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96" r:id="rId2"/>
    <p:sldId id="502" r:id="rId3"/>
    <p:sldId id="497" r:id="rId4"/>
    <p:sldId id="492" r:id="rId5"/>
    <p:sldId id="505" r:id="rId6"/>
    <p:sldId id="499" r:id="rId7"/>
    <p:sldId id="494" r:id="rId8"/>
    <p:sldId id="495" r:id="rId9"/>
    <p:sldId id="510" r:id="rId10"/>
    <p:sldId id="507" r:id="rId11"/>
    <p:sldId id="508" r:id="rId12"/>
    <p:sldId id="504" r:id="rId13"/>
    <p:sldId id="503" r:id="rId14"/>
    <p:sldId id="506" r:id="rId15"/>
    <p:sldId id="509" r:id="rId16"/>
    <p:sldId id="513" r:id="rId17"/>
    <p:sldId id="486" r:id="rId18"/>
    <p:sldId id="487" r:id="rId19"/>
    <p:sldId id="514" r:id="rId20"/>
    <p:sldId id="515" r:id="rId21"/>
    <p:sldId id="488" r:id="rId22"/>
    <p:sldId id="511" r:id="rId23"/>
    <p:sldId id="485" r:id="rId24"/>
    <p:sldId id="516" r:id="rId25"/>
    <p:sldId id="512" r:id="rId26"/>
    <p:sldId id="490" r:id="rId27"/>
    <p:sldId id="491" r:id="rId28"/>
    <p:sldId id="482" r:id="rId29"/>
    <p:sldId id="484" r:id="rId30"/>
    <p:sldId id="500" r:id="rId3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66"/>
    <a:srgbClr val="C9FAA8"/>
    <a:srgbClr val="89F577"/>
    <a:srgbClr val="FFCF37"/>
    <a:srgbClr val="4BF030"/>
    <a:srgbClr val="FFCC00"/>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8" autoAdjust="0"/>
    <p:restoredTop sz="90669" autoAdjust="0"/>
  </p:normalViewPr>
  <p:slideViewPr>
    <p:cSldViewPr snapToGrid="0">
      <p:cViewPr varScale="1">
        <p:scale>
          <a:sx n="63" d="100"/>
          <a:sy n="63" d="100"/>
        </p:scale>
        <p:origin x="-1472" y="-5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3" d="100"/>
          <a:sy n="73" d="100"/>
        </p:scale>
        <p:origin x="-3240" y="-108"/>
      </p:cViewPr>
      <p:guideLst>
        <p:guide orient="horz" pos="2929"/>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967" tIns="46484" rIns="92967" bIns="46484"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967" tIns="46484" rIns="92967" bIns="46484" rtlCol="0"/>
          <a:lstStyle>
            <a:lvl1pPr algn="r">
              <a:defRPr sz="1200"/>
            </a:lvl1pPr>
          </a:lstStyle>
          <a:p>
            <a:fld id="{EDC612AD-B837-4C52-A868-21B80E75D0E7}" type="datetimeFigureOut">
              <a:rPr lang="en-US" smtClean="0"/>
              <a:pPr/>
              <a:t>9/25/2012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967" tIns="46484" rIns="92967" bIns="46484"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967" tIns="46484" rIns="92967" bIns="46484" rtlCol="0" anchor="b"/>
          <a:lstStyle>
            <a:lvl1pPr algn="r">
              <a:defRPr sz="1200"/>
            </a:lvl1pPr>
          </a:lstStyle>
          <a:p>
            <a:fld id="{EA609646-8637-458D-B35A-275F607CF96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967" tIns="46484" rIns="92967" bIns="46484"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967" tIns="46484" rIns="92967" bIns="46484" rtlCol="0"/>
          <a:lstStyle>
            <a:lvl1pPr algn="r">
              <a:defRPr sz="1200"/>
            </a:lvl1pPr>
          </a:lstStyle>
          <a:p>
            <a:fld id="{D5AB25CC-02B6-4BB8-9019-658AA0870BF6}" type="datetimeFigureOut">
              <a:rPr lang="en-US" smtClean="0"/>
              <a:pPr/>
              <a:t>9/25/2012</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967" tIns="46484" rIns="92967" bIns="46484"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967" tIns="46484" rIns="92967" bIns="464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967" tIns="46484" rIns="92967" bIns="46484"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967" tIns="46484" rIns="92967" bIns="46484" rtlCol="0" anchor="b"/>
          <a:lstStyle>
            <a:lvl1pPr algn="r">
              <a:defRPr sz="1200"/>
            </a:lvl1pPr>
          </a:lstStyle>
          <a:p>
            <a:fld id="{483F0728-9586-44F7-92E3-A25D87C9E7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F0728-9586-44F7-92E3-A25D87C9E76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xfrm>
            <a:off x="688182" y="4222116"/>
            <a:ext cx="5505450" cy="4184994"/>
          </a:xfrm>
          <a:noFill/>
        </p:spPr>
        <p:txBody>
          <a:bodyPr wrap="square" lIns="92213" tIns="46107" rIns="92213" bIns="46107" numCol="1" anchor="t" anchorCtr="0" compatLnSpc="1">
            <a:prstTxWarp prst="textNoShape">
              <a:avLst/>
            </a:prstTxWarp>
          </a:bodyPr>
          <a:lstStyle/>
          <a:p>
            <a:r>
              <a:rPr lang="en-US" b="1" dirty="0" smtClean="0"/>
              <a:t>REGIONAL FOCUS</a:t>
            </a:r>
          </a:p>
          <a:p>
            <a:pPr>
              <a:buFontTx/>
              <a:buChar char="•"/>
            </a:pPr>
            <a:r>
              <a:rPr lang="en-US" dirty="0" smtClean="0"/>
              <a:t> Diagram shows common GCC structure.   Note the Security Cooperation Section in the ASCC.  And the fact that the TSOC works for the GCC (i.e. Special OPS component command).</a:t>
            </a:r>
          </a:p>
          <a:p>
            <a:pPr>
              <a:buFontTx/>
              <a:buChar char="•"/>
            </a:pPr>
            <a:r>
              <a:rPr lang="en-US" dirty="0" smtClean="0"/>
              <a:t> Army conventional forces are expeditionary - predominantly CONUS-based – so having robust capacity in the US is important  to ensure flexibility and operational depth </a:t>
            </a:r>
          </a:p>
          <a:p>
            <a:pPr>
              <a:buFontTx/>
              <a:buChar char="•"/>
            </a:pPr>
            <a:r>
              <a:rPr lang="en-US" dirty="0" smtClean="0"/>
              <a:t> Diagram highlights the multiple organizations that have a regional focus in support of each OCONUS  GCC.  Many of these forces have operated in the CENTCOM AOR over the past 10 years, so we must enforce the regional focus.  That was a caused by higher priority missions.</a:t>
            </a:r>
          </a:p>
          <a:p>
            <a:pPr>
              <a:buFontTx/>
              <a:buChar char="•"/>
            </a:pPr>
            <a:r>
              <a:rPr lang="en-US" dirty="0" smtClean="0"/>
              <a:t> Significant impediment to larger capacity is priority – filling authorized billets, funding the program etc.</a:t>
            </a:r>
          </a:p>
          <a:p>
            <a:pPr>
              <a:buFontTx/>
              <a:buChar char="•"/>
            </a:pPr>
            <a:r>
              <a:rPr lang="en-US" dirty="0" smtClean="0"/>
              <a:t> Conventional forces on left side, and SOF on right.</a:t>
            </a:r>
          </a:p>
          <a:p>
            <a:pPr>
              <a:buFontTx/>
              <a:buChar char="•"/>
            </a:pPr>
            <a:r>
              <a:rPr lang="en-US" dirty="0" smtClean="0"/>
              <a:t> Multi-component.  The CACOMs and CA </a:t>
            </a:r>
            <a:r>
              <a:rPr lang="en-US" dirty="0" err="1" smtClean="0"/>
              <a:t>Bdes</a:t>
            </a:r>
            <a:r>
              <a:rPr lang="en-US" dirty="0" smtClean="0"/>
              <a:t> are Army Reserve.  The State Partnership Program is Army National Guard</a:t>
            </a:r>
          </a:p>
          <a:p>
            <a:pPr>
              <a:buFontTx/>
              <a:buChar char="•"/>
            </a:pPr>
            <a:r>
              <a:rPr lang="en-US" dirty="0" smtClean="0"/>
              <a:t> EUCOM and PACOM have assigned forces (though globally available) that are first available to execute GCC missions – additional forces may be allocated via the GFM process to meet GCC requirements.  GCCs without assigned forces may receive forces via the GFM process (apportioned for planning and/or allocated for mission execution)</a:t>
            </a:r>
          </a:p>
          <a:p>
            <a:pPr>
              <a:buFontTx/>
              <a:buChar char="•"/>
            </a:pPr>
            <a:r>
              <a:rPr lang="en-US" dirty="0" smtClean="0"/>
              <a:t> Units identified have the capability to scale their operations.  </a:t>
            </a:r>
          </a:p>
        </p:txBody>
      </p:sp>
      <p:sp>
        <p:nvSpPr>
          <p:cNvPr id="31748" name="Slide Number Placeholder 3"/>
          <p:cNvSpPr txBox="1">
            <a:spLocks noGrp="1"/>
          </p:cNvSpPr>
          <p:nvPr/>
        </p:nvSpPr>
        <p:spPr bwMode="auto">
          <a:xfrm>
            <a:off x="3898102" y="8831581"/>
            <a:ext cx="2982119" cy="463206"/>
          </a:xfrm>
          <a:prstGeom prst="rect">
            <a:avLst/>
          </a:prstGeom>
          <a:noFill/>
          <a:ln w="9525">
            <a:noFill/>
            <a:miter lim="800000"/>
            <a:headEnd/>
            <a:tailEnd/>
          </a:ln>
        </p:spPr>
        <p:txBody>
          <a:bodyPr lIns="92213" tIns="46107" rIns="92213" bIns="46107" anchor="b"/>
          <a:lstStyle/>
          <a:p>
            <a:pPr algn="r">
              <a:defRPr/>
            </a:pPr>
            <a:fld id="{3166424D-0C8F-4075-90EF-A10825E421EA}" type="slidenum">
              <a:rPr lang="en-US" sz="1200" b="1">
                <a:solidFill>
                  <a:prstClr val="black"/>
                </a:solidFill>
              </a:rPr>
              <a:pPr algn="r">
                <a:defRPr/>
              </a:pPr>
              <a:t>11</a:t>
            </a:fld>
            <a:endParaRPr lang="en-US" sz="1200" b="1"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As of 02 Nov 11</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4A0D23B-EA4D-47A0-8823-D6955A95FFD8}"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3F0728-9586-44F7-92E3-A25D87C9E76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17600" y="696913"/>
            <a:ext cx="4646613" cy="3486150"/>
          </a:xfrm>
          <a:ln/>
        </p:spPr>
      </p:sp>
      <p:sp>
        <p:nvSpPr>
          <p:cNvPr id="32771" name="Notes Placeholder 2"/>
          <p:cNvSpPr>
            <a:spLocks noGrp="1"/>
          </p:cNvSpPr>
          <p:nvPr>
            <p:ph type="body" idx="1"/>
          </p:nvPr>
        </p:nvSpPr>
        <p:spPr>
          <a:noFill/>
          <a:ln/>
        </p:spPr>
        <p:txBody>
          <a:bodyPr lIns="91263" tIns="45633" rIns="91263" bIns="45633">
            <a:normAutofit/>
          </a:bodyPr>
          <a:lstStyle/>
          <a:p>
            <a:pPr>
              <a:lnSpc>
                <a:spcPct val="80000"/>
              </a:lnSpc>
            </a:pPr>
            <a:endParaRPr lang="en-US" sz="1000" dirty="0" smtClean="0"/>
          </a:p>
        </p:txBody>
      </p:sp>
      <p:sp>
        <p:nvSpPr>
          <p:cNvPr id="32772" name="Slide Number Placeholder 3"/>
          <p:cNvSpPr txBox="1">
            <a:spLocks noGrp="1"/>
          </p:cNvSpPr>
          <p:nvPr/>
        </p:nvSpPr>
        <p:spPr bwMode="auto">
          <a:xfrm>
            <a:off x="3898541" y="8830621"/>
            <a:ext cx="2981700" cy="464179"/>
          </a:xfrm>
          <a:prstGeom prst="rect">
            <a:avLst/>
          </a:prstGeom>
          <a:noFill/>
          <a:ln w="9525">
            <a:noFill/>
            <a:miter lim="800000"/>
            <a:headEnd/>
            <a:tailEnd/>
          </a:ln>
        </p:spPr>
        <p:txBody>
          <a:bodyPr lIns="91263" tIns="45633" rIns="91263" bIns="45633" anchor="b"/>
          <a:lstStyle/>
          <a:p>
            <a:pPr algn="r"/>
            <a:fld id="{36F8D202-F8E1-42DA-A2B2-29423A9B359C}" type="slidenum">
              <a:rPr lang="en-US" sz="1200"/>
              <a:pPr algn="r"/>
              <a:t>15</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idx="10"/>
          </p:nvPr>
        </p:nvSpPr>
        <p:spPr/>
        <p:txBody>
          <a:bodyPr/>
          <a:lstStyle/>
          <a:p>
            <a:pPr>
              <a:defRPr/>
            </a:pPr>
            <a:fld id="{9BDB9BD2-2FE3-4CB1-A2DC-D6F5F7C7EC4A}"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F0728-9586-44F7-92E3-A25D87C9E76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F0728-9586-44F7-92E3-A25D87C9E764}"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SFC Tony T Williams, </a:t>
            </a:r>
            <a:r>
              <a:rPr lang="en-US" smtClean="0"/>
              <a:t>July 2012 Rotation</a:t>
            </a:r>
            <a:endParaRPr lang="en-US" dirty="0"/>
          </a:p>
        </p:txBody>
      </p:sp>
      <p:sp>
        <p:nvSpPr>
          <p:cNvPr id="4" name="Slide Number Placeholder 3"/>
          <p:cNvSpPr>
            <a:spLocks noGrp="1"/>
          </p:cNvSpPr>
          <p:nvPr>
            <p:ph type="sldNum" sz="quarter" idx="10"/>
          </p:nvPr>
        </p:nvSpPr>
        <p:spPr/>
        <p:txBody>
          <a:bodyPr/>
          <a:lstStyle/>
          <a:p>
            <a:fld id="{946D3195-6ACD-4B1B-BD48-8E94AA9B2A20}"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r>
              <a:rPr lang="en-US" smtClean="0">
                <a:solidFill>
                  <a:prstClr val="black"/>
                </a:solidFill>
              </a:rPr>
              <a:t>As of 02 Nov 11</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4A0D23B-EA4D-47A0-8823-D6955A95FFD8}"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F0728-9586-44F7-92E3-A25D87C9E76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3F0728-9586-44F7-92E3-A25D87C9E76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As of 02 Nov 11</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4A0D23B-EA4D-47A0-8823-D6955A95FFD8}"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Footer Placeholder 3"/>
          <p:cNvSpPr>
            <a:spLocks noGrp="1"/>
          </p:cNvSpPr>
          <p:nvPr>
            <p:ph type="ftr" sz="quarter" idx="10"/>
          </p:nvPr>
        </p:nvSpPr>
        <p:spPr/>
        <p:txBody>
          <a:bodyPr/>
          <a:lstStyle/>
          <a:p>
            <a:pPr>
              <a:defRPr/>
            </a:pPr>
            <a:r>
              <a:rPr lang="en-US" smtClean="0"/>
              <a:t>As of 02 Nov 11</a:t>
            </a:r>
            <a:endParaRPr lang="en-US" dirty="0"/>
          </a:p>
        </p:txBody>
      </p:sp>
      <p:sp>
        <p:nvSpPr>
          <p:cNvPr id="5" name="Slide Number Placeholder 4"/>
          <p:cNvSpPr>
            <a:spLocks noGrp="1"/>
          </p:cNvSpPr>
          <p:nvPr>
            <p:ph type="sldNum" sz="quarter" idx="11"/>
          </p:nvPr>
        </p:nvSpPr>
        <p:spPr/>
        <p:txBody>
          <a:bodyPr/>
          <a:lstStyle/>
          <a:p>
            <a:pPr>
              <a:defRPr/>
            </a:pPr>
            <a:fld id="{E4A0D23B-EA4D-47A0-8823-D6955A95FFD8}" type="slidenum">
              <a:rPr lang="en-US" smtClean="0"/>
              <a:pPr>
                <a:defRPr/>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BF162A-50EA-4E1B-B6F6-11D48BB1F116}" type="slidenum">
              <a:rPr lang="en-US" smtClean="0"/>
              <a:pPr>
                <a:defRPr/>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BF162A-50EA-4E1B-B6F6-11D48BB1F116}" type="slidenum">
              <a:rPr lang="en-US" smtClean="0"/>
              <a:pPr>
                <a:defRPr/>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3F0728-9586-44F7-92E3-A25D87C9E764}"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F0728-9586-44F7-92E3-A25D87C9E76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3F0728-9586-44F7-92E3-A25D87C9E76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95250"/>
            <a:ext cx="4646612" cy="3486150"/>
          </a:xfrm>
        </p:spPr>
      </p:sp>
      <p:sp>
        <p:nvSpPr>
          <p:cNvPr id="3" name="Notes Placeholder 2"/>
          <p:cNvSpPr>
            <a:spLocks noGrp="1"/>
          </p:cNvSpPr>
          <p:nvPr>
            <p:ph type="body" idx="1"/>
          </p:nvPr>
        </p:nvSpPr>
        <p:spPr>
          <a:xfrm>
            <a:off x="240507" y="3581400"/>
            <a:ext cx="6477000" cy="5257800"/>
          </a:xfrm>
        </p:spPr>
        <p:txBody>
          <a:bodyPr>
            <a:noAutofit/>
          </a:bodyPr>
          <a:lstStyle/>
          <a:p>
            <a:pPr marL="234235" indent="-234235"/>
            <a:endParaRPr lang="en-US" sz="1300" dirty="0" smtClean="0">
              <a:cs typeface="Arial" pitchFamily="34" charset="0"/>
            </a:endParaRPr>
          </a:p>
        </p:txBody>
      </p:sp>
      <p:sp>
        <p:nvSpPr>
          <p:cNvPr id="4" name="Slide Number Placeholder 3"/>
          <p:cNvSpPr>
            <a:spLocks noGrp="1"/>
          </p:cNvSpPr>
          <p:nvPr>
            <p:ph type="sldNum" sz="quarter" idx="10"/>
          </p:nvPr>
        </p:nvSpPr>
        <p:spPr/>
        <p:txBody>
          <a:bodyPr/>
          <a:lstStyle/>
          <a:p>
            <a:fld id="{028B36C8-A9B1-4217-9428-85FA2874B6B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Footer Placeholder 3"/>
          <p:cNvSpPr>
            <a:spLocks noGrp="1"/>
          </p:cNvSpPr>
          <p:nvPr>
            <p:ph type="ftr" sz="quarter" idx="10"/>
          </p:nvPr>
        </p:nvSpPr>
        <p:spPr/>
        <p:txBody>
          <a:bodyPr/>
          <a:lstStyle/>
          <a:p>
            <a:pPr>
              <a:defRPr/>
            </a:pPr>
            <a:r>
              <a:rPr lang="en-US" smtClean="0"/>
              <a:t>As of 02 Nov 11</a:t>
            </a:r>
            <a:endParaRPr lang="en-US" dirty="0"/>
          </a:p>
        </p:txBody>
      </p:sp>
      <p:sp>
        <p:nvSpPr>
          <p:cNvPr id="5" name="Slide Number Placeholder 4"/>
          <p:cNvSpPr>
            <a:spLocks noGrp="1"/>
          </p:cNvSpPr>
          <p:nvPr>
            <p:ph type="sldNum" sz="quarter" idx="11"/>
          </p:nvPr>
        </p:nvSpPr>
        <p:spPr/>
        <p:txBody>
          <a:bodyPr/>
          <a:lstStyle/>
          <a:p>
            <a:pPr>
              <a:defRPr/>
            </a:pPr>
            <a:fld id="{E4A0D23B-EA4D-47A0-8823-D6955A95FFD8}"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Footer Placeholder 3"/>
          <p:cNvSpPr>
            <a:spLocks noGrp="1"/>
          </p:cNvSpPr>
          <p:nvPr>
            <p:ph type="ftr" sz="quarter" idx="10"/>
          </p:nvPr>
        </p:nvSpPr>
        <p:spPr/>
        <p:txBody>
          <a:bodyPr/>
          <a:lstStyle/>
          <a:p>
            <a:pPr>
              <a:defRPr/>
            </a:pPr>
            <a:r>
              <a:rPr lang="en-US" smtClean="0"/>
              <a:t>As of 02 Nov 11</a:t>
            </a:r>
            <a:endParaRPr lang="en-US" dirty="0"/>
          </a:p>
        </p:txBody>
      </p:sp>
      <p:sp>
        <p:nvSpPr>
          <p:cNvPr id="5" name="Slide Number Placeholder 4"/>
          <p:cNvSpPr>
            <a:spLocks noGrp="1"/>
          </p:cNvSpPr>
          <p:nvPr>
            <p:ph type="sldNum" sz="quarter" idx="11"/>
          </p:nvPr>
        </p:nvSpPr>
        <p:spPr/>
        <p:txBody>
          <a:bodyPr/>
          <a:lstStyle/>
          <a:p>
            <a:pPr>
              <a:defRPr/>
            </a:pPr>
            <a:fld id="{E4A0D23B-EA4D-47A0-8823-D6955A95FFD8}"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19188" y="696913"/>
            <a:ext cx="4646612" cy="3486150"/>
          </a:xfrm>
          <a:ln/>
        </p:spPr>
      </p:sp>
      <p:sp>
        <p:nvSpPr>
          <p:cNvPr id="32771" name="Notes Placeholder 2"/>
          <p:cNvSpPr>
            <a:spLocks noGrp="1"/>
          </p:cNvSpPr>
          <p:nvPr>
            <p:ph type="body" idx="1"/>
          </p:nvPr>
        </p:nvSpPr>
        <p:spPr>
          <a:noFill/>
          <a:ln/>
        </p:spPr>
        <p:txBody>
          <a:bodyPr lIns="92187" tIns="46095" rIns="92187" bIns="46095">
            <a:normAutofit/>
          </a:bodyPr>
          <a:lstStyle/>
          <a:p>
            <a:pPr>
              <a:lnSpc>
                <a:spcPct val="80000"/>
              </a:lnSpc>
            </a:pPr>
            <a:endParaRPr lang="en-US" sz="1000" dirty="0" smtClean="0"/>
          </a:p>
        </p:txBody>
      </p:sp>
      <p:sp>
        <p:nvSpPr>
          <p:cNvPr id="32772" name="Slide Number Placeholder 3"/>
          <p:cNvSpPr txBox="1">
            <a:spLocks noGrp="1"/>
          </p:cNvSpPr>
          <p:nvPr/>
        </p:nvSpPr>
        <p:spPr bwMode="auto">
          <a:xfrm>
            <a:off x="3898541" y="8830620"/>
            <a:ext cx="2981700" cy="464180"/>
          </a:xfrm>
          <a:prstGeom prst="rect">
            <a:avLst/>
          </a:prstGeom>
          <a:noFill/>
          <a:ln w="9525">
            <a:noFill/>
            <a:miter lim="800000"/>
            <a:headEnd/>
            <a:tailEnd/>
          </a:ln>
        </p:spPr>
        <p:txBody>
          <a:bodyPr lIns="92187" tIns="46095" rIns="92187" bIns="46095" anchor="b"/>
          <a:lstStyle/>
          <a:p>
            <a:pPr algn="r"/>
            <a:fld id="{36F8D202-F8E1-42DA-A2B2-29423A9B359C}" type="slidenum">
              <a:rPr lang="en-US" sz="1200"/>
              <a:pPr algn="r"/>
              <a:t>9</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20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B234DFB-67DF-4D27-8B2C-0282523DA27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43022-5F9B-462C-B8CC-FC018A487319}" type="datetime1">
              <a:rPr lang="en-US" smtClean="0"/>
              <a:pPr/>
              <a:t>9/25/2012</a:t>
            </a:fld>
            <a:endParaRPr lang="en-US" dirty="0"/>
          </a:p>
        </p:txBody>
      </p:sp>
      <p:sp>
        <p:nvSpPr>
          <p:cNvPr id="5" name="Footer Placeholder 4"/>
          <p:cNvSpPr>
            <a:spLocks noGrp="1"/>
          </p:cNvSpPr>
          <p:nvPr>
            <p:ph type="ftr" sz="quarter" idx="11"/>
          </p:nvPr>
        </p:nvSpPr>
        <p:spPr/>
        <p:txBody>
          <a:bodyPr/>
          <a:lstStyle/>
          <a:p>
            <a:fld id="{96F17D31-8D70-485F-B905-27099DA7210F}" type="slidenum">
              <a:rPr lang="en-US" smtClean="0"/>
              <a:pPr/>
              <a:t>‹#›</a:t>
            </a:fld>
            <a:endParaRPr lang="en-US" dirty="0" smtClean="0"/>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DF58B-0C0B-4B0C-9115-FDD7C8BB7A2D}" type="datetime1">
              <a:rPr lang="en-US" smtClean="0"/>
              <a:pPr/>
              <a:t>9/25/2012</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E76A33F6-E8AE-4DB8-9A8F-F4CC95E975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C4473-0224-42AC-B78B-FA05AD27AD44}" type="datetime1">
              <a:rPr lang="en-US" smtClean="0"/>
              <a:pPr/>
              <a:t>9/25/2012</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E76A33F6-E8AE-4DB8-9A8F-F4CC95E975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67480-0ED0-4B20-9160-DFC1D7B907AA}" type="datetime1">
              <a:rPr lang="en-US" smtClean="0"/>
              <a:pPr/>
              <a:t>9/25/2012</a:t>
            </a:fld>
            <a:endParaRPr lang="en-US"/>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EE713-896B-4155-A26F-7650B04226A3}" type="datetime1">
              <a:rPr lang="en-US" smtClean="0"/>
              <a:pPr/>
              <a:t>9/25/2012</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E76A33F6-E8AE-4DB8-9A8F-F4CC95E975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A259E1-129D-422E-BC83-3B8C06A9B1A0}" type="datetime1">
              <a:rPr lang="en-US" smtClean="0"/>
              <a:pPr/>
              <a:t>9/25/2012</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E76A33F6-E8AE-4DB8-9A8F-F4CC95E975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50A4A3-F1E9-4571-9ED5-4C8889D7D034}" type="datetime1">
              <a:rPr lang="en-US" smtClean="0"/>
              <a:pPr/>
              <a:t>9/25/2012</a:t>
            </a:fld>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E76A33F6-E8AE-4DB8-9A8F-F4CC95E975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A45E6-2E6A-482A-9AED-2666D087AA47}" type="datetime1">
              <a:rPr lang="en-US" smtClean="0"/>
              <a:pPr/>
              <a:t>9/25/2012</a:t>
            </a:fld>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E76A33F6-E8AE-4DB8-9A8F-F4CC95E975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1CD5D-CC41-413A-86FA-285ED6A80856}" type="datetime1">
              <a:rPr lang="en-US" smtClean="0"/>
              <a:pPr/>
              <a:t>9/25/2012</a:t>
            </a:fld>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E76A33F6-E8AE-4DB8-9A8F-F4CC95E975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7771B-1F42-4094-9BE5-C11E65639E6E}" type="datetime1">
              <a:rPr lang="en-US" smtClean="0"/>
              <a:pPr/>
              <a:t>9/25/2012</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E76A33F6-E8AE-4DB8-9A8F-F4CC95E975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BC18A-4F33-4846-AD7C-7B904B8EFADB}" type="datetime1">
              <a:rPr lang="en-US" smtClean="0"/>
              <a:pPr/>
              <a:t>9/25/2012</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E76A33F6-E8AE-4DB8-9A8F-F4CC95E975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3" descr="top-corner"/>
          <p:cNvPicPr>
            <a:picLocks noChangeAspect="1" noChangeArrowheads="1"/>
          </p:cNvPicPr>
          <p:nvPr userDrawn="1"/>
        </p:nvPicPr>
        <p:blipFill>
          <a:blip r:embed="rId13" cstate="print"/>
          <a:srcRect/>
          <a:stretch>
            <a:fillRect/>
          </a:stretch>
        </p:blipFill>
        <p:spPr bwMode="auto">
          <a:xfrm rot="10800000">
            <a:off x="7443787" y="5203825"/>
            <a:ext cx="1700213" cy="1654175"/>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E6334-7EC8-4E0E-BC74-42BB27C4FB3B}" type="datetime1">
              <a:rPr lang="en-US" smtClean="0"/>
              <a:pPr/>
              <a:t>9/25/2012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7" name="Text Box 7"/>
          <p:cNvSpPr txBox="1">
            <a:spLocks noChangeArrowheads="1"/>
          </p:cNvSpPr>
          <p:nvPr userDrawn="1"/>
        </p:nvSpPr>
        <p:spPr bwMode="auto">
          <a:xfrm>
            <a:off x="4033838" y="0"/>
            <a:ext cx="1081087" cy="27463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b="1" dirty="0">
                <a:solidFill>
                  <a:srgbClr val="04C008"/>
                </a:solidFill>
                <a:latin typeface="+mn-lt"/>
                <a:cs typeface="+mn-cs"/>
              </a:rPr>
              <a:t>Unclassified</a:t>
            </a:r>
          </a:p>
        </p:txBody>
      </p:sp>
      <p:sp>
        <p:nvSpPr>
          <p:cNvPr id="8" name="Text Box 8"/>
          <p:cNvSpPr txBox="1">
            <a:spLocks noChangeArrowheads="1"/>
          </p:cNvSpPr>
          <p:nvPr userDrawn="1"/>
        </p:nvSpPr>
        <p:spPr bwMode="auto">
          <a:xfrm>
            <a:off x="4075113" y="6583363"/>
            <a:ext cx="1081087" cy="2746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b="1" dirty="0">
                <a:solidFill>
                  <a:srgbClr val="04C008"/>
                </a:solidFill>
                <a:latin typeface="+mn-lt"/>
                <a:cs typeface="+mn-cs"/>
              </a:rPr>
              <a:t>Unclassified</a:t>
            </a:r>
          </a:p>
        </p:txBody>
      </p:sp>
      <p:sp>
        <p:nvSpPr>
          <p:cNvPr id="10" name="Rectangle 9"/>
          <p:cNvSpPr/>
          <p:nvPr userDrawn="1"/>
        </p:nvSpPr>
        <p:spPr>
          <a:xfrm>
            <a:off x="7242484" y="24156"/>
            <a:ext cx="1899879" cy="307777"/>
          </a:xfrm>
          <a:prstGeom prst="rect">
            <a:avLst/>
          </a:prstGeom>
          <a:noFill/>
          <a:ln>
            <a:noFill/>
          </a:ln>
        </p:spPr>
        <p:txBody>
          <a:bodyPr spcFirstLastPara="1" wrap="none">
            <a:spAutoFit/>
          </a:bodyPr>
          <a:lstStyle/>
          <a:p>
            <a:pPr algn="ctr" fontAlgn="auto">
              <a:spcBef>
                <a:spcPts val="0"/>
              </a:spcBef>
              <a:spcAft>
                <a:spcPts val="0"/>
              </a:spcAft>
              <a:defRPr/>
            </a:pPr>
            <a:r>
              <a:rPr lang="en-US" sz="1400" b="1" i="1" dirty="0" smtClean="0">
                <a:ln w="9525" cmpd="sng">
                  <a:solidFill>
                    <a:schemeClr val="tx1"/>
                  </a:solidFill>
                  <a:prstDash val="solid"/>
                </a:ln>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atin typeface="+mn-lt"/>
                <a:cs typeface="+mn-cs"/>
              </a:rPr>
              <a:t>“OMNE VIR TIGRIS”</a:t>
            </a:r>
          </a:p>
        </p:txBody>
      </p:sp>
      <p:sp>
        <p:nvSpPr>
          <p:cNvPr id="11" name="Right Triangle 10"/>
          <p:cNvSpPr/>
          <p:nvPr userDrawn="1"/>
        </p:nvSpPr>
        <p:spPr bwMode="auto">
          <a:xfrm flipV="1">
            <a:off x="0" y="0"/>
            <a:ext cx="1367073" cy="1371600"/>
          </a:xfrm>
          <a:prstGeom prst="rtTriangle">
            <a:avLst/>
          </a:prstGeom>
          <a:blipFill dpi="0" rotWithShape="0">
            <a:blip r:embed="rId14" cstate="print">
              <a:alphaModFix amt="30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FF00"/>
              </a:solidFill>
              <a:effectLst/>
              <a:latin typeface="Arial" pitchFamily="34" charset="0"/>
            </a:endParaRPr>
          </a:p>
        </p:txBody>
      </p:sp>
      <p:pic>
        <p:nvPicPr>
          <p:cNvPr id="12" name="Picture 5" descr="162 INFANTRY BDE-SSI 2"/>
          <p:cNvPicPr>
            <a:picLocks noChangeAspect="1" noChangeArrowheads="1"/>
          </p:cNvPicPr>
          <p:nvPr userDrawn="1"/>
        </p:nvPicPr>
        <p:blipFill>
          <a:blip r:embed="rId15" cstate="print"/>
          <a:srcRect/>
          <a:stretch>
            <a:fillRect/>
          </a:stretch>
        </p:blipFill>
        <p:spPr bwMode="auto">
          <a:xfrm>
            <a:off x="206006" y="181218"/>
            <a:ext cx="488583" cy="636588"/>
          </a:xfrm>
          <a:prstGeom prst="rect">
            <a:avLst/>
          </a:prstGeom>
          <a:noFill/>
          <a:ln w="9525">
            <a:noFill/>
            <a:miter lim="800000"/>
            <a:headEnd/>
            <a:tailEnd/>
          </a:ln>
        </p:spPr>
      </p:pic>
      <p:sp>
        <p:nvSpPr>
          <p:cNvPr id="13" name="Freeform 12"/>
          <p:cNvSpPr/>
          <p:nvPr userDrawn="1"/>
        </p:nvSpPr>
        <p:spPr bwMode="auto">
          <a:xfrm>
            <a:off x="205740" y="624840"/>
            <a:ext cx="207645" cy="192405"/>
          </a:xfrm>
          <a:custGeom>
            <a:avLst/>
            <a:gdLst>
              <a:gd name="connsiteX0" fmla="*/ 0 w 207645"/>
              <a:gd name="connsiteY0" fmla="*/ 0 h 192405"/>
              <a:gd name="connsiteX1" fmla="*/ 0 w 207645"/>
              <a:gd name="connsiteY1" fmla="*/ 192405 h 192405"/>
              <a:gd name="connsiteX2" fmla="*/ 207645 w 207645"/>
              <a:gd name="connsiteY2" fmla="*/ 192405 h 192405"/>
              <a:gd name="connsiteX3" fmla="*/ 169545 w 207645"/>
              <a:gd name="connsiteY3" fmla="*/ 184785 h 192405"/>
              <a:gd name="connsiteX4" fmla="*/ 118110 w 207645"/>
              <a:gd name="connsiteY4" fmla="*/ 163830 h 192405"/>
              <a:gd name="connsiteX5" fmla="*/ 66675 w 207645"/>
              <a:gd name="connsiteY5" fmla="*/ 123825 h 192405"/>
              <a:gd name="connsiteX6" fmla="*/ 36195 w 207645"/>
              <a:gd name="connsiteY6" fmla="*/ 83820 h 192405"/>
              <a:gd name="connsiteX7" fmla="*/ 19050 w 207645"/>
              <a:gd name="connsiteY7" fmla="*/ 51435 h 192405"/>
              <a:gd name="connsiteX8" fmla="*/ 0 w 207645"/>
              <a:gd name="connsiteY8" fmla="*/ 0 h 1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645" h="192405">
                <a:moveTo>
                  <a:pt x="0" y="0"/>
                </a:moveTo>
                <a:lnTo>
                  <a:pt x="0" y="192405"/>
                </a:lnTo>
                <a:lnTo>
                  <a:pt x="207645" y="192405"/>
                </a:lnTo>
                <a:lnTo>
                  <a:pt x="169545" y="184785"/>
                </a:lnTo>
                <a:lnTo>
                  <a:pt x="118110" y="163830"/>
                </a:lnTo>
                <a:lnTo>
                  <a:pt x="66675" y="123825"/>
                </a:lnTo>
                <a:lnTo>
                  <a:pt x="36195" y="83820"/>
                </a:lnTo>
                <a:lnTo>
                  <a:pt x="19050" y="51435"/>
                </a:lnTo>
                <a:lnTo>
                  <a:pt x="0" y="0"/>
                </a:lnTo>
                <a:close/>
              </a:path>
            </a:pathLst>
          </a:custGeom>
          <a:solidFill>
            <a:srgbClr val="FF6600">
              <a:alpha val="29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FF00"/>
              </a:solidFill>
              <a:effectLst/>
              <a:latin typeface="Arial" pitchFamily="34" charset="0"/>
            </a:endParaRPr>
          </a:p>
        </p:txBody>
      </p:sp>
      <p:sp>
        <p:nvSpPr>
          <p:cNvPr id="6" name="Slide Number Placeholder 5"/>
          <p:cNvSpPr>
            <a:spLocks noGrp="1"/>
          </p:cNvSpPr>
          <p:nvPr>
            <p:ph type="sldNum" sz="quarter" idx="4"/>
          </p:nvPr>
        </p:nvSpPr>
        <p:spPr>
          <a:xfrm>
            <a:off x="7010400" y="6356350"/>
            <a:ext cx="2133600" cy="365125"/>
          </a:xfrm>
          <a:prstGeom prst="rect">
            <a:avLst/>
          </a:prstGeom>
        </p:spPr>
        <p:txBody>
          <a:bodyPr vert="horz" lIns="91440" tIns="45720" rIns="91440" bIns="45720" rtlCol="0" anchor="ctr"/>
          <a:lstStyle>
            <a:lvl1pPr algn="r">
              <a:defRPr sz="1600">
                <a:solidFill>
                  <a:schemeClr val="tx1"/>
                </a:solidFill>
              </a:defRPr>
            </a:lvl1pPr>
          </a:lstStyle>
          <a:p>
            <a:pPr marL="228600" indent="-228600">
              <a:buFont typeface="+mj-lt"/>
              <a:buAutoNum type="arabicPeriod"/>
            </a:pP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hyperlink" Target="http://upload.wikimedia.org/wikipedia/commons/9/9b/1sfg.gif" TargetMode="External"/><Relationship Id="rId18" Type="http://schemas.openxmlformats.org/officeDocument/2006/relationships/image" Target="../media/image22.png"/><Relationship Id="rId26" Type="http://schemas.openxmlformats.org/officeDocument/2006/relationships/image" Target="../media/image26.png"/><Relationship Id="rId3" Type="http://schemas.openxmlformats.org/officeDocument/2006/relationships/hyperlink" Target="http://images.google.com/imgres?imgurl=http://upload.wikimedia.org/wikipedia/commons/c/c4/3sfg.gif&amp;imgrefurl=http://en.wikipedia.org/wiki/3rd_Special_Forces_Group_(United_States)&amp;usg=__IwlVSlaULUGRPGYpKH0fCqtfYUo=&amp;h=133&amp;w=155&amp;sz=3&amp;hl=en&amp;start=55&amp;um=1&amp;tbnid=E5VbHbVrVsyqLM:&amp;tbnh=83&amp;tbnw=97&amp;prev=/images?q=3rd+special+forces+group+flashes&amp;ndsp=20&amp;hl=en&amp;sa=N&amp;start=40&amp;um=1" TargetMode="External"/><Relationship Id="rId21" Type="http://schemas.openxmlformats.org/officeDocument/2006/relationships/hyperlink" Target="http://en.wikipedia.org/wiki/File:United_States_Pacific_Command.png" TargetMode="External"/><Relationship Id="rId7" Type="http://schemas.openxmlformats.org/officeDocument/2006/relationships/hyperlink" Target="http://images.google.com/imgres?imgurl=http://www.securityinfonet.com/IMO/Images/7th%20SFGA%20Flash.gif&amp;imgrefurl=http://www.securityinfonet.com/IMO/IMO_SSG_Piper.htm&amp;usg=__Thu3H8l8HwdGvEqYtgXZdPpKTIE=&amp;h=450&amp;w=375&amp;sz=3&amp;hl=en&amp;start=7&amp;um=1&amp;tbnid=Ea90aZIjHWjrjM:&amp;tbnh=127&amp;tbnw=106&amp;prev=/images?q=special+forces+group+flashes&amp;hl=en&amp;sa=N&amp;um=1" TargetMode="External"/><Relationship Id="rId12" Type="http://schemas.openxmlformats.org/officeDocument/2006/relationships/image" Target="../media/image19.png"/><Relationship Id="rId17" Type="http://schemas.openxmlformats.org/officeDocument/2006/relationships/hyperlink" Target="http://en.wikipedia.org/wiki/File:United_States_Southern_Command_Logo.svg" TargetMode="External"/><Relationship Id="rId25" Type="http://schemas.openxmlformats.org/officeDocument/2006/relationships/hyperlink" Target="http://en.wikipedia.org/wiki/File:Africom_emblem_2.svg" TargetMode="External"/><Relationship Id="rId2" Type="http://schemas.openxmlformats.org/officeDocument/2006/relationships/notesSlide" Target="../notesSlides/notesSlide10.xml"/><Relationship Id="rId16" Type="http://schemas.openxmlformats.org/officeDocument/2006/relationships/image" Target="../media/image21.jpeg"/><Relationship Id="rId20"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hyperlink" Target="http://en.wikipedia.org/wiki/File:20sfg.svg" TargetMode="External"/><Relationship Id="rId24" Type="http://schemas.openxmlformats.org/officeDocument/2006/relationships/image" Target="../media/image25.png"/><Relationship Id="rId5" Type="http://schemas.openxmlformats.org/officeDocument/2006/relationships/hyperlink" Target="http://images.google.com/imgres?imgurl=http://www.tioh.hqda.pentagon.mil/graphics/flash/Image4160.gif&amp;imgrefurl=http://www.tioh.hqda.pentagon.mil/FlashTrim/5th%20Special%20Forces%20Group.htm&amp;usg=__FK9JqFtfj-_eftCc8H8VDVJshTk=&amp;h=451&amp;w=376&amp;sz=4&amp;hl=en&amp;start=1&amp;um=1&amp;tbnid=4ow9HP2sYvRByM:&amp;tbnh=127&amp;tbnw=106&amp;prev=/images?q=special+forces+group+flashes&amp;hl=en&amp;sa=N&amp;um=1" TargetMode="External"/><Relationship Id="rId15" Type="http://schemas.openxmlformats.org/officeDocument/2006/relationships/hyperlink" Target="http://images.google.com/imgres?imgurl=http://www.tioh.hqda.pentagon.mil/graphics/flash/Image4172.gif&amp;imgrefurl=http://www.tioh.hqda.pentagon.mil/FlashTrim/10th%20Special%20Forces%20Group.htm&amp;usg=__0pwQ87kGrQPus-wSOjjqfmXkAm0=&amp;h=451&amp;w=376&amp;sz=4&amp;hl=en&amp;start=14&amp;um=1&amp;tbnid=T9lBgMDhhQZKvM:&amp;tbnh=127&amp;tbnw=106&amp;prev=/images?q=special+forces+group+flashes&amp;hl=en&amp;sa=N&amp;um=1" TargetMode="External"/><Relationship Id="rId23" Type="http://schemas.openxmlformats.org/officeDocument/2006/relationships/hyperlink" Target="http://en.wikipedia.org/wiki/File:USEUCOM.svg" TargetMode="External"/><Relationship Id="rId28" Type="http://schemas.openxmlformats.org/officeDocument/2006/relationships/image" Target="../media/image27.png"/><Relationship Id="rId10" Type="http://schemas.openxmlformats.org/officeDocument/2006/relationships/image" Target="../media/image18.png"/><Relationship Id="rId19" Type="http://schemas.openxmlformats.org/officeDocument/2006/relationships/hyperlink" Target="http://en.wikipedia.org/wiki/File:USCENTCOM.jpg" TargetMode="External"/><Relationship Id="rId4" Type="http://schemas.openxmlformats.org/officeDocument/2006/relationships/image" Target="../media/image15.jpeg"/><Relationship Id="rId9" Type="http://schemas.openxmlformats.org/officeDocument/2006/relationships/hyperlink" Target="http://en.wikipedia.org/wiki/File:19sfg.svg" TargetMode="External"/><Relationship Id="rId14" Type="http://schemas.openxmlformats.org/officeDocument/2006/relationships/image" Target="../media/image20.jpeg"/><Relationship Id="rId22" Type="http://schemas.openxmlformats.org/officeDocument/2006/relationships/image" Target="../media/image24.png"/><Relationship Id="rId27" Type="http://schemas.openxmlformats.org/officeDocument/2006/relationships/hyperlink" Target="http://en.wikipedia.org/wiki/File:United_States_Northern_Command_emblem.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7.jpeg"/><Relationship Id="rId18" Type="http://schemas.openxmlformats.org/officeDocument/2006/relationships/image" Target="../media/image41.jpeg"/><Relationship Id="rId3" Type="http://schemas.openxmlformats.org/officeDocument/2006/relationships/image" Target="../media/image28.jpeg"/><Relationship Id="rId21" Type="http://schemas.openxmlformats.org/officeDocument/2006/relationships/image" Target="../media/image44.jpeg"/><Relationship Id="rId7" Type="http://schemas.openxmlformats.org/officeDocument/2006/relationships/image" Target="../media/image32.jpeg"/><Relationship Id="rId12" Type="http://schemas.openxmlformats.org/officeDocument/2006/relationships/image" Target="../media/image36.png"/><Relationship Id="rId17" Type="http://schemas.openxmlformats.org/officeDocument/2006/relationships/image" Target="../media/image40.jpeg"/><Relationship Id="rId2" Type="http://schemas.openxmlformats.org/officeDocument/2006/relationships/notesSlide" Target="../notesSlides/notesSlide11.xml"/><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hyperlink" Target="http://upload.wikimedia.org/wikipedia/commons/e/e6/Unified_Combatant_Commands_map.png" TargetMode="External"/><Relationship Id="rId24" Type="http://schemas.openxmlformats.org/officeDocument/2006/relationships/image" Target="../media/image47.jpeg"/><Relationship Id="rId5" Type="http://schemas.openxmlformats.org/officeDocument/2006/relationships/image" Target="../media/image30.jpeg"/><Relationship Id="rId15" Type="http://schemas.openxmlformats.org/officeDocument/2006/relationships/image" Target="../media/image38.jpeg"/><Relationship Id="rId23" Type="http://schemas.openxmlformats.org/officeDocument/2006/relationships/image" Target="../media/image46.jpeg"/><Relationship Id="rId10" Type="http://schemas.openxmlformats.org/officeDocument/2006/relationships/image" Target="../media/image35.jpeg"/><Relationship Id="rId19" Type="http://schemas.openxmlformats.org/officeDocument/2006/relationships/image" Target="../media/image42.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14.jpeg"/><Relationship Id="rId22"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e/e6/Unified_Combatant_Commands_map.pn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upload.wikimedia.org/wikipedia/commons/e/e6/Unified_Combatant_Commands_map.png" TargetMode="External"/><Relationship Id="rId7"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54.jpeg"/><Relationship Id="rId5" Type="http://schemas.openxmlformats.org/officeDocument/2006/relationships/image" Target="../media/image37.jpeg"/><Relationship Id="rId10" Type="http://schemas.openxmlformats.org/officeDocument/2006/relationships/image" Target="../media/image53.jpeg"/><Relationship Id="rId4" Type="http://schemas.openxmlformats.org/officeDocument/2006/relationships/image" Target="../media/image36.png"/><Relationship Id="rId9" Type="http://schemas.openxmlformats.org/officeDocument/2006/relationships/image" Target="../media/image5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e/e6/Unified_Combatant_Commands_map.p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89530" y="729987"/>
            <a:ext cx="8972550" cy="584775"/>
          </a:xfrm>
          <a:prstGeom prst="rect">
            <a:avLst/>
          </a:prstGeom>
          <a:noFill/>
          <a:ln w="9525">
            <a:noFill/>
            <a:miter lim="800000"/>
            <a:headEnd/>
            <a:tailEnd/>
          </a:ln>
        </p:spPr>
        <p:txBody>
          <a:bodyPr wrap="square">
            <a:spAutoFit/>
          </a:bodyPr>
          <a:lstStyle/>
          <a:p>
            <a:pPr algn="ctr"/>
            <a:r>
              <a:rPr lang="en-US" sz="3200" b="1" dirty="0" smtClean="0">
                <a:latin typeface="Arial" pitchFamily="34" charset="0"/>
                <a:cs typeface="Arial" pitchFamily="34" charset="0"/>
              </a:rPr>
              <a:t>USARAF-RAB Conference </a:t>
            </a:r>
          </a:p>
        </p:txBody>
      </p:sp>
      <p:sp>
        <p:nvSpPr>
          <p:cNvPr id="8" name="Rectangle 7"/>
          <p:cNvSpPr/>
          <p:nvPr/>
        </p:nvSpPr>
        <p:spPr>
          <a:xfrm>
            <a:off x="1828800" y="6183313"/>
            <a:ext cx="5638800" cy="369887"/>
          </a:xfrm>
          <a:prstGeom prst="rect">
            <a:avLst/>
          </a:prstGeom>
        </p:spPr>
        <p:txBody>
          <a:bodyPr>
            <a:spAutoFit/>
          </a:bodyPr>
          <a:lstStyle/>
          <a:p>
            <a:pPr algn="ctr" fontAlgn="auto">
              <a:spcBef>
                <a:spcPts val="0"/>
              </a:spcBef>
              <a:spcAft>
                <a:spcPts val="0"/>
              </a:spcAft>
              <a:defRPr/>
            </a:pPr>
            <a:r>
              <a:rPr lang="en-US" b="1" i="1" dirty="0">
                <a:effectLst>
                  <a:outerShdw blurRad="38100" dist="38100" dir="2700000" algn="tl">
                    <a:srgbClr val="C0C0C0"/>
                  </a:outerShdw>
                </a:effectLst>
                <a:latin typeface="Arial" pitchFamily="34" charset="0"/>
                <a:cs typeface="Arial" pitchFamily="34" charset="0"/>
              </a:rPr>
              <a:t>“Every </a:t>
            </a:r>
            <a:r>
              <a:rPr lang="en-US" b="1" i="1" dirty="0" smtClean="0">
                <a:effectLst>
                  <a:outerShdw blurRad="38100" dist="38100" dir="2700000" algn="tl">
                    <a:srgbClr val="C0C0C0"/>
                  </a:outerShdw>
                </a:effectLst>
                <a:latin typeface="Arial" pitchFamily="34" charset="0"/>
                <a:cs typeface="Arial" pitchFamily="34" charset="0"/>
              </a:rPr>
              <a:t>One </a:t>
            </a:r>
            <a:r>
              <a:rPr lang="en-US" b="1" i="1" dirty="0">
                <a:effectLst>
                  <a:outerShdw blurRad="38100" dist="38100" dir="2700000" algn="tl">
                    <a:srgbClr val="C0C0C0"/>
                  </a:outerShdw>
                </a:effectLst>
                <a:latin typeface="Arial" pitchFamily="34" charset="0"/>
                <a:cs typeface="Arial" pitchFamily="34" charset="0"/>
              </a:rPr>
              <a:t>a Tiger”</a:t>
            </a:r>
          </a:p>
        </p:txBody>
      </p:sp>
      <p:sp>
        <p:nvSpPr>
          <p:cNvPr id="13" name="Content Placeholder 2"/>
          <p:cNvSpPr txBox="1">
            <a:spLocks/>
          </p:cNvSpPr>
          <p:nvPr/>
        </p:nvSpPr>
        <p:spPr>
          <a:xfrm>
            <a:off x="1189192" y="5361977"/>
            <a:ext cx="6798362" cy="726310"/>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1" u="none" strike="noStrike" kern="1200" cap="none" spc="0" normalizeH="0" baseline="0" noProof="0" smtClean="0">
                <a:ln>
                  <a:noFill/>
                </a:ln>
                <a:effectLst/>
                <a:uLnTx/>
                <a:uFillTx/>
                <a:latin typeface="Arial" pitchFamily="34" charset="0"/>
                <a:cs typeface="Arial" pitchFamily="34" charset="0"/>
              </a:rPr>
              <a:t>Training </a:t>
            </a:r>
            <a:r>
              <a:rPr kumimoji="0" lang="en-US" sz="1600" b="0" i="1" u="none" strike="noStrike" kern="1200" cap="none" spc="0" normalizeH="0" baseline="0" noProof="0" dirty="0" smtClean="0">
                <a:ln>
                  <a:noFill/>
                </a:ln>
                <a:effectLst/>
                <a:uLnTx/>
                <a:uFillTx/>
                <a:latin typeface="Arial" pitchFamily="34" charset="0"/>
                <a:cs typeface="Arial" pitchFamily="34" charset="0"/>
              </a:rPr>
              <a:t>Advisors and Security Force Assistance for the Army and for Joint Force Commanders to Build Security Capacity in Designated Countries</a:t>
            </a:r>
            <a:endParaRPr kumimoji="0" lang="en-US" sz="1600" b="0" i="1" u="none" strike="noStrike" kern="1200" cap="none" spc="0" normalizeH="0" baseline="0" noProof="0" dirty="0">
              <a:ln>
                <a:noFill/>
              </a:ln>
              <a:effectLst/>
              <a:uLnTx/>
              <a:uFillTx/>
              <a:latin typeface="Arial" pitchFamily="34" charset="0"/>
              <a:cs typeface="Arial" pitchFamily="34" charset="0"/>
            </a:endParaRPr>
          </a:p>
        </p:txBody>
      </p:sp>
      <p:grpSp>
        <p:nvGrpSpPr>
          <p:cNvPr id="2" name="Group 18"/>
          <p:cNvGrpSpPr/>
          <p:nvPr/>
        </p:nvGrpSpPr>
        <p:grpSpPr>
          <a:xfrm>
            <a:off x="577045" y="1757779"/>
            <a:ext cx="8043169" cy="3417903"/>
            <a:chOff x="577045" y="1757779"/>
            <a:chExt cx="8043169" cy="3417903"/>
          </a:xfrm>
        </p:grpSpPr>
        <p:pic>
          <p:nvPicPr>
            <p:cNvPr id="20" name="Picture 19" descr="Tigerland Sign.jpg"/>
            <p:cNvPicPr>
              <a:picLocks noChangeAspect="1"/>
            </p:cNvPicPr>
            <p:nvPr/>
          </p:nvPicPr>
          <p:blipFill>
            <a:blip r:embed="rId3" cstate="print"/>
            <a:srcRect l="6699" t="17499" r="4601" b="26284"/>
            <a:stretch>
              <a:fillRect/>
            </a:stretch>
          </p:blipFill>
          <p:spPr>
            <a:xfrm>
              <a:off x="577045" y="1757779"/>
              <a:ext cx="8043169" cy="3417903"/>
            </a:xfrm>
            <a:prstGeom prst="rect">
              <a:avLst/>
            </a:prstGeom>
          </p:spPr>
        </p:pic>
        <p:pic>
          <p:nvPicPr>
            <p:cNvPr id="21" name="Picture 20" descr="Tigerland Sign.jpg"/>
            <p:cNvPicPr>
              <a:picLocks noChangeAspect="1"/>
            </p:cNvPicPr>
            <p:nvPr/>
          </p:nvPicPr>
          <p:blipFill>
            <a:blip r:embed="rId3" cstate="print"/>
            <a:srcRect l="58062" t="39211" r="16289" b="56212"/>
            <a:stretch>
              <a:fillRect/>
            </a:stretch>
          </p:blipFill>
          <p:spPr>
            <a:xfrm>
              <a:off x="1548143" y="3339548"/>
              <a:ext cx="6015534" cy="345212"/>
            </a:xfrm>
            <a:prstGeom prst="rect">
              <a:avLst/>
            </a:prstGeom>
          </p:spPr>
        </p:pic>
        <p:sp>
          <p:nvSpPr>
            <p:cNvPr id="22" name="TextBox 21"/>
            <p:cNvSpPr txBox="1"/>
            <p:nvPr/>
          </p:nvSpPr>
          <p:spPr>
            <a:xfrm>
              <a:off x="1466661" y="3296251"/>
              <a:ext cx="6080543" cy="400110"/>
            </a:xfrm>
            <a:prstGeom prst="rect">
              <a:avLst/>
            </a:prstGeom>
            <a:noFill/>
          </p:spPr>
          <p:txBody>
            <a:bodyPr wrap="square" rtlCol="0">
              <a:spAutoFit/>
            </a:bodyPr>
            <a:lstStyle/>
            <a:p>
              <a:pPr algn="ctr"/>
              <a:r>
                <a:rPr lang="en-US" sz="2000" b="1" dirty="0" smtClean="0">
                  <a:solidFill>
                    <a:srgbClr val="DBECFF"/>
                  </a:solidFill>
                  <a:latin typeface="Arial" pitchFamily="34" charset="0"/>
                  <a:cs typeface="Arial" pitchFamily="34" charset="0"/>
                </a:rPr>
                <a:t>Security Force Assistance/Security Cooperation</a:t>
              </a:r>
              <a:endParaRPr lang="en-US" sz="2000" b="1" dirty="0">
                <a:solidFill>
                  <a:srgbClr val="DBECFF"/>
                </a:solidFill>
                <a:latin typeface="Arial" pitchFamily="34" charset="0"/>
                <a:cs typeface="Arial" pitchFamily="34" charset="0"/>
              </a:endParaRPr>
            </a:p>
          </p:txBody>
        </p:sp>
        <p:pic>
          <p:nvPicPr>
            <p:cNvPr id="23" name="Picture 22" descr="Tigerland Sign.jpg"/>
            <p:cNvPicPr>
              <a:picLocks noChangeAspect="1"/>
            </p:cNvPicPr>
            <p:nvPr/>
          </p:nvPicPr>
          <p:blipFill>
            <a:blip r:embed="rId3" cstate="print"/>
            <a:srcRect l="51887" t="54195" r="43071" b="37958"/>
            <a:stretch>
              <a:fillRect/>
            </a:stretch>
          </p:blipFill>
          <p:spPr>
            <a:xfrm rot="10800000">
              <a:off x="4701209" y="3687418"/>
              <a:ext cx="457200" cy="477078"/>
            </a:xfrm>
            <a:prstGeom prst="rect">
              <a:avLst/>
            </a:prstGeom>
          </p:spPr>
        </p:pic>
        <p:sp>
          <p:nvSpPr>
            <p:cNvPr id="24" name="TextBox 23"/>
            <p:cNvSpPr txBox="1"/>
            <p:nvPr/>
          </p:nvSpPr>
          <p:spPr>
            <a:xfrm>
              <a:off x="4641574" y="3647662"/>
              <a:ext cx="612668" cy="461665"/>
            </a:xfrm>
            <a:prstGeom prst="rect">
              <a:avLst/>
            </a:prstGeom>
            <a:noFill/>
          </p:spPr>
          <p:txBody>
            <a:bodyPr wrap="none" rtlCol="0">
              <a:spAutoFit/>
            </a:bodyPr>
            <a:lstStyle/>
            <a:p>
              <a:r>
                <a:rPr lang="en-US" sz="2400" dirty="0" smtClean="0">
                  <a:solidFill>
                    <a:srgbClr val="DBECFF"/>
                  </a:solidFill>
                </a:rPr>
                <a:t>CA</a:t>
              </a:r>
              <a:endParaRPr lang="en-US" sz="2400" dirty="0">
                <a:solidFill>
                  <a:srgbClr val="DBECFF"/>
                </a:solidFill>
              </a:endParaRPr>
            </a:p>
          </p:txBody>
        </p:sp>
        <p:pic>
          <p:nvPicPr>
            <p:cNvPr id="25" name="Picture 24" descr="Tigerland Sign.jpg"/>
            <p:cNvPicPr>
              <a:picLocks noChangeAspect="1"/>
            </p:cNvPicPr>
            <p:nvPr/>
          </p:nvPicPr>
          <p:blipFill>
            <a:blip r:embed="rId3" cstate="print"/>
            <a:srcRect l="58062" t="39211" r="16289" b="56212"/>
            <a:stretch>
              <a:fillRect/>
            </a:stretch>
          </p:blipFill>
          <p:spPr>
            <a:xfrm>
              <a:off x="3693815" y="3700165"/>
              <a:ext cx="1665836" cy="345212"/>
            </a:xfrm>
            <a:prstGeom prst="rect">
              <a:avLst/>
            </a:prstGeom>
          </p:spPr>
        </p:pic>
        <p:sp>
          <p:nvSpPr>
            <p:cNvPr id="26" name="TextBox 25"/>
            <p:cNvSpPr txBox="1"/>
            <p:nvPr/>
          </p:nvSpPr>
          <p:spPr>
            <a:xfrm>
              <a:off x="1510425" y="3674976"/>
              <a:ext cx="6080543" cy="400110"/>
            </a:xfrm>
            <a:prstGeom prst="rect">
              <a:avLst/>
            </a:prstGeom>
            <a:noFill/>
          </p:spPr>
          <p:txBody>
            <a:bodyPr wrap="square" rtlCol="0">
              <a:spAutoFit/>
            </a:bodyPr>
            <a:lstStyle/>
            <a:p>
              <a:pPr algn="ctr"/>
              <a:r>
                <a:rPr lang="en-US" sz="2000" dirty="0" smtClean="0">
                  <a:solidFill>
                    <a:srgbClr val="DBECFF"/>
                  </a:solidFill>
                  <a:latin typeface="Arial" pitchFamily="34" charset="0"/>
                  <a:cs typeface="Arial" pitchFamily="34" charset="0"/>
                </a:rPr>
                <a:t>(SFA/SC)</a:t>
              </a:r>
              <a:endParaRPr lang="en-US" sz="2000" dirty="0">
                <a:solidFill>
                  <a:srgbClr val="DBECFF"/>
                </a:solidFill>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itle 1"/>
          <p:cNvSpPr>
            <a:spLocks noGrp="1"/>
          </p:cNvSpPr>
          <p:nvPr>
            <p:ph type="title"/>
          </p:nvPr>
        </p:nvSpPr>
        <p:spPr>
          <a:xfrm>
            <a:off x="1190625" y="521541"/>
            <a:ext cx="6934200" cy="470074"/>
          </a:xfrm>
        </p:spPr>
        <p:txBody>
          <a:bodyPr>
            <a:noAutofit/>
          </a:bodyPr>
          <a:lstStyle/>
          <a:p>
            <a:r>
              <a:rPr lang="en-US" sz="3200" b="1" dirty="0" smtClean="0">
                <a:latin typeface="Arial" pitchFamily="34" charset="0"/>
                <a:cs typeface="Arial" pitchFamily="34" charset="0"/>
              </a:rPr>
              <a:t>Projected RAF Implementation  </a:t>
            </a:r>
            <a:endParaRPr lang="en-US" sz="2000" b="1" dirty="0">
              <a:latin typeface="Arial" pitchFamily="34" charset="0"/>
              <a:cs typeface="Arial" pitchFamily="34" charset="0"/>
            </a:endParaRPr>
          </a:p>
        </p:txBody>
      </p:sp>
      <p:pic>
        <p:nvPicPr>
          <p:cNvPr id="20" name="Picture 3" descr="top-corner"/>
          <p:cNvPicPr>
            <a:picLocks noChangeAspect="1" noChangeArrowheads="1"/>
          </p:cNvPicPr>
          <p:nvPr/>
        </p:nvPicPr>
        <p:blipFill>
          <a:blip r:embed="rId3" cstate="print"/>
          <a:srcRect/>
          <a:stretch>
            <a:fillRect/>
          </a:stretch>
        </p:blipFill>
        <p:spPr bwMode="auto">
          <a:xfrm rot="10800000">
            <a:off x="7443786" y="6095999"/>
            <a:ext cx="1700213" cy="733425"/>
          </a:xfrm>
          <a:prstGeom prst="rect">
            <a:avLst/>
          </a:prstGeom>
          <a:noFill/>
          <a:ln w="9525">
            <a:noFill/>
            <a:miter lim="800000"/>
            <a:headEnd/>
            <a:tailEnd/>
          </a:ln>
        </p:spPr>
      </p:pic>
      <p:graphicFrame>
        <p:nvGraphicFramePr>
          <p:cNvPr id="58" name="Table 57"/>
          <p:cNvGraphicFramePr>
            <a:graphicFrameLocks noGrp="1"/>
          </p:cNvGraphicFramePr>
          <p:nvPr/>
        </p:nvGraphicFramePr>
        <p:xfrm>
          <a:off x="564444" y="1278293"/>
          <a:ext cx="7976441" cy="5112786"/>
        </p:xfrm>
        <a:graphic>
          <a:graphicData uri="http://schemas.openxmlformats.org/drawingml/2006/table">
            <a:tbl>
              <a:tblPr/>
              <a:tblGrid>
                <a:gridCol w="2607734"/>
                <a:gridCol w="2664178"/>
                <a:gridCol w="2704529"/>
              </a:tblGrid>
              <a:tr h="690570">
                <a:tc>
                  <a:txBody>
                    <a:bodyPr/>
                    <a:lstStyle/>
                    <a:p>
                      <a:pPr algn="ctr" fontAlgn="ctr"/>
                      <a:r>
                        <a:rPr lang="en-US" sz="1600" b="1" i="0" u="none" strike="noStrike" dirty="0" smtClean="0">
                          <a:solidFill>
                            <a:srgbClr val="000000"/>
                          </a:solidFill>
                          <a:latin typeface="Arial"/>
                        </a:rPr>
                        <a:t>FY 13</a:t>
                      </a:r>
                      <a:endParaRPr lang="en-US" sz="16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smtClean="0">
                          <a:solidFill>
                            <a:srgbClr val="000000"/>
                          </a:solidFill>
                          <a:latin typeface="Arial"/>
                        </a:rPr>
                        <a:t>FY 14</a:t>
                      </a:r>
                      <a:endParaRPr lang="en-US" sz="16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Arial"/>
                        </a:rPr>
                        <a:t>FY 15</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422216">
                <a:tc>
                  <a:txBody>
                    <a:bodyPr/>
                    <a:lstStyle/>
                    <a:p>
                      <a:pPr algn="l" fontAlgn="ctr">
                        <a:buFont typeface="Arial" pitchFamily="34" charset="0"/>
                        <a:buNone/>
                      </a:pPr>
                      <a:r>
                        <a:rPr lang="en-US" sz="1600" b="1" i="0" u="none" strike="noStrike" dirty="0" smtClean="0">
                          <a:solidFill>
                            <a:srgbClr val="000000"/>
                          </a:solidFill>
                          <a:latin typeface="Arial"/>
                        </a:rPr>
                        <a:t> </a:t>
                      </a:r>
                    </a:p>
                    <a:p>
                      <a:pPr marL="168275" indent="-114300" algn="l" fontAlgn="ctr">
                        <a:buFont typeface="Arial" pitchFamily="34" charset="0"/>
                        <a:buChar char="•"/>
                      </a:pPr>
                      <a:endParaRPr lang="en-US" sz="1400" b="1" i="0" u="none" strike="noStrike" baseline="0" dirty="0" smtClean="0">
                        <a:solidFill>
                          <a:srgbClr val="000000"/>
                        </a:solidFill>
                        <a:latin typeface="Arial"/>
                      </a:endParaRPr>
                    </a:p>
                    <a:p>
                      <a:pPr algn="ctr" fontAlgn="ctr"/>
                      <a:endParaRPr lang="en-US" sz="1600" b="1" i="0" u="none" strike="noStrike" baseline="0" dirty="0" smtClean="0">
                        <a:solidFill>
                          <a:srgbClr val="000000"/>
                        </a:solidFill>
                        <a:latin typeface="Arial"/>
                      </a:endParaRPr>
                    </a:p>
                  </a:txBody>
                  <a:tcPr marL="5059" marR="5059" marT="50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lnSpc>
                          <a:spcPct val="100000"/>
                        </a:lnSpc>
                        <a:buFont typeface="Arial" pitchFamily="34" charset="0"/>
                        <a:buNone/>
                      </a:pPr>
                      <a:endParaRPr lang="en-US" sz="1600" b="1" i="0" u="none" strike="noStrike" dirty="0" smtClean="0">
                        <a:solidFill>
                          <a:schemeClr val="tx1"/>
                        </a:solidFill>
                        <a:latin typeface="Arial"/>
                      </a:endParaRPr>
                    </a:p>
                  </a:txBody>
                  <a:tcPr marL="5059" marR="5059" marT="50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lnSpc>
                          <a:spcPct val="100000"/>
                        </a:lnSpc>
                        <a:buFont typeface="Arial" pitchFamily="34" charset="0"/>
                        <a:buNone/>
                      </a:pPr>
                      <a:endParaRPr lang="en-US" sz="1400" b="1" i="0" u="none" strike="noStrike" dirty="0" smtClean="0">
                        <a:solidFill>
                          <a:schemeClr val="tx1"/>
                        </a:solidFill>
                        <a:latin typeface="Arial"/>
                      </a:endParaRPr>
                    </a:p>
                  </a:txBody>
                  <a:tcPr marL="5059" marR="5059" marT="50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59" name="Rounded Rectangle 58"/>
          <p:cNvSpPr/>
          <p:nvPr/>
        </p:nvSpPr>
        <p:spPr bwMode="auto">
          <a:xfrm>
            <a:off x="812804" y="2761459"/>
            <a:ext cx="1998132" cy="666405"/>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r>
              <a:rPr lang="en-US" b="1" dirty="0" smtClean="0">
                <a:solidFill>
                  <a:sysClr val="windowText" lastClr="000000"/>
                </a:solidFill>
                <a:latin typeface="Arial" pitchFamily="34" charset="0"/>
                <a:cs typeface="Arial" pitchFamily="34" charset="0"/>
              </a:rPr>
              <a:t>AFRICOM RAF Proof of Principle</a:t>
            </a:r>
          </a:p>
        </p:txBody>
      </p:sp>
      <p:sp>
        <p:nvSpPr>
          <p:cNvPr id="65" name="Rounded Rectangle 64"/>
          <p:cNvSpPr/>
          <p:nvPr/>
        </p:nvSpPr>
        <p:spPr bwMode="auto">
          <a:xfrm>
            <a:off x="3539100" y="2748015"/>
            <a:ext cx="1998132" cy="660762"/>
          </a:xfrm>
          <a:prstGeom prst="roundRect">
            <a:avLst/>
          </a:prstGeom>
          <a:noFill/>
          <a:ln w="9525" cap="flat" cmpd="sng" algn="ctr">
            <a:solidFill>
              <a:schemeClr val="tx1"/>
            </a:solidFill>
            <a:prstDash val="lg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lnSpc>
                <a:spcPct val="150000"/>
              </a:lnSpc>
            </a:pPr>
            <a:r>
              <a:rPr lang="en-US" b="1" dirty="0" smtClean="0">
                <a:solidFill>
                  <a:sysClr val="windowText" lastClr="000000"/>
                </a:solidFill>
                <a:latin typeface="Arial" pitchFamily="34" charset="0"/>
                <a:cs typeface="Arial" pitchFamily="34" charset="0"/>
              </a:rPr>
              <a:t>AFRICOM RAF </a:t>
            </a:r>
          </a:p>
        </p:txBody>
      </p:sp>
      <p:sp>
        <p:nvSpPr>
          <p:cNvPr id="88" name="Rounded Rectangle 87"/>
          <p:cNvSpPr/>
          <p:nvPr/>
        </p:nvSpPr>
        <p:spPr bwMode="auto">
          <a:xfrm>
            <a:off x="3544743" y="3464865"/>
            <a:ext cx="1998132" cy="688985"/>
          </a:xfrm>
          <a:prstGeom prst="roundRect">
            <a:avLst/>
          </a:prstGeom>
          <a:noFill/>
          <a:ln w="9525" cap="flat" cmpd="sng" algn="ctr">
            <a:solidFill>
              <a:schemeClr val="tx1"/>
            </a:solidFill>
            <a:prstDash val="lg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lnSpc>
                <a:spcPct val="150000"/>
              </a:lnSpc>
            </a:pPr>
            <a:r>
              <a:rPr lang="en-US" b="1" dirty="0" smtClean="0">
                <a:solidFill>
                  <a:sysClr val="windowText" lastClr="000000"/>
                </a:solidFill>
                <a:latin typeface="Arial" pitchFamily="34" charset="0"/>
                <a:cs typeface="Arial" pitchFamily="34" charset="0"/>
              </a:rPr>
              <a:t>PACOM RAF </a:t>
            </a:r>
          </a:p>
        </p:txBody>
      </p:sp>
      <p:sp>
        <p:nvSpPr>
          <p:cNvPr id="110" name="TextBox 109"/>
          <p:cNvSpPr txBox="1"/>
          <p:nvPr/>
        </p:nvSpPr>
        <p:spPr>
          <a:xfrm>
            <a:off x="3482604" y="2037181"/>
            <a:ext cx="2065871" cy="646331"/>
          </a:xfrm>
          <a:prstGeom prst="rect">
            <a:avLst/>
          </a:prstGeom>
          <a:noFill/>
          <a:ln w="38100">
            <a:solidFill>
              <a:schemeClr val="tx1"/>
            </a:solidFill>
          </a:ln>
        </p:spPr>
        <p:txBody>
          <a:bodyPr wrap="square" rtlCol="0">
            <a:spAutoFit/>
          </a:bodyPr>
          <a:lstStyle/>
          <a:p>
            <a:pPr algn="ctr"/>
            <a:r>
              <a:rPr lang="en-US" b="1" dirty="0" smtClean="0">
                <a:latin typeface="Arial" pitchFamily="34" charset="0"/>
                <a:cs typeface="Arial" pitchFamily="34" charset="0"/>
              </a:rPr>
              <a:t>3 RAFs with Dedicated BDEs</a:t>
            </a:r>
          </a:p>
        </p:txBody>
      </p:sp>
      <p:sp>
        <p:nvSpPr>
          <p:cNvPr id="111" name="TextBox 110"/>
          <p:cNvSpPr txBox="1"/>
          <p:nvPr/>
        </p:nvSpPr>
        <p:spPr>
          <a:xfrm>
            <a:off x="6175029" y="2039325"/>
            <a:ext cx="2065871" cy="646331"/>
          </a:xfrm>
          <a:prstGeom prst="rect">
            <a:avLst/>
          </a:prstGeom>
          <a:noFill/>
          <a:ln w="38100">
            <a:solidFill>
              <a:schemeClr val="tx1"/>
            </a:solidFill>
          </a:ln>
        </p:spPr>
        <p:txBody>
          <a:bodyPr wrap="square" rtlCol="0">
            <a:spAutoFit/>
          </a:bodyPr>
          <a:lstStyle/>
          <a:p>
            <a:pPr algn="ctr"/>
            <a:r>
              <a:rPr lang="en-US" b="1" dirty="0" smtClean="0">
                <a:latin typeface="Arial" pitchFamily="34" charset="0"/>
                <a:cs typeface="Arial" pitchFamily="34" charset="0"/>
              </a:rPr>
              <a:t>5 RAFs with Dedicated BDEs </a:t>
            </a:r>
          </a:p>
        </p:txBody>
      </p:sp>
      <p:sp>
        <p:nvSpPr>
          <p:cNvPr id="112" name="Rounded Rectangle 111"/>
          <p:cNvSpPr/>
          <p:nvPr/>
        </p:nvSpPr>
        <p:spPr bwMode="auto">
          <a:xfrm>
            <a:off x="6186366" y="2744289"/>
            <a:ext cx="1998132" cy="660762"/>
          </a:xfrm>
          <a:prstGeom prst="roundRect">
            <a:avLst/>
          </a:prstGeom>
          <a:noFill/>
          <a:ln w="9525"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lnSpc>
                <a:spcPct val="150000"/>
              </a:lnSpc>
            </a:pPr>
            <a:r>
              <a:rPr lang="en-US" b="1" dirty="0" smtClean="0">
                <a:solidFill>
                  <a:sysClr val="windowText" lastClr="000000"/>
                </a:solidFill>
                <a:latin typeface="Arial" pitchFamily="34" charset="0"/>
                <a:cs typeface="Arial" pitchFamily="34" charset="0"/>
              </a:rPr>
              <a:t>AFRICOM RAF </a:t>
            </a:r>
          </a:p>
        </p:txBody>
      </p:sp>
      <p:sp>
        <p:nvSpPr>
          <p:cNvPr id="113" name="Rounded Rectangle 112"/>
          <p:cNvSpPr/>
          <p:nvPr/>
        </p:nvSpPr>
        <p:spPr bwMode="auto">
          <a:xfrm>
            <a:off x="6192009" y="3454171"/>
            <a:ext cx="1998132" cy="688985"/>
          </a:xfrm>
          <a:prstGeom prst="roundRect">
            <a:avLst/>
          </a:prstGeom>
          <a:noFill/>
          <a:ln w="9525"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lnSpc>
                <a:spcPct val="150000"/>
              </a:lnSpc>
            </a:pPr>
            <a:r>
              <a:rPr lang="en-US" b="1" dirty="0" smtClean="0">
                <a:solidFill>
                  <a:sysClr val="windowText" lastClr="000000"/>
                </a:solidFill>
                <a:latin typeface="Arial" pitchFamily="34" charset="0"/>
                <a:cs typeface="Arial" pitchFamily="34" charset="0"/>
              </a:rPr>
              <a:t>CENTCOM RAF</a:t>
            </a:r>
          </a:p>
        </p:txBody>
      </p:sp>
      <p:sp>
        <p:nvSpPr>
          <p:cNvPr id="114" name="Rounded Rectangle 113"/>
          <p:cNvSpPr/>
          <p:nvPr/>
        </p:nvSpPr>
        <p:spPr bwMode="auto">
          <a:xfrm>
            <a:off x="6192009" y="4200444"/>
            <a:ext cx="1998132" cy="660762"/>
          </a:xfrm>
          <a:prstGeom prst="roundRect">
            <a:avLst/>
          </a:prstGeom>
          <a:noFill/>
          <a:ln w="9525"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lnSpc>
                <a:spcPct val="150000"/>
              </a:lnSpc>
            </a:pPr>
            <a:r>
              <a:rPr lang="en-US" b="1" dirty="0" smtClean="0">
                <a:solidFill>
                  <a:sysClr val="windowText" lastClr="000000"/>
                </a:solidFill>
                <a:latin typeface="Arial" pitchFamily="34" charset="0"/>
                <a:cs typeface="Arial" pitchFamily="34" charset="0"/>
              </a:rPr>
              <a:t>EUCOM RAF </a:t>
            </a:r>
          </a:p>
        </p:txBody>
      </p:sp>
      <p:sp>
        <p:nvSpPr>
          <p:cNvPr id="115" name="Rounded Rectangle 114"/>
          <p:cNvSpPr/>
          <p:nvPr/>
        </p:nvSpPr>
        <p:spPr bwMode="auto">
          <a:xfrm>
            <a:off x="6197652" y="4918493"/>
            <a:ext cx="1998132" cy="688985"/>
          </a:xfrm>
          <a:prstGeom prst="roundRect">
            <a:avLst/>
          </a:prstGeom>
          <a:noFill/>
          <a:ln w="9525"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lnSpc>
                <a:spcPct val="150000"/>
              </a:lnSpc>
            </a:pPr>
            <a:r>
              <a:rPr lang="en-US" b="1" dirty="0" smtClean="0">
                <a:solidFill>
                  <a:sysClr val="windowText" lastClr="000000"/>
                </a:solidFill>
                <a:latin typeface="Arial" pitchFamily="34" charset="0"/>
                <a:cs typeface="Arial" pitchFamily="34" charset="0"/>
              </a:rPr>
              <a:t>PACOM RAF</a:t>
            </a:r>
          </a:p>
        </p:txBody>
      </p:sp>
      <p:sp>
        <p:nvSpPr>
          <p:cNvPr id="116" name="Rounded Rectangle 115"/>
          <p:cNvSpPr/>
          <p:nvPr/>
        </p:nvSpPr>
        <p:spPr bwMode="auto">
          <a:xfrm>
            <a:off x="6197652" y="5645310"/>
            <a:ext cx="1998132" cy="660762"/>
          </a:xfrm>
          <a:prstGeom prst="roundRect">
            <a:avLst/>
          </a:prstGeom>
          <a:noFill/>
          <a:ln w="9525"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lnSpc>
                <a:spcPct val="150000"/>
              </a:lnSpc>
            </a:pPr>
            <a:r>
              <a:rPr lang="en-US" b="1" dirty="0" smtClean="0">
                <a:solidFill>
                  <a:sysClr val="windowText" lastClr="000000"/>
                </a:solidFill>
                <a:latin typeface="Arial" pitchFamily="34" charset="0"/>
                <a:cs typeface="Arial" pitchFamily="34" charset="0"/>
              </a:rPr>
              <a:t>WESTHEM RAF </a:t>
            </a:r>
          </a:p>
        </p:txBody>
      </p:sp>
      <p:sp>
        <p:nvSpPr>
          <p:cNvPr id="118" name="Rounded Rectangle 117"/>
          <p:cNvSpPr/>
          <p:nvPr/>
        </p:nvSpPr>
        <p:spPr bwMode="auto">
          <a:xfrm>
            <a:off x="3539091" y="4215576"/>
            <a:ext cx="1998132" cy="688985"/>
          </a:xfrm>
          <a:prstGeom prst="roundRect">
            <a:avLst/>
          </a:prstGeom>
          <a:noFill/>
          <a:ln w="9525" cap="flat" cmpd="sng" algn="ctr">
            <a:solidFill>
              <a:schemeClr val="tx1"/>
            </a:solidFill>
            <a:prstDash val="lgDash"/>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lnSpc>
                <a:spcPct val="150000"/>
              </a:lnSpc>
            </a:pPr>
            <a:r>
              <a:rPr lang="en-US" b="1" dirty="0" smtClean="0">
                <a:solidFill>
                  <a:sysClr val="windowText" lastClr="000000"/>
                </a:solidFill>
                <a:latin typeface="Arial" pitchFamily="34" charset="0"/>
                <a:cs typeface="Arial" pitchFamily="34" charset="0"/>
              </a:rPr>
              <a:t>EUCOM RAF</a:t>
            </a:r>
          </a:p>
        </p:txBody>
      </p:sp>
      <p:sp>
        <p:nvSpPr>
          <p:cNvPr id="24" name="TextBox 23"/>
          <p:cNvSpPr txBox="1"/>
          <p:nvPr/>
        </p:nvSpPr>
        <p:spPr>
          <a:xfrm>
            <a:off x="790206" y="2054115"/>
            <a:ext cx="2065871" cy="646331"/>
          </a:xfrm>
          <a:prstGeom prst="rect">
            <a:avLst/>
          </a:prstGeom>
          <a:noFill/>
          <a:ln w="38100">
            <a:solidFill>
              <a:schemeClr val="tx1"/>
            </a:solidFill>
          </a:ln>
        </p:spPr>
        <p:txBody>
          <a:bodyPr wrap="square" rtlCol="0">
            <a:spAutoFit/>
          </a:bodyPr>
          <a:lstStyle/>
          <a:p>
            <a:pPr algn="ctr"/>
            <a:r>
              <a:rPr lang="en-US" b="1" dirty="0" smtClean="0">
                <a:latin typeface="Arial" pitchFamily="34" charset="0"/>
                <a:cs typeface="Arial" pitchFamily="34" charset="0"/>
              </a:rPr>
              <a:t>1 RAF with Dedicated BDE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26" name="Straight Connector 425"/>
          <p:cNvCxnSpPr/>
          <p:nvPr/>
        </p:nvCxnSpPr>
        <p:spPr bwMode="auto">
          <a:xfrm flipV="1">
            <a:off x="8301038" y="661988"/>
            <a:ext cx="246062" cy="422275"/>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sp>
        <p:nvSpPr>
          <p:cNvPr id="420" name="Down Arrow 419"/>
          <p:cNvSpPr/>
          <p:nvPr/>
        </p:nvSpPr>
        <p:spPr bwMode="auto">
          <a:xfrm>
            <a:off x="3703638" y="4165600"/>
            <a:ext cx="565150" cy="954088"/>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cxnSp>
        <p:nvCxnSpPr>
          <p:cNvPr id="323" name="Straight Connector 322"/>
          <p:cNvCxnSpPr/>
          <p:nvPr/>
        </p:nvCxnSpPr>
        <p:spPr bwMode="auto">
          <a:xfrm flipV="1">
            <a:off x="8285163" y="1738313"/>
            <a:ext cx="246062" cy="422275"/>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cxnSp>
        <p:nvCxnSpPr>
          <p:cNvPr id="303" name="Straight Connector 302"/>
          <p:cNvCxnSpPr/>
          <p:nvPr/>
        </p:nvCxnSpPr>
        <p:spPr bwMode="auto">
          <a:xfrm>
            <a:off x="-1588" y="6203950"/>
            <a:ext cx="9144001" cy="0"/>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cxnSp>
        <p:nvCxnSpPr>
          <p:cNvPr id="314" name="Straight Connector 313"/>
          <p:cNvCxnSpPr/>
          <p:nvPr/>
        </p:nvCxnSpPr>
        <p:spPr bwMode="auto">
          <a:xfrm flipV="1">
            <a:off x="4763" y="1074738"/>
            <a:ext cx="8310562" cy="3175"/>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cxnSp>
        <p:nvCxnSpPr>
          <p:cNvPr id="313" name="Straight Connector 312"/>
          <p:cNvCxnSpPr>
            <a:endCxn id="116" idx="3"/>
          </p:cNvCxnSpPr>
          <p:nvPr/>
        </p:nvCxnSpPr>
        <p:spPr bwMode="auto">
          <a:xfrm>
            <a:off x="6350" y="2119313"/>
            <a:ext cx="8305800" cy="50800"/>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cxnSp>
        <p:nvCxnSpPr>
          <p:cNvPr id="311" name="Straight Connector 310"/>
          <p:cNvCxnSpPr/>
          <p:nvPr/>
        </p:nvCxnSpPr>
        <p:spPr bwMode="auto">
          <a:xfrm>
            <a:off x="-1588" y="3065463"/>
            <a:ext cx="8347076" cy="6350"/>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cxnSp>
        <p:nvCxnSpPr>
          <p:cNvPr id="310" name="Straight Connector 309"/>
          <p:cNvCxnSpPr>
            <a:endCxn id="120" idx="3"/>
          </p:cNvCxnSpPr>
          <p:nvPr/>
        </p:nvCxnSpPr>
        <p:spPr bwMode="auto">
          <a:xfrm>
            <a:off x="0" y="5227638"/>
            <a:ext cx="8359775" cy="80962"/>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sp>
        <p:nvSpPr>
          <p:cNvPr id="298" name="Rectangle 297"/>
          <p:cNvSpPr/>
          <p:nvPr/>
        </p:nvSpPr>
        <p:spPr bwMode="auto">
          <a:xfrm>
            <a:off x="5334000" y="809625"/>
            <a:ext cx="344488" cy="54689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100" b="1" dirty="0">
                <a:solidFill>
                  <a:srgbClr val="808080">
                    <a:lumMod val="50000"/>
                  </a:srgbClr>
                </a:solidFill>
                <a:latin typeface="Arial"/>
              </a:rPr>
              <a:t>A</a:t>
            </a:r>
          </a:p>
          <a:p>
            <a:pPr algn="ctr" eaLnBrk="0" hangingPunct="0">
              <a:defRPr/>
            </a:pPr>
            <a:r>
              <a:rPr lang="en-US" sz="1100" b="1" dirty="0">
                <a:solidFill>
                  <a:srgbClr val="808080">
                    <a:lumMod val="50000"/>
                  </a:srgbClr>
                </a:solidFill>
                <a:latin typeface="Arial"/>
              </a:rPr>
              <a:t>S</a:t>
            </a:r>
          </a:p>
          <a:p>
            <a:pPr algn="ctr" eaLnBrk="0" hangingPunct="0">
              <a:defRPr/>
            </a:pPr>
            <a:r>
              <a:rPr lang="en-US" sz="1100" b="1" dirty="0">
                <a:solidFill>
                  <a:srgbClr val="808080">
                    <a:lumMod val="50000"/>
                  </a:srgbClr>
                </a:solidFill>
                <a:latin typeface="Arial"/>
              </a:rPr>
              <a:t>S</a:t>
            </a:r>
          </a:p>
          <a:p>
            <a:pPr algn="ctr" eaLnBrk="0" hangingPunct="0">
              <a:defRPr/>
            </a:pPr>
            <a:r>
              <a:rPr lang="en-US" sz="1100" b="1" dirty="0">
                <a:solidFill>
                  <a:srgbClr val="808080">
                    <a:lumMod val="50000"/>
                  </a:srgbClr>
                </a:solidFill>
                <a:latin typeface="Arial"/>
              </a:rPr>
              <a:t>I</a:t>
            </a:r>
          </a:p>
          <a:p>
            <a:pPr algn="ctr" eaLnBrk="0" hangingPunct="0">
              <a:defRPr/>
            </a:pPr>
            <a:r>
              <a:rPr lang="en-US" sz="1100" b="1" dirty="0">
                <a:solidFill>
                  <a:srgbClr val="808080">
                    <a:lumMod val="50000"/>
                  </a:srgbClr>
                </a:solidFill>
                <a:latin typeface="Arial"/>
              </a:rPr>
              <a:t> G</a:t>
            </a:r>
          </a:p>
          <a:p>
            <a:pPr algn="ctr" eaLnBrk="0" hangingPunct="0">
              <a:defRPr/>
            </a:pPr>
            <a:r>
              <a:rPr lang="en-US" sz="1100" b="1" dirty="0">
                <a:solidFill>
                  <a:srgbClr val="808080">
                    <a:lumMod val="50000"/>
                  </a:srgbClr>
                </a:solidFill>
                <a:latin typeface="Arial"/>
              </a:rPr>
              <a:t> N</a:t>
            </a:r>
          </a:p>
          <a:p>
            <a:pPr algn="ctr" eaLnBrk="0" hangingPunct="0">
              <a:defRPr/>
            </a:pPr>
            <a:r>
              <a:rPr lang="en-US" sz="1100" b="1" dirty="0">
                <a:solidFill>
                  <a:srgbClr val="808080">
                    <a:lumMod val="50000"/>
                  </a:srgbClr>
                </a:solidFill>
                <a:latin typeface="Arial"/>
              </a:rPr>
              <a:t>E</a:t>
            </a:r>
          </a:p>
          <a:p>
            <a:pPr algn="ctr" eaLnBrk="0" hangingPunct="0">
              <a:defRPr/>
            </a:pPr>
            <a:r>
              <a:rPr lang="en-US" sz="1100" b="1" dirty="0">
                <a:solidFill>
                  <a:srgbClr val="808080">
                    <a:lumMod val="50000"/>
                  </a:srgbClr>
                </a:solidFill>
                <a:latin typeface="Arial"/>
              </a:rPr>
              <a:t>D</a:t>
            </a: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endParaRPr lang="en-US" sz="1100" b="1" dirty="0">
              <a:solidFill>
                <a:srgbClr val="808080">
                  <a:lumMod val="50000"/>
                </a:srgbClr>
              </a:solidFill>
              <a:latin typeface="Arial"/>
            </a:endParaRPr>
          </a:p>
          <a:p>
            <a:pPr algn="ctr" eaLnBrk="0" hangingPunct="0">
              <a:defRPr/>
            </a:pPr>
            <a:r>
              <a:rPr lang="en-US" sz="1100" b="1" dirty="0">
                <a:solidFill>
                  <a:srgbClr val="808080">
                    <a:lumMod val="50000"/>
                  </a:srgbClr>
                </a:solidFill>
                <a:latin typeface="Arial"/>
              </a:rPr>
              <a:t>F</a:t>
            </a:r>
          </a:p>
          <a:p>
            <a:pPr algn="ctr" eaLnBrk="0" hangingPunct="0">
              <a:defRPr/>
            </a:pPr>
            <a:r>
              <a:rPr lang="en-US" sz="1100" b="1" dirty="0">
                <a:solidFill>
                  <a:srgbClr val="808080">
                    <a:lumMod val="50000"/>
                  </a:srgbClr>
                </a:solidFill>
                <a:latin typeface="Arial"/>
              </a:rPr>
              <a:t>O</a:t>
            </a:r>
          </a:p>
          <a:p>
            <a:pPr algn="ctr" eaLnBrk="0" hangingPunct="0">
              <a:defRPr/>
            </a:pPr>
            <a:r>
              <a:rPr lang="en-US" sz="1100" b="1" dirty="0">
                <a:solidFill>
                  <a:srgbClr val="808080">
                    <a:lumMod val="50000"/>
                  </a:srgbClr>
                </a:solidFill>
                <a:latin typeface="Arial"/>
              </a:rPr>
              <a:t>R</a:t>
            </a:r>
          </a:p>
          <a:p>
            <a:pPr algn="ctr" eaLnBrk="0" hangingPunct="0">
              <a:defRPr/>
            </a:pPr>
            <a:r>
              <a:rPr lang="en-US" sz="1100" b="1" dirty="0">
                <a:solidFill>
                  <a:srgbClr val="808080">
                    <a:lumMod val="50000"/>
                  </a:srgbClr>
                </a:solidFill>
                <a:latin typeface="Arial"/>
              </a:rPr>
              <a:t>C</a:t>
            </a:r>
          </a:p>
          <a:p>
            <a:pPr algn="ctr" eaLnBrk="0" hangingPunct="0">
              <a:defRPr/>
            </a:pPr>
            <a:r>
              <a:rPr lang="en-US" sz="1100" b="1" dirty="0">
                <a:solidFill>
                  <a:srgbClr val="808080">
                    <a:lumMod val="50000"/>
                  </a:srgbClr>
                </a:solidFill>
                <a:latin typeface="Arial"/>
              </a:rPr>
              <a:t>E</a:t>
            </a:r>
          </a:p>
          <a:p>
            <a:pPr algn="ctr" eaLnBrk="0" hangingPunct="0">
              <a:defRPr/>
            </a:pPr>
            <a:r>
              <a:rPr lang="en-US" sz="1100" b="1" dirty="0">
                <a:solidFill>
                  <a:srgbClr val="808080">
                    <a:lumMod val="50000"/>
                  </a:srgbClr>
                </a:solidFill>
                <a:latin typeface="Arial"/>
              </a:rPr>
              <a:t>S</a:t>
            </a:r>
          </a:p>
        </p:txBody>
      </p:sp>
      <p:sp>
        <p:nvSpPr>
          <p:cNvPr id="17419" name="Title 1"/>
          <p:cNvSpPr>
            <a:spLocks noGrp="1"/>
          </p:cNvSpPr>
          <p:nvPr>
            <p:ph type="title" idx="4294967295"/>
          </p:nvPr>
        </p:nvSpPr>
        <p:spPr bwMode="auto">
          <a:xfrm>
            <a:off x="1116013" y="58368"/>
            <a:ext cx="6905625" cy="762000"/>
          </a:xfrm>
          <a:prstGeom prst="rect">
            <a:avLst/>
          </a:prstGeom>
          <a:noFill/>
          <a:ln>
            <a:miter lim="800000"/>
            <a:headEnd/>
            <a:tailEnd/>
          </a:ln>
        </p:spPr>
        <p:txBody>
          <a:bodyPr lIns="86486" tIns="43243" rIns="86486" bIns="43243"/>
          <a:lstStyle/>
          <a:p>
            <a:r>
              <a:rPr lang="en-US" sz="3200" b="1" dirty="0" smtClean="0">
                <a:latin typeface="Arial" charset="0"/>
                <a:cs typeface="Arial" charset="0"/>
              </a:rPr>
              <a:t>Regional Focus Order of Battle</a:t>
            </a:r>
          </a:p>
        </p:txBody>
      </p:sp>
      <p:grpSp>
        <p:nvGrpSpPr>
          <p:cNvPr id="2" name="Group 308"/>
          <p:cNvGrpSpPr>
            <a:grpSpLocks/>
          </p:cNvGrpSpPr>
          <p:nvPr/>
        </p:nvGrpSpPr>
        <p:grpSpPr bwMode="auto">
          <a:xfrm>
            <a:off x="7737475" y="4924425"/>
            <a:ext cx="622300" cy="769938"/>
            <a:chOff x="8124562" y="5252572"/>
            <a:chExt cx="653448" cy="820735"/>
          </a:xfrm>
        </p:grpSpPr>
        <p:pic>
          <p:nvPicPr>
            <p:cNvPr id="17709" name="Picture 12" descr="http://tbn3.google.com/images?q=tbn:E5VbHbVrVsyqLM:http://upload.wikimedia.org/wikipedia/commons/c/c4/3sfg.gif">
              <a:hlinkClick r:id="rId3"/>
            </p:cNvPr>
            <p:cNvPicPr>
              <a:picLocks noChangeAspect="1" noChangeArrowheads="1"/>
            </p:cNvPicPr>
            <p:nvPr/>
          </p:nvPicPr>
          <p:blipFill>
            <a:blip r:embed="rId4" cstate="print"/>
            <a:srcRect l="11591" r="11090"/>
            <a:stretch>
              <a:fillRect/>
            </a:stretch>
          </p:blipFill>
          <p:spPr bwMode="auto">
            <a:xfrm>
              <a:off x="8244656" y="5503503"/>
              <a:ext cx="358431" cy="315962"/>
            </a:xfrm>
            <a:prstGeom prst="rect">
              <a:avLst/>
            </a:prstGeom>
            <a:noFill/>
            <a:ln w="9525">
              <a:noFill/>
              <a:miter lim="800000"/>
              <a:headEnd/>
              <a:tailEnd/>
            </a:ln>
          </p:spPr>
        </p:pic>
        <p:sp>
          <p:nvSpPr>
            <p:cNvPr id="120" name="TextBox 22"/>
            <p:cNvSpPr txBox="1">
              <a:spLocks noChangeArrowheads="1"/>
            </p:cNvSpPr>
            <p:nvPr/>
          </p:nvSpPr>
          <p:spPr bwMode="auto">
            <a:xfrm>
              <a:off x="8124562" y="5252572"/>
              <a:ext cx="653448" cy="820735"/>
            </a:xfrm>
            <a:prstGeom prst="rect">
              <a:avLst/>
            </a:prstGeom>
            <a:noFill/>
            <a:ln w="9525">
              <a:noFill/>
              <a:miter lim="800000"/>
              <a:headEnd/>
              <a:tailEnd/>
            </a:ln>
          </p:spPr>
          <p:txBody>
            <a:bodyPr>
              <a:spAutoFit/>
            </a:bodyPr>
            <a:lstStyle/>
            <a:p>
              <a:pPr algn="ctr" eaLnBrk="0" hangingPunct="0">
                <a:defRPr/>
              </a:pPr>
              <a:r>
                <a:rPr lang="en-US" sz="1200" b="1" dirty="0">
                  <a:solidFill>
                    <a:srgbClr val="000000"/>
                  </a:solidFill>
                  <a:latin typeface="Arial"/>
                  <a:cs typeface="+mn-cs"/>
                </a:rPr>
                <a:t>3</a:t>
              </a:r>
              <a:r>
                <a:rPr lang="en-US" sz="1200" b="1" baseline="30000" dirty="0">
                  <a:solidFill>
                    <a:srgbClr val="000000"/>
                  </a:solidFill>
                  <a:latin typeface="Arial"/>
                  <a:cs typeface="+mn-cs"/>
                </a:rPr>
                <a:t>rd</a:t>
              </a:r>
              <a:r>
                <a:rPr lang="en-US" sz="1200" b="1" dirty="0">
                  <a:solidFill>
                    <a:srgbClr val="000000"/>
                  </a:solidFill>
                  <a:latin typeface="Arial"/>
                  <a:cs typeface="+mn-cs"/>
                </a:rPr>
                <a:t> </a:t>
              </a:r>
              <a:endParaRPr lang="en-US" sz="1200" b="1" baseline="30000" dirty="0">
                <a:solidFill>
                  <a:srgbClr val="000000"/>
                </a:solidFill>
                <a:latin typeface="Arial"/>
                <a:cs typeface="+mn-cs"/>
              </a:endParaRPr>
            </a:p>
            <a:p>
              <a:pPr algn="ctr" eaLnBrk="0" hangingPunct="0">
                <a:defRPr/>
              </a:pPr>
              <a:endParaRPr lang="en-US" sz="2000" b="1" dirty="0">
                <a:solidFill>
                  <a:srgbClr val="000000"/>
                </a:solidFill>
                <a:latin typeface="Arial"/>
                <a:cs typeface="+mn-cs"/>
              </a:endParaRPr>
            </a:p>
            <a:p>
              <a:pPr algn="ctr" eaLnBrk="0" hangingPunct="0">
                <a:defRPr/>
              </a:pPr>
              <a:r>
                <a:rPr lang="en-US" sz="1200" b="1" dirty="0">
                  <a:solidFill>
                    <a:srgbClr val="000000"/>
                  </a:solidFill>
                  <a:latin typeface="Arial"/>
                  <a:cs typeface="+mn-cs"/>
                </a:rPr>
                <a:t>SFG</a:t>
              </a:r>
            </a:p>
          </p:txBody>
        </p:sp>
      </p:grpSp>
      <p:grpSp>
        <p:nvGrpSpPr>
          <p:cNvPr id="3" name="Group 311"/>
          <p:cNvGrpSpPr>
            <a:grpSpLocks/>
          </p:cNvGrpSpPr>
          <p:nvPr/>
        </p:nvGrpSpPr>
        <p:grpSpPr bwMode="auto">
          <a:xfrm>
            <a:off x="7810500" y="1784350"/>
            <a:ext cx="501650" cy="769938"/>
            <a:chOff x="8195800" y="1903981"/>
            <a:chExt cx="527164" cy="820735"/>
          </a:xfrm>
        </p:grpSpPr>
        <p:pic>
          <p:nvPicPr>
            <p:cNvPr id="17707" name="Picture 6" descr="http://tbn1.google.com/images?q=tbn:4ow9HP2sYvRByM:http://www.tioh.hqda.pentagon.mil/graphics/flash/Image4160.gif">
              <a:hlinkClick r:id="rId5"/>
            </p:cNvPr>
            <p:cNvPicPr>
              <a:picLocks noChangeAspect="1" noChangeArrowheads="1"/>
            </p:cNvPicPr>
            <p:nvPr/>
          </p:nvPicPr>
          <p:blipFill>
            <a:blip r:embed="rId6" cstate="print"/>
            <a:srcRect/>
            <a:stretch>
              <a:fillRect/>
            </a:stretch>
          </p:blipFill>
          <p:spPr bwMode="auto">
            <a:xfrm>
              <a:off x="8303152" y="2143547"/>
              <a:ext cx="312815" cy="315940"/>
            </a:xfrm>
            <a:prstGeom prst="rect">
              <a:avLst/>
            </a:prstGeom>
            <a:noFill/>
            <a:ln w="9525">
              <a:noFill/>
              <a:miter lim="800000"/>
              <a:headEnd/>
              <a:tailEnd/>
            </a:ln>
          </p:spPr>
        </p:pic>
        <p:sp>
          <p:nvSpPr>
            <p:cNvPr id="116" name="TextBox 26"/>
            <p:cNvSpPr txBox="1">
              <a:spLocks noChangeArrowheads="1"/>
            </p:cNvSpPr>
            <p:nvPr/>
          </p:nvSpPr>
          <p:spPr bwMode="auto">
            <a:xfrm>
              <a:off x="8195800" y="1903981"/>
              <a:ext cx="527164" cy="820735"/>
            </a:xfrm>
            <a:prstGeom prst="rect">
              <a:avLst/>
            </a:prstGeom>
            <a:noFill/>
            <a:ln w="9525">
              <a:noFill/>
              <a:miter lim="800000"/>
              <a:headEnd/>
              <a:tailEnd/>
            </a:ln>
          </p:spPr>
          <p:txBody>
            <a:bodyPr wrap="none">
              <a:spAutoFit/>
            </a:bodyPr>
            <a:lstStyle/>
            <a:p>
              <a:pPr algn="ctr" eaLnBrk="0" hangingPunct="0">
                <a:defRPr/>
              </a:pPr>
              <a:r>
                <a:rPr lang="en-US" sz="1200" b="1" dirty="0">
                  <a:solidFill>
                    <a:srgbClr val="000000"/>
                  </a:solidFill>
                  <a:latin typeface="Arial"/>
                  <a:cs typeface="+mn-cs"/>
                </a:rPr>
                <a:t>5</a:t>
              </a:r>
              <a:r>
                <a:rPr lang="en-US" sz="1200" b="1" baseline="30000" dirty="0">
                  <a:solidFill>
                    <a:srgbClr val="000000"/>
                  </a:solidFill>
                  <a:latin typeface="Arial"/>
                  <a:cs typeface="+mn-cs"/>
                </a:rPr>
                <a:t>th</a:t>
              </a:r>
              <a:r>
                <a:rPr lang="en-US" sz="1200" b="1" dirty="0">
                  <a:solidFill>
                    <a:srgbClr val="000000"/>
                  </a:solidFill>
                  <a:latin typeface="Arial"/>
                  <a:cs typeface="+mn-cs"/>
                </a:rPr>
                <a:t> </a:t>
              </a:r>
              <a:endParaRPr lang="en-US" sz="1200" b="1" baseline="30000" dirty="0">
                <a:solidFill>
                  <a:srgbClr val="000000"/>
                </a:solidFill>
                <a:latin typeface="Arial"/>
                <a:cs typeface="+mn-cs"/>
              </a:endParaRPr>
            </a:p>
            <a:p>
              <a:pPr algn="ctr" eaLnBrk="0" hangingPunct="0">
                <a:defRPr/>
              </a:pPr>
              <a:endParaRPr lang="en-US" sz="2000" b="1" dirty="0">
                <a:solidFill>
                  <a:srgbClr val="000000"/>
                </a:solidFill>
                <a:latin typeface="Arial"/>
                <a:cs typeface="+mn-cs"/>
              </a:endParaRPr>
            </a:p>
            <a:p>
              <a:pPr algn="ctr" eaLnBrk="0" hangingPunct="0">
                <a:defRPr/>
              </a:pPr>
              <a:r>
                <a:rPr lang="en-US" sz="1200" b="1" dirty="0">
                  <a:solidFill>
                    <a:srgbClr val="000000"/>
                  </a:solidFill>
                  <a:latin typeface="Arial"/>
                  <a:cs typeface="+mn-cs"/>
                </a:rPr>
                <a:t>SFG</a:t>
              </a:r>
            </a:p>
          </p:txBody>
        </p:sp>
      </p:grpSp>
      <p:grpSp>
        <p:nvGrpSpPr>
          <p:cNvPr id="4" name="Group 315"/>
          <p:cNvGrpSpPr>
            <a:grpSpLocks/>
          </p:cNvGrpSpPr>
          <p:nvPr/>
        </p:nvGrpSpPr>
        <p:grpSpPr bwMode="auto">
          <a:xfrm>
            <a:off x="7810500" y="5762625"/>
            <a:ext cx="501650" cy="769938"/>
            <a:chOff x="8200574" y="6147133"/>
            <a:chExt cx="527164" cy="820735"/>
          </a:xfrm>
        </p:grpSpPr>
        <p:sp>
          <p:nvSpPr>
            <p:cNvPr id="91" name="TextBox 21"/>
            <p:cNvSpPr txBox="1">
              <a:spLocks noChangeArrowheads="1"/>
            </p:cNvSpPr>
            <p:nvPr/>
          </p:nvSpPr>
          <p:spPr bwMode="auto">
            <a:xfrm>
              <a:off x="8200574" y="6147133"/>
              <a:ext cx="527164" cy="820735"/>
            </a:xfrm>
            <a:prstGeom prst="rect">
              <a:avLst/>
            </a:prstGeom>
            <a:noFill/>
            <a:ln w="9525">
              <a:noFill/>
              <a:miter lim="800000"/>
              <a:headEnd/>
              <a:tailEnd/>
            </a:ln>
          </p:spPr>
          <p:txBody>
            <a:bodyPr wrap="none">
              <a:spAutoFit/>
            </a:bodyPr>
            <a:lstStyle/>
            <a:p>
              <a:pPr algn="ctr" eaLnBrk="0" hangingPunct="0">
                <a:defRPr/>
              </a:pPr>
              <a:r>
                <a:rPr lang="en-US" sz="1200" b="1" dirty="0">
                  <a:solidFill>
                    <a:srgbClr val="000000"/>
                  </a:solidFill>
                  <a:latin typeface="Arial"/>
                  <a:cs typeface="+mn-cs"/>
                </a:rPr>
                <a:t>7</a:t>
              </a:r>
              <a:r>
                <a:rPr lang="en-US" sz="1200" b="1" baseline="30000" dirty="0">
                  <a:solidFill>
                    <a:srgbClr val="000000"/>
                  </a:solidFill>
                  <a:latin typeface="Arial"/>
                  <a:cs typeface="+mn-cs"/>
                </a:rPr>
                <a:t>th</a:t>
              </a:r>
            </a:p>
            <a:p>
              <a:pPr algn="ctr" eaLnBrk="0" hangingPunct="0">
                <a:defRPr/>
              </a:pPr>
              <a:endParaRPr lang="en-US" sz="2000" b="1" dirty="0">
                <a:solidFill>
                  <a:srgbClr val="000000"/>
                </a:solidFill>
                <a:latin typeface="Arial"/>
                <a:cs typeface="+mn-cs"/>
              </a:endParaRPr>
            </a:p>
            <a:p>
              <a:pPr algn="ctr" eaLnBrk="0" hangingPunct="0">
                <a:defRPr/>
              </a:pPr>
              <a:r>
                <a:rPr lang="en-US" sz="1200" b="1" dirty="0">
                  <a:solidFill>
                    <a:srgbClr val="000000"/>
                  </a:solidFill>
                  <a:latin typeface="Arial"/>
                  <a:cs typeface="+mn-cs"/>
                </a:rPr>
                <a:t>SFG</a:t>
              </a:r>
            </a:p>
          </p:txBody>
        </p:sp>
        <p:pic>
          <p:nvPicPr>
            <p:cNvPr id="17706" name="Picture 8" descr="http://tbn0.google.com/images?q=tbn:Ea90aZIjHWjrjM:http://www.securityinfonet.com/IMO/Images/7th%2520SFGA%2520Flash.gif">
              <a:hlinkClick r:id="rId7"/>
            </p:cNvPr>
            <p:cNvPicPr>
              <a:picLocks noChangeAspect="1" noChangeArrowheads="1"/>
            </p:cNvPicPr>
            <p:nvPr/>
          </p:nvPicPr>
          <p:blipFill>
            <a:blip r:embed="rId8" cstate="print"/>
            <a:srcRect/>
            <a:stretch>
              <a:fillRect/>
            </a:stretch>
          </p:blipFill>
          <p:spPr bwMode="auto">
            <a:xfrm>
              <a:off x="8319396" y="6376732"/>
              <a:ext cx="245055" cy="316901"/>
            </a:xfrm>
            <a:prstGeom prst="rect">
              <a:avLst/>
            </a:prstGeom>
            <a:noFill/>
            <a:ln w="9525">
              <a:noFill/>
              <a:miter lim="800000"/>
              <a:headEnd/>
              <a:tailEnd/>
            </a:ln>
          </p:spPr>
        </p:pic>
      </p:grpSp>
      <p:sp>
        <p:nvSpPr>
          <p:cNvPr id="76" name="Rectangle 75"/>
          <p:cNvSpPr/>
          <p:nvPr/>
        </p:nvSpPr>
        <p:spPr bwMode="auto">
          <a:xfrm>
            <a:off x="98425" y="989013"/>
            <a:ext cx="657225" cy="2413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grpSp>
        <p:nvGrpSpPr>
          <p:cNvPr id="5" name="Group 323"/>
          <p:cNvGrpSpPr>
            <a:grpSpLocks/>
          </p:cNvGrpSpPr>
          <p:nvPr/>
        </p:nvGrpSpPr>
        <p:grpSpPr bwMode="auto">
          <a:xfrm>
            <a:off x="7810500" y="361950"/>
            <a:ext cx="501650" cy="769938"/>
            <a:chOff x="8195800" y="386765"/>
            <a:chExt cx="527164" cy="820735"/>
          </a:xfrm>
        </p:grpSpPr>
        <p:sp>
          <p:nvSpPr>
            <p:cNvPr id="89" name="TextBox 21"/>
            <p:cNvSpPr txBox="1">
              <a:spLocks noChangeArrowheads="1"/>
            </p:cNvSpPr>
            <p:nvPr/>
          </p:nvSpPr>
          <p:spPr bwMode="auto">
            <a:xfrm>
              <a:off x="8195800" y="386765"/>
              <a:ext cx="527164" cy="820735"/>
            </a:xfrm>
            <a:prstGeom prst="rect">
              <a:avLst/>
            </a:prstGeom>
            <a:noFill/>
            <a:ln w="9525">
              <a:noFill/>
              <a:miter lim="800000"/>
              <a:headEnd/>
              <a:tailEnd/>
            </a:ln>
          </p:spPr>
          <p:txBody>
            <a:bodyPr wrap="none">
              <a:spAutoFit/>
            </a:bodyPr>
            <a:lstStyle/>
            <a:p>
              <a:pPr algn="ctr" eaLnBrk="0" hangingPunct="0">
                <a:defRPr/>
              </a:pPr>
              <a:r>
                <a:rPr lang="en-US" sz="1200" b="1" dirty="0">
                  <a:solidFill>
                    <a:srgbClr val="000000"/>
                  </a:solidFill>
                  <a:latin typeface="Arial"/>
                  <a:cs typeface="+mn-cs"/>
                </a:rPr>
                <a:t>7</a:t>
              </a:r>
              <a:r>
                <a:rPr lang="en-US" sz="1200" b="1" baseline="30000" dirty="0">
                  <a:solidFill>
                    <a:srgbClr val="000000"/>
                  </a:solidFill>
                  <a:latin typeface="Arial"/>
                  <a:cs typeface="+mn-cs"/>
                </a:rPr>
                <a:t>th</a:t>
              </a:r>
            </a:p>
            <a:p>
              <a:pPr algn="ctr" eaLnBrk="0" hangingPunct="0">
                <a:defRPr/>
              </a:pPr>
              <a:endParaRPr lang="en-US" sz="2000" b="1" dirty="0">
                <a:solidFill>
                  <a:srgbClr val="000000"/>
                </a:solidFill>
                <a:latin typeface="Arial"/>
                <a:cs typeface="+mn-cs"/>
              </a:endParaRPr>
            </a:p>
            <a:p>
              <a:pPr algn="ctr" eaLnBrk="0" hangingPunct="0">
                <a:defRPr/>
              </a:pPr>
              <a:r>
                <a:rPr lang="en-US" sz="1200" b="1" dirty="0">
                  <a:solidFill>
                    <a:srgbClr val="000000"/>
                  </a:solidFill>
                  <a:latin typeface="Arial"/>
                  <a:cs typeface="+mn-cs"/>
                </a:rPr>
                <a:t>SFG</a:t>
              </a:r>
            </a:p>
          </p:txBody>
        </p:sp>
        <p:pic>
          <p:nvPicPr>
            <p:cNvPr id="17704" name="Picture 8" descr="http://tbn0.google.com/images?q=tbn:Ea90aZIjHWjrjM:http://www.securityinfonet.com/IMO/Images/7th%2520SFGA%2520Flash.gif">
              <a:hlinkClick r:id="rId7"/>
            </p:cNvPr>
            <p:cNvPicPr>
              <a:picLocks noChangeAspect="1" noChangeArrowheads="1"/>
            </p:cNvPicPr>
            <p:nvPr/>
          </p:nvPicPr>
          <p:blipFill>
            <a:blip r:embed="rId8" cstate="print"/>
            <a:srcRect/>
            <a:stretch>
              <a:fillRect/>
            </a:stretch>
          </p:blipFill>
          <p:spPr bwMode="auto">
            <a:xfrm>
              <a:off x="8284228" y="624079"/>
              <a:ext cx="280223" cy="341838"/>
            </a:xfrm>
            <a:prstGeom prst="rect">
              <a:avLst/>
            </a:prstGeom>
            <a:noFill/>
            <a:ln w="9525">
              <a:noFill/>
              <a:miter lim="800000"/>
              <a:headEnd/>
              <a:tailEnd/>
            </a:ln>
          </p:spPr>
        </p:pic>
      </p:grpSp>
      <p:sp>
        <p:nvSpPr>
          <p:cNvPr id="83" name="TextBox 82"/>
          <p:cNvSpPr txBox="1"/>
          <p:nvPr/>
        </p:nvSpPr>
        <p:spPr>
          <a:xfrm>
            <a:off x="301625" y="804863"/>
            <a:ext cx="265113"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95" name="Rectangle 94"/>
          <p:cNvSpPr/>
          <p:nvPr/>
        </p:nvSpPr>
        <p:spPr bwMode="auto">
          <a:xfrm>
            <a:off x="4349750" y="989013"/>
            <a:ext cx="658813"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96" name="TextBox 95"/>
          <p:cNvSpPr txBox="1"/>
          <p:nvPr/>
        </p:nvSpPr>
        <p:spPr>
          <a:xfrm>
            <a:off x="4562475" y="793750"/>
            <a:ext cx="249238"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II</a:t>
            </a:r>
          </a:p>
        </p:txBody>
      </p:sp>
      <p:sp>
        <p:nvSpPr>
          <p:cNvPr id="97" name="Rectangle 96"/>
          <p:cNvSpPr/>
          <p:nvPr/>
        </p:nvSpPr>
        <p:spPr bwMode="auto">
          <a:xfrm>
            <a:off x="3649663" y="989013"/>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98" name="TextBox 97"/>
          <p:cNvSpPr txBox="1"/>
          <p:nvPr/>
        </p:nvSpPr>
        <p:spPr>
          <a:xfrm>
            <a:off x="3852863" y="793750"/>
            <a:ext cx="265112" cy="242888"/>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99" name="Rectangle 98"/>
          <p:cNvSpPr/>
          <p:nvPr/>
        </p:nvSpPr>
        <p:spPr bwMode="auto">
          <a:xfrm>
            <a:off x="2935288" y="989013"/>
            <a:ext cx="658812"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100" name="TextBox 99"/>
          <p:cNvSpPr txBox="1"/>
          <p:nvPr/>
        </p:nvSpPr>
        <p:spPr>
          <a:xfrm>
            <a:off x="3116263" y="781050"/>
            <a:ext cx="311150"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101" name="Rectangle 100"/>
          <p:cNvSpPr/>
          <p:nvPr/>
        </p:nvSpPr>
        <p:spPr bwMode="auto">
          <a:xfrm>
            <a:off x="2233613" y="989013"/>
            <a:ext cx="658812"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102" name="TextBox 101"/>
          <p:cNvSpPr txBox="1"/>
          <p:nvPr/>
        </p:nvSpPr>
        <p:spPr>
          <a:xfrm>
            <a:off x="2416175" y="793750"/>
            <a:ext cx="309563"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103" name="Rectangle 102"/>
          <p:cNvSpPr/>
          <p:nvPr/>
        </p:nvSpPr>
        <p:spPr bwMode="auto">
          <a:xfrm>
            <a:off x="1520825" y="989013"/>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104" name="TextBox 103"/>
          <p:cNvSpPr txBox="1"/>
          <p:nvPr/>
        </p:nvSpPr>
        <p:spPr>
          <a:xfrm>
            <a:off x="1701800" y="793750"/>
            <a:ext cx="311150"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105" name="TextBox 104"/>
          <p:cNvSpPr txBox="1"/>
          <p:nvPr/>
        </p:nvSpPr>
        <p:spPr>
          <a:xfrm>
            <a:off x="203200" y="984250"/>
            <a:ext cx="454025"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RAF</a:t>
            </a:r>
          </a:p>
        </p:txBody>
      </p:sp>
      <p:sp>
        <p:nvSpPr>
          <p:cNvPr id="109" name="TextBox 108"/>
          <p:cNvSpPr txBox="1"/>
          <p:nvPr/>
        </p:nvSpPr>
        <p:spPr>
          <a:xfrm>
            <a:off x="4403725" y="979488"/>
            <a:ext cx="557213"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81 CA</a:t>
            </a:r>
          </a:p>
        </p:txBody>
      </p:sp>
      <p:sp>
        <p:nvSpPr>
          <p:cNvPr id="110" name="TextBox 109"/>
          <p:cNvSpPr txBox="1"/>
          <p:nvPr/>
        </p:nvSpPr>
        <p:spPr>
          <a:xfrm>
            <a:off x="4387850" y="1220788"/>
            <a:ext cx="585788"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85BDE</a:t>
            </a:r>
          </a:p>
        </p:txBody>
      </p:sp>
      <p:sp>
        <p:nvSpPr>
          <p:cNvPr id="112" name="TextBox 111"/>
          <p:cNvSpPr txBox="1"/>
          <p:nvPr/>
        </p:nvSpPr>
        <p:spPr>
          <a:xfrm>
            <a:off x="3590925" y="1039813"/>
            <a:ext cx="803275" cy="225425"/>
          </a:xfrm>
          <a:prstGeom prst="rect">
            <a:avLst/>
          </a:prstGeom>
          <a:noFill/>
        </p:spPr>
        <p:txBody>
          <a:bodyPr wrap="none" lIns="86486" tIns="43243" rIns="86486" bIns="43243">
            <a:spAutoFit/>
          </a:bodyPr>
          <a:lstStyle/>
          <a:p>
            <a:pPr algn="ctr">
              <a:defRPr/>
            </a:pPr>
            <a:r>
              <a:rPr lang="en-US" sz="900" b="1" dirty="0">
                <a:solidFill>
                  <a:srgbClr val="000000"/>
                </a:solidFill>
                <a:cs typeface="+mn-cs"/>
              </a:rPr>
              <a:t>350CACOM</a:t>
            </a:r>
          </a:p>
        </p:txBody>
      </p:sp>
      <p:sp>
        <p:nvSpPr>
          <p:cNvPr id="121" name="TextBox 120"/>
          <p:cNvSpPr txBox="1"/>
          <p:nvPr/>
        </p:nvSpPr>
        <p:spPr>
          <a:xfrm>
            <a:off x="3038475" y="979488"/>
            <a:ext cx="454025"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RTB</a:t>
            </a:r>
          </a:p>
        </p:txBody>
      </p:sp>
      <p:sp>
        <p:nvSpPr>
          <p:cNvPr id="122" name="TextBox 121"/>
          <p:cNvSpPr txBox="1"/>
          <p:nvPr/>
        </p:nvSpPr>
        <p:spPr>
          <a:xfrm>
            <a:off x="2938463" y="1220788"/>
            <a:ext cx="65722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162BDE</a:t>
            </a:r>
          </a:p>
        </p:txBody>
      </p:sp>
      <p:sp>
        <p:nvSpPr>
          <p:cNvPr id="123" name="TextBox 122"/>
          <p:cNvSpPr txBox="1"/>
          <p:nvPr/>
        </p:nvSpPr>
        <p:spPr>
          <a:xfrm>
            <a:off x="2246313" y="979488"/>
            <a:ext cx="661987"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GCC Br</a:t>
            </a:r>
          </a:p>
        </p:txBody>
      </p:sp>
      <p:sp>
        <p:nvSpPr>
          <p:cNvPr id="124" name="TextBox 123"/>
          <p:cNvSpPr txBox="1"/>
          <p:nvPr/>
        </p:nvSpPr>
        <p:spPr>
          <a:xfrm>
            <a:off x="2235200" y="1220788"/>
            <a:ext cx="661988"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SATMO</a:t>
            </a:r>
          </a:p>
        </p:txBody>
      </p:sp>
      <p:sp>
        <p:nvSpPr>
          <p:cNvPr id="128" name="TextBox 127"/>
          <p:cNvSpPr txBox="1"/>
          <p:nvPr/>
        </p:nvSpPr>
        <p:spPr>
          <a:xfrm>
            <a:off x="1482725" y="989216"/>
            <a:ext cx="736600" cy="239712"/>
          </a:xfrm>
          <a:prstGeom prst="rect">
            <a:avLst/>
          </a:prstGeom>
          <a:noFill/>
        </p:spPr>
        <p:txBody>
          <a:bodyPr wrap="none" lIns="86486" tIns="43243" rIns="86486" bIns="43243">
            <a:spAutoFit/>
          </a:bodyPr>
          <a:lstStyle/>
          <a:p>
            <a:pPr algn="ctr">
              <a:defRPr/>
            </a:pPr>
            <a:r>
              <a:rPr lang="en-US" sz="1000" b="1" dirty="0" err="1">
                <a:solidFill>
                  <a:srgbClr val="000000"/>
                </a:solidFill>
                <a:cs typeface="+mn-cs"/>
              </a:rPr>
              <a:t>Regl</a:t>
            </a:r>
            <a:r>
              <a:rPr lang="en-US" sz="1000" b="1" dirty="0">
                <a:solidFill>
                  <a:srgbClr val="000000"/>
                </a:solidFill>
                <a:cs typeface="+mn-cs"/>
              </a:rPr>
              <a:t> Ops</a:t>
            </a:r>
          </a:p>
        </p:txBody>
      </p:sp>
      <p:sp>
        <p:nvSpPr>
          <p:cNvPr id="129" name="TextBox 128"/>
          <p:cNvSpPr txBox="1"/>
          <p:nvPr/>
        </p:nvSpPr>
        <p:spPr>
          <a:xfrm>
            <a:off x="1482725" y="1220788"/>
            <a:ext cx="715963"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USASAC</a:t>
            </a:r>
          </a:p>
        </p:txBody>
      </p:sp>
      <p:sp>
        <p:nvSpPr>
          <p:cNvPr id="146" name="Rectangle 145"/>
          <p:cNvSpPr/>
          <p:nvPr/>
        </p:nvSpPr>
        <p:spPr bwMode="auto">
          <a:xfrm>
            <a:off x="95250" y="1978025"/>
            <a:ext cx="658813" cy="239713"/>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147" name="TextBox 146"/>
          <p:cNvSpPr txBox="1"/>
          <p:nvPr/>
        </p:nvSpPr>
        <p:spPr>
          <a:xfrm>
            <a:off x="300038" y="1793875"/>
            <a:ext cx="265112" cy="242888"/>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150" name="Rectangle 149"/>
          <p:cNvSpPr/>
          <p:nvPr/>
        </p:nvSpPr>
        <p:spPr bwMode="auto">
          <a:xfrm>
            <a:off x="4348163" y="1978025"/>
            <a:ext cx="657225" cy="239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151" name="TextBox 150"/>
          <p:cNvSpPr txBox="1"/>
          <p:nvPr/>
        </p:nvSpPr>
        <p:spPr>
          <a:xfrm>
            <a:off x="4559300" y="1781175"/>
            <a:ext cx="249238"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II</a:t>
            </a:r>
          </a:p>
        </p:txBody>
      </p:sp>
      <p:sp>
        <p:nvSpPr>
          <p:cNvPr id="152" name="Rectangle 151"/>
          <p:cNvSpPr/>
          <p:nvPr/>
        </p:nvSpPr>
        <p:spPr bwMode="auto">
          <a:xfrm>
            <a:off x="3646488" y="1978025"/>
            <a:ext cx="658812" cy="239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153" name="TextBox 152"/>
          <p:cNvSpPr txBox="1"/>
          <p:nvPr/>
        </p:nvSpPr>
        <p:spPr>
          <a:xfrm>
            <a:off x="3849688" y="1781175"/>
            <a:ext cx="266700" cy="242888"/>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154" name="Rectangle 153"/>
          <p:cNvSpPr/>
          <p:nvPr/>
        </p:nvSpPr>
        <p:spPr bwMode="auto">
          <a:xfrm>
            <a:off x="2933700" y="1978025"/>
            <a:ext cx="657225" cy="239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155" name="TextBox 154"/>
          <p:cNvSpPr txBox="1"/>
          <p:nvPr/>
        </p:nvSpPr>
        <p:spPr>
          <a:xfrm>
            <a:off x="3114675" y="1770063"/>
            <a:ext cx="309563"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156" name="Rectangle 155"/>
          <p:cNvSpPr/>
          <p:nvPr/>
        </p:nvSpPr>
        <p:spPr bwMode="auto">
          <a:xfrm>
            <a:off x="2232025" y="1978025"/>
            <a:ext cx="658813" cy="239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157" name="TextBox 156"/>
          <p:cNvSpPr txBox="1"/>
          <p:nvPr/>
        </p:nvSpPr>
        <p:spPr>
          <a:xfrm>
            <a:off x="2413000" y="1781175"/>
            <a:ext cx="311150"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158" name="Rectangle 157"/>
          <p:cNvSpPr/>
          <p:nvPr/>
        </p:nvSpPr>
        <p:spPr bwMode="auto">
          <a:xfrm>
            <a:off x="1530350" y="1978025"/>
            <a:ext cx="658813" cy="239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159" name="TextBox 158"/>
          <p:cNvSpPr txBox="1"/>
          <p:nvPr/>
        </p:nvSpPr>
        <p:spPr>
          <a:xfrm>
            <a:off x="1712913" y="1781175"/>
            <a:ext cx="309562"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160" name="TextBox 159"/>
          <p:cNvSpPr txBox="1"/>
          <p:nvPr/>
        </p:nvSpPr>
        <p:spPr>
          <a:xfrm>
            <a:off x="201613" y="1973263"/>
            <a:ext cx="454025"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RAF</a:t>
            </a:r>
          </a:p>
        </p:txBody>
      </p:sp>
      <p:sp>
        <p:nvSpPr>
          <p:cNvPr id="162" name="TextBox 161"/>
          <p:cNvSpPr txBox="1"/>
          <p:nvPr/>
        </p:nvSpPr>
        <p:spPr>
          <a:xfrm>
            <a:off x="4402138" y="1966913"/>
            <a:ext cx="557212"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83 CA</a:t>
            </a:r>
          </a:p>
        </p:txBody>
      </p:sp>
      <p:sp>
        <p:nvSpPr>
          <p:cNvPr id="163" name="TextBox 162"/>
          <p:cNvSpPr txBox="1"/>
          <p:nvPr/>
        </p:nvSpPr>
        <p:spPr>
          <a:xfrm>
            <a:off x="4384675" y="2208213"/>
            <a:ext cx="58737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85BDE</a:t>
            </a:r>
          </a:p>
        </p:txBody>
      </p:sp>
      <p:sp>
        <p:nvSpPr>
          <p:cNvPr id="165" name="TextBox 164"/>
          <p:cNvSpPr txBox="1"/>
          <p:nvPr/>
        </p:nvSpPr>
        <p:spPr>
          <a:xfrm>
            <a:off x="3563938" y="2039938"/>
            <a:ext cx="803275" cy="225425"/>
          </a:xfrm>
          <a:prstGeom prst="rect">
            <a:avLst/>
          </a:prstGeom>
          <a:noFill/>
        </p:spPr>
        <p:txBody>
          <a:bodyPr wrap="none" lIns="86486" tIns="43243" rIns="86486" bIns="43243">
            <a:spAutoFit/>
          </a:bodyPr>
          <a:lstStyle/>
          <a:p>
            <a:pPr algn="ctr">
              <a:defRPr/>
            </a:pPr>
            <a:r>
              <a:rPr lang="en-US" sz="900" b="1" dirty="0">
                <a:solidFill>
                  <a:srgbClr val="000000"/>
                </a:solidFill>
                <a:cs typeface="+mn-cs"/>
              </a:rPr>
              <a:t>352CACOM</a:t>
            </a:r>
          </a:p>
        </p:txBody>
      </p:sp>
      <p:sp>
        <p:nvSpPr>
          <p:cNvPr id="166" name="TextBox 165"/>
          <p:cNvSpPr txBox="1"/>
          <p:nvPr/>
        </p:nvSpPr>
        <p:spPr>
          <a:xfrm>
            <a:off x="3036888" y="1966913"/>
            <a:ext cx="454025"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RTB</a:t>
            </a:r>
          </a:p>
        </p:txBody>
      </p:sp>
      <p:sp>
        <p:nvSpPr>
          <p:cNvPr id="167" name="TextBox 166"/>
          <p:cNvSpPr txBox="1"/>
          <p:nvPr/>
        </p:nvSpPr>
        <p:spPr>
          <a:xfrm>
            <a:off x="2936875" y="2208213"/>
            <a:ext cx="65722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162BDE</a:t>
            </a:r>
          </a:p>
        </p:txBody>
      </p:sp>
      <p:sp>
        <p:nvSpPr>
          <p:cNvPr id="168" name="TextBox 167"/>
          <p:cNvSpPr txBox="1"/>
          <p:nvPr/>
        </p:nvSpPr>
        <p:spPr>
          <a:xfrm>
            <a:off x="2244725" y="1966913"/>
            <a:ext cx="660400"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GCC Br</a:t>
            </a:r>
          </a:p>
        </p:txBody>
      </p:sp>
      <p:sp>
        <p:nvSpPr>
          <p:cNvPr id="169" name="TextBox 168"/>
          <p:cNvSpPr txBox="1"/>
          <p:nvPr/>
        </p:nvSpPr>
        <p:spPr>
          <a:xfrm>
            <a:off x="2233613" y="2208213"/>
            <a:ext cx="661987"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SATMO</a:t>
            </a:r>
          </a:p>
        </p:txBody>
      </p:sp>
      <p:sp>
        <p:nvSpPr>
          <p:cNvPr id="173" name="TextBox 172"/>
          <p:cNvSpPr txBox="1"/>
          <p:nvPr/>
        </p:nvSpPr>
        <p:spPr>
          <a:xfrm>
            <a:off x="1493838" y="1966913"/>
            <a:ext cx="735012" cy="241300"/>
          </a:xfrm>
          <a:prstGeom prst="rect">
            <a:avLst/>
          </a:prstGeom>
          <a:noFill/>
        </p:spPr>
        <p:txBody>
          <a:bodyPr wrap="none" lIns="86486" tIns="43243" rIns="86486" bIns="43243">
            <a:spAutoFit/>
          </a:bodyPr>
          <a:lstStyle/>
          <a:p>
            <a:pPr algn="ctr">
              <a:defRPr/>
            </a:pPr>
            <a:r>
              <a:rPr lang="en-US" sz="1000" b="1" dirty="0" err="1">
                <a:solidFill>
                  <a:srgbClr val="000000"/>
                </a:solidFill>
                <a:cs typeface="+mn-cs"/>
              </a:rPr>
              <a:t>Regl</a:t>
            </a:r>
            <a:r>
              <a:rPr lang="en-US" sz="1000" b="1" dirty="0">
                <a:solidFill>
                  <a:srgbClr val="000000"/>
                </a:solidFill>
                <a:cs typeface="+mn-cs"/>
              </a:rPr>
              <a:t> Ops</a:t>
            </a:r>
          </a:p>
        </p:txBody>
      </p:sp>
      <p:sp>
        <p:nvSpPr>
          <p:cNvPr id="174" name="TextBox 173"/>
          <p:cNvSpPr txBox="1"/>
          <p:nvPr/>
        </p:nvSpPr>
        <p:spPr>
          <a:xfrm>
            <a:off x="1492250" y="2208213"/>
            <a:ext cx="717550"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USASAC</a:t>
            </a:r>
          </a:p>
        </p:txBody>
      </p:sp>
      <p:sp>
        <p:nvSpPr>
          <p:cNvPr id="207" name="Rectangle 206"/>
          <p:cNvSpPr/>
          <p:nvPr/>
        </p:nvSpPr>
        <p:spPr bwMode="auto">
          <a:xfrm>
            <a:off x="104775" y="2974975"/>
            <a:ext cx="657225" cy="2413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12" name="TextBox 211"/>
          <p:cNvSpPr txBox="1"/>
          <p:nvPr/>
        </p:nvSpPr>
        <p:spPr>
          <a:xfrm>
            <a:off x="307975" y="2792413"/>
            <a:ext cx="265113" cy="242887"/>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215" name="Rectangle 214"/>
          <p:cNvSpPr/>
          <p:nvPr/>
        </p:nvSpPr>
        <p:spPr bwMode="auto">
          <a:xfrm>
            <a:off x="4343400" y="2974975"/>
            <a:ext cx="658813"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16" name="TextBox 215"/>
          <p:cNvSpPr txBox="1"/>
          <p:nvPr/>
        </p:nvSpPr>
        <p:spPr>
          <a:xfrm>
            <a:off x="4556125" y="2779713"/>
            <a:ext cx="249238"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II</a:t>
            </a:r>
          </a:p>
        </p:txBody>
      </p:sp>
      <p:sp>
        <p:nvSpPr>
          <p:cNvPr id="217" name="Rectangle 216"/>
          <p:cNvSpPr/>
          <p:nvPr/>
        </p:nvSpPr>
        <p:spPr bwMode="auto">
          <a:xfrm>
            <a:off x="3643313" y="2974975"/>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18" name="TextBox 217"/>
          <p:cNvSpPr txBox="1"/>
          <p:nvPr/>
        </p:nvSpPr>
        <p:spPr>
          <a:xfrm>
            <a:off x="3846513" y="2779713"/>
            <a:ext cx="265112" cy="242887"/>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219" name="Rectangle 218"/>
          <p:cNvSpPr/>
          <p:nvPr/>
        </p:nvSpPr>
        <p:spPr bwMode="auto">
          <a:xfrm>
            <a:off x="2941638" y="2974975"/>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20" name="TextBox 219"/>
          <p:cNvSpPr txBox="1"/>
          <p:nvPr/>
        </p:nvSpPr>
        <p:spPr>
          <a:xfrm>
            <a:off x="3122613" y="2767013"/>
            <a:ext cx="311150"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221" name="Rectangle 220"/>
          <p:cNvSpPr/>
          <p:nvPr/>
        </p:nvSpPr>
        <p:spPr bwMode="auto">
          <a:xfrm>
            <a:off x="2239963" y="2974975"/>
            <a:ext cx="658812"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22" name="TextBox 221"/>
          <p:cNvSpPr txBox="1"/>
          <p:nvPr/>
        </p:nvSpPr>
        <p:spPr>
          <a:xfrm>
            <a:off x="2420938" y="2767013"/>
            <a:ext cx="311150"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224" name="Rectangle 223"/>
          <p:cNvSpPr/>
          <p:nvPr/>
        </p:nvSpPr>
        <p:spPr bwMode="auto">
          <a:xfrm>
            <a:off x="1527175" y="2974975"/>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25" name="TextBox 224"/>
          <p:cNvSpPr txBox="1"/>
          <p:nvPr/>
        </p:nvSpPr>
        <p:spPr>
          <a:xfrm>
            <a:off x="1708150" y="2767013"/>
            <a:ext cx="309563"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226" name="TextBox 225"/>
          <p:cNvSpPr txBox="1"/>
          <p:nvPr/>
        </p:nvSpPr>
        <p:spPr>
          <a:xfrm>
            <a:off x="209550" y="2970213"/>
            <a:ext cx="454025"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RAF</a:t>
            </a:r>
          </a:p>
        </p:txBody>
      </p:sp>
      <p:sp>
        <p:nvSpPr>
          <p:cNvPr id="228" name="TextBox 227"/>
          <p:cNvSpPr txBox="1"/>
          <p:nvPr/>
        </p:nvSpPr>
        <p:spPr>
          <a:xfrm>
            <a:off x="4406900" y="2965450"/>
            <a:ext cx="538163"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a:t>
            </a:r>
            <a:r>
              <a:rPr lang="en-US" sz="1000" b="1" dirty="0">
                <a:cs typeface="+mn-cs"/>
              </a:rPr>
              <a:t>4</a:t>
            </a:r>
            <a:r>
              <a:rPr lang="en-US" sz="1000" b="1" dirty="0">
                <a:solidFill>
                  <a:srgbClr val="000000"/>
                </a:solidFill>
                <a:cs typeface="+mn-cs"/>
              </a:rPr>
              <a:t> CA</a:t>
            </a:r>
          </a:p>
        </p:txBody>
      </p:sp>
      <p:sp>
        <p:nvSpPr>
          <p:cNvPr id="229" name="TextBox 228"/>
          <p:cNvSpPr txBox="1"/>
          <p:nvPr/>
        </p:nvSpPr>
        <p:spPr>
          <a:xfrm>
            <a:off x="4381500" y="3206750"/>
            <a:ext cx="585788"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85BDE</a:t>
            </a:r>
          </a:p>
        </p:txBody>
      </p:sp>
      <p:sp>
        <p:nvSpPr>
          <p:cNvPr id="231" name="TextBox 230"/>
          <p:cNvSpPr txBox="1"/>
          <p:nvPr/>
        </p:nvSpPr>
        <p:spPr>
          <a:xfrm>
            <a:off x="3559175" y="3025775"/>
            <a:ext cx="803275" cy="225425"/>
          </a:xfrm>
          <a:prstGeom prst="rect">
            <a:avLst/>
          </a:prstGeom>
          <a:noFill/>
        </p:spPr>
        <p:txBody>
          <a:bodyPr wrap="none" lIns="86486" tIns="43243" rIns="86486" bIns="43243">
            <a:spAutoFit/>
          </a:bodyPr>
          <a:lstStyle/>
          <a:p>
            <a:pPr algn="ctr">
              <a:defRPr/>
            </a:pPr>
            <a:r>
              <a:rPr lang="en-US" sz="900" b="1" dirty="0">
                <a:solidFill>
                  <a:srgbClr val="000000"/>
                </a:solidFill>
                <a:cs typeface="+mn-cs"/>
              </a:rPr>
              <a:t>351CACOM</a:t>
            </a:r>
          </a:p>
        </p:txBody>
      </p:sp>
      <p:sp>
        <p:nvSpPr>
          <p:cNvPr id="233" name="TextBox 232"/>
          <p:cNvSpPr txBox="1"/>
          <p:nvPr/>
        </p:nvSpPr>
        <p:spPr>
          <a:xfrm>
            <a:off x="3044825" y="2965450"/>
            <a:ext cx="454025"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RTB</a:t>
            </a:r>
          </a:p>
        </p:txBody>
      </p:sp>
      <p:sp>
        <p:nvSpPr>
          <p:cNvPr id="234" name="TextBox 233"/>
          <p:cNvSpPr txBox="1"/>
          <p:nvPr/>
        </p:nvSpPr>
        <p:spPr>
          <a:xfrm>
            <a:off x="2944813" y="3206750"/>
            <a:ext cx="65722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162BDE</a:t>
            </a:r>
          </a:p>
        </p:txBody>
      </p:sp>
      <p:sp>
        <p:nvSpPr>
          <p:cNvPr id="235" name="TextBox 234"/>
          <p:cNvSpPr txBox="1"/>
          <p:nvPr/>
        </p:nvSpPr>
        <p:spPr>
          <a:xfrm>
            <a:off x="2252663" y="2965450"/>
            <a:ext cx="660400"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GCC Br</a:t>
            </a:r>
          </a:p>
        </p:txBody>
      </p:sp>
      <p:sp>
        <p:nvSpPr>
          <p:cNvPr id="236" name="TextBox 235"/>
          <p:cNvSpPr txBox="1"/>
          <p:nvPr/>
        </p:nvSpPr>
        <p:spPr>
          <a:xfrm>
            <a:off x="2241550" y="3206750"/>
            <a:ext cx="661988"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SATMO</a:t>
            </a:r>
          </a:p>
        </p:txBody>
      </p:sp>
      <p:sp>
        <p:nvSpPr>
          <p:cNvPr id="237" name="Rectangle 236"/>
          <p:cNvSpPr/>
          <p:nvPr/>
        </p:nvSpPr>
        <p:spPr bwMode="auto">
          <a:xfrm>
            <a:off x="3652838" y="3384550"/>
            <a:ext cx="658812" cy="239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38" name="TextBox 237"/>
          <p:cNvSpPr txBox="1"/>
          <p:nvPr/>
        </p:nvSpPr>
        <p:spPr>
          <a:xfrm>
            <a:off x="3856038" y="3187700"/>
            <a:ext cx="266700"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239" name="TextBox 238"/>
          <p:cNvSpPr txBox="1"/>
          <p:nvPr/>
        </p:nvSpPr>
        <p:spPr>
          <a:xfrm>
            <a:off x="3679825" y="3386138"/>
            <a:ext cx="60642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322 CA</a:t>
            </a:r>
          </a:p>
        </p:txBody>
      </p:sp>
      <p:sp>
        <p:nvSpPr>
          <p:cNvPr id="240" name="TextBox 239"/>
          <p:cNvSpPr txBox="1"/>
          <p:nvPr/>
        </p:nvSpPr>
        <p:spPr>
          <a:xfrm>
            <a:off x="1489075" y="2965450"/>
            <a:ext cx="736600" cy="241300"/>
          </a:xfrm>
          <a:prstGeom prst="rect">
            <a:avLst/>
          </a:prstGeom>
          <a:noFill/>
        </p:spPr>
        <p:txBody>
          <a:bodyPr wrap="none" lIns="86486" tIns="43243" rIns="86486" bIns="43243">
            <a:spAutoFit/>
          </a:bodyPr>
          <a:lstStyle/>
          <a:p>
            <a:pPr algn="ctr">
              <a:defRPr/>
            </a:pPr>
            <a:r>
              <a:rPr lang="en-US" sz="1000" b="1" dirty="0" err="1">
                <a:solidFill>
                  <a:srgbClr val="000000"/>
                </a:solidFill>
                <a:cs typeface="+mn-cs"/>
              </a:rPr>
              <a:t>Regl</a:t>
            </a:r>
            <a:r>
              <a:rPr lang="en-US" sz="1000" b="1" dirty="0">
                <a:solidFill>
                  <a:srgbClr val="000000"/>
                </a:solidFill>
                <a:cs typeface="+mn-cs"/>
              </a:rPr>
              <a:t> Ops</a:t>
            </a:r>
          </a:p>
        </p:txBody>
      </p:sp>
      <p:sp>
        <p:nvSpPr>
          <p:cNvPr id="241" name="TextBox 240"/>
          <p:cNvSpPr txBox="1"/>
          <p:nvPr/>
        </p:nvSpPr>
        <p:spPr>
          <a:xfrm>
            <a:off x="1489075" y="3206750"/>
            <a:ext cx="715963"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USASAC</a:t>
            </a:r>
          </a:p>
        </p:txBody>
      </p:sp>
      <p:sp>
        <p:nvSpPr>
          <p:cNvPr id="242" name="Rectangle 241"/>
          <p:cNvSpPr/>
          <p:nvPr/>
        </p:nvSpPr>
        <p:spPr bwMode="auto">
          <a:xfrm>
            <a:off x="101600" y="5110163"/>
            <a:ext cx="658813" cy="2413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43" name="TextBox 242"/>
          <p:cNvSpPr txBox="1"/>
          <p:nvPr/>
        </p:nvSpPr>
        <p:spPr>
          <a:xfrm>
            <a:off x="304800" y="4927600"/>
            <a:ext cx="266700" cy="242888"/>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246" name="Rectangle 245"/>
          <p:cNvSpPr/>
          <p:nvPr/>
        </p:nvSpPr>
        <p:spPr bwMode="auto">
          <a:xfrm>
            <a:off x="4341813" y="5110163"/>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47" name="TextBox 246"/>
          <p:cNvSpPr txBox="1"/>
          <p:nvPr/>
        </p:nvSpPr>
        <p:spPr>
          <a:xfrm>
            <a:off x="4554538" y="4914900"/>
            <a:ext cx="247650"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II</a:t>
            </a:r>
          </a:p>
        </p:txBody>
      </p:sp>
      <p:sp>
        <p:nvSpPr>
          <p:cNvPr id="250" name="Rectangle 249"/>
          <p:cNvSpPr/>
          <p:nvPr/>
        </p:nvSpPr>
        <p:spPr bwMode="auto">
          <a:xfrm>
            <a:off x="2940050" y="5110163"/>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51" name="TextBox 250"/>
          <p:cNvSpPr txBox="1"/>
          <p:nvPr/>
        </p:nvSpPr>
        <p:spPr>
          <a:xfrm>
            <a:off x="3095625" y="4902200"/>
            <a:ext cx="311150"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252" name="Rectangle 251"/>
          <p:cNvSpPr/>
          <p:nvPr/>
        </p:nvSpPr>
        <p:spPr bwMode="auto">
          <a:xfrm>
            <a:off x="2238375" y="5110163"/>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53" name="TextBox 252"/>
          <p:cNvSpPr txBox="1"/>
          <p:nvPr/>
        </p:nvSpPr>
        <p:spPr>
          <a:xfrm>
            <a:off x="2432050" y="4902200"/>
            <a:ext cx="309563"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254" name="Rectangle 253"/>
          <p:cNvSpPr/>
          <p:nvPr/>
        </p:nvSpPr>
        <p:spPr bwMode="auto">
          <a:xfrm>
            <a:off x="1525588" y="5110163"/>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55" name="TextBox 254"/>
          <p:cNvSpPr txBox="1"/>
          <p:nvPr/>
        </p:nvSpPr>
        <p:spPr>
          <a:xfrm>
            <a:off x="1719263" y="4902200"/>
            <a:ext cx="309562"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256" name="TextBox 255"/>
          <p:cNvSpPr txBox="1"/>
          <p:nvPr/>
        </p:nvSpPr>
        <p:spPr>
          <a:xfrm>
            <a:off x="207963" y="5105400"/>
            <a:ext cx="454025"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RAF</a:t>
            </a:r>
          </a:p>
        </p:txBody>
      </p:sp>
      <p:sp>
        <p:nvSpPr>
          <p:cNvPr id="258" name="TextBox 257"/>
          <p:cNvSpPr txBox="1"/>
          <p:nvPr/>
        </p:nvSpPr>
        <p:spPr>
          <a:xfrm>
            <a:off x="4395788" y="5100638"/>
            <a:ext cx="557212"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82 CA</a:t>
            </a:r>
          </a:p>
        </p:txBody>
      </p:sp>
      <p:sp>
        <p:nvSpPr>
          <p:cNvPr id="259" name="TextBox 258"/>
          <p:cNvSpPr txBox="1"/>
          <p:nvPr/>
        </p:nvSpPr>
        <p:spPr>
          <a:xfrm>
            <a:off x="4378325" y="5341938"/>
            <a:ext cx="58737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85BDE</a:t>
            </a:r>
          </a:p>
        </p:txBody>
      </p:sp>
      <p:sp>
        <p:nvSpPr>
          <p:cNvPr id="262" name="TextBox 261"/>
          <p:cNvSpPr txBox="1"/>
          <p:nvPr/>
        </p:nvSpPr>
        <p:spPr>
          <a:xfrm>
            <a:off x="3043238" y="5100638"/>
            <a:ext cx="454025"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RTB</a:t>
            </a:r>
          </a:p>
        </p:txBody>
      </p:sp>
      <p:sp>
        <p:nvSpPr>
          <p:cNvPr id="263" name="TextBox 262"/>
          <p:cNvSpPr txBox="1"/>
          <p:nvPr/>
        </p:nvSpPr>
        <p:spPr>
          <a:xfrm>
            <a:off x="2943225" y="5341938"/>
            <a:ext cx="65722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162BDE</a:t>
            </a:r>
          </a:p>
        </p:txBody>
      </p:sp>
      <p:sp>
        <p:nvSpPr>
          <p:cNvPr id="264" name="TextBox 263"/>
          <p:cNvSpPr txBox="1"/>
          <p:nvPr/>
        </p:nvSpPr>
        <p:spPr>
          <a:xfrm>
            <a:off x="2249488" y="5100638"/>
            <a:ext cx="661987"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GCC Br</a:t>
            </a:r>
          </a:p>
        </p:txBody>
      </p:sp>
      <p:sp>
        <p:nvSpPr>
          <p:cNvPr id="265" name="TextBox 264"/>
          <p:cNvSpPr txBox="1"/>
          <p:nvPr/>
        </p:nvSpPr>
        <p:spPr>
          <a:xfrm>
            <a:off x="2239963" y="5341938"/>
            <a:ext cx="661987"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SATMO</a:t>
            </a:r>
          </a:p>
        </p:txBody>
      </p:sp>
      <p:sp>
        <p:nvSpPr>
          <p:cNvPr id="269" name="TextBox 268"/>
          <p:cNvSpPr txBox="1"/>
          <p:nvPr/>
        </p:nvSpPr>
        <p:spPr>
          <a:xfrm>
            <a:off x="1487488" y="5110366"/>
            <a:ext cx="735012" cy="241300"/>
          </a:xfrm>
          <a:prstGeom prst="rect">
            <a:avLst/>
          </a:prstGeom>
          <a:noFill/>
        </p:spPr>
        <p:txBody>
          <a:bodyPr wrap="none" lIns="86486" tIns="43243" rIns="86486" bIns="43243">
            <a:spAutoFit/>
          </a:bodyPr>
          <a:lstStyle/>
          <a:p>
            <a:pPr algn="ctr">
              <a:defRPr/>
            </a:pPr>
            <a:r>
              <a:rPr lang="en-US" sz="1000" b="1" dirty="0" err="1">
                <a:solidFill>
                  <a:srgbClr val="000000"/>
                </a:solidFill>
                <a:cs typeface="+mn-cs"/>
              </a:rPr>
              <a:t>Regl</a:t>
            </a:r>
            <a:r>
              <a:rPr lang="en-US" sz="1000" b="1" dirty="0">
                <a:solidFill>
                  <a:srgbClr val="000000"/>
                </a:solidFill>
                <a:cs typeface="+mn-cs"/>
              </a:rPr>
              <a:t> Ops</a:t>
            </a:r>
          </a:p>
        </p:txBody>
      </p:sp>
      <p:sp>
        <p:nvSpPr>
          <p:cNvPr id="270" name="TextBox 269"/>
          <p:cNvSpPr txBox="1"/>
          <p:nvPr/>
        </p:nvSpPr>
        <p:spPr>
          <a:xfrm>
            <a:off x="1487488" y="5341938"/>
            <a:ext cx="715962"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USASAC</a:t>
            </a:r>
          </a:p>
        </p:txBody>
      </p:sp>
      <p:sp>
        <p:nvSpPr>
          <p:cNvPr id="268" name="Rectangle 267"/>
          <p:cNvSpPr/>
          <p:nvPr/>
        </p:nvSpPr>
        <p:spPr bwMode="auto">
          <a:xfrm>
            <a:off x="5149850" y="2646363"/>
            <a:ext cx="658813" cy="8556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71" name="TextBox 270"/>
          <p:cNvSpPr txBox="1"/>
          <p:nvPr/>
        </p:nvSpPr>
        <p:spPr>
          <a:xfrm>
            <a:off x="5164138" y="2600325"/>
            <a:ext cx="638175" cy="949325"/>
          </a:xfrm>
          <a:prstGeom prst="rect">
            <a:avLst/>
          </a:prstGeom>
          <a:noFill/>
        </p:spPr>
        <p:txBody>
          <a:bodyPr lIns="86486" tIns="43243" rIns="86486" bIns="43243">
            <a:spAutoFit/>
          </a:bodyPr>
          <a:lstStyle/>
          <a:p>
            <a:pPr algn="ctr">
              <a:defRPr/>
            </a:pPr>
            <a:r>
              <a:rPr lang="en-US" sz="800" b="1" dirty="0">
                <a:solidFill>
                  <a:srgbClr val="000000"/>
                </a:solidFill>
                <a:cs typeface="+mn-cs"/>
              </a:rPr>
              <a:t>Includes forces from the Corps to Brigade level and below </a:t>
            </a:r>
          </a:p>
        </p:txBody>
      </p:sp>
      <p:sp>
        <p:nvSpPr>
          <p:cNvPr id="278" name="Rectangle 277"/>
          <p:cNvSpPr/>
          <p:nvPr/>
        </p:nvSpPr>
        <p:spPr bwMode="auto">
          <a:xfrm>
            <a:off x="809625" y="987425"/>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79" name="TextBox 278"/>
          <p:cNvSpPr txBox="1"/>
          <p:nvPr/>
        </p:nvSpPr>
        <p:spPr>
          <a:xfrm>
            <a:off x="990600" y="792163"/>
            <a:ext cx="309563"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280" name="TextBox 279"/>
          <p:cNvSpPr txBox="1"/>
          <p:nvPr/>
        </p:nvSpPr>
        <p:spPr>
          <a:xfrm>
            <a:off x="928688" y="976313"/>
            <a:ext cx="446087"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SPP</a:t>
            </a:r>
          </a:p>
        </p:txBody>
      </p:sp>
      <p:sp>
        <p:nvSpPr>
          <p:cNvPr id="281" name="TextBox 280"/>
          <p:cNvSpPr txBox="1"/>
          <p:nvPr/>
        </p:nvSpPr>
        <p:spPr>
          <a:xfrm>
            <a:off x="728663" y="1217613"/>
            <a:ext cx="827087"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21partners</a:t>
            </a:r>
          </a:p>
        </p:txBody>
      </p:sp>
      <p:sp>
        <p:nvSpPr>
          <p:cNvPr id="282" name="Rectangle 281"/>
          <p:cNvSpPr/>
          <p:nvPr/>
        </p:nvSpPr>
        <p:spPr bwMode="auto">
          <a:xfrm>
            <a:off x="819150" y="1974850"/>
            <a:ext cx="658813"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83" name="TextBox 282"/>
          <p:cNvSpPr txBox="1"/>
          <p:nvPr/>
        </p:nvSpPr>
        <p:spPr>
          <a:xfrm>
            <a:off x="1001713" y="1779588"/>
            <a:ext cx="309562"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284" name="TextBox 283"/>
          <p:cNvSpPr txBox="1"/>
          <p:nvPr/>
        </p:nvSpPr>
        <p:spPr>
          <a:xfrm>
            <a:off x="939800" y="1965325"/>
            <a:ext cx="446088"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SPP</a:t>
            </a:r>
          </a:p>
        </p:txBody>
      </p:sp>
      <p:sp>
        <p:nvSpPr>
          <p:cNvPr id="285" name="TextBox 284"/>
          <p:cNvSpPr txBox="1"/>
          <p:nvPr/>
        </p:nvSpPr>
        <p:spPr>
          <a:xfrm>
            <a:off x="744538" y="2206625"/>
            <a:ext cx="79057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6 partners</a:t>
            </a:r>
          </a:p>
        </p:txBody>
      </p:sp>
      <p:sp>
        <p:nvSpPr>
          <p:cNvPr id="290" name="Rectangle 289"/>
          <p:cNvSpPr/>
          <p:nvPr/>
        </p:nvSpPr>
        <p:spPr bwMode="auto">
          <a:xfrm>
            <a:off x="827088" y="2973388"/>
            <a:ext cx="658812"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91" name="TextBox 290"/>
          <p:cNvSpPr txBox="1"/>
          <p:nvPr/>
        </p:nvSpPr>
        <p:spPr>
          <a:xfrm>
            <a:off x="1009650" y="2765425"/>
            <a:ext cx="309563"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292" name="TextBox 291"/>
          <p:cNvSpPr txBox="1"/>
          <p:nvPr/>
        </p:nvSpPr>
        <p:spPr>
          <a:xfrm>
            <a:off x="947738" y="2962275"/>
            <a:ext cx="446087" cy="246063"/>
          </a:xfrm>
          <a:prstGeom prst="rect">
            <a:avLst/>
          </a:prstGeom>
          <a:noFill/>
        </p:spPr>
        <p:txBody>
          <a:bodyPr wrap="none" lIns="86486" tIns="43243" rIns="86486" bIns="43243">
            <a:spAutoFit/>
          </a:bodyPr>
          <a:lstStyle/>
          <a:p>
            <a:pPr algn="ctr">
              <a:defRPr/>
            </a:pPr>
            <a:r>
              <a:rPr lang="en-US" sz="1000" b="1" dirty="0">
                <a:solidFill>
                  <a:srgbClr val="000000"/>
                </a:solidFill>
                <a:cs typeface="+mn-cs"/>
              </a:rPr>
              <a:t>SPP</a:t>
            </a:r>
          </a:p>
        </p:txBody>
      </p:sp>
      <p:sp>
        <p:nvSpPr>
          <p:cNvPr id="293" name="TextBox 292"/>
          <p:cNvSpPr txBox="1"/>
          <p:nvPr/>
        </p:nvSpPr>
        <p:spPr>
          <a:xfrm>
            <a:off x="727075" y="3192463"/>
            <a:ext cx="792163"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6 partners</a:t>
            </a:r>
          </a:p>
        </p:txBody>
      </p:sp>
      <p:sp>
        <p:nvSpPr>
          <p:cNvPr id="294" name="Rectangle 293"/>
          <p:cNvSpPr/>
          <p:nvPr/>
        </p:nvSpPr>
        <p:spPr bwMode="auto">
          <a:xfrm>
            <a:off x="812800" y="5108575"/>
            <a:ext cx="658813"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295" name="TextBox 294"/>
          <p:cNvSpPr txBox="1"/>
          <p:nvPr/>
        </p:nvSpPr>
        <p:spPr>
          <a:xfrm>
            <a:off x="995363" y="4900613"/>
            <a:ext cx="309562"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296" name="TextBox 295"/>
          <p:cNvSpPr txBox="1"/>
          <p:nvPr/>
        </p:nvSpPr>
        <p:spPr>
          <a:xfrm>
            <a:off x="933450" y="5097463"/>
            <a:ext cx="446088"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SPP</a:t>
            </a:r>
          </a:p>
        </p:txBody>
      </p:sp>
      <p:sp>
        <p:nvSpPr>
          <p:cNvPr id="297" name="TextBox 296"/>
          <p:cNvSpPr txBox="1"/>
          <p:nvPr/>
        </p:nvSpPr>
        <p:spPr>
          <a:xfrm>
            <a:off x="700088" y="5327650"/>
            <a:ext cx="792162"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 partners</a:t>
            </a:r>
          </a:p>
        </p:txBody>
      </p:sp>
      <p:grpSp>
        <p:nvGrpSpPr>
          <p:cNvPr id="6" name="Group 300"/>
          <p:cNvGrpSpPr>
            <a:grpSpLocks/>
          </p:cNvGrpSpPr>
          <p:nvPr/>
        </p:nvGrpSpPr>
        <p:grpSpPr bwMode="auto">
          <a:xfrm>
            <a:off x="5867400" y="2917825"/>
            <a:ext cx="755650" cy="444500"/>
            <a:chOff x="6025077" y="2917825"/>
            <a:chExt cx="755135" cy="444028"/>
          </a:xfrm>
        </p:grpSpPr>
        <p:grpSp>
          <p:nvGrpSpPr>
            <p:cNvPr id="7" name="Group 142"/>
            <p:cNvGrpSpPr>
              <a:grpSpLocks/>
            </p:cNvGrpSpPr>
            <p:nvPr/>
          </p:nvGrpSpPr>
          <p:grpSpPr bwMode="auto">
            <a:xfrm>
              <a:off x="6025077" y="3115791"/>
              <a:ext cx="592137" cy="246062"/>
              <a:chOff x="5907116" y="1539790"/>
              <a:chExt cx="690670" cy="261610"/>
            </a:xfrm>
          </p:grpSpPr>
          <p:sp>
            <p:nvSpPr>
              <p:cNvPr id="410" name="Rectangle 409"/>
              <p:cNvSpPr/>
              <p:nvPr/>
            </p:nvSpPr>
            <p:spPr bwMode="auto">
              <a:xfrm>
                <a:off x="5907116" y="1543440"/>
                <a:ext cx="690200" cy="256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414" name="TextBox 413"/>
              <p:cNvSpPr txBox="1"/>
              <p:nvPr/>
            </p:nvSpPr>
            <p:spPr>
              <a:xfrm>
                <a:off x="5923770" y="1540068"/>
                <a:ext cx="671695" cy="261332"/>
              </a:xfrm>
              <a:prstGeom prst="rect">
                <a:avLst/>
              </a:prstGeom>
              <a:noFill/>
            </p:spPr>
            <p:txBody>
              <a:bodyPr wrap="none">
                <a:spAutoFit/>
              </a:bodyPr>
              <a:lstStyle/>
              <a:p>
                <a:pPr algn="ctr">
                  <a:defRPr/>
                </a:pPr>
                <a:r>
                  <a:rPr lang="en-US" sz="1000" b="1" dirty="0">
                    <a:solidFill>
                      <a:srgbClr val="000000"/>
                    </a:solidFill>
                    <a:cs typeface="+mn-cs"/>
                  </a:rPr>
                  <a:t>SC Sec</a:t>
                </a:r>
              </a:p>
            </p:txBody>
          </p:sp>
        </p:grpSp>
        <p:sp>
          <p:nvSpPr>
            <p:cNvPr id="37" name="Rectangle 36"/>
            <p:cNvSpPr/>
            <p:nvPr/>
          </p:nvSpPr>
          <p:spPr bwMode="auto">
            <a:xfrm>
              <a:off x="6248762" y="2917825"/>
              <a:ext cx="531450" cy="24104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ASCC</a:t>
              </a:r>
            </a:p>
          </p:txBody>
        </p:sp>
      </p:grpSp>
      <p:sp>
        <p:nvSpPr>
          <p:cNvPr id="40" name="Rectangle 39"/>
          <p:cNvSpPr/>
          <p:nvPr/>
        </p:nvSpPr>
        <p:spPr bwMode="auto">
          <a:xfrm>
            <a:off x="7277100" y="2917825"/>
            <a:ext cx="581025" cy="2413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TSOC</a:t>
            </a:r>
          </a:p>
        </p:txBody>
      </p:sp>
      <p:grpSp>
        <p:nvGrpSpPr>
          <p:cNvPr id="8" name="Group 301"/>
          <p:cNvGrpSpPr>
            <a:grpSpLocks/>
          </p:cNvGrpSpPr>
          <p:nvPr/>
        </p:nvGrpSpPr>
        <p:grpSpPr bwMode="auto">
          <a:xfrm>
            <a:off x="7789863" y="3128963"/>
            <a:ext cx="542925" cy="769937"/>
            <a:chOff x="8204854" y="3337990"/>
            <a:chExt cx="570926" cy="820736"/>
          </a:xfrm>
        </p:grpSpPr>
        <p:sp>
          <p:nvSpPr>
            <p:cNvPr id="114" name="TextBox 28"/>
            <p:cNvSpPr txBox="1">
              <a:spLocks noChangeArrowheads="1"/>
            </p:cNvSpPr>
            <p:nvPr/>
          </p:nvSpPr>
          <p:spPr bwMode="auto">
            <a:xfrm>
              <a:off x="8204854" y="3337990"/>
              <a:ext cx="570926" cy="820736"/>
            </a:xfrm>
            <a:prstGeom prst="rect">
              <a:avLst/>
            </a:prstGeom>
            <a:noFill/>
            <a:ln w="9525">
              <a:noFill/>
              <a:miter lim="800000"/>
              <a:headEnd/>
              <a:tailEnd/>
            </a:ln>
          </p:spPr>
          <p:txBody>
            <a:bodyPr wrap="none">
              <a:spAutoFit/>
            </a:bodyPr>
            <a:lstStyle/>
            <a:p>
              <a:pPr algn="ctr" eaLnBrk="0" hangingPunct="0">
                <a:defRPr/>
              </a:pPr>
              <a:r>
                <a:rPr lang="en-US" sz="1200" b="1" dirty="0">
                  <a:solidFill>
                    <a:srgbClr val="000000"/>
                  </a:solidFill>
                  <a:latin typeface="Arial"/>
                  <a:cs typeface="+mn-cs"/>
                </a:rPr>
                <a:t>19th </a:t>
              </a:r>
              <a:endParaRPr lang="en-US" sz="1200" b="1" baseline="30000" dirty="0">
                <a:solidFill>
                  <a:srgbClr val="000000"/>
                </a:solidFill>
                <a:latin typeface="Arial"/>
                <a:cs typeface="+mn-cs"/>
              </a:endParaRPr>
            </a:p>
            <a:p>
              <a:pPr algn="ctr" eaLnBrk="0" hangingPunct="0">
                <a:defRPr/>
              </a:pPr>
              <a:endParaRPr lang="en-US" sz="2000" b="1" dirty="0">
                <a:solidFill>
                  <a:srgbClr val="000000"/>
                </a:solidFill>
                <a:latin typeface="Arial"/>
                <a:cs typeface="+mn-cs"/>
              </a:endParaRPr>
            </a:p>
            <a:p>
              <a:pPr algn="ctr" eaLnBrk="0" hangingPunct="0">
                <a:defRPr/>
              </a:pPr>
              <a:r>
                <a:rPr lang="en-US" sz="1200" b="1" dirty="0">
                  <a:solidFill>
                    <a:srgbClr val="000000"/>
                  </a:solidFill>
                  <a:latin typeface="Arial"/>
                  <a:cs typeface="+mn-cs"/>
                </a:rPr>
                <a:t>SFG</a:t>
              </a:r>
            </a:p>
          </p:txBody>
        </p:sp>
        <p:pic>
          <p:nvPicPr>
            <p:cNvPr id="17698" name="Picture 2" descr="19sfg.svg">
              <a:hlinkClick r:id="rId9"/>
            </p:cNvPr>
            <p:cNvPicPr>
              <a:picLocks noChangeAspect="1" noChangeArrowheads="1"/>
            </p:cNvPicPr>
            <p:nvPr/>
          </p:nvPicPr>
          <p:blipFill>
            <a:blip r:embed="rId10" cstate="print"/>
            <a:srcRect/>
            <a:stretch>
              <a:fillRect/>
            </a:stretch>
          </p:blipFill>
          <p:spPr bwMode="auto">
            <a:xfrm>
              <a:off x="8326784" y="3580326"/>
              <a:ext cx="322848" cy="346263"/>
            </a:xfrm>
            <a:prstGeom prst="rect">
              <a:avLst/>
            </a:prstGeom>
            <a:noFill/>
            <a:ln w="9525">
              <a:noFill/>
              <a:miter lim="800000"/>
              <a:headEnd/>
              <a:tailEnd/>
            </a:ln>
          </p:spPr>
        </p:pic>
      </p:grpSp>
      <p:grpSp>
        <p:nvGrpSpPr>
          <p:cNvPr id="9" name="Group 317"/>
          <p:cNvGrpSpPr>
            <a:grpSpLocks/>
          </p:cNvGrpSpPr>
          <p:nvPr/>
        </p:nvGrpSpPr>
        <p:grpSpPr bwMode="auto">
          <a:xfrm>
            <a:off x="7810500" y="1060450"/>
            <a:ext cx="501650" cy="769938"/>
            <a:chOff x="8220478" y="1286146"/>
            <a:chExt cx="527164" cy="820735"/>
          </a:xfrm>
        </p:grpSpPr>
        <p:pic>
          <p:nvPicPr>
            <p:cNvPr id="17695" name="Picture 4" descr="20sfg.svg">
              <a:hlinkClick r:id="rId11"/>
            </p:cNvPr>
            <p:cNvPicPr>
              <a:picLocks noChangeAspect="1" noChangeArrowheads="1"/>
            </p:cNvPicPr>
            <p:nvPr/>
          </p:nvPicPr>
          <p:blipFill>
            <a:blip r:embed="rId12" cstate="print"/>
            <a:srcRect/>
            <a:stretch>
              <a:fillRect/>
            </a:stretch>
          </p:blipFill>
          <p:spPr bwMode="auto">
            <a:xfrm>
              <a:off x="8226380" y="1512306"/>
              <a:ext cx="476250" cy="409576"/>
            </a:xfrm>
            <a:prstGeom prst="rect">
              <a:avLst/>
            </a:prstGeom>
            <a:noFill/>
            <a:ln w="9525">
              <a:noFill/>
              <a:miter lim="800000"/>
              <a:headEnd/>
              <a:tailEnd/>
            </a:ln>
          </p:spPr>
        </p:pic>
        <p:sp>
          <p:nvSpPr>
            <p:cNvPr id="304" name="TextBox 21"/>
            <p:cNvSpPr txBox="1">
              <a:spLocks noChangeArrowheads="1"/>
            </p:cNvSpPr>
            <p:nvPr/>
          </p:nvSpPr>
          <p:spPr bwMode="auto">
            <a:xfrm>
              <a:off x="8220478" y="1286146"/>
              <a:ext cx="527164" cy="820735"/>
            </a:xfrm>
            <a:prstGeom prst="rect">
              <a:avLst/>
            </a:prstGeom>
            <a:noFill/>
            <a:ln w="9525">
              <a:noFill/>
              <a:miter lim="800000"/>
              <a:headEnd/>
              <a:tailEnd/>
            </a:ln>
          </p:spPr>
          <p:txBody>
            <a:bodyPr wrap="none">
              <a:spAutoFit/>
            </a:bodyPr>
            <a:lstStyle/>
            <a:p>
              <a:pPr algn="ctr" eaLnBrk="0" hangingPunct="0">
                <a:defRPr/>
              </a:pPr>
              <a:r>
                <a:rPr lang="en-US" sz="1200" b="1" dirty="0">
                  <a:solidFill>
                    <a:srgbClr val="000000"/>
                  </a:solidFill>
                  <a:latin typeface="Arial"/>
                  <a:cs typeface="+mn-cs"/>
                </a:rPr>
                <a:t>20</a:t>
              </a:r>
              <a:r>
                <a:rPr lang="en-US" sz="1200" b="1" baseline="30000" dirty="0">
                  <a:solidFill>
                    <a:srgbClr val="000000"/>
                  </a:solidFill>
                  <a:latin typeface="Arial"/>
                  <a:cs typeface="+mn-cs"/>
                </a:rPr>
                <a:t>th</a:t>
              </a:r>
            </a:p>
            <a:p>
              <a:pPr algn="ctr" eaLnBrk="0" hangingPunct="0">
                <a:defRPr/>
              </a:pPr>
              <a:endParaRPr lang="en-US" sz="2000" b="1" dirty="0">
                <a:solidFill>
                  <a:srgbClr val="000000"/>
                </a:solidFill>
                <a:latin typeface="Arial"/>
                <a:cs typeface="+mn-cs"/>
              </a:endParaRPr>
            </a:p>
            <a:p>
              <a:pPr algn="ctr" eaLnBrk="0" hangingPunct="0">
                <a:defRPr/>
              </a:pPr>
              <a:r>
                <a:rPr lang="en-US" sz="1200" b="1" dirty="0">
                  <a:solidFill>
                    <a:srgbClr val="000000"/>
                  </a:solidFill>
                  <a:latin typeface="Arial"/>
                  <a:cs typeface="+mn-cs"/>
                </a:rPr>
                <a:t>SFG</a:t>
              </a:r>
            </a:p>
          </p:txBody>
        </p:sp>
      </p:grpSp>
      <p:grpSp>
        <p:nvGrpSpPr>
          <p:cNvPr id="10" name="Group 316"/>
          <p:cNvGrpSpPr>
            <a:grpSpLocks/>
          </p:cNvGrpSpPr>
          <p:nvPr/>
        </p:nvGrpSpPr>
        <p:grpSpPr bwMode="auto">
          <a:xfrm>
            <a:off x="7810500" y="2414588"/>
            <a:ext cx="501650" cy="769937"/>
            <a:chOff x="8181838" y="3812365"/>
            <a:chExt cx="527164" cy="820735"/>
          </a:xfrm>
        </p:grpSpPr>
        <p:pic>
          <p:nvPicPr>
            <p:cNvPr id="17693" name="Picture 14" descr="See full size image">
              <a:hlinkClick r:id="rId13"/>
            </p:cNvPr>
            <p:cNvPicPr>
              <a:picLocks noChangeAspect="1" noChangeArrowheads="1"/>
            </p:cNvPicPr>
            <p:nvPr/>
          </p:nvPicPr>
          <p:blipFill>
            <a:blip r:embed="rId14" cstate="print"/>
            <a:srcRect l="11562" r="11024"/>
            <a:stretch>
              <a:fillRect/>
            </a:stretch>
          </p:blipFill>
          <p:spPr bwMode="auto">
            <a:xfrm>
              <a:off x="8239071" y="4047401"/>
              <a:ext cx="443363" cy="317054"/>
            </a:xfrm>
            <a:prstGeom prst="rect">
              <a:avLst/>
            </a:prstGeom>
            <a:noFill/>
            <a:ln w="9525">
              <a:noFill/>
              <a:miter lim="800000"/>
              <a:headEnd/>
              <a:tailEnd/>
            </a:ln>
          </p:spPr>
        </p:pic>
        <p:sp>
          <p:nvSpPr>
            <p:cNvPr id="315" name="TextBox 28"/>
            <p:cNvSpPr txBox="1">
              <a:spLocks noChangeArrowheads="1"/>
            </p:cNvSpPr>
            <p:nvPr/>
          </p:nvSpPr>
          <p:spPr bwMode="auto">
            <a:xfrm>
              <a:off x="8181838" y="3812365"/>
              <a:ext cx="527164" cy="820735"/>
            </a:xfrm>
            <a:prstGeom prst="rect">
              <a:avLst/>
            </a:prstGeom>
            <a:noFill/>
            <a:ln w="9525">
              <a:noFill/>
              <a:miter lim="800000"/>
              <a:headEnd/>
              <a:tailEnd/>
            </a:ln>
          </p:spPr>
          <p:txBody>
            <a:bodyPr wrap="none">
              <a:spAutoFit/>
            </a:bodyPr>
            <a:lstStyle/>
            <a:p>
              <a:pPr algn="ctr" eaLnBrk="0" hangingPunct="0">
                <a:defRPr/>
              </a:pPr>
              <a:r>
                <a:rPr lang="en-US" sz="1200" b="1" dirty="0">
                  <a:solidFill>
                    <a:srgbClr val="000000"/>
                  </a:solidFill>
                  <a:latin typeface="Arial"/>
                  <a:cs typeface="+mn-cs"/>
                </a:rPr>
                <a:t>1</a:t>
              </a:r>
              <a:r>
                <a:rPr lang="en-US" sz="1200" b="1" baseline="30000" dirty="0">
                  <a:solidFill>
                    <a:srgbClr val="000000"/>
                  </a:solidFill>
                  <a:latin typeface="Arial"/>
                  <a:cs typeface="+mn-cs"/>
                </a:rPr>
                <a:t>st</a:t>
              </a:r>
              <a:r>
                <a:rPr lang="en-US" sz="1200" b="1" dirty="0">
                  <a:solidFill>
                    <a:srgbClr val="000000"/>
                  </a:solidFill>
                  <a:latin typeface="Arial"/>
                  <a:cs typeface="+mn-cs"/>
                </a:rPr>
                <a:t> </a:t>
              </a:r>
              <a:endParaRPr lang="en-US" sz="1200" b="1" baseline="30000" dirty="0">
                <a:solidFill>
                  <a:srgbClr val="000000"/>
                </a:solidFill>
                <a:latin typeface="Arial"/>
                <a:cs typeface="+mn-cs"/>
              </a:endParaRPr>
            </a:p>
            <a:p>
              <a:pPr algn="ctr" eaLnBrk="0" hangingPunct="0">
                <a:defRPr/>
              </a:pPr>
              <a:endParaRPr lang="en-US" sz="2000" b="1" dirty="0">
                <a:solidFill>
                  <a:srgbClr val="000000"/>
                </a:solidFill>
                <a:latin typeface="Arial"/>
                <a:cs typeface="+mn-cs"/>
              </a:endParaRPr>
            </a:p>
            <a:p>
              <a:pPr algn="ctr" eaLnBrk="0" hangingPunct="0">
                <a:defRPr/>
              </a:pPr>
              <a:r>
                <a:rPr lang="en-US" sz="1200" b="1" dirty="0">
                  <a:solidFill>
                    <a:srgbClr val="000000"/>
                  </a:solidFill>
                  <a:latin typeface="Arial"/>
                  <a:cs typeface="+mn-cs"/>
                </a:rPr>
                <a:t>SFG</a:t>
              </a:r>
            </a:p>
          </p:txBody>
        </p:sp>
      </p:grpSp>
      <p:sp>
        <p:nvSpPr>
          <p:cNvPr id="332" name="5-Point Star 331"/>
          <p:cNvSpPr/>
          <p:nvPr/>
        </p:nvSpPr>
        <p:spPr bwMode="auto">
          <a:xfrm>
            <a:off x="1312863" y="1025525"/>
            <a:ext cx="134937" cy="157163"/>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31" name="TextBox 330"/>
          <p:cNvSpPr txBox="1"/>
          <p:nvPr/>
        </p:nvSpPr>
        <p:spPr bwMode="auto">
          <a:xfrm>
            <a:off x="1295400" y="5867400"/>
            <a:ext cx="2963863" cy="769938"/>
          </a:xfrm>
          <a:prstGeom prst="rect">
            <a:avLst/>
          </a:prstGeom>
          <a:solidFill>
            <a:schemeClr val="bg1">
              <a:lumMod val="85000"/>
            </a:schemeClr>
          </a:solidFill>
        </p:spPr>
        <p:txBody>
          <a:bodyPr wrap="none">
            <a:spAutoFit/>
          </a:bodyPr>
          <a:lstStyle/>
          <a:p>
            <a:pPr>
              <a:defRPr/>
            </a:pPr>
            <a:r>
              <a:rPr lang="en-US" sz="1100" b="1" dirty="0">
                <a:solidFill>
                  <a:srgbClr val="000000"/>
                </a:solidFill>
                <a:cs typeface="+mn-cs"/>
              </a:rPr>
              <a:t>     3d Group Operates in another region</a:t>
            </a:r>
          </a:p>
          <a:p>
            <a:pPr>
              <a:defRPr/>
            </a:pPr>
            <a:r>
              <a:rPr lang="en-US" sz="1100" b="1" dirty="0">
                <a:solidFill>
                  <a:srgbClr val="000000"/>
                </a:solidFill>
                <a:cs typeface="+mn-cs"/>
              </a:rPr>
              <a:t>      - 10</a:t>
            </a:r>
            <a:r>
              <a:rPr lang="en-US" sz="1100" b="1" baseline="30000" dirty="0">
                <a:solidFill>
                  <a:srgbClr val="000000"/>
                </a:solidFill>
                <a:cs typeface="+mn-cs"/>
              </a:rPr>
              <a:t>th</a:t>
            </a:r>
            <a:r>
              <a:rPr lang="en-US" sz="1100" b="1" dirty="0">
                <a:solidFill>
                  <a:srgbClr val="000000"/>
                </a:solidFill>
                <a:cs typeface="+mn-cs"/>
              </a:rPr>
              <a:t> Group covers EUCOM/AFRICOM</a:t>
            </a:r>
          </a:p>
          <a:p>
            <a:pPr>
              <a:defRPr/>
            </a:pPr>
            <a:r>
              <a:rPr lang="en-US" sz="1100" b="1" dirty="0">
                <a:solidFill>
                  <a:srgbClr val="000000"/>
                </a:solidFill>
                <a:cs typeface="+mn-cs"/>
              </a:rPr>
              <a:t>     Army National Guard formation</a:t>
            </a:r>
          </a:p>
          <a:p>
            <a:pPr>
              <a:defRPr/>
            </a:pPr>
            <a:r>
              <a:rPr lang="en-US" sz="1100" b="1" dirty="0">
                <a:solidFill>
                  <a:srgbClr val="000000"/>
                </a:solidFill>
                <a:cs typeface="+mn-cs"/>
              </a:rPr>
              <a:t>     Army Reserve formation</a:t>
            </a:r>
          </a:p>
        </p:txBody>
      </p:sp>
      <p:sp>
        <p:nvSpPr>
          <p:cNvPr id="335" name="5-Point Star 334"/>
          <p:cNvSpPr/>
          <p:nvPr/>
        </p:nvSpPr>
        <p:spPr bwMode="auto">
          <a:xfrm>
            <a:off x="1309688" y="1990725"/>
            <a:ext cx="134937" cy="157163"/>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37" name="5-Point Star 336"/>
          <p:cNvSpPr/>
          <p:nvPr/>
        </p:nvSpPr>
        <p:spPr bwMode="auto">
          <a:xfrm>
            <a:off x="1306513" y="2963863"/>
            <a:ext cx="134937" cy="157162"/>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38" name="5-Point Star 337"/>
          <p:cNvSpPr/>
          <p:nvPr/>
        </p:nvSpPr>
        <p:spPr bwMode="auto">
          <a:xfrm>
            <a:off x="1304925" y="5111750"/>
            <a:ext cx="134938" cy="157163"/>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39" name="5-Point Star 338"/>
          <p:cNvSpPr/>
          <p:nvPr/>
        </p:nvSpPr>
        <p:spPr bwMode="auto">
          <a:xfrm>
            <a:off x="8178800" y="1108075"/>
            <a:ext cx="134938" cy="157163"/>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40" name="5-Point Star 339"/>
          <p:cNvSpPr/>
          <p:nvPr/>
        </p:nvSpPr>
        <p:spPr bwMode="auto">
          <a:xfrm>
            <a:off x="8164513" y="3148013"/>
            <a:ext cx="134937" cy="155575"/>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41" name="5-Point Star 340"/>
          <p:cNvSpPr/>
          <p:nvPr/>
        </p:nvSpPr>
        <p:spPr bwMode="auto">
          <a:xfrm>
            <a:off x="4141788" y="911225"/>
            <a:ext cx="134937" cy="157163"/>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42" name="5-Point Star 341"/>
          <p:cNvSpPr/>
          <p:nvPr/>
        </p:nvSpPr>
        <p:spPr bwMode="auto">
          <a:xfrm>
            <a:off x="4164013" y="1887538"/>
            <a:ext cx="134937" cy="157162"/>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44" name="5-Point Star 343"/>
          <p:cNvSpPr/>
          <p:nvPr/>
        </p:nvSpPr>
        <p:spPr bwMode="auto">
          <a:xfrm>
            <a:off x="4160838" y="2897188"/>
            <a:ext cx="134937" cy="157162"/>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46" name="5-Point Star 345"/>
          <p:cNvSpPr/>
          <p:nvPr/>
        </p:nvSpPr>
        <p:spPr bwMode="auto">
          <a:xfrm>
            <a:off x="4183063" y="3330575"/>
            <a:ext cx="134937" cy="157163"/>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19" name="Rectangle 318"/>
          <p:cNvSpPr/>
          <p:nvPr/>
        </p:nvSpPr>
        <p:spPr bwMode="auto">
          <a:xfrm>
            <a:off x="112713" y="6099175"/>
            <a:ext cx="657225" cy="239713"/>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320" name="TextBox 319"/>
          <p:cNvSpPr txBox="1"/>
          <p:nvPr/>
        </p:nvSpPr>
        <p:spPr>
          <a:xfrm>
            <a:off x="315913" y="5915025"/>
            <a:ext cx="265112" cy="242888"/>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321" name="TextBox 320"/>
          <p:cNvSpPr txBox="1"/>
          <p:nvPr/>
        </p:nvSpPr>
        <p:spPr>
          <a:xfrm>
            <a:off x="217488" y="6094413"/>
            <a:ext cx="454025"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RAF</a:t>
            </a:r>
          </a:p>
        </p:txBody>
      </p:sp>
      <p:cxnSp>
        <p:nvCxnSpPr>
          <p:cNvPr id="359" name="Straight Connector 358"/>
          <p:cNvCxnSpPr/>
          <p:nvPr/>
        </p:nvCxnSpPr>
        <p:spPr bwMode="auto">
          <a:xfrm flipV="1">
            <a:off x="-4763" y="4214813"/>
            <a:ext cx="8362951" cy="19050"/>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sp>
        <p:nvSpPr>
          <p:cNvPr id="362" name="Rectangle 361"/>
          <p:cNvSpPr/>
          <p:nvPr/>
        </p:nvSpPr>
        <p:spPr bwMode="auto">
          <a:xfrm>
            <a:off x="3673475" y="3929063"/>
            <a:ext cx="606425" cy="260350"/>
          </a:xfrm>
          <a:prstGeom prst="rect">
            <a:avLst/>
          </a:prstGeom>
        </p:spPr>
        <p:txBody>
          <a:bodyPr lIns="86486" tIns="43243" rIns="86486" bIns="43243">
            <a:spAutoFit/>
          </a:bodyPr>
          <a:lstStyle/>
          <a:p>
            <a:pPr algn="ctr">
              <a:defRPr/>
            </a:pPr>
            <a:r>
              <a:rPr lang="en-US" sz="1100" b="1" dirty="0">
                <a:solidFill>
                  <a:srgbClr val="FFFFFF"/>
                </a:solidFill>
                <a:latin typeface="Arial"/>
                <a:cs typeface="+mn-cs"/>
              </a:rPr>
              <a:t>RAB</a:t>
            </a:r>
          </a:p>
        </p:txBody>
      </p:sp>
      <p:grpSp>
        <p:nvGrpSpPr>
          <p:cNvPr id="11" name="Group 321"/>
          <p:cNvGrpSpPr>
            <a:grpSpLocks/>
          </p:cNvGrpSpPr>
          <p:nvPr/>
        </p:nvGrpSpPr>
        <p:grpSpPr bwMode="auto">
          <a:xfrm>
            <a:off x="7805738" y="3881438"/>
            <a:ext cx="509587" cy="769937"/>
            <a:chOff x="8119182" y="4140536"/>
            <a:chExt cx="535421" cy="820736"/>
          </a:xfrm>
        </p:grpSpPr>
        <p:pic>
          <p:nvPicPr>
            <p:cNvPr id="17691" name="Picture 10" descr="http://tbn1.google.com/images?q=tbn:T9lBgMDhhQZKvM:http://www.tioh.hqda.pentagon.mil/graphics/flash/Image4172.gif">
              <a:hlinkClick r:id="rId15"/>
            </p:cNvPr>
            <p:cNvPicPr>
              <a:picLocks noChangeAspect="1" noChangeArrowheads="1"/>
            </p:cNvPicPr>
            <p:nvPr/>
          </p:nvPicPr>
          <p:blipFill>
            <a:blip r:embed="rId16" cstate="print"/>
            <a:srcRect/>
            <a:stretch>
              <a:fillRect/>
            </a:stretch>
          </p:blipFill>
          <p:spPr bwMode="auto">
            <a:xfrm>
              <a:off x="8217296" y="4379796"/>
              <a:ext cx="295639" cy="316592"/>
            </a:xfrm>
            <a:prstGeom prst="rect">
              <a:avLst/>
            </a:prstGeom>
            <a:noFill/>
            <a:ln w="9525">
              <a:noFill/>
              <a:miter lim="800000"/>
              <a:headEnd/>
              <a:tailEnd/>
            </a:ln>
          </p:spPr>
        </p:pic>
        <p:sp>
          <p:nvSpPr>
            <p:cNvPr id="415" name="TextBox 24"/>
            <p:cNvSpPr txBox="1">
              <a:spLocks noChangeArrowheads="1"/>
            </p:cNvSpPr>
            <p:nvPr/>
          </p:nvSpPr>
          <p:spPr bwMode="auto">
            <a:xfrm>
              <a:off x="8119182" y="4140536"/>
              <a:ext cx="535421" cy="820736"/>
            </a:xfrm>
            <a:prstGeom prst="rect">
              <a:avLst/>
            </a:prstGeom>
            <a:noFill/>
            <a:ln w="9525">
              <a:noFill/>
              <a:miter lim="800000"/>
              <a:headEnd/>
              <a:tailEnd/>
            </a:ln>
          </p:spPr>
          <p:txBody>
            <a:bodyPr>
              <a:spAutoFit/>
            </a:bodyPr>
            <a:lstStyle/>
            <a:p>
              <a:pPr algn="ctr" eaLnBrk="0" hangingPunct="0">
                <a:defRPr/>
              </a:pPr>
              <a:r>
                <a:rPr lang="en-US" sz="1200" b="1" dirty="0">
                  <a:solidFill>
                    <a:srgbClr val="000000"/>
                  </a:solidFill>
                  <a:latin typeface="Arial"/>
                  <a:cs typeface="+mn-cs"/>
                </a:rPr>
                <a:t>10</a:t>
              </a:r>
              <a:r>
                <a:rPr lang="en-US" sz="1200" b="1" baseline="30000" dirty="0">
                  <a:solidFill>
                    <a:srgbClr val="000000"/>
                  </a:solidFill>
                  <a:latin typeface="Arial"/>
                  <a:cs typeface="+mn-cs"/>
                </a:rPr>
                <a:t>th</a:t>
              </a:r>
              <a:r>
                <a:rPr lang="en-US" sz="1200" b="1" dirty="0">
                  <a:solidFill>
                    <a:srgbClr val="000000"/>
                  </a:solidFill>
                  <a:latin typeface="Arial"/>
                  <a:cs typeface="+mn-cs"/>
                </a:rPr>
                <a:t> </a:t>
              </a:r>
              <a:endParaRPr lang="en-US" sz="1200" b="1" baseline="30000" dirty="0">
                <a:solidFill>
                  <a:srgbClr val="000000"/>
                </a:solidFill>
                <a:latin typeface="Arial"/>
                <a:cs typeface="+mn-cs"/>
              </a:endParaRPr>
            </a:p>
            <a:p>
              <a:pPr algn="ctr" eaLnBrk="0" hangingPunct="0">
                <a:defRPr/>
              </a:pPr>
              <a:endParaRPr lang="en-US" sz="2000" b="1" dirty="0">
                <a:solidFill>
                  <a:srgbClr val="000000"/>
                </a:solidFill>
                <a:latin typeface="Arial"/>
                <a:cs typeface="+mn-cs"/>
              </a:endParaRPr>
            </a:p>
            <a:p>
              <a:pPr algn="ctr" eaLnBrk="0" hangingPunct="0">
                <a:defRPr/>
              </a:pPr>
              <a:r>
                <a:rPr lang="en-US" sz="1200" b="1" dirty="0">
                  <a:solidFill>
                    <a:srgbClr val="000000"/>
                  </a:solidFill>
                  <a:latin typeface="Arial"/>
                  <a:cs typeface="+mn-cs"/>
                </a:rPr>
                <a:t>SFG</a:t>
              </a:r>
            </a:p>
          </p:txBody>
        </p:sp>
      </p:grpSp>
      <p:sp>
        <p:nvSpPr>
          <p:cNvPr id="366" name="TextBox 129"/>
          <p:cNvSpPr txBox="1">
            <a:spLocks noChangeArrowheads="1"/>
          </p:cNvSpPr>
          <p:nvPr/>
        </p:nvSpPr>
        <p:spPr bwMode="auto">
          <a:xfrm>
            <a:off x="350838" y="4068763"/>
            <a:ext cx="185737" cy="265112"/>
          </a:xfrm>
          <a:prstGeom prst="rect">
            <a:avLst/>
          </a:prstGeom>
          <a:noFill/>
          <a:ln w="9525">
            <a:noFill/>
            <a:miter lim="800000"/>
            <a:headEnd/>
            <a:tailEnd/>
          </a:ln>
        </p:spPr>
        <p:txBody>
          <a:bodyPr wrap="none" lIns="91424" tIns="45712" rIns="91424" bIns="45712">
            <a:spAutoFit/>
          </a:bodyPr>
          <a:lstStyle/>
          <a:p>
            <a:pPr algn="ctr" eaLnBrk="0" hangingPunct="0">
              <a:defRPr/>
            </a:pPr>
            <a:endParaRPr lang="en-US" sz="1100" b="1" dirty="0">
              <a:solidFill>
                <a:srgbClr val="000000"/>
              </a:solidFill>
              <a:latin typeface="Arial"/>
              <a:cs typeface="+mn-cs"/>
            </a:endParaRPr>
          </a:p>
        </p:txBody>
      </p:sp>
      <p:sp>
        <p:nvSpPr>
          <p:cNvPr id="367" name="TextBox 129"/>
          <p:cNvSpPr txBox="1">
            <a:spLocks noChangeArrowheads="1"/>
          </p:cNvSpPr>
          <p:nvPr/>
        </p:nvSpPr>
        <p:spPr bwMode="auto">
          <a:xfrm>
            <a:off x="539750" y="4187825"/>
            <a:ext cx="185738" cy="265113"/>
          </a:xfrm>
          <a:prstGeom prst="rect">
            <a:avLst/>
          </a:prstGeom>
          <a:noFill/>
          <a:ln w="9525">
            <a:noFill/>
            <a:miter lim="800000"/>
            <a:headEnd/>
            <a:tailEnd/>
          </a:ln>
        </p:spPr>
        <p:txBody>
          <a:bodyPr wrap="none" lIns="91424" tIns="45712" rIns="91424" bIns="45712">
            <a:spAutoFit/>
          </a:bodyPr>
          <a:lstStyle/>
          <a:p>
            <a:pPr algn="ctr" eaLnBrk="0" hangingPunct="0">
              <a:defRPr/>
            </a:pPr>
            <a:endParaRPr lang="en-US" sz="1100" b="1" dirty="0">
              <a:solidFill>
                <a:srgbClr val="000000"/>
              </a:solidFill>
              <a:latin typeface="Arial"/>
              <a:cs typeface="+mn-cs"/>
            </a:endParaRPr>
          </a:p>
        </p:txBody>
      </p:sp>
      <p:sp>
        <p:nvSpPr>
          <p:cNvPr id="368" name="Rectangle 367"/>
          <p:cNvSpPr/>
          <p:nvPr/>
        </p:nvSpPr>
        <p:spPr bwMode="auto">
          <a:xfrm>
            <a:off x="93663" y="4124325"/>
            <a:ext cx="658812" cy="2413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369" name="TextBox 368"/>
          <p:cNvSpPr txBox="1"/>
          <p:nvPr/>
        </p:nvSpPr>
        <p:spPr>
          <a:xfrm>
            <a:off x="296863" y="3940175"/>
            <a:ext cx="266700"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372" name="Rectangle 371"/>
          <p:cNvSpPr/>
          <p:nvPr/>
        </p:nvSpPr>
        <p:spPr bwMode="auto">
          <a:xfrm>
            <a:off x="4333875" y="4124325"/>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373" name="TextBox 372"/>
          <p:cNvSpPr txBox="1"/>
          <p:nvPr/>
        </p:nvSpPr>
        <p:spPr>
          <a:xfrm>
            <a:off x="4545013" y="3929063"/>
            <a:ext cx="249237"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II</a:t>
            </a:r>
          </a:p>
        </p:txBody>
      </p:sp>
      <p:sp>
        <p:nvSpPr>
          <p:cNvPr id="374" name="Rectangle 373"/>
          <p:cNvSpPr/>
          <p:nvPr/>
        </p:nvSpPr>
        <p:spPr bwMode="auto">
          <a:xfrm>
            <a:off x="3632200" y="4124325"/>
            <a:ext cx="658813"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375" name="TextBox 374"/>
          <p:cNvSpPr txBox="1"/>
          <p:nvPr/>
        </p:nvSpPr>
        <p:spPr>
          <a:xfrm>
            <a:off x="3835400" y="3929063"/>
            <a:ext cx="266700" cy="242887"/>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376" name="Rectangle 375"/>
          <p:cNvSpPr/>
          <p:nvPr/>
        </p:nvSpPr>
        <p:spPr bwMode="auto">
          <a:xfrm>
            <a:off x="2919413" y="4124325"/>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377" name="TextBox 376"/>
          <p:cNvSpPr txBox="1"/>
          <p:nvPr/>
        </p:nvSpPr>
        <p:spPr>
          <a:xfrm>
            <a:off x="3063875" y="3916363"/>
            <a:ext cx="309563"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378" name="Rectangle 377"/>
          <p:cNvSpPr/>
          <p:nvPr/>
        </p:nvSpPr>
        <p:spPr bwMode="auto">
          <a:xfrm>
            <a:off x="2230438" y="4124325"/>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379" name="TextBox 378"/>
          <p:cNvSpPr txBox="1"/>
          <p:nvPr/>
        </p:nvSpPr>
        <p:spPr>
          <a:xfrm>
            <a:off x="2411413" y="3929063"/>
            <a:ext cx="309562"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380" name="Rectangle 379"/>
          <p:cNvSpPr/>
          <p:nvPr/>
        </p:nvSpPr>
        <p:spPr bwMode="auto">
          <a:xfrm>
            <a:off x="1504950" y="4124325"/>
            <a:ext cx="657225" cy="241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381" name="TextBox 380"/>
          <p:cNvSpPr txBox="1"/>
          <p:nvPr/>
        </p:nvSpPr>
        <p:spPr>
          <a:xfrm>
            <a:off x="1685925" y="3929063"/>
            <a:ext cx="309563"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382" name="TextBox 381"/>
          <p:cNvSpPr txBox="1"/>
          <p:nvPr/>
        </p:nvSpPr>
        <p:spPr>
          <a:xfrm>
            <a:off x="200025" y="4119563"/>
            <a:ext cx="452438"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RAF</a:t>
            </a:r>
          </a:p>
        </p:txBody>
      </p:sp>
      <p:sp>
        <p:nvSpPr>
          <p:cNvPr id="384" name="TextBox 383"/>
          <p:cNvSpPr txBox="1"/>
          <p:nvPr/>
        </p:nvSpPr>
        <p:spPr>
          <a:xfrm>
            <a:off x="4397375" y="4113213"/>
            <a:ext cx="538163"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a:t>
            </a:r>
            <a:r>
              <a:rPr lang="en-US" sz="1000" b="1" dirty="0">
                <a:cs typeface="+mn-cs"/>
              </a:rPr>
              <a:t>0</a:t>
            </a:r>
            <a:r>
              <a:rPr lang="en-US" sz="1000" b="1" dirty="0">
                <a:solidFill>
                  <a:srgbClr val="000000"/>
                </a:solidFill>
                <a:cs typeface="+mn-cs"/>
              </a:rPr>
              <a:t> CA</a:t>
            </a:r>
          </a:p>
        </p:txBody>
      </p:sp>
      <p:sp>
        <p:nvSpPr>
          <p:cNvPr id="385" name="TextBox 384"/>
          <p:cNvSpPr txBox="1"/>
          <p:nvPr/>
        </p:nvSpPr>
        <p:spPr>
          <a:xfrm>
            <a:off x="4370388" y="4356100"/>
            <a:ext cx="58737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85BDE</a:t>
            </a:r>
          </a:p>
        </p:txBody>
      </p:sp>
      <p:sp>
        <p:nvSpPr>
          <p:cNvPr id="387" name="TextBox 386"/>
          <p:cNvSpPr txBox="1"/>
          <p:nvPr/>
        </p:nvSpPr>
        <p:spPr>
          <a:xfrm>
            <a:off x="3549650" y="4173538"/>
            <a:ext cx="801688" cy="227012"/>
          </a:xfrm>
          <a:prstGeom prst="rect">
            <a:avLst/>
          </a:prstGeom>
          <a:noFill/>
        </p:spPr>
        <p:txBody>
          <a:bodyPr wrap="none" lIns="86486" tIns="43243" rIns="86486" bIns="43243">
            <a:spAutoFit/>
          </a:bodyPr>
          <a:lstStyle/>
          <a:p>
            <a:pPr algn="ctr">
              <a:defRPr/>
            </a:pPr>
            <a:r>
              <a:rPr lang="en-US" sz="900" b="1" dirty="0">
                <a:solidFill>
                  <a:srgbClr val="000000"/>
                </a:solidFill>
                <a:cs typeface="+mn-cs"/>
              </a:rPr>
              <a:t>353CACOM</a:t>
            </a:r>
          </a:p>
        </p:txBody>
      </p:sp>
      <p:sp>
        <p:nvSpPr>
          <p:cNvPr id="388" name="TextBox 387"/>
          <p:cNvSpPr txBox="1"/>
          <p:nvPr/>
        </p:nvSpPr>
        <p:spPr>
          <a:xfrm>
            <a:off x="3022600" y="4113213"/>
            <a:ext cx="454025"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RTB</a:t>
            </a:r>
          </a:p>
        </p:txBody>
      </p:sp>
      <p:sp>
        <p:nvSpPr>
          <p:cNvPr id="389" name="TextBox 388"/>
          <p:cNvSpPr txBox="1"/>
          <p:nvPr/>
        </p:nvSpPr>
        <p:spPr>
          <a:xfrm>
            <a:off x="2922588" y="4356100"/>
            <a:ext cx="65722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162BDE</a:t>
            </a:r>
          </a:p>
        </p:txBody>
      </p:sp>
      <p:sp>
        <p:nvSpPr>
          <p:cNvPr id="390" name="TextBox 389"/>
          <p:cNvSpPr txBox="1"/>
          <p:nvPr/>
        </p:nvSpPr>
        <p:spPr>
          <a:xfrm>
            <a:off x="2241550" y="4113213"/>
            <a:ext cx="661988" cy="246062"/>
          </a:xfrm>
          <a:prstGeom prst="rect">
            <a:avLst/>
          </a:prstGeom>
          <a:noFill/>
        </p:spPr>
        <p:txBody>
          <a:bodyPr wrap="none" lIns="86486" tIns="43243" rIns="86486" bIns="43243">
            <a:spAutoFit/>
          </a:bodyPr>
          <a:lstStyle/>
          <a:p>
            <a:pPr algn="ctr">
              <a:defRPr/>
            </a:pPr>
            <a:r>
              <a:rPr lang="en-US" sz="1000" b="1" dirty="0">
                <a:solidFill>
                  <a:srgbClr val="000000"/>
                </a:solidFill>
                <a:cs typeface="+mn-cs"/>
              </a:rPr>
              <a:t>GCC Br</a:t>
            </a:r>
          </a:p>
        </p:txBody>
      </p:sp>
      <p:sp>
        <p:nvSpPr>
          <p:cNvPr id="391" name="TextBox 390"/>
          <p:cNvSpPr txBox="1"/>
          <p:nvPr/>
        </p:nvSpPr>
        <p:spPr>
          <a:xfrm>
            <a:off x="2232025" y="4356100"/>
            <a:ext cx="660400"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SATMO</a:t>
            </a:r>
          </a:p>
        </p:txBody>
      </p:sp>
      <p:sp>
        <p:nvSpPr>
          <p:cNvPr id="392" name="Rectangle 391"/>
          <p:cNvSpPr/>
          <p:nvPr/>
        </p:nvSpPr>
        <p:spPr bwMode="auto">
          <a:xfrm>
            <a:off x="3630613" y="4533900"/>
            <a:ext cx="657225" cy="239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393" name="TextBox 392"/>
          <p:cNvSpPr txBox="1"/>
          <p:nvPr/>
        </p:nvSpPr>
        <p:spPr>
          <a:xfrm>
            <a:off x="3833813" y="4337050"/>
            <a:ext cx="266700" cy="242888"/>
          </a:xfrm>
          <a:prstGeom prst="rect">
            <a:avLst/>
          </a:prstGeom>
          <a:noFill/>
        </p:spPr>
        <p:txBody>
          <a:bodyPr wrap="none" lIns="86486" tIns="43243" rIns="86486" bIns="43243">
            <a:spAutoFit/>
          </a:bodyPr>
          <a:lstStyle/>
          <a:p>
            <a:pPr algn="ctr">
              <a:defRPr/>
            </a:pPr>
            <a:r>
              <a:rPr lang="en-US" sz="1000" b="1" dirty="0">
                <a:solidFill>
                  <a:srgbClr val="000000"/>
                </a:solidFill>
                <a:cs typeface="+mn-cs"/>
              </a:rPr>
              <a:t>X</a:t>
            </a:r>
          </a:p>
        </p:txBody>
      </p:sp>
      <p:sp>
        <p:nvSpPr>
          <p:cNvPr id="394" name="TextBox 393"/>
          <p:cNvSpPr txBox="1"/>
          <p:nvPr/>
        </p:nvSpPr>
        <p:spPr>
          <a:xfrm>
            <a:off x="3657600" y="4533900"/>
            <a:ext cx="606425"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361 CA</a:t>
            </a:r>
          </a:p>
        </p:txBody>
      </p:sp>
      <p:sp>
        <p:nvSpPr>
          <p:cNvPr id="395" name="TextBox 394"/>
          <p:cNvSpPr txBox="1"/>
          <p:nvPr/>
        </p:nvSpPr>
        <p:spPr>
          <a:xfrm>
            <a:off x="1466850" y="4113213"/>
            <a:ext cx="735013" cy="241300"/>
          </a:xfrm>
          <a:prstGeom prst="rect">
            <a:avLst/>
          </a:prstGeom>
          <a:noFill/>
        </p:spPr>
        <p:txBody>
          <a:bodyPr wrap="none" lIns="86486" tIns="43243" rIns="86486" bIns="43243">
            <a:spAutoFit/>
          </a:bodyPr>
          <a:lstStyle/>
          <a:p>
            <a:pPr algn="ctr">
              <a:defRPr/>
            </a:pPr>
            <a:r>
              <a:rPr lang="en-US" sz="1000" b="1" dirty="0" err="1">
                <a:solidFill>
                  <a:srgbClr val="000000"/>
                </a:solidFill>
                <a:cs typeface="+mn-cs"/>
              </a:rPr>
              <a:t>Regl</a:t>
            </a:r>
            <a:r>
              <a:rPr lang="en-US" sz="1000" b="1" dirty="0">
                <a:solidFill>
                  <a:srgbClr val="000000"/>
                </a:solidFill>
                <a:cs typeface="+mn-cs"/>
              </a:rPr>
              <a:t> Ops</a:t>
            </a:r>
          </a:p>
        </p:txBody>
      </p:sp>
      <p:sp>
        <p:nvSpPr>
          <p:cNvPr id="396" name="TextBox 395"/>
          <p:cNvSpPr txBox="1"/>
          <p:nvPr/>
        </p:nvSpPr>
        <p:spPr>
          <a:xfrm>
            <a:off x="1466850" y="4356100"/>
            <a:ext cx="715963"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USASAC</a:t>
            </a:r>
          </a:p>
        </p:txBody>
      </p:sp>
      <p:sp>
        <p:nvSpPr>
          <p:cNvPr id="400" name="Rectangle 399"/>
          <p:cNvSpPr/>
          <p:nvPr/>
        </p:nvSpPr>
        <p:spPr bwMode="auto">
          <a:xfrm>
            <a:off x="804863" y="4135438"/>
            <a:ext cx="658812" cy="239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401" name="TextBox 400"/>
          <p:cNvSpPr txBox="1"/>
          <p:nvPr/>
        </p:nvSpPr>
        <p:spPr>
          <a:xfrm>
            <a:off x="985838" y="3927475"/>
            <a:ext cx="311150"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a:t>
            </a:r>
          </a:p>
        </p:txBody>
      </p:sp>
      <p:sp>
        <p:nvSpPr>
          <p:cNvPr id="402" name="TextBox 401"/>
          <p:cNvSpPr txBox="1"/>
          <p:nvPr/>
        </p:nvSpPr>
        <p:spPr>
          <a:xfrm>
            <a:off x="925513" y="4124325"/>
            <a:ext cx="446087" cy="244475"/>
          </a:xfrm>
          <a:prstGeom prst="rect">
            <a:avLst/>
          </a:prstGeom>
          <a:noFill/>
        </p:spPr>
        <p:txBody>
          <a:bodyPr wrap="none" lIns="86486" tIns="43243" rIns="86486" bIns="43243">
            <a:spAutoFit/>
          </a:bodyPr>
          <a:lstStyle/>
          <a:p>
            <a:pPr algn="ctr">
              <a:defRPr/>
            </a:pPr>
            <a:r>
              <a:rPr lang="en-US" sz="1000" b="1" dirty="0">
                <a:solidFill>
                  <a:srgbClr val="000000"/>
                </a:solidFill>
                <a:cs typeface="+mn-cs"/>
              </a:rPr>
              <a:t>SPP</a:t>
            </a:r>
          </a:p>
        </p:txBody>
      </p:sp>
      <p:sp>
        <p:nvSpPr>
          <p:cNvPr id="403" name="TextBox 402"/>
          <p:cNvSpPr txBox="1"/>
          <p:nvPr/>
        </p:nvSpPr>
        <p:spPr>
          <a:xfrm>
            <a:off x="723900" y="4352925"/>
            <a:ext cx="827088" cy="241300"/>
          </a:xfrm>
          <a:prstGeom prst="rect">
            <a:avLst/>
          </a:prstGeom>
          <a:noFill/>
        </p:spPr>
        <p:txBody>
          <a:bodyPr wrap="none" lIns="86486" tIns="43243" rIns="86486" bIns="43243">
            <a:spAutoFit/>
          </a:bodyPr>
          <a:lstStyle/>
          <a:p>
            <a:pPr algn="ctr">
              <a:defRPr/>
            </a:pPr>
            <a:r>
              <a:rPr lang="en-US" sz="1000" b="1" dirty="0">
                <a:solidFill>
                  <a:srgbClr val="000000"/>
                </a:solidFill>
                <a:cs typeface="+mn-cs"/>
              </a:rPr>
              <a:t>22partners</a:t>
            </a:r>
          </a:p>
        </p:txBody>
      </p:sp>
      <p:sp>
        <p:nvSpPr>
          <p:cNvPr id="407" name="5-Point Star 406"/>
          <p:cNvSpPr/>
          <p:nvPr/>
        </p:nvSpPr>
        <p:spPr bwMode="auto">
          <a:xfrm>
            <a:off x="1295400" y="4125913"/>
            <a:ext cx="134938" cy="155575"/>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408" name="5-Point Star 407"/>
          <p:cNvSpPr/>
          <p:nvPr/>
        </p:nvSpPr>
        <p:spPr bwMode="auto">
          <a:xfrm>
            <a:off x="4149725" y="4059238"/>
            <a:ext cx="134938" cy="157162"/>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409" name="5-Point Star 408"/>
          <p:cNvSpPr/>
          <p:nvPr/>
        </p:nvSpPr>
        <p:spPr bwMode="auto">
          <a:xfrm>
            <a:off x="4160838" y="4479925"/>
            <a:ext cx="134937" cy="157163"/>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431" name="TextBox 430"/>
          <p:cNvSpPr txBox="1"/>
          <p:nvPr/>
        </p:nvSpPr>
        <p:spPr>
          <a:xfrm>
            <a:off x="3584575" y="5000625"/>
            <a:ext cx="773113" cy="395288"/>
          </a:xfrm>
          <a:prstGeom prst="rect">
            <a:avLst/>
          </a:prstGeom>
          <a:noFill/>
        </p:spPr>
        <p:txBody>
          <a:bodyPr wrap="none" lIns="86486" tIns="43243" rIns="86486" bIns="43243">
            <a:spAutoFit/>
          </a:bodyPr>
          <a:lstStyle/>
          <a:p>
            <a:pPr algn="ctr">
              <a:defRPr/>
            </a:pPr>
            <a:r>
              <a:rPr lang="en-US" sz="1000" b="1" dirty="0">
                <a:solidFill>
                  <a:srgbClr val="808080">
                    <a:lumMod val="75000"/>
                  </a:srgbClr>
                </a:solidFill>
                <a:cs typeface="+mn-cs"/>
              </a:rPr>
              <a:t>Supports</a:t>
            </a:r>
          </a:p>
          <a:p>
            <a:pPr algn="ctr">
              <a:defRPr/>
            </a:pPr>
            <a:r>
              <a:rPr lang="en-US" sz="1000" b="1" dirty="0">
                <a:solidFill>
                  <a:srgbClr val="808080">
                    <a:lumMod val="75000"/>
                  </a:srgbClr>
                </a:solidFill>
                <a:cs typeface="+mn-cs"/>
              </a:rPr>
              <a:t>AFRICOM</a:t>
            </a:r>
          </a:p>
        </p:txBody>
      </p:sp>
      <p:grpSp>
        <p:nvGrpSpPr>
          <p:cNvPr id="12" name="Group 348"/>
          <p:cNvGrpSpPr>
            <a:grpSpLocks/>
          </p:cNvGrpSpPr>
          <p:nvPr/>
        </p:nvGrpSpPr>
        <p:grpSpPr bwMode="auto">
          <a:xfrm>
            <a:off x="8312150" y="4638675"/>
            <a:ext cx="727075" cy="665163"/>
            <a:chOff x="8727582" y="4896913"/>
            <a:chExt cx="763683" cy="708157"/>
          </a:xfrm>
        </p:grpSpPr>
        <p:cxnSp>
          <p:nvCxnSpPr>
            <p:cNvPr id="352" name="Straight Connector 351"/>
            <p:cNvCxnSpPr/>
            <p:nvPr/>
          </p:nvCxnSpPr>
          <p:spPr bwMode="auto">
            <a:xfrm flipV="1">
              <a:off x="8727582" y="5153810"/>
              <a:ext cx="256784" cy="451260"/>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grpSp>
          <p:nvGrpSpPr>
            <p:cNvPr id="13" name="Group 352"/>
            <p:cNvGrpSpPr>
              <a:grpSpLocks/>
            </p:cNvGrpSpPr>
            <p:nvPr/>
          </p:nvGrpSpPr>
          <p:grpSpPr bwMode="auto">
            <a:xfrm>
              <a:off x="8800595" y="4896913"/>
              <a:ext cx="690670" cy="465488"/>
              <a:chOff x="8792012" y="1629943"/>
              <a:chExt cx="690670" cy="465488"/>
            </a:xfrm>
          </p:grpSpPr>
          <p:sp>
            <p:nvSpPr>
              <p:cNvPr id="354" name="Rectangle 353"/>
              <p:cNvSpPr/>
              <p:nvPr/>
            </p:nvSpPr>
            <p:spPr bwMode="auto">
              <a:xfrm>
                <a:off x="8792366" y="1837827"/>
                <a:ext cx="690316" cy="2568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355" name="TextBox 354"/>
              <p:cNvSpPr txBox="1"/>
              <p:nvPr/>
            </p:nvSpPr>
            <p:spPr>
              <a:xfrm>
                <a:off x="9010800" y="1629943"/>
                <a:ext cx="268456" cy="261968"/>
              </a:xfrm>
              <a:prstGeom prst="rect">
                <a:avLst/>
              </a:prstGeom>
              <a:noFill/>
            </p:spPr>
            <p:txBody>
              <a:bodyPr wrap="none">
                <a:spAutoFit/>
              </a:bodyPr>
              <a:lstStyle/>
              <a:p>
                <a:pPr algn="ctr">
                  <a:defRPr/>
                </a:pPr>
                <a:r>
                  <a:rPr lang="en-US" sz="1000" b="1" dirty="0">
                    <a:solidFill>
                      <a:srgbClr val="000000"/>
                    </a:solidFill>
                    <a:cs typeface="+mn-cs"/>
                  </a:rPr>
                  <a:t>II</a:t>
                </a:r>
              </a:p>
            </p:txBody>
          </p:sp>
          <p:sp>
            <p:nvSpPr>
              <p:cNvPr id="356" name="TextBox 355"/>
              <p:cNvSpPr txBox="1"/>
              <p:nvPr/>
            </p:nvSpPr>
            <p:spPr>
              <a:xfrm>
                <a:off x="8810708" y="1827687"/>
                <a:ext cx="660302" cy="260277"/>
              </a:xfrm>
              <a:prstGeom prst="rect">
                <a:avLst/>
              </a:prstGeom>
              <a:noFill/>
            </p:spPr>
            <p:txBody>
              <a:bodyPr wrap="none">
                <a:spAutoFit/>
              </a:bodyPr>
              <a:lstStyle/>
              <a:p>
                <a:pPr algn="ctr">
                  <a:defRPr/>
                </a:pPr>
                <a:r>
                  <a:rPr lang="en-US" sz="1000" b="1" dirty="0">
                    <a:solidFill>
                      <a:srgbClr val="000000"/>
                    </a:solidFill>
                    <a:cs typeface="+mn-cs"/>
                  </a:rPr>
                  <a:t>7 MISO</a:t>
                </a:r>
              </a:p>
            </p:txBody>
          </p:sp>
        </p:grpSp>
        <p:sp>
          <p:nvSpPr>
            <p:cNvPr id="329" name="TextBox 328"/>
            <p:cNvSpPr txBox="1"/>
            <p:nvPr/>
          </p:nvSpPr>
          <p:spPr>
            <a:xfrm>
              <a:off x="8802617" y="5300850"/>
              <a:ext cx="681978" cy="245066"/>
            </a:xfrm>
            <a:prstGeom prst="rect">
              <a:avLst/>
            </a:prstGeom>
            <a:noFill/>
          </p:spPr>
          <p:txBody>
            <a:bodyPr wrap="none">
              <a:spAutoFit/>
            </a:bodyPr>
            <a:lstStyle/>
            <a:p>
              <a:pPr algn="ctr">
                <a:defRPr/>
              </a:pPr>
              <a:r>
                <a:rPr lang="en-US" sz="900" b="1" dirty="0">
                  <a:solidFill>
                    <a:srgbClr val="000000"/>
                  </a:solidFill>
                  <a:cs typeface="+mn-cs"/>
                </a:rPr>
                <a:t>4MISOG</a:t>
              </a:r>
            </a:p>
          </p:txBody>
        </p:sp>
      </p:grpSp>
      <p:cxnSp>
        <p:nvCxnSpPr>
          <p:cNvPr id="343" name="Straight Connector 342"/>
          <p:cNvCxnSpPr>
            <a:stCxn id="260" idx="0"/>
          </p:cNvCxnSpPr>
          <p:nvPr/>
        </p:nvCxnSpPr>
        <p:spPr bwMode="auto">
          <a:xfrm flipH="1" flipV="1">
            <a:off x="8340725" y="5303838"/>
            <a:ext cx="365125" cy="279400"/>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grpSp>
        <p:nvGrpSpPr>
          <p:cNvPr id="14" name="Group 324"/>
          <p:cNvGrpSpPr>
            <a:grpSpLocks/>
          </p:cNvGrpSpPr>
          <p:nvPr/>
        </p:nvGrpSpPr>
        <p:grpSpPr bwMode="auto">
          <a:xfrm>
            <a:off x="8378825" y="5180013"/>
            <a:ext cx="658813" cy="633412"/>
            <a:chOff x="8798447" y="5332651"/>
            <a:chExt cx="690670" cy="675515"/>
          </a:xfrm>
        </p:grpSpPr>
        <p:sp>
          <p:nvSpPr>
            <p:cNvPr id="244" name="Rectangle 243"/>
            <p:cNvSpPr/>
            <p:nvPr/>
          </p:nvSpPr>
          <p:spPr bwMode="auto">
            <a:xfrm>
              <a:off x="8798447" y="5540892"/>
              <a:ext cx="690670" cy="2573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245" name="TextBox 244"/>
            <p:cNvSpPr txBox="1"/>
            <p:nvPr/>
          </p:nvSpPr>
          <p:spPr>
            <a:xfrm>
              <a:off x="9018130" y="5332651"/>
              <a:ext cx="267947" cy="262418"/>
            </a:xfrm>
            <a:prstGeom prst="rect">
              <a:avLst/>
            </a:prstGeom>
            <a:noFill/>
          </p:spPr>
          <p:txBody>
            <a:bodyPr wrap="none">
              <a:spAutoFit/>
            </a:bodyPr>
            <a:lstStyle/>
            <a:p>
              <a:pPr algn="ctr">
                <a:defRPr/>
              </a:pPr>
              <a:r>
                <a:rPr lang="en-US" sz="1000" b="1" dirty="0">
                  <a:solidFill>
                    <a:srgbClr val="000000"/>
                  </a:solidFill>
                  <a:cs typeface="+mn-cs"/>
                </a:rPr>
                <a:t>II</a:t>
              </a:r>
            </a:p>
          </p:txBody>
        </p:sp>
        <p:sp>
          <p:nvSpPr>
            <p:cNvPr id="257" name="TextBox 256"/>
            <p:cNvSpPr txBox="1"/>
            <p:nvPr/>
          </p:nvSpPr>
          <p:spPr>
            <a:xfrm>
              <a:off x="8855032" y="5530734"/>
              <a:ext cx="584157" cy="260725"/>
            </a:xfrm>
            <a:prstGeom prst="rect">
              <a:avLst/>
            </a:prstGeom>
            <a:noFill/>
          </p:spPr>
          <p:txBody>
            <a:bodyPr wrap="none">
              <a:spAutoFit/>
            </a:bodyPr>
            <a:lstStyle/>
            <a:p>
              <a:pPr algn="ctr">
                <a:defRPr/>
              </a:pPr>
              <a:r>
                <a:rPr lang="en-US" sz="1000" b="1" dirty="0">
                  <a:solidFill>
                    <a:srgbClr val="000000"/>
                  </a:solidFill>
                  <a:cs typeface="+mn-cs"/>
                </a:rPr>
                <a:t>91 CA</a:t>
              </a:r>
            </a:p>
          </p:txBody>
        </p:sp>
        <p:sp>
          <p:nvSpPr>
            <p:cNvPr id="260" name="TextBox 259"/>
            <p:cNvSpPr txBox="1"/>
            <p:nvPr/>
          </p:nvSpPr>
          <p:spPr>
            <a:xfrm>
              <a:off x="8841718" y="5762678"/>
              <a:ext cx="597471" cy="245488"/>
            </a:xfrm>
            <a:prstGeom prst="rect">
              <a:avLst/>
            </a:prstGeom>
            <a:noFill/>
          </p:spPr>
          <p:txBody>
            <a:bodyPr wrap="none">
              <a:spAutoFit/>
            </a:bodyPr>
            <a:lstStyle/>
            <a:p>
              <a:pPr algn="ctr">
                <a:defRPr/>
              </a:pPr>
              <a:r>
                <a:rPr lang="en-US" sz="900" b="1" dirty="0">
                  <a:solidFill>
                    <a:srgbClr val="000000"/>
                  </a:solidFill>
                  <a:cs typeface="+mn-cs"/>
                </a:rPr>
                <a:t>95BDE</a:t>
              </a:r>
            </a:p>
          </p:txBody>
        </p:sp>
      </p:grpSp>
      <p:cxnSp>
        <p:nvCxnSpPr>
          <p:cNvPr id="351" name="Straight Connector 350"/>
          <p:cNvCxnSpPr/>
          <p:nvPr/>
        </p:nvCxnSpPr>
        <p:spPr bwMode="auto">
          <a:xfrm flipH="1" flipV="1">
            <a:off x="8350250" y="4224338"/>
            <a:ext cx="211138" cy="279400"/>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grpSp>
        <p:nvGrpSpPr>
          <p:cNvPr id="15" name="Group 347"/>
          <p:cNvGrpSpPr>
            <a:grpSpLocks/>
          </p:cNvGrpSpPr>
          <p:nvPr/>
        </p:nvGrpSpPr>
        <p:grpSpPr bwMode="auto">
          <a:xfrm>
            <a:off x="8364538" y="4122738"/>
            <a:ext cx="658812" cy="631825"/>
            <a:chOff x="8789864" y="4242232"/>
            <a:chExt cx="690670" cy="675515"/>
          </a:xfrm>
        </p:grpSpPr>
        <p:sp>
          <p:nvSpPr>
            <p:cNvPr id="370" name="Rectangle 369"/>
            <p:cNvSpPr/>
            <p:nvPr/>
          </p:nvSpPr>
          <p:spPr bwMode="auto">
            <a:xfrm>
              <a:off x="8789864" y="4450996"/>
              <a:ext cx="690670" cy="2562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371" name="TextBox 370"/>
            <p:cNvSpPr txBox="1"/>
            <p:nvPr/>
          </p:nvSpPr>
          <p:spPr>
            <a:xfrm>
              <a:off x="9009547" y="4242232"/>
              <a:ext cx="267946" cy="263077"/>
            </a:xfrm>
            <a:prstGeom prst="rect">
              <a:avLst/>
            </a:prstGeom>
            <a:noFill/>
          </p:spPr>
          <p:txBody>
            <a:bodyPr wrap="none">
              <a:spAutoFit/>
            </a:bodyPr>
            <a:lstStyle/>
            <a:p>
              <a:pPr algn="ctr">
                <a:defRPr/>
              </a:pPr>
              <a:r>
                <a:rPr lang="en-US" sz="1000" b="1" dirty="0">
                  <a:solidFill>
                    <a:srgbClr val="000000"/>
                  </a:solidFill>
                  <a:cs typeface="+mn-cs"/>
                </a:rPr>
                <a:t>II</a:t>
              </a:r>
            </a:p>
          </p:txBody>
        </p:sp>
        <p:sp>
          <p:nvSpPr>
            <p:cNvPr id="383" name="TextBox 382"/>
            <p:cNvSpPr txBox="1"/>
            <p:nvPr/>
          </p:nvSpPr>
          <p:spPr>
            <a:xfrm>
              <a:off x="8846449" y="4439116"/>
              <a:ext cx="584157" cy="261380"/>
            </a:xfrm>
            <a:prstGeom prst="rect">
              <a:avLst/>
            </a:prstGeom>
            <a:noFill/>
          </p:spPr>
          <p:txBody>
            <a:bodyPr wrap="none">
              <a:spAutoFit/>
            </a:bodyPr>
            <a:lstStyle/>
            <a:p>
              <a:pPr algn="ctr">
                <a:defRPr/>
              </a:pPr>
              <a:r>
                <a:rPr lang="en-US" sz="1000" b="1" dirty="0">
                  <a:solidFill>
                    <a:srgbClr val="000000"/>
                  </a:solidFill>
                  <a:cs typeface="+mn-cs"/>
                </a:rPr>
                <a:t>92 CA</a:t>
              </a:r>
            </a:p>
          </p:txBody>
        </p:sp>
        <p:sp>
          <p:nvSpPr>
            <p:cNvPr id="386" name="TextBox 385"/>
            <p:cNvSpPr txBox="1"/>
            <p:nvPr/>
          </p:nvSpPr>
          <p:spPr>
            <a:xfrm>
              <a:off x="8833135" y="4671642"/>
              <a:ext cx="597471" cy="246105"/>
            </a:xfrm>
            <a:prstGeom prst="rect">
              <a:avLst/>
            </a:prstGeom>
            <a:noFill/>
          </p:spPr>
          <p:txBody>
            <a:bodyPr wrap="none">
              <a:spAutoFit/>
            </a:bodyPr>
            <a:lstStyle/>
            <a:p>
              <a:pPr algn="ctr">
                <a:defRPr/>
              </a:pPr>
              <a:r>
                <a:rPr lang="en-US" sz="900" b="1" dirty="0">
                  <a:solidFill>
                    <a:srgbClr val="000000"/>
                  </a:solidFill>
                  <a:cs typeface="+mn-cs"/>
                </a:rPr>
                <a:t>95BDE</a:t>
              </a:r>
            </a:p>
          </p:txBody>
        </p:sp>
      </p:grpSp>
      <p:grpSp>
        <p:nvGrpSpPr>
          <p:cNvPr id="16" name="Group 431"/>
          <p:cNvGrpSpPr>
            <a:grpSpLocks/>
          </p:cNvGrpSpPr>
          <p:nvPr/>
        </p:nvGrpSpPr>
        <p:grpSpPr bwMode="auto">
          <a:xfrm>
            <a:off x="8313738" y="3578225"/>
            <a:ext cx="703262" cy="657225"/>
            <a:chOff x="8729730" y="3830104"/>
            <a:chExt cx="737925" cy="701145"/>
          </a:xfrm>
        </p:grpSpPr>
        <p:cxnSp>
          <p:nvCxnSpPr>
            <p:cNvPr id="358" name="Straight Connector 357"/>
            <p:cNvCxnSpPr/>
            <p:nvPr/>
          </p:nvCxnSpPr>
          <p:spPr bwMode="auto">
            <a:xfrm flipV="1">
              <a:off x="8729730" y="4080755"/>
              <a:ext cx="258190" cy="450494"/>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grpSp>
          <p:nvGrpSpPr>
            <p:cNvPr id="17" name="Group 347"/>
            <p:cNvGrpSpPr>
              <a:grpSpLocks/>
            </p:cNvGrpSpPr>
            <p:nvPr/>
          </p:nvGrpSpPr>
          <p:grpSpPr bwMode="auto">
            <a:xfrm>
              <a:off x="8776985" y="3830104"/>
              <a:ext cx="690670" cy="465488"/>
              <a:chOff x="8792012" y="1629943"/>
              <a:chExt cx="690670" cy="465488"/>
            </a:xfrm>
          </p:grpSpPr>
          <p:sp>
            <p:nvSpPr>
              <p:cNvPr id="411" name="Rectangle 410"/>
              <p:cNvSpPr/>
              <p:nvPr/>
            </p:nvSpPr>
            <p:spPr bwMode="auto">
              <a:xfrm>
                <a:off x="8791398" y="1838255"/>
                <a:ext cx="691284" cy="257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412" name="TextBox 411"/>
              <p:cNvSpPr txBox="1"/>
              <p:nvPr/>
            </p:nvSpPr>
            <p:spPr>
              <a:xfrm>
                <a:off x="9011277" y="1629943"/>
                <a:ext cx="268184" cy="262506"/>
              </a:xfrm>
              <a:prstGeom prst="rect">
                <a:avLst/>
              </a:prstGeom>
              <a:noFill/>
            </p:spPr>
            <p:txBody>
              <a:bodyPr wrap="none">
                <a:spAutoFit/>
              </a:bodyPr>
              <a:lstStyle/>
              <a:p>
                <a:pPr algn="ctr">
                  <a:defRPr/>
                </a:pPr>
                <a:r>
                  <a:rPr lang="en-US" sz="1000" b="1" dirty="0">
                    <a:solidFill>
                      <a:srgbClr val="000000"/>
                    </a:solidFill>
                    <a:cs typeface="+mn-cs"/>
                  </a:rPr>
                  <a:t>II</a:t>
                </a:r>
              </a:p>
            </p:txBody>
          </p:sp>
          <p:sp>
            <p:nvSpPr>
              <p:cNvPr id="413" name="TextBox 412"/>
              <p:cNvSpPr txBox="1"/>
              <p:nvPr/>
            </p:nvSpPr>
            <p:spPr>
              <a:xfrm>
                <a:off x="8809721" y="1828093"/>
                <a:ext cx="661301" cy="260812"/>
              </a:xfrm>
              <a:prstGeom prst="rect">
                <a:avLst/>
              </a:prstGeom>
              <a:noFill/>
            </p:spPr>
            <p:txBody>
              <a:bodyPr wrap="none">
                <a:spAutoFit/>
              </a:bodyPr>
              <a:lstStyle/>
              <a:p>
                <a:pPr algn="ctr">
                  <a:defRPr/>
                </a:pPr>
                <a:r>
                  <a:rPr lang="en-US" sz="1000" b="1" dirty="0">
                    <a:solidFill>
                      <a:srgbClr val="000000"/>
                    </a:solidFill>
                    <a:cs typeface="+mn-cs"/>
                  </a:rPr>
                  <a:t>6 MISO</a:t>
                </a:r>
              </a:p>
            </p:txBody>
          </p:sp>
        </p:grpSp>
        <p:sp>
          <p:nvSpPr>
            <p:cNvPr id="363" name="TextBox 362"/>
            <p:cNvSpPr txBox="1"/>
            <p:nvPr/>
          </p:nvSpPr>
          <p:spPr>
            <a:xfrm>
              <a:off x="8781368" y="4241646"/>
              <a:ext cx="681291" cy="247264"/>
            </a:xfrm>
            <a:prstGeom prst="rect">
              <a:avLst/>
            </a:prstGeom>
            <a:noFill/>
          </p:spPr>
          <p:txBody>
            <a:bodyPr wrap="none">
              <a:spAutoFit/>
            </a:bodyPr>
            <a:lstStyle/>
            <a:p>
              <a:pPr algn="ctr">
                <a:defRPr/>
              </a:pPr>
              <a:r>
                <a:rPr lang="en-US" sz="900" b="1" dirty="0">
                  <a:solidFill>
                    <a:srgbClr val="000000"/>
                  </a:solidFill>
                  <a:cs typeface="+mn-cs"/>
                </a:rPr>
                <a:t>4MISOG</a:t>
              </a:r>
            </a:p>
          </p:txBody>
        </p:sp>
      </p:grpSp>
      <p:grpSp>
        <p:nvGrpSpPr>
          <p:cNvPr id="18" name="Group 435"/>
          <p:cNvGrpSpPr>
            <a:grpSpLocks/>
          </p:cNvGrpSpPr>
          <p:nvPr/>
        </p:nvGrpSpPr>
        <p:grpSpPr bwMode="auto">
          <a:xfrm>
            <a:off x="8301038" y="2492375"/>
            <a:ext cx="733425" cy="633413"/>
            <a:chOff x="8716851" y="2593720"/>
            <a:chExt cx="769104" cy="675515"/>
          </a:xfrm>
        </p:grpSpPr>
        <p:cxnSp>
          <p:nvCxnSpPr>
            <p:cNvPr id="421" name="Straight Connector 420"/>
            <p:cNvCxnSpPr/>
            <p:nvPr/>
          </p:nvCxnSpPr>
          <p:spPr bwMode="auto">
            <a:xfrm flipV="1">
              <a:off x="8716851" y="2818892"/>
              <a:ext cx="258032" cy="450343"/>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grpSp>
          <p:nvGrpSpPr>
            <p:cNvPr id="19" name="Group 421"/>
            <p:cNvGrpSpPr>
              <a:grpSpLocks/>
            </p:cNvGrpSpPr>
            <p:nvPr/>
          </p:nvGrpSpPr>
          <p:grpSpPr bwMode="auto">
            <a:xfrm>
              <a:off x="8789864" y="2593720"/>
              <a:ext cx="690670" cy="465488"/>
              <a:chOff x="8792012" y="1629943"/>
              <a:chExt cx="690670" cy="465488"/>
            </a:xfrm>
          </p:grpSpPr>
          <p:sp>
            <p:nvSpPr>
              <p:cNvPr id="423" name="Rectangle 422"/>
              <p:cNvSpPr/>
              <p:nvPr/>
            </p:nvSpPr>
            <p:spPr bwMode="auto">
              <a:xfrm>
                <a:off x="8792247" y="1838185"/>
                <a:ext cx="690861" cy="2573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424" name="TextBox 423"/>
              <p:cNvSpPr txBox="1"/>
              <p:nvPr/>
            </p:nvSpPr>
            <p:spPr>
              <a:xfrm>
                <a:off x="9011991" y="1629943"/>
                <a:ext cx="268020" cy="262418"/>
              </a:xfrm>
              <a:prstGeom prst="rect">
                <a:avLst/>
              </a:prstGeom>
              <a:noFill/>
            </p:spPr>
            <p:txBody>
              <a:bodyPr wrap="none">
                <a:spAutoFit/>
              </a:bodyPr>
              <a:lstStyle/>
              <a:p>
                <a:pPr algn="ctr">
                  <a:defRPr/>
                </a:pPr>
                <a:r>
                  <a:rPr lang="en-US" sz="1000" b="1" dirty="0">
                    <a:solidFill>
                      <a:srgbClr val="000000"/>
                    </a:solidFill>
                    <a:cs typeface="+mn-cs"/>
                  </a:rPr>
                  <a:t>II</a:t>
                </a:r>
              </a:p>
            </p:txBody>
          </p:sp>
          <p:sp>
            <p:nvSpPr>
              <p:cNvPr id="425" name="TextBox 424"/>
              <p:cNvSpPr txBox="1"/>
              <p:nvPr/>
            </p:nvSpPr>
            <p:spPr>
              <a:xfrm>
                <a:off x="8810558" y="1828027"/>
                <a:ext cx="660897" cy="260725"/>
              </a:xfrm>
              <a:prstGeom prst="rect">
                <a:avLst/>
              </a:prstGeom>
              <a:noFill/>
            </p:spPr>
            <p:txBody>
              <a:bodyPr wrap="none">
                <a:spAutoFit/>
              </a:bodyPr>
              <a:lstStyle/>
              <a:p>
                <a:pPr algn="ctr">
                  <a:defRPr/>
                </a:pPr>
                <a:r>
                  <a:rPr lang="en-US" sz="1000" b="1" dirty="0">
                    <a:solidFill>
                      <a:srgbClr val="000000"/>
                    </a:solidFill>
                    <a:cs typeface="+mn-cs"/>
                  </a:rPr>
                  <a:t>5 MISO</a:t>
                </a:r>
              </a:p>
            </p:txBody>
          </p:sp>
        </p:grpSp>
        <p:sp>
          <p:nvSpPr>
            <p:cNvPr id="435" name="TextBox 434"/>
            <p:cNvSpPr txBox="1"/>
            <p:nvPr/>
          </p:nvSpPr>
          <p:spPr>
            <a:xfrm>
              <a:off x="8805081" y="3023747"/>
              <a:ext cx="680874" cy="245488"/>
            </a:xfrm>
            <a:prstGeom prst="rect">
              <a:avLst/>
            </a:prstGeom>
            <a:noFill/>
          </p:spPr>
          <p:txBody>
            <a:bodyPr wrap="none">
              <a:spAutoFit/>
            </a:bodyPr>
            <a:lstStyle/>
            <a:p>
              <a:pPr algn="ctr">
                <a:defRPr/>
              </a:pPr>
              <a:r>
                <a:rPr lang="en-US" sz="900" b="1" dirty="0">
                  <a:solidFill>
                    <a:srgbClr val="000000"/>
                  </a:solidFill>
                  <a:cs typeface="+mn-cs"/>
                </a:rPr>
                <a:t>8MISOG</a:t>
              </a:r>
            </a:p>
          </p:txBody>
        </p:sp>
      </p:grpSp>
      <p:cxnSp>
        <p:nvCxnSpPr>
          <p:cNvPr id="438" name="Straight Connector 437"/>
          <p:cNvCxnSpPr/>
          <p:nvPr/>
        </p:nvCxnSpPr>
        <p:spPr bwMode="auto">
          <a:xfrm flipH="1" flipV="1">
            <a:off x="8312150" y="3087688"/>
            <a:ext cx="211138" cy="279400"/>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cxnSp>
        <p:nvCxnSpPr>
          <p:cNvPr id="439" name="Straight Connector 438"/>
          <p:cNvCxnSpPr/>
          <p:nvPr/>
        </p:nvCxnSpPr>
        <p:spPr bwMode="auto">
          <a:xfrm flipH="1" flipV="1">
            <a:off x="8291513" y="2141538"/>
            <a:ext cx="242887" cy="220662"/>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cxnSp>
        <p:nvCxnSpPr>
          <p:cNvPr id="440" name="Straight Connector 439"/>
          <p:cNvCxnSpPr/>
          <p:nvPr/>
        </p:nvCxnSpPr>
        <p:spPr bwMode="auto">
          <a:xfrm flipH="1" flipV="1">
            <a:off x="8332788" y="1077913"/>
            <a:ext cx="209550" cy="280987"/>
          </a:xfrm>
          <a:prstGeom prst="line">
            <a:avLst/>
          </a:prstGeom>
          <a:solidFill>
            <a:schemeClr val="accent1"/>
          </a:solidFill>
          <a:ln w="76200" cap="flat" cmpd="sng" algn="ctr">
            <a:solidFill>
              <a:schemeClr val="bg1">
                <a:lumMod val="75000"/>
              </a:schemeClr>
            </a:solidFill>
            <a:prstDash val="solid"/>
            <a:round/>
            <a:headEnd type="none" w="med" len="med"/>
            <a:tailEnd type="none" w="med" len="med"/>
          </a:ln>
          <a:effectLst/>
        </p:spPr>
      </p:cxnSp>
      <p:grpSp>
        <p:nvGrpSpPr>
          <p:cNvPr id="20" name="Group 440"/>
          <p:cNvGrpSpPr>
            <a:grpSpLocks/>
          </p:cNvGrpSpPr>
          <p:nvPr/>
        </p:nvGrpSpPr>
        <p:grpSpPr bwMode="auto">
          <a:xfrm>
            <a:off x="8375650" y="2984500"/>
            <a:ext cx="657225" cy="633413"/>
            <a:chOff x="9709028" y="3055214"/>
            <a:chExt cx="690670" cy="675516"/>
          </a:xfrm>
        </p:grpSpPr>
        <p:sp>
          <p:nvSpPr>
            <p:cNvPr id="214" name="TextBox 213"/>
            <p:cNvSpPr txBox="1"/>
            <p:nvPr/>
          </p:nvSpPr>
          <p:spPr>
            <a:xfrm>
              <a:off x="9909222" y="3055214"/>
              <a:ext cx="266926" cy="262419"/>
            </a:xfrm>
            <a:prstGeom prst="rect">
              <a:avLst/>
            </a:prstGeom>
            <a:noFill/>
          </p:spPr>
          <p:txBody>
            <a:bodyPr wrap="none">
              <a:spAutoFit/>
            </a:bodyPr>
            <a:lstStyle/>
            <a:p>
              <a:pPr algn="ctr">
                <a:defRPr/>
              </a:pPr>
              <a:r>
                <a:rPr lang="en-US" sz="1000" b="1" dirty="0">
                  <a:solidFill>
                    <a:srgbClr val="000000"/>
                  </a:solidFill>
                  <a:cs typeface="+mn-cs"/>
                </a:rPr>
                <a:t>II</a:t>
              </a:r>
            </a:p>
          </p:txBody>
        </p:sp>
        <p:grpSp>
          <p:nvGrpSpPr>
            <p:cNvPr id="21" name="Group 433"/>
            <p:cNvGrpSpPr>
              <a:grpSpLocks/>
            </p:cNvGrpSpPr>
            <p:nvPr/>
          </p:nvGrpSpPr>
          <p:grpSpPr bwMode="auto">
            <a:xfrm>
              <a:off x="9709028" y="3265570"/>
              <a:ext cx="690670" cy="465160"/>
              <a:chOff x="9715004" y="3265571"/>
              <a:chExt cx="690670" cy="465160"/>
            </a:xfrm>
          </p:grpSpPr>
          <p:sp>
            <p:nvSpPr>
              <p:cNvPr id="213" name="Rectangle 212"/>
              <p:cNvSpPr/>
              <p:nvPr/>
            </p:nvSpPr>
            <p:spPr bwMode="auto">
              <a:xfrm>
                <a:off x="9715004" y="3277001"/>
                <a:ext cx="690670" cy="2556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227" name="TextBox 226"/>
              <p:cNvSpPr txBox="1"/>
              <p:nvPr/>
            </p:nvSpPr>
            <p:spPr>
              <a:xfrm>
                <a:off x="9771726" y="3265150"/>
                <a:ext cx="585569" cy="262419"/>
              </a:xfrm>
              <a:prstGeom prst="rect">
                <a:avLst/>
              </a:prstGeom>
              <a:noFill/>
            </p:spPr>
            <p:txBody>
              <a:bodyPr wrap="none">
                <a:spAutoFit/>
              </a:bodyPr>
              <a:lstStyle/>
              <a:p>
                <a:pPr algn="ctr">
                  <a:defRPr/>
                </a:pPr>
                <a:r>
                  <a:rPr lang="en-US" sz="1000" b="1" dirty="0">
                    <a:solidFill>
                      <a:srgbClr val="000000"/>
                    </a:solidFill>
                    <a:cs typeface="+mn-cs"/>
                  </a:rPr>
                  <a:t>97 CA</a:t>
                </a:r>
              </a:p>
            </p:txBody>
          </p:sp>
          <p:sp>
            <p:nvSpPr>
              <p:cNvPr id="230" name="TextBox 229"/>
              <p:cNvSpPr txBox="1"/>
              <p:nvPr/>
            </p:nvSpPr>
            <p:spPr>
              <a:xfrm>
                <a:off x="9771726" y="3483550"/>
                <a:ext cx="597246" cy="247181"/>
              </a:xfrm>
              <a:prstGeom prst="rect">
                <a:avLst/>
              </a:prstGeom>
              <a:noFill/>
            </p:spPr>
            <p:txBody>
              <a:bodyPr wrap="none">
                <a:spAutoFit/>
              </a:bodyPr>
              <a:lstStyle/>
              <a:p>
                <a:pPr algn="ctr">
                  <a:defRPr/>
                </a:pPr>
                <a:r>
                  <a:rPr lang="en-US" sz="900" b="1" dirty="0">
                    <a:solidFill>
                      <a:srgbClr val="000000"/>
                    </a:solidFill>
                    <a:cs typeface="+mn-cs"/>
                  </a:rPr>
                  <a:t>95BDE</a:t>
                </a:r>
              </a:p>
            </p:txBody>
          </p:sp>
        </p:grpSp>
      </p:grpSp>
      <p:grpSp>
        <p:nvGrpSpPr>
          <p:cNvPr id="22" name="Group 444"/>
          <p:cNvGrpSpPr>
            <a:grpSpLocks/>
          </p:cNvGrpSpPr>
          <p:nvPr/>
        </p:nvGrpSpPr>
        <p:grpSpPr bwMode="auto">
          <a:xfrm>
            <a:off x="8362950" y="1431925"/>
            <a:ext cx="668338" cy="620713"/>
            <a:chOff x="8780749" y="1526911"/>
            <a:chExt cx="701933" cy="662630"/>
          </a:xfrm>
        </p:grpSpPr>
        <p:grpSp>
          <p:nvGrpSpPr>
            <p:cNvPr id="23" name="Group 329"/>
            <p:cNvGrpSpPr>
              <a:grpSpLocks/>
            </p:cNvGrpSpPr>
            <p:nvPr/>
          </p:nvGrpSpPr>
          <p:grpSpPr bwMode="auto">
            <a:xfrm>
              <a:off x="8792012" y="1526911"/>
              <a:ext cx="690670" cy="465488"/>
              <a:chOff x="8792012" y="1629943"/>
              <a:chExt cx="690670" cy="465488"/>
            </a:xfrm>
          </p:grpSpPr>
          <p:sp>
            <p:nvSpPr>
              <p:cNvPr id="326" name="Rectangle 325"/>
              <p:cNvSpPr/>
              <p:nvPr/>
            </p:nvSpPr>
            <p:spPr bwMode="auto">
              <a:xfrm>
                <a:off x="8792421" y="1838392"/>
                <a:ext cx="690261" cy="2575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327" name="TextBox 326"/>
              <p:cNvSpPr txBox="1"/>
              <p:nvPr/>
            </p:nvSpPr>
            <p:spPr>
              <a:xfrm>
                <a:off x="9010836" y="1629943"/>
                <a:ext cx="268436" cy="262680"/>
              </a:xfrm>
              <a:prstGeom prst="rect">
                <a:avLst/>
              </a:prstGeom>
              <a:noFill/>
            </p:spPr>
            <p:txBody>
              <a:bodyPr wrap="none">
                <a:spAutoFit/>
              </a:bodyPr>
              <a:lstStyle/>
              <a:p>
                <a:pPr algn="ctr">
                  <a:defRPr/>
                </a:pPr>
                <a:r>
                  <a:rPr lang="en-US" sz="1000" b="1" dirty="0">
                    <a:solidFill>
                      <a:srgbClr val="000000"/>
                    </a:solidFill>
                    <a:cs typeface="+mn-cs"/>
                  </a:rPr>
                  <a:t>II</a:t>
                </a:r>
              </a:p>
            </p:txBody>
          </p:sp>
          <p:sp>
            <p:nvSpPr>
              <p:cNvPr id="328" name="TextBox 327"/>
              <p:cNvSpPr txBox="1"/>
              <p:nvPr/>
            </p:nvSpPr>
            <p:spPr>
              <a:xfrm>
                <a:off x="8810760" y="1828224"/>
                <a:ext cx="660250" cy="260984"/>
              </a:xfrm>
              <a:prstGeom prst="rect">
                <a:avLst/>
              </a:prstGeom>
              <a:noFill/>
            </p:spPr>
            <p:txBody>
              <a:bodyPr wrap="none">
                <a:spAutoFit/>
              </a:bodyPr>
              <a:lstStyle/>
              <a:p>
                <a:pPr algn="ctr">
                  <a:defRPr/>
                </a:pPr>
                <a:r>
                  <a:rPr lang="en-US" sz="1000" b="1" dirty="0">
                    <a:solidFill>
                      <a:srgbClr val="000000"/>
                    </a:solidFill>
                    <a:cs typeface="+mn-cs"/>
                  </a:rPr>
                  <a:t>8 MISO</a:t>
                </a:r>
              </a:p>
            </p:txBody>
          </p:sp>
        </p:grpSp>
        <p:sp>
          <p:nvSpPr>
            <p:cNvPr id="444" name="TextBox 443"/>
            <p:cNvSpPr txBox="1"/>
            <p:nvPr/>
          </p:nvSpPr>
          <p:spPr>
            <a:xfrm>
              <a:off x="8780749" y="1943808"/>
              <a:ext cx="681925" cy="245733"/>
            </a:xfrm>
            <a:prstGeom prst="rect">
              <a:avLst/>
            </a:prstGeom>
            <a:noFill/>
          </p:spPr>
          <p:txBody>
            <a:bodyPr wrap="none">
              <a:spAutoFit/>
            </a:bodyPr>
            <a:lstStyle/>
            <a:p>
              <a:pPr algn="ctr">
                <a:defRPr/>
              </a:pPr>
              <a:r>
                <a:rPr lang="en-US" sz="900" b="1" dirty="0">
                  <a:solidFill>
                    <a:srgbClr val="000000"/>
                  </a:solidFill>
                  <a:cs typeface="+mn-cs"/>
                </a:rPr>
                <a:t>4MISOG</a:t>
              </a:r>
            </a:p>
          </p:txBody>
        </p:sp>
      </p:grpSp>
      <p:grpSp>
        <p:nvGrpSpPr>
          <p:cNvPr id="24" name="Group 441"/>
          <p:cNvGrpSpPr>
            <a:grpSpLocks/>
          </p:cNvGrpSpPr>
          <p:nvPr/>
        </p:nvGrpSpPr>
        <p:grpSpPr bwMode="auto">
          <a:xfrm>
            <a:off x="8385175" y="1951038"/>
            <a:ext cx="658813" cy="620712"/>
            <a:chOff x="9770816" y="1951918"/>
            <a:chExt cx="690670" cy="662636"/>
          </a:xfrm>
        </p:grpSpPr>
        <p:sp>
          <p:nvSpPr>
            <p:cNvPr id="148" name="Rectangle 147"/>
            <p:cNvSpPr/>
            <p:nvPr/>
          </p:nvSpPr>
          <p:spPr bwMode="auto">
            <a:xfrm>
              <a:off x="9770816" y="2160368"/>
              <a:ext cx="690670" cy="257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149" name="TextBox 148"/>
            <p:cNvSpPr txBox="1"/>
            <p:nvPr/>
          </p:nvSpPr>
          <p:spPr>
            <a:xfrm>
              <a:off x="9990499" y="1951918"/>
              <a:ext cx="267947" cy="262681"/>
            </a:xfrm>
            <a:prstGeom prst="rect">
              <a:avLst/>
            </a:prstGeom>
            <a:noFill/>
          </p:spPr>
          <p:txBody>
            <a:bodyPr wrap="none">
              <a:spAutoFit/>
            </a:bodyPr>
            <a:lstStyle/>
            <a:p>
              <a:pPr algn="ctr">
                <a:defRPr/>
              </a:pPr>
              <a:r>
                <a:rPr lang="en-US" sz="1000" b="1" dirty="0">
                  <a:solidFill>
                    <a:srgbClr val="000000"/>
                  </a:solidFill>
                  <a:cs typeface="+mn-cs"/>
                </a:rPr>
                <a:t>II</a:t>
              </a:r>
            </a:p>
          </p:txBody>
        </p:sp>
        <p:sp>
          <p:nvSpPr>
            <p:cNvPr id="161" name="TextBox 160"/>
            <p:cNvSpPr txBox="1"/>
            <p:nvPr/>
          </p:nvSpPr>
          <p:spPr>
            <a:xfrm>
              <a:off x="9827401" y="2150200"/>
              <a:ext cx="584157" cy="260987"/>
            </a:xfrm>
            <a:prstGeom prst="rect">
              <a:avLst/>
            </a:prstGeom>
            <a:noFill/>
          </p:spPr>
          <p:txBody>
            <a:bodyPr wrap="none">
              <a:spAutoFit/>
            </a:bodyPr>
            <a:lstStyle/>
            <a:p>
              <a:pPr algn="ctr">
                <a:defRPr/>
              </a:pPr>
              <a:r>
                <a:rPr lang="en-US" sz="1000" b="1" dirty="0">
                  <a:solidFill>
                    <a:srgbClr val="000000"/>
                  </a:solidFill>
                  <a:cs typeface="+mn-cs"/>
                </a:rPr>
                <a:t>96 CA</a:t>
              </a:r>
            </a:p>
          </p:txBody>
        </p:sp>
        <p:sp>
          <p:nvSpPr>
            <p:cNvPr id="164" name="TextBox 163"/>
            <p:cNvSpPr txBox="1"/>
            <p:nvPr/>
          </p:nvSpPr>
          <p:spPr>
            <a:xfrm>
              <a:off x="9814087" y="2368820"/>
              <a:ext cx="597471" cy="245734"/>
            </a:xfrm>
            <a:prstGeom prst="rect">
              <a:avLst/>
            </a:prstGeom>
            <a:noFill/>
          </p:spPr>
          <p:txBody>
            <a:bodyPr wrap="none">
              <a:spAutoFit/>
            </a:bodyPr>
            <a:lstStyle/>
            <a:p>
              <a:pPr algn="ctr">
                <a:defRPr/>
              </a:pPr>
              <a:r>
                <a:rPr lang="en-US" sz="900" b="1" dirty="0">
                  <a:solidFill>
                    <a:srgbClr val="000000"/>
                  </a:solidFill>
                  <a:cs typeface="+mn-cs"/>
                </a:rPr>
                <a:t>95BDE</a:t>
              </a:r>
            </a:p>
          </p:txBody>
        </p:sp>
      </p:grpSp>
      <p:grpSp>
        <p:nvGrpSpPr>
          <p:cNvPr id="25" name="Group 449"/>
          <p:cNvGrpSpPr>
            <a:grpSpLocks/>
          </p:cNvGrpSpPr>
          <p:nvPr/>
        </p:nvGrpSpPr>
        <p:grpSpPr bwMode="auto">
          <a:xfrm>
            <a:off x="8362950" y="938213"/>
            <a:ext cx="657225" cy="609600"/>
            <a:chOff x="10056290" y="1593447"/>
            <a:chExt cx="690670" cy="649756"/>
          </a:xfrm>
        </p:grpSpPr>
        <p:sp>
          <p:nvSpPr>
            <p:cNvPr id="94" name="TextBox 93"/>
            <p:cNvSpPr txBox="1"/>
            <p:nvPr/>
          </p:nvSpPr>
          <p:spPr>
            <a:xfrm>
              <a:off x="10249811" y="1593447"/>
              <a:ext cx="268594" cy="262271"/>
            </a:xfrm>
            <a:prstGeom prst="rect">
              <a:avLst/>
            </a:prstGeom>
            <a:noFill/>
          </p:spPr>
          <p:txBody>
            <a:bodyPr wrap="none">
              <a:spAutoFit/>
            </a:bodyPr>
            <a:lstStyle/>
            <a:p>
              <a:pPr algn="ctr">
                <a:defRPr/>
              </a:pPr>
              <a:r>
                <a:rPr lang="en-US" sz="1000" b="1" dirty="0">
                  <a:solidFill>
                    <a:srgbClr val="000000"/>
                  </a:solidFill>
                  <a:cs typeface="+mn-cs"/>
                </a:rPr>
                <a:t>II</a:t>
              </a:r>
            </a:p>
          </p:txBody>
        </p:sp>
        <p:grpSp>
          <p:nvGrpSpPr>
            <p:cNvPr id="26" name="Group 448"/>
            <p:cNvGrpSpPr>
              <a:grpSpLocks/>
            </p:cNvGrpSpPr>
            <p:nvPr/>
          </p:nvGrpSpPr>
          <p:grpSpPr bwMode="auto">
            <a:xfrm>
              <a:off x="10056290" y="1790922"/>
              <a:ext cx="690670" cy="452281"/>
              <a:chOff x="10056290" y="1790922"/>
              <a:chExt cx="690670" cy="452281"/>
            </a:xfrm>
          </p:grpSpPr>
          <p:sp>
            <p:nvSpPr>
              <p:cNvPr id="93" name="Rectangle 92"/>
              <p:cNvSpPr/>
              <p:nvPr/>
            </p:nvSpPr>
            <p:spPr bwMode="auto">
              <a:xfrm>
                <a:off x="10056290" y="1803264"/>
                <a:ext cx="690670" cy="2555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108" name="TextBox 107"/>
              <p:cNvSpPr txBox="1"/>
              <p:nvPr/>
            </p:nvSpPr>
            <p:spPr>
              <a:xfrm>
                <a:off x="10113012" y="1791419"/>
                <a:ext cx="585569" cy="260579"/>
              </a:xfrm>
              <a:prstGeom prst="rect">
                <a:avLst/>
              </a:prstGeom>
              <a:noFill/>
            </p:spPr>
            <p:txBody>
              <a:bodyPr wrap="none">
                <a:spAutoFit/>
              </a:bodyPr>
              <a:lstStyle/>
              <a:p>
                <a:pPr algn="ctr">
                  <a:defRPr/>
                </a:pPr>
                <a:r>
                  <a:rPr lang="en-US" sz="1000" b="1" dirty="0">
                    <a:solidFill>
                      <a:srgbClr val="000000"/>
                    </a:solidFill>
                    <a:cs typeface="+mn-cs"/>
                  </a:rPr>
                  <a:t>98 CA</a:t>
                </a:r>
              </a:p>
            </p:txBody>
          </p:sp>
          <p:sp>
            <p:nvSpPr>
              <p:cNvPr id="111" name="TextBox 110"/>
              <p:cNvSpPr txBox="1"/>
              <p:nvPr/>
            </p:nvSpPr>
            <p:spPr>
              <a:xfrm>
                <a:off x="10099665" y="1997852"/>
                <a:ext cx="597246" cy="245351"/>
              </a:xfrm>
              <a:prstGeom prst="rect">
                <a:avLst/>
              </a:prstGeom>
              <a:noFill/>
            </p:spPr>
            <p:txBody>
              <a:bodyPr wrap="none">
                <a:spAutoFit/>
              </a:bodyPr>
              <a:lstStyle/>
              <a:p>
                <a:pPr algn="ctr">
                  <a:defRPr/>
                </a:pPr>
                <a:r>
                  <a:rPr lang="en-US" sz="900" b="1" dirty="0">
                    <a:solidFill>
                      <a:srgbClr val="000000"/>
                    </a:solidFill>
                    <a:cs typeface="+mn-cs"/>
                  </a:rPr>
                  <a:t>95BDE</a:t>
                </a:r>
              </a:p>
            </p:txBody>
          </p:sp>
        </p:grpSp>
      </p:grpSp>
      <p:grpSp>
        <p:nvGrpSpPr>
          <p:cNvPr id="27" name="Group 446"/>
          <p:cNvGrpSpPr>
            <a:grpSpLocks/>
          </p:cNvGrpSpPr>
          <p:nvPr/>
        </p:nvGrpSpPr>
        <p:grpSpPr bwMode="auto">
          <a:xfrm>
            <a:off x="8347075" y="379413"/>
            <a:ext cx="665163" cy="635000"/>
            <a:chOff x="9742910" y="391411"/>
            <a:chExt cx="698229" cy="677668"/>
          </a:xfrm>
        </p:grpSpPr>
        <p:grpSp>
          <p:nvGrpSpPr>
            <p:cNvPr id="28" name="Group 426"/>
            <p:cNvGrpSpPr>
              <a:grpSpLocks/>
            </p:cNvGrpSpPr>
            <p:nvPr/>
          </p:nvGrpSpPr>
          <p:grpSpPr bwMode="auto">
            <a:xfrm>
              <a:off x="9742910" y="391411"/>
              <a:ext cx="690670" cy="465488"/>
              <a:chOff x="8792012" y="1629943"/>
              <a:chExt cx="690670" cy="465488"/>
            </a:xfrm>
          </p:grpSpPr>
          <p:sp>
            <p:nvSpPr>
              <p:cNvPr id="428" name="Rectangle 427"/>
              <p:cNvSpPr/>
              <p:nvPr/>
            </p:nvSpPr>
            <p:spPr bwMode="auto">
              <a:xfrm>
                <a:off x="8792012" y="1838326"/>
                <a:ext cx="689896" cy="2575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429" name="TextBox 428"/>
              <p:cNvSpPr txBox="1"/>
              <p:nvPr/>
            </p:nvSpPr>
            <p:spPr>
              <a:xfrm>
                <a:off x="9010313" y="1629943"/>
                <a:ext cx="268293" cy="262596"/>
              </a:xfrm>
              <a:prstGeom prst="rect">
                <a:avLst/>
              </a:prstGeom>
              <a:noFill/>
            </p:spPr>
            <p:txBody>
              <a:bodyPr wrap="none">
                <a:spAutoFit/>
              </a:bodyPr>
              <a:lstStyle/>
              <a:p>
                <a:pPr algn="ctr">
                  <a:defRPr/>
                </a:pPr>
                <a:r>
                  <a:rPr lang="en-US" sz="1000" b="1" dirty="0">
                    <a:solidFill>
                      <a:srgbClr val="000000"/>
                    </a:solidFill>
                    <a:cs typeface="+mn-cs"/>
                  </a:rPr>
                  <a:t>II</a:t>
                </a:r>
              </a:p>
            </p:txBody>
          </p:sp>
          <p:sp>
            <p:nvSpPr>
              <p:cNvPr id="430" name="TextBox 429"/>
              <p:cNvSpPr txBox="1"/>
              <p:nvPr/>
            </p:nvSpPr>
            <p:spPr>
              <a:xfrm>
                <a:off x="8810343" y="1828161"/>
                <a:ext cx="659901" cy="260902"/>
              </a:xfrm>
              <a:prstGeom prst="rect">
                <a:avLst/>
              </a:prstGeom>
              <a:noFill/>
            </p:spPr>
            <p:txBody>
              <a:bodyPr wrap="none">
                <a:spAutoFit/>
              </a:bodyPr>
              <a:lstStyle/>
              <a:p>
                <a:pPr algn="ctr">
                  <a:defRPr/>
                </a:pPr>
                <a:r>
                  <a:rPr lang="en-US" sz="1000" b="1" dirty="0">
                    <a:solidFill>
                      <a:srgbClr val="000000"/>
                    </a:solidFill>
                    <a:cs typeface="+mn-cs"/>
                  </a:rPr>
                  <a:t>1 MISO</a:t>
                </a:r>
              </a:p>
            </p:txBody>
          </p:sp>
        </p:grpSp>
        <p:sp>
          <p:nvSpPr>
            <p:cNvPr id="446" name="TextBox 445"/>
            <p:cNvSpPr txBox="1"/>
            <p:nvPr/>
          </p:nvSpPr>
          <p:spPr>
            <a:xfrm>
              <a:off x="9759574" y="823424"/>
              <a:ext cx="681565" cy="245655"/>
            </a:xfrm>
            <a:prstGeom prst="rect">
              <a:avLst/>
            </a:prstGeom>
            <a:noFill/>
          </p:spPr>
          <p:txBody>
            <a:bodyPr wrap="none">
              <a:spAutoFit/>
            </a:bodyPr>
            <a:lstStyle/>
            <a:p>
              <a:pPr algn="ctr">
                <a:defRPr/>
              </a:pPr>
              <a:r>
                <a:rPr lang="en-US" sz="900" b="1" dirty="0">
                  <a:solidFill>
                    <a:srgbClr val="000000"/>
                  </a:solidFill>
                  <a:cs typeface="+mn-cs"/>
                </a:rPr>
                <a:t>8MISOG</a:t>
              </a:r>
            </a:p>
          </p:txBody>
        </p:sp>
      </p:grpSp>
      <p:sp>
        <p:nvSpPr>
          <p:cNvPr id="336" name="Rectangle 335"/>
          <p:cNvSpPr/>
          <p:nvPr/>
        </p:nvSpPr>
        <p:spPr bwMode="auto">
          <a:xfrm>
            <a:off x="4071938" y="6386513"/>
            <a:ext cx="2478087" cy="447675"/>
          </a:xfrm>
          <a:prstGeom prst="rect">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3243" rIns="0" bIns="43243" anchor="ctr"/>
          <a:lstStyle/>
          <a:p>
            <a:pPr algn="ctr" eaLnBrk="0" hangingPunct="0">
              <a:defRPr/>
            </a:pPr>
            <a:r>
              <a:rPr lang="en-US" sz="1000" b="1" dirty="0">
                <a:solidFill>
                  <a:srgbClr val="000000"/>
                </a:solidFill>
                <a:latin typeface="Arial"/>
              </a:rPr>
              <a:t>This slide does not portray all </a:t>
            </a:r>
          </a:p>
          <a:p>
            <a:pPr algn="ctr" eaLnBrk="0" hangingPunct="0">
              <a:defRPr/>
            </a:pPr>
            <a:r>
              <a:rPr lang="en-US" sz="1000" b="1" dirty="0">
                <a:solidFill>
                  <a:srgbClr val="000000"/>
                </a:solidFill>
                <a:latin typeface="Arial"/>
              </a:rPr>
              <a:t>assigned or theater committed forces </a:t>
            </a:r>
          </a:p>
        </p:txBody>
      </p:sp>
      <p:sp>
        <p:nvSpPr>
          <p:cNvPr id="350" name="Rectangle 349"/>
          <p:cNvSpPr/>
          <p:nvPr/>
        </p:nvSpPr>
        <p:spPr bwMode="auto">
          <a:xfrm>
            <a:off x="5170488" y="3868738"/>
            <a:ext cx="657225" cy="771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endParaRPr lang="en-US" sz="1200" b="1" dirty="0">
              <a:solidFill>
                <a:srgbClr val="FFFFFF"/>
              </a:solidFill>
              <a:latin typeface="Arial"/>
            </a:endParaRPr>
          </a:p>
        </p:txBody>
      </p:sp>
      <p:sp>
        <p:nvSpPr>
          <p:cNvPr id="345" name="TextBox 344"/>
          <p:cNvSpPr txBox="1"/>
          <p:nvPr/>
        </p:nvSpPr>
        <p:spPr>
          <a:xfrm>
            <a:off x="5173663" y="3848100"/>
            <a:ext cx="638175" cy="825500"/>
          </a:xfrm>
          <a:prstGeom prst="rect">
            <a:avLst/>
          </a:prstGeom>
          <a:noFill/>
        </p:spPr>
        <p:txBody>
          <a:bodyPr lIns="86486" tIns="43243" rIns="86486" bIns="43243">
            <a:spAutoFit/>
          </a:bodyPr>
          <a:lstStyle/>
          <a:p>
            <a:pPr algn="ctr">
              <a:defRPr/>
            </a:pPr>
            <a:r>
              <a:rPr lang="en-US" sz="800" b="1" dirty="0">
                <a:solidFill>
                  <a:srgbClr val="000000"/>
                </a:solidFill>
                <a:cs typeface="+mn-cs"/>
              </a:rPr>
              <a:t>Includes forces from the Brigade level and below</a:t>
            </a:r>
          </a:p>
        </p:txBody>
      </p:sp>
      <p:pic>
        <p:nvPicPr>
          <p:cNvPr id="17605" name="Picture 12" descr="United States Southern Command Logo.svg">
            <a:hlinkClick r:id="rId17"/>
          </p:cNvPr>
          <p:cNvPicPr>
            <a:picLocks noChangeAspect="1" noChangeArrowheads="1"/>
          </p:cNvPicPr>
          <p:nvPr/>
        </p:nvPicPr>
        <p:blipFill>
          <a:blip r:embed="rId18" cstate="print"/>
          <a:srcRect/>
          <a:stretch>
            <a:fillRect/>
          </a:stretch>
        </p:blipFill>
        <p:spPr bwMode="auto">
          <a:xfrm>
            <a:off x="6688138" y="741363"/>
            <a:ext cx="490537" cy="666750"/>
          </a:xfrm>
          <a:prstGeom prst="rect">
            <a:avLst/>
          </a:prstGeom>
          <a:noFill/>
          <a:ln w="9525">
            <a:noFill/>
            <a:miter lim="800000"/>
            <a:headEnd/>
            <a:tailEnd/>
          </a:ln>
        </p:spPr>
      </p:pic>
      <p:pic>
        <p:nvPicPr>
          <p:cNvPr id="17606" name="Picture 4" descr="USCENTCOM.jpg">
            <a:hlinkClick r:id="rId19"/>
          </p:cNvPr>
          <p:cNvPicPr>
            <a:picLocks noChangeAspect="1" noChangeArrowheads="1"/>
          </p:cNvPicPr>
          <p:nvPr/>
        </p:nvPicPr>
        <p:blipFill>
          <a:blip r:embed="rId20" cstate="print"/>
          <a:srcRect/>
          <a:stretch>
            <a:fillRect/>
          </a:stretch>
        </p:blipFill>
        <p:spPr bwMode="auto">
          <a:xfrm>
            <a:off x="6623050" y="1839913"/>
            <a:ext cx="638175" cy="638175"/>
          </a:xfrm>
          <a:prstGeom prst="rect">
            <a:avLst/>
          </a:prstGeom>
          <a:noFill/>
          <a:ln w="9525">
            <a:noFill/>
            <a:miter lim="800000"/>
            <a:headEnd/>
            <a:tailEnd/>
          </a:ln>
        </p:spPr>
      </p:pic>
      <p:pic>
        <p:nvPicPr>
          <p:cNvPr id="17607" name="Picture 10" descr="United States Pacific Command.png">
            <a:hlinkClick r:id="rId21"/>
          </p:cNvPr>
          <p:cNvPicPr>
            <a:picLocks noChangeAspect="1" noChangeArrowheads="1"/>
          </p:cNvPicPr>
          <p:nvPr/>
        </p:nvPicPr>
        <p:blipFill>
          <a:blip r:embed="rId22" cstate="print"/>
          <a:srcRect/>
          <a:stretch>
            <a:fillRect/>
          </a:stretch>
        </p:blipFill>
        <p:spPr bwMode="auto">
          <a:xfrm>
            <a:off x="6651625" y="2787650"/>
            <a:ext cx="563563" cy="571500"/>
          </a:xfrm>
          <a:prstGeom prst="rect">
            <a:avLst/>
          </a:prstGeom>
          <a:noFill/>
          <a:ln w="9525">
            <a:noFill/>
            <a:miter lim="800000"/>
            <a:headEnd/>
            <a:tailEnd/>
          </a:ln>
        </p:spPr>
      </p:pic>
      <p:sp>
        <p:nvSpPr>
          <p:cNvPr id="317" name="Rectangle 316"/>
          <p:cNvSpPr/>
          <p:nvPr/>
        </p:nvSpPr>
        <p:spPr bwMode="auto">
          <a:xfrm>
            <a:off x="7277100" y="1971675"/>
            <a:ext cx="581025" cy="2413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TSOC</a:t>
            </a:r>
          </a:p>
        </p:txBody>
      </p:sp>
      <p:sp>
        <p:nvSpPr>
          <p:cNvPr id="318" name="Rectangle 317"/>
          <p:cNvSpPr/>
          <p:nvPr/>
        </p:nvSpPr>
        <p:spPr bwMode="auto">
          <a:xfrm>
            <a:off x="7277100" y="960438"/>
            <a:ext cx="581025" cy="2413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TSOC</a:t>
            </a:r>
          </a:p>
        </p:txBody>
      </p:sp>
      <p:grpSp>
        <p:nvGrpSpPr>
          <p:cNvPr id="29" name="Group 301"/>
          <p:cNvGrpSpPr>
            <a:grpSpLocks/>
          </p:cNvGrpSpPr>
          <p:nvPr/>
        </p:nvGrpSpPr>
        <p:grpSpPr bwMode="auto">
          <a:xfrm>
            <a:off x="5867400" y="1998663"/>
            <a:ext cx="755650" cy="457200"/>
            <a:chOff x="6025077" y="1998663"/>
            <a:chExt cx="755136" cy="457843"/>
          </a:xfrm>
        </p:grpSpPr>
        <p:grpSp>
          <p:nvGrpSpPr>
            <p:cNvPr id="30" name="Group 142"/>
            <p:cNvGrpSpPr>
              <a:grpSpLocks/>
            </p:cNvGrpSpPr>
            <p:nvPr/>
          </p:nvGrpSpPr>
          <p:grpSpPr bwMode="auto">
            <a:xfrm>
              <a:off x="6025077" y="2210444"/>
              <a:ext cx="592138" cy="246062"/>
              <a:chOff x="5907116" y="1539790"/>
              <a:chExt cx="690670" cy="261610"/>
            </a:xfrm>
          </p:grpSpPr>
          <p:sp>
            <p:nvSpPr>
              <p:cNvPr id="419" name="Rectangle 418"/>
              <p:cNvSpPr/>
              <p:nvPr/>
            </p:nvSpPr>
            <p:spPr bwMode="auto">
              <a:xfrm>
                <a:off x="5907116" y="1542801"/>
                <a:ext cx="690200" cy="2569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422" name="TextBox 421"/>
              <p:cNvSpPr txBox="1"/>
              <p:nvPr/>
            </p:nvSpPr>
            <p:spPr>
              <a:xfrm>
                <a:off x="5923770" y="1539421"/>
                <a:ext cx="671695" cy="261979"/>
              </a:xfrm>
              <a:prstGeom prst="rect">
                <a:avLst/>
              </a:prstGeom>
              <a:noFill/>
            </p:spPr>
            <p:txBody>
              <a:bodyPr wrap="none">
                <a:spAutoFit/>
              </a:bodyPr>
              <a:lstStyle/>
              <a:p>
                <a:pPr algn="ctr">
                  <a:defRPr/>
                </a:pPr>
                <a:r>
                  <a:rPr lang="en-US" sz="1000" b="1" dirty="0">
                    <a:solidFill>
                      <a:srgbClr val="000000"/>
                    </a:solidFill>
                    <a:cs typeface="+mn-cs"/>
                  </a:rPr>
                  <a:t>SC Sec</a:t>
                </a:r>
              </a:p>
            </p:txBody>
          </p:sp>
        </p:grpSp>
        <p:sp>
          <p:nvSpPr>
            <p:cNvPr id="322" name="Rectangle 321"/>
            <p:cNvSpPr/>
            <p:nvPr/>
          </p:nvSpPr>
          <p:spPr bwMode="auto">
            <a:xfrm>
              <a:off x="6248763" y="1998663"/>
              <a:ext cx="531450" cy="24163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ASCC</a:t>
              </a:r>
            </a:p>
          </p:txBody>
        </p:sp>
      </p:grpSp>
      <p:grpSp>
        <p:nvGrpSpPr>
          <p:cNvPr id="31" name="Group 304"/>
          <p:cNvGrpSpPr>
            <a:grpSpLocks/>
          </p:cNvGrpSpPr>
          <p:nvPr/>
        </p:nvGrpSpPr>
        <p:grpSpPr bwMode="auto">
          <a:xfrm>
            <a:off x="5867400" y="954088"/>
            <a:ext cx="754063" cy="425450"/>
            <a:chOff x="6025077" y="954088"/>
            <a:chExt cx="754342" cy="425922"/>
          </a:xfrm>
        </p:grpSpPr>
        <p:grpSp>
          <p:nvGrpSpPr>
            <p:cNvPr id="17664" name="Group 142"/>
            <p:cNvGrpSpPr>
              <a:grpSpLocks/>
            </p:cNvGrpSpPr>
            <p:nvPr/>
          </p:nvGrpSpPr>
          <p:grpSpPr bwMode="auto">
            <a:xfrm>
              <a:off x="6025077" y="1133947"/>
              <a:ext cx="592137" cy="246063"/>
              <a:chOff x="5907116" y="1539790"/>
              <a:chExt cx="690670" cy="261610"/>
            </a:xfrm>
          </p:grpSpPr>
          <p:sp>
            <p:nvSpPr>
              <p:cNvPr id="432" name="Rectangle 431"/>
              <p:cNvSpPr/>
              <p:nvPr/>
            </p:nvSpPr>
            <p:spPr bwMode="auto">
              <a:xfrm>
                <a:off x="5907116" y="1542879"/>
                <a:ext cx="690927" cy="256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433" name="TextBox 432"/>
              <p:cNvSpPr txBox="1"/>
              <p:nvPr/>
            </p:nvSpPr>
            <p:spPr>
              <a:xfrm>
                <a:off x="5923788" y="1539499"/>
                <a:ext cx="672402" cy="261901"/>
              </a:xfrm>
              <a:prstGeom prst="rect">
                <a:avLst/>
              </a:prstGeom>
              <a:noFill/>
            </p:spPr>
            <p:txBody>
              <a:bodyPr wrap="none">
                <a:spAutoFit/>
              </a:bodyPr>
              <a:lstStyle/>
              <a:p>
                <a:pPr algn="ctr">
                  <a:defRPr/>
                </a:pPr>
                <a:r>
                  <a:rPr lang="en-US" sz="1000" b="1" dirty="0">
                    <a:solidFill>
                      <a:srgbClr val="000000"/>
                    </a:solidFill>
                    <a:cs typeface="+mn-cs"/>
                  </a:rPr>
                  <a:t>SC Sec</a:t>
                </a:r>
              </a:p>
            </p:txBody>
          </p:sp>
        </p:grpSp>
        <p:sp>
          <p:nvSpPr>
            <p:cNvPr id="324" name="Rectangle 323"/>
            <p:cNvSpPr/>
            <p:nvPr/>
          </p:nvSpPr>
          <p:spPr bwMode="auto">
            <a:xfrm>
              <a:off x="6248998" y="954088"/>
              <a:ext cx="530421" cy="24156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ASCC</a:t>
              </a:r>
            </a:p>
          </p:txBody>
        </p:sp>
      </p:grpSp>
      <p:pic>
        <p:nvPicPr>
          <p:cNvPr id="17612" name="Picture 6" descr="USEUCOM.svg">
            <a:hlinkClick r:id="rId23"/>
          </p:cNvPr>
          <p:cNvPicPr>
            <a:picLocks noChangeAspect="1" noChangeArrowheads="1"/>
          </p:cNvPicPr>
          <p:nvPr/>
        </p:nvPicPr>
        <p:blipFill>
          <a:blip r:embed="rId24" cstate="print"/>
          <a:srcRect/>
          <a:stretch>
            <a:fillRect/>
          </a:stretch>
        </p:blipFill>
        <p:spPr bwMode="auto">
          <a:xfrm>
            <a:off x="6591300" y="3883025"/>
            <a:ext cx="685800" cy="685800"/>
          </a:xfrm>
          <a:prstGeom prst="rect">
            <a:avLst/>
          </a:prstGeom>
          <a:noFill/>
          <a:ln w="9525">
            <a:noFill/>
            <a:miter lim="800000"/>
            <a:headEnd/>
            <a:tailEnd/>
          </a:ln>
        </p:spPr>
      </p:pic>
      <p:sp>
        <p:nvSpPr>
          <p:cNvPr id="347" name="Rectangle 346"/>
          <p:cNvSpPr/>
          <p:nvPr/>
        </p:nvSpPr>
        <p:spPr bwMode="auto">
          <a:xfrm>
            <a:off x="7277100" y="4038600"/>
            <a:ext cx="581025" cy="2413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TSOC</a:t>
            </a:r>
          </a:p>
        </p:txBody>
      </p:sp>
      <p:pic>
        <p:nvPicPr>
          <p:cNvPr id="17614" name="Picture 2" descr="Africom emblem 2.svg">
            <a:hlinkClick r:id="rId25"/>
          </p:cNvPr>
          <p:cNvPicPr>
            <a:picLocks noChangeAspect="1" noChangeArrowheads="1"/>
          </p:cNvPicPr>
          <p:nvPr/>
        </p:nvPicPr>
        <p:blipFill>
          <a:blip r:embed="rId26" cstate="print"/>
          <a:srcRect/>
          <a:stretch>
            <a:fillRect/>
          </a:stretch>
        </p:blipFill>
        <p:spPr bwMode="auto">
          <a:xfrm>
            <a:off x="6664325" y="4937125"/>
            <a:ext cx="538163" cy="695325"/>
          </a:xfrm>
          <a:prstGeom prst="rect">
            <a:avLst/>
          </a:prstGeom>
          <a:noFill/>
          <a:ln w="9525">
            <a:noFill/>
            <a:miter lim="800000"/>
            <a:headEnd/>
            <a:tailEnd/>
          </a:ln>
        </p:spPr>
      </p:pic>
      <p:grpSp>
        <p:nvGrpSpPr>
          <p:cNvPr id="17665" name="Group 298"/>
          <p:cNvGrpSpPr>
            <a:grpSpLocks/>
          </p:cNvGrpSpPr>
          <p:nvPr/>
        </p:nvGrpSpPr>
        <p:grpSpPr bwMode="auto">
          <a:xfrm>
            <a:off x="5867400" y="5105400"/>
            <a:ext cx="755650" cy="436563"/>
            <a:chOff x="6025077" y="5105400"/>
            <a:chExt cx="755136" cy="436391"/>
          </a:xfrm>
        </p:grpSpPr>
        <p:grpSp>
          <p:nvGrpSpPr>
            <p:cNvPr id="17666" name="Group 142"/>
            <p:cNvGrpSpPr>
              <a:grpSpLocks/>
            </p:cNvGrpSpPr>
            <p:nvPr/>
          </p:nvGrpSpPr>
          <p:grpSpPr bwMode="auto">
            <a:xfrm>
              <a:off x="6025077" y="5295729"/>
              <a:ext cx="592137" cy="246062"/>
              <a:chOff x="5907116" y="1539790"/>
              <a:chExt cx="690670" cy="261610"/>
            </a:xfrm>
          </p:grpSpPr>
          <p:sp>
            <p:nvSpPr>
              <p:cNvPr id="144" name="Rectangle 143"/>
              <p:cNvSpPr/>
              <p:nvPr/>
            </p:nvSpPr>
            <p:spPr bwMode="auto">
              <a:xfrm>
                <a:off x="5907116" y="1543266"/>
                <a:ext cx="690201" cy="256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145" name="TextBox 144"/>
              <p:cNvSpPr txBox="1"/>
              <p:nvPr/>
            </p:nvSpPr>
            <p:spPr>
              <a:xfrm>
                <a:off x="5923770" y="1539892"/>
                <a:ext cx="671696" cy="261508"/>
              </a:xfrm>
              <a:prstGeom prst="rect">
                <a:avLst/>
              </a:prstGeom>
              <a:noFill/>
            </p:spPr>
            <p:txBody>
              <a:bodyPr wrap="none">
                <a:spAutoFit/>
              </a:bodyPr>
              <a:lstStyle/>
              <a:p>
                <a:pPr algn="ctr">
                  <a:defRPr/>
                </a:pPr>
                <a:r>
                  <a:rPr lang="en-US" sz="1000" b="1" dirty="0">
                    <a:solidFill>
                      <a:srgbClr val="000000"/>
                    </a:solidFill>
                    <a:cs typeface="+mn-cs"/>
                  </a:rPr>
                  <a:t>SC Sec</a:t>
                </a:r>
              </a:p>
            </p:txBody>
          </p:sp>
        </p:grpSp>
        <p:sp>
          <p:nvSpPr>
            <p:cNvPr id="349" name="Rectangle 348"/>
            <p:cNvSpPr/>
            <p:nvPr/>
          </p:nvSpPr>
          <p:spPr bwMode="auto">
            <a:xfrm>
              <a:off x="6248763" y="5105400"/>
              <a:ext cx="531450" cy="24120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ASCC</a:t>
              </a:r>
            </a:p>
          </p:txBody>
        </p:sp>
      </p:grpSp>
      <p:sp>
        <p:nvSpPr>
          <p:cNvPr id="353" name="Rectangle 352"/>
          <p:cNvSpPr/>
          <p:nvPr/>
        </p:nvSpPr>
        <p:spPr bwMode="auto">
          <a:xfrm>
            <a:off x="7277100" y="5105400"/>
            <a:ext cx="581025" cy="2413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TSOC</a:t>
            </a:r>
          </a:p>
        </p:txBody>
      </p:sp>
      <p:pic>
        <p:nvPicPr>
          <p:cNvPr id="17617" name="Picture 8" descr="United States Northern Command emblem.png">
            <a:hlinkClick r:id="rId27"/>
          </p:cNvPr>
          <p:cNvPicPr>
            <a:picLocks noChangeAspect="1" noChangeArrowheads="1"/>
          </p:cNvPicPr>
          <p:nvPr/>
        </p:nvPicPr>
        <p:blipFill>
          <a:blip r:embed="rId28" cstate="print"/>
          <a:srcRect/>
          <a:stretch>
            <a:fillRect/>
          </a:stretch>
        </p:blipFill>
        <p:spPr bwMode="auto">
          <a:xfrm>
            <a:off x="6629400" y="5867400"/>
            <a:ext cx="609600" cy="609600"/>
          </a:xfrm>
          <a:prstGeom prst="rect">
            <a:avLst/>
          </a:prstGeom>
          <a:noFill/>
          <a:ln w="9525">
            <a:noFill/>
            <a:miter lim="800000"/>
            <a:headEnd/>
            <a:tailEnd/>
          </a:ln>
        </p:spPr>
      </p:pic>
      <p:sp>
        <p:nvSpPr>
          <p:cNvPr id="360" name="Rectangle 359"/>
          <p:cNvSpPr/>
          <p:nvPr/>
        </p:nvSpPr>
        <p:spPr bwMode="auto">
          <a:xfrm>
            <a:off x="6059488" y="6078538"/>
            <a:ext cx="531812" cy="2413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ASCC</a:t>
            </a:r>
          </a:p>
        </p:txBody>
      </p:sp>
      <p:grpSp>
        <p:nvGrpSpPr>
          <p:cNvPr id="17667" name="Group 299"/>
          <p:cNvGrpSpPr>
            <a:grpSpLocks/>
          </p:cNvGrpSpPr>
          <p:nvPr/>
        </p:nvGrpSpPr>
        <p:grpSpPr bwMode="auto">
          <a:xfrm>
            <a:off x="5867400" y="4038600"/>
            <a:ext cx="755650" cy="438150"/>
            <a:chOff x="6025077" y="4038600"/>
            <a:chExt cx="755136" cy="438451"/>
          </a:xfrm>
        </p:grpSpPr>
        <p:grpSp>
          <p:nvGrpSpPr>
            <p:cNvPr id="17668" name="Group 142"/>
            <p:cNvGrpSpPr>
              <a:grpSpLocks/>
            </p:cNvGrpSpPr>
            <p:nvPr/>
          </p:nvGrpSpPr>
          <p:grpSpPr bwMode="auto">
            <a:xfrm>
              <a:off x="6025077" y="4230988"/>
              <a:ext cx="592138" cy="246063"/>
              <a:chOff x="5907116" y="1539790"/>
              <a:chExt cx="690670" cy="261610"/>
            </a:xfrm>
          </p:grpSpPr>
          <p:sp>
            <p:nvSpPr>
              <p:cNvPr id="397" name="Rectangle 396"/>
              <p:cNvSpPr/>
              <p:nvPr/>
            </p:nvSpPr>
            <p:spPr bwMode="auto">
              <a:xfrm>
                <a:off x="5907116" y="1542989"/>
                <a:ext cx="690200" cy="2567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331" rIns="0" bIns="48331" anchor="ctr"/>
              <a:lstStyle/>
              <a:p>
                <a:pPr algn="ctr" eaLnBrk="0" hangingPunct="0">
                  <a:defRPr/>
                </a:pPr>
                <a:endParaRPr lang="en-US" sz="1200" b="1" dirty="0">
                  <a:solidFill>
                    <a:srgbClr val="FFFFFF"/>
                  </a:solidFill>
                  <a:latin typeface="Arial"/>
                </a:endParaRPr>
              </a:p>
            </p:txBody>
          </p:sp>
          <p:sp>
            <p:nvSpPr>
              <p:cNvPr id="398" name="TextBox 397"/>
              <p:cNvSpPr txBox="1"/>
              <p:nvPr/>
            </p:nvSpPr>
            <p:spPr>
              <a:xfrm>
                <a:off x="5923770" y="1539611"/>
                <a:ext cx="671695" cy="261789"/>
              </a:xfrm>
              <a:prstGeom prst="rect">
                <a:avLst/>
              </a:prstGeom>
              <a:noFill/>
            </p:spPr>
            <p:txBody>
              <a:bodyPr wrap="none">
                <a:spAutoFit/>
              </a:bodyPr>
              <a:lstStyle/>
              <a:p>
                <a:pPr algn="ctr">
                  <a:defRPr/>
                </a:pPr>
                <a:r>
                  <a:rPr lang="en-US" sz="1000" b="1" dirty="0">
                    <a:solidFill>
                      <a:srgbClr val="000000"/>
                    </a:solidFill>
                    <a:cs typeface="+mn-cs"/>
                  </a:rPr>
                  <a:t>SC Sec</a:t>
                </a:r>
              </a:p>
            </p:txBody>
          </p:sp>
        </p:grpSp>
        <p:sp>
          <p:nvSpPr>
            <p:cNvPr id="330" name="Rectangle 329"/>
            <p:cNvSpPr/>
            <p:nvPr/>
          </p:nvSpPr>
          <p:spPr bwMode="auto">
            <a:xfrm>
              <a:off x="6248763" y="4038600"/>
              <a:ext cx="531450" cy="24146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lstStyle/>
            <a:p>
              <a:pPr algn="ctr" eaLnBrk="0" hangingPunct="0">
                <a:defRPr/>
              </a:pPr>
              <a:r>
                <a:rPr lang="en-US" sz="1200" b="1" dirty="0">
                  <a:solidFill>
                    <a:srgbClr val="FFFFFF"/>
                  </a:solidFill>
                  <a:latin typeface="Arial"/>
                </a:rPr>
                <a:t>ASCC</a:t>
              </a:r>
            </a:p>
          </p:txBody>
        </p:sp>
      </p:grpSp>
      <p:sp>
        <p:nvSpPr>
          <p:cNvPr id="306" name="5-Point Star 305"/>
          <p:cNvSpPr/>
          <p:nvPr/>
        </p:nvSpPr>
        <p:spPr bwMode="auto">
          <a:xfrm>
            <a:off x="8170863" y="5026025"/>
            <a:ext cx="134937" cy="15557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lIns="86486" tIns="43243" rIns="86486" bIns="43243"/>
          <a:lstStyle/>
          <a:p>
            <a:pPr algn="ctr" defTabSz="914403">
              <a:defRPr/>
            </a:pPr>
            <a:endParaRPr lang="en-US" sz="1000" b="1" dirty="0">
              <a:solidFill>
                <a:srgbClr val="000000"/>
              </a:solidFill>
              <a:cs typeface="+mn-cs"/>
            </a:endParaRPr>
          </a:p>
        </p:txBody>
      </p:sp>
      <p:sp>
        <p:nvSpPr>
          <p:cNvPr id="333" name="5-Point Star 332"/>
          <p:cNvSpPr/>
          <p:nvPr/>
        </p:nvSpPr>
        <p:spPr bwMode="auto">
          <a:xfrm>
            <a:off x="1382713" y="6226175"/>
            <a:ext cx="134937" cy="157163"/>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defTabSz="914403">
              <a:defRPr/>
            </a:pPr>
            <a:endParaRPr lang="en-US" sz="1000" b="1" dirty="0">
              <a:solidFill>
                <a:srgbClr val="000000"/>
              </a:solidFill>
              <a:cs typeface="+mn-cs"/>
            </a:endParaRPr>
          </a:p>
        </p:txBody>
      </p:sp>
      <p:sp>
        <p:nvSpPr>
          <p:cNvPr id="334" name="5-Point Star 333"/>
          <p:cNvSpPr/>
          <p:nvPr/>
        </p:nvSpPr>
        <p:spPr bwMode="auto">
          <a:xfrm>
            <a:off x="1381125" y="6418263"/>
            <a:ext cx="134938" cy="157162"/>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a:lstStyle/>
          <a:p>
            <a:pPr algn="ctr" defTabSz="914403">
              <a:defRPr/>
            </a:pPr>
            <a:endParaRPr lang="en-US" sz="1000" b="1" dirty="0">
              <a:solidFill>
                <a:srgbClr val="000000"/>
              </a:solidFill>
              <a:cs typeface="+mn-cs"/>
            </a:endParaRPr>
          </a:p>
        </p:txBody>
      </p:sp>
      <p:sp>
        <p:nvSpPr>
          <p:cNvPr id="307" name="5-Point Star 306"/>
          <p:cNvSpPr/>
          <p:nvPr/>
        </p:nvSpPr>
        <p:spPr bwMode="auto">
          <a:xfrm>
            <a:off x="1385888" y="5902325"/>
            <a:ext cx="134937" cy="1571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914403">
              <a:defRPr/>
            </a:pPr>
            <a:endParaRPr lang="en-US" sz="1000" b="1" dirty="0">
              <a:solidFill>
                <a:srgbClr val="000000"/>
              </a:solidFill>
              <a:cs typeface="+mn-cs"/>
            </a:endParaRPr>
          </a:p>
        </p:txBody>
      </p:sp>
      <p:sp>
        <p:nvSpPr>
          <p:cNvPr id="302" name="TextBox 301"/>
          <p:cNvSpPr txBox="1"/>
          <p:nvPr/>
        </p:nvSpPr>
        <p:spPr>
          <a:xfrm>
            <a:off x="30163" y="6616700"/>
            <a:ext cx="960437" cy="241300"/>
          </a:xfrm>
          <a:prstGeom prst="rect">
            <a:avLst/>
          </a:prstGeom>
          <a:noFill/>
        </p:spPr>
        <p:txBody>
          <a:bodyPr wrap="none" lIns="86486" tIns="43243" rIns="86486" bIns="43243">
            <a:spAutoFit/>
          </a:bodyPr>
          <a:lstStyle/>
          <a:p>
            <a:pPr>
              <a:defRPr/>
            </a:pPr>
            <a:r>
              <a:rPr lang="en-US" sz="1000" b="1" dirty="0">
                <a:solidFill>
                  <a:srgbClr val="FF0000"/>
                </a:solidFill>
                <a:cs typeface="+mn-cs"/>
              </a:rPr>
              <a:t>23JULY 2012</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AFDC6F61-01BF-4BB4-9617-51604C592ECF}" type="slidenum">
              <a:rPr lang="en-US" smtClean="0"/>
              <a:pPr/>
              <a:t>12</a:t>
            </a:fld>
            <a:endParaRPr lang="en-US" dirty="0"/>
          </a:p>
        </p:txBody>
      </p:sp>
      <p:sp>
        <p:nvSpPr>
          <p:cNvPr id="4" name="TextBox 3"/>
          <p:cNvSpPr txBox="1"/>
          <p:nvPr/>
        </p:nvSpPr>
        <p:spPr>
          <a:xfrm>
            <a:off x="1371600" y="392352"/>
            <a:ext cx="7117644" cy="584775"/>
          </a:xfrm>
          <a:prstGeom prst="rect">
            <a:avLst/>
          </a:prstGeom>
          <a:noFill/>
          <a:ln w="6350">
            <a:noFill/>
          </a:ln>
        </p:spPr>
        <p:txBody>
          <a:bodyPr wrap="square" rtlCol="0">
            <a:spAutoFit/>
          </a:bodyPr>
          <a:lstStyle/>
          <a:p>
            <a:pPr algn="ctr"/>
            <a:r>
              <a:rPr lang="en-US" sz="3200" b="1" dirty="0" smtClean="0">
                <a:latin typeface="Arial" pitchFamily="34" charset="0"/>
                <a:cs typeface="Arial" pitchFamily="34" charset="0"/>
              </a:rPr>
              <a:t>FORSCOM Commander Guidance</a:t>
            </a:r>
          </a:p>
        </p:txBody>
      </p:sp>
      <p:sp>
        <p:nvSpPr>
          <p:cNvPr id="5" name="TextBox 4"/>
          <p:cNvSpPr txBox="1"/>
          <p:nvPr/>
        </p:nvSpPr>
        <p:spPr>
          <a:xfrm>
            <a:off x="381000" y="3482676"/>
            <a:ext cx="8001000" cy="2585323"/>
          </a:xfrm>
          <a:prstGeom prst="rect">
            <a:avLst/>
          </a:prstGeom>
          <a:noFill/>
          <a:ln w="6350">
            <a:noFill/>
          </a:ln>
        </p:spPr>
        <p:txBody>
          <a:bodyPr wrap="square" rtlCol="0">
            <a:spAutoFit/>
          </a:bodyPr>
          <a:lstStyle/>
          <a:p>
            <a:pPr>
              <a:buFont typeface="Arial" pitchFamily="34" charset="0"/>
              <a:buChar char="•"/>
            </a:pPr>
            <a:r>
              <a:rPr lang="en-US" dirty="0" smtClean="0">
                <a:latin typeface="Arial" pitchFamily="34" charset="0"/>
                <a:cs typeface="Arial" pitchFamily="34" charset="0"/>
              </a:rPr>
              <a:t> ICW FORSCOM, develop a flexible training construct that is adaptable to each COCOM based on their unique requirements to prepare SFA and SC forces. </a:t>
            </a:r>
            <a:endParaRPr lang="en-US" i="1" dirty="0" smtClean="0">
              <a:latin typeface="Arial" pitchFamily="34" charset="0"/>
              <a:cs typeface="Arial" pitchFamily="34" charset="0"/>
            </a:endParaRPr>
          </a:p>
          <a:p>
            <a:r>
              <a:rPr lang="en-US" dirty="0" smtClean="0">
                <a:latin typeface="Arial" pitchFamily="34" charset="0"/>
                <a:cs typeface="Arial" pitchFamily="34" charset="0"/>
              </a:rPr>
              <a:t>  </a:t>
            </a:r>
          </a:p>
          <a:p>
            <a:pPr>
              <a:buFont typeface="Arial" pitchFamily="34" charset="0"/>
              <a:buChar char="•"/>
            </a:pPr>
            <a:r>
              <a:rPr lang="en-US" dirty="0" smtClean="0">
                <a:latin typeface="Arial" pitchFamily="34" charset="0"/>
                <a:cs typeface="Arial" pitchFamily="34" charset="0"/>
              </a:rPr>
              <a:t> Create the model for a mobile training capability to be utilized if required to help prepare SFA or SC forces. </a:t>
            </a:r>
            <a:endParaRPr lang="en-US" i="1" dirty="0" smtClean="0">
              <a:latin typeface="Arial" pitchFamily="34" charset="0"/>
              <a:cs typeface="Arial" pitchFamily="34" charset="0"/>
            </a:endParaRPr>
          </a:p>
          <a:p>
            <a:r>
              <a:rPr lang="en-US" dirty="0" smtClean="0">
                <a:latin typeface="Arial" pitchFamily="34" charset="0"/>
                <a:cs typeface="Arial" pitchFamily="34" charset="0"/>
              </a:rPr>
              <a:t>  </a:t>
            </a:r>
          </a:p>
          <a:p>
            <a:pPr>
              <a:buFont typeface="Arial" pitchFamily="34" charset="0"/>
              <a:buChar char="•"/>
            </a:pPr>
            <a:r>
              <a:rPr lang="en-US" dirty="0" smtClean="0">
                <a:latin typeface="Arial" pitchFamily="34" charset="0"/>
                <a:cs typeface="Arial" pitchFamily="34" charset="0"/>
              </a:rPr>
              <a:t> Develop the model and requirements to produce and sustain up to ten SFA/SC training rotations per year to meet potential COCOM requirements. </a:t>
            </a:r>
          </a:p>
        </p:txBody>
      </p:sp>
      <p:sp>
        <p:nvSpPr>
          <p:cNvPr id="6" name="Rectangle 5"/>
          <p:cNvSpPr/>
          <p:nvPr/>
        </p:nvSpPr>
        <p:spPr>
          <a:xfrm>
            <a:off x="3317417" y="1287399"/>
            <a:ext cx="2283382" cy="400110"/>
          </a:xfrm>
          <a:prstGeom prst="rect">
            <a:avLst/>
          </a:prstGeom>
        </p:spPr>
        <p:txBody>
          <a:bodyPr wrap="none">
            <a:spAutoFit/>
          </a:bodyPr>
          <a:lstStyle/>
          <a:p>
            <a:pPr algn="ctr"/>
            <a:r>
              <a:rPr lang="en-US" sz="2000" b="1" dirty="0" smtClean="0">
                <a:latin typeface="Arial" pitchFamily="34" charset="0"/>
                <a:cs typeface="Arial" pitchFamily="34" charset="0"/>
              </a:rPr>
              <a:t>Near-Term Vision</a:t>
            </a:r>
            <a:endParaRPr lang="en-US" sz="1600" dirty="0">
              <a:latin typeface="Arial" pitchFamily="34" charset="0"/>
              <a:cs typeface="Arial" pitchFamily="34" charset="0"/>
            </a:endParaRPr>
          </a:p>
        </p:txBody>
      </p:sp>
      <p:sp>
        <p:nvSpPr>
          <p:cNvPr id="7" name="Rectangle 6"/>
          <p:cNvSpPr/>
          <p:nvPr/>
        </p:nvSpPr>
        <p:spPr>
          <a:xfrm>
            <a:off x="3311328" y="2900027"/>
            <a:ext cx="2103653" cy="400110"/>
          </a:xfrm>
          <a:prstGeom prst="rect">
            <a:avLst/>
          </a:prstGeom>
        </p:spPr>
        <p:txBody>
          <a:bodyPr wrap="none">
            <a:spAutoFit/>
          </a:bodyPr>
          <a:lstStyle/>
          <a:p>
            <a:pPr algn="ctr"/>
            <a:r>
              <a:rPr lang="en-US" sz="2000" b="1" dirty="0" smtClean="0">
                <a:latin typeface="Arial" pitchFamily="34" charset="0"/>
                <a:cs typeface="Arial" pitchFamily="34" charset="0"/>
              </a:rPr>
              <a:t>Specified Tasks</a:t>
            </a:r>
            <a:endParaRPr lang="en-US" sz="1600" dirty="0">
              <a:latin typeface="Arial" pitchFamily="34" charset="0"/>
              <a:cs typeface="Arial" pitchFamily="34" charset="0"/>
            </a:endParaRPr>
          </a:p>
        </p:txBody>
      </p:sp>
      <p:sp>
        <p:nvSpPr>
          <p:cNvPr id="8" name="TextBox 7"/>
          <p:cNvSpPr txBox="1"/>
          <p:nvPr/>
        </p:nvSpPr>
        <p:spPr>
          <a:xfrm>
            <a:off x="371749" y="1310918"/>
            <a:ext cx="8292974" cy="1477328"/>
          </a:xfrm>
          <a:prstGeom prst="rect">
            <a:avLst/>
          </a:prstGeom>
          <a:noFill/>
        </p:spPr>
        <p:txBody>
          <a:bodyPr wrap="square" rtlCol="0">
            <a:spAutoFit/>
          </a:bodyPr>
          <a:lstStyle/>
          <a:p>
            <a:endParaRPr lang="en-US" b="1" i="1" dirty="0" smtClean="0">
              <a:latin typeface="Arial" pitchFamily="34" charset="0"/>
              <a:cs typeface="Arial" pitchFamily="34" charset="0"/>
            </a:endParaRP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JRTC and 162</a:t>
            </a:r>
            <a:r>
              <a:rPr lang="en-US" baseline="30000" dirty="0" smtClean="0">
                <a:latin typeface="Arial" pitchFamily="34" charset="0"/>
                <a:cs typeface="Arial" pitchFamily="34" charset="0"/>
              </a:rPr>
              <a:t>nd</a:t>
            </a:r>
            <a:r>
              <a:rPr lang="en-US" dirty="0" smtClean="0">
                <a:latin typeface="Arial" pitchFamily="34" charset="0"/>
                <a:cs typeface="Arial" pitchFamily="34" charset="0"/>
              </a:rPr>
              <a:t> IN BDE build capacity and capability to train and prepare Security Force Assistance and Security Cooperation forces for designated COCOM CDRs.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7467600" y="60960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Picture 81" descr="bw-africom-com-kigali.jpg"/>
          <p:cNvPicPr>
            <a:picLocks noChangeAspect="1"/>
          </p:cNvPicPr>
          <p:nvPr/>
        </p:nvPicPr>
        <p:blipFill>
          <a:blip r:embed="rId3" cstate="print">
            <a:lum bright="9000" contrast="-9000"/>
          </a:blip>
          <a:stretch>
            <a:fillRect/>
          </a:stretch>
        </p:blipFill>
        <p:spPr>
          <a:xfrm>
            <a:off x="6012772" y="5550878"/>
            <a:ext cx="1817993" cy="1221465"/>
          </a:xfrm>
          <a:prstGeom prst="rect">
            <a:avLst/>
          </a:prstGeom>
        </p:spPr>
      </p:pic>
      <p:pic>
        <p:nvPicPr>
          <p:cNvPr id="27" name="Picture 26" descr="DSCF0468.JPG"/>
          <p:cNvPicPr>
            <a:picLocks noChangeAspect="1"/>
          </p:cNvPicPr>
          <p:nvPr/>
        </p:nvPicPr>
        <p:blipFill>
          <a:blip r:embed="rId4" cstate="print"/>
          <a:srcRect b="17073"/>
          <a:stretch>
            <a:fillRect/>
          </a:stretch>
        </p:blipFill>
        <p:spPr>
          <a:xfrm>
            <a:off x="6010072" y="4657385"/>
            <a:ext cx="1830421" cy="1249331"/>
          </a:xfrm>
          <a:prstGeom prst="rect">
            <a:avLst/>
          </a:prstGeom>
        </p:spPr>
      </p:pic>
      <p:pic>
        <p:nvPicPr>
          <p:cNvPr id="81" name="Picture 80" descr="africom-42123-2009-06-22-080608.jpg"/>
          <p:cNvPicPr>
            <a:picLocks noChangeAspect="1"/>
          </p:cNvPicPr>
          <p:nvPr/>
        </p:nvPicPr>
        <p:blipFill>
          <a:blip r:embed="rId5" cstate="print">
            <a:lum bright="8000" contrast="-2000"/>
          </a:blip>
          <a:stretch>
            <a:fillRect/>
          </a:stretch>
        </p:blipFill>
        <p:spPr>
          <a:xfrm>
            <a:off x="7367075" y="4640094"/>
            <a:ext cx="1773940" cy="1246216"/>
          </a:xfrm>
          <a:prstGeom prst="rect">
            <a:avLst/>
          </a:prstGeom>
        </p:spPr>
      </p:pic>
      <p:pic>
        <p:nvPicPr>
          <p:cNvPr id="69" name="Picture 68" descr="OCC-P POE (99).JPG"/>
          <p:cNvPicPr>
            <a:picLocks noChangeAspect="1"/>
          </p:cNvPicPr>
          <p:nvPr/>
        </p:nvPicPr>
        <p:blipFill>
          <a:blip r:embed="rId6" cstate="print">
            <a:lum bright="9000" contrast="-10000"/>
          </a:blip>
          <a:srcRect t="10714" b="14286"/>
          <a:stretch>
            <a:fillRect/>
          </a:stretch>
        </p:blipFill>
        <p:spPr>
          <a:xfrm>
            <a:off x="5955710" y="1282262"/>
            <a:ext cx="3188290" cy="1954924"/>
          </a:xfrm>
          <a:prstGeom prst="rect">
            <a:avLst/>
          </a:prstGeom>
        </p:spPr>
      </p:pic>
      <p:pic>
        <p:nvPicPr>
          <p:cNvPr id="68" name="Picture 67" descr="OCC-P POE (105).JPG"/>
          <p:cNvPicPr>
            <a:picLocks noChangeAspect="1"/>
          </p:cNvPicPr>
          <p:nvPr/>
        </p:nvPicPr>
        <p:blipFill>
          <a:blip r:embed="rId7" cstate="print"/>
          <a:srcRect t="20635" b="9524"/>
          <a:stretch>
            <a:fillRect/>
          </a:stretch>
        </p:blipFill>
        <p:spPr>
          <a:xfrm>
            <a:off x="2907110" y="2500916"/>
            <a:ext cx="3710308" cy="1920353"/>
          </a:xfrm>
          <a:prstGeom prst="rect">
            <a:avLst/>
          </a:prstGeom>
        </p:spPr>
      </p:pic>
      <p:pic>
        <p:nvPicPr>
          <p:cNvPr id="78" name="Picture 77" descr="P3250032.JPG"/>
          <p:cNvPicPr>
            <a:picLocks noChangeAspect="1"/>
          </p:cNvPicPr>
          <p:nvPr/>
        </p:nvPicPr>
        <p:blipFill>
          <a:blip r:embed="rId8" cstate="print"/>
          <a:stretch>
            <a:fillRect/>
          </a:stretch>
        </p:blipFill>
        <p:spPr>
          <a:xfrm>
            <a:off x="1828800" y="3409950"/>
            <a:ext cx="1828800" cy="1371600"/>
          </a:xfrm>
          <a:prstGeom prst="rect">
            <a:avLst/>
          </a:prstGeom>
        </p:spPr>
      </p:pic>
      <p:pic>
        <p:nvPicPr>
          <p:cNvPr id="35" name="Picture 34" descr="DSC01362.JPG"/>
          <p:cNvPicPr>
            <a:picLocks noChangeAspect="1"/>
          </p:cNvPicPr>
          <p:nvPr/>
        </p:nvPicPr>
        <p:blipFill>
          <a:blip r:embed="rId9" cstate="print"/>
          <a:srcRect r="17105"/>
          <a:stretch>
            <a:fillRect/>
          </a:stretch>
        </p:blipFill>
        <p:spPr>
          <a:xfrm>
            <a:off x="7543800" y="3191870"/>
            <a:ext cx="1600200" cy="1447800"/>
          </a:xfrm>
          <a:prstGeom prst="rect">
            <a:avLst/>
          </a:prstGeom>
        </p:spPr>
      </p:pic>
      <p:pic>
        <p:nvPicPr>
          <p:cNvPr id="30" name="Picture 29" descr="DSCF0635.JPG"/>
          <p:cNvPicPr>
            <a:picLocks noChangeAspect="1"/>
          </p:cNvPicPr>
          <p:nvPr/>
        </p:nvPicPr>
        <p:blipFill>
          <a:blip r:embed="rId10" cstate="print"/>
          <a:srcRect r="9210"/>
          <a:stretch>
            <a:fillRect/>
          </a:stretch>
        </p:blipFill>
        <p:spPr>
          <a:xfrm>
            <a:off x="6019800" y="3191870"/>
            <a:ext cx="1752600" cy="1447800"/>
          </a:xfrm>
          <a:prstGeom prst="rect">
            <a:avLst/>
          </a:prstGeom>
        </p:spPr>
      </p:pic>
      <p:sp>
        <p:nvSpPr>
          <p:cNvPr id="2" name="Title 1"/>
          <p:cNvSpPr>
            <a:spLocks noGrp="1"/>
          </p:cNvSpPr>
          <p:nvPr>
            <p:ph type="title"/>
          </p:nvPr>
        </p:nvSpPr>
        <p:spPr>
          <a:xfrm>
            <a:off x="136630" y="-152400"/>
            <a:ext cx="9144000" cy="1143000"/>
          </a:xfrm>
        </p:spPr>
        <p:txBody>
          <a:bodyPr>
            <a:normAutofit/>
          </a:bodyPr>
          <a:lstStyle/>
          <a:p>
            <a:r>
              <a:rPr lang="en-US" sz="2800" b="1" dirty="0" smtClean="0">
                <a:latin typeface="Arial" pitchFamily="34" charset="0"/>
                <a:cs typeface="Arial" pitchFamily="34" charset="0"/>
              </a:rPr>
              <a:t>162</a:t>
            </a:r>
            <a:r>
              <a:rPr lang="en-US" sz="2800" b="1" baseline="30000" dirty="0" smtClean="0">
                <a:latin typeface="Arial" pitchFamily="34" charset="0"/>
                <a:cs typeface="Arial" pitchFamily="34" charset="0"/>
              </a:rPr>
              <a:t>nd</a:t>
            </a:r>
            <a:r>
              <a:rPr lang="en-US" sz="2800" b="1" dirty="0" smtClean="0">
                <a:latin typeface="Arial" pitchFamily="34" charset="0"/>
                <a:cs typeface="Arial" pitchFamily="34" charset="0"/>
              </a:rPr>
              <a:t> IN BDE Output for the Army of 2020 </a:t>
            </a:r>
            <a:endParaRPr lang="en-US" sz="2800" b="1" dirty="0">
              <a:latin typeface="Arial" pitchFamily="34" charset="0"/>
              <a:cs typeface="Arial" pitchFamily="34" charset="0"/>
            </a:endParaRPr>
          </a:p>
        </p:txBody>
      </p:sp>
      <p:grpSp>
        <p:nvGrpSpPr>
          <p:cNvPr id="3" name="Group 94"/>
          <p:cNvGrpSpPr>
            <a:grpSpLocks/>
          </p:cNvGrpSpPr>
          <p:nvPr/>
        </p:nvGrpSpPr>
        <p:grpSpPr bwMode="auto">
          <a:xfrm>
            <a:off x="0" y="1259242"/>
            <a:ext cx="2822575" cy="1454150"/>
            <a:chOff x="4800600" y="667613"/>
            <a:chExt cx="3581400" cy="1873395"/>
          </a:xfrm>
        </p:grpSpPr>
        <p:pic>
          <p:nvPicPr>
            <p:cNvPr id="41" name="Picture 16" descr="File:Unified Combatant Commands map.png">
              <a:hlinkClick r:id="rId11"/>
            </p:cNvP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800600" y="667613"/>
              <a:ext cx="3581400" cy="1873395"/>
            </a:xfrm>
            <a:prstGeom prst="rect">
              <a:avLst/>
            </a:prstGeom>
            <a:noFill/>
            <a:ln w="9525">
              <a:noFill/>
              <a:miter lim="800000"/>
              <a:headEnd/>
              <a:tailEnd/>
            </a:ln>
          </p:spPr>
        </p:pic>
        <p:grpSp>
          <p:nvGrpSpPr>
            <p:cNvPr id="4" name="Group 145"/>
            <p:cNvGrpSpPr>
              <a:grpSpLocks/>
            </p:cNvGrpSpPr>
            <p:nvPr/>
          </p:nvGrpSpPr>
          <p:grpSpPr bwMode="auto">
            <a:xfrm>
              <a:off x="5499557" y="679884"/>
              <a:ext cx="2459771" cy="1294607"/>
              <a:chOff x="5499557" y="762982"/>
              <a:chExt cx="2459771" cy="1294607"/>
            </a:xfrm>
          </p:grpSpPr>
          <p:pic>
            <p:nvPicPr>
              <p:cNvPr id="43" name="Picture 315" descr="162 INFANTRY BDE-SSI 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499557" y="1092258"/>
                <a:ext cx="286029" cy="406992"/>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5" name="Group 95"/>
              <p:cNvGrpSpPr/>
              <p:nvPr/>
            </p:nvGrpSpPr>
            <p:grpSpPr>
              <a:xfrm>
                <a:off x="5793318" y="1549270"/>
                <a:ext cx="184181" cy="263662"/>
                <a:chOff x="3279253" y="5029200"/>
                <a:chExt cx="287178" cy="415270"/>
              </a:xfrm>
              <a:effectLst>
                <a:outerShdw blurRad="50800" dist="38100" dir="5400000" algn="t" rotWithShape="0">
                  <a:prstClr val="black">
                    <a:alpha val="40000"/>
                  </a:prstClr>
                </a:outerShdw>
              </a:effectLst>
            </p:grpSpPr>
            <p:pic>
              <p:nvPicPr>
                <p:cNvPr id="61" name="Picture 3" descr="353 REGIMENT-DUI"/>
                <p:cNvPicPr>
                  <a:picLocks noChangeAspect="1" noChangeArrowheads="1"/>
                </p:cNvPicPr>
                <p:nvPr/>
              </p:nvPicPr>
              <p:blipFill>
                <a:blip r:embed="rId14"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62" name="TextBox 61"/>
                <p:cNvSpPr txBox="1"/>
                <p:nvPr/>
              </p:nvSpPr>
              <p:spPr>
                <a:xfrm>
                  <a:off x="3352800" y="5029200"/>
                  <a:ext cx="184731" cy="261610"/>
                </a:xfrm>
                <a:prstGeom prst="rect">
                  <a:avLst/>
                </a:prstGeom>
                <a:noFill/>
                <a:ln>
                  <a:noFill/>
                </a:ln>
              </p:spPr>
              <p:txBody>
                <a:bodyPr wrap="none">
                  <a:spAutoFit/>
                </a:bodyPr>
                <a:lstStyle/>
                <a:p>
                  <a:pPr fontAlgn="auto">
                    <a:spcBef>
                      <a:spcPts val="0"/>
                    </a:spcBef>
                    <a:spcAft>
                      <a:spcPts val="0"/>
                    </a:spcAft>
                    <a:defRPr/>
                  </a:pPr>
                  <a:endParaRPr lang="en-US" sz="1100" dirty="0">
                    <a:solidFill>
                      <a:srgbClr val="FFFF00"/>
                    </a:solidFill>
                    <a:latin typeface="+mn-lt"/>
                    <a:cs typeface="+mn-cs"/>
                  </a:endParaRPr>
                </a:p>
              </p:txBody>
            </p:sp>
          </p:grpSp>
          <p:grpSp>
            <p:nvGrpSpPr>
              <p:cNvPr id="6" name="Group 105"/>
              <p:cNvGrpSpPr/>
              <p:nvPr/>
            </p:nvGrpSpPr>
            <p:grpSpPr>
              <a:xfrm>
                <a:off x="6606091" y="1278747"/>
                <a:ext cx="184181" cy="263662"/>
                <a:chOff x="3279253" y="5029200"/>
                <a:chExt cx="287178" cy="415270"/>
              </a:xfrm>
              <a:effectLst>
                <a:outerShdw blurRad="50800" dist="38100" dir="5400000" algn="t" rotWithShape="0">
                  <a:prstClr val="black">
                    <a:alpha val="40000"/>
                  </a:prstClr>
                </a:outerShdw>
              </a:effectLst>
            </p:grpSpPr>
            <p:pic>
              <p:nvPicPr>
                <p:cNvPr id="59" name="Picture 3" descr="353 REGIMENT-DUI"/>
                <p:cNvPicPr>
                  <a:picLocks noChangeAspect="1" noChangeArrowheads="1"/>
                </p:cNvPicPr>
                <p:nvPr/>
              </p:nvPicPr>
              <p:blipFill>
                <a:blip r:embed="rId14"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60" name="TextBox 59"/>
                <p:cNvSpPr txBox="1"/>
                <p:nvPr/>
              </p:nvSpPr>
              <p:spPr>
                <a:xfrm>
                  <a:off x="3352800" y="5029200"/>
                  <a:ext cx="184731" cy="261610"/>
                </a:xfrm>
                <a:prstGeom prst="rect">
                  <a:avLst/>
                </a:prstGeom>
                <a:noFill/>
                <a:ln>
                  <a:noFill/>
                </a:ln>
              </p:spPr>
              <p:txBody>
                <a:bodyPr wrap="none">
                  <a:spAutoFit/>
                </a:bodyPr>
                <a:lstStyle/>
                <a:p>
                  <a:pPr fontAlgn="auto">
                    <a:spcBef>
                      <a:spcPts val="0"/>
                    </a:spcBef>
                    <a:spcAft>
                      <a:spcPts val="0"/>
                    </a:spcAft>
                    <a:defRPr/>
                  </a:pPr>
                  <a:endParaRPr lang="en-US" sz="1100" dirty="0">
                    <a:solidFill>
                      <a:srgbClr val="FFFF00"/>
                    </a:solidFill>
                    <a:latin typeface="+mn-lt"/>
                    <a:cs typeface="+mn-cs"/>
                  </a:endParaRPr>
                </a:p>
              </p:txBody>
            </p:sp>
          </p:grpSp>
          <p:grpSp>
            <p:nvGrpSpPr>
              <p:cNvPr id="7" name="Group 108"/>
              <p:cNvGrpSpPr/>
              <p:nvPr/>
            </p:nvGrpSpPr>
            <p:grpSpPr>
              <a:xfrm>
                <a:off x="6550422" y="1037383"/>
                <a:ext cx="184181" cy="263662"/>
                <a:chOff x="3279253" y="5029200"/>
                <a:chExt cx="287178" cy="415270"/>
              </a:xfrm>
              <a:effectLst>
                <a:outerShdw blurRad="50800" dist="38100" dir="5400000" algn="t" rotWithShape="0">
                  <a:prstClr val="black">
                    <a:alpha val="40000"/>
                  </a:prstClr>
                </a:outerShdw>
              </a:effectLst>
            </p:grpSpPr>
            <p:pic>
              <p:nvPicPr>
                <p:cNvPr id="57" name="Picture 3" descr="353 REGIMENT-DUI"/>
                <p:cNvPicPr>
                  <a:picLocks noChangeAspect="1" noChangeArrowheads="1"/>
                </p:cNvPicPr>
                <p:nvPr/>
              </p:nvPicPr>
              <p:blipFill>
                <a:blip r:embed="rId14"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58" name="TextBox 57"/>
                <p:cNvSpPr txBox="1"/>
                <p:nvPr/>
              </p:nvSpPr>
              <p:spPr>
                <a:xfrm>
                  <a:off x="3352800" y="5029200"/>
                  <a:ext cx="184731" cy="261610"/>
                </a:xfrm>
                <a:prstGeom prst="rect">
                  <a:avLst/>
                </a:prstGeom>
                <a:noFill/>
                <a:ln>
                  <a:noFill/>
                </a:ln>
              </p:spPr>
              <p:txBody>
                <a:bodyPr wrap="none">
                  <a:spAutoFit/>
                </a:bodyPr>
                <a:lstStyle/>
                <a:p>
                  <a:pPr fontAlgn="auto">
                    <a:spcBef>
                      <a:spcPts val="0"/>
                    </a:spcBef>
                    <a:spcAft>
                      <a:spcPts val="0"/>
                    </a:spcAft>
                    <a:defRPr/>
                  </a:pPr>
                  <a:endParaRPr lang="en-US" sz="1100" dirty="0">
                    <a:solidFill>
                      <a:srgbClr val="FFFF00"/>
                    </a:solidFill>
                    <a:latin typeface="+mn-lt"/>
                    <a:cs typeface="+mn-cs"/>
                  </a:endParaRPr>
                </a:p>
              </p:txBody>
            </p:sp>
          </p:grpSp>
          <p:grpSp>
            <p:nvGrpSpPr>
              <p:cNvPr id="8" name="Group 112"/>
              <p:cNvGrpSpPr/>
              <p:nvPr/>
            </p:nvGrpSpPr>
            <p:grpSpPr>
              <a:xfrm>
                <a:off x="6952831" y="1340303"/>
                <a:ext cx="184181" cy="263662"/>
                <a:chOff x="3279253" y="5029200"/>
                <a:chExt cx="287178" cy="415270"/>
              </a:xfrm>
              <a:effectLst>
                <a:outerShdw blurRad="50800" dist="38100" dir="5400000" algn="t" rotWithShape="0">
                  <a:prstClr val="black">
                    <a:alpha val="40000"/>
                  </a:prstClr>
                </a:outerShdw>
              </a:effectLst>
            </p:grpSpPr>
            <p:pic>
              <p:nvPicPr>
                <p:cNvPr id="55" name="Picture 3" descr="353 REGIMENT-DUI"/>
                <p:cNvPicPr>
                  <a:picLocks noChangeAspect="1" noChangeArrowheads="1"/>
                </p:cNvPicPr>
                <p:nvPr/>
              </p:nvPicPr>
              <p:blipFill>
                <a:blip r:embed="rId14"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56" name="TextBox 55"/>
                <p:cNvSpPr txBox="1"/>
                <p:nvPr/>
              </p:nvSpPr>
              <p:spPr>
                <a:xfrm>
                  <a:off x="3352800" y="5029200"/>
                  <a:ext cx="184731" cy="261610"/>
                </a:xfrm>
                <a:prstGeom prst="rect">
                  <a:avLst/>
                </a:prstGeom>
                <a:noFill/>
                <a:ln>
                  <a:noFill/>
                </a:ln>
              </p:spPr>
              <p:txBody>
                <a:bodyPr wrap="none">
                  <a:spAutoFit/>
                </a:bodyPr>
                <a:lstStyle/>
                <a:p>
                  <a:pPr fontAlgn="auto">
                    <a:spcBef>
                      <a:spcPts val="0"/>
                    </a:spcBef>
                    <a:spcAft>
                      <a:spcPts val="0"/>
                    </a:spcAft>
                    <a:defRPr/>
                  </a:pPr>
                  <a:endParaRPr lang="en-US" sz="1100" dirty="0">
                    <a:solidFill>
                      <a:srgbClr val="FFFF00"/>
                    </a:solidFill>
                    <a:latin typeface="+mn-lt"/>
                    <a:cs typeface="+mn-cs"/>
                  </a:endParaRPr>
                </a:p>
              </p:txBody>
            </p:sp>
          </p:grpSp>
          <p:grpSp>
            <p:nvGrpSpPr>
              <p:cNvPr id="9" name="Group 123"/>
              <p:cNvGrpSpPr/>
              <p:nvPr/>
            </p:nvGrpSpPr>
            <p:grpSpPr>
              <a:xfrm>
                <a:off x="7775147" y="1361361"/>
                <a:ext cx="184181" cy="263662"/>
                <a:chOff x="3279253" y="5029200"/>
                <a:chExt cx="287178" cy="415270"/>
              </a:xfrm>
              <a:effectLst>
                <a:outerShdw blurRad="50800" dist="38100" dir="5400000" algn="t" rotWithShape="0">
                  <a:prstClr val="black">
                    <a:alpha val="40000"/>
                  </a:prstClr>
                </a:outerShdw>
              </a:effectLst>
            </p:grpSpPr>
            <p:pic>
              <p:nvPicPr>
                <p:cNvPr id="53" name="Picture 3" descr="353 REGIMENT-DUI"/>
                <p:cNvPicPr>
                  <a:picLocks noChangeAspect="1" noChangeArrowheads="1"/>
                </p:cNvPicPr>
                <p:nvPr/>
              </p:nvPicPr>
              <p:blipFill>
                <a:blip r:embed="rId14"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54" name="TextBox 53"/>
                <p:cNvSpPr txBox="1"/>
                <p:nvPr/>
              </p:nvSpPr>
              <p:spPr>
                <a:xfrm>
                  <a:off x="3352800" y="5029200"/>
                  <a:ext cx="184731" cy="261610"/>
                </a:xfrm>
                <a:prstGeom prst="rect">
                  <a:avLst/>
                </a:prstGeom>
                <a:noFill/>
                <a:ln>
                  <a:noFill/>
                </a:ln>
              </p:spPr>
              <p:txBody>
                <a:bodyPr wrap="none">
                  <a:spAutoFit/>
                </a:bodyPr>
                <a:lstStyle/>
                <a:p>
                  <a:pPr fontAlgn="auto">
                    <a:spcBef>
                      <a:spcPts val="0"/>
                    </a:spcBef>
                    <a:spcAft>
                      <a:spcPts val="0"/>
                    </a:spcAft>
                    <a:defRPr/>
                  </a:pPr>
                  <a:endParaRPr lang="en-US" sz="1100" dirty="0">
                    <a:solidFill>
                      <a:srgbClr val="FFFF00"/>
                    </a:solidFill>
                    <a:latin typeface="+mn-lt"/>
                    <a:cs typeface="+mn-cs"/>
                  </a:endParaRPr>
                </a:p>
              </p:txBody>
            </p:sp>
          </p:grpSp>
          <p:sp>
            <p:nvSpPr>
              <p:cNvPr id="49" name="Curved Up Arrow 48"/>
              <p:cNvSpPr/>
              <p:nvPr/>
            </p:nvSpPr>
            <p:spPr>
              <a:xfrm>
                <a:off x="5592215" y="1607646"/>
                <a:ext cx="2282185" cy="44585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0" name="Curved Up Arrow 49"/>
              <p:cNvSpPr/>
              <p:nvPr/>
            </p:nvSpPr>
            <p:spPr>
              <a:xfrm>
                <a:off x="5604300" y="1599465"/>
                <a:ext cx="1152171" cy="44585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1" name="Curved Up Arrow 50"/>
              <p:cNvSpPr/>
              <p:nvPr/>
            </p:nvSpPr>
            <p:spPr>
              <a:xfrm>
                <a:off x="5606314" y="1611737"/>
                <a:ext cx="1589272" cy="44585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2" name="Curved Down Arrow 51"/>
              <p:cNvSpPr/>
              <p:nvPr/>
            </p:nvSpPr>
            <p:spPr>
              <a:xfrm>
                <a:off x="5658685" y="762982"/>
                <a:ext cx="1041386" cy="2720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grpSp>
      <p:sp>
        <p:nvSpPr>
          <p:cNvPr id="67" name="TextBox 66"/>
          <p:cNvSpPr txBox="1"/>
          <p:nvPr/>
        </p:nvSpPr>
        <p:spPr>
          <a:xfrm>
            <a:off x="457200" y="685800"/>
            <a:ext cx="8686800" cy="830997"/>
          </a:xfrm>
          <a:prstGeom prst="rect">
            <a:avLst/>
          </a:prstGeom>
          <a:noFill/>
        </p:spPr>
        <p:txBody>
          <a:bodyPr wrap="square" rtlCol="0">
            <a:spAutoFit/>
          </a:bodyPr>
          <a:lstStyle/>
          <a:p>
            <a:pPr algn="ctr"/>
            <a:r>
              <a:rPr lang="en-US" sz="1600" b="1" dirty="0" smtClean="0">
                <a:latin typeface="Arial" pitchFamily="34" charset="0"/>
                <a:cs typeface="Arial" pitchFamily="34" charset="0"/>
              </a:rPr>
              <a:t>Training Security Force Assistance/Security Cooperation for the Army and for </a:t>
            </a:r>
          </a:p>
          <a:p>
            <a:pPr algn="ctr"/>
            <a:r>
              <a:rPr lang="en-US" sz="1600" b="1" dirty="0" smtClean="0">
                <a:latin typeface="Arial" pitchFamily="34" charset="0"/>
                <a:cs typeface="Arial" pitchFamily="34" charset="0"/>
              </a:rPr>
              <a:t>Joint Force Commanders to Build Partner Capacity in Priority Countries</a:t>
            </a:r>
          </a:p>
          <a:p>
            <a:pPr algn="ctr"/>
            <a:endParaRPr lang="en-US" sz="1600" b="1" dirty="0">
              <a:latin typeface="Arial" pitchFamily="34" charset="0"/>
              <a:cs typeface="Arial" pitchFamily="34" charset="0"/>
            </a:endParaRPr>
          </a:p>
        </p:txBody>
      </p:sp>
      <p:pic>
        <p:nvPicPr>
          <p:cNvPr id="33" name="Picture 32" descr="DSC01337.JPG"/>
          <p:cNvPicPr>
            <a:picLocks noChangeAspect="1"/>
          </p:cNvPicPr>
          <p:nvPr/>
        </p:nvPicPr>
        <p:blipFill>
          <a:blip r:embed="rId15" cstate="print">
            <a:lum bright="21000"/>
          </a:blip>
          <a:stretch>
            <a:fillRect/>
          </a:stretch>
        </p:blipFill>
        <p:spPr>
          <a:xfrm>
            <a:off x="2911366" y="1276350"/>
            <a:ext cx="1914048" cy="1435536"/>
          </a:xfrm>
          <a:prstGeom prst="rect">
            <a:avLst/>
          </a:prstGeom>
        </p:spPr>
      </p:pic>
      <p:pic>
        <p:nvPicPr>
          <p:cNvPr id="20" name="Picture 19" descr="Administering First Aid3.JPG"/>
          <p:cNvPicPr>
            <a:picLocks noChangeAspect="1"/>
          </p:cNvPicPr>
          <p:nvPr/>
        </p:nvPicPr>
        <p:blipFill>
          <a:blip r:embed="rId16" cstate="print"/>
          <a:srcRect l="30769" r="23077"/>
          <a:stretch>
            <a:fillRect/>
          </a:stretch>
        </p:blipFill>
        <p:spPr>
          <a:xfrm>
            <a:off x="3265310" y="5065320"/>
            <a:ext cx="1182511" cy="1691537"/>
          </a:xfrm>
          <a:prstGeom prst="rect">
            <a:avLst/>
          </a:prstGeom>
        </p:spPr>
      </p:pic>
      <p:grpSp>
        <p:nvGrpSpPr>
          <p:cNvPr id="10" name="Group 82"/>
          <p:cNvGrpSpPr/>
          <p:nvPr/>
        </p:nvGrpSpPr>
        <p:grpSpPr>
          <a:xfrm>
            <a:off x="3265311" y="3867150"/>
            <a:ext cx="5602050" cy="2895600"/>
            <a:chOff x="-4572000" y="6629400"/>
            <a:chExt cx="5602050" cy="2895600"/>
          </a:xfrm>
        </p:grpSpPr>
        <p:pic>
          <p:nvPicPr>
            <p:cNvPr id="77" name="Picture 76" descr="CIMG1420.JPG"/>
            <p:cNvPicPr>
              <a:picLocks noChangeAspect="1"/>
            </p:cNvPicPr>
            <p:nvPr/>
          </p:nvPicPr>
          <p:blipFill>
            <a:blip r:embed="rId17" cstate="print"/>
            <a:srcRect l="-11538" t="2564"/>
            <a:stretch>
              <a:fillRect/>
            </a:stretch>
          </p:blipFill>
          <p:spPr>
            <a:xfrm>
              <a:off x="-3352800" y="6724650"/>
              <a:ext cx="1570121" cy="1028700"/>
            </a:xfrm>
            <a:prstGeom prst="rect">
              <a:avLst/>
            </a:prstGeom>
          </p:spPr>
        </p:pic>
        <p:pic>
          <p:nvPicPr>
            <p:cNvPr id="26" name="Picture 25" descr="DMPBAC 19 MAY 10  (14 of 43).jpg"/>
            <p:cNvPicPr>
              <a:picLocks noChangeAspect="1"/>
            </p:cNvPicPr>
            <p:nvPr/>
          </p:nvPicPr>
          <p:blipFill>
            <a:blip r:embed="rId18" cstate="print">
              <a:lum bright="9000" contrast="2000"/>
            </a:blip>
            <a:srcRect l="26654" r="17374"/>
            <a:stretch>
              <a:fillRect/>
            </a:stretch>
          </p:blipFill>
          <p:spPr>
            <a:xfrm>
              <a:off x="-3417711" y="7736715"/>
              <a:ext cx="1600200" cy="1788285"/>
            </a:xfrm>
            <a:prstGeom prst="rect">
              <a:avLst/>
            </a:prstGeom>
          </p:spPr>
        </p:pic>
        <p:pic>
          <p:nvPicPr>
            <p:cNvPr id="63" name="Picture 62" descr="DSCF0772.JPG"/>
            <p:cNvPicPr>
              <a:picLocks noChangeAspect="1"/>
            </p:cNvPicPr>
            <p:nvPr/>
          </p:nvPicPr>
          <p:blipFill>
            <a:blip r:embed="rId19" cstate="print"/>
            <a:srcRect l="25000" r="7143"/>
            <a:stretch>
              <a:fillRect/>
            </a:stretch>
          </p:blipFill>
          <p:spPr>
            <a:xfrm>
              <a:off x="-4572000" y="6629400"/>
              <a:ext cx="1447800" cy="1600200"/>
            </a:xfrm>
            <a:prstGeom prst="rect">
              <a:avLst/>
            </a:prstGeom>
          </p:spPr>
        </p:pic>
        <p:sp>
          <p:nvSpPr>
            <p:cNvPr id="71" name="TextBox 70"/>
            <p:cNvSpPr txBox="1"/>
            <p:nvPr/>
          </p:nvSpPr>
          <p:spPr>
            <a:xfrm>
              <a:off x="-1789350" y="7183194"/>
              <a:ext cx="2819400" cy="430887"/>
            </a:xfrm>
            <a:prstGeom prst="rect">
              <a:avLst/>
            </a:prstGeom>
            <a:solidFill>
              <a:schemeClr val="tx1"/>
            </a:solidFill>
            <a:ln>
              <a:solidFill>
                <a:srgbClr val="FFFF00"/>
              </a:solidFill>
            </a:ln>
          </p:spPr>
          <p:txBody>
            <a:bodyPr wrap="square" rtlCol="0">
              <a:spAutoFit/>
            </a:bodyPr>
            <a:lstStyle/>
            <a:p>
              <a:pPr fontAlgn="base">
                <a:spcBef>
                  <a:spcPct val="0"/>
                </a:spcBef>
                <a:spcAft>
                  <a:spcPct val="0"/>
                </a:spcAft>
              </a:pPr>
              <a:r>
                <a:rPr lang="en-US" sz="1100" b="1" dirty="0" smtClean="0">
                  <a:solidFill>
                    <a:srgbClr val="FFFF00"/>
                  </a:solidFill>
                  <a:latin typeface="Arial" pitchFamily="34" charset="0"/>
                  <a:cs typeface="Arial" pitchFamily="34" charset="0"/>
                </a:rPr>
                <a:t>4. Build Partner Capacity In COCOM Priority Countries</a:t>
              </a:r>
            </a:p>
          </p:txBody>
        </p:sp>
      </p:grpSp>
      <p:pic>
        <p:nvPicPr>
          <p:cNvPr id="29" name="Picture 28" descr="DSCF0623.JPG"/>
          <p:cNvPicPr>
            <a:picLocks noChangeAspect="1"/>
          </p:cNvPicPr>
          <p:nvPr/>
        </p:nvPicPr>
        <p:blipFill>
          <a:blip r:embed="rId20" cstate="print"/>
          <a:stretch>
            <a:fillRect/>
          </a:stretch>
        </p:blipFill>
        <p:spPr>
          <a:xfrm>
            <a:off x="4774614" y="1286078"/>
            <a:ext cx="1600200" cy="1200150"/>
          </a:xfrm>
          <a:prstGeom prst="rect">
            <a:avLst/>
          </a:prstGeom>
        </p:spPr>
      </p:pic>
      <p:pic>
        <p:nvPicPr>
          <p:cNvPr id="75" name="Picture 74" descr="P3250020.JPG"/>
          <p:cNvPicPr>
            <a:picLocks noChangeAspect="1"/>
          </p:cNvPicPr>
          <p:nvPr/>
        </p:nvPicPr>
        <p:blipFill>
          <a:blip r:embed="rId21" cstate="print"/>
          <a:stretch>
            <a:fillRect/>
          </a:stretch>
        </p:blipFill>
        <p:spPr>
          <a:xfrm>
            <a:off x="0" y="3409950"/>
            <a:ext cx="1828800" cy="1371600"/>
          </a:xfrm>
          <a:prstGeom prst="rect">
            <a:avLst/>
          </a:prstGeom>
        </p:spPr>
      </p:pic>
      <p:pic>
        <p:nvPicPr>
          <p:cNvPr id="73" name="Picture 72" descr="P3250019.JPG"/>
          <p:cNvPicPr>
            <a:picLocks noChangeAspect="1"/>
          </p:cNvPicPr>
          <p:nvPr/>
        </p:nvPicPr>
        <p:blipFill>
          <a:blip r:embed="rId22" cstate="print"/>
          <a:stretch>
            <a:fillRect/>
          </a:stretch>
        </p:blipFill>
        <p:spPr>
          <a:xfrm>
            <a:off x="1438275" y="5391149"/>
            <a:ext cx="1828801" cy="1371601"/>
          </a:xfrm>
          <a:prstGeom prst="rect">
            <a:avLst/>
          </a:prstGeom>
        </p:spPr>
      </p:pic>
      <p:pic>
        <p:nvPicPr>
          <p:cNvPr id="36" name="Picture 35" descr="DSC_0013.JPG"/>
          <p:cNvPicPr>
            <a:picLocks noChangeAspect="1"/>
          </p:cNvPicPr>
          <p:nvPr/>
        </p:nvPicPr>
        <p:blipFill>
          <a:blip r:embed="rId23" cstate="print">
            <a:lum bright="16000" contrast="7000"/>
          </a:blip>
          <a:srcRect t="2078"/>
          <a:stretch>
            <a:fillRect/>
          </a:stretch>
        </p:blipFill>
        <p:spPr>
          <a:xfrm>
            <a:off x="7895" y="5391150"/>
            <a:ext cx="2106655" cy="1371600"/>
          </a:xfrm>
          <a:prstGeom prst="rect">
            <a:avLst/>
          </a:prstGeom>
        </p:spPr>
      </p:pic>
      <p:sp>
        <p:nvSpPr>
          <p:cNvPr id="66" name="TextBox 65"/>
          <p:cNvSpPr txBox="1"/>
          <p:nvPr/>
        </p:nvSpPr>
        <p:spPr>
          <a:xfrm>
            <a:off x="0" y="4645518"/>
            <a:ext cx="3321269" cy="769441"/>
          </a:xfrm>
          <a:prstGeom prst="rect">
            <a:avLst/>
          </a:prstGeom>
          <a:solidFill>
            <a:schemeClr val="tx1"/>
          </a:solidFill>
          <a:ln>
            <a:solidFill>
              <a:srgbClr val="FFFF00"/>
            </a:solidFill>
          </a:ln>
        </p:spPr>
        <p:txBody>
          <a:bodyPr wrap="square" rtlCol="0">
            <a:spAutoFit/>
          </a:bodyPr>
          <a:lstStyle/>
          <a:p>
            <a:pPr fontAlgn="base">
              <a:spcBef>
                <a:spcPct val="0"/>
              </a:spcBef>
              <a:spcAft>
                <a:spcPct val="0"/>
              </a:spcAft>
            </a:pPr>
            <a:r>
              <a:rPr lang="en-US" sz="1100" b="1" dirty="0" smtClean="0">
                <a:solidFill>
                  <a:srgbClr val="FFFF00"/>
                </a:solidFill>
                <a:latin typeface="Arial" pitchFamily="34" charset="0"/>
                <a:cs typeface="Arial" pitchFamily="34" charset="0"/>
              </a:rPr>
              <a:t>2. Training  Advisor Teams with the requisite Military Skills, Regional and Cultural Knowledge, Language Ability and Advising Experience to Conduct SFA/SC Missions</a:t>
            </a:r>
          </a:p>
        </p:txBody>
      </p:sp>
      <p:sp>
        <p:nvSpPr>
          <p:cNvPr id="80" name="TextBox 79"/>
          <p:cNvSpPr txBox="1"/>
          <p:nvPr/>
        </p:nvSpPr>
        <p:spPr>
          <a:xfrm>
            <a:off x="3288075" y="3362464"/>
            <a:ext cx="3276600" cy="600164"/>
          </a:xfrm>
          <a:prstGeom prst="rect">
            <a:avLst/>
          </a:prstGeom>
          <a:solidFill>
            <a:schemeClr val="tx1"/>
          </a:solidFill>
          <a:ln>
            <a:solidFill>
              <a:srgbClr val="FFFF00"/>
            </a:solidFill>
          </a:ln>
        </p:spPr>
        <p:txBody>
          <a:bodyPr wrap="square" rtlCol="0">
            <a:spAutoFit/>
          </a:bodyPr>
          <a:lstStyle/>
          <a:p>
            <a:pPr fontAlgn="base">
              <a:spcBef>
                <a:spcPct val="0"/>
              </a:spcBef>
              <a:spcAft>
                <a:spcPct val="0"/>
              </a:spcAft>
            </a:pPr>
            <a:r>
              <a:rPr lang="en-US" sz="1100" b="1" dirty="0" smtClean="0">
                <a:solidFill>
                  <a:srgbClr val="FFFF00"/>
                </a:solidFill>
                <a:latin typeface="Arial" pitchFamily="34" charset="0"/>
                <a:cs typeface="Arial" pitchFamily="34" charset="0"/>
              </a:rPr>
              <a:t>3. Rapid Deployment of Small Distributed Teams of Regionally Orientated Experts from 162</a:t>
            </a:r>
            <a:r>
              <a:rPr lang="en-US" sz="1100" b="1" baseline="30000" dirty="0" smtClean="0">
                <a:solidFill>
                  <a:srgbClr val="FFFF00"/>
                </a:solidFill>
                <a:latin typeface="Arial" pitchFamily="34" charset="0"/>
                <a:cs typeface="Arial" pitchFamily="34" charset="0"/>
              </a:rPr>
              <a:t>nd</a:t>
            </a:r>
            <a:r>
              <a:rPr lang="en-US" sz="1100" b="1" dirty="0" smtClean="0">
                <a:solidFill>
                  <a:srgbClr val="FFFF00"/>
                </a:solidFill>
                <a:latin typeface="Arial" pitchFamily="34" charset="0"/>
                <a:cs typeface="Arial" pitchFamily="34" charset="0"/>
              </a:rPr>
              <a:t> IN BDE to Conduct SFA/SC Missions </a:t>
            </a:r>
          </a:p>
        </p:txBody>
      </p:sp>
      <p:sp>
        <p:nvSpPr>
          <p:cNvPr id="64" name="TextBox 63"/>
          <p:cNvSpPr txBox="1"/>
          <p:nvPr/>
        </p:nvSpPr>
        <p:spPr>
          <a:xfrm>
            <a:off x="0" y="2626403"/>
            <a:ext cx="2690648" cy="938719"/>
          </a:xfrm>
          <a:prstGeom prst="rect">
            <a:avLst/>
          </a:prstGeom>
          <a:solidFill>
            <a:schemeClr val="tx1"/>
          </a:solidFill>
          <a:ln>
            <a:solidFill>
              <a:srgbClr val="FFFF00"/>
            </a:solidFill>
          </a:ln>
        </p:spPr>
        <p:txBody>
          <a:bodyPr wrap="square" rtlCol="0">
            <a:spAutoFit/>
          </a:bodyPr>
          <a:lstStyle/>
          <a:p>
            <a:pPr fontAlgn="base">
              <a:spcBef>
                <a:spcPct val="0"/>
              </a:spcBef>
              <a:spcAft>
                <a:spcPct val="0"/>
              </a:spcAft>
            </a:pPr>
            <a:r>
              <a:rPr lang="en-US" sz="1100" b="1" dirty="0" smtClean="0">
                <a:solidFill>
                  <a:srgbClr val="FFFF00"/>
                </a:solidFill>
                <a:latin typeface="Arial" pitchFamily="34" charset="0"/>
                <a:cs typeface="Arial" pitchFamily="34" charset="0"/>
              </a:rPr>
              <a:t>1. FUTURE FOCUS:</a:t>
            </a:r>
            <a:endParaRPr lang="en-US" sz="1100" b="1" dirty="0">
              <a:solidFill>
                <a:srgbClr val="FFFF00"/>
              </a:solidFill>
              <a:latin typeface="Arial" pitchFamily="34" charset="0"/>
              <a:cs typeface="Arial" pitchFamily="34" charset="0"/>
            </a:endParaRPr>
          </a:p>
          <a:p>
            <a:pPr fontAlgn="base">
              <a:spcBef>
                <a:spcPct val="0"/>
              </a:spcBef>
              <a:spcAft>
                <a:spcPct val="0"/>
              </a:spcAft>
              <a:buFontTx/>
              <a:buChar char="-"/>
            </a:pPr>
            <a:r>
              <a:rPr lang="en-US" sz="1100" b="1" dirty="0">
                <a:solidFill>
                  <a:srgbClr val="FFFF00"/>
                </a:solidFill>
                <a:latin typeface="Arial" pitchFamily="34" charset="0"/>
                <a:cs typeface="Arial" pitchFamily="34" charset="0"/>
              </a:rPr>
              <a:t> </a:t>
            </a:r>
            <a:r>
              <a:rPr lang="en-US" sz="1100" b="1" dirty="0" smtClean="0">
                <a:solidFill>
                  <a:srgbClr val="FFFF00"/>
                </a:solidFill>
                <a:latin typeface="Arial" pitchFamily="34" charset="0"/>
                <a:cs typeface="Arial" pitchFamily="34" charset="0"/>
              </a:rPr>
              <a:t>Phase 0 Prevent Operations</a:t>
            </a:r>
            <a:endParaRPr lang="en-US" sz="1100" b="1" dirty="0">
              <a:solidFill>
                <a:srgbClr val="FFFF00"/>
              </a:solidFill>
              <a:latin typeface="Arial" pitchFamily="34" charset="0"/>
              <a:cs typeface="Arial" pitchFamily="34" charset="0"/>
            </a:endParaRPr>
          </a:p>
          <a:p>
            <a:pPr fontAlgn="base">
              <a:spcBef>
                <a:spcPct val="0"/>
              </a:spcBef>
              <a:spcAft>
                <a:spcPct val="0"/>
              </a:spcAft>
              <a:buFontTx/>
              <a:buChar char="-"/>
            </a:pPr>
            <a:r>
              <a:rPr lang="en-US" sz="1100" b="1" dirty="0">
                <a:solidFill>
                  <a:srgbClr val="FFFF00"/>
                </a:solidFill>
                <a:latin typeface="Arial" pitchFamily="34" charset="0"/>
                <a:cs typeface="Arial" pitchFamily="34" charset="0"/>
              </a:rPr>
              <a:t> Security Force Assistance</a:t>
            </a:r>
          </a:p>
          <a:p>
            <a:pPr fontAlgn="base">
              <a:spcBef>
                <a:spcPct val="0"/>
              </a:spcBef>
              <a:spcAft>
                <a:spcPct val="0"/>
              </a:spcAft>
              <a:buFontTx/>
              <a:buChar char="-"/>
            </a:pPr>
            <a:r>
              <a:rPr lang="en-US" sz="1100" b="1" dirty="0">
                <a:solidFill>
                  <a:srgbClr val="FFFF00"/>
                </a:solidFill>
                <a:latin typeface="Arial" pitchFamily="34" charset="0"/>
                <a:cs typeface="Arial" pitchFamily="34" charset="0"/>
              </a:rPr>
              <a:t> Security Cooperation</a:t>
            </a:r>
          </a:p>
          <a:p>
            <a:pPr fontAlgn="base">
              <a:spcBef>
                <a:spcPct val="0"/>
              </a:spcBef>
              <a:spcAft>
                <a:spcPct val="0"/>
              </a:spcAft>
              <a:buFontTx/>
              <a:buChar char="-"/>
            </a:pPr>
            <a:r>
              <a:rPr lang="en-US" sz="1100" b="1" dirty="0">
                <a:solidFill>
                  <a:srgbClr val="FFFF00"/>
                </a:solidFill>
                <a:latin typeface="Arial" pitchFamily="34" charset="0"/>
                <a:cs typeface="Arial" pitchFamily="34" charset="0"/>
              </a:rPr>
              <a:t> </a:t>
            </a:r>
            <a:r>
              <a:rPr lang="en-US" sz="1100" b="1" dirty="0" smtClean="0">
                <a:solidFill>
                  <a:srgbClr val="FFFF00"/>
                </a:solidFill>
                <a:latin typeface="Arial" pitchFamily="34" charset="0"/>
                <a:cs typeface="Arial" pitchFamily="34" charset="0"/>
              </a:rPr>
              <a:t>Regionally </a:t>
            </a:r>
            <a:r>
              <a:rPr lang="en-US" sz="1100" b="1" dirty="0">
                <a:solidFill>
                  <a:srgbClr val="FFFF00"/>
                </a:solidFill>
                <a:latin typeface="Arial" pitchFamily="34" charset="0"/>
                <a:cs typeface="Arial" pitchFamily="34" charset="0"/>
              </a:rPr>
              <a:t>Aligned Forces</a:t>
            </a:r>
          </a:p>
        </p:txBody>
      </p:sp>
      <p:pic>
        <p:nvPicPr>
          <p:cNvPr id="83" name="Picture 2" descr="D:\Users\michael.milas.NASW\Pictures\PACOM.jpg"/>
          <p:cNvPicPr>
            <a:picLocks noChangeAspect="1" noChangeArrowheads="1"/>
          </p:cNvPicPr>
          <p:nvPr/>
        </p:nvPicPr>
        <p:blipFill>
          <a:blip r:embed="rId24" cstate="print">
            <a:lum bright="17000"/>
          </a:blip>
          <a:srcRect/>
          <a:stretch>
            <a:fillRect/>
          </a:stretch>
        </p:blipFill>
        <p:spPr bwMode="auto">
          <a:xfrm>
            <a:off x="7389841" y="5667442"/>
            <a:ext cx="1754159" cy="1103006"/>
          </a:xfrm>
          <a:prstGeom prst="rect">
            <a:avLst/>
          </a:prstGeom>
          <a:noFill/>
        </p:spPr>
      </p:pic>
      <p:sp>
        <p:nvSpPr>
          <p:cNvPr id="79" name="Slide Number Placeholder 1"/>
          <p:cNvSpPr txBox="1">
            <a:spLocks/>
          </p:cNvSpPr>
          <p:nvPr/>
        </p:nvSpPr>
        <p:spPr>
          <a:xfrm>
            <a:off x="7010400" y="663797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33F6-E8AE-4DB8-9A8F-F4CC95E97532}" type="slidenum">
              <a:rPr kumimoji="0" lang="en-US" sz="1200" b="0" i="0" u="none" strike="noStrike" kern="1200" cap="none" spc="0" normalizeH="0" baseline="0" noProof="0" smtClean="0">
                <a:ln>
                  <a:noFill/>
                </a:ln>
                <a:effectLst/>
                <a:uLnTx/>
                <a:uFillTx/>
                <a:latin typeface="Arial" pitchFamily="34" charset="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50"/>
          <p:cNvSpPr txBox="1">
            <a:spLocks/>
          </p:cNvSpPr>
          <p:nvPr/>
        </p:nvSpPr>
        <p:spPr>
          <a:xfrm>
            <a:off x="457200" y="379498"/>
            <a:ext cx="8229600" cy="68317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Proposed 162</a:t>
            </a:r>
            <a:r>
              <a:rPr kumimoji="0" lang="en-US" sz="3200" b="1" i="0" u="none" strike="noStrike" kern="1200" cap="none" spc="0" normalizeH="0" baseline="30000" noProof="0" dirty="0" smtClean="0">
                <a:ln>
                  <a:noFill/>
                </a:ln>
                <a:solidFill>
                  <a:schemeClr val="tx1"/>
                </a:solidFill>
                <a:effectLst/>
                <a:uLnTx/>
                <a:uFillTx/>
                <a:latin typeface="Arial" pitchFamily="34" charset="0"/>
                <a:ea typeface="+mj-ea"/>
                <a:cs typeface="Arial" pitchFamily="34" charset="0"/>
              </a:rPr>
              <a:t>nd</a:t>
            </a: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Task Organization</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39" name="Slide Number Placeholder 1"/>
          <p:cNvSpPr txBox="1">
            <a:spLocks/>
          </p:cNvSpPr>
          <p:nvPr/>
        </p:nvSpPr>
        <p:spPr>
          <a:xfrm>
            <a:off x="7010400" y="652780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33F6-E8AE-4DB8-9A8F-F4CC95E97532}" type="slidenum">
              <a:rPr kumimoji="0" lang="en-US" sz="1200" b="0" i="0" u="none" strike="noStrike" kern="1200" cap="none" spc="0" normalizeH="0" baseline="0" noProof="0" smtClean="0">
                <a:ln>
                  <a:noFill/>
                </a:ln>
                <a:effectLst/>
                <a:uLnTx/>
                <a:uFillTx/>
                <a:latin typeface="Arial" pitchFamily="34" charset="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effectLst/>
              <a:uLnTx/>
              <a:uFillTx/>
              <a:latin typeface="Arial" pitchFamily="34" charset="0"/>
              <a:cs typeface="Arial" pitchFamily="34" charset="0"/>
            </a:endParaRPr>
          </a:p>
        </p:txBody>
      </p:sp>
      <p:sp>
        <p:nvSpPr>
          <p:cNvPr id="168" name="TextBox 18"/>
          <p:cNvSpPr txBox="1">
            <a:spLocks noChangeArrowheads="1"/>
          </p:cNvSpPr>
          <p:nvPr/>
        </p:nvSpPr>
        <p:spPr bwMode="auto">
          <a:xfrm>
            <a:off x="314554" y="3716123"/>
            <a:ext cx="8653881" cy="2800767"/>
          </a:xfrm>
          <a:prstGeom prst="rect">
            <a:avLst/>
          </a:prstGeom>
          <a:noFill/>
          <a:ln w="12700">
            <a:solidFill>
              <a:schemeClr val="tx1"/>
            </a:solidFill>
            <a:miter lim="800000"/>
            <a:headEnd/>
            <a:tailEnd/>
          </a:ln>
          <a:scene3d>
            <a:camera prst="orthographicFront"/>
            <a:lightRig rig="soft" dir="t"/>
          </a:scene3d>
          <a:sp3d extrusionH="69850" prstMaterial="softEdge">
            <a:bevelT w="101600" h="95250" prst="coolSlant"/>
            <a:extrusionClr>
              <a:schemeClr val="tx1"/>
            </a:extrusionClr>
          </a:sp3d>
        </p:spPr>
        <p:txBody>
          <a:bodyPr wrap="square">
            <a:spAutoFit/>
          </a:bodyPr>
          <a:lstStyle/>
          <a:p>
            <a:pPr marL="117475" indent="-117475">
              <a:buFont typeface="Arial" pitchFamily="34" charset="0"/>
              <a:buChar char="•"/>
              <a:defRPr/>
            </a:pPr>
            <a:r>
              <a:rPr lang="en-US" sz="1600" b="1" dirty="0" smtClean="0">
                <a:latin typeface="Arial" pitchFamily="34" charset="0"/>
                <a:cs typeface="Arial" pitchFamily="34" charset="0"/>
              </a:rPr>
              <a:t>BUILDING SECURITY CAPACITY IN COMBATANT COMMANDER’S PRIORITY SECURITY COOPERATION COUNTRIES</a:t>
            </a:r>
          </a:p>
          <a:p>
            <a:pPr marL="117475" indent="-117475">
              <a:defRPr/>
            </a:pPr>
            <a:endParaRPr lang="en-US" sz="1600" b="1" dirty="0" smtClean="0">
              <a:latin typeface="Arial" pitchFamily="34" charset="0"/>
              <a:cs typeface="Arial" pitchFamily="34" charset="0"/>
            </a:endParaRPr>
          </a:p>
          <a:p>
            <a:pPr marL="117475" indent="-117475">
              <a:buFont typeface="Arial" pitchFamily="34" charset="0"/>
              <a:buChar char="•"/>
              <a:defRPr/>
            </a:pPr>
            <a:r>
              <a:rPr lang="en-US" sz="1600" b="1" dirty="0" smtClean="0">
                <a:latin typeface="Arial" pitchFamily="34" charset="0"/>
                <a:cs typeface="Arial" pitchFamily="34" charset="0"/>
              </a:rPr>
              <a:t>ENDURING CAPABILITY TO SUPPORT COCOM SFA/SC ACTIVITIES WITH GENERAL PURPOSE FORCES</a:t>
            </a:r>
          </a:p>
          <a:p>
            <a:pPr marL="117475" indent="-117475">
              <a:defRPr/>
            </a:pPr>
            <a:endParaRPr lang="en-US" sz="1600" b="1" dirty="0" smtClean="0">
              <a:latin typeface="Arial" pitchFamily="34" charset="0"/>
              <a:cs typeface="Arial" pitchFamily="34" charset="0"/>
            </a:endParaRPr>
          </a:p>
          <a:p>
            <a:pPr marL="117475" indent="-117475">
              <a:buFont typeface="Arial" pitchFamily="34" charset="0"/>
              <a:buChar char="•"/>
              <a:defRPr/>
            </a:pPr>
            <a:r>
              <a:rPr lang="en-US" sz="1600" b="1" dirty="0" smtClean="0">
                <a:latin typeface="Arial" pitchFamily="34" charset="0"/>
                <a:cs typeface="Arial" pitchFamily="34" charset="0"/>
              </a:rPr>
              <a:t>ABILITY TO SUPPORT THROUGH ALL PHASES OF ARFORGEN CYCLE</a:t>
            </a:r>
          </a:p>
          <a:p>
            <a:pPr marL="117475" indent="-117475">
              <a:buFont typeface="Arial" pitchFamily="34" charset="0"/>
              <a:buChar char="•"/>
              <a:defRPr/>
            </a:pPr>
            <a:endParaRPr lang="en-US" sz="1600" b="1" dirty="0" smtClean="0">
              <a:latin typeface="Arial" pitchFamily="34" charset="0"/>
              <a:cs typeface="Arial" pitchFamily="34" charset="0"/>
            </a:endParaRPr>
          </a:p>
          <a:p>
            <a:pPr marL="117475" indent="-117475">
              <a:buFont typeface="Arial" pitchFamily="34" charset="0"/>
              <a:buChar char="•"/>
              <a:defRPr/>
            </a:pPr>
            <a:r>
              <a:rPr lang="en-US" sz="1600" b="1" dirty="0" smtClean="0">
                <a:latin typeface="Arial" pitchFamily="34" charset="0"/>
                <a:cs typeface="Arial" pitchFamily="34" charset="0"/>
              </a:rPr>
              <a:t>TRAINING SUPPORT TO BUILD ARMY AND POLICE SECURITY CAPACITY</a:t>
            </a:r>
          </a:p>
          <a:p>
            <a:pPr marL="117475" indent="-117475">
              <a:buFont typeface="Arial" pitchFamily="34" charset="0"/>
              <a:buChar char="•"/>
              <a:defRPr/>
            </a:pPr>
            <a:endParaRPr lang="en-US" sz="1600" b="1" dirty="0" smtClean="0">
              <a:latin typeface="Arial" pitchFamily="34" charset="0"/>
              <a:cs typeface="Arial" pitchFamily="34" charset="0"/>
            </a:endParaRPr>
          </a:p>
          <a:p>
            <a:pPr marL="117475" indent="-117475">
              <a:buFont typeface="Arial" pitchFamily="34" charset="0"/>
              <a:buChar char="•"/>
              <a:defRPr/>
            </a:pPr>
            <a:r>
              <a:rPr lang="en-US" sz="1600" b="1" dirty="0" smtClean="0">
                <a:latin typeface="Arial" pitchFamily="34" charset="0"/>
                <a:cs typeface="Arial" pitchFamily="34" charset="0"/>
              </a:rPr>
              <a:t>RAPID DEPLOYMENT TO CONDUCT SFA/SC MISSIONS</a:t>
            </a:r>
            <a:endParaRPr lang="en-US" sz="1400" b="1" dirty="0">
              <a:latin typeface="Arial" pitchFamily="34" charset="0"/>
              <a:cs typeface="Arial" pitchFamily="34" charset="0"/>
            </a:endParaRPr>
          </a:p>
        </p:txBody>
      </p:sp>
      <p:sp>
        <p:nvSpPr>
          <p:cNvPr id="169" name="TextBox 168"/>
          <p:cNvSpPr txBox="1"/>
          <p:nvPr/>
        </p:nvSpPr>
        <p:spPr>
          <a:xfrm>
            <a:off x="5138848" y="1215957"/>
            <a:ext cx="1108953" cy="369332"/>
          </a:xfrm>
          <a:prstGeom prst="rect">
            <a:avLst/>
          </a:prstGeom>
          <a:noFill/>
        </p:spPr>
        <p:txBody>
          <a:bodyPr wrap="square" rtlCol="0">
            <a:spAutoFit/>
          </a:bodyPr>
          <a:lstStyle/>
          <a:p>
            <a:r>
              <a:rPr lang="en-US" dirty="0" smtClean="0"/>
              <a:t>1000</a:t>
            </a:r>
            <a:endParaRPr lang="en-US" dirty="0"/>
          </a:p>
        </p:txBody>
      </p:sp>
      <p:sp>
        <p:nvSpPr>
          <p:cNvPr id="170" name="TextBox 169"/>
          <p:cNvSpPr txBox="1"/>
          <p:nvPr/>
        </p:nvSpPr>
        <p:spPr>
          <a:xfrm>
            <a:off x="1318853" y="2560806"/>
            <a:ext cx="596630" cy="246221"/>
          </a:xfrm>
          <a:prstGeom prst="rect">
            <a:avLst/>
          </a:prstGeom>
          <a:noFill/>
        </p:spPr>
        <p:txBody>
          <a:bodyPr wrap="square" rtlCol="0">
            <a:spAutoFit/>
          </a:bodyPr>
          <a:lstStyle/>
          <a:p>
            <a:r>
              <a:rPr lang="en-US" sz="1000" dirty="0" smtClean="0">
                <a:latin typeface="Arial" pitchFamily="34" charset="0"/>
                <a:cs typeface="Arial" pitchFamily="34" charset="0"/>
              </a:rPr>
              <a:t>120</a:t>
            </a:r>
            <a:endParaRPr lang="en-US" sz="1000" dirty="0">
              <a:latin typeface="Arial" pitchFamily="34" charset="0"/>
              <a:cs typeface="Arial" pitchFamily="34" charset="0"/>
            </a:endParaRPr>
          </a:p>
        </p:txBody>
      </p:sp>
      <p:sp>
        <p:nvSpPr>
          <p:cNvPr id="171" name="TextBox 170"/>
          <p:cNvSpPr txBox="1"/>
          <p:nvPr/>
        </p:nvSpPr>
        <p:spPr>
          <a:xfrm>
            <a:off x="2653747" y="2531545"/>
            <a:ext cx="596630" cy="246221"/>
          </a:xfrm>
          <a:prstGeom prst="rect">
            <a:avLst/>
          </a:prstGeom>
          <a:noFill/>
        </p:spPr>
        <p:txBody>
          <a:bodyPr wrap="square" rtlCol="0">
            <a:spAutoFit/>
          </a:bodyPr>
          <a:lstStyle/>
          <a:p>
            <a:r>
              <a:rPr lang="en-US" sz="1000" dirty="0" smtClean="0">
                <a:latin typeface="Arial" pitchFamily="34" charset="0"/>
                <a:cs typeface="Arial" pitchFamily="34" charset="0"/>
              </a:rPr>
              <a:t>120</a:t>
            </a:r>
            <a:endParaRPr lang="en-US" sz="1000" dirty="0">
              <a:latin typeface="Arial" pitchFamily="34" charset="0"/>
              <a:cs typeface="Arial" pitchFamily="34" charset="0"/>
            </a:endParaRPr>
          </a:p>
        </p:txBody>
      </p:sp>
      <p:sp>
        <p:nvSpPr>
          <p:cNvPr id="172" name="TextBox 171"/>
          <p:cNvSpPr txBox="1"/>
          <p:nvPr/>
        </p:nvSpPr>
        <p:spPr>
          <a:xfrm>
            <a:off x="6722814" y="2546176"/>
            <a:ext cx="596630" cy="246221"/>
          </a:xfrm>
          <a:prstGeom prst="rect">
            <a:avLst/>
          </a:prstGeom>
          <a:noFill/>
        </p:spPr>
        <p:txBody>
          <a:bodyPr wrap="square" rtlCol="0">
            <a:spAutoFit/>
          </a:bodyPr>
          <a:lstStyle/>
          <a:p>
            <a:r>
              <a:rPr lang="en-US" sz="1000" dirty="0" smtClean="0">
                <a:latin typeface="Arial" pitchFamily="34" charset="0"/>
                <a:cs typeface="Arial" pitchFamily="34" charset="0"/>
              </a:rPr>
              <a:t>120</a:t>
            </a:r>
            <a:endParaRPr lang="en-US" sz="1000" dirty="0">
              <a:latin typeface="Arial" pitchFamily="34" charset="0"/>
              <a:cs typeface="Arial" pitchFamily="34" charset="0"/>
            </a:endParaRPr>
          </a:p>
        </p:txBody>
      </p:sp>
      <p:sp>
        <p:nvSpPr>
          <p:cNvPr id="173" name="TextBox 172"/>
          <p:cNvSpPr txBox="1"/>
          <p:nvPr/>
        </p:nvSpPr>
        <p:spPr>
          <a:xfrm>
            <a:off x="5344937" y="2531545"/>
            <a:ext cx="596630" cy="246221"/>
          </a:xfrm>
          <a:prstGeom prst="rect">
            <a:avLst/>
          </a:prstGeom>
          <a:noFill/>
        </p:spPr>
        <p:txBody>
          <a:bodyPr wrap="square" rtlCol="0">
            <a:spAutoFit/>
          </a:bodyPr>
          <a:lstStyle/>
          <a:p>
            <a:r>
              <a:rPr lang="en-US" sz="1000" dirty="0" smtClean="0">
                <a:latin typeface="Arial" pitchFamily="34" charset="0"/>
                <a:cs typeface="Arial" pitchFamily="34" charset="0"/>
              </a:rPr>
              <a:t>120</a:t>
            </a:r>
            <a:endParaRPr lang="en-US" sz="1000" dirty="0">
              <a:latin typeface="Arial" pitchFamily="34" charset="0"/>
              <a:cs typeface="Arial" pitchFamily="34" charset="0"/>
            </a:endParaRPr>
          </a:p>
        </p:txBody>
      </p:sp>
      <p:sp>
        <p:nvSpPr>
          <p:cNvPr id="174" name="TextBox 173"/>
          <p:cNvSpPr txBox="1"/>
          <p:nvPr/>
        </p:nvSpPr>
        <p:spPr>
          <a:xfrm>
            <a:off x="3940366" y="2524230"/>
            <a:ext cx="596630" cy="246221"/>
          </a:xfrm>
          <a:prstGeom prst="rect">
            <a:avLst/>
          </a:prstGeom>
          <a:noFill/>
        </p:spPr>
        <p:txBody>
          <a:bodyPr wrap="square" rtlCol="0">
            <a:spAutoFit/>
          </a:bodyPr>
          <a:lstStyle/>
          <a:p>
            <a:r>
              <a:rPr lang="en-US" sz="1000" dirty="0" smtClean="0">
                <a:latin typeface="Arial" pitchFamily="34" charset="0"/>
                <a:cs typeface="Arial" pitchFamily="34" charset="0"/>
              </a:rPr>
              <a:t>120</a:t>
            </a:r>
            <a:endParaRPr lang="en-US" sz="1000" dirty="0">
              <a:latin typeface="Arial" pitchFamily="34" charset="0"/>
              <a:cs typeface="Arial" pitchFamily="34" charset="0"/>
            </a:endParaRPr>
          </a:p>
        </p:txBody>
      </p:sp>
      <p:sp>
        <p:nvSpPr>
          <p:cNvPr id="175" name="TextBox 174"/>
          <p:cNvSpPr txBox="1"/>
          <p:nvPr/>
        </p:nvSpPr>
        <p:spPr>
          <a:xfrm>
            <a:off x="7945489" y="2524230"/>
            <a:ext cx="596630" cy="246221"/>
          </a:xfrm>
          <a:prstGeom prst="rect">
            <a:avLst/>
          </a:prstGeom>
          <a:noFill/>
        </p:spPr>
        <p:txBody>
          <a:bodyPr wrap="square" rtlCol="0">
            <a:spAutoFit/>
          </a:bodyPr>
          <a:lstStyle/>
          <a:p>
            <a:r>
              <a:rPr lang="en-US" sz="1000" dirty="0" smtClean="0">
                <a:latin typeface="Arial" pitchFamily="34" charset="0"/>
                <a:cs typeface="Arial" pitchFamily="34" charset="0"/>
              </a:rPr>
              <a:t>200</a:t>
            </a:r>
            <a:endParaRPr lang="en-US" sz="1000" dirty="0">
              <a:latin typeface="Arial" pitchFamily="34" charset="0"/>
              <a:cs typeface="Arial" pitchFamily="34" charset="0"/>
            </a:endParaRPr>
          </a:p>
        </p:txBody>
      </p:sp>
      <p:grpSp>
        <p:nvGrpSpPr>
          <p:cNvPr id="2" name="Group 186"/>
          <p:cNvGrpSpPr/>
          <p:nvPr/>
        </p:nvGrpSpPr>
        <p:grpSpPr>
          <a:xfrm>
            <a:off x="614477" y="905772"/>
            <a:ext cx="8244230" cy="2386067"/>
            <a:chOff x="614477" y="905772"/>
            <a:chExt cx="8244230" cy="2386067"/>
          </a:xfrm>
        </p:grpSpPr>
        <p:grpSp>
          <p:nvGrpSpPr>
            <p:cNvPr id="3" name="Group 185"/>
            <p:cNvGrpSpPr/>
            <p:nvPr/>
          </p:nvGrpSpPr>
          <p:grpSpPr>
            <a:xfrm>
              <a:off x="614477" y="905772"/>
              <a:ext cx="8244230" cy="2386067"/>
              <a:chOff x="901398" y="1159269"/>
              <a:chExt cx="6651603" cy="1539044"/>
            </a:xfrm>
          </p:grpSpPr>
          <p:grpSp>
            <p:nvGrpSpPr>
              <p:cNvPr id="9" name="Group 153"/>
              <p:cNvGrpSpPr/>
              <p:nvPr/>
            </p:nvGrpSpPr>
            <p:grpSpPr>
              <a:xfrm>
                <a:off x="3356138" y="1159269"/>
                <a:ext cx="1187308" cy="629127"/>
                <a:chOff x="3356138" y="1336028"/>
                <a:chExt cx="1187308" cy="629127"/>
              </a:xfrm>
            </p:grpSpPr>
            <p:sp>
              <p:nvSpPr>
                <p:cNvPr id="4" name="AutoShape 14"/>
                <p:cNvSpPr>
                  <a:spLocks noChangeArrowheads="1"/>
                </p:cNvSpPr>
                <p:nvPr/>
              </p:nvSpPr>
              <p:spPr bwMode="auto">
                <a:xfrm>
                  <a:off x="3631163" y="1519209"/>
                  <a:ext cx="912283" cy="445946"/>
                </a:xfrm>
                <a:prstGeom prst="flowChartProcess">
                  <a:avLst/>
                </a:prstGeom>
                <a:noFill/>
                <a:ln w="19050">
                  <a:solidFill>
                    <a:srgbClr val="000000"/>
                  </a:solidFill>
                  <a:round/>
                  <a:headEnd/>
                  <a:tailEnd/>
                </a:ln>
              </p:spPr>
              <p:txBody>
                <a:bodyPr wrap="none" anchor="ctr"/>
                <a:lstStyle/>
                <a:p>
                  <a:endParaRPr lang="en-US" sz="1000" b="1" dirty="0">
                    <a:solidFill>
                      <a:schemeClr val="tx1"/>
                    </a:solidFill>
                    <a:latin typeface="Calibri" pitchFamily="34" charset="0"/>
                  </a:endParaRPr>
                </a:p>
              </p:txBody>
            </p:sp>
            <p:sp>
              <p:nvSpPr>
                <p:cNvPr id="7" name="TextBox 142"/>
                <p:cNvSpPr txBox="1">
                  <a:spLocks noChangeArrowheads="1"/>
                </p:cNvSpPr>
                <p:nvPr/>
              </p:nvSpPr>
              <p:spPr bwMode="auto">
                <a:xfrm>
                  <a:off x="3939447" y="1336028"/>
                  <a:ext cx="304800" cy="192889"/>
                </a:xfrm>
                <a:prstGeom prst="rect">
                  <a:avLst/>
                </a:prstGeom>
                <a:noFill/>
                <a:ln w="9525">
                  <a:noFill/>
                  <a:miter lim="800000"/>
                  <a:headEnd/>
                  <a:tailEnd/>
                </a:ln>
              </p:spPr>
              <p:txBody>
                <a:bodyPr>
                  <a:spAutoFit/>
                </a:bodyPr>
                <a:lstStyle/>
                <a:p>
                  <a:pPr algn="ctr"/>
                  <a:r>
                    <a:rPr lang="en-US" sz="1000" b="1" dirty="0">
                      <a:solidFill>
                        <a:schemeClr val="tx1"/>
                      </a:solidFill>
                    </a:rPr>
                    <a:t>X</a:t>
                  </a:r>
                </a:p>
              </p:txBody>
            </p:sp>
            <p:sp>
              <p:nvSpPr>
                <p:cNvPr id="8" name="TextBox 143"/>
                <p:cNvSpPr txBox="1">
                  <a:spLocks noChangeArrowheads="1"/>
                </p:cNvSpPr>
                <p:nvPr/>
              </p:nvSpPr>
              <p:spPr bwMode="auto">
                <a:xfrm>
                  <a:off x="3356138" y="1609701"/>
                  <a:ext cx="533400" cy="187043"/>
                </a:xfrm>
                <a:prstGeom prst="rect">
                  <a:avLst/>
                </a:prstGeom>
                <a:noFill/>
                <a:ln w="9525">
                  <a:noFill/>
                  <a:miter lim="800000"/>
                  <a:headEnd/>
                  <a:tailEnd/>
                </a:ln>
              </p:spPr>
              <p:txBody>
                <a:bodyPr>
                  <a:spAutoFit/>
                </a:bodyPr>
                <a:lstStyle/>
                <a:p>
                  <a:r>
                    <a:rPr lang="en-US" sz="1000" dirty="0" smtClean="0">
                      <a:solidFill>
                        <a:schemeClr val="tx1"/>
                      </a:solidFill>
                      <a:latin typeface="Arial" pitchFamily="34" charset="0"/>
                      <a:cs typeface="Arial" pitchFamily="34" charset="0"/>
                    </a:rPr>
                    <a:t>162</a:t>
                  </a:r>
                  <a:endParaRPr lang="en-US" sz="1000" dirty="0">
                    <a:solidFill>
                      <a:schemeClr val="tx1"/>
                    </a:solidFill>
                    <a:latin typeface="Arial" pitchFamily="34" charset="0"/>
                    <a:cs typeface="Arial" pitchFamily="34" charset="0"/>
                  </a:endParaRPr>
                </a:p>
              </p:txBody>
            </p:sp>
          </p:grpSp>
          <p:cxnSp>
            <p:nvCxnSpPr>
              <p:cNvPr id="5" name="Straight Connector 139"/>
              <p:cNvCxnSpPr>
                <a:cxnSpLocks noChangeShapeType="1"/>
              </p:cNvCxnSpPr>
              <p:nvPr/>
            </p:nvCxnSpPr>
            <p:spPr bwMode="auto">
              <a:xfrm rot="10800000" flipV="1">
                <a:off x="3631163" y="1333306"/>
                <a:ext cx="914400" cy="444116"/>
              </a:xfrm>
              <a:prstGeom prst="line">
                <a:avLst/>
              </a:prstGeom>
              <a:noFill/>
              <a:ln w="15875" algn="ctr">
                <a:solidFill>
                  <a:schemeClr val="tx1"/>
                </a:solidFill>
                <a:round/>
                <a:headEnd/>
                <a:tailEnd/>
              </a:ln>
            </p:spPr>
          </p:cxnSp>
          <p:cxnSp>
            <p:nvCxnSpPr>
              <p:cNvPr id="6" name="Straight Connector 140"/>
              <p:cNvCxnSpPr>
                <a:cxnSpLocks noChangeShapeType="1"/>
              </p:cNvCxnSpPr>
              <p:nvPr/>
            </p:nvCxnSpPr>
            <p:spPr bwMode="auto">
              <a:xfrm>
                <a:off x="3631163" y="1333306"/>
                <a:ext cx="914400" cy="444116"/>
              </a:xfrm>
              <a:prstGeom prst="line">
                <a:avLst/>
              </a:prstGeom>
              <a:noFill/>
              <a:ln w="15875" algn="ctr">
                <a:solidFill>
                  <a:schemeClr val="tx1"/>
                </a:solidFill>
                <a:round/>
                <a:headEnd/>
                <a:tailEnd/>
              </a:ln>
            </p:spPr>
          </p:cxnSp>
          <p:grpSp>
            <p:nvGrpSpPr>
              <p:cNvPr id="11" name="Group 39"/>
              <p:cNvGrpSpPr>
                <a:grpSpLocks/>
              </p:cNvGrpSpPr>
              <p:nvPr/>
            </p:nvGrpSpPr>
            <p:grpSpPr bwMode="auto">
              <a:xfrm>
                <a:off x="901398" y="2225343"/>
                <a:ext cx="1165203" cy="465085"/>
                <a:chOff x="2978823" y="2057400"/>
                <a:chExt cx="1165203" cy="534977"/>
              </a:xfrm>
            </p:grpSpPr>
            <p:sp>
              <p:nvSpPr>
                <p:cNvPr id="61" name="AutoShape 14"/>
                <p:cNvSpPr>
                  <a:spLocks noChangeArrowheads="1"/>
                </p:cNvSpPr>
                <p:nvPr/>
              </p:nvSpPr>
              <p:spPr bwMode="auto">
                <a:xfrm>
                  <a:off x="3109794" y="2209806"/>
                  <a:ext cx="684212" cy="382571"/>
                </a:xfrm>
                <a:prstGeom prst="flowChartProcess">
                  <a:avLst/>
                </a:prstGeom>
                <a:noFill/>
                <a:ln w="19050">
                  <a:solidFill>
                    <a:srgbClr val="000000"/>
                  </a:solidFill>
                  <a:round/>
                  <a:headEnd/>
                  <a:tailEnd/>
                </a:ln>
              </p:spPr>
              <p:txBody>
                <a:bodyPr wrap="none" anchor="ctr"/>
                <a:lstStyle/>
                <a:p>
                  <a:pPr algn="ctr"/>
                  <a:r>
                    <a:rPr lang="en-US" sz="1000" dirty="0" smtClean="0">
                      <a:latin typeface="Arial" pitchFamily="34" charset="0"/>
                      <a:cs typeface="Arial" pitchFamily="34" charset="0"/>
                    </a:rPr>
                    <a:t>AFRICOM</a:t>
                  </a:r>
                  <a:endParaRPr lang="en-US" sz="1000" dirty="0">
                    <a:latin typeface="Arial" pitchFamily="34" charset="0"/>
                    <a:cs typeface="Arial" pitchFamily="34" charset="0"/>
                  </a:endParaRPr>
                </a:p>
              </p:txBody>
            </p:sp>
            <p:sp>
              <p:nvSpPr>
                <p:cNvPr id="64" name="TextBox 22"/>
                <p:cNvSpPr txBox="1">
                  <a:spLocks noChangeArrowheads="1"/>
                </p:cNvSpPr>
                <p:nvPr/>
              </p:nvSpPr>
              <p:spPr bwMode="auto">
                <a:xfrm rot="10800000" flipV="1">
                  <a:off x="2978823" y="2291327"/>
                  <a:ext cx="152400" cy="215152"/>
                </a:xfrm>
                <a:prstGeom prst="rect">
                  <a:avLst/>
                </a:prstGeom>
                <a:noFill/>
                <a:ln w="9525">
                  <a:noFill/>
                  <a:miter lim="800000"/>
                  <a:headEnd/>
                  <a:tailEnd/>
                </a:ln>
              </p:spPr>
              <p:txBody>
                <a:bodyPr>
                  <a:spAutoFit/>
                </a:bodyPr>
                <a:lstStyle/>
                <a:p>
                  <a:pPr algn="ctr"/>
                  <a:r>
                    <a:rPr lang="en-US" sz="1000" dirty="0">
                      <a:solidFill>
                        <a:schemeClr val="tx1"/>
                      </a:solidFill>
                      <a:latin typeface="Arial" pitchFamily="34" charset="0"/>
                      <a:cs typeface="Arial" pitchFamily="34" charset="0"/>
                    </a:rPr>
                    <a:t>1</a:t>
                  </a:r>
                </a:p>
              </p:txBody>
            </p:sp>
            <p:sp>
              <p:nvSpPr>
                <p:cNvPr id="65" name="TextBox 23"/>
                <p:cNvSpPr txBox="1">
                  <a:spLocks noChangeArrowheads="1"/>
                </p:cNvSpPr>
                <p:nvPr/>
              </p:nvSpPr>
              <p:spPr bwMode="auto">
                <a:xfrm rot="10800000" flipH="1" flipV="1">
                  <a:off x="3739716" y="2291327"/>
                  <a:ext cx="404310" cy="215152"/>
                </a:xfrm>
                <a:prstGeom prst="rect">
                  <a:avLst/>
                </a:prstGeom>
                <a:noFill/>
                <a:ln w="9525">
                  <a:noFill/>
                  <a:miter lim="800000"/>
                  <a:headEnd/>
                  <a:tailEnd/>
                </a:ln>
              </p:spPr>
              <p:txBody>
                <a:bodyPr wrap="square">
                  <a:spAutoFit/>
                </a:bodyPr>
                <a:lstStyle/>
                <a:p>
                  <a:r>
                    <a:rPr lang="en-US" sz="1000" dirty="0">
                      <a:solidFill>
                        <a:schemeClr val="tx1"/>
                      </a:solidFill>
                      <a:latin typeface="Arial" pitchFamily="34" charset="0"/>
                      <a:cs typeface="Arial" pitchFamily="34" charset="0"/>
                    </a:rPr>
                    <a:t>353</a:t>
                  </a:r>
                </a:p>
              </p:txBody>
            </p:sp>
            <p:cxnSp>
              <p:nvCxnSpPr>
                <p:cNvPr id="66" name="Straight Connector 29"/>
                <p:cNvCxnSpPr>
                  <a:cxnSpLocks noChangeShapeType="1"/>
                  <a:endCxn id="61" idx="0"/>
                </p:cNvCxnSpPr>
                <p:nvPr/>
              </p:nvCxnSpPr>
              <p:spPr bwMode="auto">
                <a:xfrm rot="16200000" flipH="1">
                  <a:off x="3357047" y="2114947"/>
                  <a:ext cx="152400" cy="37306"/>
                </a:xfrm>
                <a:prstGeom prst="line">
                  <a:avLst/>
                </a:prstGeom>
                <a:noFill/>
                <a:ln w="9525" algn="ctr">
                  <a:noFill/>
                  <a:round/>
                  <a:headEnd/>
                  <a:tailEnd/>
                </a:ln>
              </p:spPr>
            </p:cxnSp>
          </p:grpSp>
          <p:cxnSp>
            <p:nvCxnSpPr>
              <p:cNvPr id="10" name="Straight Connector 160"/>
              <p:cNvCxnSpPr>
                <a:cxnSpLocks noChangeShapeType="1"/>
              </p:cNvCxnSpPr>
              <p:nvPr/>
            </p:nvCxnSpPr>
            <p:spPr bwMode="auto">
              <a:xfrm rot="5400000">
                <a:off x="1291951" y="2118579"/>
                <a:ext cx="132490" cy="1588"/>
              </a:xfrm>
              <a:prstGeom prst="line">
                <a:avLst/>
              </a:prstGeom>
              <a:noFill/>
              <a:ln w="31750" algn="ctr">
                <a:solidFill>
                  <a:schemeClr val="tx1"/>
                </a:solidFill>
                <a:round/>
                <a:headEnd/>
                <a:tailEnd/>
              </a:ln>
            </p:spPr>
          </p:cxnSp>
          <p:grpSp>
            <p:nvGrpSpPr>
              <p:cNvPr id="13" name="Group 116"/>
              <p:cNvGrpSpPr>
                <a:grpSpLocks/>
              </p:cNvGrpSpPr>
              <p:nvPr/>
            </p:nvGrpSpPr>
            <p:grpSpPr bwMode="auto">
              <a:xfrm>
                <a:off x="1969891" y="2357422"/>
                <a:ext cx="1163510" cy="332590"/>
                <a:chOff x="2978823" y="2697986"/>
                <a:chExt cx="1163510" cy="382570"/>
              </a:xfrm>
            </p:grpSpPr>
            <p:sp>
              <p:nvSpPr>
                <p:cNvPr id="56" name="AutoShape 14"/>
                <p:cNvSpPr>
                  <a:spLocks noChangeArrowheads="1"/>
                </p:cNvSpPr>
                <p:nvPr/>
              </p:nvSpPr>
              <p:spPr bwMode="auto">
                <a:xfrm>
                  <a:off x="3109794" y="2697986"/>
                  <a:ext cx="684212" cy="382570"/>
                </a:xfrm>
                <a:prstGeom prst="flowChartProcess">
                  <a:avLst/>
                </a:prstGeom>
                <a:noFill/>
                <a:ln w="19050">
                  <a:solidFill>
                    <a:srgbClr val="000000"/>
                  </a:solidFill>
                  <a:round/>
                  <a:headEnd/>
                  <a:tailEnd/>
                </a:ln>
              </p:spPr>
              <p:txBody>
                <a:bodyPr wrap="none" anchor="ctr"/>
                <a:lstStyle/>
                <a:p>
                  <a:pPr algn="ctr"/>
                  <a:r>
                    <a:rPr lang="en-US" sz="1000" dirty="0" smtClean="0">
                      <a:latin typeface="Arial" pitchFamily="34" charset="0"/>
                      <a:cs typeface="Arial" pitchFamily="34" charset="0"/>
                    </a:rPr>
                    <a:t>West Hem</a:t>
                  </a:r>
                  <a:endParaRPr lang="en-US" sz="1000" dirty="0">
                    <a:solidFill>
                      <a:schemeClr val="tx1"/>
                    </a:solidFill>
                    <a:latin typeface="Arial" pitchFamily="34" charset="0"/>
                    <a:cs typeface="Arial" pitchFamily="34" charset="0"/>
                  </a:endParaRPr>
                </a:p>
              </p:txBody>
            </p:sp>
            <p:sp>
              <p:nvSpPr>
                <p:cNvPr id="59" name="TextBox 44"/>
                <p:cNvSpPr txBox="1">
                  <a:spLocks noChangeArrowheads="1"/>
                </p:cNvSpPr>
                <p:nvPr/>
              </p:nvSpPr>
              <p:spPr bwMode="auto">
                <a:xfrm rot="10800000" flipV="1">
                  <a:off x="2978823" y="2779993"/>
                  <a:ext cx="152400" cy="215151"/>
                </a:xfrm>
                <a:prstGeom prst="rect">
                  <a:avLst/>
                </a:prstGeom>
                <a:noFill/>
                <a:ln w="9525">
                  <a:noFill/>
                  <a:miter lim="800000"/>
                  <a:headEnd/>
                  <a:tailEnd/>
                </a:ln>
              </p:spPr>
              <p:txBody>
                <a:bodyPr>
                  <a:spAutoFit/>
                </a:bodyPr>
                <a:lstStyle/>
                <a:p>
                  <a:pPr algn="ctr"/>
                  <a:r>
                    <a:rPr lang="en-US" sz="1000" dirty="0">
                      <a:solidFill>
                        <a:schemeClr val="tx1"/>
                      </a:solidFill>
                      <a:latin typeface="Arial" pitchFamily="34" charset="0"/>
                      <a:cs typeface="Arial" pitchFamily="34" charset="0"/>
                    </a:rPr>
                    <a:t>2</a:t>
                  </a:r>
                </a:p>
              </p:txBody>
            </p:sp>
            <p:sp>
              <p:nvSpPr>
                <p:cNvPr id="60" name="TextBox 45"/>
                <p:cNvSpPr txBox="1">
                  <a:spLocks noChangeArrowheads="1"/>
                </p:cNvSpPr>
                <p:nvPr/>
              </p:nvSpPr>
              <p:spPr bwMode="auto">
                <a:xfrm rot="10800000" flipH="1" flipV="1">
                  <a:off x="3739716" y="2779992"/>
                  <a:ext cx="402617" cy="215151"/>
                </a:xfrm>
                <a:prstGeom prst="rect">
                  <a:avLst/>
                </a:prstGeom>
                <a:noFill/>
                <a:ln w="9525">
                  <a:noFill/>
                  <a:miter lim="800000"/>
                  <a:headEnd/>
                  <a:tailEnd/>
                </a:ln>
              </p:spPr>
              <p:txBody>
                <a:bodyPr wrap="square">
                  <a:spAutoFit/>
                </a:bodyPr>
                <a:lstStyle/>
                <a:p>
                  <a:r>
                    <a:rPr lang="en-US" sz="1000" dirty="0">
                      <a:solidFill>
                        <a:schemeClr val="tx1"/>
                      </a:solidFill>
                      <a:latin typeface="Arial" pitchFamily="34" charset="0"/>
                      <a:cs typeface="Arial" pitchFamily="34" charset="0"/>
                    </a:rPr>
                    <a:t>353</a:t>
                  </a:r>
                </a:p>
              </p:txBody>
            </p:sp>
          </p:grpSp>
          <p:cxnSp>
            <p:nvCxnSpPr>
              <p:cNvPr id="12" name="Straight Connector 166"/>
              <p:cNvCxnSpPr>
                <a:cxnSpLocks noChangeShapeType="1"/>
              </p:cNvCxnSpPr>
              <p:nvPr/>
            </p:nvCxnSpPr>
            <p:spPr bwMode="auto">
              <a:xfrm rot="5400000">
                <a:off x="2369643" y="2133109"/>
                <a:ext cx="132490" cy="1588"/>
              </a:xfrm>
              <a:prstGeom prst="line">
                <a:avLst/>
              </a:prstGeom>
              <a:noFill/>
              <a:ln w="31750" algn="ctr">
                <a:solidFill>
                  <a:schemeClr val="tx1"/>
                </a:solidFill>
                <a:round/>
                <a:headEnd/>
                <a:tailEnd/>
              </a:ln>
            </p:spPr>
          </p:cxnSp>
          <p:grpSp>
            <p:nvGrpSpPr>
              <p:cNvPr id="15" name="Group 59"/>
              <p:cNvGrpSpPr>
                <a:grpSpLocks/>
              </p:cNvGrpSpPr>
              <p:nvPr/>
            </p:nvGrpSpPr>
            <p:grpSpPr bwMode="auto">
              <a:xfrm>
                <a:off x="3052846" y="2357435"/>
                <a:ext cx="1199948" cy="332590"/>
                <a:chOff x="1949542" y="2209800"/>
                <a:chExt cx="1199948" cy="382570"/>
              </a:xfrm>
            </p:grpSpPr>
            <p:sp>
              <p:nvSpPr>
                <p:cNvPr id="52" name="AutoShape 14"/>
                <p:cNvSpPr>
                  <a:spLocks noChangeArrowheads="1"/>
                </p:cNvSpPr>
                <p:nvPr/>
              </p:nvSpPr>
              <p:spPr bwMode="auto">
                <a:xfrm>
                  <a:off x="2071887" y="2209800"/>
                  <a:ext cx="684212" cy="382570"/>
                </a:xfrm>
                <a:prstGeom prst="flowChartProcess">
                  <a:avLst/>
                </a:prstGeom>
                <a:noFill/>
                <a:ln w="19050">
                  <a:solidFill>
                    <a:srgbClr val="000000"/>
                  </a:solidFill>
                  <a:round/>
                  <a:headEnd/>
                  <a:tailEnd/>
                </a:ln>
              </p:spPr>
              <p:txBody>
                <a:bodyPr wrap="none" anchor="ctr"/>
                <a:lstStyle/>
                <a:p>
                  <a:pPr algn="ctr"/>
                  <a:r>
                    <a:rPr lang="en-US" sz="1000" dirty="0" smtClean="0">
                      <a:solidFill>
                        <a:schemeClr val="tx1"/>
                      </a:solidFill>
                      <a:latin typeface="Arial" pitchFamily="34" charset="0"/>
                      <a:cs typeface="Arial" pitchFamily="34" charset="0"/>
                    </a:rPr>
                    <a:t>EUCOM</a:t>
                  </a:r>
                  <a:endParaRPr lang="en-US" sz="1000" dirty="0">
                    <a:solidFill>
                      <a:schemeClr val="tx1"/>
                    </a:solidFill>
                    <a:latin typeface="Arial" pitchFamily="34" charset="0"/>
                    <a:cs typeface="Arial" pitchFamily="34" charset="0"/>
                  </a:endParaRPr>
                </a:p>
              </p:txBody>
            </p:sp>
            <p:sp>
              <p:nvSpPr>
                <p:cNvPr id="53" name="TextBox 53"/>
                <p:cNvSpPr txBox="1">
                  <a:spLocks noChangeArrowheads="1"/>
                </p:cNvSpPr>
                <p:nvPr/>
              </p:nvSpPr>
              <p:spPr bwMode="auto">
                <a:xfrm rot="10800000" flipV="1">
                  <a:off x="1949542" y="2291790"/>
                  <a:ext cx="152400" cy="215151"/>
                </a:xfrm>
                <a:prstGeom prst="rect">
                  <a:avLst/>
                </a:prstGeom>
                <a:noFill/>
                <a:ln w="9525">
                  <a:noFill/>
                  <a:miter lim="800000"/>
                  <a:headEnd/>
                  <a:tailEnd/>
                </a:ln>
              </p:spPr>
              <p:txBody>
                <a:bodyPr>
                  <a:spAutoFit/>
                </a:bodyPr>
                <a:lstStyle/>
                <a:p>
                  <a:pPr algn="ctr"/>
                  <a:r>
                    <a:rPr lang="en-US" sz="1000" dirty="0">
                      <a:solidFill>
                        <a:schemeClr val="tx1"/>
                      </a:solidFill>
                      <a:latin typeface="Arial" pitchFamily="34" charset="0"/>
                      <a:cs typeface="Arial" pitchFamily="34" charset="0"/>
                    </a:rPr>
                    <a:t>3</a:t>
                  </a:r>
                </a:p>
              </p:txBody>
            </p:sp>
            <p:sp>
              <p:nvSpPr>
                <p:cNvPr id="54" name="TextBox 54"/>
                <p:cNvSpPr txBox="1">
                  <a:spLocks noChangeArrowheads="1"/>
                </p:cNvSpPr>
                <p:nvPr/>
              </p:nvSpPr>
              <p:spPr bwMode="auto">
                <a:xfrm rot="10800000" flipH="1" flipV="1">
                  <a:off x="2704080" y="2291788"/>
                  <a:ext cx="445410" cy="215151"/>
                </a:xfrm>
                <a:prstGeom prst="rect">
                  <a:avLst/>
                </a:prstGeom>
                <a:noFill/>
                <a:ln w="9525">
                  <a:noFill/>
                  <a:miter lim="800000"/>
                  <a:headEnd/>
                  <a:tailEnd/>
                </a:ln>
              </p:spPr>
              <p:txBody>
                <a:bodyPr wrap="square">
                  <a:spAutoFit/>
                </a:bodyPr>
                <a:lstStyle/>
                <a:p>
                  <a:r>
                    <a:rPr lang="en-US" sz="1000" dirty="0">
                      <a:solidFill>
                        <a:schemeClr val="tx1"/>
                      </a:solidFill>
                      <a:latin typeface="Arial" pitchFamily="34" charset="0"/>
                      <a:cs typeface="Arial" pitchFamily="34" charset="0"/>
                    </a:rPr>
                    <a:t>353</a:t>
                  </a:r>
                </a:p>
              </p:txBody>
            </p:sp>
          </p:grpSp>
          <p:cxnSp>
            <p:nvCxnSpPr>
              <p:cNvPr id="14" name="Straight Connector 172"/>
              <p:cNvCxnSpPr>
                <a:cxnSpLocks noChangeShapeType="1"/>
              </p:cNvCxnSpPr>
              <p:nvPr/>
            </p:nvCxnSpPr>
            <p:spPr bwMode="auto">
              <a:xfrm rot="5400000">
                <a:off x="3474549" y="2128954"/>
                <a:ext cx="132490" cy="1588"/>
              </a:xfrm>
              <a:prstGeom prst="line">
                <a:avLst/>
              </a:prstGeom>
              <a:noFill/>
              <a:ln w="31750" algn="ctr">
                <a:solidFill>
                  <a:schemeClr val="tx1"/>
                </a:solidFill>
                <a:round/>
                <a:headEnd/>
                <a:tailEnd/>
              </a:ln>
            </p:spPr>
          </p:cxnSp>
          <p:grpSp>
            <p:nvGrpSpPr>
              <p:cNvPr id="17" name="Group 60"/>
              <p:cNvGrpSpPr>
                <a:grpSpLocks/>
              </p:cNvGrpSpPr>
              <p:nvPr/>
            </p:nvGrpSpPr>
            <p:grpSpPr bwMode="auto">
              <a:xfrm>
                <a:off x="4104040" y="2361570"/>
                <a:ext cx="1239161" cy="332590"/>
                <a:chOff x="1957740" y="2209802"/>
                <a:chExt cx="1239161" cy="382570"/>
              </a:xfrm>
            </p:grpSpPr>
            <p:sp>
              <p:nvSpPr>
                <p:cNvPr id="48" name="AutoShape 14"/>
                <p:cNvSpPr>
                  <a:spLocks noChangeArrowheads="1"/>
                </p:cNvSpPr>
                <p:nvPr/>
              </p:nvSpPr>
              <p:spPr bwMode="auto">
                <a:xfrm>
                  <a:off x="2097765" y="2209802"/>
                  <a:ext cx="684212" cy="382570"/>
                </a:xfrm>
                <a:prstGeom prst="flowChartProcess">
                  <a:avLst/>
                </a:prstGeom>
                <a:noFill/>
                <a:ln w="19050">
                  <a:solidFill>
                    <a:srgbClr val="000000"/>
                  </a:solidFill>
                  <a:round/>
                  <a:headEnd/>
                  <a:tailEnd/>
                </a:ln>
              </p:spPr>
              <p:txBody>
                <a:bodyPr wrap="none" anchor="ctr"/>
                <a:lstStyle/>
                <a:p>
                  <a:pPr algn="ctr"/>
                  <a:r>
                    <a:rPr lang="en-US" sz="1000" dirty="0" smtClean="0">
                      <a:solidFill>
                        <a:schemeClr val="tx1"/>
                      </a:solidFill>
                      <a:latin typeface="Arial" pitchFamily="34" charset="0"/>
                      <a:cs typeface="Arial" pitchFamily="34" charset="0"/>
                    </a:rPr>
                    <a:t>CENTCOM</a:t>
                  </a:r>
                  <a:endParaRPr lang="en-US" sz="1000" dirty="0">
                    <a:solidFill>
                      <a:schemeClr val="tx1"/>
                    </a:solidFill>
                    <a:latin typeface="Arial" pitchFamily="34" charset="0"/>
                    <a:cs typeface="Arial" pitchFamily="34" charset="0"/>
                  </a:endParaRPr>
                </a:p>
              </p:txBody>
            </p:sp>
            <p:sp>
              <p:nvSpPr>
                <p:cNvPr id="49" name="TextBox 62"/>
                <p:cNvSpPr txBox="1">
                  <a:spLocks noChangeArrowheads="1"/>
                </p:cNvSpPr>
                <p:nvPr/>
              </p:nvSpPr>
              <p:spPr bwMode="auto">
                <a:xfrm rot="10800000" flipV="1">
                  <a:off x="1957740" y="2287035"/>
                  <a:ext cx="152400" cy="215151"/>
                </a:xfrm>
                <a:prstGeom prst="rect">
                  <a:avLst/>
                </a:prstGeom>
                <a:noFill/>
                <a:ln w="9525">
                  <a:noFill/>
                  <a:miter lim="800000"/>
                  <a:headEnd/>
                  <a:tailEnd/>
                </a:ln>
              </p:spPr>
              <p:txBody>
                <a:bodyPr>
                  <a:spAutoFit/>
                </a:bodyPr>
                <a:lstStyle/>
                <a:p>
                  <a:pPr algn="ctr"/>
                  <a:r>
                    <a:rPr lang="en-US" sz="1000" dirty="0">
                      <a:solidFill>
                        <a:schemeClr val="tx1"/>
                      </a:solidFill>
                      <a:latin typeface="Arial" pitchFamily="34" charset="0"/>
                      <a:cs typeface="Arial" pitchFamily="34" charset="0"/>
                    </a:rPr>
                    <a:t>4</a:t>
                  </a:r>
                </a:p>
              </p:txBody>
            </p:sp>
            <p:sp>
              <p:nvSpPr>
                <p:cNvPr id="50" name="TextBox 63"/>
                <p:cNvSpPr txBox="1">
                  <a:spLocks noChangeArrowheads="1"/>
                </p:cNvSpPr>
                <p:nvPr/>
              </p:nvSpPr>
              <p:spPr bwMode="auto">
                <a:xfrm rot="10800000" flipH="1" flipV="1">
                  <a:off x="2727687" y="2287035"/>
                  <a:ext cx="469214" cy="215151"/>
                </a:xfrm>
                <a:prstGeom prst="rect">
                  <a:avLst/>
                </a:prstGeom>
                <a:noFill/>
                <a:ln w="9525">
                  <a:noFill/>
                  <a:miter lim="800000"/>
                  <a:headEnd/>
                  <a:tailEnd/>
                </a:ln>
              </p:spPr>
              <p:txBody>
                <a:bodyPr wrap="square">
                  <a:spAutoFit/>
                </a:bodyPr>
                <a:lstStyle/>
                <a:p>
                  <a:r>
                    <a:rPr lang="en-US" sz="1000" dirty="0">
                      <a:solidFill>
                        <a:schemeClr val="tx1"/>
                      </a:solidFill>
                      <a:latin typeface="Arial" pitchFamily="34" charset="0"/>
                      <a:cs typeface="Arial" pitchFamily="34" charset="0"/>
                    </a:rPr>
                    <a:t>353</a:t>
                  </a:r>
                </a:p>
              </p:txBody>
            </p:sp>
          </p:grpSp>
          <p:cxnSp>
            <p:nvCxnSpPr>
              <p:cNvPr id="16" name="Straight Connector 175"/>
              <p:cNvCxnSpPr>
                <a:cxnSpLocks noChangeShapeType="1"/>
              </p:cNvCxnSpPr>
              <p:nvPr/>
            </p:nvCxnSpPr>
            <p:spPr bwMode="auto">
              <a:xfrm rot="5400000">
                <a:off x="4508098" y="2128941"/>
                <a:ext cx="132490" cy="1588"/>
              </a:xfrm>
              <a:prstGeom prst="line">
                <a:avLst/>
              </a:prstGeom>
              <a:noFill/>
              <a:ln w="31750" algn="ctr">
                <a:solidFill>
                  <a:schemeClr val="tx1"/>
                </a:solidFill>
                <a:round/>
                <a:headEnd/>
                <a:tailEnd/>
              </a:ln>
            </p:spPr>
          </p:cxnSp>
          <p:grpSp>
            <p:nvGrpSpPr>
              <p:cNvPr id="19" name="Group 75"/>
              <p:cNvGrpSpPr>
                <a:grpSpLocks/>
              </p:cNvGrpSpPr>
              <p:nvPr/>
            </p:nvGrpSpPr>
            <p:grpSpPr bwMode="auto">
              <a:xfrm>
                <a:off x="5218465" y="2365711"/>
                <a:ext cx="1191536" cy="332590"/>
                <a:chOff x="1957740" y="1674806"/>
                <a:chExt cx="1191536" cy="382570"/>
              </a:xfrm>
            </p:grpSpPr>
            <p:sp>
              <p:nvSpPr>
                <p:cNvPr id="45" name="AutoShape 14"/>
                <p:cNvSpPr>
                  <a:spLocks noChangeArrowheads="1"/>
                </p:cNvSpPr>
                <p:nvPr/>
              </p:nvSpPr>
              <p:spPr bwMode="auto">
                <a:xfrm>
                  <a:off x="2097765" y="1674806"/>
                  <a:ext cx="684212" cy="382570"/>
                </a:xfrm>
                <a:prstGeom prst="flowChartProcess">
                  <a:avLst/>
                </a:prstGeom>
                <a:noFill/>
                <a:ln w="19050">
                  <a:solidFill>
                    <a:srgbClr val="000000"/>
                  </a:solidFill>
                  <a:round/>
                  <a:headEnd/>
                  <a:tailEnd/>
                </a:ln>
              </p:spPr>
              <p:txBody>
                <a:bodyPr wrap="none" anchor="ctr"/>
                <a:lstStyle/>
                <a:p>
                  <a:pPr algn="ctr"/>
                  <a:r>
                    <a:rPr lang="en-US" sz="1000" dirty="0" smtClean="0">
                      <a:solidFill>
                        <a:schemeClr val="tx1"/>
                      </a:solidFill>
                      <a:latin typeface="Arial" pitchFamily="34" charset="0"/>
                      <a:cs typeface="Arial" pitchFamily="34" charset="0"/>
                    </a:rPr>
                    <a:t>PACOM</a:t>
                  </a:r>
                  <a:endParaRPr lang="en-US" sz="1000" dirty="0">
                    <a:solidFill>
                      <a:schemeClr val="tx1"/>
                    </a:solidFill>
                    <a:latin typeface="Arial" pitchFamily="34" charset="0"/>
                    <a:cs typeface="Arial" pitchFamily="34" charset="0"/>
                  </a:endParaRPr>
                </a:p>
              </p:txBody>
            </p:sp>
            <p:sp>
              <p:nvSpPr>
                <p:cNvPr id="46" name="TextBox 69"/>
                <p:cNvSpPr txBox="1">
                  <a:spLocks noChangeArrowheads="1"/>
                </p:cNvSpPr>
                <p:nvPr/>
              </p:nvSpPr>
              <p:spPr bwMode="auto">
                <a:xfrm rot="10800000" flipV="1">
                  <a:off x="1957740" y="1747277"/>
                  <a:ext cx="152400" cy="215151"/>
                </a:xfrm>
                <a:prstGeom prst="rect">
                  <a:avLst/>
                </a:prstGeom>
                <a:noFill/>
                <a:ln w="9525">
                  <a:noFill/>
                  <a:miter lim="800000"/>
                  <a:headEnd/>
                  <a:tailEnd/>
                </a:ln>
              </p:spPr>
              <p:txBody>
                <a:bodyPr>
                  <a:spAutoFit/>
                </a:bodyPr>
                <a:lstStyle/>
                <a:p>
                  <a:pPr algn="ctr"/>
                  <a:r>
                    <a:rPr lang="en-US" sz="1000" dirty="0">
                      <a:solidFill>
                        <a:schemeClr val="tx1"/>
                      </a:solidFill>
                      <a:latin typeface="Arial" pitchFamily="34" charset="0"/>
                      <a:cs typeface="Arial" pitchFamily="34" charset="0"/>
                    </a:rPr>
                    <a:t>5</a:t>
                  </a:r>
                </a:p>
              </p:txBody>
            </p:sp>
            <p:sp>
              <p:nvSpPr>
                <p:cNvPr id="47" name="TextBox 70"/>
                <p:cNvSpPr txBox="1">
                  <a:spLocks noChangeArrowheads="1"/>
                </p:cNvSpPr>
                <p:nvPr/>
              </p:nvSpPr>
              <p:spPr bwMode="auto">
                <a:xfrm rot="10800000" flipH="1" flipV="1">
                  <a:off x="2727687" y="1747277"/>
                  <a:ext cx="421589" cy="215151"/>
                </a:xfrm>
                <a:prstGeom prst="rect">
                  <a:avLst/>
                </a:prstGeom>
                <a:noFill/>
                <a:ln w="9525">
                  <a:noFill/>
                  <a:miter lim="800000"/>
                  <a:headEnd/>
                  <a:tailEnd/>
                </a:ln>
              </p:spPr>
              <p:txBody>
                <a:bodyPr wrap="square">
                  <a:spAutoFit/>
                </a:bodyPr>
                <a:lstStyle/>
                <a:p>
                  <a:r>
                    <a:rPr lang="en-US" sz="1000" dirty="0">
                      <a:solidFill>
                        <a:schemeClr val="tx1"/>
                      </a:solidFill>
                      <a:latin typeface="Arial" pitchFamily="34" charset="0"/>
                      <a:cs typeface="Arial" pitchFamily="34" charset="0"/>
                    </a:rPr>
                    <a:t>353</a:t>
                  </a:r>
                </a:p>
              </p:txBody>
            </p:sp>
          </p:grpSp>
          <p:cxnSp>
            <p:nvCxnSpPr>
              <p:cNvPr id="18" name="Straight Connector 176"/>
              <p:cNvCxnSpPr>
                <a:cxnSpLocks noChangeShapeType="1"/>
              </p:cNvCxnSpPr>
              <p:nvPr/>
            </p:nvCxnSpPr>
            <p:spPr bwMode="auto">
              <a:xfrm rot="5400000">
                <a:off x="5636008" y="2128927"/>
                <a:ext cx="132490" cy="1588"/>
              </a:xfrm>
              <a:prstGeom prst="line">
                <a:avLst/>
              </a:prstGeom>
              <a:noFill/>
              <a:ln w="31750" algn="ctr">
                <a:solidFill>
                  <a:schemeClr val="tx1"/>
                </a:solidFill>
                <a:round/>
                <a:headEnd/>
                <a:tailEnd/>
              </a:ln>
            </p:spPr>
          </p:cxnSp>
          <p:grpSp>
            <p:nvGrpSpPr>
              <p:cNvPr id="21" name="Group 76"/>
              <p:cNvGrpSpPr>
                <a:grpSpLocks/>
              </p:cNvGrpSpPr>
              <p:nvPr/>
            </p:nvGrpSpPr>
            <p:grpSpPr bwMode="auto">
              <a:xfrm>
                <a:off x="6304313" y="2365723"/>
                <a:ext cx="1248688" cy="332590"/>
                <a:chOff x="1957740" y="1674806"/>
                <a:chExt cx="1248688" cy="382570"/>
              </a:xfrm>
            </p:grpSpPr>
            <p:sp>
              <p:nvSpPr>
                <p:cNvPr id="42" name="AutoShape 14"/>
                <p:cNvSpPr>
                  <a:spLocks noChangeArrowheads="1"/>
                </p:cNvSpPr>
                <p:nvPr/>
              </p:nvSpPr>
              <p:spPr bwMode="auto">
                <a:xfrm>
                  <a:off x="2097765" y="1674806"/>
                  <a:ext cx="684212" cy="382570"/>
                </a:xfrm>
                <a:prstGeom prst="flowChartProcess">
                  <a:avLst/>
                </a:prstGeom>
                <a:noFill/>
                <a:ln w="19050">
                  <a:solidFill>
                    <a:srgbClr val="000000"/>
                  </a:solidFill>
                  <a:round/>
                  <a:headEnd/>
                  <a:tailEnd/>
                </a:ln>
              </p:spPr>
              <p:txBody>
                <a:bodyPr wrap="none" anchor="ctr"/>
                <a:lstStyle/>
                <a:p>
                  <a:pPr algn="ctr"/>
                  <a:r>
                    <a:rPr lang="en-US" sz="1000" dirty="0" smtClean="0">
                      <a:solidFill>
                        <a:schemeClr val="tx1"/>
                      </a:solidFill>
                      <a:latin typeface="Arial" pitchFamily="34" charset="0"/>
                      <a:cs typeface="Arial" pitchFamily="34" charset="0"/>
                    </a:rPr>
                    <a:t>SFA/SC BN</a:t>
                  </a:r>
                  <a:endParaRPr lang="en-US" sz="1000" dirty="0">
                    <a:solidFill>
                      <a:schemeClr val="tx1"/>
                    </a:solidFill>
                    <a:latin typeface="Arial" pitchFamily="34" charset="0"/>
                    <a:cs typeface="Arial" pitchFamily="34" charset="0"/>
                  </a:endParaRPr>
                </a:p>
              </p:txBody>
            </p:sp>
            <p:sp>
              <p:nvSpPr>
                <p:cNvPr id="43" name="TextBox 78"/>
                <p:cNvSpPr txBox="1">
                  <a:spLocks noChangeArrowheads="1"/>
                </p:cNvSpPr>
                <p:nvPr/>
              </p:nvSpPr>
              <p:spPr bwMode="auto">
                <a:xfrm rot="10800000" flipV="1">
                  <a:off x="1957740" y="1747263"/>
                  <a:ext cx="152400" cy="215151"/>
                </a:xfrm>
                <a:prstGeom prst="rect">
                  <a:avLst/>
                </a:prstGeom>
                <a:noFill/>
                <a:ln w="9525">
                  <a:noFill/>
                  <a:miter lim="800000"/>
                  <a:headEnd/>
                  <a:tailEnd/>
                </a:ln>
              </p:spPr>
              <p:txBody>
                <a:bodyPr>
                  <a:spAutoFit/>
                </a:bodyPr>
                <a:lstStyle/>
                <a:p>
                  <a:pPr algn="ctr"/>
                  <a:r>
                    <a:rPr lang="en-US" sz="1000" dirty="0">
                      <a:solidFill>
                        <a:schemeClr val="tx1"/>
                      </a:solidFill>
                      <a:latin typeface="Arial" pitchFamily="34" charset="0"/>
                      <a:cs typeface="Arial" pitchFamily="34" charset="0"/>
                    </a:rPr>
                    <a:t>6</a:t>
                  </a:r>
                </a:p>
              </p:txBody>
            </p:sp>
            <p:sp>
              <p:nvSpPr>
                <p:cNvPr id="44" name="TextBox 79"/>
                <p:cNvSpPr txBox="1">
                  <a:spLocks noChangeArrowheads="1"/>
                </p:cNvSpPr>
                <p:nvPr/>
              </p:nvSpPr>
              <p:spPr bwMode="auto">
                <a:xfrm rot="10800000" flipH="1" flipV="1">
                  <a:off x="2727687" y="1747263"/>
                  <a:ext cx="478741" cy="215151"/>
                </a:xfrm>
                <a:prstGeom prst="rect">
                  <a:avLst/>
                </a:prstGeom>
                <a:noFill/>
                <a:ln w="9525">
                  <a:noFill/>
                  <a:miter lim="800000"/>
                  <a:headEnd/>
                  <a:tailEnd/>
                </a:ln>
              </p:spPr>
              <p:txBody>
                <a:bodyPr wrap="square">
                  <a:spAutoFit/>
                </a:bodyPr>
                <a:lstStyle/>
                <a:p>
                  <a:r>
                    <a:rPr lang="en-US" sz="1000" dirty="0">
                      <a:solidFill>
                        <a:schemeClr val="tx1"/>
                      </a:solidFill>
                      <a:latin typeface="Arial" pitchFamily="34" charset="0"/>
                      <a:cs typeface="Arial" pitchFamily="34" charset="0"/>
                    </a:rPr>
                    <a:t>353</a:t>
                  </a:r>
                </a:p>
              </p:txBody>
            </p:sp>
          </p:grpSp>
          <p:cxnSp>
            <p:nvCxnSpPr>
              <p:cNvPr id="20" name="Straight Connector 177"/>
              <p:cNvCxnSpPr>
                <a:cxnSpLocks noChangeShapeType="1"/>
              </p:cNvCxnSpPr>
              <p:nvPr/>
            </p:nvCxnSpPr>
            <p:spPr bwMode="auto">
              <a:xfrm rot="5400000">
                <a:off x="6714642" y="2129612"/>
                <a:ext cx="132490" cy="1588"/>
              </a:xfrm>
              <a:prstGeom prst="line">
                <a:avLst/>
              </a:prstGeom>
              <a:noFill/>
              <a:ln w="31750" algn="ctr">
                <a:solidFill>
                  <a:schemeClr val="tx1"/>
                </a:solidFill>
                <a:round/>
                <a:headEnd/>
                <a:tailEnd/>
              </a:ln>
            </p:spPr>
          </p:cxnSp>
          <p:cxnSp>
            <p:nvCxnSpPr>
              <p:cNvPr id="25" name="Straight Connector 197"/>
              <p:cNvCxnSpPr>
                <a:cxnSpLocks noChangeShapeType="1"/>
              </p:cNvCxnSpPr>
              <p:nvPr/>
            </p:nvCxnSpPr>
            <p:spPr bwMode="auto">
              <a:xfrm>
                <a:off x="1357161" y="2049475"/>
                <a:ext cx="5420624" cy="16586"/>
              </a:xfrm>
              <a:prstGeom prst="line">
                <a:avLst/>
              </a:prstGeom>
              <a:noFill/>
              <a:ln w="28575" algn="ctr">
                <a:solidFill>
                  <a:schemeClr val="tx1"/>
                </a:solidFill>
                <a:round/>
                <a:headEnd/>
                <a:tailEnd/>
              </a:ln>
            </p:spPr>
          </p:cxnSp>
          <p:cxnSp>
            <p:nvCxnSpPr>
              <p:cNvPr id="26" name="Straight Connector 207"/>
              <p:cNvCxnSpPr>
                <a:cxnSpLocks noChangeShapeType="1"/>
                <a:stCxn id="4" idx="2"/>
              </p:cNvCxnSpPr>
              <p:nvPr/>
            </p:nvCxnSpPr>
            <p:spPr bwMode="auto">
              <a:xfrm flipH="1">
                <a:off x="4084743" y="1788396"/>
                <a:ext cx="2562" cy="283292"/>
              </a:xfrm>
              <a:prstGeom prst="line">
                <a:avLst/>
              </a:prstGeom>
              <a:noFill/>
              <a:ln w="31750" algn="ctr">
                <a:solidFill>
                  <a:schemeClr val="tx1"/>
                </a:solidFill>
                <a:round/>
                <a:headEnd/>
                <a:tailEnd/>
              </a:ln>
            </p:spPr>
          </p:cxnSp>
          <p:sp>
            <p:nvSpPr>
              <p:cNvPr id="27" name="TextBox 112"/>
              <p:cNvSpPr txBox="1">
                <a:spLocks noChangeArrowheads="1"/>
              </p:cNvSpPr>
              <p:nvPr/>
            </p:nvSpPr>
            <p:spPr bwMode="auto">
              <a:xfrm>
                <a:off x="6644806" y="2203112"/>
                <a:ext cx="278759" cy="187043"/>
              </a:xfrm>
              <a:prstGeom prst="rect">
                <a:avLst/>
              </a:prstGeom>
              <a:noFill/>
              <a:ln w="9525">
                <a:noFill/>
                <a:miter lim="800000"/>
                <a:headEnd/>
                <a:tailEnd/>
              </a:ln>
            </p:spPr>
            <p:txBody>
              <a:bodyPr wrap="square">
                <a:spAutoFit/>
              </a:bodyPr>
              <a:lstStyle/>
              <a:p>
                <a:pPr algn="ctr"/>
                <a:r>
                  <a:rPr lang="en-US" sz="1000" b="1" dirty="0" smtClean="0">
                    <a:solidFill>
                      <a:schemeClr val="tx1"/>
                    </a:solidFill>
                  </a:rPr>
                  <a:t>II</a:t>
                </a:r>
                <a:endParaRPr lang="en-US" sz="1000" b="1" dirty="0">
                  <a:solidFill>
                    <a:schemeClr val="tx1"/>
                  </a:solidFill>
                </a:endParaRPr>
              </a:p>
            </p:txBody>
          </p:sp>
          <p:cxnSp>
            <p:nvCxnSpPr>
              <p:cNvPr id="28" name="Straight Connector 27"/>
              <p:cNvCxnSpPr>
                <a:stCxn id="42" idx="1"/>
                <a:endCxn id="42" idx="3"/>
              </p:cNvCxnSpPr>
              <p:nvPr/>
            </p:nvCxnSpPr>
            <p:spPr bwMode="auto">
              <a:xfrm>
                <a:off x="6444338" y="2532017"/>
                <a:ext cx="684212" cy="0"/>
              </a:xfrm>
              <a:prstGeom prst="line">
                <a:avLst/>
              </a:prstGeom>
              <a:solidFill>
                <a:schemeClr val="accent2"/>
              </a:solidFill>
              <a:ln w="9525" cap="flat" cmpd="sng" algn="ctr">
                <a:noFill/>
                <a:prstDash val="solid"/>
                <a:round/>
                <a:headEnd type="none" w="med" len="med"/>
                <a:tailEnd type="none" w="med" len="med"/>
              </a:ln>
              <a:effectLst/>
            </p:spPr>
          </p:cxnSp>
          <p:sp>
            <p:nvSpPr>
              <p:cNvPr id="30" name="TextBox 112"/>
              <p:cNvSpPr txBox="1">
                <a:spLocks noChangeArrowheads="1"/>
              </p:cNvSpPr>
              <p:nvPr/>
            </p:nvSpPr>
            <p:spPr bwMode="auto">
              <a:xfrm>
                <a:off x="5565998" y="2201612"/>
                <a:ext cx="278759" cy="187043"/>
              </a:xfrm>
              <a:prstGeom prst="rect">
                <a:avLst/>
              </a:prstGeom>
              <a:noFill/>
              <a:ln w="9525">
                <a:noFill/>
                <a:miter lim="800000"/>
                <a:headEnd/>
                <a:tailEnd/>
              </a:ln>
            </p:spPr>
            <p:txBody>
              <a:bodyPr wrap="square">
                <a:spAutoFit/>
              </a:bodyPr>
              <a:lstStyle/>
              <a:p>
                <a:pPr algn="ctr"/>
                <a:r>
                  <a:rPr lang="en-US" sz="1000" b="1" dirty="0" smtClean="0">
                    <a:solidFill>
                      <a:schemeClr val="tx1"/>
                    </a:solidFill>
                  </a:rPr>
                  <a:t>II</a:t>
                </a:r>
                <a:endParaRPr lang="en-US" sz="1000" b="1" dirty="0">
                  <a:solidFill>
                    <a:schemeClr val="tx1"/>
                  </a:solidFill>
                </a:endParaRPr>
              </a:p>
            </p:txBody>
          </p:sp>
          <p:sp>
            <p:nvSpPr>
              <p:cNvPr id="32" name="TextBox 31"/>
              <p:cNvSpPr txBox="1">
                <a:spLocks noChangeArrowheads="1"/>
              </p:cNvSpPr>
              <p:nvPr/>
            </p:nvSpPr>
            <p:spPr bwMode="auto">
              <a:xfrm>
                <a:off x="4432872" y="2200110"/>
                <a:ext cx="278759" cy="187043"/>
              </a:xfrm>
              <a:prstGeom prst="rect">
                <a:avLst/>
              </a:prstGeom>
              <a:noFill/>
              <a:ln w="9525">
                <a:noFill/>
                <a:miter lim="800000"/>
                <a:headEnd/>
                <a:tailEnd/>
              </a:ln>
            </p:spPr>
            <p:txBody>
              <a:bodyPr wrap="square">
                <a:spAutoFit/>
              </a:bodyPr>
              <a:lstStyle/>
              <a:p>
                <a:pPr algn="ctr"/>
                <a:r>
                  <a:rPr lang="en-US" sz="1000" b="1" dirty="0" smtClean="0">
                    <a:solidFill>
                      <a:schemeClr val="tx1"/>
                    </a:solidFill>
                  </a:rPr>
                  <a:t>II</a:t>
                </a:r>
                <a:endParaRPr lang="en-US" sz="1000" b="1" dirty="0">
                  <a:solidFill>
                    <a:schemeClr val="tx1"/>
                  </a:solidFill>
                </a:endParaRPr>
              </a:p>
            </p:txBody>
          </p:sp>
          <p:sp>
            <p:nvSpPr>
              <p:cNvPr id="33" name="TextBox 32"/>
              <p:cNvSpPr txBox="1">
                <a:spLocks noChangeArrowheads="1"/>
              </p:cNvSpPr>
              <p:nvPr/>
            </p:nvSpPr>
            <p:spPr bwMode="auto">
              <a:xfrm>
                <a:off x="3399329" y="2189556"/>
                <a:ext cx="278759" cy="187043"/>
              </a:xfrm>
              <a:prstGeom prst="rect">
                <a:avLst/>
              </a:prstGeom>
              <a:noFill/>
              <a:ln w="9525">
                <a:noFill/>
                <a:miter lim="800000"/>
                <a:headEnd/>
                <a:tailEnd/>
              </a:ln>
            </p:spPr>
            <p:txBody>
              <a:bodyPr wrap="square">
                <a:spAutoFit/>
              </a:bodyPr>
              <a:lstStyle/>
              <a:p>
                <a:pPr algn="ctr"/>
                <a:r>
                  <a:rPr lang="en-US" sz="1000" b="1" dirty="0" smtClean="0">
                    <a:solidFill>
                      <a:schemeClr val="tx1"/>
                    </a:solidFill>
                  </a:rPr>
                  <a:t>II</a:t>
                </a:r>
                <a:endParaRPr lang="en-US" sz="1000" b="1" dirty="0">
                  <a:solidFill>
                    <a:schemeClr val="tx1"/>
                  </a:solidFill>
                </a:endParaRPr>
              </a:p>
            </p:txBody>
          </p:sp>
          <p:sp>
            <p:nvSpPr>
              <p:cNvPr id="34" name="TextBox 33"/>
              <p:cNvSpPr txBox="1">
                <a:spLocks noChangeArrowheads="1"/>
              </p:cNvSpPr>
              <p:nvPr/>
            </p:nvSpPr>
            <p:spPr bwMode="auto">
              <a:xfrm>
                <a:off x="2293362" y="2197108"/>
                <a:ext cx="278759" cy="187043"/>
              </a:xfrm>
              <a:prstGeom prst="rect">
                <a:avLst/>
              </a:prstGeom>
              <a:noFill/>
              <a:ln w="9525">
                <a:noFill/>
                <a:miter lim="800000"/>
                <a:headEnd/>
                <a:tailEnd/>
              </a:ln>
            </p:spPr>
            <p:txBody>
              <a:bodyPr wrap="square">
                <a:spAutoFit/>
              </a:bodyPr>
              <a:lstStyle/>
              <a:p>
                <a:pPr algn="ctr"/>
                <a:r>
                  <a:rPr lang="en-US" sz="1000" b="1" dirty="0" smtClean="0">
                    <a:solidFill>
                      <a:schemeClr val="tx1"/>
                    </a:solidFill>
                  </a:rPr>
                  <a:t>II</a:t>
                </a:r>
                <a:endParaRPr lang="en-US" sz="1000" b="1" dirty="0">
                  <a:solidFill>
                    <a:schemeClr val="tx1"/>
                  </a:solidFill>
                </a:endParaRPr>
              </a:p>
            </p:txBody>
          </p:sp>
          <p:sp>
            <p:nvSpPr>
              <p:cNvPr id="35" name="TextBox 34"/>
              <p:cNvSpPr txBox="1">
                <a:spLocks noChangeArrowheads="1"/>
              </p:cNvSpPr>
              <p:nvPr/>
            </p:nvSpPr>
            <p:spPr bwMode="auto">
              <a:xfrm>
                <a:off x="1232660" y="2204660"/>
                <a:ext cx="278759" cy="187043"/>
              </a:xfrm>
              <a:prstGeom prst="rect">
                <a:avLst/>
              </a:prstGeom>
              <a:noFill/>
              <a:ln w="9525">
                <a:noFill/>
                <a:miter lim="800000"/>
                <a:headEnd/>
                <a:tailEnd/>
              </a:ln>
            </p:spPr>
            <p:txBody>
              <a:bodyPr wrap="square">
                <a:spAutoFit/>
              </a:bodyPr>
              <a:lstStyle/>
              <a:p>
                <a:pPr algn="ctr"/>
                <a:r>
                  <a:rPr lang="en-US" sz="1000" b="1" dirty="0" smtClean="0">
                    <a:solidFill>
                      <a:schemeClr val="tx1"/>
                    </a:solidFill>
                  </a:rPr>
                  <a:t>II</a:t>
                </a:r>
                <a:endParaRPr lang="en-US" sz="1000" b="1" dirty="0">
                  <a:solidFill>
                    <a:schemeClr val="tx1"/>
                  </a:solidFill>
                </a:endParaRPr>
              </a:p>
            </p:txBody>
          </p:sp>
        </p:grpSp>
        <p:grpSp>
          <p:nvGrpSpPr>
            <p:cNvPr id="22" name="Group 185"/>
            <p:cNvGrpSpPr/>
            <p:nvPr/>
          </p:nvGrpSpPr>
          <p:grpSpPr>
            <a:xfrm>
              <a:off x="5968300" y="1475716"/>
              <a:ext cx="2138759" cy="640370"/>
              <a:chOff x="6224325" y="1395251"/>
              <a:chExt cx="2138759" cy="640370"/>
            </a:xfrm>
          </p:grpSpPr>
          <p:cxnSp>
            <p:nvCxnSpPr>
              <p:cNvPr id="180" name="Straight Connector 179"/>
              <p:cNvCxnSpPr/>
              <p:nvPr/>
            </p:nvCxnSpPr>
            <p:spPr bwMode="auto">
              <a:xfrm rot="10800000" flipH="1">
                <a:off x="7332055" y="1940007"/>
                <a:ext cx="735069" cy="2090"/>
              </a:xfrm>
              <a:prstGeom prst="line">
                <a:avLst/>
              </a:prstGeom>
              <a:solidFill>
                <a:schemeClr val="accent2"/>
              </a:solidFill>
              <a:ln w="19050" cap="flat" cmpd="sng" algn="ctr">
                <a:solidFill>
                  <a:schemeClr val="tx1"/>
                </a:solidFill>
                <a:prstDash val="solid"/>
                <a:round/>
                <a:headEnd type="none" w="med" len="med"/>
                <a:tailEnd type="none" w="med" len="med"/>
              </a:ln>
              <a:effectLst/>
            </p:spPr>
          </p:cxnSp>
          <p:grpSp>
            <p:nvGrpSpPr>
              <p:cNvPr id="23" name="Group 184"/>
              <p:cNvGrpSpPr/>
              <p:nvPr/>
            </p:nvGrpSpPr>
            <p:grpSpPr>
              <a:xfrm>
                <a:off x="6224325" y="1395251"/>
                <a:ext cx="2138759" cy="640370"/>
                <a:chOff x="6224325" y="1402566"/>
                <a:chExt cx="2138759" cy="640370"/>
              </a:xfrm>
            </p:grpSpPr>
            <p:grpSp>
              <p:nvGrpSpPr>
                <p:cNvPr id="24" name="Group 182"/>
                <p:cNvGrpSpPr/>
                <p:nvPr/>
              </p:nvGrpSpPr>
              <p:grpSpPr>
                <a:xfrm>
                  <a:off x="6224325" y="1402566"/>
                  <a:ext cx="1035380" cy="632255"/>
                  <a:chOff x="6224325" y="1418416"/>
                  <a:chExt cx="1035380" cy="632255"/>
                </a:xfrm>
              </p:grpSpPr>
              <p:grpSp>
                <p:nvGrpSpPr>
                  <p:cNvPr id="29" name="Group 152"/>
                  <p:cNvGrpSpPr/>
                  <p:nvPr/>
                </p:nvGrpSpPr>
                <p:grpSpPr>
                  <a:xfrm>
                    <a:off x="6224325" y="1447435"/>
                    <a:ext cx="735069" cy="603236"/>
                    <a:chOff x="7965355" y="2325265"/>
                    <a:chExt cx="735069" cy="603236"/>
                  </a:xfrm>
                </p:grpSpPr>
                <p:sp>
                  <p:nvSpPr>
                    <p:cNvPr id="154" name="AutoShape 14"/>
                    <p:cNvSpPr>
                      <a:spLocks noChangeArrowheads="1"/>
                    </p:cNvSpPr>
                    <p:nvPr/>
                  </p:nvSpPr>
                  <p:spPr bwMode="auto">
                    <a:xfrm>
                      <a:off x="7965355" y="2490684"/>
                      <a:ext cx="735069" cy="437817"/>
                    </a:xfrm>
                    <a:prstGeom prst="flowChartProcess">
                      <a:avLst/>
                    </a:prstGeom>
                    <a:noFill/>
                    <a:ln w="19050">
                      <a:solidFill>
                        <a:srgbClr val="000000"/>
                      </a:solidFill>
                      <a:round/>
                      <a:headEnd/>
                      <a:tailEnd/>
                    </a:ln>
                  </p:spPr>
                  <p:txBody>
                    <a:bodyPr wrap="none" anchor="ctr"/>
                    <a:lstStyle/>
                    <a:p>
                      <a:pPr algn="ctr"/>
                      <a:r>
                        <a:rPr lang="en-US" sz="800" dirty="0" smtClean="0">
                          <a:solidFill>
                            <a:schemeClr val="tx1"/>
                          </a:solidFill>
                          <a:latin typeface="Arial" pitchFamily="34" charset="0"/>
                          <a:cs typeface="Arial" pitchFamily="34" charset="0"/>
                        </a:rPr>
                        <a:t>HHC</a:t>
                      </a:r>
                      <a:endParaRPr lang="en-US" sz="800" dirty="0">
                        <a:solidFill>
                          <a:schemeClr val="tx1"/>
                        </a:solidFill>
                        <a:latin typeface="Arial" pitchFamily="34" charset="0"/>
                        <a:cs typeface="Arial" pitchFamily="34" charset="0"/>
                      </a:endParaRPr>
                    </a:p>
                  </p:txBody>
                </p:sp>
                <p:sp>
                  <p:nvSpPr>
                    <p:cNvPr id="161" name="TextBox 112"/>
                    <p:cNvSpPr txBox="1">
                      <a:spLocks noChangeArrowheads="1"/>
                    </p:cNvSpPr>
                    <p:nvPr/>
                  </p:nvSpPr>
                  <p:spPr bwMode="auto">
                    <a:xfrm>
                      <a:off x="8180724" y="2325265"/>
                      <a:ext cx="29947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a:t>
                      </a:r>
                      <a:endParaRPr lang="en-US" sz="900" b="1" dirty="0">
                        <a:solidFill>
                          <a:schemeClr val="tx1"/>
                        </a:solidFill>
                      </a:endParaRPr>
                    </a:p>
                  </p:txBody>
                </p:sp>
              </p:grpSp>
              <p:sp>
                <p:nvSpPr>
                  <p:cNvPr id="181" name="TextBox 180"/>
                  <p:cNvSpPr txBox="1"/>
                  <p:nvPr/>
                </p:nvSpPr>
                <p:spPr>
                  <a:xfrm>
                    <a:off x="6663075" y="1418416"/>
                    <a:ext cx="596630" cy="246221"/>
                  </a:xfrm>
                  <a:prstGeom prst="rect">
                    <a:avLst/>
                  </a:prstGeom>
                  <a:noFill/>
                </p:spPr>
                <p:txBody>
                  <a:bodyPr wrap="square" rtlCol="0">
                    <a:spAutoFit/>
                  </a:bodyPr>
                  <a:lstStyle/>
                  <a:p>
                    <a:r>
                      <a:rPr lang="en-US" sz="1000" dirty="0" smtClean="0">
                        <a:latin typeface="Arial" pitchFamily="34" charset="0"/>
                        <a:cs typeface="Arial" pitchFamily="34" charset="0"/>
                      </a:rPr>
                      <a:t>100</a:t>
                    </a:r>
                    <a:endParaRPr lang="en-US" sz="1000" dirty="0">
                      <a:latin typeface="Arial" pitchFamily="34" charset="0"/>
                      <a:cs typeface="Arial" pitchFamily="34" charset="0"/>
                    </a:endParaRPr>
                  </a:p>
                </p:txBody>
              </p:sp>
            </p:grpSp>
            <p:grpSp>
              <p:nvGrpSpPr>
                <p:cNvPr id="31" name="Group 183"/>
                <p:cNvGrpSpPr/>
                <p:nvPr/>
              </p:nvGrpSpPr>
              <p:grpSpPr>
                <a:xfrm>
                  <a:off x="7342641" y="1402566"/>
                  <a:ext cx="1020443" cy="640370"/>
                  <a:chOff x="7342641" y="1402566"/>
                  <a:chExt cx="1020443" cy="640370"/>
                </a:xfrm>
              </p:grpSpPr>
              <p:grpSp>
                <p:nvGrpSpPr>
                  <p:cNvPr id="36" name="Group 166"/>
                  <p:cNvGrpSpPr/>
                  <p:nvPr/>
                </p:nvGrpSpPr>
                <p:grpSpPr>
                  <a:xfrm>
                    <a:off x="7342641" y="1439700"/>
                    <a:ext cx="735069" cy="603236"/>
                    <a:chOff x="7965355" y="2325265"/>
                    <a:chExt cx="735069" cy="603236"/>
                  </a:xfrm>
                </p:grpSpPr>
                <p:sp>
                  <p:nvSpPr>
                    <p:cNvPr id="178" name="AutoShape 14"/>
                    <p:cNvSpPr>
                      <a:spLocks noChangeArrowheads="1"/>
                    </p:cNvSpPr>
                    <p:nvPr/>
                  </p:nvSpPr>
                  <p:spPr bwMode="auto">
                    <a:xfrm>
                      <a:off x="7965355" y="2490684"/>
                      <a:ext cx="735069" cy="437817"/>
                    </a:xfrm>
                    <a:prstGeom prst="flowChartProcess">
                      <a:avLst/>
                    </a:prstGeom>
                    <a:noFill/>
                    <a:ln w="19050">
                      <a:solidFill>
                        <a:srgbClr val="000000"/>
                      </a:solidFill>
                      <a:round/>
                      <a:headEnd/>
                      <a:tailEnd/>
                    </a:ln>
                  </p:spPr>
                  <p:txBody>
                    <a:bodyPr wrap="none" anchor="ctr"/>
                    <a:lstStyle/>
                    <a:p>
                      <a:pPr algn="ctr"/>
                      <a:r>
                        <a:rPr lang="en-US" sz="800" dirty="0" smtClean="0">
                          <a:solidFill>
                            <a:schemeClr val="tx1"/>
                          </a:solidFill>
                          <a:latin typeface="Arial" pitchFamily="34" charset="0"/>
                          <a:cs typeface="Arial" pitchFamily="34" charset="0"/>
                        </a:rPr>
                        <a:t>SUPORT</a:t>
                      </a:r>
                      <a:endParaRPr lang="en-US" sz="800" dirty="0">
                        <a:solidFill>
                          <a:schemeClr val="tx1"/>
                        </a:solidFill>
                        <a:latin typeface="Arial" pitchFamily="34" charset="0"/>
                        <a:cs typeface="Arial" pitchFamily="34" charset="0"/>
                      </a:endParaRPr>
                    </a:p>
                  </p:txBody>
                </p:sp>
                <p:sp>
                  <p:nvSpPr>
                    <p:cNvPr id="179" name="TextBox 112"/>
                    <p:cNvSpPr txBox="1">
                      <a:spLocks noChangeArrowheads="1"/>
                    </p:cNvSpPr>
                    <p:nvPr/>
                  </p:nvSpPr>
                  <p:spPr bwMode="auto">
                    <a:xfrm>
                      <a:off x="8180724" y="2325265"/>
                      <a:ext cx="29947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a:t>
                      </a:r>
                      <a:endParaRPr lang="en-US" sz="900" b="1" dirty="0">
                        <a:solidFill>
                          <a:schemeClr val="tx1"/>
                        </a:solidFill>
                      </a:endParaRPr>
                    </a:p>
                  </p:txBody>
                </p:sp>
              </p:grpSp>
              <p:sp>
                <p:nvSpPr>
                  <p:cNvPr id="182" name="TextBox 181"/>
                  <p:cNvSpPr txBox="1"/>
                  <p:nvPr/>
                </p:nvSpPr>
                <p:spPr>
                  <a:xfrm>
                    <a:off x="7766454" y="1402566"/>
                    <a:ext cx="596630" cy="246221"/>
                  </a:xfrm>
                  <a:prstGeom prst="rect">
                    <a:avLst/>
                  </a:prstGeom>
                  <a:noFill/>
                </p:spPr>
                <p:txBody>
                  <a:bodyPr wrap="square" rtlCol="0">
                    <a:spAutoFit/>
                  </a:bodyPr>
                  <a:lstStyle/>
                  <a:p>
                    <a:r>
                      <a:rPr lang="en-US" sz="1000" dirty="0" smtClean="0">
                        <a:latin typeface="Arial" pitchFamily="34" charset="0"/>
                        <a:cs typeface="Arial" pitchFamily="34" charset="0"/>
                      </a:rPr>
                      <a:t>100</a:t>
                    </a:r>
                    <a:endParaRPr lang="en-US" sz="1000" dirty="0">
                      <a:latin typeface="Arial" pitchFamily="34" charset="0"/>
                      <a:cs typeface="Arial" pitchFamily="34" charset="0"/>
                    </a:endParaRPr>
                  </a:p>
                </p:txBody>
              </p:sp>
            </p:grpSp>
          </p:grpSp>
        </p:grpSp>
      </p:gr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48" name="TextBox 163"/>
          <p:cNvSpPr txBox="1">
            <a:spLocks noChangeArrowheads="1"/>
          </p:cNvSpPr>
          <p:nvPr/>
        </p:nvSpPr>
        <p:spPr bwMode="auto">
          <a:xfrm>
            <a:off x="774550" y="175487"/>
            <a:ext cx="8381999" cy="523220"/>
          </a:xfrm>
          <a:prstGeom prst="rect">
            <a:avLst/>
          </a:prstGeom>
          <a:noFill/>
          <a:ln w="9525">
            <a:noFill/>
            <a:miter lim="800000"/>
            <a:headEnd/>
            <a:tailEnd/>
          </a:ln>
        </p:spPr>
        <p:txBody>
          <a:bodyPr wrap="square">
            <a:spAutoFit/>
          </a:bodyPr>
          <a:lstStyle/>
          <a:p>
            <a:pPr algn="ctr" eaLnBrk="0" hangingPunct="0"/>
            <a:r>
              <a:rPr lang="en-US" sz="2800" b="1" dirty="0" smtClean="0">
                <a:latin typeface="Arial" pitchFamily="34" charset="0"/>
                <a:cs typeface="Arial" pitchFamily="34" charset="0"/>
              </a:rPr>
              <a:t>162nd Infantry Brigade Mission Expansion</a:t>
            </a:r>
            <a:endParaRPr lang="en-US" sz="2800" b="1" dirty="0">
              <a:latin typeface="Arial" pitchFamily="34" charset="0"/>
              <a:cs typeface="Arial" pitchFamily="34" charset="0"/>
            </a:endParaRPr>
          </a:p>
        </p:txBody>
      </p:sp>
      <p:pic>
        <p:nvPicPr>
          <p:cNvPr id="17443" name="Picture 16" descr="File:Unified Combatant Commands map.pn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00600" y="611168"/>
            <a:ext cx="3581400" cy="1873395"/>
          </a:xfrm>
          <a:prstGeom prst="rect">
            <a:avLst/>
          </a:prstGeom>
          <a:noFill/>
          <a:ln w="9525">
            <a:noFill/>
            <a:miter lim="800000"/>
            <a:headEnd/>
            <a:tailEnd/>
          </a:ln>
        </p:spPr>
      </p:pic>
      <p:grpSp>
        <p:nvGrpSpPr>
          <p:cNvPr id="2" name="Group 145"/>
          <p:cNvGrpSpPr/>
          <p:nvPr/>
        </p:nvGrpSpPr>
        <p:grpSpPr>
          <a:xfrm>
            <a:off x="5499862" y="611168"/>
            <a:ext cx="2459466" cy="1295918"/>
            <a:chOff x="5499862" y="762000"/>
            <a:chExt cx="2459466" cy="1295918"/>
          </a:xfrm>
        </p:grpSpPr>
        <p:pic>
          <p:nvPicPr>
            <p:cNvPr id="94" name="Picture 315" descr="162 INFANTRY BDE-SSI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99862" y="1091649"/>
              <a:ext cx="286716" cy="406578"/>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3" name="Group 95"/>
            <p:cNvGrpSpPr/>
            <p:nvPr/>
          </p:nvGrpSpPr>
          <p:grpSpPr>
            <a:xfrm>
              <a:off x="5793318" y="1549270"/>
              <a:ext cx="184181" cy="263662"/>
              <a:chOff x="3279253" y="5029200"/>
              <a:chExt cx="287178" cy="415270"/>
            </a:xfrm>
            <a:effectLst>
              <a:outerShdw blurRad="50800" dist="38100" dir="5400000" algn="t" rotWithShape="0">
                <a:prstClr val="black">
                  <a:alpha val="40000"/>
                </a:prstClr>
              </a:outerShdw>
            </a:effectLst>
          </p:grpSpPr>
          <p:pic>
            <p:nvPicPr>
              <p:cNvPr id="99"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05" name="TextBox 104"/>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4" name="Group 105"/>
            <p:cNvGrpSpPr/>
            <p:nvPr/>
          </p:nvGrpSpPr>
          <p:grpSpPr>
            <a:xfrm>
              <a:off x="6606091" y="1278747"/>
              <a:ext cx="184181" cy="263662"/>
              <a:chOff x="3279253" y="5029200"/>
              <a:chExt cx="287178" cy="415270"/>
            </a:xfrm>
            <a:effectLst>
              <a:outerShdw blurRad="50800" dist="38100" dir="5400000" algn="t" rotWithShape="0">
                <a:prstClr val="black">
                  <a:alpha val="40000"/>
                </a:prstClr>
              </a:outerShdw>
            </a:effectLst>
          </p:grpSpPr>
          <p:pic>
            <p:nvPicPr>
              <p:cNvPr id="107"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08" name="TextBox 107"/>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5" name="Group 108"/>
            <p:cNvGrpSpPr/>
            <p:nvPr/>
          </p:nvGrpSpPr>
          <p:grpSpPr>
            <a:xfrm>
              <a:off x="6550421" y="1037382"/>
              <a:ext cx="184181" cy="263662"/>
              <a:chOff x="3279253" y="5029200"/>
              <a:chExt cx="287178" cy="415270"/>
            </a:xfrm>
            <a:effectLst>
              <a:outerShdw blurRad="50800" dist="38100" dir="5400000" algn="t" rotWithShape="0">
                <a:prstClr val="black">
                  <a:alpha val="40000"/>
                </a:prstClr>
              </a:outerShdw>
            </a:effectLst>
          </p:grpSpPr>
          <p:pic>
            <p:nvPicPr>
              <p:cNvPr id="110"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11" name="TextBox 110"/>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6" name="Group 112"/>
            <p:cNvGrpSpPr/>
            <p:nvPr/>
          </p:nvGrpSpPr>
          <p:grpSpPr>
            <a:xfrm>
              <a:off x="6952831" y="1340303"/>
              <a:ext cx="184181" cy="263662"/>
              <a:chOff x="3279253" y="5029200"/>
              <a:chExt cx="287178" cy="415270"/>
            </a:xfrm>
            <a:effectLst>
              <a:outerShdw blurRad="50800" dist="38100" dir="5400000" algn="t" rotWithShape="0">
                <a:prstClr val="black">
                  <a:alpha val="40000"/>
                </a:prstClr>
              </a:outerShdw>
            </a:effectLst>
          </p:grpSpPr>
          <p:pic>
            <p:nvPicPr>
              <p:cNvPr id="122"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23" name="TextBox 122"/>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7" name="Group 123"/>
            <p:cNvGrpSpPr/>
            <p:nvPr/>
          </p:nvGrpSpPr>
          <p:grpSpPr>
            <a:xfrm>
              <a:off x="7775147" y="1361361"/>
              <a:ext cx="184181" cy="263662"/>
              <a:chOff x="3279253" y="5029200"/>
              <a:chExt cx="287178" cy="415270"/>
            </a:xfrm>
            <a:effectLst>
              <a:outerShdw blurRad="50800" dist="38100" dir="5400000" algn="t" rotWithShape="0">
                <a:prstClr val="black">
                  <a:alpha val="40000"/>
                </a:prstClr>
              </a:outerShdw>
            </a:effectLst>
          </p:grpSpPr>
          <p:pic>
            <p:nvPicPr>
              <p:cNvPr id="126"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27" name="TextBox 126"/>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sp>
          <p:nvSpPr>
            <p:cNvPr id="130" name="Curved Up Arrow 129"/>
            <p:cNvSpPr/>
            <p:nvPr/>
          </p:nvSpPr>
          <p:spPr>
            <a:xfrm>
              <a:off x="5592909" y="1607586"/>
              <a:ext cx="2280852" cy="4470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Curved Up Arrow 132"/>
            <p:cNvSpPr/>
            <p:nvPr/>
          </p:nvSpPr>
          <p:spPr>
            <a:xfrm>
              <a:off x="5604043" y="1599486"/>
              <a:ext cx="1153151" cy="4470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Curved Up Arrow 139"/>
            <p:cNvSpPr/>
            <p:nvPr/>
          </p:nvSpPr>
          <p:spPr>
            <a:xfrm>
              <a:off x="5605633" y="1610826"/>
              <a:ext cx="1590552" cy="4470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Curved Down Arrow 140"/>
            <p:cNvSpPr/>
            <p:nvPr/>
          </p:nvSpPr>
          <p:spPr>
            <a:xfrm>
              <a:off x="5659712" y="762000"/>
              <a:ext cx="1040221" cy="2721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2" name="TextBox 18"/>
          <p:cNvSpPr txBox="1">
            <a:spLocks noChangeArrowheads="1"/>
          </p:cNvSpPr>
          <p:nvPr/>
        </p:nvSpPr>
        <p:spPr bwMode="auto">
          <a:xfrm>
            <a:off x="5464628" y="4831904"/>
            <a:ext cx="3603172" cy="1569660"/>
          </a:xfrm>
          <a:prstGeom prst="rect">
            <a:avLst/>
          </a:prstGeom>
          <a:solidFill>
            <a:schemeClr val="tx2">
              <a:lumMod val="60000"/>
              <a:lumOff val="40000"/>
            </a:schemeClr>
          </a:solidFill>
          <a:ln w="12700">
            <a:solidFill>
              <a:schemeClr val="tx1"/>
            </a:solidFill>
            <a:miter lim="800000"/>
            <a:headEnd/>
            <a:tailEnd/>
          </a:ln>
          <a:scene3d>
            <a:camera prst="orthographicFront"/>
            <a:lightRig rig="soft" dir="t"/>
          </a:scene3d>
          <a:sp3d extrusionH="69850" prstMaterial="softEdge">
            <a:bevelT w="101600" h="95250" prst="coolSlant"/>
            <a:extrusionClr>
              <a:schemeClr val="tx1"/>
            </a:extrusionClr>
          </a:sp3d>
        </p:spPr>
        <p:txBody>
          <a:bodyPr wrap="square">
            <a:spAutoFit/>
          </a:bodyPr>
          <a:lstStyle/>
          <a:p>
            <a:pPr algn="ctr">
              <a:defRPr/>
            </a:pPr>
            <a:r>
              <a:rPr lang="en-US" sz="1200" b="1" u="sng" dirty="0" smtClean="0">
                <a:solidFill>
                  <a:schemeClr val="bg1"/>
                </a:solidFill>
                <a:latin typeface="Arial" pitchFamily="34" charset="0"/>
                <a:cs typeface="Arial" pitchFamily="34" charset="0"/>
              </a:rPr>
              <a:t>FACTS</a:t>
            </a:r>
          </a:p>
          <a:p>
            <a:pPr>
              <a:buFont typeface="Arial" charset="0"/>
              <a:buChar char="•"/>
              <a:defRPr/>
            </a:pPr>
            <a:r>
              <a:rPr lang="en-US" sz="1200" b="1" dirty="0" smtClean="0">
                <a:solidFill>
                  <a:schemeClr val="bg1"/>
                </a:solidFill>
                <a:latin typeface="Arial" pitchFamily="34" charset="0"/>
                <a:cs typeface="Arial" pitchFamily="34" charset="0"/>
              </a:rPr>
              <a:t> REGIONALLY ALIGNED BRIGADES WILL BE ALIGNED TO ARMY SERVICE COMPONENT COMMANDS BEGINNING IN JANUARY 2013</a:t>
            </a:r>
            <a:endParaRPr lang="en-US" sz="1200" b="1" dirty="0">
              <a:solidFill>
                <a:schemeClr val="bg1"/>
              </a:solidFill>
              <a:latin typeface="Arial" pitchFamily="34" charset="0"/>
              <a:cs typeface="Arial" pitchFamily="34" charset="0"/>
            </a:endParaRPr>
          </a:p>
          <a:p>
            <a:pPr>
              <a:buFont typeface="Arial" charset="0"/>
              <a:buChar char="•"/>
              <a:defRPr/>
            </a:pPr>
            <a:r>
              <a:rPr lang="en-US" sz="1200" b="1" dirty="0">
                <a:solidFill>
                  <a:schemeClr val="bg1"/>
                </a:solidFill>
                <a:latin typeface="Arial" pitchFamily="34" charset="0"/>
                <a:cs typeface="Arial" pitchFamily="34" charset="0"/>
              </a:rPr>
              <a:t> </a:t>
            </a:r>
            <a:r>
              <a:rPr lang="en-US" sz="1200" b="1" dirty="0" smtClean="0">
                <a:solidFill>
                  <a:schemeClr val="bg1"/>
                </a:solidFill>
                <a:latin typeface="Arial" pitchFamily="34" charset="0"/>
                <a:cs typeface="Arial" pitchFamily="34" charset="0"/>
              </a:rPr>
              <a:t>162ND IN BDE WILL PROVIDE TRAINING SUPPORT TO REGIONALLY ALIGNED BRIGADES THROUGHOUT THE ARFORGEN CYCLE</a:t>
            </a:r>
            <a:endParaRPr lang="en-US" sz="1200" b="1" dirty="0">
              <a:solidFill>
                <a:schemeClr val="bg1"/>
              </a:solidFill>
              <a:latin typeface="Arial" pitchFamily="34" charset="0"/>
              <a:cs typeface="Arial" pitchFamily="34" charset="0"/>
            </a:endParaRPr>
          </a:p>
        </p:txBody>
      </p:sp>
      <p:sp>
        <p:nvSpPr>
          <p:cNvPr id="160" name="TextBox 18"/>
          <p:cNvSpPr txBox="1">
            <a:spLocks noChangeArrowheads="1"/>
          </p:cNvSpPr>
          <p:nvPr/>
        </p:nvSpPr>
        <p:spPr bwMode="auto">
          <a:xfrm>
            <a:off x="250370" y="915968"/>
            <a:ext cx="4474030" cy="1200329"/>
          </a:xfrm>
          <a:prstGeom prst="rect">
            <a:avLst/>
          </a:prstGeom>
          <a:solidFill>
            <a:schemeClr val="tx2">
              <a:lumMod val="60000"/>
              <a:lumOff val="40000"/>
            </a:schemeClr>
          </a:solidFill>
          <a:ln w="12700">
            <a:solidFill>
              <a:schemeClr val="tx1"/>
            </a:solidFill>
            <a:miter lim="800000"/>
            <a:headEnd/>
            <a:tailEnd/>
          </a:ln>
          <a:scene3d>
            <a:camera prst="orthographicFront"/>
            <a:lightRig rig="soft" dir="t"/>
          </a:scene3d>
          <a:sp3d extrusionH="69850" prstMaterial="softEdge">
            <a:bevelT w="101600" h="95250" prst="coolSlant"/>
            <a:extrusionClr>
              <a:schemeClr val="tx1"/>
            </a:extrusionClr>
          </a:sp3d>
        </p:spPr>
        <p:txBody>
          <a:bodyPr wrap="square">
            <a:spAutoFit/>
          </a:bodyPr>
          <a:lstStyle/>
          <a:p>
            <a:pPr algn="ctr">
              <a:defRPr/>
            </a:pPr>
            <a:r>
              <a:rPr lang="en-US" sz="1200" b="1" u="sng" dirty="0" smtClean="0">
                <a:solidFill>
                  <a:schemeClr val="bg1"/>
                </a:solidFill>
                <a:latin typeface="Arial" pitchFamily="34" charset="0"/>
                <a:cs typeface="Arial" pitchFamily="34" charset="0"/>
              </a:rPr>
              <a:t>FACTS</a:t>
            </a:r>
          </a:p>
          <a:p>
            <a:pPr>
              <a:buFont typeface="Arial" pitchFamily="34" charset="0"/>
              <a:buChar char="•"/>
              <a:defRPr/>
            </a:pPr>
            <a:r>
              <a:rPr lang="en-US" sz="1200" b="1" dirty="0" smtClean="0">
                <a:solidFill>
                  <a:schemeClr val="bg1"/>
                </a:solidFill>
                <a:latin typeface="Arial" pitchFamily="34" charset="0"/>
                <a:cs typeface="Arial" pitchFamily="34" charset="0"/>
              </a:rPr>
              <a:t> APPROVED ADDITION OF </a:t>
            </a:r>
            <a:r>
              <a:rPr lang="en-US" sz="1200" b="1" u="sng" dirty="0" smtClean="0">
                <a:solidFill>
                  <a:schemeClr val="bg1"/>
                </a:solidFill>
                <a:latin typeface="Arial" pitchFamily="34" charset="0"/>
                <a:cs typeface="Arial" pitchFamily="34" charset="0"/>
              </a:rPr>
              <a:t>175 PAX</a:t>
            </a:r>
            <a:r>
              <a:rPr lang="en-US" sz="1200" b="1" dirty="0" smtClean="0">
                <a:solidFill>
                  <a:schemeClr val="bg1"/>
                </a:solidFill>
                <a:latin typeface="Arial" pitchFamily="34" charset="0"/>
                <a:cs typeface="Arial" pitchFamily="34" charset="0"/>
              </a:rPr>
              <a:t> TO 162D IN BDE TDA</a:t>
            </a:r>
            <a:endParaRPr lang="en-US" sz="1200" b="1" u="sng" dirty="0" smtClean="0">
              <a:solidFill>
                <a:schemeClr val="bg1"/>
              </a:solidFill>
              <a:latin typeface="Arial" pitchFamily="34" charset="0"/>
              <a:cs typeface="Arial" pitchFamily="34" charset="0"/>
            </a:endParaRPr>
          </a:p>
          <a:p>
            <a:pPr>
              <a:buFont typeface="Arial" pitchFamily="34" charset="0"/>
              <a:buChar char="•"/>
              <a:defRPr/>
            </a:pPr>
            <a:r>
              <a:rPr lang="en-US" sz="1200" b="1" dirty="0" smtClean="0">
                <a:solidFill>
                  <a:schemeClr val="bg1"/>
                </a:solidFill>
                <a:latin typeface="Arial" pitchFamily="34" charset="0"/>
                <a:cs typeface="Arial" pitchFamily="34" charset="0"/>
              </a:rPr>
              <a:t> ENDURING CAPABILITY TO SUPPORT GEOGRAPHIC COMBATANT COMMANDER’S THEATER SECURITY COOPERATION OBJECTIVES</a:t>
            </a:r>
          </a:p>
          <a:p>
            <a:pPr>
              <a:buFont typeface="Arial" pitchFamily="34" charset="0"/>
              <a:buChar char="•"/>
              <a:defRPr/>
            </a:pPr>
            <a:r>
              <a:rPr lang="en-US" sz="1200" b="1" dirty="0" smtClean="0">
                <a:solidFill>
                  <a:schemeClr val="bg1"/>
                </a:solidFill>
                <a:latin typeface="Arial" pitchFamily="34" charset="0"/>
                <a:cs typeface="Arial" pitchFamily="34" charset="0"/>
              </a:rPr>
              <a:t> TRAIN THE TRAINER CAPABILITIES AND RESOURCES</a:t>
            </a:r>
            <a:endParaRPr lang="en-US" sz="1200" b="1" dirty="0">
              <a:solidFill>
                <a:schemeClr val="bg1"/>
              </a:solidFill>
              <a:latin typeface="Arial" pitchFamily="34" charset="0"/>
              <a:cs typeface="Arial" pitchFamily="34" charset="0"/>
            </a:endParaRPr>
          </a:p>
        </p:txBody>
      </p:sp>
      <p:sp>
        <p:nvSpPr>
          <p:cNvPr id="148" name="Rectangle 147"/>
          <p:cNvSpPr/>
          <p:nvPr/>
        </p:nvSpPr>
        <p:spPr>
          <a:xfrm>
            <a:off x="3918916" y="3066466"/>
            <a:ext cx="608636"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EUCOM</a:t>
            </a:r>
            <a:endParaRPr lang="en-US" sz="900" b="1" dirty="0">
              <a:solidFill>
                <a:prstClr val="white"/>
              </a:solidFill>
            </a:endParaRPr>
          </a:p>
        </p:txBody>
      </p:sp>
      <p:sp>
        <p:nvSpPr>
          <p:cNvPr id="149" name="Rectangle 148"/>
          <p:cNvSpPr/>
          <p:nvPr/>
        </p:nvSpPr>
        <p:spPr>
          <a:xfrm>
            <a:off x="5022739" y="3060269"/>
            <a:ext cx="662917"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PACOM</a:t>
            </a:r>
            <a:endParaRPr lang="en-US" sz="900" b="1" dirty="0">
              <a:solidFill>
                <a:prstClr val="white"/>
              </a:solidFill>
            </a:endParaRPr>
          </a:p>
        </p:txBody>
      </p:sp>
      <p:sp>
        <p:nvSpPr>
          <p:cNvPr id="150" name="Rectangle 149"/>
          <p:cNvSpPr/>
          <p:nvPr/>
        </p:nvSpPr>
        <p:spPr>
          <a:xfrm>
            <a:off x="2888680" y="3066466"/>
            <a:ext cx="747173"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SOUTHCOM</a:t>
            </a:r>
            <a:endParaRPr lang="en-US" sz="900" b="1" dirty="0">
              <a:solidFill>
                <a:prstClr val="white"/>
              </a:solidFill>
            </a:endParaRPr>
          </a:p>
        </p:txBody>
      </p:sp>
      <p:sp>
        <p:nvSpPr>
          <p:cNvPr id="151" name="Rectangle 150"/>
          <p:cNvSpPr/>
          <p:nvPr/>
        </p:nvSpPr>
        <p:spPr>
          <a:xfrm>
            <a:off x="1858443" y="3066466"/>
            <a:ext cx="673669"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CENTCOM</a:t>
            </a:r>
            <a:endParaRPr lang="en-US" sz="900" b="1" dirty="0">
              <a:solidFill>
                <a:prstClr val="white"/>
              </a:solidFill>
            </a:endParaRPr>
          </a:p>
        </p:txBody>
      </p:sp>
      <p:sp>
        <p:nvSpPr>
          <p:cNvPr id="152" name="Rectangle 151"/>
          <p:cNvSpPr/>
          <p:nvPr/>
        </p:nvSpPr>
        <p:spPr>
          <a:xfrm>
            <a:off x="994462" y="3056075"/>
            <a:ext cx="608636"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AFRICOM</a:t>
            </a:r>
            <a:endParaRPr lang="en-US" sz="900" b="1" dirty="0">
              <a:solidFill>
                <a:prstClr val="white"/>
              </a:solidFill>
            </a:endParaRPr>
          </a:p>
        </p:txBody>
      </p:sp>
      <p:sp>
        <p:nvSpPr>
          <p:cNvPr id="153" name="Rectangle 152"/>
          <p:cNvSpPr/>
          <p:nvPr/>
        </p:nvSpPr>
        <p:spPr>
          <a:xfrm>
            <a:off x="3276600" y="2421898"/>
            <a:ext cx="1600200" cy="312988"/>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1000" b="1" dirty="0" smtClean="0">
                <a:solidFill>
                  <a:prstClr val="white"/>
                </a:solidFill>
              </a:rPr>
              <a:t>162D IN BDE RAF TRAINING TEAMS</a:t>
            </a:r>
            <a:endParaRPr lang="en-US" sz="1000" b="1" dirty="0">
              <a:solidFill>
                <a:prstClr val="white"/>
              </a:solidFill>
            </a:endParaRPr>
          </a:p>
        </p:txBody>
      </p:sp>
      <p:sp>
        <p:nvSpPr>
          <p:cNvPr id="154" name="Rectangle 153"/>
          <p:cNvSpPr/>
          <p:nvPr/>
        </p:nvSpPr>
        <p:spPr>
          <a:xfrm>
            <a:off x="7670345" y="3060269"/>
            <a:ext cx="535049" cy="244812"/>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700" dirty="0">
                <a:solidFill>
                  <a:prstClr val="white"/>
                </a:solidFill>
              </a:rPr>
              <a:t>COORD</a:t>
            </a:r>
          </a:p>
          <a:p>
            <a:pPr algn="ctr" defTabSz="311150" fontAlgn="auto">
              <a:lnSpc>
                <a:spcPct val="90000"/>
              </a:lnSpc>
              <a:spcBef>
                <a:spcPts val="0"/>
              </a:spcBef>
              <a:spcAft>
                <a:spcPct val="35000"/>
              </a:spcAft>
              <a:defRPr/>
            </a:pPr>
            <a:r>
              <a:rPr lang="en-US" sz="700" dirty="0">
                <a:solidFill>
                  <a:prstClr val="white"/>
                </a:solidFill>
              </a:rPr>
              <a:t>CELL</a:t>
            </a:r>
          </a:p>
        </p:txBody>
      </p:sp>
      <p:sp>
        <p:nvSpPr>
          <p:cNvPr id="155" name="Rectangle 154"/>
          <p:cNvSpPr/>
          <p:nvPr/>
        </p:nvSpPr>
        <p:spPr>
          <a:xfrm>
            <a:off x="2278510" y="3600507"/>
            <a:ext cx="1402777" cy="277866"/>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endParaRPr lang="en-US" sz="500" dirty="0">
              <a:solidFill>
                <a:prstClr val="white"/>
              </a:solidFill>
            </a:endParaRPr>
          </a:p>
          <a:p>
            <a:pPr algn="ctr" defTabSz="311150" fontAlgn="auto">
              <a:lnSpc>
                <a:spcPct val="90000"/>
              </a:lnSpc>
              <a:spcBef>
                <a:spcPts val="0"/>
              </a:spcBef>
              <a:spcAft>
                <a:spcPct val="35000"/>
              </a:spcAft>
              <a:defRPr/>
            </a:pPr>
            <a:r>
              <a:rPr lang="en-US" sz="500" dirty="0">
                <a:solidFill>
                  <a:prstClr val="white"/>
                </a:solidFill>
              </a:rPr>
              <a:t>TEAM X3 </a:t>
            </a:r>
          </a:p>
          <a:p>
            <a:pPr algn="ctr" defTabSz="311150" fontAlgn="auto">
              <a:lnSpc>
                <a:spcPct val="90000"/>
              </a:lnSpc>
              <a:spcBef>
                <a:spcPts val="0"/>
              </a:spcBef>
              <a:spcAft>
                <a:spcPct val="35000"/>
              </a:spcAft>
              <a:defRPr/>
            </a:pPr>
            <a:r>
              <a:rPr lang="en-US" sz="500" dirty="0">
                <a:solidFill>
                  <a:prstClr val="white"/>
                </a:solidFill>
              </a:rPr>
              <a:t>4/1/3</a:t>
            </a:r>
          </a:p>
          <a:p>
            <a:pPr algn="ctr" defTabSz="311150" fontAlgn="auto">
              <a:lnSpc>
                <a:spcPct val="90000"/>
              </a:lnSpc>
              <a:spcBef>
                <a:spcPts val="0"/>
              </a:spcBef>
              <a:spcAft>
                <a:spcPct val="35000"/>
              </a:spcAft>
              <a:defRPr/>
            </a:pPr>
            <a:endParaRPr lang="en-US" sz="500" dirty="0">
              <a:solidFill>
                <a:prstClr val="white"/>
              </a:solidFill>
            </a:endParaRPr>
          </a:p>
        </p:txBody>
      </p:sp>
      <p:sp>
        <p:nvSpPr>
          <p:cNvPr id="157" name="Rectangle 156"/>
          <p:cNvSpPr/>
          <p:nvPr/>
        </p:nvSpPr>
        <p:spPr>
          <a:xfrm>
            <a:off x="2215655" y="3551958"/>
            <a:ext cx="1402777" cy="277868"/>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endParaRPr lang="en-US" sz="500" dirty="0">
              <a:solidFill>
                <a:prstClr val="white"/>
              </a:solidFill>
            </a:endParaRPr>
          </a:p>
          <a:p>
            <a:pPr algn="ctr" defTabSz="311150" fontAlgn="auto">
              <a:lnSpc>
                <a:spcPct val="90000"/>
              </a:lnSpc>
              <a:spcBef>
                <a:spcPts val="0"/>
              </a:spcBef>
              <a:spcAft>
                <a:spcPct val="35000"/>
              </a:spcAft>
              <a:defRPr/>
            </a:pPr>
            <a:r>
              <a:rPr lang="en-US" sz="500" dirty="0">
                <a:solidFill>
                  <a:prstClr val="white"/>
                </a:solidFill>
              </a:rPr>
              <a:t>TEAM X3 </a:t>
            </a:r>
          </a:p>
          <a:p>
            <a:pPr algn="ctr" defTabSz="311150" fontAlgn="auto">
              <a:lnSpc>
                <a:spcPct val="90000"/>
              </a:lnSpc>
              <a:spcBef>
                <a:spcPts val="0"/>
              </a:spcBef>
              <a:spcAft>
                <a:spcPct val="35000"/>
              </a:spcAft>
              <a:defRPr/>
            </a:pPr>
            <a:r>
              <a:rPr lang="en-US" sz="500" dirty="0">
                <a:solidFill>
                  <a:prstClr val="white"/>
                </a:solidFill>
              </a:rPr>
              <a:t>4/1/3</a:t>
            </a:r>
          </a:p>
          <a:p>
            <a:pPr algn="ctr" defTabSz="311150" fontAlgn="auto">
              <a:lnSpc>
                <a:spcPct val="90000"/>
              </a:lnSpc>
              <a:spcBef>
                <a:spcPts val="0"/>
              </a:spcBef>
              <a:spcAft>
                <a:spcPct val="35000"/>
              </a:spcAft>
              <a:defRPr/>
            </a:pPr>
            <a:endParaRPr lang="en-US" sz="500" dirty="0">
              <a:solidFill>
                <a:prstClr val="white"/>
              </a:solidFill>
            </a:endParaRPr>
          </a:p>
        </p:txBody>
      </p:sp>
      <p:sp>
        <p:nvSpPr>
          <p:cNvPr id="159" name="Rectangle 158"/>
          <p:cNvSpPr/>
          <p:nvPr/>
        </p:nvSpPr>
        <p:spPr>
          <a:xfrm>
            <a:off x="457200" y="3498244"/>
            <a:ext cx="1036368" cy="277868"/>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900" b="1" dirty="0" smtClean="0">
                <a:solidFill>
                  <a:prstClr val="white"/>
                </a:solidFill>
              </a:rPr>
              <a:t>Branch HQ</a:t>
            </a:r>
            <a:endParaRPr lang="en-US" sz="900" b="1" dirty="0">
              <a:solidFill>
                <a:prstClr val="white"/>
              </a:solidFill>
            </a:endParaRPr>
          </a:p>
        </p:txBody>
      </p:sp>
      <p:sp>
        <p:nvSpPr>
          <p:cNvPr id="161" name="Rectangle 160"/>
          <p:cNvSpPr/>
          <p:nvPr/>
        </p:nvSpPr>
        <p:spPr>
          <a:xfrm>
            <a:off x="2152797" y="3500310"/>
            <a:ext cx="1402777" cy="277868"/>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endParaRPr lang="en-US" sz="700" dirty="0">
              <a:solidFill>
                <a:prstClr val="white"/>
              </a:solidFill>
            </a:endParaRPr>
          </a:p>
          <a:p>
            <a:pPr algn="ctr" defTabSz="311150" fontAlgn="auto">
              <a:lnSpc>
                <a:spcPct val="90000"/>
              </a:lnSpc>
              <a:spcBef>
                <a:spcPts val="0"/>
              </a:spcBef>
              <a:spcAft>
                <a:spcPct val="35000"/>
              </a:spcAft>
              <a:defRPr/>
            </a:pPr>
            <a:r>
              <a:rPr lang="en-US" sz="900" b="1" dirty="0" smtClean="0">
                <a:solidFill>
                  <a:prstClr val="white"/>
                </a:solidFill>
              </a:rPr>
              <a:t>RAF Training Team</a:t>
            </a:r>
            <a:endParaRPr lang="en-US" sz="700" dirty="0">
              <a:solidFill>
                <a:prstClr val="white"/>
              </a:solidFill>
            </a:endParaRPr>
          </a:p>
          <a:p>
            <a:pPr algn="ctr" defTabSz="311150" fontAlgn="auto">
              <a:lnSpc>
                <a:spcPct val="90000"/>
              </a:lnSpc>
              <a:spcBef>
                <a:spcPts val="0"/>
              </a:spcBef>
              <a:spcAft>
                <a:spcPct val="35000"/>
              </a:spcAft>
              <a:defRPr/>
            </a:pPr>
            <a:endParaRPr lang="en-US" sz="700" dirty="0">
              <a:solidFill>
                <a:prstClr val="white"/>
              </a:solidFill>
            </a:endParaRPr>
          </a:p>
        </p:txBody>
      </p:sp>
      <p:sp>
        <p:nvSpPr>
          <p:cNvPr id="162" name="Rectangle 161"/>
          <p:cNvSpPr/>
          <p:nvPr/>
        </p:nvSpPr>
        <p:spPr bwMode="auto">
          <a:xfrm>
            <a:off x="2735371" y="4454767"/>
            <a:ext cx="539647" cy="233449"/>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800" b="1" dirty="0">
                <a:solidFill>
                  <a:prstClr val="white"/>
                </a:solidFill>
              </a:rPr>
              <a:t>OPS </a:t>
            </a:r>
            <a:r>
              <a:rPr lang="en-US" sz="800" b="1" dirty="0" smtClean="0">
                <a:solidFill>
                  <a:prstClr val="white"/>
                </a:solidFill>
              </a:rPr>
              <a:t>NCO</a:t>
            </a:r>
            <a:endParaRPr lang="en-US" sz="800" b="1" dirty="0">
              <a:solidFill>
                <a:prstClr val="white"/>
              </a:solidFill>
            </a:endParaRPr>
          </a:p>
        </p:txBody>
      </p:sp>
      <p:sp>
        <p:nvSpPr>
          <p:cNvPr id="163" name="Rectangle 162"/>
          <p:cNvSpPr/>
          <p:nvPr/>
        </p:nvSpPr>
        <p:spPr bwMode="auto">
          <a:xfrm>
            <a:off x="2741504" y="5545574"/>
            <a:ext cx="541180" cy="231383"/>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700" b="1" dirty="0">
                <a:solidFill>
                  <a:prstClr val="white"/>
                </a:solidFill>
              </a:rPr>
              <a:t>HN  </a:t>
            </a:r>
            <a:r>
              <a:rPr lang="en-US" sz="700" b="1" dirty="0" smtClean="0">
                <a:solidFill>
                  <a:prstClr val="white"/>
                </a:solidFill>
              </a:rPr>
              <a:t>LOG</a:t>
            </a:r>
            <a:endParaRPr lang="en-US" sz="700" b="1" dirty="0">
              <a:solidFill>
                <a:prstClr val="white"/>
              </a:solidFill>
            </a:endParaRPr>
          </a:p>
        </p:txBody>
      </p:sp>
      <p:sp>
        <p:nvSpPr>
          <p:cNvPr id="164" name="Rectangle 163"/>
          <p:cNvSpPr/>
          <p:nvPr/>
        </p:nvSpPr>
        <p:spPr bwMode="auto">
          <a:xfrm>
            <a:off x="2741504" y="4173802"/>
            <a:ext cx="541180" cy="231383"/>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OPS</a:t>
            </a:r>
            <a:endParaRPr lang="en-US" sz="900" b="1" dirty="0">
              <a:solidFill>
                <a:prstClr val="white"/>
              </a:solidFill>
            </a:endParaRPr>
          </a:p>
        </p:txBody>
      </p:sp>
      <p:sp>
        <p:nvSpPr>
          <p:cNvPr id="165" name="Rectangle 164"/>
          <p:cNvSpPr/>
          <p:nvPr/>
        </p:nvSpPr>
        <p:spPr bwMode="auto">
          <a:xfrm>
            <a:off x="2741504" y="3909363"/>
            <a:ext cx="541180" cy="231383"/>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TL/FAO</a:t>
            </a:r>
            <a:endParaRPr lang="en-US" sz="900" b="1" dirty="0">
              <a:solidFill>
                <a:prstClr val="white"/>
              </a:solidFill>
            </a:endParaRPr>
          </a:p>
        </p:txBody>
      </p:sp>
      <p:sp>
        <p:nvSpPr>
          <p:cNvPr id="166" name="Rectangle 165"/>
          <p:cNvSpPr/>
          <p:nvPr/>
        </p:nvSpPr>
        <p:spPr bwMode="auto">
          <a:xfrm>
            <a:off x="2735371" y="4725403"/>
            <a:ext cx="539647" cy="231383"/>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700" b="1" dirty="0">
                <a:solidFill>
                  <a:prstClr val="white"/>
                </a:solidFill>
              </a:rPr>
              <a:t>CA </a:t>
            </a:r>
            <a:r>
              <a:rPr lang="en-US" sz="700" b="1" dirty="0" smtClean="0">
                <a:solidFill>
                  <a:prstClr val="white"/>
                </a:solidFill>
              </a:rPr>
              <a:t>SPC</a:t>
            </a:r>
            <a:endParaRPr lang="en-US" sz="700" b="1" dirty="0">
              <a:solidFill>
                <a:prstClr val="white"/>
              </a:solidFill>
            </a:endParaRPr>
          </a:p>
        </p:txBody>
      </p:sp>
      <p:sp>
        <p:nvSpPr>
          <p:cNvPr id="167" name="Rectangle 166"/>
          <p:cNvSpPr/>
          <p:nvPr/>
        </p:nvSpPr>
        <p:spPr bwMode="auto">
          <a:xfrm>
            <a:off x="2741504" y="5000170"/>
            <a:ext cx="539647" cy="232416"/>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700" b="1" dirty="0" smtClean="0">
                <a:solidFill>
                  <a:prstClr val="white"/>
                </a:solidFill>
              </a:rPr>
              <a:t>Country</a:t>
            </a:r>
          </a:p>
          <a:p>
            <a:pPr algn="ctr" defTabSz="266700" fontAlgn="auto">
              <a:lnSpc>
                <a:spcPct val="90000"/>
              </a:lnSpc>
              <a:spcBef>
                <a:spcPts val="0"/>
              </a:spcBef>
              <a:spcAft>
                <a:spcPct val="35000"/>
              </a:spcAft>
              <a:defRPr/>
            </a:pPr>
            <a:r>
              <a:rPr lang="en-US" sz="700" b="1" dirty="0" smtClean="0">
                <a:solidFill>
                  <a:prstClr val="white"/>
                </a:solidFill>
              </a:rPr>
              <a:t>Culture</a:t>
            </a:r>
            <a:endParaRPr lang="en-US" sz="700" b="1" dirty="0">
              <a:solidFill>
                <a:prstClr val="white"/>
              </a:solidFill>
            </a:endParaRPr>
          </a:p>
        </p:txBody>
      </p:sp>
      <p:sp>
        <p:nvSpPr>
          <p:cNvPr id="168" name="Rectangle 167"/>
          <p:cNvSpPr/>
          <p:nvPr/>
        </p:nvSpPr>
        <p:spPr bwMode="auto">
          <a:xfrm>
            <a:off x="2741504" y="5275971"/>
            <a:ext cx="539647" cy="232416"/>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700" b="1" dirty="0" smtClean="0">
                <a:solidFill>
                  <a:prstClr val="white"/>
                </a:solidFill>
              </a:rPr>
              <a:t>HNSF</a:t>
            </a:r>
          </a:p>
          <a:p>
            <a:pPr algn="ctr" defTabSz="266700" fontAlgn="auto">
              <a:lnSpc>
                <a:spcPct val="90000"/>
              </a:lnSpc>
              <a:spcBef>
                <a:spcPts val="0"/>
              </a:spcBef>
              <a:spcAft>
                <a:spcPct val="35000"/>
              </a:spcAft>
              <a:defRPr/>
            </a:pPr>
            <a:r>
              <a:rPr lang="en-US" sz="700" b="1" dirty="0" smtClean="0">
                <a:solidFill>
                  <a:prstClr val="white"/>
                </a:solidFill>
              </a:rPr>
              <a:t>Culture</a:t>
            </a:r>
          </a:p>
        </p:txBody>
      </p:sp>
      <p:sp>
        <p:nvSpPr>
          <p:cNvPr id="169" name="Rectangle 168"/>
          <p:cNvSpPr/>
          <p:nvPr/>
        </p:nvSpPr>
        <p:spPr bwMode="auto">
          <a:xfrm>
            <a:off x="2746104" y="5824474"/>
            <a:ext cx="510518" cy="232416"/>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900" b="1" dirty="0" smtClean="0">
                <a:solidFill>
                  <a:prstClr val="white"/>
                </a:solidFill>
              </a:rPr>
              <a:t>GOV</a:t>
            </a:r>
            <a:endParaRPr lang="en-US" sz="900" b="1" dirty="0">
              <a:solidFill>
                <a:prstClr val="white"/>
              </a:solidFill>
            </a:endParaRPr>
          </a:p>
        </p:txBody>
      </p:sp>
      <p:sp>
        <p:nvSpPr>
          <p:cNvPr id="170" name="Rectangle 169"/>
          <p:cNvSpPr/>
          <p:nvPr/>
        </p:nvSpPr>
        <p:spPr bwMode="auto">
          <a:xfrm>
            <a:off x="681031" y="3909363"/>
            <a:ext cx="527383" cy="239647"/>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800" b="1" dirty="0" smtClean="0">
                <a:solidFill>
                  <a:prstClr val="white"/>
                </a:solidFill>
              </a:rPr>
              <a:t>TL/FAO</a:t>
            </a:r>
            <a:endParaRPr lang="en-US" sz="800" b="1" dirty="0">
              <a:solidFill>
                <a:prstClr val="white"/>
              </a:solidFill>
            </a:endParaRPr>
          </a:p>
        </p:txBody>
      </p:sp>
      <p:sp>
        <p:nvSpPr>
          <p:cNvPr id="171" name="Rectangle 170"/>
          <p:cNvSpPr/>
          <p:nvPr/>
        </p:nvSpPr>
        <p:spPr bwMode="auto">
          <a:xfrm>
            <a:off x="681031" y="5347245"/>
            <a:ext cx="528916" cy="223120"/>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800" b="1" dirty="0" smtClean="0">
                <a:solidFill>
                  <a:prstClr val="white"/>
                </a:solidFill>
              </a:rPr>
              <a:t>Intel</a:t>
            </a:r>
            <a:endParaRPr lang="en-US" sz="800" b="1" dirty="0">
              <a:solidFill>
                <a:prstClr val="white"/>
              </a:solidFill>
            </a:endParaRPr>
          </a:p>
        </p:txBody>
      </p:sp>
      <p:sp>
        <p:nvSpPr>
          <p:cNvPr id="172" name="Rectangle 171"/>
          <p:cNvSpPr/>
          <p:nvPr/>
        </p:nvSpPr>
        <p:spPr bwMode="auto">
          <a:xfrm>
            <a:off x="681031" y="4488854"/>
            <a:ext cx="527383" cy="237582"/>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800" b="1" dirty="0" smtClean="0">
                <a:solidFill>
                  <a:prstClr val="white"/>
                </a:solidFill>
              </a:rPr>
              <a:t>Log NCO</a:t>
            </a:r>
            <a:endParaRPr lang="en-US" sz="800" b="1" dirty="0">
              <a:solidFill>
                <a:prstClr val="white"/>
              </a:solidFill>
            </a:endParaRPr>
          </a:p>
        </p:txBody>
      </p:sp>
      <p:sp>
        <p:nvSpPr>
          <p:cNvPr id="173" name="Rectangle 172"/>
          <p:cNvSpPr/>
          <p:nvPr/>
        </p:nvSpPr>
        <p:spPr bwMode="auto">
          <a:xfrm>
            <a:off x="681031" y="4770853"/>
            <a:ext cx="527383" cy="23861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800" b="1" dirty="0" smtClean="0">
                <a:solidFill>
                  <a:prstClr val="white"/>
                </a:solidFill>
              </a:rPr>
              <a:t>ADMIN</a:t>
            </a:r>
            <a:endParaRPr lang="en-US" sz="800" b="1" dirty="0">
              <a:solidFill>
                <a:prstClr val="white"/>
              </a:solidFill>
            </a:endParaRPr>
          </a:p>
        </p:txBody>
      </p:sp>
      <p:sp>
        <p:nvSpPr>
          <p:cNvPr id="174" name="Rectangle 173"/>
          <p:cNvSpPr/>
          <p:nvPr/>
        </p:nvSpPr>
        <p:spPr bwMode="auto">
          <a:xfrm>
            <a:off x="681031" y="5049753"/>
            <a:ext cx="527383" cy="23861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800" b="1" dirty="0" smtClean="0">
                <a:solidFill>
                  <a:prstClr val="white"/>
                </a:solidFill>
              </a:rPr>
              <a:t>Signal</a:t>
            </a:r>
            <a:endParaRPr lang="en-US" sz="800" b="1" dirty="0">
              <a:solidFill>
                <a:prstClr val="white"/>
              </a:solidFill>
            </a:endParaRPr>
          </a:p>
        </p:txBody>
      </p:sp>
      <p:sp>
        <p:nvSpPr>
          <p:cNvPr id="175" name="Rectangle 174"/>
          <p:cNvSpPr/>
          <p:nvPr/>
        </p:nvSpPr>
        <p:spPr bwMode="auto">
          <a:xfrm>
            <a:off x="681031" y="4206856"/>
            <a:ext cx="527383" cy="23861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800" b="1" dirty="0" smtClean="0">
                <a:solidFill>
                  <a:prstClr val="white"/>
                </a:solidFill>
              </a:rPr>
              <a:t>Trng NCO</a:t>
            </a:r>
            <a:endParaRPr lang="en-US" sz="800" b="1" dirty="0">
              <a:solidFill>
                <a:prstClr val="white"/>
              </a:solidFill>
            </a:endParaRPr>
          </a:p>
        </p:txBody>
      </p:sp>
      <p:sp>
        <p:nvSpPr>
          <p:cNvPr id="176" name="Rectangle 175"/>
          <p:cNvSpPr/>
          <p:nvPr/>
        </p:nvSpPr>
        <p:spPr bwMode="auto">
          <a:xfrm>
            <a:off x="681031" y="5619947"/>
            <a:ext cx="528916" cy="223120"/>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800" b="1" dirty="0" smtClean="0">
                <a:solidFill>
                  <a:prstClr val="white"/>
                </a:solidFill>
              </a:rPr>
              <a:t>OPLAW</a:t>
            </a:r>
            <a:endParaRPr lang="en-US" sz="800" b="1" dirty="0">
              <a:solidFill>
                <a:prstClr val="white"/>
              </a:solidFill>
            </a:endParaRPr>
          </a:p>
        </p:txBody>
      </p:sp>
      <p:sp>
        <p:nvSpPr>
          <p:cNvPr id="177" name="Rectangle 176"/>
          <p:cNvSpPr/>
          <p:nvPr/>
        </p:nvSpPr>
        <p:spPr bwMode="auto">
          <a:xfrm>
            <a:off x="681031" y="5892649"/>
            <a:ext cx="515118"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800" b="1" dirty="0">
                <a:solidFill>
                  <a:prstClr val="white"/>
                </a:solidFill>
              </a:rPr>
              <a:t>GCC </a:t>
            </a:r>
            <a:r>
              <a:rPr lang="en-US" sz="800" b="1" dirty="0" smtClean="0">
                <a:solidFill>
                  <a:prstClr val="white"/>
                </a:solidFill>
              </a:rPr>
              <a:t>LNO</a:t>
            </a:r>
            <a:endParaRPr lang="en-US" sz="800" b="1" dirty="0">
              <a:solidFill>
                <a:prstClr val="white"/>
              </a:solidFill>
            </a:endParaRPr>
          </a:p>
        </p:txBody>
      </p:sp>
      <p:cxnSp>
        <p:nvCxnSpPr>
          <p:cNvPr id="178" name="Elbow Connector 177"/>
          <p:cNvCxnSpPr/>
          <p:nvPr/>
        </p:nvCxnSpPr>
        <p:spPr>
          <a:xfrm rot="16200000" flipH="1">
            <a:off x="2000344" y="3041941"/>
            <a:ext cx="170439" cy="172165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0" name="Shape 54"/>
          <p:cNvCxnSpPr>
            <a:stCxn id="153" idx="2"/>
            <a:endCxn id="152" idx="0"/>
          </p:cNvCxnSpPr>
          <p:nvPr/>
        </p:nvCxnSpPr>
        <p:spPr>
          <a:xfrm rot="5400000">
            <a:off x="2527146" y="1506520"/>
            <a:ext cx="321189" cy="277792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153" idx="2"/>
            <a:endCxn id="150" idx="0"/>
          </p:cNvCxnSpPr>
          <p:nvPr/>
        </p:nvCxnSpPr>
        <p:spPr>
          <a:xfrm rot="5400000">
            <a:off x="3503694" y="2493460"/>
            <a:ext cx="331580" cy="81443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2" name="Elbow Connector 181"/>
          <p:cNvCxnSpPr>
            <a:stCxn id="153" idx="2"/>
            <a:endCxn id="148" idx="0"/>
          </p:cNvCxnSpPr>
          <p:nvPr/>
        </p:nvCxnSpPr>
        <p:spPr>
          <a:xfrm rot="16200000" flipH="1">
            <a:off x="3984177" y="2827409"/>
            <a:ext cx="331580" cy="14653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153" idx="2"/>
            <a:endCxn id="149" idx="0"/>
          </p:cNvCxnSpPr>
          <p:nvPr/>
        </p:nvCxnSpPr>
        <p:spPr>
          <a:xfrm rot="16200000" flipH="1">
            <a:off x="4552758" y="2258828"/>
            <a:ext cx="325383" cy="127749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7681117" y="3601400"/>
            <a:ext cx="515118" cy="247910"/>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700" dirty="0" smtClean="0">
                <a:solidFill>
                  <a:prstClr val="white"/>
                </a:solidFill>
              </a:rPr>
              <a:t>OIC</a:t>
            </a:r>
            <a:endParaRPr lang="en-US" sz="700" dirty="0">
              <a:solidFill>
                <a:prstClr val="white"/>
              </a:solidFill>
            </a:endParaRPr>
          </a:p>
        </p:txBody>
      </p:sp>
      <p:sp>
        <p:nvSpPr>
          <p:cNvPr id="200" name="Rectangle 199"/>
          <p:cNvSpPr/>
          <p:nvPr/>
        </p:nvSpPr>
        <p:spPr>
          <a:xfrm>
            <a:off x="7681117" y="3895793"/>
            <a:ext cx="515118" cy="247910"/>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700" dirty="0" smtClean="0">
                <a:solidFill>
                  <a:prstClr val="white"/>
                </a:solidFill>
              </a:rPr>
              <a:t>NCOIC</a:t>
            </a:r>
            <a:endParaRPr lang="en-US" sz="700" dirty="0">
              <a:solidFill>
                <a:prstClr val="white"/>
              </a:solidFill>
            </a:endParaRPr>
          </a:p>
        </p:txBody>
      </p:sp>
      <p:sp>
        <p:nvSpPr>
          <p:cNvPr id="201" name="Rectangle 200"/>
          <p:cNvSpPr/>
          <p:nvPr/>
        </p:nvSpPr>
        <p:spPr>
          <a:xfrm>
            <a:off x="7681117" y="4193286"/>
            <a:ext cx="515118" cy="247910"/>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700" dirty="0" smtClean="0">
                <a:solidFill>
                  <a:prstClr val="white"/>
                </a:solidFill>
              </a:rPr>
              <a:t>Trng NCO</a:t>
            </a:r>
            <a:endParaRPr lang="en-US" sz="700" dirty="0">
              <a:solidFill>
                <a:prstClr val="white"/>
              </a:solidFill>
            </a:endParaRPr>
          </a:p>
        </p:txBody>
      </p:sp>
      <p:cxnSp>
        <p:nvCxnSpPr>
          <p:cNvPr id="202" name="Elbow Connector 201"/>
          <p:cNvCxnSpPr>
            <a:stCxn id="154" idx="2"/>
            <a:endCxn id="199" idx="0"/>
          </p:cNvCxnSpPr>
          <p:nvPr/>
        </p:nvCxnSpPr>
        <p:spPr>
          <a:xfrm rot="16200000" flipH="1">
            <a:off x="7790114" y="3452837"/>
            <a:ext cx="296319" cy="80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3" name="Elbow Connector 119"/>
          <p:cNvCxnSpPr>
            <a:stCxn id="153" idx="3"/>
            <a:endCxn id="154" idx="0"/>
          </p:cNvCxnSpPr>
          <p:nvPr/>
        </p:nvCxnSpPr>
        <p:spPr>
          <a:xfrm>
            <a:off x="4876800" y="2578392"/>
            <a:ext cx="3061070" cy="48187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04" name="Left Brace 203"/>
          <p:cNvSpPr/>
          <p:nvPr/>
        </p:nvSpPr>
        <p:spPr>
          <a:xfrm rot="10800000">
            <a:off x="3403798" y="5049753"/>
            <a:ext cx="220765" cy="467932"/>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050" dirty="0">
              <a:solidFill>
                <a:prstClr val="black"/>
              </a:solidFill>
            </a:endParaRPr>
          </a:p>
        </p:txBody>
      </p:sp>
      <p:sp>
        <p:nvSpPr>
          <p:cNvPr id="205" name="Left Brace 204"/>
          <p:cNvSpPr/>
          <p:nvPr/>
        </p:nvSpPr>
        <p:spPr>
          <a:xfrm rot="10800000">
            <a:off x="3403798" y="4058109"/>
            <a:ext cx="220765" cy="793314"/>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050" dirty="0">
              <a:solidFill>
                <a:prstClr val="black"/>
              </a:solidFill>
            </a:endParaRPr>
          </a:p>
        </p:txBody>
      </p:sp>
      <p:sp>
        <p:nvSpPr>
          <p:cNvPr id="206" name="TextBox 53"/>
          <p:cNvSpPr txBox="1">
            <a:spLocks noChangeArrowheads="1"/>
          </p:cNvSpPr>
          <p:nvPr/>
        </p:nvSpPr>
        <p:spPr bwMode="auto">
          <a:xfrm>
            <a:off x="3544661" y="4349697"/>
            <a:ext cx="1957755" cy="215444"/>
          </a:xfrm>
          <a:prstGeom prst="rect">
            <a:avLst/>
          </a:prstGeom>
          <a:noFill/>
          <a:ln w="9525">
            <a:noFill/>
            <a:miter lim="800000"/>
            <a:headEnd/>
            <a:tailEnd/>
          </a:ln>
        </p:spPr>
        <p:txBody>
          <a:bodyPr>
            <a:spAutoFit/>
          </a:bodyPr>
          <a:lstStyle/>
          <a:p>
            <a:pPr>
              <a:defRPr/>
            </a:pPr>
            <a:r>
              <a:rPr lang="en-US" sz="800" b="1" dirty="0">
                <a:solidFill>
                  <a:srgbClr val="000000"/>
                </a:solidFill>
                <a:latin typeface="Arial" pitchFamily="34" charset="0"/>
                <a:cs typeface="Arial" pitchFamily="34" charset="0"/>
              </a:rPr>
              <a:t>Regional Specialists</a:t>
            </a:r>
          </a:p>
        </p:txBody>
      </p:sp>
      <p:sp>
        <p:nvSpPr>
          <p:cNvPr id="207" name="TextBox 54"/>
          <p:cNvSpPr txBox="1">
            <a:spLocks noChangeArrowheads="1"/>
          </p:cNvSpPr>
          <p:nvPr/>
        </p:nvSpPr>
        <p:spPr bwMode="auto">
          <a:xfrm>
            <a:off x="3544661" y="5175542"/>
            <a:ext cx="1858104" cy="215444"/>
          </a:xfrm>
          <a:prstGeom prst="rect">
            <a:avLst/>
          </a:prstGeom>
          <a:noFill/>
          <a:ln w="9525">
            <a:noFill/>
            <a:miter lim="800000"/>
            <a:headEnd/>
            <a:tailEnd/>
          </a:ln>
        </p:spPr>
        <p:txBody>
          <a:bodyPr wrap="square">
            <a:spAutoFit/>
          </a:bodyPr>
          <a:lstStyle/>
          <a:p>
            <a:pPr>
              <a:defRPr/>
            </a:pPr>
            <a:r>
              <a:rPr lang="en-US" sz="800" b="1" dirty="0">
                <a:solidFill>
                  <a:srgbClr val="000000"/>
                </a:solidFill>
                <a:latin typeface="Arial" pitchFamily="34" charset="0"/>
                <a:cs typeface="Arial" pitchFamily="34" charset="0"/>
              </a:rPr>
              <a:t>Cultural Specialists</a:t>
            </a:r>
          </a:p>
        </p:txBody>
      </p:sp>
      <p:sp>
        <p:nvSpPr>
          <p:cNvPr id="208" name="TextBox 73"/>
          <p:cNvSpPr txBox="1">
            <a:spLocks noChangeArrowheads="1"/>
          </p:cNvSpPr>
          <p:nvPr/>
        </p:nvSpPr>
        <p:spPr bwMode="auto">
          <a:xfrm>
            <a:off x="3544661" y="5836283"/>
            <a:ext cx="2157057" cy="215444"/>
          </a:xfrm>
          <a:prstGeom prst="rect">
            <a:avLst/>
          </a:prstGeom>
          <a:noFill/>
          <a:ln w="9525">
            <a:noFill/>
            <a:miter lim="800000"/>
            <a:headEnd/>
            <a:tailEnd/>
          </a:ln>
        </p:spPr>
        <p:txBody>
          <a:bodyPr wrap="square">
            <a:spAutoFit/>
          </a:bodyPr>
          <a:lstStyle/>
          <a:p>
            <a:pPr>
              <a:defRPr/>
            </a:pPr>
            <a:r>
              <a:rPr lang="en-US" sz="800" b="1" dirty="0">
                <a:solidFill>
                  <a:srgbClr val="000000"/>
                </a:solidFill>
                <a:latin typeface="Arial" pitchFamily="34" charset="0"/>
                <a:cs typeface="Arial" pitchFamily="34" charset="0"/>
              </a:rPr>
              <a:t>Governance Specialist</a:t>
            </a:r>
          </a:p>
        </p:txBody>
      </p:sp>
      <p:sp>
        <p:nvSpPr>
          <p:cNvPr id="209" name="TextBox 72"/>
          <p:cNvSpPr txBox="1">
            <a:spLocks noChangeArrowheads="1"/>
          </p:cNvSpPr>
          <p:nvPr/>
        </p:nvSpPr>
        <p:spPr bwMode="auto">
          <a:xfrm>
            <a:off x="3544661" y="5502114"/>
            <a:ext cx="1666531" cy="338554"/>
          </a:xfrm>
          <a:prstGeom prst="rect">
            <a:avLst/>
          </a:prstGeom>
          <a:noFill/>
          <a:ln w="9525">
            <a:noFill/>
            <a:miter lim="800000"/>
            <a:headEnd/>
            <a:tailEnd/>
          </a:ln>
        </p:spPr>
        <p:txBody>
          <a:bodyPr wrap="square">
            <a:spAutoFit/>
          </a:bodyPr>
          <a:lstStyle/>
          <a:p>
            <a:pPr>
              <a:defRPr/>
            </a:pPr>
            <a:r>
              <a:rPr lang="en-US" sz="800" b="1" dirty="0">
                <a:solidFill>
                  <a:srgbClr val="000000"/>
                </a:solidFill>
                <a:latin typeface="Arial" pitchFamily="34" charset="0"/>
                <a:cs typeface="Arial" pitchFamily="34" charset="0"/>
              </a:rPr>
              <a:t>HN Ordnance/Logistics Specialist</a:t>
            </a:r>
          </a:p>
        </p:txBody>
      </p:sp>
      <p:cxnSp>
        <p:nvCxnSpPr>
          <p:cNvPr id="210" name="Elbow Connector 209"/>
          <p:cNvCxnSpPr>
            <a:stCxn id="153" idx="2"/>
            <a:endCxn id="151" idx="0"/>
          </p:cNvCxnSpPr>
          <p:nvPr/>
        </p:nvCxnSpPr>
        <p:spPr>
          <a:xfrm rot="5400000">
            <a:off x="2970199" y="1959965"/>
            <a:ext cx="331580" cy="188142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1" name="TextBox 76"/>
          <p:cNvSpPr txBox="1">
            <a:spLocks noChangeArrowheads="1"/>
          </p:cNvSpPr>
          <p:nvPr/>
        </p:nvSpPr>
        <p:spPr bwMode="auto">
          <a:xfrm>
            <a:off x="652077" y="6200632"/>
            <a:ext cx="4674061" cy="646331"/>
          </a:xfrm>
          <a:prstGeom prst="rect">
            <a:avLst/>
          </a:prstGeom>
          <a:noFill/>
          <a:ln w="9525">
            <a:noFill/>
            <a:miter lim="800000"/>
            <a:headEnd/>
            <a:tailEnd/>
          </a:ln>
        </p:spPr>
        <p:txBody>
          <a:bodyPr wrap="square">
            <a:spAutoFit/>
          </a:bodyPr>
          <a:lstStyle/>
          <a:p>
            <a:r>
              <a:rPr lang="en-US" sz="1200" b="1" dirty="0" smtClean="0">
                <a:solidFill>
                  <a:srgbClr val="000000"/>
                </a:solidFill>
                <a:latin typeface="Arial" pitchFamily="34" charset="0"/>
                <a:cs typeface="Arial" pitchFamily="34" charset="0"/>
              </a:rPr>
              <a:t>32 TRAINERS X 5 TEAMS DEDICATED TO TRAINING UNITS FOR PHASE ZERO “PREVENT” THEATER SECURITY COOPERATION MISSIONS</a:t>
            </a:r>
            <a:endParaRPr lang="en-US" sz="1200" b="1" dirty="0">
              <a:solidFill>
                <a:srgbClr val="000000"/>
              </a:solidFill>
              <a:latin typeface="Arial" pitchFamily="34" charset="0"/>
              <a:cs typeface="Arial" pitchFamily="34" charset="0"/>
            </a:endParaRPr>
          </a:p>
        </p:txBody>
      </p:sp>
      <p:sp>
        <p:nvSpPr>
          <p:cNvPr id="212" name="TextBox 29"/>
          <p:cNvSpPr txBox="1">
            <a:spLocks noChangeArrowheads="1"/>
          </p:cNvSpPr>
          <p:nvPr/>
        </p:nvSpPr>
        <p:spPr bwMode="auto">
          <a:xfrm>
            <a:off x="5730720" y="4277518"/>
            <a:ext cx="2209800" cy="461665"/>
          </a:xfrm>
          <a:prstGeom prst="rect">
            <a:avLst/>
          </a:prstGeom>
          <a:noFill/>
          <a:ln w="9525">
            <a:noFill/>
            <a:miter lim="800000"/>
            <a:headEnd/>
            <a:tailEnd/>
          </a:ln>
        </p:spPr>
        <p:txBody>
          <a:bodyPr wrap="square">
            <a:spAutoFit/>
          </a:bodyPr>
          <a:lstStyle/>
          <a:p>
            <a:r>
              <a:rPr lang="en-US" sz="1200" b="1" dirty="0" smtClean="0">
                <a:solidFill>
                  <a:srgbClr val="000000"/>
                </a:solidFill>
                <a:latin typeface="Arial" pitchFamily="34" charset="0"/>
                <a:cs typeface="Arial" pitchFamily="34" charset="0"/>
              </a:rPr>
              <a:t>POLICE TRAINING SECTION = 12</a:t>
            </a:r>
            <a:endParaRPr lang="en-US" sz="1200" b="1" dirty="0">
              <a:solidFill>
                <a:srgbClr val="000000"/>
              </a:solidFill>
              <a:latin typeface="Arial" pitchFamily="34" charset="0"/>
              <a:cs typeface="Arial" pitchFamily="34" charset="0"/>
            </a:endParaRPr>
          </a:p>
        </p:txBody>
      </p:sp>
      <p:grpSp>
        <p:nvGrpSpPr>
          <p:cNvPr id="8" name="Group 147"/>
          <p:cNvGrpSpPr/>
          <p:nvPr/>
        </p:nvGrpSpPr>
        <p:grpSpPr>
          <a:xfrm>
            <a:off x="5689635" y="3578279"/>
            <a:ext cx="1431906" cy="648700"/>
            <a:chOff x="5689635" y="4293915"/>
            <a:chExt cx="1431906" cy="648700"/>
          </a:xfrm>
        </p:grpSpPr>
        <p:sp>
          <p:nvSpPr>
            <p:cNvPr id="218" name="Rectangle 217"/>
            <p:cNvSpPr/>
            <p:nvPr/>
          </p:nvSpPr>
          <p:spPr bwMode="auto">
            <a:xfrm>
              <a:off x="6558896" y="4396178"/>
              <a:ext cx="562645" cy="24894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300" dirty="0">
                  <a:solidFill>
                    <a:prstClr val="white"/>
                  </a:solidFill>
                </a:rPr>
                <a:t>TEAM LDR</a:t>
              </a:r>
            </a:p>
            <a:p>
              <a:pPr algn="ctr" defTabSz="266700" fontAlgn="auto">
                <a:lnSpc>
                  <a:spcPct val="90000"/>
                </a:lnSpc>
                <a:spcBef>
                  <a:spcPts val="0"/>
                </a:spcBef>
                <a:spcAft>
                  <a:spcPct val="35000"/>
                </a:spcAft>
                <a:defRPr/>
              </a:pPr>
              <a:r>
                <a:rPr lang="en-US" sz="300" dirty="0">
                  <a:solidFill>
                    <a:prstClr val="white"/>
                  </a:solidFill>
                </a:rPr>
                <a:t>(O3)</a:t>
              </a:r>
            </a:p>
          </p:txBody>
        </p:sp>
        <p:sp>
          <p:nvSpPr>
            <p:cNvPr id="219" name="Rectangle 218"/>
            <p:cNvSpPr/>
            <p:nvPr/>
          </p:nvSpPr>
          <p:spPr bwMode="auto">
            <a:xfrm>
              <a:off x="6558896" y="4693670"/>
              <a:ext cx="562645" cy="24894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300" dirty="0">
                  <a:solidFill>
                    <a:prstClr val="white"/>
                  </a:solidFill>
                </a:rPr>
                <a:t>Team NCO</a:t>
              </a:r>
            </a:p>
            <a:p>
              <a:pPr algn="ctr" defTabSz="266700" fontAlgn="auto">
                <a:lnSpc>
                  <a:spcPct val="90000"/>
                </a:lnSpc>
                <a:spcBef>
                  <a:spcPts val="0"/>
                </a:spcBef>
                <a:spcAft>
                  <a:spcPct val="35000"/>
                </a:spcAft>
                <a:defRPr/>
              </a:pPr>
              <a:r>
                <a:rPr lang="en-US" sz="300" dirty="0">
                  <a:solidFill>
                    <a:prstClr val="white"/>
                  </a:solidFill>
                </a:rPr>
                <a:t>(E7)</a:t>
              </a:r>
            </a:p>
          </p:txBody>
        </p:sp>
        <p:sp>
          <p:nvSpPr>
            <p:cNvPr id="220" name="Rectangle 219"/>
            <p:cNvSpPr/>
            <p:nvPr/>
          </p:nvSpPr>
          <p:spPr bwMode="auto">
            <a:xfrm>
              <a:off x="6531300" y="4370354"/>
              <a:ext cx="562645" cy="248943"/>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300" dirty="0">
                  <a:solidFill>
                    <a:prstClr val="white"/>
                  </a:solidFill>
                </a:rPr>
                <a:t>TEAM LDR</a:t>
              </a:r>
            </a:p>
            <a:p>
              <a:pPr algn="ctr" defTabSz="266700" fontAlgn="auto">
                <a:lnSpc>
                  <a:spcPct val="90000"/>
                </a:lnSpc>
                <a:spcBef>
                  <a:spcPts val="0"/>
                </a:spcBef>
                <a:spcAft>
                  <a:spcPct val="35000"/>
                </a:spcAft>
                <a:defRPr/>
              </a:pPr>
              <a:r>
                <a:rPr lang="en-US" sz="300" dirty="0">
                  <a:solidFill>
                    <a:prstClr val="white"/>
                  </a:solidFill>
                </a:rPr>
                <a:t>(O3)</a:t>
              </a:r>
            </a:p>
          </p:txBody>
        </p:sp>
        <p:sp>
          <p:nvSpPr>
            <p:cNvPr id="221" name="Rectangle 220"/>
            <p:cNvSpPr/>
            <p:nvPr/>
          </p:nvSpPr>
          <p:spPr bwMode="auto">
            <a:xfrm>
              <a:off x="6531300" y="4667847"/>
              <a:ext cx="562645" cy="248943"/>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300" dirty="0">
                  <a:solidFill>
                    <a:prstClr val="white"/>
                  </a:solidFill>
                </a:rPr>
                <a:t>Team NCO</a:t>
              </a:r>
            </a:p>
            <a:p>
              <a:pPr algn="ctr" defTabSz="266700" fontAlgn="auto">
                <a:lnSpc>
                  <a:spcPct val="90000"/>
                </a:lnSpc>
                <a:spcBef>
                  <a:spcPts val="0"/>
                </a:spcBef>
                <a:spcAft>
                  <a:spcPct val="35000"/>
                </a:spcAft>
                <a:defRPr/>
              </a:pPr>
              <a:r>
                <a:rPr lang="en-US" sz="300" dirty="0">
                  <a:solidFill>
                    <a:prstClr val="white"/>
                  </a:solidFill>
                </a:rPr>
                <a:t>(E7)</a:t>
              </a:r>
            </a:p>
          </p:txBody>
        </p:sp>
        <p:sp>
          <p:nvSpPr>
            <p:cNvPr id="222" name="Rectangle 221"/>
            <p:cNvSpPr/>
            <p:nvPr/>
          </p:nvSpPr>
          <p:spPr bwMode="auto">
            <a:xfrm>
              <a:off x="6502171" y="4346595"/>
              <a:ext cx="562643" cy="24894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300" dirty="0">
                  <a:solidFill>
                    <a:prstClr val="white"/>
                  </a:solidFill>
                </a:rPr>
                <a:t>TEAM LDR</a:t>
              </a:r>
            </a:p>
            <a:p>
              <a:pPr algn="ctr" defTabSz="266700" fontAlgn="auto">
                <a:lnSpc>
                  <a:spcPct val="90000"/>
                </a:lnSpc>
                <a:spcBef>
                  <a:spcPts val="0"/>
                </a:spcBef>
                <a:spcAft>
                  <a:spcPct val="35000"/>
                </a:spcAft>
                <a:defRPr/>
              </a:pPr>
              <a:r>
                <a:rPr lang="en-US" sz="300" dirty="0">
                  <a:solidFill>
                    <a:prstClr val="white"/>
                  </a:solidFill>
                </a:rPr>
                <a:t>(O3)</a:t>
              </a:r>
            </a:p>
          </p:txBody>
        </p:sp>
        <p:sp>
          <p:nvSpPr>
            <p:cNvPr id="223" name="Rectangle 222"/>
            <p:cNvSpPr/>
            <p:nvPr/>
          </p:nvSpPr>
          <p:spPr bwMode="auto">
            <a:xfrm>
              <a:off x="6502171" y="4644089"/>
              <a:ext cx="562643" cy="24894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300" dirty="0">
                  <a:solidFill>
                    <a:prstClr val="white"/>
                  </a:solidFill>
                </a:rPr>
                <a:t>Team NCO</a:t>
              </a:r>
            </a:p>
            <a:p>
              <a:pPr algn="ctr" defTabSz="266700" fontAlgn="auto">
                <a:lnSpc>
                  <a:spcPct val="90000"/>
                </a:lnSpc>
                <a:spcBef>
                  <a:spcPts val="0"/>
                </a:spcBef>
                <a:spcAft>
                  <a:spcPct val="35000"/>
                </a:spcAft>
                <a:defRPr/>
              </a:pPr>
              <a:r>
                <a:rPr lang="en-US" sz="300" dirty="0">
                  <a:solidFill>
                    <a:prstClr val="white"/>
                  </a:solidFill>
                </a:rPr>
                <a:t>(E7)</a:t>
              </a:r>
            </a:p>
          </p:txBody>
        </p:sp>
        <p:sp>
          <p:nvSpPr>
            <p:cNvPr id="224" name="Rectangle 223"/>
            <p:cNvSpPr/>
            <p:nvPr/>
          </p:nvSpPr>
          <p:spPr bwMode="auto">
            <a:xfrm>
              <a:off x="6474576" y="4321805"/>
              <a:ext cx="562643" cy="24894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300" dirty="0">
                  <a:solidFill>
                    <a:prstClr val="white"/>
                  </a:solidFill>
                </a:rPr>
                <a:t>TEAM LDR</a:t>
              </a:r>
            </a:p>
            <a:p>
              <a:pPr algn="ctr" defTabSz="266700" fontAlgn="auto">
                <a:lnSpc>
                  <a:spcPct val="90000"/>
                </a:lnSpc>
                <a:spcBef>
                  <a:spcPts val="0"/>
                </a:spcBef>
                <a:spcAft>
                  <a:spcPct val="35000"/>
                </a:spcAft>
                <a:defRPr/>
              </a:pPr>
              <a:r>
                <a:rPr lang="en-US" sz="300" dirty="0">
                  <a:solidFill>
                    <a:prstClr val="white"/>
                  </a:solidFill>
                </a:rPr>
                <a:t>(O3)</a:t>
              </a:r>
            </a:p>
          </p:txBody>
        </p:sp>
        <p:sp>
          <p:nvSpPr>
            <p:cNvPr id="225" name="Rectangle 224"/>
            <p:cNvSpPr/>
            <p:nvPr/>
          </p:nvSpPr>
          <p:spPr bwMode="auto">
            <a:xfrm>
              <a:off x="6474576" y="4619297"/>
              <a:ext cx="562643" cy="24894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300" dirty="0">
                  <a:solidFill>
                    <a:prstClr val="white"/>
                  </a:solidFill>
                </a:rPr>
                <a:t>Team NCO</a:t>
              </a:r>
            </a:p>
            <a:p>
              <a:pPr algn="ctr" defTabSz="266700" fontAlgn="auto">
                <a:lnSpc>
                  <a:spcPct val="90000"/>
                </a:lnSpc>
                <a:spcBef>
                  <a:spcPts val="0"/>
                </a:spcBef>
                <a:spcAft>
                  <a:spcPct val="35000"/>
                </a:spcAft>
                <a:defRPr/>
              </a:pPr>
              <a:r>
                <a:rPr lang="en-US" sz="300" dirty="0">
                  <a:solidFill>
                    <a:prstClr val="white"/>
                  </a:solidFill>
                </a:rPr>
                <a:t>(E7)</a:t>
              </a:r>
            </a:p>
          </p:txBody>
        </p:sp>
        <p:sp>
          <p:nvSpPr>
            <p:cNvPr id="226" name="Rectangle 225"/>
            <p:cNvSpPr/>
            <p:nvPr/>
          </p:nvSpPr>
          <p:spPr bwMode="auto">
            <a:xfrm>
              <a:off x="5689635" y="4293915"/>
              <a:ext cx="567243" cy="264439"/>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700" dirty="0" smtClean="0">
                  <a:solidFill>
                    <a:prstClr val="white"/>
                  </a:solidFill>
                </a:rPr>
                <a:t>OIC</a:t>
              </a:r>
              <a:endParaRPr lang="en-US" sz="700" dirty="0">
                <a:solidFill>
                  <a:prstClr val="white"/>
                </a:solidFill>
              </a:endParaRPr>
            </a:p>
          </p:txBody>
        </p:sp>
        <p:sp>
          <p:nvSpPr>
            <p:cNvPr id="227" name="Rectangle 226"/>
            <p:cNvSpPr/>
            <p:nvPr/>
          </p:nvSpPr>
          <p:spPr bwMode="auto">
            <a:xfrm>
              <a:off x="5689635" y="4594507"/>
              <a:ext cx="567243" cy="264439"/>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700" dirty="0" smtClean="0">
                  <a:solidFill>
                    <a:prstClr val="white"/>
                  </a:solidFill>
                </a:rPr>
                <a:t>NCOIC</a:t>
              </a:r>
              <a:endParaRPr lang="en-US" sz="700" dirty="0">
                <a:solidFill>
                  <a:prstClr val="white"/>
                </a:solidFill>
              </a:endParaRPr>
            </a:p>
          </p:txBody>
        </p:sp>
        <p:sp>
          <p:nvSpPr>
            <p:cNvPr id="230" name="Rectangle 229"/>
            <p:cNvSpPr/>
            <p:nvPr/>
          </p:nvSpPr>
          <p:spPr bwMode="auto">
            <a:xfrm>
              <a:off x="6446980" y="4297014"/>
              <a:ext cx="562643" cy="24894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700" dirty="0">
                  <a:solidFill>
                    <a:prstClr val="white"/>
                  </a:solidFill>
                </a:rPr>
                <a:t>TEAM </a:t>
              </a:r>
              <a:r>
                <a:rPr lang="en-US" sz="700" dirty="0" smtClean="0">
                  <a:solidFill>
                    <a:prstClr val="white"/>
                  </a:solidFill>
                </a:rPr>
                <a:t>LDR</a:t>
              </a:r>
              <a:endParaRPr lang="en-US" sz="700" dirty="0">
                <a:solidFill>
                  <a:prstClr val="white"/>
                </a:solidFill>
              </a:endParaRPr>
            </a:p>
          </p:txBody>
        </p:sp>
        <p:sp>
          <p:nvSpPr>
            <p:cNvPr id="231" name="Rectangle 230"/>
            <p:cNvSpPr/>
            <p:nvPr/>
          </p:nvSpPr>
          <p:spPr bwMode="auto">
            <a:xfrm>
              <a:off x="6446980" y="4594507"/>
              <a:ext cx="562643" cy="24894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700" dirty="0">
                  <a:solidFill>
                    <a:prstClr val="white"/>
                  </a:solidFill>
                </a:rPr>
                <a:t>Team </a:t>
              </a:r>
              <a:r>
                <a:rPr lang="en-US" sz="700" dirty="0" smtClean="0">
                  <a:solidFill>
                    <a:prstClr val="white"/>
                  </a:solidFill>
                </a:rPr>
                <a:t>NCO</a:t>
              </a:r>
              <a:endParaRPr lang="en-US" sz="700" dirty="0">
                <a:solidFill>
                  <a:prstClr val="white"/>
                </a:solidFill>
              </a:endParaRPr>
            </a:p>
          </p:txBody>
        </p:sp>
      </p:grpSp>
      <p:sp>
        <p:nvSpPr>
          <p:cNvPr id="214" name="Rectangle 213"/>
          <p:cNvSpPr/>
          <p:nvPr/>
        </p:nvSpPr>
        <p:spPr>
          <a:xfrm>
            <a:off x="6000763" y="3052871"/>
            <a:ext cx="662917"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700" dirty="0" smtClean="0">
                <a:solidFill>
                  <a:prstClr val="white"/>
                </a:solidFill>
              </a:rPr>
              <a:t>Police/Border</a:t>
            </a:r>
            <a:endParaRPr lang="en-US" sz="700" dirty="0">
              <a:solidFill>
                <a:prstClr val="white"/>
              </a:solidFill>
            </a:endParaRPr>
          </a:p>
          <a:p>
            <a:pPr algn="ctr" defTabSz="311150" fontAlgn="auto">
              <a:lnSpc>
                <a:spcPct val="90000"/>
              </a:lnSpc>
              <a:spcBef>
                <a:spcPts val="0"/>
              </a:spcBef>
              <a:spcAft>
                <a:spcPct val="35000"/>
              </a:spcAft>
              <a:defRPr/>
            </a:pPr>
            <a:r>
              <a:rPr lang="en-US" sz="700" dirty="0" smtClean="0">
                <a:solidFill>
                  <a:prstClr val="white"/>
                </a:solidFill>
              </a:rPr>
              <a:t>Section</a:t>
            </a:r>
            <a:endParaRPr lang="en-US" sz="700" dirty="0">
              <a:solidFill>
                <a:prstClr val="white"/>
              </a:solidFill>
            </a:endParaRPr>
          </a:p>
        </p:txBody>
      </p:sp>
      <p:cxnSp>
        <p:nvCxnSpPr>
          <p:cNvPr id="215" name="Elbow Connector 214"/>
          <p:cNvCxnSpPr>
            <a:stCxn id="153" idx="2"/>
            <a:endCxn id="214" idx="0"/>
          </p:cNvCxnSpPr>
          <p:nvPr/>
        </p:nvCxnSpPr>
        <p:spPr>
          <a:xfrm rot="16200000" flipH="1">
            <a:off x="5045469" y="1766117"/>
            <a:ext cx="317985" cy="225552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6" name="Elbow Connector 215"/>
          <p:cNvCxnSpPr>
            <a:stCxn id="214" idx="2"/>
            <a:endCxn id="226" idx="0"/>
          </p:cNvCxnSpPr>
          <p:nvPr/>
        </p:nvCxnSpPr>
        <p:spPr bwMode="auto">
          <a:xfrm rot="5400000">
            <a:off x="6021739" y="3267795"/>
            <a:ext cx="262003" cy="358965"/>
          </a:xfrm>
          <a:prstGeom prst="bentConnector3">
            <a:avLst>
              <a:gd name="adj1" fmla="val 50000"/>
            </a:avLst>
          </a:prstGeom>
          <a:solidFill>
            <a:schemeClr val="accent2"/>
          </a:solidFill>
          <a:ln w="9525" cap="flat" cmpd="sng" algn="ctr">
            <a:solidFill>
              <a:schemeClr val="accent1"/>
            </a:solidFill>
            <a:prstDash val="solid"/>
            <a:round/>
            <a:headEnd type="none" w="med" len="med"/>
            <a:tailEnd type="none" w="med" len="med"/>
          </a:ln>
          <a:effectLst/>
        </p:spPr>
      </p:cxnSp>
      <p:cxnSp>
        <p:nvCxnSpPr>
          <p:cNvPr id="217" name="Elbow Connector 216"/>
          <p:cNvCxnSpPr>
            <a:stCxn id="214" idx="2"/>
            <a:endCxn id="230" idx="0"/>
          </p:cNvCxnSpPr>
          <p:nvPr/>
        </p:nvCxnSpPr>
        <p:spPr bwMode="auto">
          <a:xfrm rot="16200000" flipH="1">
            <a:off x="6397711" y="3250787"/>
            <a:ext cx="265102" cy="396080"/>
          </a:xfrm>
          <a:prstGeom prst="bentConnector3">
            <a:avLst>
              <a:gd name="adj1" fmla="val 50000"/>
            </a:avLst>
          </a:prstGeom>
          <a:solidFill>
            <a:schemeClr val="accent2"/>
          </a:solidFill>
          <a:ln w="9525" cap="flat" cmpd="sng" algn="ctr">
            <a:solidFill>
              <a:schemeClr val="accent1"/>
            </a:solidFill>
            <a:prstDash val="solid"/>
            <a:round/>
            <a:headEnd type="none" w="med" len="med"/>
            <a:tailEnd type="none" w="med" len="med"/>
          </a:ln>
          <a:effectLst/>
        </p:spPr>
      </p:cxnSp>
      <p:sp>
        <p:nvSpPr>
          <p:cNvPr id="92" name="Rectangle 91"/>
          <p:cNvSpPr/>
          <p:nvPr/>
        </p:nvSpPr>
        <p:spPr>
          <a:xfrm>
            <a:off x="228600" y="3396562"/>
            <a:ext cx="5036457" cy="28062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29"/>
          <p:cNvSpPr txBox="1">
            <a:spLocks noChangeArrowheads="1"/>
          </p:cNvSpPr>
          <p:nvPr/>
        </p:nvSpPr>
        <p:spPr bwMode="auto">
          <a:xfrm>
            <a:off x="6520544" y="2683154"/>
            <a:ext cx="2471058" cy="276999"/>
          </a:xfrm>
          <a:prstGeom prst="rect">
            <a:avLst/>
          </a:prstGeom>
          <a:solidFill>
            <a:schemeClr val="bg1"/>
          </a:solidFill>
          <a:ln w="9525">
            <a:noFill/>
            <a:miter lim="800000"/>
            <a:headEnd/>
            <a:tailEnd/>
          </a:ln>
        </p:spPr>
        <p:txBody>
          <a:bodyPr wrap="square">
            <a:spAutoFit/>
          </a:bodyPr>
          <a:lstStyle/>
          <a:p>
            <a:r>
              <a:rPr lang="en-US" sz="1200" b="1" dirty="0" smtClean="0">
                <a:solidFill>
                  <a:srgbClr val="000000"/>
                </a:solidFill>
                <a:latin typeface="Arial" pitchFamily="34" charset="0"/>
                <a:cs typeface="Arial" pitchFamily="34" charset="0"/>
              </a:rPr>
              <a:t> COORDINATING STAFF = 3 </a:t>
            </a:r>
          </a:p>
        </p:txBody>
      </p:sp>
      <p:sp>
        <p:nvSpPr>
          <p:cNvPr id="96" name="Slide Number Placeholder 95"/>
          <p:cNvSpPr>
            <a:spLocks noGrp="1"/>
          </p:cNvSpPr>
          <p:nvPr>
            <p:ph type="sldNum" sz="quarter" idx="12"/>
          </p:nvPr>
        </p:nvSpPr>
        <p:spPr/>
        <p:txBody>
          <a:bodyPr/>
          <a:lstStyle/>
          <a:p>
            <a:fld id="{E76A33F6-E8AE-4DB8-9A8F-F4CC95E97532}"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142163" y="5794375"/>
            <a:ext cx="1587" cy="1588"/>
          </a:xfrm>
          <a:prstGeom prst="line">
            <a:avLst/>
          </a:prstGeom>
          <a:noFill/>
          <a:ln w="9525">
            <a:noFill/>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93" name="Line 297"/>
          <p:cNvSpPr>
            <a:spLocks noChangeShapeType="1"/>
          </p:cNvSpPr>
          <p:nvPr/>
        </p:nvSpPr>
        <p:spPr bwMode="auto">
          <a:xfrm>
            <a:off x="7486650" y="5994399"/>
            <a:ext cx="3175" cy="1588"/>
          </a:xfrm>
          <a:prstGeom prst="line">
            <a:avLst/>
          </a:prstGeom>
          <a:noFill/>
          <a:ln w="3175" cap="rnd">
            <a:solidFill>
              <a:srgbClr val="42A6CC"/>
            </a:solidFill>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02" name="Freeform 406"/>
          <p:cNvSpPr>
            <a:spLocks/>
          </p:cNvSpPr>
          <p:nvPr/>
        </p:nvSpPr>
        <p:spPr bwMode="auto">
          <a:xfrm>
            <a:off x="9063038" y="3959225"/>
            <a:ext cx="4762" cy="3175"/>
          </a:xfrm>
          <a:custGeom>
            <a:avLst/>
            <a:gdLst/>
            <a:ahLst/>
            <a:cxnLst>
              <a:cxn ang="0">
                <a:pos x="2" y="0"/>
              </a:cxn>
              <a:cxn ang="0">
                <a:pos x="0" y="2"/>
              </a:cxn>
              <a:cxn ang="0">
                <a:pos x="2" y="0"/>
              </a:cxn>
            </a:cxnLst>
            <a:rect l="0" t="0" r="r" b="b"/>
            <a:pathLst>
              <a:path w="2" h="2">
                <a:moveTo>
                  <a:pt x="2" y="0"/>
                </a:moveTo>
                <a:lnTo>
                  <a:pt x="0" y="2"/>
                </a:lnTo>
                <a:lnTo>
                  <a:pt x="2"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grpSp>
        <p:nvGrpSpPr>
          <p:cNvPr id="2" name="Group 980"/>
          <p:cNvGrpSpPr/>
          <p:nvPr/>
        </p:nvGrpSpPr>
        <p:grpSpPr>
          <a:xfrm>
            <a:off x="2133600" y="1752600"/>
            <a:ext cx="2057400" cy="2457450"/>
            <a:chOff x="838200" y="1752600"/>
            <a:chExt cx="2057400" cy="2457450"/>
          </a:xfrm>
        </p:grpSpPr>
        <p:pic>
          <p:nvPicPr>
            <p:cNvPr id="1028" name="Picture 4" descr="http://hiddenfortunesonline.com/wp-content/uploads/2010/12/foreign-languages.jpg"/>
            <p:cNvPicPr>
              <a:picLocks noChangeAspect="1" noChangeArrowheads="1"/>
            </p:cNvPicPr>
            <p:nvPr/>
          </p:nvPicPr>
          <p:blipFill>
            <a:blip r:embed="rId3" cstate="print"/>
            <a:srcRect/>
            <a:stretch>
              <a:fillRect/>
            </a:stretch>
          </p:blipFill>
          <p:spPr bwMode="auto">
            <a:xfrm>
              <a:off x="838200" y="2133600"/>
              <a:ext cx="2057400" cy="2076450"/>
            </a:xfrm>
            <a:prstGeom prst="rect">
              <a:avLst/>
            </a:prstGeom>
            <a:noFill/>
          </p:spPr>
        </p:pic>
        <p:sp>
          <p:nvSpPr>
            <p:cNvPr id="973" name="TextBox 972"/>
            <p:cNvSpPr txBox="1"/>
            <p:nvPr/>
          </p:nvSpPr>
          <p:spPr>
            <a:xfrm>
              <a:off x="838200" y="1752600"/>
              <a:ext cx="1981200" cy="369332"/>
            </a:xfrm>
            <a:prstGeom prst="rect">
              <a:avLst/>
            </a:prstGeom>
            <a:noFill/>
          </p:spPr>
          <p:txBody>
            <a:bodyPr wrap="square" rtlCol="0">
              <a:spAutoFit/>
            </a:bodyPr>
            <a:lstStyle/>
            <a:p>
              <a:pPr algn="ctr"/>
              <a:r>
                <a:rPr lang="en-US" b="1" dirty="0" smtClean="0">
                  <a:solidFill>
                    <a:schemeClr val="tx1"/>
                  </a:solidFill>
                  <a:latin typeface="Arial" pitchFamily="34" charset="0"/>
                  <a:cs typeface="Arial" pitchFamily="34" charset="0"/>
                </a:rPr>
                <a:t>Language</a:t>
              </a:r>
              <a:endParaRPr lang="en-US" b="1" dirty="0">
                <a:solidFill>
                  <a:schemeClr val="tx1"/>
                </a:solidFill>
                <a:latin typeface="Arial" pitchFamily="34" charset="0"/>
                <a:cs typeface="Arial" pitchFamily="34" charset="0"/>
              </a:endParaRPr>
            </a:p>
          </p:txBody>
        </p:sp>
      </p:grpSp>
      <p:grpSp>
        <p:nvGrpSpPr>
          <p:cNvPr id="3" name="Group 979"/>
          <p:cNvGrpSpPr/>
          <p:nvPr/>
        </p:nvGrpSpPr>
        <p:grpSpPr>
          <a:xfrm>
            <a:off x="4191000" y="1803748"/>
            <a:ext cx="2667000" cy="2387252"/>
            <a:chOff x="3276600" y="1498948"/>
            <a:chExt cx="2667000" cy="2387252"/>
          </a:xfrm>
        </p:grpSpPr>
        <p:grpSp>
          <p:nvGrpSpPr>
            <p:cNvPr id="5" name="Group 970"/>
            <p:cNvGrpSpPr/>
            <p:nvPr/>
          </p:nvGrpSpPr>
          <p:grpSpPr>
            <a:xfrm>
              <a:off x="3886200" y="2133600"/>
              <a:ext cx="1371600" cy="1752600"/>
              <a:chOff x="735013" y="1295400"/>
              <a:chExt cx="3703637" cy="4102100"/>
            </a:xfrm>
          </p:grpSpPr>
          <p:sp>
            <p:nvSpPr>
              <p:cNvPr id="11" name="Line 14"/>
              <p:cNvSpPr>
                <a:spLocks noChangeShapeType="1"/>
              </p:cNvSpPr>
              <p:nvPr/>
            </p:nvSpPr>
            <p:spPr bwMode="auto">
              <a:xfrm>
                <a:off x="1660525" y="1789114"/>
                <a:ext cx="3175" cy="1587"/>
              </a:xfrm>
              <a:prstGeom prst="line">
                <a:avLst/>
              </a:prstGeom>
              <a:noFill/>
              <a:ln w="9525">
                <a:noFill/>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12" name="Line 15"/>
              <p:cNvSpPr>
                <a:spLocks noChangeShapeType="1"/>
              </p:cNvSpPr>
              <p:nvPr/>
            </p:nvSpPr>
            <p:spPr bwMode="auto">
              <a:xfrm>
                <a:off x="2027238" y="3203574"/>
                <a:ext cx="1587" cy="1588"/>
              </a:xfrm>
              <a:prstGeom prst="line">
                <a:avLst/>
              </a:prstGeom>
              <a:noFill/>
              <a:ln w="9525">
                <a:noFill/>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14" name="Line 17"/>
              <p:cNvSpPr>
                <a:spLocks noChangeShapeType="1"/>
              </p:cNvSpPr>
              <p:nvPr/>
            </p:nvSpPr>
            <p:spPr bwMode="auto">
              <a:xfrm>
                <a:off x="1684338" y="4410075"/>
                <a:ext cx="1587" cy="0"/>
              </a:xfrm>
              <a:prstGeom prst="line">
                <a:avLst/>
              </a:prstGeom>
              <a:noFill/>
              <a:ln w="9525">
                <a:noFill/>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 name="Freeform 26"/>
              <p:cNvSpPr>
                <a:spLocks/>
              </p:cNvSpPr>
              <p:nvPr/>
            </p:nvSpPr>
            <p:spPr bwMode="auto">
              <a:xfrm>
                <a:off x="2579688" y="2411412"/>
                <a:ext cx="112712" cy="122237"/>
              </a:xfrm>
              <a:custGeom>
                <a:avLst/>
                <a:gdLst/>
                <a:ahLst/>
                <a:cxnLst>
                  <a:cxn ang="0">
                    <a:pos x="16" y="39"/>
                  </a:cxn>
                  <a:cxn ang="0">
                    <a:pos x="23" y="22"/>
                  </a:cxn>
                  <a:cxn ang="0">
                    <a:pos x="31" y="1"/>
                  </a:cxn>
                  <a:cxn ang="0">
                    <a:pos x="35" y="1"/>
                  </a:cxn>
                  <a:cxn ang="0">
                    <a:pos x="39" y="0"/>
                  </a:cxn>
                  <a:cxn ang="0">
                    <a:pos x="66" y="0"/>
                  </a:cxn>
                  <a:cxn ang="0">
                    <a:pos x="59" y="22"/>
                  </a:cxn>
                  <a:cxn ang="0">
                    <a:pos x="51" y="43"/>
                  </a:cxn>
                  <a:cxn ang="0">
                    <a:pos x="50" y="45"/>
                  </a:cxn>
                  <a:cxn ang="0">
                    <a:pos x="50" y="49"/>
                  </a:cxn>
                  <a:cxn ang="0">
                    <a:pos x="44" y="50"/>
                  </a:cxn>
                  <a:cxn ang="0">
                    <a:pos x="40" y="50"/>
                  </a:cxn>
                  <a:cxn ang="0">
                    <a:pos x="40" y="53"/>
                  </a:cxn>
                  <a:cxn ang="0">
                    <a:pos x="36" y="54"/>
                  </a:cxn>
                  <a:cxn ang="0">
                    <a:pos x="35" y="57"/>
                  </a:cxn>
                  <a:cxn ang="0">
                    <a:pos x="33" y="57"/>
                  </a:cxn>
                  <a:cxn ang="0">
                    <a:pos x="31" y="61"/>
                  </a:cxn>
                  <a:cxn ang="0">
                    <a:pos x="28" y="62"/>
                  </a:cxn>
                  <a:cxn ang="0">
                    <a:pos x="25" y="58"/>
                  </a:cxn>
                  <a:cxn ang="0">
                    <a:pos x="25" y="60"/>
                  </a:cxn>
                  <a:cxn ang="0">
                    <a:pos x="24" y="60"/>
                  </a:cxn>
                  <a:cxn ang="0">
                    <a:pos x="20" y="64"/>
                  </a:cxn>
                  <a:cxn ang="0">
                    <a:pos x="17" y="62"/>
                  </a:cxn>
                  <a:cxn ang="0">
                    <a:pos x="13" y="65"/>
                  </a:cxn>
                  <a:cxn ang="0">
                    <a:pos x="8" y="62"/>
                  </a:cxn>
                  <a:cxn ang="0">
                    <a:pos x="6" y="65"/>
                  </a:cxn>
                  <a:cxn ang="0">
                    <a:pos x="6" y="64"/>
                  </a:cxn>
                  <a:cxn ang="0">
                    <a:pos x="4" y="62"/>
                  </a:cxn>
                  <a:cxn ang="0">
                    <a:pos x="1" y="65"/>
                  </a:cxn>
                  <a:cxn ang="0">
                    <a:pos x="1" y="64"/>
                  </a:cxn>
                  <a:cxn ang="0">
                    <a:pos x="0" y="64"/>
                  </a:cxn>
                  <a:cxn ang="0">
                    <a:pos x="1" y="64"/>
                  </a:cxn>
                  <a:cxn ang="0">
                    <a:pos x="2" y="60"/>
                  </a:cxn>
                  <a:cxn ang="0">
                    <a:pos x="4" y="60"/>
                  </a:cxn>
                  <a:cxn ang="0">
                    <a:pos x="4" y="58"/>
                  </a:cxn>
                  <a:cxn ang="0">
                    <a:pos x="9" y="53"/>
                  </a:cxn>
                  <a:cxn ang="0">
                    <a:pos x="13" y="49"/>
                  </a:cxn>
                  <a:cxn ang="0">
                    <a:pos x="13" y="46"/>
                  </a:cxn>
                  <a:cxn ang="0">
                    <a:pos x="13" y="43"/>
                  </a:cxn>
                  <a:cxn ang="0">
                    <a:pos x="16" y="39"/>
                  </a:cxn>
                </a:cxnLst>
                <a:rect l="0" t="0" r="r" b="b"/>
                <a:pathLst>
                  <a:path w="66" h="65">
                    <a:moveTo>
                      <a:pt x="16" y="39"/>
                    </a:moveTo>
                    <a:lnTo>
                      <a:pt x="23" y="22"/>
                    </a:lnTo>
                    <a:lnTo>
                      <a:pt x="31" y="1"/>
                    </a:lnTo>
                    <a:lnTo>
                      <a:pt x="35" y="1"/>
                    </a:lnTo>
                    <a:lnTo>
                      <a:pt x="39" y="0"/>
                    </a:lnTo>
                    <a:lnTo>
                      <a:pt x="66" y="0"/>
                    </a:lnTo>
                    <a:lnTo>
                      <a:pt x="59" y="22"/>
                    </a:lnTo>
                    <a:lnTo>
                      <a:pt x="51" y="43"/>
                    </a:lnTo>
                    <a:lnTo>
                      <a:pt x="50" y="45"/>
                    </a:lnTo>
                    <a:lnTo>
                      <a:pt x="50" y="49"/>
                    </a:lnTo>
                    <a:lnTo>
                      <a:pt x="44" y="50"/>
                    </a:lnTo>
                    <a:lnTo>
                      <a:pt x="40" y="50"/>
                    </a:lnTo>
                    <a:lnTo>
                      <a:pt x="40" y="53"/>
                    </a:lnTo>
                    <a:lnTo>
                      <a:pt x="36" y="54"/>
                    </a:lnTo>
                    <a:lnTo>
                      <a:pt x="35" y="57"/>
                    </a:lnTo>
                    <a:lnTo>
                      <a:pt x="33" y="57"/>
                    </a:lnTo>
                    <a:lnTo>
                      <a:pt x="31" y="61"/>
                    </a:lnTo>
                    <a:lnTo>
                      <a:pt x="28" y="62"/>
                    </a:lnTo>
                    <a:lnTo>
                      <a:pt x="25" y="58"/>
                    </a:lnTo>
                    <a:lnTo>
                      <a:pt x="25" y="60"/>
                    </a:lnTo>
                    <a:lnTo>
                      <a:pt x="24" y="60"/>
                    </a:lnTo>
                    <a:lnTo>
                      <a:pt x="20" y="64"/>
                    </a:lnTo>
                    <a:lnTo>
                      <a:pt x="17" y="62"/>
                    </a:lnTo>
                    <a:lnTo>
                      <a:pt x="13" y="65"/>
                    </a:lnTo>
                    <a:lnTo>
                      <a:pt x="8" y="62"/>
                    </a:lnTo>
                    <a:lnTo>
                      <a:pt x="6" y="65"/>
                    </a:lnTo>
                    <a:lnTo>
                      <a:pt x="6" y="64"/>
                    </a:lnTo>
                    <a:lnTo>
                      <a:pt x="4" y="62"/>
                    </a:lnTo>
                    <a:lnTo>
                      <a:pt x="1" y="65"/>
                    </a:lnTo>
                    <a:lnTo>
                      <a:pt x="1" y="64"/>
                    </a:lnTo>
                    <a:lnTo>
                      <a:pt x="0" y="64"/>
                    </a:lnTo>
                    <a:lnTo>
                      <a:pt x="1" y="64"/>
                    </a:lnTo>
                    <a:lnTo>
                      <a:pt x="2" y="60"/>
                    </a:lnTo>
                    <a:lnTo>
                      <a:pt x="4" y="60"/>
                    </a:lnTo>
                    <a:lnTo>
                      <a:pt x="4" y="58"/>
                    </a:lnTo>
                    <a:lnTo>
                      <a:pt x="9" y="53"/>
                    </a:lnTo>
                    <a:lnTo>
                      <a:pt x="13" y="49"/>
                    </a:lnTo>
                    <a:lnTo>
                      <a:pt x="13" y="46"/>
                    </a:lnTo>
                    <a:lnTo>
                      <a:pt x="13" y="43"/>
                    </a:lnTo>
                    <a:lnTo>
                      <a:pt x="16" y="39"/>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3" name="Freeform 27"/>
              <p:cNvSpPr>
                <a:spLocks/>
              </p:cNvSpPr>
              <p:nvPr/>
            </p:nvSpPr>
            <p:spPr bwMode="auto">
              <a:xfrm>
                <a:off x="2597150" y="2617788"/>
                <a:ext cx="106363" cy="144461"/>
              </a:xfrm>
              <a:custGeom>
                <a:avLst/>
                <a:gdLst/>
                <a:ahLst/>
                <a:cxnLst>
                  <a:cxn ang="0">
                    <a:pos x="49" y="71"/>
                  </a:cxn>
                  <a:cxn ang="0">
                    <a:pos x="49" y="66"/>
                  </a:cxn>
                  <a:cxn ang="0">
                    <a:pos x="53" y="61"/>
                  </a:cxn>
                  <a:cxn ang="0">
                    <a:pos x="54" y="58"/>
                  </a:cxn>
                  <a:cxn ang="0">
                    <a:pos x="58" y="50"/>
                  </a:cxn>
                  <a:cxn ang="0">
                    <a:pos x="62" y="49"/>
                  </a:cxn>
                  <a:cxn ang="0">
                    <a:pos x="58" y="46"/>
                  </a:cxn>
                  <a:cxn ang="0">
                    <a:pos x="60" y="43"/>
                  </a:cxn>
                  <a:cxn ang="0">
                    <a:pos x="60" y="41"/>
                  </a:cxn>
                  <a:cxn ang="0">
                    <a:pos x="57" y="39"/>
                  </a:cxn>
                  <a:cxn ang="0">
                    <a:pos x="58" y="33"/>
                  </a:cxn>
                  <a:cxn ang="0">
                    <a:pos x="54" y="30"/>
                  </a:cxn>
                  <a:cxn ang="0">
                    <a:pos x="53" y="27"/>
                  </a:cxn>
                  <a:cxn ang="0">
                    <a:pos x="54" y="25"/>
                  </a:cxn>
                  <a:cxn ang="0">
                    <a:pos x="47" y="16"/>
                  </a:cxn>
                  <a:cxn ang="0">
                    <a:pos x="45" y="8"/>
                  </a:cxn>
                  <a:cxn ang="0">
                    <a:pos x="43" y="8"/>
                  </a:cxn>
                  <a:cxn ang="0">
                    <a:pos x="39" y="4"/>
                  </a:cxn>
                  <a:cxn ang="0">
                    <a:pos x="45" y="0"/>
                  </a:cxn>
                  <a:cxn ang="0">
                    <a:pos x="10" y="0"/>
                  </a:cxn>
                  <a:cxn ang="0">
                    <a:pos x="8" y="19"/>
                  </a:cxn>
                  <a:cxn ang="0">
                    <a:pos x="7" y="33"/>
                  </a:cxn>
                  <a:cxn ang="0">
                    <a:pos x="7" y="38"/>
                  </a:cxn>
                  <a:cxn ang="0">
                    <a:pos x="7" y="42"/>
                  </a:cxn>
                  <a:cxn ang="0">
                    <a:pos x="7" y="43"/>
                  </a:cxn>
                  <a:cxn ang="0">
                    <a:pos x="8" y="45"/>
                  </a:cxn>
                  <a:cxn ang="0">
                    <a:pos x="5" y="46"/>
                  </a:cxn>
                  <a:cxn ang="0">
                    <a:pos x="3" y="50"/>
                  </a:cxn>
                  <a:cxn ang="0">
                    <a:pos x="4" y="53"/>
                  </a:cxn>
                  <a:cxn ang="0">
                    <a:pos x="0" y="62"/>
                  </a:cxn>
                  <a:cxn ang="0">
                    <a:pos x="1" y="65"/>
                  </a:cxn>
                  <a:cxn ang="0">
                    <a:pos x="1" y="71"/>
                  </a:cxn>
                  <a:cxn ang="0">
                    <a:pos x="20" y="72"/>
                  </a:cxn>
                  <a:cxn ang="0">
                    <a:pos x="38" y="72"/>
                  </a:cxn>
                  <a:cxn ang="0">
                    <a:pos x="38" y="76"/>
                  </a:cxn>
                  <a:cxn ang="0">
                    <a:pos x="39" y="76"/>
                  </a:cxn>
                  <a:cxn ang="0">
                    <a:pos x="41" y="69"/>
                  </a:cxn>
                  <a:cxn ang="0">
                    <a:pos x="42" y="68"/>
                  </a:cxn>
                  <a:cxn ang="0">
                    <a:pos x="49" y="71"/>
                  </a:cxn>
                </a:cxnLst>
                <a:rect l="0" t="0" r="r" b="b"/>
                <a:pathLst>
                  <a:path w="62" h="76">
                    <a:moveTo>
                      <a:pt x="49" y="71"/>
                    </a:moveTo>
                    <a:lnTo>
                      <a:pt x="49" y="66"/>
                    </a:lnTo>
                    <a:lnTo>
                      <a:pt x="53" y="61"/>
                    </a:lnTo>
                    <a:lnTo>
                      <a:pt x="54" y="58"/>
                    </a:lnTo>
                    <a:lnTo>
                      <a:pt x="58" y="50"/>
                    </a:lnTo>
                    <a:lnTo>
                      <a:pt x="62" y="49"/>
                    </a:lnTo>
                    <a:lnTo>
                      <a:pt x="58" y="46"/>
                    </a:lnTo>
                    <a:lnTo>
                      <a:pt x="60" y="43"/>
                    </a:lnTo>
                    <a:lnTo>
                      <a:pt x="60" y="41"/>
                    </a:lnTo>
                    <a:lnTo>
                      <a:pt x="57" y="39"/>
                    </a:lnTo>
                    <a:lnTo>
                      <a:pt x="58" y="33"/>
                    </a:lnTo>
                    <a:lnTo>
                      <a:pt x="54" y="30"/>
                    </a:lnTo>
                    <a:lnTo>
                      <a:pt x="53" y="27"/>
                    </a:lnTo>
                    <a:lnTo>
                      <a:pt x="54" y="25"/>
                    </a:lnTo>
                    <a:lnTo>
                      <a:pt x="47" y="16"/>
                    </a:lnTo>
                    <a:lnTo>
                      <a:pt x="45" y="8"/>
                    </a:lnTo>
                    <a:lnTo>
                      <a:pt x="43" y="8"/>
                    </a:lnTo>
                    <a:lnTo>
                      <a:pt x="39" y="4"/>
                    </a:lnTo>
                    <a:lnTo>
                      <a:pt x="45" y="0"/>
                    </a:lnTo>
                    <a:lnTo>
                      <a:pt x="10" y="0"/>
                    </a:lnTo>
                    <a:lnTo>
                      <a:pt x="8" y="19"/>
                    </a:lnTo>
                    <a:lnTo>
                      <a:pt x="7" y="33"/>
                    </a:lnTo>
                    <a:lnTo>
                      <a:pt x="7" y="38"/>
                    </a:lnTo>
                    <a:lnTo>
                      <a:pt x="7" y="42"/>
                    </a:lnTo>
                    <a:lnTo>
                      <a:pt x="7" y="43"/>
                    </a:lnTo>
                    <a:lnTo>
                      <a:pt x="8" y="45"/>
                    </a:lnTo>
                    <a:lnTo>
                      <a:pt x="5" y="46"/>
                    </a:lnTo>
                    <a:lnTo>
                      <a:pt x="3" y="50"/>
                    </a:lnTo>
                    <a:lnTo>
                      <a:pt x="4" y="53"/>
                    </a:lnTo>
                    <a:lnTo>
                      <a:pt x="0" y="62"/>
                    </a:lnTo>
                    <a:lnTo>
                      <a:pt x="1" y="65"/>
                    </a:lnTo>
                    <a:lnTo>
                      <a:pt x="1" y="71"/>
                    </a:lnTo>
                    <a:lnTo>
                      <a:pt x="20" y="72"/>
                    </a:lnTo>
                    <a:lnTo>
                      <a:pt x="38" y="72"/>
                    </a:lnTo>
                    <a:lnTo>
                      <a:pt x="38" y="76"/>
                    </a:lnTo>
                    <a:lnTo>
                      <a:pt x="39" y="76"/>
                    </a:lnTo>
                    <a:lnTo>
                      <a:pt x="41" y="69"/>
                    </a:lnTo>
                    <a:lnTo>
                      <a:pt x="42" y="68"/>
                    </a:lnTo>
                    <a:lnTo>
                      <a:pt x="49" y="7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4" name="Freeform 28"/>
              <p:cNvSpPr>
                <a:spLocks/>
              </p:cNvSpPr>
              <p:nvPr/>
            </p:nvSpPr>
            <p:spPr bwMode="auto">
              <a:xfrm>
                <a:off x="2100263" y="1870075"/>
                <a:ext cx="336550" cy="322264"/>
              </a:xfrm>
              <a:custGeom>
                <a:avLst/>
                <a:gdLst/>
                <a:ahLst/>
                <a:cxnLst>
                  <a:cxn ang="0">
                    <a:pos x="184" y="0"/>
                  </a:cxn>
                  <a:cxn ang="0">
                    <a:pos x="165" y="0"/>
                  </a:cxn>
                  <a:cxn ang="0">
                    <a:pos x="143" y="0"/>
                  </a:cxn>
                  <a:cxn ang="0">
                    <a:pos x="120" y="0"/>
                  </a:cxn>
                  <a:cxn ang="0">
                    <a:pos x="101" y="0"/>
                  </a:cxn>
                  <a:cxn ang="0">
                    <a:pos x="80" y="0"/>
                  </a:cxn>
                  <a:cxn ang="0">
                    <a:pos x="53" y="30"/>
                  </a:cxn>
                  <a:cxn ang="0">
                    <a:pos x="30" y="60"/>
                  </a:cxn>
                  <a:cxn ang="0">
                    <a:pos x="1" y="95"/>
                  </a:cxn>
                  <a:cxn ang="0">
                    <a:pos x="0" y="98"/>
                  </a:cxn>
                  <a:cxn ang="0">
                    <a:pos x="1" y="102"/>
                  </a:cxn>
                  <a:cxn ang="0">
                    <a:pos x="4" y="104"/>
                  </a:cxn>
                  <a:cxn ang="0">
                    <a:pos x="8" y="104"/>
                  </a:cxn>
                  <a:cxn ang="0">
                    <a:pos x="8" y="110"/>
                  </a:cxn>
                  <a:cxn ang="0">
                    <a:pos x="9" y="111"/>
                  </a:cxn>
                  <a:cxn ang="0">
                    <a:pos x="11" y="115"/>
                  </a:cxn>
                  <a:cxn ang="0">
                    <a:pos x="11" y="119"/>
                  </a:cxn>
                  <a:cxn ang="0">
                    <a:pos x="12" y="121"/>
                  </a:cxn>
                  <a:cxn ang="0">
                    <a:pos x="16" y="127"/>
                  </a:cxn>
                  <a:cxn ang="0">
                    <a:pos x="20" y="131"/>
                  </a:cxn>
                  <a:cxn ang="0">
                    <a:pos x="24" y="140"/>
                  </a:cxn>
                  <a:cxn ang="0">
                    <a:pos x="24" y="144"/>
                  </a:cxn>
                  <a:cxn ang="0">
                    <a:pos x="27" y="146"/>
                  </a:cxn>
                  <a:cxn ang="0">
                    <a:pos x="27" y="154"/>
                  </a:cxn>
                  <a:cxn ang="0">
                    <a:pos x="20" y="161"/>
                  </a:cxn>
                  <a:cxn ang="0">
                    <a:pos x="21" y="164"/>
                  </a:cxn>
                  <a:cxn ang="0">
                    <a:pos x="39" y="171"/>
                  </a:cxn>
                  <a:cxn ang="0">
                    <a:pos x="74" y="171"/>
                  </a:cxn>
                  <a:cxn ang="0">
                    <a:pos x="92" y="144"/>
                  </a:cxn>
                  <a:cxn ang="0">
                    <a:pos x="119" y="102"/>
                  </a:cxn>
                  <a:cxn ang="0">
                    <a:pos x="151" y="57"/>
                  </a:cxn>
                  <a:cxn ang="0">
                    <a:pos x="183" y="16"/>
                  </a:cxn>
                  <a:cxn ang="0">
                    <a:pos x="195" y="0"/>
                  </a:cxn>
                </a:cxnLst>
                <a:rect l="0" t="0" r="r" b="b"/>
                <a:pathLst>
                  <a:path w="195" h="171">
                    <a:moveTo>
                      <a:pt x="195" y="0"/>
                    </a:moveTo>
                    <a:lnTo>
                      <a:pt x="184" y="0"/>
                    </a:lnTo>
                    <a:lnTo>
                      <a:pt x="174" y="0"/>
                    </a:lnTo>
                    <a:lnTo>
                      <a:pt x="165" y="0"/>
                    </a:lnTo>
                    <a:lnTo>
                      <a:pt x="153" y="0"/>
                    </a:lnTo>
                    <a:lnTo>
                      <a:pt x="143" y="0"/>
                    </a:lnTo>
                    <a:lnTo>
                      <a:pt x="131" y="0"/>
                    </a:lnTo>
                    <a:lnTo>
                      <a:pt x="120" y="0"/>
                    </a:lnTo>
                    <a:lnTo>
                      <a:pt x="111" y="0"/>
                    </a:lnTo>
                    <a:lnTo>
                      <a:pt x="101" y="0"/>
                    </a:lnTo>
                    <a:lnTo>
                      <a:pt x="89" y="0"/>
                    </a:lnTo>
                    <a:lnTo>
                      <a:pt x="80" y="0"/>
                    </a:lnTo>
                    <a:lnTo>
                      <a:pt x="65" y="16"/>
                    </a:lnTo>
                    <a:lnTo>
                      <a:pt x="53" y="30"/>
                    </a:lnTo>
                    <a:lnTo>
                      <a:pt x="40" y="45"/>
                    </a:lnTo>
                    <a:lnTo>
                      <a:pt x="30" y="60"/>
                    </a:lnTo>
                    <a:lnTo>
                      <a:pt x="16" y="76"/>
                    </a:lnTo>
                    <a:lnTo>
                      <a:pt x="1" y="95"/>
                    </a:lnTo>
                    <a:lnTo>
                      <a:pt x="2" y="98"/>
                    </a:lnTo>
                    <a:lnTo>
                      <a:pt x="0" y="98"/>
                    </a:lnTo>
                    <a:lnTo>
                      <a:pt x="0" y="99"/>
                    </a:lnTo>
                    <a:lnTo>
                      <a:pt x="1" y="102"/>
                    </a:lnTo>
                    <a:lnTo>
                      <a:pt x="4" y="102"/>
                    </a:lnTo>
                    <a:lnTo>
                      <a:pt x="4" y="104"/>
                    </a:lnTo>
                    <a:lnTo>
                      <a:pt x="5" y="106"/>
                    </a:lnTo>
                    <a:lnTo>
                      <a:pt x="8" y="104"/>
                    </a:lnTo>
                    <a:lnTo>
                      <a:pt x="9" y="106"/>
                    </a:lnTo>
                    <a:lnTo>
                      <a:pt x="8" y="110"/>
                    </a:lnTo>
                    <a:lnTo>
                      <a:pt x="9" y="110"/>
                    </a:lnTo>
                    <a:lnTo>
                      <a:pt x="9" y="111"/>
                    </a:lnTo>
                    <a:lnTo>
                      <a:pt x="7" y="118"/>
                    </a:lnTo>
                    <a:lnTo>
                      <a:pt x="11" y="115"/>
                    </a:lnTo>
                    <a:lnTo>
                      <a:pt x="13" y="117"/>
                    </a:lnTo>
                    <a:lnTo>
                      <a:pt x="11" y="119"/>
                    </a:lnTo>
                    <a:lnTo>
                      <a:pt x="11" y="121"/>
                    </a:lnTo>
                    <a:lnTo>
                      <a:pt x="12" y="121"/>
                    </a:lnTo>
                    <a:lnTo>
                      <a:pt x="16" y="121"/>
                    </a:lnTo>
                    <a:lnTo>
                      <a:pt x="16" y="127"/>
                    </a:lnTo>
                    <a:lnTo>
                      <a:pt x="20" y="126"/>
                    </a:lnTo>
                    <a:lnTo>
                      <a:pt x="20" y="131"/>
                    </a:lnTo>
                    <a:lnTo>
                      <a:pt x="20" y="134"/>
                    </a:lnTo>
                    <a:lnTo>
                      <a:pt x="24" y="140"/>
                    </a:lnTo>
                    <a:lnTo>
                      <a:pt x="23" y="141"/>
                    </a:lnTo>
                    <a:lnTo>
                      <a:pt x="24" y="144"/>
                    </a:lnTo>
                    <a:lnTo>
                      <a:pt x="24" y="146"/>
                    </a:lnTo>
                    <a:lnTo>
                      <a:pt x="27" y="146"/>
                    </a:lnTo>
                    <a:lnTo>
                      <a:pt x="28" y="149"/>
                    </a:lnTo>
                    <a:lnTo>
                      <a:pt x="27" y="154"/>
                    </a:lnTo>
                    <a:lnTo>
                      <a:pt x="23" y="160"/>
                    </a:lnTo>
                    <a:lnTo>
                      <a:pt x="20" y="161"/>
                    </a:lnTo>
                    <a:lnTo>
                      <a:pt x="23" y="163"/>
                    </a:lnTo>
                    <a:lnTo>
                      <a:pt x="21" y="164"/>
                    </a:lnTo>
                    <a:lnTo>
                      <a:pt x="23" y="171"/>
                    </a:lnTo>
                    <a:lnTo>
                      <a:pt x="39" y="171"/>
                    </a:lnTo>
                    <a:lnTo>
                      <a:pt x="58" y="171"/>
                    </a:lnTo>
                    <a:lnTo>
                      <a:pt x="74" y="171"/>
                    </a:lnTo>
                    <a:lnTo>
                      <a:pt x="84" y="156"/>
                    </a:lnTo>
                    <a:lnTo>
                      <a:pt x="92" y="144"/>
                    </a:lnTo>
                    <a:lnTo>
                      <a:pt x="104" y="123"/>
                    </a:lnTo>
                    <a:lnTo>
                      <a:pt x="119" y="102"/>
                    </a:lnTo>
                    <a:lnTo>
                      <a:pt x="134" y="81"/>
                    </a:lnTo>
                    <a:lnTo>
                      <a:pt x="151" y="57"/>
                    </a:lnTo>
                    <a:lnTo>
                      <a:pt x="168" y="34"/>
                    </a:lnTo>
                    <a:lnTo>
                      <a:pt x="183" y="16"/>
                    </a:lnTo>
                    <a:lnTo>
                      <a:pt x="195" y="0"/>
                    </a:lnTo>
                    <a:lnTo>
                      <a:pt x="195" y="0"/>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5" name="Freeform 29"/>
              <p:cNvSpPr>
                <a:spLocks/>
              </p:cNvSpPr>
              <p:nvPr/>
            </p:nvSpPr>
            <p:spPr bwMode="auto">
              <a:xfrm>
                <a:off x="2227264" y="1870075"/>
                <a:ext cx="365125" cy="323850"/>
              </a:xfrm>
              <a:custGeom>
                <a:avLst/>
                <a:gdLst/>
                <a:ahLst/>
                <a:cxnLst>
                  <a:cxn ang="0">
                    <a:pos x="110" y="172"/>
                  </a:cxn>
                  <a:cxn ang="0">
                    <a:pos x="115" y="160"/>
                  </a:cxn>
                  <a:cxn ang="0">
                    <a:pos x="122" y="146"/>
                  </a:cxn>
                  <a:cxn ang="0">
                    <a:pos x="130" y="131"/>
                  </a:cxn>
                  <a:cxn ang="0">
                    <a:pos x="137" y="117"/>
                  </a:cxn>
                  <a:cxn ang="0">
                    <a:pos x="144" y="107"/>
                  </a:cxn>
                  <a:cxn ang="0">
                    <a:pos x="150" y="94"/>
                  </a:cxn>
                  <a:cxn ang="0">
                    <a:pos x="160" y="77"/>
                  </a:cxn>
                  <a:cxn ang="0">
                    <a:pos x="168" y="64"/>
                  </a:cxn>
                  <a:cxn ang="0">
                    <a:pos x="173" y="56"/>
                  </a:cxn>
                  <a:cxn ang="0">
                    <a:pos x="183" y="42"/>
                  </a:cxn>
                  <a:cxn ang="0">
                    <a:pos x="192" y="29"/>
                  </a:cxn>
                  <a:cxn ang="0">
                    <a:pos x="203" y="14"/>
                  </a:cxn>
                  <a:cxn ang="0">
                    <a:pos x="213" y="0"/>
                  </a:cxn>
                  <a:cxn ang="0">
                    <a:pos x="206" y="0"/>
                  </a:cxn>
                  <a:cxn ang="0">
                    <a:pos x="195" y="0"/>
                  </a:cxn>
                  <a:cxn ang="0">
                    <a:pos x="184" y="0"/>
                  </a:cxn>
                  <a:cxn ang="0">
                    <a:pos x="173" y="0"/>
                  </a:cxn>
                  <a:cxn ang="0">
                    <a:pos x="163" y="0"/>
                  </a:cxn>
                  <a:cxn ang="0">
                    <a:pos x="153" y="0"/>
                  </a:cxn>
                  <a:cxn ang="0">
                    <a:pos x="142" y="0"/>
                  </a:cxn>
                  <a:cxn ang="0">
                    <a:pos x="132" y="0"/>
                  </a:cxn>
                  <a:cxn ang="0">
                    <a:pos x="121" y="0"/>
                  </a:cxn>
                  <a:cxn ang="0">
                    <a:pos x="121" y="0"/>
                  </a:cxn>
                  <a:cxn ang="0">
                    <a:pos x="109" y="16"/>
                  </a:cxn>
                  <a:cxn ang="0">
                    <a:pos x="94" y="34"/>
                  </a:cxn>
                  <a:cxn ang="0">
                    <a:pos x="77" y="57"/>
                  </a:cxn>
                  <a:cxn ang="0">
                    <a:pos x="60" y="81"/>
                  </a:cxn>
                  <a:cxn ang="0">
                    <a:pos x="45" y="102"/>
                  </a:cxn>
                  <a:cxn ang="0">
                    <a:pos x="30" y="123"/>
                  </a:cxn>
                  <a:cxn ang="0">
                    <a:pos x="18" y="144"/>
                  </a:cxn>
                  <a:cxn ang="0">
                    <a:pos x="10" y="156"/>
                  </a:cxn>
                  <a:cxn ang="0">
                    <a:pos x="0" y="171"/>
                  </a:cxn>
                  <a:cxn ang="0">
                    <a:pos x="19" y="171"/>
                  </a:cxn>
                  <a:cxn ang="0">
                    <a:pos x="39" y="171"/>
                  </a:cxn>
                  <a:cxn ang="0">
                    <a:pos x="61" y="171"/>
                  </a:cxn>
                  <a:cxn ang="0">
                    <a:pos x="76" y="171"/>
                  </a:cxn>
                  <a:cxn ang="0">
                    <a:pos x="92" y="171"/>
                  </a:cxn>
                  <a:cxn ang="0">
                    <a:pos x="110" y="172"/>
                  </a:cxn>
                  <a:cxn ang="0">
                    <a:pos x="110" y="172"/>
                  </a:cxn>
                </a:cxnLst>
                <a:rect l="0" t="0" r="r" b="b"/>
                <a:pathLst>
                  <a:path w="213" h="172">
                    <a:moveTo>
                      <a:pt x="110" y="172"/>
                    </a:moveTo>
                    <a:lnTo>
                      <a:pt x="115" y="160"/>
                    </a:lnTo>
                    <a:lnTo>
                      <a:pt x="122" y="146"/>
                    </a:lnTo>
                    <a:lnTo>
                      <a:pt x="130" y="131"/>
                    </a:lnTo>
                    <a:lnTo>
                      <a:pt x="137" y="117"/>
                    </a:lnTo>
                    <a:lnTo>
                      <a:pt x="144" y="107"/>
                    </a:lnTo>
                    <a:lnTo>
                      <a:pt x="150" y="94"/>
                    </a:lnTo>
                    <a:lnTo>
                      <a:pt x="160" y="77"/>
                    </a:lnTo>
                    <a:lnTo>
                      <a:pt x="168" y="64"/>
                    </a:lnTo>
                    <a:lnTo>
                      <a:pt x="173" y="56"/>
                    </a:lnTo>
                    <a:lnTo>
                      <a:pt x="183" y="42"/>
                    </a:lnTo>
                    <a:lnTo>
                      <a:pt x="192" y="29"/>
                    </a:lnTo>
                    <a:lnTo>
                      <a:pt x="203" y="14"/>
                    </a:lnTo>
                    <a:lnTo>
                      <a:pt x="213" y="0"/>
                    </a:lnTo>
                    <a:lnTo>
                      <a:pt x="206" y="0"/>
                    </a:lnTo>
                    <a:lnTo>
                      <a:pt x="195" y="0"/>
                    </a:lnTo>
                    <a:lnTo>
                      <a:pt x="184" y="0"/>
                    </a:lnTo>
                    <a:lnTo>
                      <a:pt x="173" y="0"/>
                    </a:lnTo>
                    <a:lnTo>
                      <a:pt x="163" y="0"/>
                    </a:lnTo>
                    <a:lnTo>
                      <a:pt x="153" y="0"/>
                    </a:lnTo>
                    <a:lnTo>
                      <a:pt x="142" y="0"/>
                    </a:lnTo>
                    <a:lnTo>
                      <a:pt x="132" y="0"/>
                    </a:lnTo>
                    <a:lnTo>
                      <a:pt x="121" y="0"/>
                    </a:lnTo>
                    <a:lnTo>
                      <a:pt x="121" y="0"/>
                    </a:lnTo>
                    <a:lnTo>
                      <a:pt x="109" y="16"/>
                    </a:lnTo>
                    <a:lnTo>
                      <a:pt x="94" y="34"/>
                    </a:lnTo>
                    <a:lnTo>
                      <a:pt x="77" y="57"/>
                    </a:lnTo>
                    <a:lnTo>
                      <a:pt x="60" y="81"/>
                    </a:lnTo>
                    <a:lnTo>
                      <a:pt x="45" y="102"/>
                    </a:lnTo>
                    <a:lnTo>
                      <a:pt x="30" y="123"/>
                    </a:lnTo>
                    <a:lnTo>
                      <a:pt x="18" y="144"/>
                    </a:lnTo>
                    <a:lnTo>
                      <a:pt x="10" y="156"/>
                    </a:lnTo>
                    <a:lnTo>
                      <a:pt x="0" y="171"/>
                    </a:lnTo>
                    <a:lnTo>
                      <a:pt x="19" y="171"/>
                    </a:lnTo>
                    <a:lnTo>
                      <a:pt x="39" y="171"/>
                    </a:lnTo>
                    <a:lnTo>
                      <a:pt x="61" y="171"/>
                    </a:lnTo>
                    <a:lnTo>
                      <a:pt x="76" y="171"/>
                    </a:lnTo>
                    <a:lnTo>
                      <a:pt x="92" y="171"/>
                    </a:lnTo>
                    <a:lnTo>
                      <a:pt x="110" y="172"/>
                    </a:lnTo>
                    <a:lnTo>
                      <a:pt x="110" y="172"/>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6" name="Freeform 30"/>
              <p:cNvSpPr>
                <a:spLocks/>
              </p:cNvSpPr>
              <p:nvPr/>
            </p:nvSpPr>
            <p:spPr bwMode="auto">
              <a:xfrm>
                <a:off x="1857375" y="1870075"/>
                <a:ext cx="381000" cy="322264"/>
              </a:xfrm>
              <a:custGeom>
                <a:avLst/>
                <a:gdLst/>
                <a:ahLst/>
                <a:cxnLst>
                  <a:cxn ang="0">
                    <a:pos x="207" y="0"/>
                  </a:cxn>
                  <a:cxn ang="0">
                    <a:pos x="194" y="30"/>
                  </a:cxn>
                  <a:cxn ang="0">
                    <a:pos x="157" y="76"/>
                  </a:cxn>
                  <a:cxn ang="0">
                    <a:pos x="141" y="98"/>
                  </a:cxn>
                  <a:cxn ang="0">
                    <a:pos x="145" y="102"/>
                  </a:cxn>
                  <a:cxn ang="0">
                    <a:pos x="149" y="104"/>
                  </a:cxn>
                  <a:cxn ang="0">
                    <a:pos x="150" y="110"/>
                  </a:cxn>
                  <a:cxn ang="0">
                    <a:pos x="152" y="115"/>
                  </a:cxn>
                  <a:cxn ang="0">
                    <a:pos x="152" y="121"/>
                  </a:cxn>
                  <a:cxn ang="0">
                    <a:pos x="157" y="127"/>
                  </a:cxn>
                  <a:cxn ang="0">
                    <a:pos x="161" y="134"/>
                  </a:cxn>
                  <a:cxn ang="0">
                    <a:pos x="165" y="144"/>
                  </a:cxn>
                  <a:cxn ang="0">
                    <a:pos x="169" y="149"/>
                  </a:cxn>
                  <a:cxn ang="0">
                    <a:pos x="161" y="161"/>
                  </a:cxn>
                  <a:cxn ang="0">
                    <a:pos x="164" y="171"/>
                  </a:cxn>
                  <a:cxn ang="0">
                    <a:pos x="127" y="171"/>
                  </a:cxn>
                  <a:cxn ang="0">
                    <a:pos x="79" y="171"/>
                  </a:cxn>
                  <a:cxn ang="0">
                    <a:pos x="53" y="169"/>
                  </a:cxn>
                  <a:cxn ang="0">
                    <a:pos x="60" y="167"/>
                  </a:cxn>
                  <a:cxn ang="0">
                    <a:pos x="57" y="159"/>
                  </a:cxn>
                  <a:cxn ang="0">
                    <a:pos x="51" y="160"/>
                  </a:cxn>
                  <a:cxn ang="0">
                    <a:pos x="49" y="157"/>
                  </a:cxn>
                  <a:cxn ang="0">
                    <a:pos x="43" y="157"/>
                  </a:cxn>
                  <a:cxn ang="0">
                    <a:pos x="45" y="152"/>
                  </a:cxn>
                  <a:cxn ang="0">
                    <a:pos x="43" y="146"/>
                  </a:cxn>
                  <a:cxn ang="0">
                    <a:pos x="32" y="148"/>
                  </a:cxn>
                  <a:cxn ang="0">
                    <a:pos x="34" y="144"/>
                  </a:cxn>
                  <a:cxn ang="0">
                    <a:pos x="30" y="141"/>
                  </a:cxn>
                  <a:cxn ang="0">
                    <a:pos x="30" y="138"/>
                  </a:cxn>
                  <a:cxn ang="0">
                    <a:pos x="22" y="141"/>
                  </a:cxn>
                  <a:cxn ang="0">
                    <a:pos x="18" y="135"/>
                  </a:cxn>
                  <a:cxn ang="0">
                    <a:pos x="20" y="133"/>
                  </a:cxn>
                  <a:cxn ang="0">
                    <a:pos x="27" y="129"/>
                  </a:cxn>
                  <a:cxn ang="0">
                    <a:pos x="20" y="129"/>
                  </a:cxn>
                  <a:cxn ang="0">
                    <a:pos x="28" y="119"/>
                  </a:cxn>
                  <a:cxn ang="0">
                    <a:pos x="26" y="115"/>
                  </a:cxn>
                  <a:cxn ang="0">
                    <a:pos x="22" y="107"/>
                  </a:cxn>
                  <a:cxn ang="0">
                    <a:pos x="24" y="100"/>
                  </a:cxn>
                  <a:cxn ang="0">
                    <a:pos x="27" y="89"/>
                  </a:cxn>
                  <a:cxn ang="0">
                    <a:pos x="23" y="85"/>
                  </a:cxn>
                  <a:cxn ang="0">
                    <a:pos x="31" y="81"/>
                  </a:cxn>
                  <a:cxn ang="0">
                    <a:pos x="35" y="76"/>
                  </a:cxn>
                  <a:cxn ang="0">
                    <a:pos x="45" y="65"/>
                  </a:cxn>
                  <a:cxn ang="0">
                    <a:pos x="42" y="56"/>
                  </a:cxn>
                  <a:cxn ang="0">
                    <a:pos x="37" y="46"/>
                  </a:cxn>
                  <a:cxn ang="0">
                    <a:pos x="41" y="20"/>
                  </a:cxn>
                  <a:cxn ang="0">
                    <a:pos x="38" y="4"/>
                  </a:cxn>
                  <a:cxn ang="0">
                    <a:pos x="1" y="16"/>
                  </a:cxn>
                  <a:cxn ang="0">
                    <a:pos x="7" y="7"/>
                  </a:cxn>
                  <a:cxn ang="0">
                    <a:pos x="1" y="8"/>
                  </a:cxn>
                  <a:cxn ang="0">
                    <a:pos x="9" y="0"/>
                  </a:cxn>
                  <a:cxn ang="0">
                    <a:pos x="41" y="0"/>
                  </a:cxn>
                  <a:cxn ang="0">
                    <a:pos x="73" y="0"/>
                  </a:cxn>
                  <a:cxn ang="0">
                    <a:pos x="104" y="0"/>
                  </a:cxn>
                  <a:cxn ang="0">
                    <a:pos x="138" y="0"/>
                  </a:cxn>
                  <a:cxn ang="0">
                    <a:pos x="169" y="0"/>
                  </a:cxn>
                </a:cxnLst>
                <a:rect l="0" t="0" r="r" b="b"/>
                <a:pathLst>
                  <a:path w="221" h="171">
                    <a:moveTo>
                      <a:pt x="187" y="0"/>
                    </a:moveTo>
                    <a:lnTo>
                      <a:pt x="198" y="0"/>
                    </a:lnTo>
                    <a:lnTo>
                      <a:pt x="207" y="0"/>
                    </a:lnTo>
                    <a:lnTo>
                      <a:pt x="221" y="0"/>
                    </a:lnTo>
                    <a:lnTo>
                      <a:pt x="206" y="16"/>
                    </a:lnTo>
                    <a:lnTo>
                      <a:pt x="194" y="30"/>
                    </a:lnTo>
                    <a:lnTo>
                      <a:pt x="181" y="45"/>
                    </a:lnTo>
                    <a:lnTo>
                      <a:pt x="171" y="60"/>
                    </a:lnTo>
                    <a:lnTo>
                      <a:pt x="157" y="76"/>
                    </a:lnTo>
                    <a:lnTo>
                      <a:pt x="142" y="95"/>
                    </a:lnTo>
                    <a:lnTo>
                      <a:pt x="143" y="98"/>
                    </a:lnTo>
                    <a:lnTo>
                      <a:pt x="141" y="98"/>
                    </a:lnTo>
                    <a:lnTo>
                      <a:pt x="141" y="99"/>
                    </a:lnTo>
                    <a:lnTo>
                      <a:pt x="142" y="102"/>
                    </a:lnTo>
                    <a:lnTo>
                      <a:pt x="145" y="102"/>
                    </a:lnTo>
                    <a:lnTo>
                      <a:pt x="145" y="104"/>
                    </a:lnTo>
                    <a:lnTo>
                      <a:pt x="146" y="106"/>
                    </a:lnTo>
                    <a:lnTo>
                      <a:pt x="149" y="104"/>
                    </a:lnTo>
                    <a:lnTo>
                      <a:pt x="150" y="106"/>
                    </a:lnTo>
                    <a:lnTo>
                      <a:pt x="149" y="110"/>
                    </a:lnTo>
                    <a:lnTo>
                      <a:pt x="150" y="110"/>
                    </a:lnTo>
                    <a:lnTo>
                      <a:pt x="150" y="111"/>
                    </a:lnTo>
                    <a:lnTo>
                      <a:pt x="148" y="118"/>
                    </a:lnTo>
                    <a:lnTo>
                      <a:pt x="152" y="115"/>
                    </a:lnTo>
                    <a:lnTo>
                      <a:pt x="154" y="117"/>
                    </a:lnTo>
                    <a:lnTo>
                      <a:pt x="152" y="119"/>
                    </a:lnTo>
                    <a:lnTo>
                      <a:pt x="152" y="121"/>
                    </a:lnTo>
                    <a:lnTo>
                      <a:pt x="153" y="121"/>
                    </a:lnTo>
                    <a:lnTo>
                      <a:pt x="157" y="121"/>
                    </a:lnTo>
                    <a:lnTo>
                      <a:pt x="157" y="127"/>
                    </a:lnTo>
                    <a:lnTo>
                      <a:pt x="161" y="126"/>
                    </a:lnTo>
                    <a:lnTo>
                      <a:pt x="161" y="131"/>
                    </a:lnTo>
                    <a:lnTo>
                      <a:pt x="161" y="134"/>
                    </a:lnTo>
                    <a:lnTo>
                      <a:pt x="165" y="140"/>
                    </a:lnTo>
                    <a:lnTo>
                      <a:pt x="164" y="141"/>
                    </a:lnTo>
                    <a:lnTo>
                      <a:pt x="165" y="144"/>
                    </a:lnTo>
                    <a:lnTo>
                      <a:pt x="165" y="146"/>
                    </a:lnTo>
                    <a:lnTo>
                      <a:pt x="168" y="146"/>
                    </a:lnTo>
                    <a:lnTo>
                      <a:pt x="169" y="149"/>
                    </a:lnTo>
                    <a:lnTo>
                      <a:pt x="168" y="154"/>
                    </a:lnTo>
                    <a:lnTo>
                      <a:pt x="164" y="160"/>
                    </a:lnTo>
                    <a:lnTo>
                      <a:pt x="161" y="161"/>
                    </a:lnTo>
                    <a:lnTo>
                      <a:pt x="164" y="163"/>
                    </a:lnTo>
                    <a:lnTo>
                      <a:pt x="162" y="164"/>
                    </a:lnTo>
                    <a:lnTo>
                      <a:pt x="164" y="171"/>
                    </a:lnTo>
                    <a:lnTo>
                      <a:pt x="152" y="171"/>
                    </a:lnTo>
                    <a:lnTo>
                      <a:pt x="139" y="171"/>
                    </a:lnTo>
                    <a:lnTo>
                      <a:pt x="127" y="171"/>
                    </a:lnTo>
                    <a:lnTo>
                      <a:pt x="112" y="171"/>
                    </a:lnTo>
                    <a:lnTo>
                      <a:pt x="95" y="171"/>
                    </a:lnTo>
                    <a:lnTo>
                      <a:pt x="79" y="171"/>
                    </a:lnTo>
                    <a:lnTo>
                      <a:pt x="69" y="171"/>
                    </a:lnTo>
                    <a:lnTo>
                      <a:pt x="54" y="171"/>
                    </a:lnTo>
                    <a:lnTo>
                      <a:pt x="53" y="169"/>
                    </a:lnTo>
                    <a:lnTo>
                      <a:pt x="54" y="168"/>
                    </a:lnTo>
                    <a:lnTo>
                      <a:pt x="60" y="168"/>
                    </a:lnTo>
                    <a:lnTo>
                      <a:pt x="60" y="167"/>
                    </a:lnTo>
                    <a:lnTo>
                      <a:pt x="53" y="167"/>
                    </a:lnTo>
                    <a:lnTo>
                      <a:pt x="57" y="160"/>
                    </a:lnTo>
                    <a:lnTo>
                      <a:pt x="57" y="159"/>
                    </a:lnTo>
                    <a:lnTo>
                      <a:pt x="50" y="164"/>
                    </a:lnTo>
                    <a:lnTo>
                      <a:pt x="49" y="164"/>
                    </a:lnTo>
                    <a:lnTo>
                      <a:pt x="51" y="160"/>
                    </a:lnTo>
                    <a:lnTo>
                      <a:pt x="50" y="160"/>
                    </a:lnTo>
                    <a:lnTo>
                      <a:pt x="51" y="154"/>
                    </a:lnTo>
                    <a:lnTo>
                      <a:pt x="49" y="157"/>
                    </a:lnTo>
                    <a:lnTo>
                      <a:pt x="49" y="156"/>
                    </a:lnTo>
                    <a:lnTo>
                      <a:pt x="46" y="157"/>
                    </a:lnTo>
                    <a:lnTo>
                      <a:pt x="43" y="157"/>
                    </a:lnTo>
                    <a:lnTo>
                      <a:pt x="41" y="154"/>
                    </a:lnTo>
                    <a:lnTo>
                      <a:pt x="41" y="153"/>
                    </a:lnTo>
                    <a:lnTo>
                      <a:pt x="45" y="152"/>
                    </a:lnTo>
                    <a:lnTo>
                      <a:pt x="47" y="148"/>
                    </a:lnTo>
                    <a:lnTo>
                      <a:pt x="42" y="149"/>
                    </a:lnTo>
                    <a:lnTo>
                      <a:pt x="43" y="146"/>
                    </a:lnTo>
                    <a:lnTo>
                      <a:pt x="39" y="148"/>
                    </a:lnTo>
                    <a:lnTo>
                      <a:pt x="35" y="146"/>
                    </a:lnTo>
                    <a:lnTo>
                      <a:pt x="32" y="148"/>
                    </a:lnTo>
                    <a:lnTo>
                      <a:pt x="26" y="146"/>
                    </a:lnTo>
                    <a:lnTo>
                      <a:pt x="26" y="145"/>
                    </a:lnTo>
                    <a:lnTo>
                      <a:pt x="34" y="144"/>
                    </a:lnTo>
                    <a:lnTo>
                      <a:pt x="31" y="144"/>
                    </a:lnTo>
                    <a:lnTo>
                      <a:pt x="32" y="142"/>
                    </a:lnTo>
                    <a:lnTo>
                      <a:pt x="30" y="141"/>
                    </a:lnTo>
                    <a:lnTo>
                      <a:pt x="32" y="141"/>
                    </a:lnTo>
                    <a:lnTo>
                      <a:pt x="32" y="140"/>
                    </a:lnTo>
                    <a:lnTo>
                      <a:pt x="30" y="138"/>
                    </a:lnTo>
                    <a:lnTo>
                      <a:pt x="27" y="140"/>
                    </a:lnTo>
                    <a:lnTo>
                      <a:pt x="23" y="140"/>
                    </a:lnTo>
                    <a:lnTo>
                      <a:pt x="22" y="141"/>
                    </a:lnTo>
                    <a:lnTo>
                      <a:pt x="20" y="141"/>
                    </a:lnTo>
                    <a:lnTo>
                      <a:pt x="16" y="137"/>
                    </a:lnTo>
                    <a:lnTo>
                      <a:pt x="18" y="135"/>
                    </a:lnTo>
                    <a:lnTo>
                      <a:pt x="22" y="134"/>
                    </a:lnTo>
                    <a:lnTo>
                      <a:pt x="19" y="133"/>
                    </a:lnTo>
                    <a:lnTo>
                      <a:pt x="20" y="133"/>
                    </a:lnTo>
                    <a:lnTo>
                      <a:pt x="26" y="131"/>
                    </a:lnTo>
                    <a:lnTo>
                      <a:pt x="24" y="130"/>
                    </a:lnTo>
                    <a:lnTo>
                      <a:pt x="27" y="129"/>
                    </a:lnTo>
                    <a:lnTo>
                      <a:pt x="27" y="127"/>
                    </a:lnTo>
                    <a:lnTo>
                      <a:pt x="23" y="129"/>
                    </a:lnTo>
                    <a:lnTo>
                      <a:pt x="20" y="129"/>
                    </a:lnTo>
                    <a:lnTo>
                      <a:pt x="26" y="123"/>
                    </a:lnTo>
                    <a:lnTo>
                      <a:pt x="24" y="123"/>
                    </a:lnTo>
                    <a:lnTo>
                      <a:pt x="28" y="119"/>
                    </a:lnTo>
                    <a:lnTo>
                      <a:pt x="30" y="117"/>
                    </a:lnTo>
                    <a:lnTo>
                      <a:pt x="24" y="118"/>
                    </a:lnTo>
                    <a:lnTo>
                      <a:pt x="26" y="115"/>
                    </a:lnTo>
                    <a:lnTo>
                      <a:pt x="20" y="115"/>
                    </a:lnTo>
                    <a:lnTo>
                      <a:pt x="22" y="112"/>
                    </a:lnTo>
                    <a:lnTo>
                      <a:pt x="22" y="107"/>
                    </a:lnTo>
                    <a:lnTo>
                      <a:pt x="24" y="104"/>
                    </a:lnTo>
                    <a:lnTo>
                      <a:pt x="28" y="100"/>
                    </a:lnTo>
                    <a:lnTo>
                      <a:pt x="24" y="100"/>
                    </a:lnTo>
                    <a:lnTo>
                      <a:pt x="22" y="92"/>
                    </a:lnTo>
                    <a:lnTo>
                      <a:pt x="23" y="91"/>
                    </a:lnTo>
                    <a:lnTo>
                      <a:pt x="27" y="89"/>
                    </a:lnTo>
                    <a:lnTo>
                      <a:pt x="27" y="88"/>
                    </a:lnTo>
                    <a:lnTo>
                      <a:pt x="23" y="88"/>
                    </a:lnTo>
                    <a:lnTo>
                      <a:pt x="23" y="85"/>
                    </a:lnTo>
                    <a:lnTo>
                      <a:pt x="24" y="84"/>
                    </a:lnTo>
                    <a:lnTo>
                      <a:pt x="28" y="81"/>
                    </a:lnTo>
                    <a:lnTo>
                      <a:pt x="31" y="81"/>
                    </a:lnTo>
                    <a:lnTo>
                      <a:pt x="32" y="80"/>
                    </a:lnTo>
                    <a:lnTo>
                      <a:pt x="35" y="77"/>
                    </a:lnTo>
                    <a:lnTo>
                      <a:pt x="35" y="76"/>
                    </a:lnTo>
                    <a:lnTo>
                      <a:pt x="38" y="75"/>
                    </a:lnTo>
                    <a:lnTo>
                      <a:pt x="39" y="73"/>
                    </a:lnTo>
                    <a:lnTo>
                      <a:pt x="45" y="65"/>
                    </a:lnTo>
                    <a:lnTo>
                      <a:pt x="49" y="62"/>
                    </a:lnTo>
                    <a:lnTo>
                      <a:pt x="49" y="61"/>
                    </a:lnTo>
                    <a:lnTo>
                      <a:pt x="42" y="56"/>
                    </a:lnTo>
                    <a:lnTo>
                      <a:pt x="37" y="54"/>
                    </a:lnTo>
                    <a:lnTo>
                      <a:pt x="34" y="52"/>
                    </a:lnTo>
                    <a:lnTo>
                      <a:pt x="37" y="46"/>
                    </a:lnTo>
                    <a:lnTo>
                      <a:pt x="35" y="45"/>
                    </a:lnTo>
                    <a:lnTo>
                      <a:pt x="38" y="42"/>
                    </a:lnTo>
                    <a:lnTo>
                      <a:pt x="41" y="20"/>
                    </a:lnTo>
                    <a:lnTo>
                      <a:pt x="37" y="18"/>
                    </a:lnTo>
                    <a:lnTo>
                      <a:pt x="39" y="14"/>
                    </a:lnTo>
                    <a:lnTo>
                      <a:pt x="38" y="4"/>
                    </a:lnTo>
                    <a:lnTo>
                      <a:pt x="26" y="7"/>
                    </a:lnTo>
                    <a:lnTo>
                      <a:pt x="15" y="14"/>
                    </a:lnTo>
                    <a:lnTo>
                      <a:pt x="1" y="16"/>
                    </a:lnTo>
                    <a:lnTo>
                      <a:pt x="3" y="11"/>
                    </a:lnTo>
                    <a:lnTo>
                      <a:pt x="1" y="10"/>
                    </a:lnTo>
                    <a:lnTo>
                      <a:pt x="7" y="7"/>
                    </a:lnTo>
                    <a:lnTo>
                      <a:pt x="5" y="6"/>
                    </a:lnTo>
                    <a:lnTo>
                      <a:pt x="5" y="7"/>
                    </a:lnTo>
                    <a:lnTo>
                      <a:pt x="1" y="8"/>
                    </a:lnTo>
                    <a:lnTo>
                      <a:pt x="0" y="0"/>
                    </a:lnTo>
                    <a:lnTo>
                      <a:pt x="0" y="0"/>
                    </a:lnTo>
                    <a:lnTo>
                      <a:pt x="9" y="0"/>
                    </a:lnTo>
                    <a:lnTo>
                      <a:pt x="22" y="0"/>
                    </a:lnTo>
                    <a:lnTo>
                      <a:pt x="31" y="0"/>
                    </a:lnTo>
                    <a:lnTo>
                      <a:pt x="41" y="0"/>
                    </a:lnTo>
                    <a:lnTo>
                      <a:pt x="51" y="0"/>
                    </a:lnTo>
                    <a:lnTo>
                      <a:pt x="64" y="0"/>
                    </a:lnTo>
                    <a:lnTo>
                      <a:pt x="73" y="0"/>
                    </a:lnTo>
                    <a:lnTo>
                      <a:pt x="85" y="0"/>
                    </a:lnTo>
                    <a:lnTo>
                      <a:pt x="95" y="0"/>
                    </a:lnTo>
                    <a:lnTo>
                      <a:pt x="104" y="0"/>
                    </a:lnTo>
                    <a:lnTo>
                      <a:pt x="115" y="0"/>
                    </a:lnTo>
                    <a:lnTo>
                      <a:pt x="127" y="0"/>
                    </a:lnTo>
                    <a:lnTo>
                      <a:pt x="138" y="0"/>
                    </a:lnTo>
                    <a:lnTo>
                      <a:pt x="149" y="0"/>
                    </a:lnTo>
                    <a:lnTo>
                      <a:pt x="160" y="0"/>
                    </a:lnTo>
                    <a:lnTo>
                      <a:pt x="169" y="0"/>
                    </a:lnTo>
                    <a:lnTo>
                      <a:pt x="176" y="0"/>
                    </a:lnTo>
                    <a:lnTo>
                      <a:pt x="187" y="0"/>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7" name="Freeform 31"/>
              <p:cNvSpPr>
                <a:spLocks/>
              </p:cNvSpPr>
              <p:nvPr/>
            </p:nvSpPr>
            <p:spPr bwMode="auto">
              <a:xfrm>
                <a:off x="2028825" y="2554289"/>
                <a:ext cx="196850" cy="176211"/>
              </a:xfrm>
              <a:custGeom>
                <a:avLst/>
                <a:gdLst/>
                <a:ahLst/>
                <a:cxnLst>
                  <a:cxn ang="0">
                    <a:pos x="53" y="83"/>
                  </a:cxn>
                  <a:cxn ang="0">
                    <a:pos x="73" y="83"/>
                  </a:cxn>
                  <a:cxn ang="0">
                    <a:pos x="85" y="83"/>
                  </a:cxn>
                  <a:cxn ang="0">
                    <a:pos x="92" y="64"/>
                  </a:cxn>
                  <a:cxn ang="0">
                    <a:pos x="97" y="46"/>
                  </a:cxn>
                  <a:cxn ang="0">
                    <a:pos x="105" y="26"/>
                  </a:cxn>
                  <a:cxn ang="0">
                    <a:pos x="111" y="10"/>
                  </a:cxn>
                  <a:cxn ang="0">
                    <a:pos x="112" y="10"/>
                  </a:cxn>
                  <a:cxn ang="0">
                    <a:pos x="115" y="0"/>
                  </a:cxn>
                  <a:cxn ang="0">
                    <a:pos x="92" y="0"/>
                  </a:cxn>
                  <a:cxn ang="0">
                    <a:pos x="69" y="0"/>
                  </a:cxn>
                  <a:cxn ang="0">
                    <a:pos x="49" y="0"/>
                  </a:cxn>
                  <a:cxn ang="0">
                    <a:pos x="32" y="0"/>
                  </a:cxn>
                  <a:cxn ang="0">
                    <a:pos x="23" y="25"/>
                  </a:cxn>
                  <a:cxn ang="0">
                    <a:pos x="15" y="49"/>
                  </a:cxn>
                  <a:cxn ang="0">
                    <a:pos x="7" y="72"/>
                  </a:cxn>
                  <a:cxn ang="0">
                    <a:pos x="0" y="94"/>
                  </a:cxn>
                  <a:cxn ang="0">
                    <a:pos x="11" y="94"/>
                  </a:cxn>
                  <a:cxn ang="0">
                    <a:pos x="13" y="86"/>
                  </a:cxn>
                  <a:cxn ang="0">
                    <a:pos x="24" y="86"/>
                  </a:cxn>
                  <a:cxn ang="0">
                    <a:pos x="36" y="86"/>
                  </a:cxn>
                  <a:cxn ang="0">
                    <a:pos x="36" y="83"/>
                  </a:cxn>
                  <a:cxn ang="0">
                    <a:pos x="53" y="83"/>
                  </a:cxn>
                </a:cxnLst>
                <a:rect l="0" t="0" r="r" b="b"/>
                <a:pathLst>
                  <a:path w="115" h="94">
                    <a:moveTo>
                      <a:pt x="53" y="83"/>
                    </a:moveTo>
                    <a:lnTo>
                      <a:pt x="73" y="83"/>
                    </a:lnTo>
                    <a:lnTo>
                      <a:pt x="85" y="83"/>
                    </a:lnTo>
                    <a:lnTo>
                      <a:pt x="92" y="64"/>
                    </a:lnTo>
                    <a:lnTo>
                      <a:pt x="97" y="46"/>
                    </a:lnTo>
                    <a:lnTo>
                      <a:pt x="105" y="26"/>
                    </a:lnTo>
                    <a:lnTo>
                      <a:pt x="111" y="10"/>
                    </a:lnTo>
                    <a:lnTo>
                      <a:pt x="112" y="10"/>
                    </a:lnTo>
                    <a:lnTo>
                      <a:pt x="115" y="0"/>
                    </a:lnTo>
                    <a:lnTo>
                      <a:pt x="92" y="0"/>
                    </a:lnTo>
                    <a:lnTo>
                      <a:pt x="69" y="0"/>
                    </a:lnTo>
                    <a:lnTo>
                      <a:pt x="49" y="0"/>
                    </a:lnTo>
                    <a:lnTo>
                      <a:pt x="32" y="0"/>
                    </a:lnTo>
                    <a:lnTo>
                      <a:pt x="23" y="25"/>
                    </a:lnTo>
                    <a:lnTo>
                      <a:pt x="15" y="49"/>
                    </a:lnTo>
                    <a:lnTo>
                      <a:pt x="7" y="72"/>
                    </a:lnTo>
                    <a:lnTo>
                      <a:pt x="0" y="94"/>
                    </a:lnTo>
                    <a:lnTo>
                      <a:pt x="11" y="94"/>
                    </a:lnTo>
                    <a:lnTo>
                      <a:pt x="13" y="86"/>
                    </a:lnTo>
                    <a:lnTo>
                      <a:pt x="24" y="86"/>
                    </a:lnTo>
                    <a:lnTo>
                      <a:pt x="36" y="86"/>
                    </a:lnTo>
                    <a:lnTo>
                      <a:pt x="36" y="83"/>
                    </a:lnTo>
                    <a:lnTo>
                      <a:pt x="53" y="8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8" name="Freeform 32"/>
              <p:cNvSpPr>
                <a:spLocks/>
              </p:cNvSpPr>
              <p:nvPr/>
            </p:nvSpPr>
            <p:spPr bwMode="auto">
              <a:xfrm>
                <a:off x="1903413" y="2554289"/>
                <a:ext cx="179387" cy="176211"/>
              </a:xfrm>
              <a:custGeom>
                <a:avLst/>
                <a:gdLst/>
                <a:ahLst/>
                <a:cxnLst>
                  <a:cxn ang="0">
                    <a:pos x="48" y="0"/>
                  </a:cxn>
                  <a:cxn ang="0">
                    <a:pos x="63" y="0"/>
                  </a:cxn>
                  <a:cxn ang="0">
                    <a:pos x="80" y="0"/>
                  </a:cxn>
                  <a:cxn ang="0">
                    <a:pos x="94" y="0"/>
                  </a:cxn>
                  <a:cxn ang="0">
                    <a:pos x="105" y="0"/>
                  </a:cxn>
                  <a:cxn ang="0">
                    <a:pos x="96" y="25"/>
                  </a:cxn>
                  <a:cxn ang="0">
                    <a:pos x="88" y="49"/>
                  </a:cxn>
                  <a:cxn ang="0">
                    <a:pos x="80" y="72"/>
                  </a:cxn>
                  <a:cxn ang="0">
                    <a:pos x="73" y="94"/>
                  </a:cxn>
                  <a:cxn ang="0">
                    <a:pos x="61" y="94"/>
                  </a:cxn>
                  <a:cxn ang="0">
                    <a:pos x="46" y="94"/>
                  </a:cxn>
                  <a:cxn ang="0">
                    <a:pos x="28" y="86"/>
                  </a:cxn>
                  <a:cxn ang="0">
                    <a:pos x="12" y="79"/>
                  </a:cxn>
                  <a:cxn ang="0">
                    <a:pos x="0" y="73"/>
                  </a:cxn>
                  <a:cxn ang="0">
                    <a:pos x="1" y="72"/>
                  </a:cxn>
                  <a:cxn ang="0">
                    <a:pos x="2" y="71"/>
                  </a:cxn>
                  <a:cxn ang="0">
                    <a:pos x="4" y="71"/>
                  </a:cxn>
                  <a:cxn ang="0">
                    <a:pos x="6" y="69"/>
                  </a:cxn>
                  <a:cxn ang="0">
                    <a:pos x="6" y="67"/>
                  </a:cxn>
                  <a:cxn ang="0">
                    <a:pos x="4" y="65"/>
                  </a:cxn>
                  <a:cxn ang="0">
                    <a:pos x="5" y="60"/>
                  </a:cxn>
                  <a:cxn ang="0">
                    <a:pos x="9" y="57"/>
                  </a:cxn>
                  <a:cxn ang="0">
                    <a:pos x="12" y="50"/>
                  </a:cxn>
                  <a:cxn ang="0">
                    <a:pos x="19" y="45"/>
                  </a:cxn>
                  <a:cxn ang="0">
                    <a:pos x="16" y="35"/>
                  </a:cxn>
                  <a:cxn ang="0">
                    <a:pos x="17" y="34"/>
                  </a:cxn>
                  <a:cxn ang="0">
                    <a:pos x="20" y="29"/>
                  </a:cxn>
                  <a:cxn ang="0">
                    <a:pos x="21" y="18"/>
                  </a:cxn>
                  <a:cxn ang="0">
                    <a:pos x="25" y="15"/>
                  </a:cxn>
                  <a:cxn ang="0">
                    <a:pos x="31" y="17"/>
                  </a:cxn>
                  <a:cxn ang="0">
                    <a:pos x="32" y="14"/>
                  </a:cxn>
                  <a:cxn ang="0">
                    <a:pos x="38" y="0"/>
                  </a:cxn>
                  <a:cxn ang="0">
                    <a:pos x="48" y="0"/>
                  </a:cxn>
                </a:cxnLst>
                <a:rect l="0" t="0" r="r" b="b"/>
                <a:pathLst>
                  <a:path w="105" h="94">
                    <a:moveTo>
                      <a:pt x="48" y="0"/>
                    </a:moveTo>
                    <a:lnTo>
                      <a:pt x="63" y="0"/>
                    </a:lnTo>
                    <a:lnTo>
                      <a:pt x="80" y="0"/>
                    </a:lnTo>
                    <a:lnTo>
                      <a:pt x="94" y="0"/>
                    </a:lnTo>
                    <a:lnTo>
                      <a:pt x="105" y="0"/>
                    </a:lnTo>
                    <a:lnTo>
                      <a:pt x="96" y="25"/>
                    </a:lnTo>
                    <a:lnTo>
                      <a:pt x="88" y="49"/>
                    </a:lnTo>
                    <a:lnTo>
                      <a:pt x="80" y="72"/>
                    </a:lnTo>
                    <a:lnTo>
                      <a:pt x="73" y="94"/>
                    </a:lnTo>
                    <a:lnTo>
                      <a:pt x="61" y="94"/>
                    </a:lnTo>
                    <a:lnTo>
                      <a:pt x="46" y="94"/>
                    </a:lnTo>
                    <a:lnTo>
                      <a:pt x="28" y="86"/>
                    </a:lnTo>
                    <a:lnTo>
                      <a:pt x="12" y="79"/>
                    </a:lnTo>
                    <a:lnTo>
                      <a:pt x="0" y="73"/>
                    </a:lnTo>
                    <a:lnTo>
                      <a:pt x="1" y="72"/>
                    </a:lnTo>
                    <a:lnTo>
                      <a:pt x="2" y="71"/>
                    </a:lnTo>
                    <a:lnTo>
                      <a:pt x="4" y="71"/>
                    </a:lnTo>
                    <a:lnTo>
                      <a:pt x="6" y="69"/>
                    </a:lnTo>
                    <a:lnTo>
                      <a:pt x="6" y="67"/>
                    </a:lnTo>
                    <a:lnTo>
                      <a:pt x="4" y="65"/>
                    </a:lnTo>
                    <a:lnTo>
                      <a:pt x="5" y="60"/>
                    </a:lnTo>
                    <a:lnTo>
                      <a:pt x="9" y="57"/>
                    </a:lnTo>
                    <a:lnTo>
                      <a:pt x="12" y="50"/>
                    </a:lnTo>
                    <a:lnTo>
                      <a:pt x="19" y="45"/>
                    </a:lnTo>
                    <a:lnTo>
                      <a:pt x="16" y="35"/>
                    </a:lnTo>
                    <a:lnTo>
                      <a:pt x="17" y="34"/>
                    </a:lnTo>
                    <a:lnTo>
                      <a:pt x="20" y="29"/>
                    </a:lnTo>
                    <a:lnTo>
                      <a:pt x="21" y="18"/>
                    </a:lnTo>
                    <a:lnTo>
                      <a:pt x="25" y="15"/>
                    </a:lnTo>
                    <a:lnTo>
                      <a:pt x="31" y="17"/>
                    </a:lnTo>
                    <a:lnTo>
                      <a:pt x="32" y="14"/>
                    </a:lnTo>
                    <a:lnTo>
                      <a:pt x="38" y="0"/>
                    </a:lnTo>
                    <a:lnTo>
                      <a:pt x="48"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9" name="Freeform 33"/>
              <p:cNvSpPr>
                <a:spLocks/>
              </p:cNvSpPr>
              <p:nvPr/>
            </p:nvSpPr>
            <p:spPr bwMode="auto">
              <a:xfrm>
                <a:off x="1851024" y="2689224"/>
                <a:ext cx="652463" cy="558800"/>
              </a:xfrm>
              <a:custGeom>
                <a:avLst/>
                <a:gdLst/>
                <a:ahLst/>
                <a:cxnLst>
                  <a:cxn ang="0">
                    <a:pos x="42" y="23"/>
                  </a:cxn>
                  <a:cxn ang="0">
                    <a:pos x="48" y="49"/>
                  </a:cxn>
                  <a:cxn ang="0">
                    <a:pos x="61" y="77"/>
                  </a:cxn>
                  <a:cxn ang="0">
                    <a:pos x="71" y="93"/>
                  </a:cxn>
                  <a:cxn ang="0">
                    <a:pos x="77" y="111"/>
                  </a:cxn>
                  <a:cxn ang="0">
                    <a:pos x="86" y="123"/>
                  </a:cxn>
                  <a:cxn ang="0">
                    <a:pos x="104" y="145"/>
                  </a:cxn>
                  <a:cxn ang="0">
                    <a:pos x="119" y="167"/>
                  </a:cxn>
                  <a:cxn ang="0">
                    <a:pos x="120" y="192"/>
                  </a:cxn>
                  <a:cxn ang="0">
                    <a:pos x="115" y="213"/>
                  </a:cxn>
                  <a:cxn ang="0">
                    <a:pos x="139" y="237"/>
                  </a:cxn>
                  <a:cxn ang="0">
                    <a:pos x="200" y="265"/>
                  </a:cxn>
                  <a:cxn ang="0">
                    <a:pos x="224" y="276"/>
                  </a:cxn>
                  <a:cxn ang="0">
                    <a:pos x="262" y="271"/>
                  </a:cxn>
                  <a:cxn ang="0">
                    <a:pos x="292" y="288"/>
                  </a:cxn>
                  <a:cxn ang="0">
                    <a:pos x="315" y="260"/>
                  </a:cxn>
                  <a:cxn ang="0">
                    <a:pos x="329" y="242"/>
                  </a:cxn>
                  <a:cxn ang="0">
                    <a:pos x="353" y="233"/>
                  </a:cxn>
                  <a:cxn ang="0">
                    <a:pos x="358" y="233"/>
                  </a:cxn>
                  <a:cxn ang="0">
                    <a:pos x="365" y="218"/>
                  </a:cxn>
                  <a:cxn ang="0">
                    <a:pos x="373" y="199"/>
                  </a:cxn>
                  <a:cxn ang="0">
                    <a:pos x="372" y="181"/>
                  </a:cxn>
                  <a:cxn ang="0">
                    <a:pos x="352" y="184"/>
                  </a:cxn>
                  <a:cxn ang="0">
                    <a:pos x="319" y="219"/>
                  </a:cxn>
                  <a:cxn ang="0">
                    <a:pos x="303" y="232"/>
                  </a:cxn>
                  <a:cxn ang="0">
                    <a:pos x="288" y="232"/>
                  </a:cxn>
                  <a:cxn ang="0">
                    <a:pos x="259" y="230"/>
                  </a:cxn>
                  <a:cxn ang="0">
                    <a:pos x="242" y="207"/>
                  </a:cxn>
                  <a:cxn ang="0">
                    <a:pos x="234" y="186"/>
                  </a:cxn>
                  <a:cxn ang="0">
                    <a:pos x="234" y="152"/>
                  </a:cxn>
                  <a:cxn ang="0">
                    <a:pos x="245" y="121"/>
                  </a:cxn>
                  <a:cxn ang="0">
                    <a:pos x="249" y="111"/>
                  </a:cxn>
                  <a:cxn ang="0">
                    <a:pos x="232" y="108"/>
                  </a:cxn>
                  <a:cxn ang="0">
                    <a:pos x="219" y="83"/>
                  </a:cxn>
                  <a:cxn ang="0">
                    <a:pos x="208" y="58"/>
                  </a:cxn>
                  <a:cxn ang="0">
                    <a:pos x="184" y="47"/>
                  </a:cxn>
                  <a:cxn ang="0">
                    <a:pos x="157" y="46"/>
                  </a:cxn>
                  <a:cxn ang="0">
                    <a:pos x="143" y="19"/>
                  </a:cxn>
                  <a:cxn ang="0">
                    <a:pos x="117" y="14"/>
                  </a:cxn>
                  <a:cxn ang="0">
                    <a:pos x="59" y="14"/>
                  </a:cxn>
                  <a:cxn ang="0">
                    <a:pos x="21" y="1"/>
                  </a:cxn>
                  <a:cxn ang="0">
                    <a:pos x="2" y="19"/>
                  </a:cxn>
                  <a:cxn ang="0">
                    <a:pos x="5" y="49"/>
                  </a:cxn>
                  <a:cxn ang="0">
                    <a:pos x="20" y="77"/>
                  </a:cxn>
                  <a:cxn ang="0">
                    <a:pos x="12" y="81"/>
                  </a:cxn>
                  <a:cxn ang="0">
                    <a:pos x="12" y="85"/>
                  </a:cxn>
                  <a:cxn ang="0">
                    <a:pos x="25" y="98"/>
                  </a:cxn>
                  <a:cxn ang="0">
                    <a:pos x="36" y="107"/>
                  </a:cxn>
                  <a:cxn ang="0">
                    <a:pos x="35" y="129"/>
                  </a:cxn>
                  <a:cxn ang="0">
                    <a:pos x="40" y="134"/>
                  </a:cxn>
                  <a:cxn ang="0">
                    <a:pos x="58" y="161"/>
                  </a:cxn>
                  <a:cxn ang="0">
                    <a:pos x="65" y="144"/>
                  </a:cxn>
                  <a:cxn ang="0">
                    <a:pos x="52" y="134"/>
                  </a:cxn>
                  <a:cxn ang="0">
                    <a:pos x="50" y="114"/>
                  </a:cxn>
                  <a:cxn ang="0">
                    <a:pos x="47" y="102"/>
                  </a:cxn>
                  <a:cxn ang="0">
                    <a:pos x="42" y="85"/>
                  </a:cxn>
                  <a:cxn ang="0">
                    <a:pos x="36" y="64"/>
                  </a:cxn>
                  <a:cxn ang="0">
                    <a:pos x="24" y="49"/>
                  </a:cxn>
                  <a:cxn ang="0">
                    <a:pos x="28" y="14"/>
                  </a:cxn>
                </a:cxnLst>
                <a:rect l="0" t="0" r="r" b="b"/>
                <a:pathLst>
                  <a:path w="380" h="297">
                    <a:moveTo>
                      <a:pt x="28" y="14"/>
                    </a:moveTo>
                    <a:lnTo>
                      <a:pt x="35" y="19"/>
                    </a:lnTo>
                    <a:lnTo>
                      <a:pt x="40" y="19"/>
                    </a:lnTo>
                    <a:lnTo>
                      <a:pt x="42" y="23"/>
                    </a:lnTo>
                    <a:lnTo>
                      <a:pt x="47" y="26"/>
                    </a:lnTo>
                    <a:lnTo>
                      <a:pt x="46" y="34"/>
                    </a:lnTo>
                    <a:lnTo>
                      <a:pt x="47" y="46"/>
                    </a:lnTo>
                    <a:lnTo>
                      <a:pt x="48" y="49"/>
                    </a:lnTo>
                    <a:lnTo>
                      <a:pt x="48" y="54"/>
                    </a:lnTo>
                    <a:lnTo>
                      <a:pt x="50" y="57"/>
                    </a:lnTo>
                    <a:lnTo>
                      <a:pt x="52" y="66"/>
                    </a:lnTo>
                    <a:lnTo>
                      <a:pt x="61" y="77"/>
                    </a:lnTo>
                    <a:lnTo>
                      <a:pt x="67" y="80"/>
                    </a:lnTo>
                    <a:lnTo>
                      <a:pt x="66" y="84"/>
                    </a:lnTo>
                    <a:lnTo>
                      <a:pt x="66" y="89"/>
                    </a:lnTo>
                    <a:lnTo>
                      <a:pt x="71" y="93"/>
                    </a:lnTo>
                    <a:lnTo>
                      <a:pt x="74" y="99"/>
                    </a:lnTo>
                    <a:lnTo>
                      <a:pt x="78" y="99"/>
                    </a:lnTo>
                    <a:lnTo>
                      <a:pt x="81" y="104"/>
                    </a:lnTo>
                    <a:lnTo>
                      <a:pt x="77" y="111"/>
                    </a:lnTo>
                    <a:lnTo>
                      <a:pt x="77" y="116"/>
                    </a:lnTo>
                    <a:lnTo>
                      <a:pt x="82" y="115"/>
                    </a:lnTo>
                    <a:lnTo>
                      <a:pt x="81" y="121"/>
                    </a:lnTo>
                    <a:lnTo>
                      <a:pt x="86" y="123"/>
                    </a:lnTo>
                    <a:lnTo>
                      <a:pt x="90" y="123"/>
                    </a:lnTo>
                    <a:lnTo>
                      <a:pt x="93" y="127"/>
                    </a:lnTo>
                    <a:lnTo>
                      <a:pt x="93" y="134"/>
                    </a:lnTo>
                    <a:lnTo>
                      <a:pt x="104" y="145"/>
                    </a:lnTo>
                    <a:lnTo>
                      <a:pt x="105" y="149"/>
                    </a:lnTo>
                    <a:lnTo>
                      <a:pt x="108" y="150"/>
                    </a:lnTo>
                    <a:lnTo>
                      <a:pt x="111" y="158"/>
                    </a:lnTo>
                    <a:lnTo>
                      <a:pt x="119" y="167"/>
                    </a:lnTo>
                    <a:lnTo>
                      <a:pt x="119" y="177"/>
                    </a:lnTo>
                    <a:lnTo>
                      <a:pt x="120" y="180"/>
                    </a:lnTo>
                    <a:lnTo>
                      <a:pt x="121" y="188"/>
                    </a:lnTo>
                    <a:lnTo>
                      <a:pt x="120" y="192"/>
                    </a:lnTo>
                    <a:lnTo>
                      <a:pt x="117" y="195"/>
                    </a:lnTo>
                    <a:lnTo>
                      <a:pt x="119" y="199"/>
                    </a:lnTo>
                    <a:lnTo>
                      <a:pt x="113" y="203"/>
                    </a:lnTo>
                    <a:lnTo>
                      <a:pt x="115" y="213"/>
                    </a:lnTo>
                    <a:lnTo>
                      <a:pt x="123" y="221"/>
                    </a:lnTo>
                    <a:lnTo>
                      <a:pt x="128" y="223"/>
                    </a:lnTo>
                    <a:lnTo>
                      <a:pt x="135" y="227"/>
                    </a:lnTo>
                    <a:lnTo>
                      <a:pt x="139" y="237"/>
                    </a:lnTo>
                    <a:lnTo>
                      <a:pt x="154" y="242"/>
                    </a:lnTo>
                    <a:lnTo>
                      <a:pt x="159" y="242"/>
                    </a:lnTo>
                    <a:lnTo>
                      <a:pt x="173" y="255"/>
                    </a:lnTo>
                    <a:lnTo>
                      <a:pt x="200" y="265"/>
                    </a:lnTo>
                    <a:lnTo>
                      <a:pt x="201" y="265"/>
                    </a:lnTo>
                    <a:lnTo>
                      <a:pt x="209" y="272"/>
                    </a:lnTo>
                    <a:lnTo>
                      <a:pt x="218" y="275"/>
                    </a:lnTo>
                    <a:lnTo>
                      <a:pt x="224" y="276"/>
                    </a:lnTo>
                    <a:lnTo>
                      <a:pt x="231" y="279"/>
                    </a:lnTo>
                    <a:lnTo>
                      <a:pt x="236" y="279"/>
                    </a:lnTo>
                    <a:lnTo>
                      <a:pt x="254" y="271"/>
                    </a:lnTo>
                    <a:lnTo>
                      <a:pt x="262" y="271"/>
                    </a:lnTo>
                    <a:lnTo>
                      <a:pt x="274" y="278"/>
                    </a:lnTo>
                    <a:lnTo>
                      <a:pt x="291" y="297"/>
                    </a:lnTo>
                    <a:lnTo>
                      <a:pt x="293" y="290"/>
                    </a:lnTo>
                    <a:lnTo>
                      <a:pt x="292" y="288"/>
                    </a:lnTo>
                    <a:lnTo>
                      <a:pt x="303" y="272"/>
                    </a:lnTo>
                    <a:lnTo>
                      <a:pt x="318" y="271"/>
                    </a:lnTo>
                    <a:lnTo>
                      <a:pt x="318" y="267"/>
                    </a:lnTo>
                    <a:lnTo>
                      <a:pt x="315" y="260"/>
                    </a:lnTo>
                    <a:lnTo>
                      <a:pt x="305" y="250"/>
                    </a:lnTo>
                    <a:lnTo>
                      <a:pt x="314" y="250"/>
                    </a:lnTo>
                    <a:lnTo>
                      <a:pt x="315" y="242"/>
                    </a:lnTo>
                    <a:lnTo>
                      <a:pt x="329" y="242"/>
                    </a:lnTo>
                    <a:lnTo>
                      <a:pt x="339" y="242"/>
                    </a:lnTo>
                    <a:lnTo>
                      <a:pt x="345" y="241"/>
                    </a:lnTo>
                    <a:lnTo>
                      <a:pt x="350" y="234"/>
                    </a:lnTo>
                    <a:lnTo>
                      <a:pt x="353" y="233"/>
                    </a:lnTo>
                    <a:lnTo>
                      <a:pt x="357" y="226"/>
                    </a:lnTo>
                    <a:lnTo>
                      <a:pt x="358" y="227"/>
                    </a:lnTo>
                    <a:lnTo>
                      <a:pt x="357" y="232"/>
                    </a:lnTo>
                    <a:lnTo>
                      <a:pt x="358" y="233"/>
                    </a:lnTo>
                    <a:lnTo>
                      <a:pt x="358" y="240"/>
                    </a:lnTo>
                    <a:lnTo>
                      <a:pt x="360" y="238"/>
                    </a:lnTo>
                    <a:lnTo>
                      <a:pt x="366" y="219"/>
                    </a:lnTo>
                    <a:lnTo>
                      <a:pt x="365" y="218"/>
                    </a:lnTo>
                    <a:lnTo>
                      <a:pt x="368" y="215"/>
                    </a:lnTo>
                    <a:lnTo>
                      <a:pt x="368" y="214"/>
                    </a:lnTo>
                    <a:lnTo>
                      <a:pt x="365" y="213"/>
                    </a:lnTo>
                    <a:lnTo>
                      <a:pt x="373" y="199"/>
                    </a:lnTo>
                    <a:lnTo>
                      <a:pt x="379" y="194"/>
                    </a:lnTo>
                    <a:lnTo>
                      <a:pt x="380" y="188"/>
                    </a:lnTo>
                    <a:lnTo>
                      <a:pt x="379" y="183"/>
                    </a:lnTo>
                    <a:lnTo>
                      <a:pt x="372" y="181"/>
                    </a:lnTo>
                    <a:lnTo>
                      <a:pt x="368" y="184"/>
                    </a:lnTo>
                    <a:lnTo>
                      <a:pt x="368" y="181"/>
                    </a:lnTo>
                    <a:lnTo>
                      <a:pt x="364" y="180"/>
                    </a:lnTo>
                    <a:lnTo>
                      <a:pt x="352" y="184"/>
                    </a:lnTo>
                    <a:lnTo>
                      <a:pt x="339" y="186"/>
                    </a:lnTo>
                    <a:lnTo>
                      <a:pt x="330" y="190"/>
                    </a:lnTo>
                    <a:lnTo>
                      <a:pt x="326" y="206"/>
                    </a:lnTo>
                    <a:lnTo>
                      <a:pt x="319" y="219"/>
                    </a:lnTo>
                    <a:lnTo>
                      <a:pt x="312" y="223"/>
                    </a:lnTo>
                    <a:lnTo>
                      <a:pt x="312" y="229"/>
                    </a:lnTo>
                    <a:lnTo>
                      <a:pt x="307" y="232"/>
                    </a:lnTo>
                    <a:lnTo>
                      <a:pt x="303" y="232"/>
                    </a:lnTo>
                    <a:lnTo>
                      <a:pt x="303" y="229"/>
                    </a:lnTo>
                    <a:lnTo>
                      <a:pt x="296" y="229"/>
                    </a:lnTo>
                    <a:lnTo>
                      <a:pt x="295" y="229"/>
                    </a:lnTo>
                    <a:lnTo>
                      <a:pt x="288" y="232"/>
                    </a:lnTo>
                    <a:lnTo>
                      <a:pt x="274" y="233"/>
                    </a:lnTo>
                    <a:lnTo>
                      <a:pt x="269" y="237"/>
                    </a:lnTo>
                    <a:lnTo>
                      <a:pt x="265" y="237"/>
                    </a:lnTo>
                    <a:lnTo>
                      <a:pt x="259" y="230"/>
                    </a:lnTo>
                    <a:lnTo>
                      <a:pt x="255" y="230"/>
                    </a:lnTo>
                    <a:lnTo>
                      <a:pt x="249" y="226"/>
                    </a:lnTo>
                    <a:lnTo>
                      <a:pt x="245" y="221"/>
                    </a:lnTo>
                    <a:lnTo>
                      <a:pt x="242" y="207"/>
                    </a:lnTo>
                    <a:lnTo>
                      <a:pt x="235" y="199"/>
                    </a:lnTo>
                    <a:lnTo>
                      <a:pt x="232" y="192"/>
                    </a:lnTo>
                    <a:lnTo>
                      <a:pt x="232" y="190"/>
                    </a:lnTo>
                    <a:lnTo>
                      <a:pt x="234" y="186"/>
                    </a:lnTo>
                    <a:lnTo>
                      <a:pt x="235" y="183"/>
                    </a:lnTo>
                    <a:lnTo>
                      <a:pt x="231" y="177"/>
                    </a:lnTo>
                    <a:lnTo>
                      <a:pt x="230" y="172"/>
                    </a:lnTo>
                    <a:lnTo>
                      <a:pt x="234" y="152"/>
                    </a:lnTo>
                    <a:lnTo>
                      <a:pt x="234" y="131"/>
                    </a:lnTo>
                    <a:lnTo>
                      <a:pt x="238" y="126"/>
                    </a:lnTo>
                    <a:lnTo>
                      <a:pt x="239" y="121"/>
                    </a:lnTo>
                    <a:lnTo>
                      <a:pt x="245" y="121"/>
                    </a:lnTo>
                    <a:lnTo>
                      <a:pt x="247" y="118"/>
                    </a:lnTo>
                    <a:lnTo>
                      <a:pt x="249" y="114"/>
                    </a:lnTo>
                    <a:lnTo>
                      <a:pt x="246" y="116"/>
                    </a:lnTo>
                    <a:lnTo>
                      <a:pt x="249" y="111"/>
                    </a:lnTo>
                    <a:lnTo>
                      <a:pt x="249" y="111"/>
                    </a:lnTo>
                    <a:lnTo>
                      <a:pt x="243" y="111"/>
                    </a:lnTo>
                    <a:lnTo>
                      <a:pt x="239" y="108"/>
                    </a:lnTo>
                    <a:lnTo>
                      <a:pt x="232" y="108"/>
                    </a:lnTo>
                    <a:lnTo>
                      <a:pt x="226" y="106"/>
                    </a:lnTo>
                    <a:lnTo>
                      <a:pt x="222" y="103"/>
                    </a:lnTo>
                    <a:lnTo>
                      <a:pt x="219" y="96"/>
                    </a:lnTo>
                    <a:lnTo>
                      <a:pt x="219" y="83"/>
                    </a:lnTo>
                    <a:lnTo>
                      <a:pt x="215" y="80"/>
                    </a:lnTo>
                    <a:lnTo>
                      <a:pt x="213" y="75"/>
                    </a:lnTo>
                    <a:lnTo>
                      <a:pt x="211" y="70"/>
                    </a:lnTo>
                    <a:lnTo>
                      <a:pt x="208" y="58"/>
                    </a:lnTo>
                    <a:lnTo>
                      <a:pt x="203" y="49"/>
                    </a:lnTo>
                    <a:lnTo>
                      <a:pt x="201" y="46"/>
                    </a:lnTo>
                    <a:lnTo>
                      <a:pt x="186" y="46"/>
                    </a:lnTo>
                    <a:lnTo>
                      <a:pt x="184" y="47"/>
                    </a:lnTo>
                    <a:lnTo>
                      <a:pt x="174" y="61"/>
                    </a:lnTo>
                    <a:lnTo>
                      <a:pt x="167" y="60"/>
                    </a:lnTo>
                    <a:lnTo>
                      <a:pt x="159" y="51"/>
                    </a:lnTo>
                    <a:lnTo>
                      <a:pt x="157" y="46"/>
                    </a:lnTo>
                    <a:lnTo>
                      <a:pt x="157" y="34"/>
                    </a:lnTo>
                    <a:lnTo>
                      <a:pt x="151" y="28"/>
                    </a:lnTo>
                    <a:lnTo>
                      <a:pt x="146" y="20"/>
                    </a:lnTo>
                    <a:lnTo>
                      <a:pt x="143" y="19"/>
                    </a:lnTo>
                    <a:lnTo>
                      <a:pt x="143" y="16"/>
                    </a:lnTo>
                    <a:lnTo>
                      <a:pt x="140" y="14"/>
                    </a:lnTo>
                    <a:lnTo>
                      <a:pt x="128" y="14"/>
                    </a:lnTo>
                    <a:lnTo>
                      <a:pt x="117" y="14"/>
                    </a:lnTo>
                    <a:lnTo>
                      <a:pt x="115" y="22"/>
                    </a:lnTo>
                    <a:lnTo>
                      <a:pt x="92" y="22"/>
                    </a:lnTo>
                    <a:lnTo>
                      <a:pt x="77" y="22"/>
                    </a:lnTo>
                    <a:lnTo>
                      <a:pt x="59" y="14"/>
                    </a:lnTo>
                    <a:lnTo>
                      <a:pt x="43" y="7"/>
                    </a:lnTo>
                    <a:lnTo>
                      <a:pt x="31" y="1"/>
                    </a:lnTo>
                    <a:lnTo>
                      <a:pt x="32" y="0"/>
                    </a:lnTo>
                    <a:lnTo>
                      <a:pt x="21" y="1"/>
                    </a:lnTo>
                    <a:lnTo>
                      <a:pt x="12" y="1"/>
                    </a:lnTo>
                    <a:lnTo>
                      <a:pt x="0" y="3"/>
                    </a:lnTo>
                    <a:lnTo>
                      <a:pt x="2" y="15"/>
                    </a:lnTo>
                    <a:lnTo>
                      <a:pt x="2" y="19"/>
                    </a:lnTo>
                    <a:lnTo>
                      <a:pt x="5" y="31"/>
                    </a:lnTo>
                    <a:lnTo>
                      <a:pt x="4" y="38"/>
                    </a:lnTo>
                    <a:lnTo>
                      <a:pt x="6" y="38"/>
                    </a:lnTo>
                    <a:lnTo>
                      <a:pt x="5" y="49"/>
                    </a:lnTo>
                    <a:lnTo>
                      <a:pt x="12" y="54"/>
                    </a:lnTo>
                    <a:lnTo>
                      <a:pt x="13" y="54"/>
                    </a:lnTo>
                    <a:lnTo>
                      <a:pt x="21" y="69"/>
                    </a:lnTo>
                    <a:lnTo>
                      <a:pt x="20" y="77"/>
                    </a:lnTo>
                    <a:lnTo>
                      <a:pt x="17" y="79"/>
                    </a:lnTo>
                    <a:lnTo>
                      <a:pt x="17" y="81"/>
                    </a:lnTo>
                    <a:lnTo>
                      <a:pt x="16" y="80"/>
                    </a:lnTo>
                    <a:lnTo>
                      <a:pt x="12" y="81"/>
                    </a:lnTo>
                    <a:lnTo>
                      <a:pt x="6" y="80"/>
                    </a:lnTo>
                    <a:lnTo>
                      <a:pt x="5" y="83"/>
                    </a:lnTo>
                    <a:lnTo>
                      <a:pt x="6" y="83"/>
                    </a:lnTo>
                    <a:lnTo>
                      <a:pt x="12" y="85"/>
                    </a:lnTo>
                    <a:lnTo>
                      <a:pt x="12" y="89"/>
                    </a:lnTo>
                    <a:lnTo>
                      <a:pt x="16" y="92"/>
                    </a:lnTo>
                    <a:lnTo>
                      <a:pt x="21" y="98"/>
                    </a:lnTo>
                    <a:lnTo>
                      <a:pt x="25" y="98"/>
                    </a:lnTo>
                    <a:lnTo>
                      <a:pt x="28" y="95"/>
                    </a:lnTo>
                    <a:lnTo>
                      <a:pt x="28" y="99"/>
                    </a:lnTo>
                    <a:lnTo>
                      <a:pt x="31" y="104"/>
                    </a:lnTo>
                    <a:lnTo>
                      <a:pt x="36" y="107"/>
                    </a:lnTo>
                    <a:lnTo>
                      <a:pt x="37" y="115"/>
                    </a:lnTo>
                    <a:lnTo>
                      <a:pt x="36" y="123"/>
                    </a:lnTo>
                    <a:lnTo>
                      <a:pt x="32" y="131"/>
                    </a:lnTo>
                    <a:lnTo>
                      <a:pt x="35" y="129"/>
                    </a:lnTo>
                    <a:lnTo>
                      <a:pt x="35" y="131"/>
                    </a:lnTo>
                    <a:lnTo>
                      <a:pt x="37" y="131"/>
                    </a:lnTo>
                    <a:lnTo>
                      <a:pt x="37" y="134"/>
                    </a:lnTo>
                    <a:lnTo>
                      <a:pt x="40" y="134"/>
                    </a:lnTo>
                    <a:lnTo>
                      <a:pt x="43" y="138"/>
                    </a:lnTo>
                    <a:lnTo>
                      <a:pt x="54" y="149"/>
                    </a:lnTo>
                    <a:lnTo>
                      <a:pt x="56" y="153"/>
                    </a:lnTo>
                    <a:lnTo>
                      <a:pt x="58" y="161"/>
                    </a:lnTo>
                    <a:lnTo>
                      <a:pt x="66" y="157"/>
                    </a:lnTo>
                    <a:lnTo>
                      <a:pt x="67" y="153"/>
                    </a:lnTo>
                    <a:lnTo>
                      <a:pt x="67" y="150"/>
                    </a:lnTo>
                    <a:lnTo>
                      <a:pt x="65" y="144"/>
                    </a:lnTo>
                    <a:lnTo>
                      <a:pt x="59" y="138"/>
                    </a:lnTo>
                    <a:lnTo>
                      <a:pt x="56" y="141"/>
                    </a:lnTo>
                    <a:lnTo>
                      <a:pt x="54" y="138"/>
                    </a:lnTo>
                    <a:lnTo>
                      <a:pt x="52" y="134"/>
                    </a:lnTo>
                    <a:lnTo>
                      <a:pt x="54" y="129"/>
                    </a:lnTo>
                    <a:lnTo>
                      <a:pt x="52" y="123"/>
                    </a:lnTo>
                    <a:lnTo>
                      <a:pt x="52" y="119"/>
                    </a:lnTo>
                    <a:lnTo>
                      <a:pt x="50" y="114"/>
                    </a:lnTo>
                    <a:lnTo>
                      <a:pt x="51" y="106"/>
                    </a:lnTo>
                    <a:lnTo>
                      <a:pt x="50" y="99"/>
                    </a:lnTo>
                    <a:lnTo>
                      <a:pt x="46" y="96"/>
                    </a:lnTo>
                    <a:lnTo>
                      <a:pt x="47" y="102"/>
                    </a:lnTo>
                    <a:lnTo>
                      <a:pt x="46" y="99"/>
                    </a:lnTo>
                    <a:lnTo>
                      <a:pt x="44" y="93"/>
                    </a:lnTo>
                    <a:lnTo>
                      <a:pt x="42" y="91"/>
                    </a:lnTo>
                    <a:lnTo>
                      <a:pt x="42" y="85"/>
                    </a:lnTo>
                    <a:lnTo>
                      <a:pt x="39" y="80"/>
                    </a:lnTo>
                    <a:lnTo>
                      <a:pt x="39" y="72"/>
                    </a:lnTo>
                    <a:lnTo>
                      <a:pt x="36" y="69"/>
                    </a:lnTo>
                    <a:lnTo>
                      <a:pt x="36" y="64"/>
                    </a:lnTo>
                    <a:lnTo>
                      <a:pt x="32" y="62"/>
                    </a:lnTo>
                    <a:lnTo>
                      <a:pt x="32" y="56"/>
                    </a:lnTo>
                    <a:lnTo>
                      <a:pt x="27" y="49"/>
                    </a:lnTo>
                    <a:lnTo>
                      <a:pt x="24" y="49"/>
                    </a:lnTo>
                    <a:lnTo>
                      <a:pt x="23" y="42"/>
                    </a:lnTo>
                    <a:lnTo>
                      <a:pt x="25" y="30"/>
                    </a:lnTo>
                    <a:lnTo>
                      <a:pt x="24" y="26"/>
                    </a:lnTo>
                    <a:lnTo>
                      <a:pt x="28" y="14"/>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30" name="Freeform 34"/>
              <p:cNvSpPr>
                <a:spLocks/>
              </p:cNvSpPr>
              <p:nvPr/>
            </p:nvSpPr>
            <p:spPr bwMode="auto">
              <a:xfrm>
                <a:off x="1773238" y="2401888"/>
                <a:ext cx="161925" cy="292100"/>
              </a:xfrm>
              <a:custGeom>
                <a:avLst/>
                <a:gdLst/>
                <a:ahLst/>
                <a:cxnLst>
                  <a:cxn ang="0">
                    <a:pos x="85" y="138"/>
                  </a:cxn>
                  <a:cxn ang="0">
                    <a:pos x="95" y="126"/>
                  </a:cxn>
                  <a:cxn ang="0">
                    <a:pos x="93" y="115"/>
                  </a:cxn>
                  <a:cxn ang="0">
                    <a:pos x="73" y="85"/>
                  </a:cxn>
                  <a:cxn ang="0">
                    <a:pos x="55" y="60"/>
                  </a:cxn>
                  <a:cxn ang="0">
                    <a:pos x="58" y="30"/>
                  </a:cxn>
                  <a:cxn ang="0">
                    <a:pos x="73" y="0"/>
                  </a:cxn>
                  <a:cxn ang="0">
                    <a:pos x="45" y="0"/>
                  </a:cxn>
                  <a:cxn ang="0">
                    <a:pos x="19" y="0"/>
                  </a:cxn>
                  <a:cxn ang="0">
                    <a:pos x="9" y="20"/>
                  </a:cxn>
                  <a:cxn ang="0">
                    <a:pos x="3" y="26"/>
                  </a:cxn>
                  <a:cxn ang="0">
                    <a:pos x="3" y="43"/>
                  </a:cxn>
                  <a:cxn ang="0">
                    <a:pos x="4" y="60"/>
                  </a:cxn>
                  <a:cxn ang="0">
                    <a:pos x="4" y="66"/>
                  </a:cxn>
                  <a:cxn ang="0">
                    <a:pos x="11" y="62"/>
                  </a:cxn>
                  <a:cxn ang="0">
                    <a:pos x="11" y="66"/>
                  </a:cxn>
                  <a:cxn ang="0">
                    <a:pos x="8" y="69"/>
                  </a:cxn>
                  <a:cxn ang="0">
                    <a:pos x="5" y="81"/>
                  </a:cxn>
                  <a:cxn ang="0">
                    <a:pos x="9" y="85"/>
                  </a:cxn>
                  <a:cxn ang="0">
                    <a:pos x="5" y="89"/>
                  </a:cxn>
                  <a:cxn ang="0">
                    <a:pos x="12" y="108"/>
                  </a:cxn>
                  <a:cxn ang="0">
                    <a:pos x="13" y="114"/>
                  </a:cxn>
                  <a:cxn ang="0">
                    <a:pos x="19" y="125"/>
                  </a:cxn>
                  <a:cxn ang="0">
                    <a:pos x="31" y="131"/>
                  </a:cxn>
                  <a:cxn ang="0">
                    <a:pos x="35" y="130"/>
                  </a:cxn>
                  <a:cxn ang="0">
                    <a:pos x="41" y="138"/>
                  </a:cxn>
                  <a:cxn ang="0">
                    <a:pos x="46" y="148"/>
                  </a:cxn>
                  <a:cxn ang="0">
                    <a:pos x="57" y="154"/>
                  </a:cxn>
                  <a:cxn ang="0">
                    <a:pos x="77" y="153"/>
                  </a:cxn>
                  <a:cxn ang="0">
                    <a:pos x="80" y="152"/>
                  </a:cxn>
                  <a:cxn ang="0">
                    <a:pos x="82" y="148"/>
                  </a:cxn>
                  <a:cxn ang="0">
                    <a:pos x="81" y="141"/>
                  </a:cxn>
                </a:cxnLst>
                <a:rect l="0" t="0" r="r" b="b"/>
                <a:pathLst>
                  <a:path w="95" h="156">
                    <a:moveTo>
                      <a:pt x="81" y="141"/>
                    </a:moveTo>
                    <a:lnTo>
                      <a:pt x="85" y="138"/>
                    </a:lnTo>
                    <a:lnTo>
                      <a:pt x="88" y="131"/>
                    </a:lnTo>
                    <a:lnTo>
                      <a:pt x="95" y="126"/>
                    </a:lnTo>
                    <a:lnTo>
                      <a:pt x="92" y="116"/>
                    </a:lnTo>
                    <a:lnTo>
                      <a:pt x="93" y="115"/>
                    </a:lnTo>
                    <a:lnTo>
                      <a:pt x="85" y="103"/>
                    </a:lnTo>
                    <a:lnTo>
                      <a:pt x="73" y="85"/>
                    </a:lnTo>
                    <a:lnTo>
                      <a:pt x="64" y="73"/>
                    </a:lnTo>
                    <a:lnTo>
                      <a:pt x="55" y="60"/>
                    </a:lnTo>
                    <a:lnTo>
                      <a:pt x="49" y="49"/>
                    </a:lnTo>
                    <a:lnTo>
                      <a:pt x="58" y="30"/>
                    </a:lnTo>
                    <a:lnTo>
                      <a:pt x="66" y="14"/>
                    </a:lnTo>
                    <a:lnTo>
                      <a:pt x="73" y="0"/>
                    </a:lnTo>
                    <a:lnTo>
                      <a:pt x="59" y="0"/>
                    </a:lnTo>
                    <a:lnTo>
                      <a:pt x="45" y="0"/>
                    </a:lnTo>
                    <a:lnTo>
                      <a:pt x="31" y="0"/>
                    </a:lnTo>
                    <a:lnTo>
                      <a:pt x="19" y="0"/>
                    </a:lnTo>
                    <a:lnTo>
                      <a:pt x="16" y="10"/>
                    </a:lnTo>
                    <a:lnTo>
                      <a:pt x="9" y="20"/>
                    </a:lnTo>
                    <a:lnTo>
                      <a:pt x="4" y="24"/>
                    </a:lnTo>
                    <a:lnTo>
                      <a:pt x="3" y="26"/>
                    </a:lnTo>
                    <a:lnTo>
                      <a:pt x="5" y="38"/>
                    </a:lnTo>
                    <a:lnTo>
                      <a:pt x="3" y="43"/>
                    </a:lnTo>
                    <a:lnTo>
                      <a:pt x="0" y="52"/>
                    </a:lnTo>
                    <a:lnTo>
                      <a:pt x="4" y="60"/>
                    </a:lnTo>
                    <a:lnTo>
                      <a:pt x="3" y="64"/>
                    </a:lnTo>
                    <a:lnTo>
                      <a:pt x="4" y="66"/>
                    </a:lnTo>
                    <a:lnTo>
                      <a:pt x="8" y="66"/>
                    </a:lnTo>
                    <a:lnTo>
                      <a:pt x="11" y="62"/>
                    </a:lnTo>
                    <a:lnTo>
                      <a:pt x="16" y="64"/>
                    </a:lnTo>
                    <a:lnTo>
                      <a:pt x="11" y="66"/>
                    </a:lnTo>
                    <a:lnTo>
                      <a:pt x="11" y="73"/>
                    </a:lnTo>
                    <a:lnTo>
                      <a:pt x="8" y="69"/>
                    </a:lnTo>
                    <a:lnTo>
                      <a:pt x="5" y="80"/>
                    </a:lnTo>
                    <a:lnTo>
                      <a:pt x="5" y="81"/>
                    </a:lnTo>
                    <a:lnTo>
                      <a:pt x="9" y="83"/>
                    </a:lnTo>
                    <a:lnTo>
                      <a:pt x="9" y="85"/>
                    </a:lnTo>
                    <a:lnTo>
                      <a:pt x="8" y="88"/>
                    </a:lnTo>
                    <a:lnTo>
                      <a:pt x="5" y="89"/>
                    </a:lnTo>
                    <a:lnTo>
                      <a:pt x="5" y="93"/>
                    </a:lnTo>
                    <a:lnTo>
                      <a:pt x="12" y="108"/>
                    </a:lnTo>
                    <a:lnTo>
                      <a:pt x="11" y="111"/>
                    </a:lnTo>
                    <a:lnTo>
                      <a:pt x="13" y="114"/>
                    </a:lnTo>
                    <a:lnTo>
                      <a:pt x="11" y="122"/>
                    </a:lnTo>
                    <a:lnTo>
                      <a:pt x="19" y="125"/>
                    </a:lnTo>
                    <a:lnTo>
                      <a:pt x="22" y="125"/>
                    </a:lnTo>
                    <a:lnTo>
                      <a:pt x="31" y="131"/>
                    </a:lnTo>
                    <a:lnTo>
                      <a:pt x="32" y="130"/>
                    </a:lnTo>
                    <a:lnTo>
                      <a:pt x="35" y="130"/>
                    </a:lnTo>
                    <a:lnTo>
                      <a:pt x="35" y="135"/>
                    </a:lnTo>
                    <a:lnTo>
                      <a:pt x="41" y="138"/>
                    </a:lnTo>
                    <a:lnTo>
                      <a:pt x="46" y="145"/>
                    </a:lnTo>
                    <a:lnTo>
                      <a:pt x="46" y="148"/>
                    </a:lnTo>
                    <a:lnTo>
                      <a:pt x="45" y="156"/>
                    </a:lnTo>
                    <a:lnTo>
                      <a:pt x="57" y="154"/>
                    </a:lnTo>
                    <a:lnTo>
                      <a:pt x="66" y="154"/>
                    </a:lnTo>
                    <a:lnTo>
                      <a:pt x="77" y="153"/>
                    </a:lnTo>
                    <a:lnTo>
                      <a:pt x="78" y="152"/>
                    </a:lnTo>
                    <a:lnTo>
                      <a:pt x="80" y="152"/>
                    </a:lnTo>
                    <a:lnTo>
                      <a:pt x="82" y="150"/>
                    </a:lnTo>
                    <a:lnTo>
                      <a:pt x="82" y="148"/>
                    </a:lnTo>
                    <a:lnTo>
                      <a:pt x="80" y="146"/>
                    </a:lnTo>
                    <a:lnTo>
                      <a:pt x="81" y="14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31" name="Freeform 35"/>
              <p:cNvSpPr>
                <a:spLocks/>
              </p:cNvSpPr>
              <p:nvPr/>
            </p:nvSpPr>
            <p:spPr bwMode="auto">
              <a:xfrm>
                <a:off x="1966913" y="2401888"/>
                <a:ext cx="166687" cy="152400"/>
              </a:xfrm>
              <a:custGeom>
                <a:avLst/>
                <a:gdLst/>
                <a:ahLst/>
                <a:cxnLst>
                  <a:cxn ang="0">
                    <a:pos x="46" y="0"/>
                  </a:cxn>
                  <a:cxn ang="0">
                    <a:pos x="77" y="0"/>
                  </a:cxn>
                  <a:cxn ang="0">
                    <a:pos x="70" y="16"/>
                  </a:cxn>
                  <a:cxn ang="0">
                    <a:pos x="82" y="16"/>
                  </a:cxn>
                  <a:cxn ang="0">
                    <a:pos x="96" y="16"/>
                  </a:cxn>
                  <a:cxn ang="0">
                    <a:pos x="86" y="38"/>
                  </a:cxn>
                  <a:cxn ang="0">
                    <a:pos x="75" y="64"/>
                  </a:cxn>
                  <a:cxn ang="0">
                    <a:pos x="67" y="81"/>
                  </a:cxn>
                  <a:cxn ang="0">
                    <a:pos x="56" y="81"/>
                  </a:cxn>
                  <a:cxn ang="0">
                    <a:pos x="42" y="81"/>
                  </a:cxn>
                  <a:cxn ang="0">
                    <a:pos x="25" y="81"/>
                  </a:cxn>
                  <a:cxn ang="0">
                    <a:pos x="10" y="81"/>
                  </a:cxn>
                  <a:cxn ang="0">
                    <a:pos x="0" y="81"/>
                  </a:cxn>
                  <a:cxn ang="0">
                    <a:pos x="8" y="64"/>
                  </a:cxn>
                  <a:cxn ang="0">
                    <a:pos x="19" y="41"/>
                  </a:cxn>
                  <a:cxn ang="0">
                    <a:pos x="28" y="19"/>
                  </a:cxn>
                  <a:cxn ang="0">
                    <a:pos x="38" y="0"/>
                  </a:cxn>
                  <a:cxn ang="0">
                    <a:pos x="46" y="0"/>
                  </a:cxn>
                </a:cxnLst>
                <a:rect l="0" t="0" r="r" b="b"/>
                <a:pathLst>
                  <a:path w="96" h="81">
                    <a:moveTo>
                      <a:pt x="46" y="0"/>
                    </a:moveTo>
                    <a:lnTo>
                      <a:pt x="77" y="0"/>
                    </a:lnTo>
                    <a:lnTo>
                      <a:pt x="70" y="16"/>
                    </a:lnTo>
                    <a:lnTo>
                      <a:pt x="82" y="16"/>
                    </a:lnTo>
                    <a:lnTo>
                      <a:pt x="96" y="16"/>
                    </a:lnTo>
                    <a:lnTo>
                      <a:pt x="86" y="38"/>
                    </a:lnTo>
                    <a:lnTo>
                      <a:pt x="75" y="64"/>
                    </a:lnTo>
                    <a:lnTo>
                      <a:pt x="67" y="81"/>
                    </a:lnTo>
                    <a:lnTo>
                      <a:pt x="56" y="81"/>
                    </a:lnTo>
                    <a:lnTo>
                      <a:pt x="42" y="81"/>
                    </a:lnTo>
                    <a:lnTo>
                      <a:pt x="25" y="81"/>
                    </a:lnTo>
                    <a:lnTo>
                      <a:pt x="10" y="81"/>
                    </a:lnTo>
                    <a:lnTo>
                      <a:pt x="0" y="81"/>
                    </a:lnTo>
                    <a:lnTo>
                      <a:pt x="8" y="64"/>
                    </a:lnTo>
                    <a:lnTo>
                      <a:pt x="19" y="41"/>
                    </a:lnTo>
                    <a:lnTo>
                      <a:pt x="28" y="19"/>
                    </a:lnTo>
                    <a:lnTo>
                      <a:pt x="38" y="0"/>
                    </a:lnTo>
                    <a:lnTo>
                      <a:pt x="46"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32" name="Freeform 36"/>
              <p:cNvSpPr>
                <a:spLocks/>
              </p:cNvSpPr>
              <p:nvPr/>
            </p:nvSpPr>
            <p:spPr bwMode="auto">
              <a:xfrm>
                <a:off x="1855788" y="2401888"/>
                <a:ext cx="177800" cy="215900"/>
              </a:xfrm>
              <a:custGeom>
                <a:avLst/>
                <a:gdLst/>
                <a:ahLst/>
                <a:cxnLst>
                  <a:cxn ang="0">
                    <a:pos x="36" y="103"/>
                  </a:cxn>
                  <a:cxn ang="0">
                    <a:pos x="24" y="85"/>
                  </a:cxn>
                  <a:cxn ang="0">
                    <a:pos x="15" y="73"/>
                  </a:cxn>
                  <a:cxn ang="0">
                    <a:pos x="6" y="60"/>
                  </a:cxn>
                  <a:cxn ang="0">
                    <a:pos x="0" y="49"/>
                  </a:cxn>
                  <a:cxn ang="0">
                    <a:pos x="9" y="30"/>
                  </a:cxn>
                  <a:cxn ang="0">
                    <a:pos x="17" y="14"/>
                  </a:cxn>
                  <a:cxn ang="0">
                    <a:pos x="24" y="0"/>
                  </a:cxn>
                  <a:cxn ang="0">
                    <a:pos x="36" y="0"/>
                  </a:cxn>
                  <a:cxn ang="0">
                    <a:pos x="50" y="0"/>
                  </a:cxn>
                  <a:cxn ang="0">
                    <a:pos x="63" y="0"/>
                  </a:cxn>
                  <a:cxn ang="0">
                    <a:pos x="75" y="0"/>
                  </a:cxn>
                  <a:cxn ang="0">
                    <a:pos x="89" y="0"/>
                  </a:cxn>
                  <a:cxn ang="0">
                    <a:pos x="103" y="0"/>
                  </a:cxn>
                  <a:cxn ang="0">
                    <a:pos x="93" y="19"/>
                  </a:cxn>
                  <a:cxn ang="0">
                    <a:pos x="84" y="41"/>
                  </a:cxn>
                  <a:cxn ang="0">
                    <a:pos x="73" y="64"/>
                  </a:cxn>
                  <a:cxn ang="0">
                    <a:pos x="59" y="95"/>
                  </a:cxn>
                  <a:cxn ang="0">
                    <a:pos x="58" y="98"/>
                  </a:cxn>
                  <a:cxn ang="0">
                    <a:pos x="52" y="96"/>
                  </a:cxn>
                  <a:cxn ang="0">
                    <a:pos x="48" y="99"/>
                  </a:cxn>
                  <a:cxn ang="0">
                    <a:pos x="47" y="110"/>
                  </a:cxn>
                  <a:cxn ang="0">
                    <a:pos x="44" y="115"/>
                  </a:cxn>
                  <a:cxn ang="0">
                    <a:pos x="36" y="103"/>
                  </a:cxn>
                </a:cxnLst>
                <a:rect l="0" t="0" r="r" b="b"/>
                <a:pathLst>
                  <a:path w="103" h="115">
                    <a:moveTo>
                      <a:pt x="36" y="103"/>
                    </a:moveTo>
                    <a:lnTo>
                      <a:pt x="24" y="85"/>
                    </a:lnTo>
                    <a:lnTo>
                      <a:pt x="15" y="73"/>
                    </a:lnTo>
                    <a:lnTo>
                      <a:pt x="6" y="60"/>
                    </a:lnTo>
                    <a:lnTo>
                      <a:pt x="0" y="49"/>
                    </a:lnTo>
                    <a:lnTo>
                      <a:pt x="9" y="30"/>
                    </a:lnTo>
                    <a:lnTo>
                      <a:pt x="17" y="14"/>
                    </a:lnTo>
                    <a:lnTo>
                      <a:pt x="24" y="0"/>
                    </a:lnTo>
                    <a:lnTo>
                      <a:pt x="36" y="0"/>
                    </a:lnTo>
                    <a:lnTo>
                      <a:pt x="50" y="0"/>
                    </a:lnTo>
                    <a:lnTo>
                      <a:pt x="63" y="0"/>
                    </a:lnTo>
                    <a:lnTo>
                      <a:pt x="75" y="0"/>
                    </a:lnTo>
                    <a:lnTo>
                      <a:pt x="89" y="0"/>
                    </a:lnTo>
                    <a:lnTo>
                      <a:pt x="103" y="0"/>
                    </a:lnTo>
                    <a:lnTo>
                      <a:pt x="93" y="19"/>
                    </a:lnTo>
                    <a:lnTo>
                      <a:pt x="84" y="41"/>
                    </a:lnTo>
                    <a:lnTo>
                      <a:pt x="73" y="64"/>
                    </a:lnTo>
                    <a:lnTo>
                      <a:pt x="59" y="95"/>
                    </a:lnTo>
                    <a:lnTo>
                      <a:pt x="58" y="98"/>
                    </a:lnTo>
                    <a:lnTo>
                      <a:pt x="52" y="96"/>
                    </a:lnTo>
                    <a:lnTo>
                      <a:pt x="48" y="99"/>
                    </a:lnTo>
                    <a:lnTo>
                      <a:pt x="47" y="110"/>
                    </a:lnTo>
                    <a:lnTo>
                      <a:pt x="44" y="115"/>
                    </a:lnTo>
                    <a:lnTo>
                      <a:pt x="36" y="10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33" name="Freeform 37"/>
              <p:cNvSpPr>
                <a:spLocks/>
              </p:cNvSpPr>
              <p:nvPr/>
            </p:nvSpPr>
            <p:spPr bwMode="auto">
              <a:xfrm>
                <a:off x="1804988" y="2274888"/>
                <a:ext cx="231775" cy="127000"/>
              </a:xfrm>
              <a:custGeom>
                <a:avLst/>
                <a:gdLst/>
                <a:ahLst/>
                <a:cxnLst>
                  <a:cxn ang="0">
                    <a:pos x="80" y="68"/>
                  </a:cxn>
                  <a:cxn ang="0">
                    <a:pos x="66" y="68"/>
                  </a:cxn>
                  <a:cxn ang="0">
                    <a:pos x="54" y="68"/>
                  </a:cxn>
                  <a:cxn ang="0">
                    <a:pos x="40" y="68"/>
                  </a:cxn>
                  <a:cxn ang="0">
                    <a:pos x="26" y="68"/>
                  </a:cxn>
                  <a:cxn ang="0">
                    <a:pos x="12" y="68"/>
                  </a:cxn>
                  <a:cxn ang="0">
                    <a:pos x="0" y="68"/>
                  </a:cxn>
                  <a:cxn ang="0">
                    <a:pos x="1" y="63"/>
                  </a:cxn>
                  <a:cxn ang="0">
                    <a:pos x="4" y="55"/>
                  </a:cxn>
                  <a:cxn ang="0">
                    <a:pos x="9" y="48"/>
                  </a:cxn>
                  <a:cxn ang="0">
                    <a:pos x="13" y="45"/>
                  </a:cxn>
                  <a:cxn ang="0">
                    <a:pos x="15" y="44"/>
                  </a:cxn>
                  <a:cxn ang="0">
                    <a:pos x="23" y="32"/>
                  </a:cxn>
                  <a:cxn ang="0">
                    <a:pos x="43" y="2"/>
                  </a:cxn>
                  <a:cxn ang="0">
                    <a:pos x="53" y="0"/>
                  </a:cxn>
                  <a:cxn ang="0">
                    <a:pos x="54" y="3"/>
                  </a:cxn>
                  <a:cxn ang="0">
                    <a:pos x="53" y="10"/>
                  </a:cxn>
                  <a:cxn ang="0">
                    <a:pos x="58" y="11"/>
                  </a:cxn>
                  <a:cxn ang="0">
                    <a:pos x="65" y="8"/>
                  </a:cxn>
                  <a:cxn ang="0">
                    <a:pos x="72" y="8"/>
                  </a:cxn>
                  <a:cxn ang="0">
                    <a:pos x="73" y="10"/>
                  </a:cxn>
                  <a:cxn ang="0">
                    <a:pos x="81" y="7"/>
                  </a:cxn>
                  <a:cxn ang="0">
                    <a:pos x="85" y="8"/>
                  </a:cxn>
                  <a:cxn ang="0">
                    <a:pos x="96" y="4"/>
                  </a:cxn>
                  <a:cxn ang="0">
                    <a:pos x="104" y="4"/>
                  </a:cxn>
                  <a:cxn ang="0">
                    <a:pos x="118" y="4"/>
                  </a:cxn>
                  <a:cxn ang="0">
                    <a:pos x="131" y="4"/>
                  </a:cxn>
                  <a:cxn ang="0">
                    <a:pos x="131" y="7"/>
                  </a:cxn>
                  <a:cxn ang="0">
                    <a:pos x="134" y="7"/>
                  </a:cxn>
                  <a:cxn ang="0">
                    <a:pos x="133" y="10"/>
                  </a:cxn>
                  <a:cxn ang="0">
                    <a:pos x="120" y="22"/>
                  </a:cxn>
                  <a:cxn ang="0">
                    <a:pos x="112" y="29"/>
                  </a:cxn>
                  <a:cxn ang="0">
                    <a:pos x="111" y="32"/>
                  </a:cxn>
                  <a:cxn ang="0">
                    <a:pos x="114" y="33"/>
                  </a:cxn>
                  <a:cxn ang="0">
                    <a:pos x="110" y="38"/>
                  </a:cxn>
                  <a:cxn ang="0">
                    <a:pos x="101" y="53"/>
                  </a:cxn>
                  <a:cxn ang="0">
                    <a:pos x="93" y="68"/>
                  </a:cxn>
                  <a:cxn ang="0">
                    <a:pos x="80" y="68"/>
                  </a:cxn>
                </a:cxnLst>
                <a:rect l="0" t="0" r="r" b="b"/>
                <a:pathLst>
                  <a:path w="134" h="68">
                    <a:moveTo>
                      <a:pt x="80" y="68"/>
                    </a:moveTo>
                    <a:lnTo>
                      <a:pt x="66" y="68"/>
                    </a:lnTo>
                    <a:lnTo>
                      <a:pt x="54" y="68"/>
                    </a:lnTo>
                    <a:lnTo>
                      <a:pt x="40" y="68"/>
                    </a:lnTo>
                    <a:lnTo>
                      <a:pt x="26" y="68"/>
                    </a:lnTo>
                    <a:lnTo>
                      <a:pt x="12" y="68"/>
                    </a:lnTo>
                    <a:lnTo>
                      <a:pt x="0" y="68"/>
                    </a:lnTo>
                    <a:lnTo>
                      <a:pt x="1" y="63"/>
                    </a:lnTo>
                    <a:lnTo>
                      <a:pt x="4" y="55"/>
                    </a:lnTo>
                    <a:lnTo>
                      <a:pt x="9" y="48"/>
                    </a:lnTo>
                    <a:lnTo>
                      <a:pt x="13" y="45"/>
                    </a:lnTo>
                    <a:lnTo>
                      <a:pt x="15" y="44"/>
                    </a:lnTo>
                    <a:lnTo>
                      <a:pt x="23" y="32"/>
                    </a:lnTo>
                    <a:lnTo>
                      <a:pt x="43" y="2"/>
                    </a:lnTo>
                    <a:lnTo>
                      <a:pt x="53" y="0"/>
                    </a:lnTo>
                    <a:lnTo>
                      <a:pt x="54" y="3"/>
                    </a:lnTo>
                    <a:lnTo>
                      <a:pt x="53" y="10"/>
                    </a:lnTo>
                    <a:lnTo>
                      <a:pt x="58" y="11"/>
                    </a:lnTo>
                    <a:lnTo>
                      <a:pt x="65" y="8"/>
                    </a:lnTo>
                    <a:lnTo>
                      <a:pt x="72" y="8"/>
                    </a:lnTo>
                    <a:lnTo>
                      <a:pt x="73" y="10"/>
                    </a:lnTo>
                    <a:lnTo>
                      <a:pt x="81" y="7"/>
                    </a:lnTo>
                    <a:lnTo>
                      <a:pt x="85" y="8"/>
                    </a:lnTo>
                    <a:lnTo>
                      <a:pt x="96" y="4"/>
                    </a:lnTo>
                    <a:lnTo>
                      <a:pt x="104" y="4"/>
                    </a:lnTo>
                    <a:lnTo>
                      <a:pt x="118" y="4"/>
                    </a:lnTo>
                    <a:lnTo>
                      <a:pt x="131" y="4"/>
                    </a:lnTo>
                    <a:lnTo>
                      <a:pt x="131" y="7"/>
                    </a:lnTo>
                    <a:lnTo>
                      <a:pt x="134" y="7"/>
                    </a:lnTo>
                    <a:lnTo>
                      <a:pt x="133" y="10"/>
                    </a:lnTo>
                    <a:lnTo>
                      <a:pt x="120" y="22"/>
                    </a:lnTo>
                    <a:lnTo>
                      <a:pt x="112" y="29"/>
                    </a:lnTo>
                    <a:lnTo>
                      <a:pt x="111" y="32"/>
                    </a:lnTo>
                    <a:lnTo>
                      <a:pt x="114" y="33"/>
                    </a:lnTo>
                    <a:lnTo>
                      <a:pt x="110" y="38"/>
                    </a:lnTo>
                    <a:lnTo>
                      <a:pt x="101" y="53"/>
                    </a:lnTo>
                    <a:lnTo>
                      <a:pt x="93" y="68"/>
                    </a:lnTo>
                    <a:lnTo>
                      <a:pt x="80" y="68"/>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34" name="Freeform 38"/>
              <p:cNvSpPr>
                <a:spLocks/>
              </p:cNvSpPr>
              <p:nvPr/>
            </p:nvSpPr>
            <p:spPr bwMode="auto">
              <a:xfrm>
                <a:off x="1965325" y="2192337"/>
                <a:ext cx="171450" cy="209549"/>
              </a:xfrm>
              <a:custGeom>
                <a:avLst/>
                <a:gdLst/>
                <a:ahLst/>
                <a:cxnLst>
                  <a:cxn ang="0">
                    <a:pos x="12" y="112"/>
                  </a:cxn>
                  <a:cxn ang="0">
                    <a:pos x="26" y="112"/>
                  </a:cxn>
                  <a:cxn ang="0">
                    <a:pos x="79" y="112"/>
                  </a:cxn>
                  <a:cxn ang="0">
                    <a:pos x="90" y="92"/>
                  </a:cxn>
                  <a:cxn ang="0">
                    <a:pos x="100" y="71"/>
                  </a:cxn>
                  <a:cxn ang="0">
                    <a:pos x="99" y="67"/>
                  </a:cxn>
                  <a:cxn ang="0">
                    <a:pos x="96" y="69"/>
                  </a:cxn>
                  <a:cxn ang="0">
                    <a:pos x="95" y="71"/>
                  </a:cxn>
                  <a:cxn ang="0">
                    <a:pos x="86" y="71"/>
                  </a:cxn>
                  <a:cxn ang="0">
                    <a:pos x="83" y="73"/>
                  </a:cxn>
                  <a:cxn ang="0">
                    <a:pos x="77" y="73"/>
                  </a:cxn>
                  <a:cxn ang="0">
                    <a:pos x="76" y="74"/>
                  </a:cxn>
                  <a:cxn ang="0">
                    <a:pos x="75" y="73"/>
                  </a:cxn>
                  <a:cxn ang="0">
                    <a:pos x="76" y="67"/>
                  </a:cxn>
                  <a:cxn ang="0">
                    <a:pos x="72" y="66"/>
                  </a:cxn>
                  <a:cxn ang="0">
                    <a:pos x="73" y="63"/>
                  </a:cxn>
                  <a:cxn ang="0">
                    <a:pos x="73" y="59"/>
                  </a:cxn>
                  <a:cxn ang="0">
                    <a:pos x="75" y="54"/>
                  </a:cxn>
                  <a:cxn ang="0">
                    <a:pos x="73" y="52"/>
                  </a:cxn>
                  <a:cxn ang="0">
                    <a:pos x="67" y="57"/>
                  </a:cxn>
                  <a:cxn ang="0">
                    <a:pos x="64" y="55"/>
                  </a:cxn>
                  <a:cxn ang="0">
                    <a:pos x="67" y="52"/>
                  </a:cxn>
                  <a:cxn ang="0">
                    <a:pos x="67" y="51"/>
                  </a:cxn>
                  <a:cxn ang="0">
                    <a:pos x="69" y="50"/>
                  </a:cxn>
                  <a:cxn ang="0">
                    <a:pos x="71" y="46"/>
                  </a:cxn>
                  <a:cxn ang="0">
                    <a:pos x="72" y="44"/>
                  </a:cxn>
                  <a:cxn ang="0">
                    <a:pos x="77" y="38"/>
                  </a:cxn>
                  <a:cxn ang="0">
                    <a:pos x="72" y="36"/>
                  </a:cxn>
                  <a:cxn ang="0">
                    <a:pos x="69" y="28"/>
                  </a:cxn>
                  <a:cxn ang="0">
                    <a:pos x="67" y="25"/>
                  </a:cxn>
                  <a:cxn ang="0">
                    <a:pos x="68" y="24"/>
                  </a:cxn>
                  <a:cxn ang="0">
                    <a:pos x="68" y="23"/>
                  </a:cxn>
                  <a:cxn ang="0">
                    <a:pos x="69" y="21"/>
                  </a:cxn>
                  <a:cxn ang="0">
                    <a:pos x="69" y="20"/>
                  </a:cxn>
                  <a:cxn ang="0">
                    <a:pos x="68" y="16"/>
                  </a:cxn>
                  <a:cxn ang="0">
                    <a:pos x="77" y="0"/>
                  </a:cxn>
                  <a:cxn ang="0">
                    <a:pos x="65" y="0"/>
                  </a:cxn>
                  <a:cxn ang="0">
                    <a:pos x="56" y="15"/>
                  </a:cxn>
                  <a:cxn ang="0">
                    <a:pos x="48" y="27"/>
                  </a:cxn>
                  <a:cxn ang="0">
                    <a:pos x="41" y="40"/>
                  </a:cxn>
                  <a:cxn ang="0">
                    <a:pos x="40" y="46"/>
                  </a:cxn>
                  <a:cxn ang="0">
                    <a:pos x="38" y="48"/>
                  </a:cxn>
                  <a:cxn ang="0">
                    <a:pos x="38" y="51"/>
                  </a:cxn>
                  <a:cxn ang="0">
                    <a:pos x="41" y="51"/>
                  </a:cxn>
                  <a:cxn ang="0">
                    <a:pos x="40" y="54"/>
                  </a:cxn>
                  <a:cxn ang="0">
                    <a:pos x="27" y="66"/>
                  </a:cxn>
                  <a:cxn ang="0">
                    <a:pos x="19" y="73"/>
                  </a:cxn>
                  <a:cxn ang="0">
                    <a:pos x="18" y="76"/>
                  </a:cxn>
                  <a:cxn ang="0">
                    <a:pos x="21" y="77"/>
                  </a:cxn>
                  <a:cxn ang="0">
                    <a:pos x="17" y="82"/>
                  </a:cxn>
                  <a:cxn ang="0">
                    <a:pos x="8" y="97"/>
                  </a:cxn>
                  <a:cxn ang="0">
                    <a:pos x="0" y="112"/>
                  </a:cxn>
                  <a:cxn ang="0">
                    <a:pos x="12" y="112"/>
                  </a:cxn>
                </a:cxnLst>
                <a:rect l="0" t="0" r="r" b="b"/>
                <a:pathLst>
                  <a:path w="100" h="112">
                    <a:moveTo>
                      <a:pt x="12" y="112"/>
                    </a:moveTo>
                    <a:lnTo>
                      <a:pt x="26" y="112"/>
                    </a:lnTo>
                    <a:lnTo>
                      <a:pt x="79" y="112"/>
                    </a:lnTo>
                    <a:lnTo>
                      <a:pt x="90" y="92"/>
                    </a:lnTo>
                    <a:lnTo>
                      <a:pt x="100" y="71"/>
                    </a:lnTo>
                    <a:lnTo>
                      <a:pt x="99" y="67"/>
                    </a:lnTo>
                    <a:lnTo>
                      <a:pt x="96" y="69"/>
                    </a:lnTo>
                    <a:lnTo>
                      <a:pt x="95" y="71"/>
                    </a:lnTo>
                    <a:lnTo>
                      <a:pt x="86" y="71"/>
                    </a:lnTo>
                    <a:lnTo>
                      <a:pt x="83" y="73"/>
                    </a:lnTo>
                    <a:lnTo>
                      <a:pt x="77" y="73"/>
                    </a:lnTo>
                    <a:lnTo>
                      <a:pt x="76" y="74"/>
                    </a:lnTo>
                    <a:lnTo>
                      <a:pt x="75" y="73"/>
                    </a:lnTo>
                    <a:lnTo>
                      <a:pt x="76" y="67"/>
                    </a:lnTo>
                    <a:lnTo>
                      <a:pt x="72" y="66"/>
                    </a:lnTo>
                    <a:lnTo>
                      <a:pt x="73" y="63"/>
                    </a:lnTo>
                    <a:lnTo>
                      <a:pt x="73" y="59"/>
                    </a:lnTo>
                    <a:lnTo>
                      <a:pt x="75" y="54"/>
                    </a:lnTo>
                    <a:lnTo>
                      <a:pt x="73" y="52"/>
                    </a:lnTo>
                    <a:lnTo>
                      <a:pt x="67" y="57"/>
                    </a:lnTo>
                    <a:lnTo>
                      <a:pt x="64" y="55"/>
                    </a:lnTo>
                    <a:lnTo>
                      <a:pt x="67" y="52"/>
                    </a:lnTo>
                    <a:lnTo>
                      <a:pt x="67" y="51"/>
                    </a:lnTo>
                    <a:lnTo>
                      <a:pt x="69" y="50"/>
                    </a:lnTo>
                    <a:lnTo>
                      <a:pt x="71" y="46"/>
                    </a:lnTo>
                    <a:lnTo>
                      <a:pt x="72" y="44"/>
                    </a:lnTo>
                    <a:lnTo>
                      <a:pt x="77" y="38"/>
                    </a:lnTo>
                    <a:lnTo>
                      <a:pt x="72" y="36"/>
                    </a:lnTo>
                    <a:lnTo>
                      <a:pt x="69" y="28"/>
                    </a:lnTo>
                    <a:lnTo>
                      <a:pt x="67" y="25"/>
                    </a:lnTo>
                    <a:lnTo>
                      <a:pt x="68" y="24"/>
                    </a:lnTo>
                    <a:lnTo>
                      <a:pt x="68" y="23"/>
                    </a:lnTo>
                    <a:lnTo>
                      <a:pt x="69" y="21"/>
                    </a:lnTo>
                    <a:lnTo>
                      <a:pt x="69" y="20"/>
                    </a:lnTo>
                    <a:lnTo>
                      <a:pt x="68" y="16"/>
                    </a:lnTo>
                    <a:lnTo>
                      <a:pt x="77" y="0"/>
                    </a:lnTo>
                    <a:lnTo>
                      <a:pt x="65" y="0"/>
                    </a:lnTo>
                    <a:lnTo>
                      <a:pt x="56" y="15"/>
                    </a:lnTo>
                    <a:lnTo>
                      <a:pt x="48" y="27"/>
                    </a:lnTo>
                    <a:lnTo>
                      <a:pt x="41" y="40"/>
                    </a:lnTo>
                    <a:lnTo>
                      <a:pt x="40" y="46"/>
                    </a:lnTo>
                    <a:lnTo>
                      <a:pt x="38" y="48"/>
                    </a:lnTo>
                    <a:lnTo>
                      <a:pt x="38" y="51"/>
                    </a:lnTo>
                    <a:lnTo>
                      <a:pt x="41" y="51"/>
                    </a:lnTo>
                    <a:lnTo>
                      <a:pt x="40" y="54"/>
                    </a:lnTo>
                    <a:lnTo>
                      <a:pt x="27" y="66"/>
                    </a:lnTo>
                    <a:lnTo>
                      <a:pt x="19" y="73"/>
                    </a:lnTo>
                    <a:lnTo>
                      <a:pt x="18" y="76"/>
                    </a:lnTo>
                    <a:lnTo>
                      <a:pt x="21" y="77"/>
                    </a:lnTo>
                    <a:lnTo>
                      <a:pt x="17" y="82"/>
                    </a:lnTo>
                    <a:lnTo>
                      <a:pt x="8" y="97"/>
                    </a:lnTo>
                    <a:lnTo>
                      <a:pt x="0" y="112"/>
                    </a:lnTo>
                    <a:lnTo>
                      <a:pt x="12" y="11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35" name="Freeform 39"/>
              <p:cNvSpPr>
                <a:spLocks/>
              </p:cNvSpPr>
              <p:nvPr/>
            </p:nvSpPr>
            <p:spPr bwMode="auto">
              <a:xfrm>
                <a:off x="1882775" y="2192337"/>
                <a:ext cx="193674" cy="103187"/>
              </a:xfrm>
              <a:custGeom>
                <a:avLst/>
                <a:gdLst/>
                <a:ahLst/>
                <a:cxnLst>
                  <a:cxn ang="0">
                    <a:pos x="55" y="0"/>
                  </a:cxn>
                  <a:cxn ang="0">
                    <a:pos x="65" y="0"/>
                  </a:cxn>
                  <a:cxn ang="0">
                    <a:pos x="81" y="0"/>
                  </a:cxn>
                  <a:cxn ang="0">
                    <a:pos x="98" y="0"/>
                  </a:cxn>
                  <a:cxn ang="0">
                    <a:pos x="113" y="0"/>
                  </a:cxn>
                  <a:cxn ang="0">
                    <a:pos x="104" y="15"/>
                  </a:cxn>
                  <a:cxn ang="0">
                    <a:pos x="96" y="27"/>
                  </a:cxn>
                  <a:cxn ang="0">
                    <a:pos x="89" y="40"/>
                  </a:cxn>
                  <a:cxn ang="0">
                    <a:pos x="88" y="46"/>
                  </a:cxn>
                  <a:cxn ang="0">
                    <a:pos x="86" y="48"/>
                  </a:cxn>
                  <a:cxn ang="0">
                    <a:pos x="73" y="48"/>
                  </a:cxn>
                  <a:cxn ang="0">
                    <a:pos x="59" y="48"/>
                  </a:cxn>
                  <a:cxn ang="0">
                    <a:pos x="51" y="48"/>
                  </a:cxn>
                  <a:cxn ang="0">
                    <a:pos x="40" y="52"/>
                  </a:cxn>
                  <a:cxn ang="0">
                    <a:pos x="36" y="51"/>
                  </a:cxn>
                  <a:cxn ang="0">
                    <a:pos x="28" y="54"/>
                  </a:cxn>
                  <a:cxn ang="0">
                    <a:pos x="27" y="52"/>
                  </a:cxn>
                  <a:cxn ang="0">
                    <a:pos x="20" y="52"/>
                  </a:cxn>
                  <a:cxn ang="0">
                    <a:pos x="13" y="55"/>
                  </a:cxn>
                  <a:cxn ang="0">
                    <a:pos x="8" y="54"/>
                  </a:cxn>
                  <a:cxn ang="0">
                    <a:pos x="9" y="47"/>
                  </a:cxn>
                  <a:cxn ang="0">
                    <a:pos x="8" y="44"/>
                  </a:cxn>
                  <a:cxn ang="0">
                    <a:pos x="5" y="43"/>
                  </a:cxn>
                  <a:cxn ang="0">
                    <a:pos x="0" y="42"/>
                  </a:cxn>
                  <a:cxn ang="0">
                    <a:pos x="2" y="38"/>
                  </a:cxn>
                  <a:cxn ang="0">
                    <a:pos x="1" y="40"/>
                  </a:cxn>
                  <a:cxn ang="0">
                    <a:pos x="2" y="40"/>
                  </a:cxn>
                  <a:cxn ang="0">
                    <a:pos x="5" y="36"/>
                  </a:cxn>
                  <a:cxn ang="0">
                    <a:pos x="2" y="35"/>
                  </a:cxn>
                  <a:cxn ang="0">
                    <a:pos x="6" y="31"/>
                  </a:cxn>
                  <a:cxn ang="0">
                    <a:pos x="6" y="29"/>
                  </a:cxn>
                  <a:cxn ang="0">
                    <a:pos x="4" y="31"/>
                  </a:cxn>
                  <a:cxn ang="0">
                    <a:pos x="8" y="23"/>
                  </a:cxn>
                  <a:cxn ang="0">
                    <a:pos x="8" y="16"/>
                  </a:cxn>
                  <a:cxn ang="0">
                    <a:pos x="10" y="11"/>
                  </a:cxn>
                  <a:cxn ang="0">
                    <a:pos x="13" y="9"/>
                  </a:cxn>
                  <a:cxn ang="0">
                    <a:pos x="20" y="12"/>
                  </a:cxn>
                  <a:cxn ang="0">
                    <a:pos x="33" y="13"/>
                  </a:cxn>
                  <a:cxn ang="0">
                    <a:pos x="32" y="17"/>
                  </a:cxn>
                  <a:cxn ang="0">
                    <a:pos x="24" y="23"/>
                  </a:cxn>
                  <a:cxn ang="0">
                    <a:pos x="23" y="25"/>
                  </a:cxn>
                  <a:cxn ang="0">
                    <a:pos x="24" y="25"/>
                  </a:cxn>
                  <a:cxn ang="0">
                    <a:pos x="24" y="24"/>
                  </a:cxn>
                  <a:cxn ang="0">
                    <a:pos x="32" y="19"/>
                  </a:cxn>
                  <a:cxn ang="0">
                    <a:pos x="35" y="17"/>
                  </a:cxn>
                  <a:cxn ang="0">
                    <a:pos x="35" y="19"/>
                  </a:cxn>
                  <a:cxn ang="0">
                    <a:pos x="37" y="16"/>
                  </a:cxn>
                  <a:cxn ang="0">
                    <a:pos x="40" y="11"/>
                  </a:cxn>
                  <a:cxn ang="0">
                    <a:pos x="39" y="8"/>
                  </a:cxn>
                  <a:cxn ang="0">
                    <a:pos x="42" y="6"/>
                  </a:cxn>
                  <a:cxn ang="0">
                    <a:pos x="43" y="5"/>
                  </a:cxn>
                  <a:cxn ang="0">
                    <a:pos x="44" y="5"/>
                  </a:cxn>
                  <a:cxn ang="0">
                    <a:pos x="42" y="4"/>
                  </a:cxn>
                  <a:cxn ang="0">
                    <a:pos x="40" y="0"/>
                  </a:cxn>
                  <a:cxn ang="0">
                    <a:pos x="55" y="0"/>
                  </a:cxn>
                </a:cxnLst>
                <a:rect l="0" t="0" r="r" b="b"/>
                <a:pathLst>
                  <a:path w="113" h="55">
                    <a:moveTo>
                      <a:pt x="55" y="0"/>
                    </a:moveTo>
                    <a:lnTo>
                      <a:pt x="65" y="0"/>
                    </a:lnTo>
                    <a:lnTo>
                      <a:pt x="81" y="0"/>
                    </a:lnTo>
                    <a:lnTo>
                      <a:pt x="98" y="0"/>
                    </a:lnTo>
                    <a:lnTo>
                      <a:pt x="113" y="0"/>
                    </a:lnTo>
                    <a:lnTo>
                      <a:pt x="104" y="15"/>
                    </a:lnTo>
                    <a:lnTo>
                      <a:pt x="96" y="27"/>
                    </a:lnTo>
                    <a:lnTo>
                      <a:pt x="89" y="40"/>
                    </a:lnTo>
                    <a:lnTo>
                      <a:pt x="88" y="46"/>
                    </a:lnTo>
                    <a:lnTo>
                      <a:pt x="86" y="48"/>
                    </a:lnTo>
                    <a:lnTo>
                      <a:pt x="73" y="48"/>
                    </a:lnTo>
                    <a:lnTo>
                      <a:pt x="59" y="48"/>
                    </a:lnTo>
                    <a:lnTo>
                      <a:pt x="51" y="48"/>
                    </a:lnTo>
                    <a:lnTo>
                      <a:pt x="40" y="52"/>
                    </a:lnTo>
                    <a:lnTo>
                      <a:pt x="36" y="51"/>
                    </a:lnTo>
                    <a:lnTo>
                      <a:pt x="28" y="54"/>
                    </a:lnTo>
                    <a:lnTo>
                      <a:pt x="27" y="52"/>
                    </a:lnTo>
                    <a:lnTo>
                      <a:pt x="20" y="52"/>
                    </a:lnTo>
                    <a:lnTo>
                      <a:pt x="13" y="55"/>
                    </a:lnTo>
                    <a:lnTo>
                      <a:pt x="8" y="54"/>
                    </a:lnTo>
                    <a:lnTo>
                      <a:pt x="9" y="47"/>
                    </a:lnTo>
                    <a:lnTo>
                      <a:pt x="8" y="44"/>
                    </a:lnTo>
                    <a:lnTo>
                      <a:pt x="5" y="43"/>
                    </a:lnTo>
                    <a:lnTo>
                      <a:pt x="0" y="42"/>
                    </a:lnTo>
                    <a:lnTo>
                      <a:pt x="2" y="38"/>
                    </a:lnTo>
                    <a:lnTo>
                      <a:pt x="1" y="40"/>
                    </a:lnTo>
                    <a:lnTo>
                      <a:pt x="2" y="40"/>
                    </a:lnTo>
                    <a:lnTo>
                      <a:pt x="5" y="36"/>
                    </a:lnTo>
                    <a:lnTo>
                      <a:pt x="2" y="35"/>
                    </a:lnTo>
                    <a:lnTo>
                      <a:pt x="6" y="31"/>
                    </a:lnTo>
                    <a:lnTo>
                      <a:pt x="6" y="29"/>
                    </a:lnTo>
                    <a:lnTo>
                      <a:pt x="4" y="31"/>
                    </a:lnTo>
                    <a:lnTo>
                      <a:pt x="8" y="23"/>
                    </a:lnTo>
                    <a:lnTo>
                      <a:pt x="8" y="16"/>
                    </a:lnTo>
                    <a:lnTo>
                      <a:pt x="10" y="11"/>
                    </a:lnTo>
                    <a:lnTo>
                      <a:pt x="13" y="9"/>
                    </a:lnTo>
                    <a:lnTo>
                      <a:pt x="20" y="12"/>
                    </a:lnTo>
                    <a:lnTo>
                      <a:pt x="33" y="13"/>
                    </a:lnTo>
                    <a:lnTo>
                      <a:pt x="32" y="17"/>
                    </a:lnTo>
                    <a:lnTo>
                      <a:pt x="24" y="23"/>
                    </a:lnTo>
                    <a:lnTo>
                      <a:pt x="23" y="25"/>
                    </a:lnTo>
                    <a:lnTo>
                      <a:pt x="24" y="25"/>
                    </a:lnTo>
                    <a:lnTo>
                      <a:pt x="24" y="24"/>
                    </a:lnTo>
                    <a:lnTo>
                      <a:pt x="32" y="19"/>
                    </a:lnTo>
                    <a:lnTo>
                      <a:pt x="35" y="17"/>
                    </a:lnTo>
                    <a:lnTo>
                      <a:pt x="35" y="19"/>
                    </a:lnTo>
                    <a:lnTo>
                      <a:pt x="37" y="16"/>
                    </a:lnTo>
                    <a:lnTo>
                      <a:pt x="40" y="11"/>
                    </a:lnTo>
                    <a:lnTo>
                      <a:pt x="39" y="8"/>
                    </a:lnTo>
                    <a:lnTo>
                      <a:pt x="42" y="6"/>
                    </a:lnTo>
                    <a:lnTo>
                      <a:pt x="43" y="5"/>
                    </a:lnTo>
                    <a:lnTo>
                      <a:pt x="44" y="5"/>
                    </a:lnTo>
                    <a:lnTo>
                      <a:pt x="42" y="4"/>
                    </a:lnTo>
                    <a:lnTo>
                      <a:pt x="40" y="0"/>
                    </a:lnTo>
                    <a:lnTo>
                      <a:pt x="55"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36" name="Freeform 40"/>
              <p:cNvSpPr>
                <a:spLocks/>
              </p:cNvSpPr>
              <p:nvPr/>
            </p:nvSpPr>
            <p:spPr bwMode="auto">
              <a:xfrm>
                <a:off x="2073275" y="2192337"/>
                <a:ext cx="285750" cy="141287"/>
              </a:xfrm>
              <a:custGeom>
                <a:avLst/>
                <a:gdLst/>
                <a:ahLst/>
                <a:cxnLst>
                  <a:cxn ang="0">
                    <a:pos x="120" y="63"/>
                  </a:cxn>
                  <a:cxn ang="0">
                    <a:pos x="97" y="63"/>
                  </a:cxn>
                  <a:cxn ang="0">
                    <a:pos x="76" y="63"/>
                  </a:cxn>
                  <a:cxn ang="0">
                    <a:pos x="58" y="63"/>
                  </a:cxn>
                  <a:cxn ang="0">
                    <a:pos x="40" y="63"/>
                  </a:cxn>
                  <a:cxn ang="0">
                    <a:pos x="36" y="71"/>
                  </a:cxn>
                  <a:cxn ang="0">
                    <a:pos x="35" y="67"/>
                  </a:cxn>
                  <a:cxn ang="0">
                    <a:pos x="32" y="69"/>
                  </a:cxn>
                  <a:cxn ang="0">
                    <a:pos x="31" y="71"/>
                  </a:cxn>
                  <a:cxn ang="0">
                    <a:pos x="22" y="71"/>
                  </a:cxn>
                  <a:cxn ang="0">
                    <a:pos x="19" y="73"/>
                  </a:cxn>
                  <a:cxn ang="0">
                    <a:pos x="13" y="73"/>
                  </a:cxn>
                  <a:cxn ang="0">
                    <a:pos x="12" y="74"/>
                  </a:cxn>
                  <a:cxn ang="0">
                    <a:pos x="11" y="73"/>
                  </a:cxn>
                  <a:cxn ang="0">
                    <a:pos x="12" y="67"/>
                  </a:cxn>
                  <a:cxn ang="0">
                    <a:pos x="8" y="66"/>
                  </a:cxn>
                  <a:cxn ang="0">
                    <a:pos x="9" y="63"/>
                  </a:cxn>
                  <a:cxn ang="0">
                    <a:pos x="9" y="59"/>
                  </a:cxn>
                  <a:cxn ang="0">
                    <a:pos x="11" y="54"/>
                  </a:cxn>
                  <a:cxn ang="0">
                    <a:pos x="9" y="52"/>
                  </a:cxn>
                  <a:cxn ang="0">
                    <a:pos x="3" y="57"/>
                  </a:cxn>
                  <a:cxn ang="0">
                    <a:pos x="0" y="55"/>
                  </a:cxn>
                  <a:cxn ang="0">
                    <a:pos x="3" y="52"/>
                  </a:cxn>
                  <a:cxn ang="0">
                    <a:pos x="3" y="51"/>
                  </a:cxn>
                  <a:cxn ang="0">
                    <a:pos x="5" y="50"/>
                  </a:cxn>
                  <a:cxn ang="0">
                    <a:pos x="7" y="46"/>
                  </a:cxn>
                  <a:cxn ang="0">
                    <a:pos x="8" y="44"/>
                  </a:cxn>
                  <a:cxn ang="0">
                    <a:pos x="13" y="38"/>
                  </a:cxn>
                  <a:cxn ang="0">
                    <a:pos x="8" y="36"/>
                  </a:cxn>
                  <a:cxn ang="0">
                    <a:pos x="5" y="28"/>
                  </a:cxn>
                  <a:cxn ang="0">
                    <a:pos x="3" y="25"/>
                  </a:cxn>
                  <a:cxn ang="0">
                    <a:pos x="4" y="24"/>
                  </a:cxn>
                  <a:cxn ang="0">
                    <a:pos x="4" y="23"/>
                  </a:cxn>
                  <a:cxn ang="0">
                    <a:pos x="5" y="21"/>
                  </a:cxn>
                  <a:cxn ang="0">
                    <a:pos x="5" y="20"/>
                  </a:cxn>
                  <a:cxn ang="0">
                    <a:pos x="4" y="16"/>
                  </a:cxn>
                  <a:cxn ang="0">
                    <a:pos x="13" y="0"/>
                  </a:cxn>
                  <a:cxn ang="0">
                    <a:pos x="26" y="0"/>
                  </a:cxn>
                  <a:cxn ang="0">
                    <a:pos x="38" y="0"/>
                  </a:cxn>
                  <a:cxn ang="0">
                    <a:pos x="54" y="0"/>
                  </a:cxn>
                  <a:cxn ang="0">
                    <a:pos x="73" y="0"/>
                  </a:cxn>
                  <a:cxn ang="0">
                    <a:pos x="89" y="0"/>
                  </a:cxn>
                  <a:cxn ang="0">
                    <a:pos x="108" y="0"/>
                  </a:cxn>
                  <a:cxn ang="0">
                    <a:pos x="128" y="0"/>
                  </a:cxn>
                  <a:cxn ang="0">
                    <a:pos x="150" y="0"/>
                  </a:cxn>
                  <a:cxn ang="0">
                    <a:pos x="165" y="0"/>
                  </a:cxn>
                  <a:cxn ang="0">
                    <a:pos x="153" y="23"/>
                  </a:cxn>
                  <a:cxn ang="0">
                    <a:pos x="131" y="63"/>
                  </a:cxn>
                  <a:cxn ang="0">
                    <a:pos x="120" y="63"/>
                  </a:cxn>
                </a:cxnLst>
                <a:rect l="0" t="0" r="r" b="b"/>
                <a:pathLst>
                  <a:path w="165" h="74">
                    <a:moveTo>
                      <a:pt x="120" y="63"/>
                    </a:moveTo>
                    <a:lnTo>
                      <a:pt x="97" y="63"/>
                    </a:lnTo>
                    <a:lnTo>
                      <a:pt x="76" y="63"/>
                    </a:lnTo>
                    <a:lnTo>
                      <a:pt x="58" y="63"/>
                    </a:lnTo>
                    <a:lnTo>
                      <a:pt x="40" y="63"/>
                    </a:lnTo>
                    <a:lnTo>
                      <a:pt x="36" y="71"/>
                    </a:lnTo>
                    <a:lnTo>
                      <a:pt x="35" y="67"/>
                    </a:lnTo>
                    <a:lnTo>
                      <a:pt x="32" y="69"/>
                    </a:lnTo>
                    <a:lnTo>
                      <a:pt x="31" y="71"/>
                    </a:lnTo>
                    <a:lnTo>
                      <a:pt x="22" y="71"/>
                    </a:lnTo>
                    <a:lnTo>
                      <a:pt x="19" y="73"/>
                    </a:lnTo>
                    <a:lnTo>
                      <a:pt x="13" y="73"/>
                    </a:lnTo>
                    <a:lnTo>
                      <a:pt x="12" y="74"/>
                    </a:lnTo>
                    <a:lnTo>
                      <a:pt x="11" y="73"/>
                    </a:lnTo>
                    <a:lnTo>
                      <a:pt x="12" y="67"/>
                    </a:lnTo>
                    <a:lnTo>
                      <a:pt x="8" y="66"/>
                    </a:lnTo>
                    <a:lnTo>
                      <a:pt x="9" y="63"/>
                    </a:lnTo>
                    <a:lnTo>
                      <a:pt x="9" y="59"/>
                    </a:lnTo>
                    <a:lnTo>
                      <a:pt x="11" y="54"/>
                    </a:lnTo>
                    <a:lnTo>
                      <a:pt x="9" y="52"/>
                    </a:lnTo>
                    <a:lnTo>
                      <a:pt x="3" y="57"/>
                    </a:lnTo>
                    <a:lnTo>
                      <a:pt x="0" y="55"/>
                    </a:lnTo>
                    <a:lnTo>
                      <a:pt x="3" y="52"/>
                    </a:lnTo>
                    <a:lnTo>
                      <a:pt x="3" y="51"/>
                    </a:lnTo>
                    <a:lnTo>
                      <a:pt x="5" y="50"/>
                    </a:lnTo>
                    <a:lnTo>
                      <a:pt x="7" y="46"/>
                    </a:lnTo>
                    <a:lnTo>
                      <a:pt x="8" y="44"/>
                    </a:lnTo>
                    <a:lnTo>
                      <a:pt x="13" y="38"/>
                    </a:lnTo>
                    <a:lnTo>
                      <a:pt x="8" y="36"/>
                    </a:lnTo>
                    <a:lnTo>
                      <a:pt x="5" y="28"/>
                    </a:lnTo>
                    <a:lnTo>
                      <a:pt x="3" y="25"/>
                    </a:lnTo>
                    <a:lnTo>
                      <a:pt x="4" y="24"/>
                    </a:lnTo>
                    <a:lnTo>
                      <a:pt x="4" y="23"/>
                    </a:lnTo>
                    <a:lnTo>
                      <a:pt x="5" y="21"/>
                    </a:lnTo>
                    <a:lnTo>
                      <a:pt x="5" y="20"/>
                    </a:lnTo>
                    <a:lnTo>
                      <a:pt x="4" y="16"/>
                    </a:lnTo>
                    <a:lnTo>
                      <a:pt x="13" y="0"/>
                    </a:lnTo>
                    <a:lnTo>
                      <a:pt x="26" y="0"/>
                    </a:lnTo>
                    <a:lnTo>
                      <a:pt x="38" y="0"/>
                    </a:lnTo>
                    <a:lnTo>
                      <a:pt x="54" y="0"/>
                    </a:lnTo>
                    <a:lnTo>
                      <a:pt x="73" y="0"/>
                    </a:lnTo>
                    <a:lnTo>
                      <a:pt x="89" y="0"/>
                    </a:lnTo>
                    <a:lnTo>
                      <a:pt x="108" y="0"/>
                    </a:lnTo>
                    <a:lnTo>
                      <a:pt x="128" y="0"/>
                    </a:lnTo>
                    <a:lnTo>
                      <a:pt x="150" y="0"/>
                    </a:lnTo>
                    <a:lnTo>
                      <a:pt x="165" y="0"/>
                    </a:lnTo>
                    <a:lnTo>
                      <a:pt x="153" y="23"/>
                    </a:lnTo>
                    <a:lnTo>
                      <a:pt x="131" y="63"/>
                    </a:lnTo>
                    <a:lnTo>
                      <a:pt x="120" y="6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37" name="Freeform 41"/>
              <p:cNvSpPr>
                <a:spLocks/>
              </p:cNvSpPr>
              <p:nvPr/>
            </p:nvSpPr>
            <p:spPr bwMode="auto">
              <a:xfrm>
                <a:off x="2087563" y="2309813"/>
                <a:ext cx="212725" cy="123825"/>
              </a:xfrm>
              <a:custGeom>
                <a:avLst/>
                <a:gdLst/>
                <a:ahLst/>
                <a:cxnLst>
                  <a:cxn ang="0">
                    <a:pos x="112" y="0"/>
                  </a:cxn>
                  <a:cxn ang="0">
                    <a:pos x="89" y="0"/>
                  </a:cxn>
                  <a:cxn ang="0">
                    <a:pos x="68" y="0"/>
                  </a:cxn>
                  <a:cxn ang="0">
                    <a:pos x="50" y="0"/>
                  </a:cxn>
                  <a:cxn ang="0">
                    <a:pos x="32" y="0"/>
                  </a:cxn>
                  <a:cxn ang="0">
                    <a:pos x="18" y="29"/>
                  </a:cxn>
                  <a:cxn ang="0">
                    <a:pos x="0" y="65"/>
                  </a:cxn>
                  <a:cxn ang="0">
                    <a:pos x="12" y="65"/>
                  </a:cxn>
                  <a:cxn ang="0">
                    <a:pos x="39" y="65"/>
                  </a:cxn>
                  <a:cxn ang="0">
                    <a:pos x="54" y="65"/>
                  </a:cxn>
                  <a:cxn ang="0">
                    <a:pos x="76" y="65"/>
                  </a:cxn>
                  <a:cxn ang="0">
                    <a:pos x="92" y="65"/>
                  </a:cxn>
                  <a:cxn ang="0">
                    <a:pos x="100" y="49"/>
                  </a:cxn>
                  <a:cxn ang="0">
                    <a:pos x="115" y="17"/>
                  </a:cxn>
                  <a:cxn ang="0">
                    <a:pos x="123" y="0"/>
                  </a:cxn>
                  <a:cxn ang="0">
                    <a:pos x="112" y="0"/>
                  </a:cxn>
                </a:cxnLst>
                <a:rect l="0" t="0" r="r" b="b"/>
                <a:pathLst>
                  <a:path w="123" h="65">
                    <a:moveTo>
                      <a:pt x="112" y="0"/>
                    </a:moveTo>
                    <a:lnTo>
                      <a:pt x="89" y="0"/>
                    </a:lnTo>
                    <a:lnTo>
                      <a:pt x="68" y="0"/>
                    </a:lnTo>
                    <a:lnTo>
                      <a:pt x="50" y="0"/>
                    </a:lnTo>
                    <a:lnTo>
                      <a:pt x="32" y="0"/>
                    </a:lnTo>
                    <a:lnTo>
                      <a:pt x="18" y="29"/>
                    </a:lnTo>
                    <a:lnTo>
                      <a:pt x="0" y="65"/>
                    </a:lnTo>
                    <a:lnTo>
                      <a:pt x="12" y="65"/>
                    </a:lnTo>
                    <a:lnTo>
                      <a:pt x="39" y="65"/>
                    </a:lnTo>
                    <a:lnTo>
                      <a:pt x="54" y="65"/>
                    </a:lnTo>
                    <a:lnTo>
                      <a:pt x="76" y="65"/>
                    </a:lnTo>
                    <a:lnTo>
                      <a:pt x="92" y="65"/>
                    </a:lnTo>
                    <a:lnTo>
                      <a:pt x="100" y="49"/>
                    </a:lnTo>
                    <a:lnTo>
                      <a:pt x="115" y="17"/>
                    </a:lnTo>
                    <a:lnTo>
                      <a:pt x="123" y="0"/>
                    </a:lnTo>
                    <a:lnTo>
                      <a:pt x="112"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38" name="Freeform 42"/>
              <p:cNvSpPr>
                <a:spLocks/>
              </p:cNvSpPr>
              <p:nvPr/>
            </p:nvSpPr>
            <p:spPr bwMode="auto">
              <a:xfrm>
                <a:off x="2246313" y="2371725"/>
                <a:ext cx="193674" cy="93663"/>
              </a:xfrm>
              <a:custGeom>
                <a:avLst/>
                <a:gdLst/>
                <a:ahLst/>
                <a:cxnLst>
                  <a:cxn ang="0">
                    <a:pos x="84" y="0"/>
                  </a:cxn>
                  <a:cxn ang="0">
                    <a:pos x="65" y="0"/>
                  </a:cxn>
                  <a:cxn ang="0">
                    <a:pos x="41" y="0"/>
                  </a:cxn>
                  <a:cxn ang="0">
                    <a:pos x="16" y="0"/>
                  </a:cxn>
                  <a:cxn ang="0">
                    <a:pos x="8" y="16"/>
                  </a:cxn>
                  <a:cxn ang="0">
                    <a:pos x="0" y="32"/>
                  </a:cxn>
                  <a:cxn ang="0">
                    <a:pos x="14" y="32"/>
                  </a:cxn>
                  <a:cxn ang="0">
                    <a:pos x="27" y="32"/>
                  </a:cxn>
                  <a:cxn ang="0">
                    <a:pos x="20" y="49"/>
                  </a:cxn>
                  <a:cxn ang="0">
                    <a:pos x="43" y="49"/>
                  </a:cxn>
                  <a:cxn ang="0">
                    <a:pos x="65" y="49"/>
                  </a:cxn>
                  <a:cxn ang="0">
                    <a:pos x="87" y="49"/>
                  </a:cxn>
                  <a:cxn ang="0">
                    <a:pos x="108" y="49"/>
                  </a:cxn>
                  <a:cxn ang="0">
                    <a:pos x="110" y="44"/>
                  </a:cxn>
                  <a:cxn ang="0">
                    <a:pos x="107" y="44"/>
                  </a:cxn>
                  <a:cxn ang="0">
                    <a:pos x="108" y="40"/>
                  </a:cxn>
                  <a:cxn ang="0">
                    <a:pos x="108" y="39"/>
                  </a:cxn>
                  <a:cxn ang="0">
                    <a:pos x="107" y="38"/>
                  </a:cxn>
                  <a:cxn ang="0">
                    <a:pos x="108" y="35"/>
                  </a:cxn>
                  <a:cxn ang="0">
                    <a:pos x="110" y="32"/>
                  </a:cxn>
                  <a:cxn ang="0">
                    <a:pos x="111" y="28"/>
                  </a:cxn>
                  <a:cxn ang="0">
                    <a:pos x="110" y="27"/>
                  </a:cxn>
                  <a:cxn ang="0">
                    <a:pos x="111" y="26"/>
                  </a:cxn>
                  <a:cxn ang="0">
                    <a:pos x="110" y="24"/>
                  </a:cxn>
                  <a:cxn ang="0">
                    <a:pos x="112" y="20"/>
                  </a:cxn>
                  <a:cxn ang="0">
                    <a:pos x="111" y="13"/>
                  </a:cxn>
                  <a:cxn ang="0">
                    <a:pos x="112" y="8"/>
                  </a:cxn>
                  <a:cxn ang="0">
                    <a:pos x="111" y="8"/>
                  </a:cxn>
                  <a:cxn ang="0">
                    <a:pos x="110" y="8"/>
                  </a:cxn>
                  <a:cxn ang="0">
                    <a:pos x="110" y="5"/>
                  </a:cxn>
                  <a:cxn ang="0">
                    <a:pos x="104" y="3"/>
                  </a:cxn>
                  <a:cxn ang="0">
                    <a:pos x="96" y="3"/>
                  </a:cxn>
                  <a:cxn ang="0">
                    <a:pos x="93" y="4"/>
                  </a:cxn>
                  <a:cxn ang="0">
                    <a:pos x="88" y="0"/>
                  </a:cxn>
                  <a:cxn ang="0">
                    <a:pos x="84" y="0"/>
                  </a:cxn>
                </a:cxnLst>
                <a:rect l="0" t="0" r="r" b="b"/>
                <a:pathLst>
                  <a:path w="112" h="49">
                    <a:moveTo>
                      <a:pt x="84" y="0"/>
                    </a:moveTo>
                    <a:lnTo>
                      <a:pt x="65" y="0"/>
                    </a:lnTo>
                    <a:lnTo>
                      <a:pt x="41" y="0"/>
                    </a:lnTo>
                    <a:lnTo>
                      <a:pt x="16" y="0"/>
                    </a:lnTo>
                    <a:lnTo>
                      <a:pt x="8" y="16"/>
                    </a:lnTo>
                    <a:lnTo>
                      <a:pt x="0" y="32"/>
                    </a:lnTo>
                    <a:lnTo>
                      <a:pt x="14" y="32"/>
                    </a:lnTo>
                    <a:lnTo>
                      <a:pt x="27" y="32"/>
                    </a:lnTo>
                    <a:lnTo>
                      <a:pt x="20" y="49"/>
                    </a:lnTo>
                    <a:lnTo>
                      <a:pt x="43" y="49"/>
                    </a:lnTo>
                    <a:lnTo>
                      <a:pt x="65" y="49"/>
                    </a:lnTo>
                    <a:lnTo>
                      <a:pt x="87" y="49"/>
                    </a:lnTo>
                    <a:lnTo>
                      <a:pt x="108" y="49"/>
                    </a:lnTo>
                    <a:lnTo>
                      <a:pt x="110" y="44"/>
                    </a:lnTo>
                    <a:lnTo>
                      <a:pt x="107" y="44"/>
                    </a:lnTo>
                    <a:lnTo>
                      <a:pt x="108" y="40"/>
                    </a:lnTo>
                    <a:lnTo>
                      <a:pt x="108" y="39"/>
                    </a:lnTo>
                    <a:lnTo>
                      <a:pt x="107" y="38"/>
                    </a:lnTo>
                    <a:lnTo>
                      <a:pt x="108" y="35"/>
                    </a:lnTo>
                    <a:lnTo>
                      <a:pt x="110" y="32"/>
                    </a:lnTo>
                    <a:lnTo>
                      <a:pt x="111" y="28"/>
                    </a:lnTo>
                    <a:lnTo>
                      <a:pt x="110" y="27"/>
                    </a:lnTo>
                    <a:lnTo>
                      <a:pt x="111" y="26"/>
                    </a:lnTo>
                    <a:lnTo>
                      <a:pt x="110" y="24"/>
                    </a:lnTo>
                    <a:lnTo>
                      <a:pt x="112" y="20"/>
                    </a:lnTo>
                    <a:lnTo>
                      <a:pt x="111" y="13"/>
                    </a:lnTo>
                    <a:lnTo>
                      <a:pt x="112" y="8"/>
                    </a:lnTo>
                    <a:lnTo>
                      <a:pt x="111" y="8"/>
                    </a:lnTo>
                    <a:lnTo>
                      <a:pt x="110" y="8"/>
                    </a:lnTo>
                    <a:lnTo>
                      <a:pt x="110" y="5"/>
                    </a:lnTo>
                    <a:lnTo>
                      <a:pt x="104" y="3"/>
                    </a:lnTo>
                    <a:lnTo>
                      <a:pt x="96" y="3"/>
                    </a:lnTo>
                    <a:lnTo>
                      <a:pt x="93" y="4"/>
                    </a:lnTo>
                    <a:lnTo>
                      <a:pt x="88" y="0"/>
                    </a:lnTo>
                    <a:lnTo>
                      <a:pt x="84"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39" name="Freeform 43"/>
              <p:cNvSpPr>
                <a:spLocks/>
              </p:cNvSpPr>
              <p:nvPr/>
            </p:nvSpPr>
            <p:spPr bwMode="auto">
              <a:xfrm>
                <a:off x="2082800" y="2433638"/>
                <a:ext cx="209550" cy="120650"/>
              </a:xfrm>
              <a:custGeom>
                <a:avLst/>
                <a:gdLst/>
                <a:ahLst/>
                <a:cxnLst>
                  <a:cxn ang="0">
                    <a:pos x="83" y="65"/>
                  </a:cxn>
                  <a:cxn ang="0">
                    <a:pos x="60" y="65"/>
                  </a:cxn>
                  <a:cxn ang="0">
                    <a:pos x="37" y="65"/>
                  </a:cxn>
                  <a:cxn ang="0">
                    <a:pos x="17" y="65"/>
                  </a:cxn>
                  <a:cxn ang="0">
                    <a:pos x="0" y="65"/>
                  </a:cxn>
                  <a:cxn ang="0">
                    <a:pos x="8" y="48"/>
                  </a:cxn>
                  <a:cxn ang="0">
                    <a:pos x="19" y="22"/>
                  </a:cxn>
                  <a:cxn ang="0">
                    <a:pos x="29" y="0"/>
                  </a:cxn>
                  <a:cxn ang="0">
                    <a:pos x="42" y="0"/>
                  </a:cxn>
                  <a:cxn ang="0">
                    <a:pos x="57" y="0"/>
                  </a:cxn>
                  <a:cxn ang="0">
                    <a:pos x="79" y="0"/>
                  </a:cxn>
                  <a:cxn ang="0">
                    <a:pos x="109" y="0"/>
                  </a:cxn>
                  <a:cxn ang="0">
                    <a:pos x="122" y="0"/>
                  </a:cxn>
                  <a:cxn ang="0">
                    <a:pos x="110" y="31"/>
                  </a:cxn>
                  <a:cxn ang="0">
                    <a:pos x="102" y="50"/>
                  </a:cxn>
                  <a:cxn ang="0">
                    <a:pos x="96" y="65"/>
                  </a:cxn>
                  <a:cxn ang="0">
                    <a:pos x="83" y="65"/>
                  </a:cxn>
                </a:cxnLst>
                <a:rect l="0" t="0" r="r" b="b"/>
                <a:pathLst>
                  <a:path w="122" h="65">
                    <a:moveTo>
                      <a:pt x="83" y="65"/>
                    </a:moveTo>
                    <a:lnTo>
                      <a:pt x="60" y="65"/>
                    </a:lnTo>
                    <a:lnTo>
                      <a:pt x="37" y="65"/>
                    </a:lnTo>
                    <a:lnTo>
                      <a:pt x="17" y="65"/>
                    </a:lnTo>
                    <a:lnTo>
                      <a:pt x="0" y="65"/>
                    </a:lnTo>
                    <a:lnTo>
                      <a:pt x="8" y="48"/>
                    </a:lnTo>
                    <a:lnTo>
                      <a:pt x="19" y="22"/>
                    </a:lnTo>
                    <a:lnTo>
                      <a:pt x="29" y="0"/>
                    </a:lnTo>
                    <a:lnTo>
                      <a:pt x="42" y="0"/>
                    </a:lnTo>
                    <a:lnTo>
                      <a:pt x="57" y="0"/>
                    </a:lnTo>
                    <a:lnTo>
                      <a:pt x="79" y="0"/>
                    </a:lnTo>
                    <a:lnTo>
                      <a:pt x="109" y="0"/>
                    </a:lnTo>
                    <a:lnTo>
                      <a:pt x="122" y="0"/>
                    </a:lnTo>
                    <a:lnTo>
                      <a:pt x="110" y="31"/>
                    </a:lnTo>
                    <a:lnTo>
                      <a:pt x="102" y="50"/>
                    </a:lnTo>
                    <a:lnTo>
                      <a:pt x="96" y="65"/>
                    </a:lnTo>
                    <a:lnTo>
                      <a:pt x="83" y="6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0" name="Freeform 44"/>
              <p:cNvSpPr>
                <a:spLocks/>
              </p:cNvSpPr>
              <p:nvPr/>
            </p:nvSpPr>
            <p:spPr bwMode="auto">
              <a:xfrm>
                <a:off x="2249488" y="2465388"/>
                <a:ext cx="192087" cy="88900"/>
              </a:xfrm>
              <a:custGeom>
                <a:avLst/>
                <a:gdLst/>
                <a:ahLst/>
                <a:cxnLst>
                  <a:cxn ang="0">
                    <a:pos x="105" y="0"/>
                  </a:cxn>
                  <a:cxn ang="0">
                    <a:pos x="86" y="0"/>
                  </a:cxn>
                  <a:cxn ang="0">
                    <a:pos x="64" y="0"/>
                  </a:cxn>
                  <a:cxn ang="0">
                    <a:pos x="42" y="0"/>
                  </a:cxn>
                  <a:cxn ang="0">
                    <a:pos x="19" y="0"/>
                  </a:cxn>
                  <a:cxn ang="0">
                    <a:pos x="14" y="14"/>
                  </a:cxn>
                  <a:cxn ang="0">
                    <a:pos x="6" y="33"/>
                  </a:cxn>
                  <a:cxn ang="0">
                    <a:pos x="0" y="48"/>
                  </a:cxn>
                  <a:cxn ang="0">
                    <a:pos x="14" y="48"/>
                  </a:cxn>
                  <a:cxn ang="0">
                    <a:pos x="33" y="48"/>
                  </a:cxn>
                  <a:cxn ang="0">
                    <a:pos x="56" y="48"/>
                  </a:cxn>
                  <a:cxn ang="0">
                    <a:pos x="80" y="48"/>
                  </a:cxn>
                  <a:cxn ang="0">
                    <a:pos x="101" y="48"/>
                  </a:cxn>
                  <a:cxn ang="0">
                    <a:pos x="113" y="14"/>
                  </a:cxn>
                  <a:cxn ang="0">
                    <a:pos x="110" y="13"/>
                  </a:cxn>
                  <a:cxn ang="0">
                    <a:pos x="109" y="8"/>
                  </a:cxn>
                  <a:cxn ang="0">
                    <a:pos x="111" y="5"/>
                  </a:cxn>
                  <a:cxn ang="0">
                    <a:pos x="113" y="4"/>
                  </a:cxn>
                  <a:cxn ang="0">
                    <a:pos x="113" y="2"/>
                  </a:cxn>
                  <a:cxn ang="0">
                    <a:pos x="111" y="2"/>
                  </a:cxn>
                  <a:cxn ang="0">
                    <a:pos x="107" y="0"/>
                  </a:cxn>
                  <a:cxn ang="0">
                    <a:pos x="105" y="0"/>
                  </a:cxn>
                </a:cxnLst>
                <a:rect l="0" t="0" r="r" b="b"/>
                <a:pathLst>
                  <a:path w="113" h="48">
                    <a:moveTo>
                      <a:pt x="105" y="0"/>
                    </a:moveTo>
                    <a:lnTo>
                      <a:pt x="86" y="0"/>
                    </a:lnTo>
                    <a:lnTo>
                      <a:pt x="64" y="0"/>
                    </a:lnTo>
                    <a:lnTo>
                      <a:pt x="42" y="0"/>
                    </a:lnTo>
                    <a:lnTo>
                      <a:pt x="19" y="0"/>
                    </a:lnTo>
                    <a:lnTo>
                      <a:pt x="14" y="14"/>
                    </a:lnTo>
                    <a:lnTo>
                      <a:pt x="6" y="33"/>
                    </a:lnTo>
                    <a:lnTo>
                      <a:pt x="0" y="48"/>
                    </a:lnTo>
                    <a:lnTo>
                      <a:pt x="14" y="48"/>
                    </a:lnTo>
                    <a:lnTo>
                      <a:pt x="33" y="48"/>
                    </a:lnTo>
                    <a:lnTo>
                      <a:pt x="56" y="48"/>
                    </a:lnTo>
                    <a:lnTo>
                      <a:pt x="80" y="48"/>
                    </a:lnTo>
                    <a:lnTo>
                      <a:pt x="101" y="48"/>
                    </a:lnTo>
                    <a:lnTo>
                      <a:pt x="113" y="14"/>
                    </a:lnTo>
                    <a:lnTo>
                      <a:pt x="110" y="13"/>
                    </a:lnTo>
                    <a:lnTo>
                      <a:pt x="109" y="8"/>
                    </a:lnTo>
                    <a:lnTo>
                      <a:pt x="111" y="5"/>
                    </a:lnTo>
                    <a:lnTo>
                      <a:pt x="113" y="4"/>
                    </a:lnTo>
                    <a:lnTo>
                      <a:pt x="113" y="2"/>
                    </a:lnTo>
                    <a:lnTo>
                      <a:pt x="111" y="2"/>
                    </a:lnTo>
                    <a:lnTo>
                      <a:pt x="107" y="0"/>
                    </a:lnTo>
                    <a:lnTo>
                      <a:pt x="105"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1" name="Freeform 45"/>
              <p:cNvSpPr>
                <a:spLocks/>
              </p:cNvSpPr>
              <p:nvPr/>
            </p:nvSpPr>
            <p:spPr bwMode="auto">
              <a:xfrm>
                <a:off x="2090738" y="2574925"/>
                <a:ext cx="312737" cy="323850"/>
              </a:xfrm>
              <a:custGeom>
                <a:avLst/>
                <a:gdLst/>
                <a:ahLst/>
                <a:cxnLst>
                  <a:cxn ang="0">
                    <a:pos x="17" y="73"/>
                  </a:cxn>
                  <a:cxn ang="0">
                    <a:pos x="0" y="76"/>
                  </a:cxn>
                  <a:cxn ang="0">
                    <a:pos x="3" y="81"/>
                  </a:cxn>
                  <a:cxn ang="0">
                    <a:pos x="11" y="90"/>
                  </a:cxn>
                  <a:cxn ang="0">
                    <a:pos x="17" y="108"/>
                  </a:cxn>
                  <a:cxn ang="0">
                    <a:pos x="27" y="122"/>
                  </a:cxn>
                  <a:cxn ang="0">
                    <a:pos x="44" y="109"/>
                  </a:cxn>
                  <a:cxn ang="0">
                    <a:pos x="61" y="108"/>
                  </a:cxn>
                  <a:cxn ang="0">
                    <a:pos x="68" y="120"/>
                  </a:cxn>
                  <a:cxn ang="0">
                    <a:pos x="73" y="137"/>
                  </a:cxn>
                  <a:cxn ang="0">
                    <a:pos x="79" y="145"/>
                  </a:cxn>
                  <a:cxn ang="0">
                    <a:pos x="82" y="165"/>
                  </a:cxn>
                  <a:cxn ang="0">
                    <a:pos x="92" y="170"/>
                  </a:cxn>
                  <a:cxn ang="0">
                    <a:pos x="103" y="173"/>
                  </a:cxn>
                  <a:cxn ang="0">
                    <a:pos x="107" y="169"/>
                  </a:cxn>
                  <a:cxn ang="0">
                    <a:pos x="109" y="153"/>
                  </a:cxn>
                  <a:cxn ang="0">
                    <a:pos x="111" y="150"/>
                  </a:cxn>
                  <a:cxn ang="0">
                    <a:pos x="111" y="142"/>
                  </a:cxn>
                  <a:cxn ang="0">
                    <a:pos x="118" y="139"/>
                  </a:cxn>
                  <a:cxn ang="0">
                    <a:pos x="117" y="138"/>
                  </a:cxn>
                  <a:cxn ang="0">
                    <a:pos x="124" y="132"/>
                  </a:cxn>
                  <a:cxn ang="0">
                    <a:pos x="128" y="128"/>
                  </a:cxn>
                  <a:cxn ang="0">
                    <a:pos x="130" y="127"/>
                  </a:cxn>
                  <a:cxn ang="0">
                    <a:pos x="133" y="127"/>
                  </a:cxn>
                  <a:cxn ang="0">
                    <a:pos x="138" y="128"/>
                  </a:cxn>
                  <a:cxn ang="0">
                    <a:pos x="134" y="131"/>
                  </a:cxn>
                  <a:cxn ang="0">
                    <a:pos x="142" y="127"/>
                  </a:cxn>
                  <a:cxn ang="0">
                    <a:pos x="149" y="119"/>
                  </a:cxn>
                  <a:cxn ang="0">
                    <a:pos x="155" y="109"/>
                  </a:cxn>
                  <a:cxn ang="0">
                    <a:pos x="156" y="112"/>
                  </a:cxn>
                  <a:cxn ang="0">
                    <a:pos x="163" y="111"/>
                  </a:cxn>
                  <a:cxn ang="0">
                    <a:pos x="165" y="109"/>
                  </a:cxn>
                  <a:cxn ang="0">
                    <a:pos x="172" y="97"/>
                  </a:cxn>
                  <a:cxn ang="0">
                    <a:pos x="175" y="80"/>
                  </a:cxn>
                  <a:cxn ang="0">
                    <a:pos x="174" y="73"/>
                  </a:cxn>
                  <a:cxn ang="0">
                    <a:pos x="176" y="47"/>
                  </a:cxn>
                  <a:cxn ang="0">
                    <a:pos x="167" y="40"/>
                  </a:cxn>
                  <a:cxn ang="0">
                    <a:pos x="163" y="40"/>
                  </a:cxn>
                  <a:cxn ang="0">
                    <a:pos x="157" y="42"/>
                  </a:cxn>
                  <a:cxn ang="0">
                    <a:pos x="147" y="42"/>
                  </a:cxn>
                  <a:cxn ang="0">
                    <a:pos x="140" y="44"/>
                  </a:cxn>
                  <a:cxn ang="0">
                    <a:pos x="137" y="43"/>
                  </a:cxn>
                  <a:cxn ang="0">
                    <a:pos x="130" y="43"/>
                  </a:cxn>
                  <a:cxn ang="0">
                    <a:pos x="129" y="38"/>
                  </a:cxn>
                  <a:cxn ang="0">
                    <a:pos x="122" y="38"/>
                  </a:cxn>
                  <a:cxn ang="0">
                    <a:pos x="114" y="32"/>
                  </a:cxn>
                  <a:cxn ang="0">
                    <a:pos x="109" y="34"/>
                  </a:cxn>
                  <a:cxn ang="0">
                    <a:pos x="117" y="0"/>
                  </a:cxn>
                  <a:cxn ang="0">
                    <a:pos x="90" y="0"/>
                  </a:cxn>
                  <a:cxn ang="0">
                    <a:pos x="69" y="16"/>
                  </a:cxn>
                  <a:cxn ang="0">
                    <a:pos x="56" y="54"/>
                  </a:cxn>
                  <a:cxn ang="0">
                    <a:pos x="37" y="73"/>
                  </a:cxn>
                </a:cxnLst>
                <a:rect l="0" t="0" r="r" b="b"/>
                <a:pathLst>
                  <a:path w="182" h="173">
                    <a:moveTo>
                      <a:pt x="37" y="73"/>
                    </a:moveTo>
                    <a:lnTo>
                      <a:pt x="17" y="73"/>
                    </a:lnTo>
                    <a:lnTo>
                      <a:pt x="0" y="73"/>
                    </a:lnTo>
                    <a:lnTo>
                      <a:pt x="0" y="76"/>
                    </a:lnTo>
                    <a:lnTo>
                      <a:pt x="3" y="78"/>
                    </a:lnTo>
                    <a:lnTo>
                      <a:pt x="3" y="81"/>
                    </a:lnTo>
                    <a:lnTo>
                      <a:pt x="6" y="82"/>
                    </a:lnTo>
                    <a:lnTo>
                      <a:pt x="11" y="90"/>
                    </a:lnTo>
                    <a:lnTo>
                      <a:pt x="17" y="96"/>
                    </a:lnTo>
                    <a:lnTo>
                      <a:pt x="17" y="108"/>
                    </a:lnTo>
                    <a:lnTo>
                      <a:pt x="19" y="113"/>
                    </a:lnTo>
                    <a:lnTo>
                      <a:pt x="27" y="122"/>
                    </a:lnTo>
                    <a:lnTo>
                      <a:pt x="34" y="123"/>
                    </a:lnTo>
                    <a:lnTo>
                      <a:pt x="44" y="109"/>
                    </a:lnTo>
                    <a:lnTo>
                      <a:pt x="46" y="108"/>
                    </a:lnTo>
                    <a:lnTo>
                      <a:pt x="61" y="108"/>
                    </a:lnTo>
                    <a:lnTo>
                      <a:pt x="63" y="111"/>
                    </a:lnTo>
                    <a:lnTo>
                      <a:pt x="68" y="120"/>
                    </a:lnTo>
                    <a:lnTo>
                      <a:pt x="71" y="132"/>
                    </a:lnTo>
                    <a:lnTo>
                      <a:pt x="73" y="137"/>
                    </a:lnTo>
                    <a:lnTo>
                      <a:pt x="75" y="142"/>
                    </a:lnTo>
                    <a:lnTo>
                      <a:pt x="79" y="145"/>
                    </a:lnTo>
                    <a:lnTo>
                      <a:pt x="79" y="158"/>
                    </a:lnTo>
                    <a:lnTo>
                      <a:pt x="82" y="165"/>
                    </a:lnTo>
                    <a:lnTo>
                      <a:pt x="86" y="168"/>
                    </a:lnTo>
                    <a:lnTo>
                      <a:pt x="92" y="170"/>
                    </a:lnTo>
                    <a:lnTo>
                      <a:pt x="99" y="170"/>
                    </a:lnTo>
                    <a:lnTo>
                      <a:pt x="103" y="173"/>
                    </a:lnTo>
                    <a:lnTo>
                      <a:pt x="109" y="173"/>
                    </a:lnTo>
                    <a:lnTo>
                      <a:pt x="107" y="169"/>
                    </a:lnTo>
                    <a:lnTo>
                      <a:pt x="106" y="160"/>
                    </a:lnTo>
                    <a:lnTo>
                      <a:pt x="109" y="153"/>
                    </a:lnTo>
                    <a:lnTo>
                      <a:pt x="107" y="151"/>
                    </a:lnTo>
                    <a:lnTo>
                      <a:pt x="111" y="150"/>
                    </a:lnTo>
                    <a:lnTo>
                      <a:pt x="113" y="145"/>
                    </a:lnTo>
                    <a:lnTo>
                      <a:pt x="111" y="142"/>
                    </a:lnTo>
                    <a:lnTo>
                      <a:pt x="115" y="142"/>
                    </a:lnTo>
                    <a:lnTo>
                      <a:pt x="118" y="139"/>
                    </a:lnTo>
                    <a:lnTo>
                      <a:pt x="115" y="139"/>
                    </a:lnTo>
                    <a:lnTo>
                      <a:pt x="117" y="138"/>
                    </a:lnTo>
                    <a:lnTo>
                      <a:pt x="119" y="137"/>
                    </a:lnTo>
                    <a:lnTo>
                      <a:pt x="124" y="132"/>
                    </a:lnTo>
                    <a:lnTo>
                      <a:pt x="126" y="132"/>
                    </a:lnTo>
                    <a:lnTo>
                      <a:pt x="128" y="128"/>
                    </a:lnTo>
                    <a:lnTo>
                      <a:pt x="129" y="130"/>
                    </a:lnTo>
                    <a:lnTo>
                      <a:pt x="130" y="127"/>
                    </a:lnTo>
                    <a:lnTo>
                      <a:pt x="130" y="128"/>
                    </a:lnTo>
                    <a:lnTo>
                      <a:pt x="133" y="127"/>
                    </a:lnTo>
                    <a:lnTo>
                      <a:pt x="133" y="130"/>
                    </a:lnTo>
                    <a:lnTo>
                      <a:pt x="138" y="128"/>
                    </a:lnTo>
                    <a:lnTo>
                      <a:pt x="132" y="132"/>
                    </a:lnTo>
                    <a:lnTo>
                      <a:pt x="134" y="131"/>
                    </a:lnTo>
                    <a:lnTo>
                      <a:pt x="140" y="128"/>
                    </a:lnTo>
                    <a:lnTo>
                      <a:pt x="142" y="127"/>
                    </a:lnTo>
                    <a:lnTo>
                      <a:pt x="147" y="124"/>
                    </a:lnTo>
                    <a:lnTo>
                      <a:pt x="149" y="119"/>
                    </a:lnTo>
                    <a:lnTo>
                      <a:pt x="153" y="109"/>
                    </a:lnTo>
                    <a:lnTo>
                      <a:pt x="155" y="109"/>
                    </a:lnTo>
                    <a:lnTo>
                      <a:pt x="153" y="112"/>
                    </a:lnTo>
                    <a:lnTo>
                      <a:pt x="156" y="112"/>
                    </a:lnTo>
                    <a:lnTo>
                      <a:pt x="153" y="115"/>
                    </a:lnTo>
                    <a:lnTo>
                      <a:pt x="163" y="111"/>
                    </a:lnTo>
                    <a:lnTo>
                      <a:pt x="167" y="111"/>
                    </a:lnTo>
                    <a:lnTo>
                      <a:pt x="165" y="109"/>
                    </a:lnTo>
                    <a:lnTo>
                      <a:pt x="170" y="104"/>
                    </a:lnTo>
                    <a:lnTo>
                      <a:pt x="172" y="97"/>
                    </a:lnTo>
                    <a:lnTo>
                      <a:pt x="178" y="89"/>
                    </a:lnTo>
                    <a:lnTo>
                      <a:pt x="175" y="80"/>
                    </a:lnTo>
                    <a:lnTo>
                      <a:pt x="176" y="77"/>
                    </a:lnTo>
                    <a:lnTo>
                      <a:pt x="174" y="73"/>
                    </a:lnTo>
                    <a:lnTo>
                      <a:pt x="182" y="47"/>
                    </a:lnTo>
                    <a:lnTo>
                      <a:pt x="176" y="47"/>
                    </a:lnTo>
                    <a:lnTo>
                      <a:pt x="176" y="46"/>
                    </a:lnTo>
                    <a:lnTo>
                      <a:pt x="167" y="40"/>
                    </a:lnTo>
                    <a:lnTo>
                      <a:pt x="165" y="42"/>
                    </a:lnTo>
                    <a:lnTo>
                      <a:pt x="163" y="40"/>
                    </a:lnTo>
                    <a:lnTo>
                      <a:pt x="159" y="43"/>
                    </a:lnTo>
                    <a:lnTo>
                      <a:pt x="157" y="42"/>
                    </a:lnTo>
                    <a:lnTo>
                      <a:pt x="151" y="44"/>
                    </a:lnTo>
                    <a:lnTo>
                      <a:pt x="147" y="42"/>
                    </a:lnTo>
                    <a:lnTo>
                      <a:pt x="141" y="43"/>
                    </a:lnTo>
                    <a:lnTo>
                      <a:pt x="140" y="44"/>
                    </a:lnTo>
                    <a:lnTo>
                      <a:pt x="140" y="42"/>
                    </a:lnTo>
                    <a:lnTo>
                      <a:pt x="137" y="43"/>
                    </a:lnTo>
                    <a:lnTo>
                      <a:pt x="134" y="40"/>
                    </a:lnTo>
                    <a:lnTo>
                      <a:pt x="130" y="43"/>
                    </a:lnTo>
                    <a:lnTo>
                      <a:pt x="129" y="42"/>
                    </a:lnTo>
                    <a:lnTo>
                      <a:pt x="129" y="38"/>
                    </a:lnTo>
                    <a:lnTo>
                      <a:pt x="124" y="39"/>
                    </a:lnTo>
                    <a:lnTo>
                      <a:pt x="122" y="38"/>
                    </a:lnTo>
                    <a:lnTo>
                      <a:pt x="114" y="36"/>
                    </a:lnTo>
                    <a:lnTo>
                      <a:pt x="114" y="32"/>
                    </a:lnTo>
                    <a:lnTo>
                      <a:pt x="113" y="34"/>
                    </a:lnTo>
                    <a:lnTo>
                      <a:pt x="109" y="34"/>
                    </a:lnTo>
                    <a:lnTo>
                      <a:pt x="105" y="31"/>
                    </a:lnTo>
                    <a:lnTo>
                      <a:pt x="117" y="0"/>
                    </a:lnTo>
                    <a:lnTo>
                      <a:pt x="102" y="0"/>
                    </a:lnTo>
                    <a:lnTo>
                      <a:pt x="90" y="0"/>
                    </a:lnTo>
                    <a:lnTo>
                      <a:pt x="75" y="0"/>
                    </a:lnTo>
                    <a:lnTo>
                      <a:pt x="69" y="16"/>
                    </a:lnTo>
                    <a:lnTo>
                      <a:pt x="61" y="36"/>
                    </a:lnTo>
                    <a:lnTo>
                      <a:pt x="56" y="54"/>
                    </a:lnTo>
                    <a:lnTo>
                      <a:pt x="49" y="73"/>
                    </a:lnTo>
                    <a:lnTo>
                      <a:pt x="37" y="7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2" name="Freeform 46"/>
              <p:cNvSpPr>
                <a:spLocks/>
              </p:cNvSpPr>
              <p:nvPr/>
            </p:nvSpPr>
            <p:spPr bwMode="auto">
              <a:xfrm>
                <a:off x="2220913" y="2554289"/>
                <a:ext cx="200025" cy="106362"/>
              </a:xfrm>
              <a:custGeom>
                <a:avLst/>
                <a:gdLst/>
                <a:ahLst/>
                <a:cxnLst>
                  <a:cxn ang="0">
                    <a:pos x="14" y="10"/>
                  </a:cxn>
                  <a:cxn ang="0">
                    <a:pos x="26" y="10"/>
                  </a:cxn>
                  <a:cxn ang="0">
                    <a:pos x="41" y="10"/>
                  </a:cxn>
                  <a:cxn ang="0">
                    <a:pos x="29" y="41"/>
                  </a:cxn>
                  <a:cxn ang="0">
                    <a:pos x="33" y="44"/>
                  </a:cxn>
                  <a:cxn ang="0">
                    <a:pos x="37" y="44"/>
                  </a:cxn>
                  <a:cxn ang="0">
                    <a:pos x="38" y="42"/>
                  </a:cxn>
                  <a:cxn ang="0">
                    <a:pos x="38" y="46"/>
                  </a:cxn>
                  <a:cxn ang="0">
                    <a:pos x="46" y="48"/>
                  </a:cxn>
                  <a:cxn ang="0">
                    <a:pos x="48" y="49"/>
                  </a:cxn>
                  <a:cxn ang="0">
                    <a:pos x="53" y="48"/>
                  </a:cxn>
                  <a:cxn ang="0">
                    <a:pos x="53" y="52"/>
                  </a:cxn>
                  <a:cxn ang="0">
                    <a:pos x="54" y="53"/>
                  </a:cxn>
                  <a:cxn ang="0">
                    <a:pos x="58" y="50"/>
                  </a:cxn>
                  <a:cxn ang="0">
                    <a:pos x="61" y="53"/>
                  </a:cxn>
                  <a:cxn ang="0">
                    <a:pos x="64" y="52"/>
                  </a:cxn>
                  <a:cxn ang="0">
                    <a:pos x="64" y="54"/>
                  </a:cxn>
                  <a:cxn ang="0">
                    <a:pos x="65" y="53"/>
                  </a:cxn>
                  <a:cxn ang="0">
                    <a:pos x="71" y="52"/>
                  </a:cxn>
                  <a:cxn ang="0">
                    <a:pos x="75" y="54"/>
                  </a:cxn>
                  <a:cxn ang="0">
                    <a:pos x="81" y="52"/>
                  </a:cxn>
                  <a:cxn ang="0">
                    <a:pos x="83" y="53"/>
                  </a:cxn>
                  <a:cxn ang="0">
                    <a:pos x="87" y="50"/>
                  </a:cxn>
                  <a:cxn ang="0">
                    <a:pos x="89" y="52"/>
                  </a:cxn>
                  <a:cxn ang="0">
                    <a:pos x="91" y="50"/>
                  </a:cxn>
                  <a:cxn ang="0">
                    <a:pos x="100" y="56"/>
                  </a:cxn>
                  <a:cxn ang="0">
                    <a:pos x="110" y="27"/>
                  </a:cxn>
                  <a:cxn ang="0">
                    <a:pos x="114" y="8"/>
                  </a:cxn>
                  <a:cxn ang="0">
                    <a:pos x="117" y="0"/>
                  </a:cxn>
                  <a:cxn ang="0">
                    <a:pos x="96" y="0"/>
                  </a:cxn>
                  <a:cxn ang="0">
                    <a:pos x="72" y="0"/>
                  </a:cxn>
                  <a:cxn ang="0">
                    <a:pos x="49" y="0"/>
                  </a:cxn>
                  <a:cxn ang="0">
                    <a:pos x="30" y="0"/>
                  </a:cxn>
                  <a:cxn ang="0">
                    <a:pos x="3" y="0"/>
                  </a:cxn>
                  <a:cxn ang="0">
                    <a:pos x="0" y="10"/>
                  </a:cxn>
                  <a:cxn ang="0">
                    <a:pos x="14" y="10"/>
                  </a:cxn>
                </a:cxnLst>
                <a:rect l="0" t="0" r="r" b="b"/>
                <a:pathLst>
                  <a:path w="117" h="56">
                    <a:moveTo>
                      <a:pt x="14" y="10"/>
                    </a:moveTo>
                    <a:lnTo>
                      <a:pt x="26" y="10"/>
                    </a:lnTo>
                    <a:lnTo>
                      <a:pt x="41" y="10"/>
                    </a:lnTo>
                    <a:lnTo>
                      <a:pt x="29" y="41"/>
                    </a:lnTo>
                    <a:lnTo>
                      <a:pt x="33" y="44"/>
                    </a:lnTo>
                    <a:lnTo>
                      <a:pt x="37" y="44"/>
                    </a:lnTo>
                    <a:lnTo>
                      <a:pt x="38" y="42"/>
                    </a:lnTo>
                    <a:lnTo>
                      <a:pt x="38" y="46"/>
                    </a:lnTo>
                    <a:lnTo>
                      <a:pt x="46" y="48"/>
                    </a:lnTo>
                    <a:lnTo>
                      <a:pt x="48" y="49"/>
                    </a:lnTo>
                    <a:lnTo>
                      <a:pt x="53" y="48"/>
                    </a:lnTo>
                    <a:lnTo>
                      <a:pt x="53" y="52"/>
                    </a:lnTo>
                    <a:lnTo>
                      <a:pt x="54" y="53"/>
                    </a:lnTo>
                    <a:lnTo>
                      <a:pt x="58" y="50"/>
                    </a:lnTo>
                    <a:lnTo>
                      <a:pt x="61" y="53"/>
                    </a:lnTo>
                    <a:lnTo>
                      <a:pt x="64" y="52"/>
                    </a:lnTo>
                    <a:lnTo>
                      <a:pt x="64" y="54"/>
                    </a:lnTo>
                    <a:lnTo>
                      <a:pt x="65" y="53"/>
                    </a:lnTo>
                    <a:lnTo>
                      <a:pt x="71" y="52"/>
                    </a:lnTo>
                    <a:lnTo>
                      <a:pt x="75" y="54"/>
                    </a:lnTo>
                    <a:lnTo>
                      <a:pt x="81" y="52"/>
                    </a:lnTo>
                    <a:lnTo>
                      <a:pt x="83" y="53"/>
                    </a:lnTo>
                    <a:lnTo>
                      <a:pt x="87" y="50"/>
                    </a:lnTo>
                    <a:lnTo>
                      <a:pt x="89" y="52"/>
                    </a:lnTo>
                    <a:lnTo>
                      <a:pt x="91" y="50"/>
                    </a:lnTo>
                    <a:lnTo>
                      <a:pt x="100" y="56"/>
                    </a:lnTo>
                    <a:lnTo>
                      <a:pt x="110" y="27"/>
                    </a:lnTo>
                    <a:lnTo>
                      <a:pt x="114" y="8"/>
                    </a:lnTo>
                    <a:lnTo>
                      <a:pt x="117" y="0"/>
                    </a:lnTo>
                    <a:lnTo>
                      <a:pt x="96" y="0"/>
                    </a:lnTo>
                    <a:lnTo>
                      <a:pt x="72" y="0"/>
                    </a:lnTo>
                    <a:lnTo>
                      <a:pt x="49" y="0"/>
                    </a:lnTo>
                    <a:lnTo>
                      <a:pt x="30" y="0"/>
                    </a:lnTo>
                    <a:lnTo>
                      <a:pt x="3" y="0"/>
                    </a:lnTo>
                    <a:lnTo>
                      <a:pt x="0" y="10"/>
                    </a:lnTo>
                    <a:lnTo>
                      <a:pt x="14" y="1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3" name="Freeform 47"/>
              <p:cNvSpPr>
                <a:spLocks/>
              </p:cNvSpPr>
              <p:nvPr/>
            </p:nvSpPr>
            <p:spPr bwMode="auto">
              <a:xfrm>
                <a:off x="2273300" y="2282825"/>
                <a:ext cx="206375" cy="104775"/>
              </a:xfrm>
              <a:custGeom>
                <a:avLst/>
                <a:gdLst/>
                <a:ahLst/>
                <a:cxnLst>
                  <a:cxn ang="0">
                    <a:pos x="114" y="0"/>
                  </a:cxn>
                  <a:cxn ang="0">
                    <a:pos x="103" y="0"/>
                  </a:cxn>
                  <a:cxn ang="0">
                    <a:pos x="86" y="0"/>
                  </a:cxn>
                  <a:cxn ang="0">
                    <a:pos x="63" y="0"/>
                  </a:cxn>
                  <a:cxn ang="0">
                    <a:pos x="42" y="0"/>
                  </a:cxn>
                  <a:cxn ang="0">
                    <a:pos x="23" y="0"/>
                  </a:cxn>
                  <a:cxn ang="0">
                    <a:pos x="7" y="32"/>
                  </a:cxn>
                  <a:cxn ang="0">
                    <a:pos x="0" y="48"/>
                  </a:cxn>
                  <a:cxn ang="0">
                    <a:pos x="25" y="48"/>
                  </a:cxn>
                  <a:cxn ang="0">
                    <a:pos x="49" y="48"/>
                  </a:cxn>
                  <a:cxn ang="0">
                    <a:pos x="72" y="48"/>
                  </a:cxn>
                  <a:cxn ang="0">
                    <a:pos x="77" y="52"/>
                  </a:cxn>
                  <a:cxn ang="0">
                    <a:pos x="80" y="51"/>
                  </a:cxn>
                  <a:cxn ang="0">
                    <a:pos x="88" y="51"/>
                  </a:cxn>
                  <a:cxn ang="0">
                    <a:pos x="94" y="53"/>
                  </a:cxn>
                  <a:cxn ang="0">
                    <a:pos x="94" y="56"/>
                  </a:cxn>
                  <a:cxn ang="0">
                    <a:pos x="95" y="56"/>
                  </a:cxn>
                  <a:cxn ang="0">
                    <a:pos x="95" y="52"/>
                  </a:cxn>
                  <a:cxn ang="0">
                    <a:pos x="100" y="46"/>
                  </a:cxn>
                  <a:cxn ang="0">
                    <a:pos x="99" y="45"/>
                  </a:cxn>
                  <a:cxn ang="0">
                    <a:pos x="100" y="40"/>
                  </a:cxn>
                  <a:cxn ang="0">
                    <a:pos x="103" y="40"/>
                  </a:cxn>
                  <a:cxn ang="0">
                    <a:pos x="117" y="11"/>
                  </a:cxn>
                  <a:cxn ang="0">
                    <a:pos x="114" y="6"/>
                  </a:cxn>
                  <a:cxn ang="0">
                    <a:pos x="119" y="0"/>
                  </a:cxn>
                  <a:cxn ang="0">
                    <a:pos x="114" y="0"/>
                  </a:cxn>
                </a:cxnLst>
                <a:rect l="0" t="0" r="r" b="b"/>
                <a:pathLst>
                  <a:path w="119" h="56">
                    <a:moveTo>
                      <a:pt x="114" y="0"/>
                    </a:moveTo>
                    <a:lnTo>
                      <a:pt x="103" y="0"/>
                    </a:lnTo>
                    <a:lnTo>
                      <a:pt x="86" y="0"/>
                    </a:lnTo>
                    <a:lnTo>
                      <a:pt x="63" y="0"/>
                    </a:lnTo>
                    <a:lnTo>
                      <a:pt x="42" y="0"/>
                    </a:lnTo>
                    <a:lnTo>
                      <a:pt x="23" y="0"/>
                    </a:lnTo>
                    <a:lnTo>
                      <a:pt x="7" y="32"/>
                    </a:lnTo>
                    <a:lnTo>
                      <a:pt x="0" y="48"/>
                    </a:lnTo>
                    <a:lnTo>
                      <a:pt x="25" y="48"/>
                    </a:lnTo>
                    <a:lnTo>
                      <a:pt x="49" y="48"/>
                    </a:lnTo>
                    <a:lnTo>
                      <a:pt x="72" y="48"/>
                    </a:lnTo>
                    <a:lnTo>
                      <a:pt x="77" y="52"/>
                    </a:lnTo>
                    <a:lnTo>
                      <a:pt x="80" y="51"/>
                    </a:lnTo>
                    <a:lnTo>
                      <a:pt x="88" y="51"/>
                    </a:lnTo>
                    <a:lnTo>
                      <a:pt x="94" y="53"/>
                    </a:lnTo>
                    <a:lnTo>
                      <a:pt x="94" y="56"/>
                    </a:lnTo>
                    <a:lnTo>
                      <a:pt x="95" y="56"/>
                    </a:lnTo>
                    <a:lnTo>
                      <a:pt x="95" y="52"/>
                    </a:lnTo>
                    <a:lnTo>
                      <a:pt x="100" y="46"/>
                    </a:lnTo>
                    <a:lnTo>
                      <a:pt x="99" y="45"/>
                    </a:lnTo>
                    <a:lnTo>
                      <a:pt x="100" y="40"/>
                    </a:lnTo>
                    <a:lnTo>
                      <a:pt x="103" y="40"/>
                    </a:lnTo>
                    <a:lnTo>
                      <a:pt x="117" y="11"/>
                    </a:lnTo>
                    <a:lnTo>
                      <a:pt x="114" y="6"/>
                    </a:lnTo>
                    <a:lnTo>
                      <a:pt x="119" y="0"/>
                    </a:lnTo>
                    <a:lnTo>
                      <a:pt x="114"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4" name="Freeform 48"/>
              <p:cNvSpPr>
                <a:spLocks/>
              </p:cNvSpPr>
              <p:nvPr/>
            </p:nvSpPr>
            <p:spPr bwMode="auto">
              <a:xfrm>
                <a:off x="2312988" y="2192337"/>
                <a:ext cx="195263" cy="90487"/>
              </a:xfrm>
              <a:custGeom>
                <a:avLst/>
                <a:gdLst/>
                <a:ahLst/>
                <a:cxnLst>
                  <a:cxn ang="0">
                    <a:pos x="96" y="1"/>
                  </a:cxn>
                  <a:cxn ang="0">
                    <a:pos x="77" y="1"/>
                  </a:cxn>
                  <a:cxn ang="0">
                    <a:pos x="60" y="1"/>
                  </a:cxn>
                  <a:cxn ang="0">
                    <a:pos x="42" y="0"/>
                  </a:cxn>
                  <a:cxn ang="0">
                    <a:pos x="26" y="0"/>
                  </a:cxn>
                  <a:cxn ang="0">
                    <a:pos x="14" y="23"/>
                  </a:cxn>
                  <a:cxn ang="0">
                    <a:pos x="0" y="48"/>
                  </a:cxn>
                  <a:cxn ang="0">
                    <a:pos x="19" y="48"/>
                  </a:cxn>
                  <a:cxn ang="0">
                    <a:pos x="40" y="48"/>
                  </a:cxn>
                  <a:cxn ang="0">
                    <a:pos x="63" y="48"/>
                  </a:cxn>
                  <a:cxn ang="0">
                    <a:pos x="80" y="48"/>
                  </a:cxn>
                  <a:cxn ang="0">
                    <a:pos x="96" y="48"/>
                  </a:cxn>
                  <a:cxn ang="0">
                    <a:pos x="99" y="46"/>
                  </a:cxn>
                  <a:cxn ang="0">
                    <a:pos x="99" y="38"/>
                  </a:cxn>
                  <a:cxn ang="0">
                    <a:pos x="102" y="31"/>
                  </a:cxn>
                  <a:cxn ang="0">
                    <a:pos x="106" y="23"/>
                  </a:cxn>
                  <a:cxn ang="0">
                    <a:pos x="107" y="13"/>
                  </a:cxn>
                  <a:cxn ang="0">
                    <a:pos x="111" y="5"/>
                  </a:cxn>
                  <a:cxn ang="0">
                    <a:pos x="113" y="1"/>
                  </a:cxn>
                  <a:cxn ang="0">
                    <a:pos x="96" y="1"/>
                  </a:cxn>
                </a:cxnLst>
                <a:rect l="0" t="0" r="r" b="b"/>
                <a:pathLst>
                  <a:path w="113" h="48">
                    <a:moveTo>
                      <a:pt x="96" y="1"/>
                    </a:moveTo>
                    <a:lnTo>
                      <a:pt x="77" y="1"/>
                    </a:lnTo>
                    <a:lnTo>
                      <a:pt x="60" y="1"/>
                    </a:lnTo>
                    <a:lnTo>
                      <a:pt x="42" y="0"/>
                    </a:lnTo>
                    <a:lnTo>
                      <a:pt x="26" y="0"/>
                    </a:lnTo>
                    <a:lnTo>
                      <a:pt x="14" y="23"/>
                    </a:lnTo>
                    <a:lnTo>
                      <a:pt x="0" y="48"/>
                    </a:lnTo>
                    <a:lnTo>
                      <a:pt x="19" y="48"/>
                    </a:lnTo>
                    <a:lnTo>
                      <a:pt x="40" y="48"/>
                    </a:lnTo>
                    <a:lnTo>
                      <a:pt x="63" y="48"/>
                    </a:lnTo>
                    <a:lnTo>
                      <a:pt x="80" y="48"/>
                    </a:lnTo>
                    <a:lnTo>
                      <a:pt x="96" y="48"/>
                    </a:lnTo>
                    <a:lnTo>
                      <a:pt x="99" y="46"/>
                    </a:lnTo>
                    <a:lnTo>
                      <a:pt x="99" y="38"/>
                    </a:lnTo>
                    <a:lnTo>
                      <a:pt x="102" y="31"/>
                    </a:lnTo>
                    <a:lnTo>
                      <a:pt x="106" y="23"/>
                    </a:lnTo>
                    <a:lnTo>
                      <a:pt x="107" y="13"/>
                    </a:lnTo>
                    <a:lnTo>
                      <a:pt x="111" y="5"/>
                    </a:lnTo>
                    <a:lnTo>
                      <a:pt x="113" y="1"/>
                    </a:lnTo>
                    <a:lnTo>
                      <a:pt x="96"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5" name="Freeform 49"/>
              <p:cNvSpPr>
                <a:spLocks/>
              </p:cNvSpPr>
              <p:nvPr/>
            </p:nvSpPr>
            <p:spPr bwMode="auto">
              <a:xfrm>
                <a:off x="2416175" y="1870075"/>
                <a:ext cx="382588" cy="323850"/>
              </a:xfrm>
              <a:custGeom>
                <a:avLst/>
                <a:gdLst/>
                <a:ahLst/>
                <a:cxnLst>
                  <a:cxn ang="0">
                    <a:pos x="82" y="164"/>
                  </a:cxn>
                  <a:cxn ang="0">
                    <a:pos x="88" y="154"/>
                  </a:cxn>
                  <a:cxn ang="0">
                    <a:pos x="95" y="140"/>
                  </a:cxn>
                  <a:cxn ang="0">
                    <a:pos x="104" y="125"/>
                  </a:cxn>
                  <a:cxn ang="0">
                    <a:pos x="112" y="110"/>
                  </a:cxn>
                  <a:cxn ang="0">
                    <a:pos x="122" y="104"/>
                  </a:cxn>
                  <a:cxn ang="0">
                    <a:pos x="135" y="98"/>
                  </a:cxn>
                  <a:cxn ang="0">
                    <a:pos x="150" y="89"/>
                  </a:cxn>
                  <a:cxn ang="0">
                    <a:pos x="165" y="81"/>
                  </a:cxn>
                  <a:cxn ang="0">
                    <a:pos x="174" y="76"/>
                  </a:cxn>
                  <a:cxn ang="0">
                    <a:pos x="188" y="68"/>
                  </a:cxn>
                  <a:cxn ang="0">
                    <a:pos x="203" y="60"/>
                  </a:cxn>
                  <a:cxn ang="0">
                    <a:pos x="216" y="53"/>
                  </a:cxn>
                  <a:cxn ang="0">
                    <a:pos x="222" y="49"/>
                  </a:cxn>
                  <a:cxn ang="0">
                    <a:pos x="216" y="49"/>
                  </a:cxn>
                  <a:cxn ang="0">
                    <a:pos x="210" y="46"/>
                  </a:cxn>
                  <a:cxn ang="0">
                    <a:pos x="207" y="42"/>
                  </a:cxn>
                  <a:cxn ang="0">
                    <a:pos x="202" y="42"/>
                  </a:cxn>
                  <a:cxn ang="0">
                    <a:pos x="185" y="47"/>
                  </a:cxn>
                  <a:cxn ang="0">
                    <a:pos x="185" y="46"/>
                  </a:cxn>
                  <a:cxn ang="0">
                    <a:pos x="180" y="47"/>
                  </a:cxn>
                  <a:cxn ang="0">
                    <a:pos x="185" y="43"/>
                  </a:cxn>
                  <a:cxn ang="0">
                    <a:pos x="188" y="38"/>
                  </a:cxn>
                  <a:cxn ang="0">
                    <a:pos x="187" y="35"/>
                  </a:cxn>
                  <a:cxn ang="0">
                    <a:pos x="191" y="30"/>
                  </a:cxn>
                  <a:cxn ang="0">
                    <a:pos x="191" y="24"/>
                  </a:cxn>
                  <a:cxn ang="0">
                    <a:pos x="192" y="19"/>
                  </a:cxn>
                  <a:cxn ang="0">
                    <a:pos x="181" y="19"/>
                  </a:cxn>
                  <a:cxn ang="0">
                    <a:pos x="177" y="23"/>
                  </a:cxn>
                  <a:cxn ang="0">
                    <a:pos x="180" y="19"/>
                  </a:cxn>
                  <a:cxn ang="0">
                    <a:pos x="177" y="19"/>
                  </a:cxn>
                  <a:cxn ang="0">
                    <a:pos x="177" y="15"/>
                  </a:cxn>
                  <a:cxn ang="0">
                    <a:pos x="174" y="15"/>
                  </a:cxn>
                  <a:cxn ang="0">
                    <a:pos x="179" y="12"/>
                  </a:cxn>
                  <a:cxn ang="0">
                    <a:pos x="188" y="0"/>
                  </a:cxn>
                  <a:cxn ang="0">
                    <a:pos x="177" y="0"/>
                  </a:cxn>
                  <a:cxn ang="0">
                    <a:pos x="166" y="0"/>
                  </a:cxn>
                  <a:cxn ang="0">
                    <a:pos x="156" y="0"/>
                  </a:cxn>
                  <a:cxn ang="0">
                    <a:pos x="145" y="0"/>
                  </a:cxn>
                  <a:cxn ang="0">
                    <a:pos x="135" y="0"/>
                  </a:cxn>
                  <a:cxn ang="0">
                    <a:pos x="126" y="0"/>
                  </a:cxn>
                  <a:cxn ang="0">
                    <a:pos x="114" y="0"/>
                  </a:cxn>
                  <a:cxn ang="0">
                    <a:pos x="103" y="0"/>
                  </a:cxn>
                  <a:cxn ang="0">
                    <a:pos x="103" y="0"/>
                  </a:cxn>
                  <a:cxn ang="0">
                    <a:pos x="93" y="14"/>
                  </a:cxn>
                  <a:cxn ang="0">
                    <a:pos x="82" y="29"/>
                  </a:cxn>
                  <a:cxn ang="0">
                    <a:pos x="73" y="42"/>
                  </a:cxn>
                  <a:cxn ang="0">
                    <a:pos x="63" y="56"/>
                  </a:cxn>
                  <a:cxn ang="0">
                    <a:pos x="58" y="64"/>
                  </a:cxn>
                  <a:cxn ang="0">
                    <a:pos x="50" y="77"/>
                  </a:cxn>
                  <a:cxn ang="0">
                    <a:pos x="40" y="94"/>
                  </a:cxn>
                  <a:cxn ang="0">
                    <a:pos x="34" y="107"/>
                  </a:cxn>
                  <a:cxn ang="0">
                    <a:pos x="27" y="117"/>
                  </a:cxn>
                  <a:cxn ang="0">
                    <a:pos x="20" y="131"/>
                  </a:cxn>
                  <a:cxn ang="0">
                    <a:pos x="12" y="146"/>
                  </a:cxn>
                  <a:cxn ang="0">
                    <a:pos x="5" y="160"/>
                  </a:cxn>
                  <a:cxn ang="0">
                    <a:pos x="0" y="172"/>
                  </a:cxn>
                  <a:cxn ang="0">
                    <a:pos x="0" y="172"/>
                  </a:cxn>
                  <a:cxn ang="0">
                    <a:pos x="17" y="172"/>
                  </a:cxn>
                  <a:cxn ang="0">
                    <a:pos x="36" y="172"/>
                  </a:cxn>
                  <a:cxn ang="0">
                    <a:pos x="53" y="172"/>
                  </a:cxn>
                  <a:cxn ang="0">
                    <a:pos x="78" y="171"/>
                  </a:cxn>
                  <a:cxn ang="0">
                    <a:pos x="82" y="164"/>
                  </a:cxn>
                </a:cxnLst>
                <a:rect l="0" t="0" r="r" b="b"/>
                <a:pathLst>
                  <a:path w="222" h="172">
                    <a:moveTo>
                      <a:pt x="82" y="164"/>
                    </a:moveTo>
                    <a:lnTo>
                      <a:pt x="88" y="154"/>
                    </a:lnTo>
                    <a:lnTo>
                      <a:pt x="95" y="140"/>
                    </a:lnTo>
                    <a:lnTo>
                      <a:pt x="104" y="125"/>
                    </a:lnTo>
                    <a:lnTo>
                      <a:pt x="112" y="110"/>
                    </a:lnTo>
                    <a:lnTo>
                      <a:pt x="122" y="104"/>
                    </a:lnTo>
                    <a:lnTo>
                      <a:pt x="135" y="98"/>
                    </a:lnTo>
                    <a:lnTo>
                      <a:pt x="150" y="89"/>
                    </a:lnTo>
                    <a:lnTo>
                      <a:pt x="165" y="81"/>
                    </a:lnTo>
                    <a:lnTo>
                      <a:pt x="174" y="76"/>
                    </a:lnTo>
                    <a:lnTo>
                      <a:pt x="188" y="68"/>
                    </a:lnTo>
                    <a:lnTo>
                      <a:pt x="203" y="60"/>
                    </a:lnTo>
                    <a:lnTo>
                      <a:pt x="216" y="53"/>
                    </a:lnTo>
                    <a:lnTo>
                      <a:pt x="222" y="49"/>
                    </a:lnTo>
                    <a:lnTo>
                      <a:pt x="216" y="49"/>
                    </a:lnTo>
                    <a:lnTo>
                      <a:pt x="210" y="46"/>
                    </a:lnTo>
                    <a:lnTo>
                      <a:pt x="207" y="42"/>
                    </a:lnTo>
                    <a:lnTo>
                      <a:pt x="202" y="42"/>
                    </a:lnTo>
                    <a:lnTo>
                      <a:pt x="185" y="47"/>
                    </a:lnTo>
                    <a:lnTo>
                      <a:pt x="185" y="46"/>
                    </a:lnTo>
                    <a:lnTo>
                      <a:pt x="180" y="47"/>
                    </a:lnTo>
                    <a:lnTo>
                      <a:pt x="185" y="43"/>
                    </a:lnTo>
                    <a:lnTo>
                      <a:pt x="188" y="38"/>
                    </a:lnTo>
                    <a:lnTo>
                      <a:pt x="187" y="35"/>
                    </a:lnTo>
                    <a:lnTo>
                      <a:pt x="191" y="30"/>
                    </a:lnTo>
                    <a:lnTo>
                      <a:pt x="191" y="24"/>
                    </a:lnTo>
                    <a:lnTo>
                      <a:pt x="192" y="19"/>
                    </a:lnTo>
                    <a:lnTo>
                      <a:pt x="181" y="19"/>
                    </a:lnTo>
                    <a:lnTo>
                      <a:pt x="177" y="23"/>
                    </a:lnTo>
                    <a:lnTo>
                      <a:pt x="180" y="19"/>
                    </a:lnTo>
                    <a:lnTo>
                      <a:pt x="177" y="19"/>
                    </a:lnTo>
                    <a:lnTo>
                      <a:pt x="177" y="15"/>
                    </a:lnTo>
                    <a:lnTo>
                      <a:pt x="174" y="15"/>
                    </a:lnTo>
                    <a:lnTo>
                      <a:pt x="179" y="12"/>
                    </a:lnTo>
                    <a:lnTo>
                      <a:pt x="188" y="0"/>
                    </a:lnTo>
                    <a:lnTo>
                      <a:pt x="177" y="0"/>
                    </a:lnTo>
                    <a:lnTo>
                      <a:pt x="166" y="0"/>
                    </a:lnTo>
                    <a:lnTo>
                      <a:pt x="156" y="0"/>
                    </a:lnTo>
                    <a:lnTo>
                      <a:pt x="145" y="0"/>
                    </a:lnTo>
                    <a:lnTo>
                      <a:pt x="135" y="0"/>
                    </a:lnTo>
                    <a:lnTo>
                      <a:pt x="126" y="0"/>
                    </a:lnTo>
                    <a:lnTo>
                      <a:pt x="114" y="0"/>
                    </a:lnTo>
                    <a:lnTo>
                      <a:pt x="103" y="0"/>
                    </a:lnTo>
                    <a:lnTo>
                      <a:pt x="103" y="0"/>
                    </a:lnTo>
                    <a:lnTo>
                      <a:pt x="93" y="14"/>
                    </a:lnTo>
                    <a:lnTo>
                      <a:pt x="82" y="29"/>
                    </a:lnTo>
                    <a:lnTo>
                      <a:pt x="73" y="42"/>
                    </a:lnTo>
                    <a:lnTo>
                      <a:pt x="63" y="56"/>
                    </a:lnTo>
                    <a:lnTo>
                      <a:pt x="58" y="64"/>
                    </a:lnTo>
                    <a:lnTo>
                      <a:pt x="50" y="77"/>
                    </a:lnTo>
                    <a:lnTo>
                      <a:pt x="40" y="94"/>
                    </a:lnTo>
                    <a:lnTo>
                      <a:pt x="34" y="107"/>
                    </a:lnTo>
                    <a:lnTo>
                      <a:pt x="27" y="117"/>
                    </a:lnTo>
                    <a:lnTo>
                      <a:pt x="20" y="131"/>
                    </a:lnTo>
                    <a:lnTo>
                      <a:pt x="12" y="146"/>
                    </a:lnTo>
                    <a:lnTo>
                      <a:pt x="5" y="160"/>
                    </a:lnTo>
                    <a:lnTo>
                      <a:pt x="0" y="172"/>
                    </a:lnTo>
                    <a:lnTo>
                      <a:pt x="0" y="172"/>
                    </a:lnTo>
                    <a:lnTo>
                      <a:pt x="17" y="172"/>
                    </a:lnTo>
                    <a:lnTo>
                      <a:pt x="36" y="172"/>
                    </a:lnTo>
                    <a:lnTo>
                      <a:pt x="53" y="172"/>
                    </a:lnTo>
                    <a:lnTo>
                      <a:pt x="78" y="171"/>
                    </a:lnTo>
                    <a:lnTo>
                      <a:pt x="82" y="164"/>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6" name="Freeform 50"/>
              <p:cNvSpPr>
                <a:spLocks/>
              </p:cNvSpPr>
              <p:nvPr/>
            </p:nvSpPr>
            <p:spPr bwMode="auto">
              <a:xfrm>
                <a:off x="2451101" y="2178051"/>
                <a:ext cx="206375" cy="179387"/>
              </a:xfrm>
              <a:custGeom>
                <a:avLst/>
                <a:gdLst/>
                <a:ahLst/>
                <a:cxnLst>
                  <a:cxn ang="0">
                    <a:pos x="4" y="95"/>
                  </a:cxn>
                  <a:cxn ang="0">
                    <a:pos x="18" y="95"/>
                  </a:cxn>
                  <a:cxn ang="0">
                    <a:pos x="34" y="95"/>
                  </a:cxn>
                  <a:cxn ang="0">
                    <a:pos x="52" y="95"/>
                  </a:cxn>
                  <a:cxn ang="0">
                    <a:pos x="68" y="95"/>
                  </a:cxn>
                  <a:cxn ang="0">
                    <a:pos x="69" y="88"/>
                  </a:cxn>
                  <a:cxn ang="0">
                    <a:pos x="65" y="85"/>
                  </a:cxn>
                  <a:cxn ang="0">
                    <a:pos x="64" y="80"/>
                  </a:cxn>
                  <a:cxn ang="0">
                    <a:pos x="60" y="78"/>
                  </a:cxn>
                  <a:cxn ang="0">
                    <a:pos x="57" y="74"/>
                  </a:cxn>
                  <a:cxn ang="0">
                    <a:pos x="61" y="66"/>
                  </a:cxn>
                  <a:cxn ang="0">
                    <a:pos x="64" y="64"/>
                  </a:cxn>
                  <a:cxn ang="0">
                    <a:pos x="61" y="62"/>
                  </a:cxn>
                  <a:cxn ang="0">
                    <a:pos x="62" y="59"/>
                  </a:cxn>
                  <a:cxn ang="0">
                    <a:pos x="66" y="57"/>
                  </a:cxn>
                  <a:cxn ang="0">
                    <a:pos x="73" y="54"/>
                  </a:cxn>
                  <a:cxn ang="0">
                    <a:pos x="77" y="45"/>
                  </a:cxn>
                  <a:cxn ang="0">
                    <a:pos x="80" y="43"/>
                  </a:cxn>
                  <a:cxn ang="0">
                    <a:pos x="80" y="43"/>
                  </a:cxn>
                  <a:cxn ang="0">
                    <a:pos x="95" y="35"/>
                  </a:cxn>
                  <a:cxn ang="0">
                    <a:pos x="121" y="23"/>
                  </a:cxn>
                  <a:cxn ang="0">
                    <a:pos x="107" y="20"/>
                  </a:cxn>
                  <a:cxn ang="0">
                    <a:pos x="99" y="22"/>
                  </a:cxn>
                  <a:cxn ang="0">
                    <a:pos x="85" y="13"/>
                  </a:cxn>
                  <a:cxn ang="0">
                    <a:pos x="75" y="13"/>
                  </a:cxn>
                  <a:cxn ang="0">
                    <a:pos x="71" y="11"/>
                  </a:cxn>
                  <a:cxn ang="0">
                    <a:pos x="65" y="11"/>
                  </a:cxn>
                  <a:cxn ang="0">
                    <a:pos x="65" y="1"/>
                  </a:cxn>
                  <a:cxn ang="0">
                    <a:pos x="62" y="0"/>
                  </a:cxn>
                  <a:cxn ang="0">
                    <a:pos x="58" y="7"/>
                  </a:cxn>
                  <a:cxn ang="0">
                    <a:pos x="33" y="8"/>
                  </a:cxn>
                  <a:cxn ang="0">
                    <a:pos x="31" y="12"/>
                  </a:cxn>
                  <a:cxn ang="0">
                    <a:pos x="27" y="20"/>
                  </a:cxn>
                  <a:cxn ang="0">
                    <a:pos x="26" y="30"/>
                  </a:cxn>
                  <a:cxn ang="0">
                    <a:pos x="22" y="38"/>
                  </a:cxn>
                  <a:cxn ang="0">
                    <a:pos x="19" y="45"/>
                  </a:cxn>
                  <a:cxn ang="0">
                    <a:pos x="19" y="53"/>
                  </a:cxn>
                  <a:cxn ang="0">
                    <a:pos x="16" y="55"/>
                  </a:cxn>
                  <a:cxn ang="0">
                    <a:pos x="11" y="61"/>
                  </a:cxn>
                  <a:cxn ang="0">
                    <a:pos x="14" y="66"/>
                  </a:cxn>
                  <a:cxn ang="0">
                    <a:pos x="0" y="95"/>
                  </a:cxn>
                  <a:cxn ang="0">
                    <a:pos x="4" y="95"/>
                  </a:cxn>
                </a:cxnLst>
                <a:rect l="0" t="0" r="r" b="b"/>
                <a:pathLst>
                  <a:path w="121" h="95">
                    <a:moveTo>
                      <a:pt x="4" y="95"/>
                    </a:moveTo>
                    <a:lnTo>
                      <a:pt x="18" y="95"/>
                    </a:lnTo>
                    <a:lnTo>
                      <a:pt x="34" y="95"/>
                    </a:lnTo>
                    <a:lnTo>
                      <a:pt x="52" y="95"/>
                    </a:lnTo>
                    <a:lnTo>
                      <a:pt x="68" y="95"/>
                    </a:lnTo>
                    <a:lnTo>
                      <a:pt x="69" y="88"/>
                    </a:lnTo>
                    <a:lnTo>
                      <a:pt x="65" y="85"/>
                    </a:lnTo>
                    <a:lnTo>
                      <a:pt x="64" y="80"/>
                    </a:lnTo>
                    <a:lnTo>
                      <a:pt x="60" y="78"/>
                    </a:lnTo>
                    <a:lnTo>
                      <a:pt x="57" y="74"/>
                    </a:lnTo>
                    <a:lnTo>
                      <a:pt x="61" y="66"/>
                    </a:lnTo>
                    <a:lnTo>
                      <a:pt x="64" y="64"/>
                    </a:lnTo>
                    <a:lnTo>
                      <a:pt x="61" y="62"/>
                    </a:lnTo>
                    <a:lnTo>
                      <a:pt x="62" y="59"/>
                    </a:lnTo>
                    <a:lnTo>
                      <a:pt x="66" y="57"/>
                    </a:lnTo>
                    <a:lnTo>
                      <a:pt x="73" y="54"/>
                    </a:lnTo>
                    <a:lnTo>
                      <a:pt x="77" y="45"/>
                    </a:lnTo>
                    <a:lnTo>
                      <a:pt x="80" y="43"/>
                    </a:lnTo>
                    <a:lnTo>
                      <a:pt x="80" y="43"/>
                    </a:lnTo>
                    <a:lnTo>
                      <a:pt x="95" y="35"/>
                    </a:lnTo>
                    <a:lnTo>
                      <a:pt x="121" y="23"/>
                    </a:lnTo>
                    <a:lnTo>
                      <a:pt x="107" y="20"/>
                    </a:lnTo>
                    <a:lnTo>
                      <a:pt x="99" y="22"/>
                    </a:lnTo>
                    <a:lnTo>
                      <a:pt x="85" y="13"/>
                    </a:lnTo>
                    <a:lnTo>
                      <a:pt x="75" y="13"/>
                    </a:lnTo>
                    <a:lnTo>
                      <a:pt x="71" y="11"/>
                    </a:lnTo>
                    <a:lnTo>
                      <a:pt x="65" y="11"/>
                    </a:lnTo>
                    <a:lnTo>
                      <a:pt x="65" y="1"/>
                    </a:lnTo>
                    <a:lnTo>
                      <a:pt x="62" y="0"/>
                    </a:lnTo>
                    <a:lnTo>
                      <a:pt x="58" y="7"/>
                    </a:lnTo>
                    <a:lnTo>
                      <a:pt x="33" y="8"/>
                    </a:lnTo>
                    <a:lnTo>
                      <a:pt x="31" y="12"/>
                    </a:lnTo>
                    <a:lnTo>
                      <a:pt x="27" y="20"/>
                    </a:lnTo>
                    <a:lnTo>
                      <a:pt x="26" y="30"/>
                    </a:lnTo>
                    <a:lnTo>
                      <a:pt x="22" y="38"/>
                    </a:lnTo>
                    <a:lnTo>
                      <a:pt x="19" y="45"/>
                    </a:lnTo>
                    <a:lnTo>
                      <a:pt x="19" y="53"/>
                    </a:lnTo>
                    <a:lnTo>
                      <a:pt x="16" y="55"/>
                    </a:lnTo>
                    <a:lnTo>
                      <a:pt x="11" y="61"/>
                    </a:lnTo>
                    <a:lnTo>
                      <a:pt x="14" y="66"/>
                    </a:lnTo>
                    <a:lnTo>
                      <a:pt x="0" y="95"/>
                    </a:lnTo>
                    <a:lnTo>
                      <a:pt x="4" y="9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7" name="Freeform 51"/>
              <p:cNvSpPr>
                <a:spLocks/>
              </p:cNvSpPr>
              <p:nvPr/>
            </p:nvSpPr>
            <p:spPr bwMode="auto">
              <a:xfrm>
                <a:off x="2430463" y="2357438"/>
                <a:ext cx="146050" cy="95250"/>
              </a:xfrm>
              <a:custGeom>
                <a:avLst/>
                <a:gdLst/>
                <a:ahLst/>
                <a:cxnLst>
                  <a:cxn ang="0">
                    <a:pos x="16" y="0"/>
                  </a:cxn>
                  <a:cxn ang="0">
                    <a:pos x="30" y="0"/>
                  </a:cxn>
                  <a:cxn ang="0">
                    <a:pos x="46" y="0"/>
                  </a:cxn>
                  <a:cxn ang="0">
                    <a:pos x="64" y="0"/>
                  </a:cxn>
                  <a:cxn ang="0">
                    <a:pos x="80" y="0"/>
                  </a:cxn>
                  <a:cxn ang="0">
                    <a:pos x="77" y="13"/>
                  </a:cxn>
                  <a:cxn ang="0">
                    <a:pos x="81" y="15"/>
                  </a:cxn>
                  <a:cxn ang="0">
                    <a:pos x="81" y="17"/>
                  </a:cxn>
                  <a:cxn ang="0">
                    <a:pos x="85" y="23"/>
                  </a:cxn>
                  <a:cxn ang="0">
                    <a:pos x="84" y="24"/>
                  </a:cxn>
                  <a:cxn ang="0">
                    <a:pos x="83" y="27"/>
                  </a:cxn>
                  <a:cxn ang="0">
                    <a:pos x="78" y="31"/>
                  </a:cxn>
                  <a:cxn ang="0">
                    <a:pos x="69" y="34"/>
                  </a:cxn>
                  <a:cxn ang="0">
                    <a:pos x="66" y="38"/>
                  </a:cxn>
                  <a:cxn ang="0">
                    <a:pos x="68" y="39"/>
                  </a:cxn>
                  <a:cxn ang="0">
                    <a:pos x="68" y="42"/>
                  </a:cxn>
                  <a:cxn ang="0">
                    <a:pos x="62" y="46"/>
                  </a:cxn>
                  <a:cxn ang="0">
                    <a:pos x="58" y="47"/>
                  </a:cxn>
                  <a:cxn ang="0">
                    <a:pos x="58" y="51"/>
                  </a:cxn>
                  <a:cxn ang="0">
                    <a:pos x="57" y="51"/>
                  </a:cxn>
                  <a:cxn ang="0">
                    <a:pos x="54" y="47"/>
                  </a:cxn>
                  <a:cxn ang="0">
                    <a:pos x="43" y="47"/>
                  </a:cxn>
                  <a:cxn ang="0">
                    <a:pos x="28" y="47"/>
                  </a:cxn>
                  <a:cxn ang="0">
                    <a:pos x="14" y="47"/>
                  </a:cxn>
                  <a:cxn ang="0">
                    <a:pos x="1" y="47"/>
                  </a:cxn>
                  <a:cxn ang="0">
                    <a:pos x="0" y="46"/>
                  </a:cxn>
                  <a:cxn ang="0">
                    <a:pos x="1" y="43"/>
                  </a:cxn>
                  <a:cxn ang="0">
                    <a:pos x="3" y="40"/>
                  </a:cxn>
                  <a:cxn ang="0">
                    <a:pos x="4" y="36"/>
                  </a:cxn>
                  <a:cxn ang="0">
                    <a:pos x="3" y="35"/>
                  </a:cxn>
                  <a:cxn ang="0">
                    <a:pos x="4" y="34"/>
                  </a:cxn>
                  <a:cxn ang="0">
                    <a:pos x="3" y="32"/>
                  </a:cxn>
                  <a:cxn ang="0">
                    <a:pos x="5" y="28"/>
                  </a:cxn>
                  <a:cxn ang="0">
                    <a:pos x="4" y="21"/>
                  </a:cxn>
                  <a:cxn ang="0">
                    <a:pos x="5" y="16"/>
                  </a:cxn>
                  <a:cxn ang="0">
                    <a:pos x="4" y="16"/>
                  </a:cxn>
                  <a:cxn ang="0">
                    <a:pos x="4" y="12"/>
                  </a:cxn>
                  <a:cxn ang="0">
                    <a:pos x="9" y="6"/>
                  </a:cxn>
                  <a:cxn ang="0">
                    <a:pos x="8" y="5"/>
                  </a:cxn>
                  <a:cxn ang="0">
                    <a:pos x="9" y="0"/>
                  </a:cxn>
                  <a:cxn ang="0">
                    <a:pos x="16" y="0"/>
                  </a:cxn>
                </a:cxnLst>
                <a:rect l="0" t="0" r="r" b="b"/>
                <a:pathLst>
                  <a:path w="85" h="51">
                    <a:moveTo>
                      <a:pt x="16" y="0"/>
                    </a:moveTo>
                    <a:lnTo>
                      <a:pt x="30" y="0"/>
                    </a:lnTo>
                    <a:lnTo>
                      <a:pt x="46" y="0"/>
                    </a:lnTo>
                    <a:lnTo>
                      <a:pt x="64" y="0"/>
                    </a:lnTo>
                    <a:lnTo>
                      <a:pt x="80" y="0"/>
                    </a:lnTo>
                    <a:lnTo>
                      <a:pt x="77" y="13"/>
                    </a:lnTo>
                    <a:lnTo>
                      <a:pt x="81" y="15"/>
                    </a:lnTo>
                    <a:lnTo>
                      <a:pt x="81" y="17"/>
                    </a:lnTo>
                    <a:lnTo>
                      <a:pt x="85" y="23"/>
                    </a:lnTo>
                    <a:lnTo>
                      <a:pt x="84" y="24"/>
                    </a:lnTo>
                    <a:lnTo>
                      <a:pt x="83" y="27"/>
                    </a:lnTo>
                    <a:lnTo>
                      <a:pt x="78" y="31"/>
                    </a:lnTo>
                    <a:lnTo>
                      <a:pt x="69" y="34"/>
                    </a:lnTo>
                    <a:lnTo>
                      <a:pt x="66" y="38"/>
                    </a:lnTo>
                    <a:lnTo>
                      <a:pt x="68" y="39"/>
                    </a:lnTo>
                    <a:lnTo>
                      <a:pt x="68" y="42"/>
                    </a:lnTo>
                    <a:lnTo>
                      <a:pt x="62" y="46"/>
                    </a:lnTo>
                    <a:lnTo>
                      <a:pt x="58" y="47"/>
                    </a:lnTo>
                    <a:lnTo>
                      <a:pt x="58" y="51"/>
                    </a:lnTo>
                    <a:lnTo>
                      <a:pt x="57" y="51"/>
                    </a:lnTo>
                    <a:lnTo>
                      <a:pt x="54" y="47"/>
                    </a:lnTo>
                    <a:lnTo>
                      <a:pt x="43" y="47"/>
                    </a:lnTo>
                    <a:lnTo>
                      <a:pt x="28" y="47"/>
                    </a:lnTo>
                    <a:lnTo>
                      <a:pt x="14" y="47"/>
                    </a:lnTo>
                    <a:lnTo>
                      <a:pt x="1" y="47"/>
                    </a:lnTo>
                    <a:lnTo>
                      <a:pt x="0" y="46"/>
                    </a:lnTo>
                    <a:lnTo>
                      <a:pt x="1" y="43"/>
                    </a:lnTo>
                    <a:lnTo>
                      <a:pt x="3" y="40"/>
                    </a:lnTo>
                    <a:lnTo>
                      <a:pt x="4" y="36"/>
                    </a:lnTo>
                    <a:lnTo>
                      <a:pt x="3" y="35"/>
                    </a:lnTo>
                    <a:lnTo>
                      <a:pt x="4" y="34"/>
                    </a:lnTo>
                    <a:lnTo>
                      <a:pt x="3" y="32"/>
                    </a:lnTo>
                    <a:lnTo>
                      <a:pt x="5" y="28"/>
                    </a:lnTo>
                    <a:lnTo>
                      <a:pt x="4" y="21"/>
                    </a:lnTo>
                    <a:lnTo>
                      <a:pt x="5" y="16"/>
                    </a:lnTo>
                    <a:lnTo>
                      <a:pt x="4" y="16"/>
                    </a:lnTo>
                    <a:lnTo>
                      <a:pt x="4" y="12"/>
                    </a:lnTo>
                    <a:lnTo>
                      <a:pt x="9" y="6"/>
                    </a:lnTo>
                    <a:lnTo>
                      <a:pt x="8" y="5"/>
                    </a:lnTo>
                    <a:lnTo>
                      <a:pt x="9" y="0"/>
                    </a:lnTo>
                    <a:lnTo>
                      <a:pt x="16"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8" name="Freeform 52"/>
              <p:cNvSpPr>
                <a:spLocks/>
              </p:cNvSpPr>
              <p:nvPr/>
            </p:nvSpPr>
            <p:spPr bwMode="auto">
              <a:xfrm>
                <a:off x="2535238" y="2489201"/>
                <a:ext cx="184150" cy="85726"/>
              </a:xfrm>
              <a:custGeom>
                <a:avLst/>
                <a:gdLst/>
                <a:ahLst/>
                <a:cxnLst>
                  <a:cxn ang="0">
                    <a:pos x="35" y="40"/>
                  </a:cxn>
                  <a:cxn ang="0">
                    <a:pos x="50" y="40"/>
                  </a:cxn>
                  <a:cxn ang="0">
                    <a:pos x="59" y="40"/>
                  </a:cxn>
                  <a:cxn ang="0">
                    <a:pos x="80" y="40"/>
                  </a:cxn>
                  <a:cxn ang="0">
                    <a:pos x="88" y="40"/>
                  </a:cxn>
                  <a:cxn ang="0">
                    <a:pos x="92" y="37"/>
                  </a:cxn>
                  <a:cxn ang="0">
                    <a:pos x="95" y="33"/>
                  </a:cxn>
                  <a:cxn ang="0">
                    <a:pos x="107" y="26"/>
                  </a:cxn>
                  <a:cxn ang="0">
                    <a:pos x="103" y="23"/>
                  </a:cxn>
                  <a:cxn ang="0">
                    <a:pos x="101" y="17"/>
                  </a:cxn>
                  <a:cxn ang="0">
                    <a:pos x="103" y="11"/>
                  </a:cxn>
                  <a:cxn ang="0">
                    <a:pos x="101" y="9"/>
                  </a:cxn>
                  <a:cxn ang="0">
                    <a:pos x="101" y="6"/>
                  </a:cxn>
                  <a:cxn ang="0">
                    <a:pos x="97" y="9"/>
                  </a:cxn>
                  <a:cxn ang="0">
                    <a:pos x="95" y="9"/>
                  </a:cxn>
                  <a:cxn ang="0">
                    <a:pos x="92" y="7"/>
                  </a:cxn>
                  <a:cxn ang="0">
                    <a:pos x="91" y="9"/>
                  </a:cxn>
                  <a:cxn ang="0">
                    <a:pos x="89" y="9"/>
                  </a:cxn>
                  <a:cxn ang="0">
                    <a:pos x="88" y="6"/>
                  </a:cxn>
                  <a:cxn ang="0">
                    <a:pos x="84" y="6"/>
                  </a:cxn>
                  <a:cxn ang="0">
                    <a:pos x="82" y="0"/>
                  </a:cxn>
                  <a:cxn ang="0">
                    <a:pos x="78" y="0"/>
                  </a:cxn>
                  <a:cxn ang="0">
                    <a:pos x="76" y="2"/>
                  </a:cxn>
                  <a:cxn ang="0">
                    <a:pos x="76" y="6"/>
                  </a:cxn>
                  <a:cxn ang="0">
                    <a:pos x="70" y="7"/>
                  </a:cxn>
                  <a:cxn ang="0">
                    <a:pos x="66" y="7"/>
                  </a:cxn>
                  <a:cxn ang="0">
                    <a:pos x="66" y="10"/>
                  </a:cxn>
                  <a:cxn ang="0">
                    <a:pos x="62" y="11"/>
                  </a:cxn>
                  <a:cxn ang="0">
                    <a:pos x="61" y="14"/>
                  </a:cxn>
                  <a:cxn ang="0">
                    <a:pos x="59" y="14"/>
                  </a:cxn>
                  <a:cxn ang="0">
                    <a:pos x="57" y="18"/>
                  </a:cxn>
                  <a:cxn ang="0">
                    <a:pos x="54" y="19"/>
                  </a:cxn>
                  <a:cxn ang="0">
                    <a:pos x="51" y="15"/>
                  </a:cxn>
                  <a:cxn ang="0">
                    <a:pos x="51" y="17"/>
                  </a:cxn>
                  <a:cxn ang="0">
                    <a:pos x="50" y="17"/>
                  </a:cxn>
                  <a:cxn ang="0">
                    <a:pos x="46" y="21"/>
                  </a:cxn>
                  <a:cxn ang="0">
                    <a:pos x="43" y="19"/>
                  </a:cxn>
                  <a:cxn ang="0">
                    <a:pos x="39" y="22"/>
                  </a:cxn>
                  <a:cxn ang="0">
                    <a:pos x="34" y="19"/>
                  </a:cxn>
                  <a:cxn ang="0">
                    <a:pos x="32" y="22"/>
                  </a:cxn>
                  <a:cxn ang="0">
                    <a:pos x="32" y="21"/>
                  </a:cxn>
                  <a:cxn ang="0">
                    <a:pos x="30" y="19"/>
                  </a:cxn>
                  <a:cxn ang="0">
                    <a:pos x="27" y="22"/>
                  </a:cxn>
                  <a:cxn ang="0">
                    <a:pos x="27" y="21"/>
                  </a:cxn>
                  <a:cxn ang="0">
                    <a:pos x="24" y="25"/>
                  </a:cxn>
                  <a:cxn ang="0">
                    <a:pos x="24" y="28"/>
                  </a:cxn>
                  <a:cxn ang="0">
                    <a:pos x="19" y="29"/>
                  </a:cxn>
                  <a:cxn ang="0">
                    <a:pos x="17" y="33"/>
                  </a:cxn>
                  <a:cxn ang="0">
                    <a:pos x="16" y="34"/>
                  </a:cxn>
                  <a:cxn ang="0">
                    <a:pos x="11" y="32"/>
                  </a:cxn>
                  <a:cxn ang="0">
                    <a:pos x="7" y="34"/>
                  </a:cxn>
                  <a:cxn ang="0">
                    <a:pos x="8" y="36"/>
                  </a:cxn>
                  <a:cxn ang="0">
                    <a:pos x="7" y="38"/>
                  </a:cxn>
                  <a:cxn ang="0">
                    <a:pos x="4" y="42"/>
                  </a:cxn>
                  <a:cxn ang="0">
                    <a:pos x="3" y="41"/>
                  </a:cxn>
                  <a:cxn ang="0">
                    <a:pos x="0" y="44"/>
                  </a:cxn>
                  <a:cxn ang="0">
                    <a:pos x="20" y="44"/>
                  </a:cxn>
                  <a:cxn ang="0">
                    <a:pos x="20" y="40"/>
                  </a:cxn>
                  <a:cxn ang="0">
                    <a:pos x="35" y="40"/>
                  </a:cxn>
                </a:cxnLst>
                <a:rect l="0" t="0" r="r" b="b"/>
                <a:pathLst>
                  <a:path w="107" h="44">
                    <a:moveTo>
                      <a:pt x="35" y="40"/>
                    </a:moveTo>
                    <a:lnTo>
                      <a:pt x="50" y="40"/>
                    </a:lnTo>
                    <a:lnTo>
                      <a:pt x="59" y="40"/>
                    </a:lnTo>
                    <a:lnTo>
                      <a:pt x="80" y="40"/>
                    </a:lnTo>
                    <a:lnTo>
                      <a:pt x="88" y="40"/>
                    </a:lnTo>
                    <a:lnTo>
                      <a:pt x="92" y="37"/>
                    </a:lnTo>
                    <a:lnTo>
                      <a:pt x="95" y="33"/>
                    </a:lnTo>
                    <a:lnTo>
                      <a:pt x="107" y="26"/>
                    </a:lnTo>
                    <a:lnTo>
                      <a:pt x="103" y="23"/>
                    </a:lnTo>
                    <a:lnTo>
                      <a:pt x="101" y="17"/>
                    </a:lnTo>
                    <a:lnTo>
                      <a:pt x="103" y="11"/>
                    </a:lnTo>
                    <a:lnTo>
                      <a:pt x="101" y="9"/>
                    </a:lnTo>
                    <a:lnTo>
                      <a:pt x="101" y="6"/>
                    </a:lnTo>
                    <a:lnTo>
                      <a:pt x="97" y="9"/>
                    </a:lnTo>
                    <a:lnTo>
                      <a:pt x="95" y="9"/>
                    </a:lnTo>
                    <a:lnTo>
                      <a:pt x="92" y="7"/>
                    </a:lnTo>
                    <a:lnTo>
                      <a:pt x="91" y="9"/>
                    </a:lnTo>
                    <a:lnTo>
                      <a:pt x="89" y="9"/>
                    </a:lnTo>
                    <a:lnTo>
                      <a:pt x="88" y="6"/>
                    </a:lnTo>
                    <a:lnTo>
                      <a:pt x="84" y="6"/>
                    </a:lnTo>
                    <a:lnTo>
                      <a:pt x="82" y="0"/>
                    </a:lnTo>
                    <a:lnTo>
                      <a:pt x="78" y="0"/>
                    </a:lnTo>
                    <a:lnTo>
                      <a:pt x="76" y="2"/>
                    </a:lnTo>
                    <a:lnTo>
                      <a:pt x="76" y="6"/>
                    </a:lnTo>
                    <a:lnTo>
                      <a:pt x="70" y="7"/>
                    </a:lnTo>
                    <a:lnTo>
                      <a:pt x="66" y="7"/>
                    </a:lnTo>
                    <a:lnTo>
                      <a:pt x="66" y="10"/>
                    </a:lnTo>
                    <a:lnTo>
                      <a:pt x="62" y="11"/>
                    </a:lnTo>
                    <a:lnTo>
                      <a:pt x="61" y="14"/>
                    </a:lnTo>
                    <a:lnTo>
                      <a:pt x="59" y="14"/>
                    </a:lnTo>
                    <a:lnTo>
                      <a:pt x="57" y="18"/>
                    </a:lnTo>
                    <a:lnTo>
                      <a:pt x="54" y="19"/>
                    </a:lnTo>
                    <a:lnTo>
                      <a:pt x="51" y="15"/>
                    </a:lnTo>
                    <a:lnTo>
                      <a:pt x="51" y="17"/>
                    </a:lnTo>
                    <a:lnTo>
                      <a:pt x="50" y="17"/>
                    </a:lnTo>
                    <a:lnTo>
                      <a:pt x="46" y="21"/>
                    </a:lnTo>
                    <a:lnTo>
                      <a:pt x="43" y="19"/>
                    </a:lnTo>
                    <a:lnTo>
                      <a:pt x="39" y="22"/>
                    </a:lnTo>
                    <a:lnTo>
                      <a:pt x="34" y="19"/>
                    </a:lnTo>
                    <a:lnTo>
                      <a:pt x="32" y="22"/>
                    </a:lnTo>
                    <a:lnTo>
                      <a:pt x="32" y="21"/>
                    </a:lnTo>
                    <a:lnTo>
                      <a:pt x="30" y="19"/>
                    </a:lnTo>
                    <a:lnTo>
                      <a:pt x="27" y="22"/>
                    </a:lnTo>
                    <a:lnTo>
                      <a:pt x="27" y="21"/>
                    </a:lnTo>
                    <a:lnTo>
                      <a:pt x="24" y="25"/>
                    </a:lnTo>
                    <a:lnTo>
                      <a:pt x="24" y="28"/>
                    </a:lnTo>
                    <a:lnTo>
                      <a:pt x="19" y="29"/>
                    </a:lnTo>
                    <a:lnTo>
                      <a:pt x="17" y="33"/>
                    </a:lnTo>
                    <a:lnTo>
                      <a:pt x="16" y="34"/>
                    </a:lnTo>
                    <a:lnTo>
                      <a:pt x="11" y="32"/>
                    </a:lnTo>
                    <a:lnTo>
                      <a:pt x="7" y="34"/>
                    </a:lnTo>
                    <a:lnTo>
                      <a:pt x="8" y="36"/>
                    </a:lnTo>
                    <a:lnTo>
                      <a:pt x="7" y="38"/>
                    </a:lnTo>
                    <a:lnTo>
                      <a:pt x="4" y="42"/>
                    </a:lnTo>
                    <a:lnTo>
                      <a:pt x="3" y="41"/>
                    </a:lnTo>
                    <a:lnTo>
                      <a:pt x="0" y="44"/>
                    </a:lnTo>
                    <a:lnTo>
                      <a:pt x="20" y="44"/>
                    </a:lnTo>
                    <a:lnTo>
                      <a:pt x="20" y="40"/>
                    </a:lnTo>
                    <a:lnTo>
                      <a:pt x="35" y="4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9" name="Freeform 53"/>
              <p:cNvSpPr>
                <a:spLocks/>
              </p:cNvSpPr>
              <p:nvPr/>
            </p:nvSpPr>
            <p:spPr bwMode="auto">
              <a:xfrm>
                <a:off x="2392364" y="2570163"/>
                <a:ext cx="131762" cy="111125"/>
              </a:xfrm>
              <a:custGeom>
                <a:avLst/>
                <a:gdLst/>
                <a:ahLst/>
                <a:cxnLst>
                  <a:cxn ang="0">
                    <a:pos x="65" y="0"/>
                  </a:cxn>
                  <a:cxn ang="0">
                    <a:pos x="56" y="0"/>
                  </a:cxn>
                  <a:cxn ang="0">
                    <a:pos x="33" y="0"/>
                  </a:cxn>
                  <a:cxn ang="0">
                    <a:pos x="14" y="0"/>
                  </a:cxn>
                  <a:cxn ang="0">
                    <a:pos x="10" y="19"/>
                  </a:cxn>
                  <a:cxn ang="0">
                    <a:pos x="0" y="48"/>
                  </a:cxn>
                  <a:cxn ang="0">
                    <a:pos x="0" y="49"/>
                  </a:cxn>
                  <a:cxn ang="0">
                    <a:pos x="6" y="49"/>
                  </a:cxn>
                  <a:cxn ang="0">
                    <a:pos x="3" y="59"/>
                  </a:cxn>
                  <a:cxn ang="0">
                    <a:pos x="23" y="59"/>
                  </a:cxn>
                  <a:cxn ang="0">
                    <a:pos x="42" y="59"/>
                  </a:cxn>
                  <a:cxn ang="0">
                    <a:pos x="44" y="56"/>
                  </a:cxn>
                  <a:cxn ang="0">
                    <a:pos x="44" y="53"/>
                  </a:cxn>
                  <a:cxn ang="0">
                    <a:pos x="45" y="51"/>
                  </a:cxn>
                  <a:cxn ang="0">
                    <a:pos x="44" y="49"/>
                  </a:cxn>
                  <a:cxn ang="0">
                    <a:pos x="46" y="48"/>
                  </a:cxn>
                  <a:cxn ang="0">
                    <a:pos x="45" y="48"/>
                  </a:cxn>
                  <a:cxn ang="0">
                    <a:pos x="48" y="45"/>
                  </a:cxn>
                  <a:cxn ang="0">
                    <a:pos x="48" y="42"/>
                  </a:cxn>
                  <a:cxn ang="0">
                    <a:pos x="52" y="41"/>
                  </a:cxn>
                  <a:cxn ang="0">
                    <a:pos x="50" y="40"/>
                  </a:cxn>
                  <a:cxn ang="0">
                    <a:pos x="54" y="37"/>
                  </a:cxn>
                  <a:cxn ang="0">
                    <a:pos x="54" y="36"/>
                  </a:cxn>
                  <a:cxn ang="0">
                    <a:pos x="57" y="36"/>
                  </a:cxn>
                  <a:cxn ang="0">
                    <a:pos x="60" y="30"/>
                  </a:cxn>
                  <a:cxn ang="0">
                    <a:pos x="64" y="27"/>
                  </a:cxn>
                  <a:cxn ang="0">
                    <a:pos x="64" y="25"/>
                  </a:cxn>
                  <a:cxn ang="0">
                    <a:pos x="68" y="23"/>
                  </a:cxn>
                  <a:cxn ang="0">
                    <a:pos x="68" y="19"/>
                  </a:cxn>
                  <a:cxn ang="0">
                    <a:pos x="72" y="17"/>
                  </a:cxn>
                  <a:cxn ang="0">
                    <a:pos x="72" y="14"/>
                  </a:cxn>
                  <a:cxn ang="0">
                    <a:pos x="77" y="11"/>
                  </a:cxn>
                  <a:cxn ang="0">
                    <a:pos x="77" y="10"/>
                  </a:cxn>
                  <a:cxn ang="0">
                    <a:pos x="68" y="10"/>
                  </a:cxn>
                  <a:cxn ang="0">
                    <a:pos x="73" y="4"/>
                  </a:cxn>
                  <a:cxn ang="0">
                    <a:pos x="73" y="0"/>
                  </a:cxn>
                  <a:cxn ang="0">
                    <a:pos x="65" y="0"/>
                  </a:cxn>
                </a:cxnLst>
                <a:rect l="0" t="0" r="r" b="b"/>
                <a:pathLst>
                  <a:path w="77" h="59">
                    <a:moveTo>
                      <a:pt x="65" y="0"/>
                    </a:moveTo>
                    <a:lnTo>
                      <a:pt x="56" y="0"/>
                    </a:lnTo>
                    <a:lnTo>
                      <a:pt x="33" y="0"/>
                    </a:lnTo>
                    <a:lnTo>
                      <a:pt x="14" y="0"/>
                    </a:lnTo>
                    <a:lnTo>
                      <a:pt x="10" y="19"/>
                    </a:lnTo>
                    <a:lnTo>
                      <a:pt x="0" y="48"/>
                    </a:lnTo>
                    <a:lnTo>
                      <a:pt x="0" y="49"/>
                    </a:lnTo>
                    <a:lnTo>
                      <a:pt x="6" y="49"/>
                    </a:lnTo>
                    <a:lnTo>
                      <a:pt x="3" y="59"/>
                    </a:lnTo>
                    <a:lnTo>
                      <a:pt x="23" y="59"/>
                    </a:lnTo>
                    <a:lnTo>
                      <a:pt x="42" y="59"/>
                    </a:lnTo>
                    <a:lnTo>
                      <a:pt x="44" y="56"/>
                    </a:lnTo>
                    <a:lnTo>
                      <a:pt x="44" y="53"/>
                    </a:lnTo>
                    <a:lnTo>
                      <a:pt x="45" y="51"/>
                    </a:lnTo>
                    <a:lnTo>
                      <a:pt x="44" y="49"/>
                    </a:lnTo>
                    <a:lnTo>
                      <a:pt x="46" y="48"/>
                    </a:lnTo>
                    <a:lnTo>
                      <a:pt x="45" y="48"/>
                    </a:lnTo>
                    <a:lnTo>
                      <a:pt x="48" y="45"/>
                    </a:lnTo>
                    <a:lnTo>
                      <a:pt x="48" y="42"/>
                    </a:lnTo>
                    <a:lnTo>
                      <a:pt x="52" y="41"/>
                    </a:lnTo>
                    <a:lnTo>
                      <a:pt x="50" y="40"/>
                    </a:lnTo>
                    <a:lnTo>
                      <a:pt x="54" y="37"/>
                    </a:lnTo>
                    <a:lnTo>
                      <a:pt x="54" y="36"/>
                    </a:lnTo>
                    <a:lnTo>
                      <a:pt x="57" y="36"/>
                    </a:lnTo>
                    <a:lnTo>
                      <a:pt x="60" y="30"/>
                    </a:lnTo>
                    <a:lnTo>
                      <a:pt x="64" y="27"/>
                    </a:lnTo>
                    <a:lnTo>
                      <a:pt x="64" y="25"/>
                    </a:lnTo>
                    <a:lnTo>
                      <a:pt x="68" y="23"/>
                    </a:lnTo>
                    <a:lnTo>
                      <a:pt x="68" y="19"/>
                    </a:lnTo>
                    <a:lnTo>
                      <a:pt x="72" y="17"/>
                    </a:lnTo>
                    <a:lnTo>
                      <a:pt x="72" y="14"/>
                    </a:lnTo>
                    <a:lnTo>
                      <a:pt x="77" y="11"/>
                    </a:lnTo>
                    <a:lnTo>
                      <a:pt x="77" y="10"/>
                    </a:lnTo>
                    <a:lnTo>
                      <a:pt x="68" y="10"/>
                    </a:lnTo>
                    <a:lnTo>
                      <a:pt x="73" y="4"/>
                    </a:lnTo>
                    <a:lnTo>
                      <a:pt x="73" y="0"/>
                    </a:lnTo>
                    <a:lnTo>
                      <a:pt x="65"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50" name="Freeform 54"/>
              <p:cNvSpPr>
                <a:spLocks/>
              </p:cNvSpPr>
              <p:nvPr/>
            </p:nvSpPr>
            <p:spPr bwMode="auto">
              <a:xfrm>
                <a:off x="2416175" y="2446338"/>
                <a:ext cx="133350" cy="142875"/>
              </a:xfrm>
              <a:custGeom>
                <a:avLst/>
                <a:gdLst/>
                <a:ahLst/>
                <a:cxnLst>
                  <a:cxn ang="0">
                    <a:pos x="51" y="0"/>
                  </a:cxn>
                  <a:cxn ang="0">
                    <a:pos x="36" y="0"/>
                  </a:cxn>
                  <a:cxn ang="0">
                    <a:pos x="22" y="0"/>
                  </a:cxn>
                  <a:cxn ang="0">
                    <a:pos x="9" y="0"/>
                  </a:cxn>
                  <a:cxn ang="0">
                    <a:pos x="9" y="1"/>
                  </a:cxn>
                  <a:cxn ang="0">
                    <a:pos x="8" y="5"/>
                  </a:cxn>
                  <a:cxn ang="0">
                    <a:pos x="11" y="5"/>
                  </a:cxn>
                  <a:cxn ang="0">
                    <a:pos x="9" y="10"/>
                  </a:cxn>
                  <a:cxn ang="0">
                    <a:pos x="13" y="12"/>
                  </a:cxn>
                  <a:cxn ang="0">
                    <a:pos x="15" y="12"/>
                  </a:cxn>
                  <a:cxn ang="0">
                    <a:pos x="15" y="14"/>
                  </a:cxn>
                  <a:cxn ang="0">
                    <a:pos x="13" y="15"/>
                  </a:cxn>
                  <a:cxn ang="0">
                    <a:pos x="11" y="18"/>
                  </a:cxn>
                  <a:cxn ang="0">
                    <a:pos x="12" y="23"/>
                  </a:cxn>
                  <a:cxn ang="0">
                    <a:pos x="15" y="24"/>
                  </a:cxn>
                  <a:cxn ang="0">
                    <a:pos x="0" y="66"/>
                  </a:cxn>
                  <a:cxn ang="0">
                    <a:pos x="19" y="66"/>
                  </a:cxn>
                  <a:cxn ang="0">
                    <a:pos x="42" y="66"/>
                  </a:cxn>
                  <a:cxn ang="0">
                    <a:pos x="51" y="66"/>
                  </a:cxn>
                  <a:cxn ang="0">
                    <a:pos x="59" y="66"/>
                  </a:cxn>
                  <a:cxn ang="0">
                    <a:pos x="59" y="70"/>
                  </a:cxn>
                  <a:cxn ang="0">
                    <a:pos x="54" y="76"/>
                  </a:cxn>
                  <a:cxn ang="0">
                    <a:pos x="63" y="76"/>
                  </a:cxn>
                  <a:cxn ang="0">
                    <a:pos x="65" y="73"/>
                  </a:cxn>
                  <a:cxn ang="0">
                    <a:pos x="65" y="72"/>
                  </a:cxn>
                  <a:cxn ang="0">
                    <a:pos x="66" y="72"/>
                  </a:cxn>
                  <a:cxn ang="0">
                    <a:pos x="66" y="70"/>
                  </a:cxn>
                  <a:cxn ang="0">
                    <a:pos x="68" y="69"/>
                  </a:cxn>
                  <a:cxn ang="0">
                    <a:pos x="68" y="66"/>
                  </a:cxn>
                  <a:cxn ang="0">
                    <a:pos x="69" y="68"/>
                  </a:cxn>
                  <a:cxn ang="0">
                    <a:pos x="72" y="65"/>
                  </a:cxn>
                  <a:cxn ang="0">
                    <a:pos x="73" y="66"/>
                  </a:cxn>
                  <a:cxn ang="0">
                    <a:pos x="76" y="62"/>
                  </a:cxn>
                  <a:cxn ang="0">
                    <a:pos x="77" y="60"/>
                  </a:cxn>
                  <a:cxn ang="0">
                    <a:pos x="76" y="57"/>
                  </a:cxn>
                  <a:cxn ang="0">
                    <a:pos x="74" y="60"/>
                  </a:cxn>
                  <a:cxn ang="0">
                    <a:pos x="73" y="58"/>
                  </a:cxn>
                  <a:cxn ang="0">
                    <a:pos x="73" y="54"/>
                  </a:cxn>
                  <a:cxn ang="0">
                    <a:pos x="74" y="53"/>
                  </a:cxn>
                  <a:cxn ang="0">
                    <a:pos x="74" y="47"/>
                  </a:cxn>
                  <a:cxn ang="0">
                    <a:pos x="66" y="39"/>
                  </a:cxn>
                  <a:cxn ang="0">
                    <a:pos x="68" y="37"/>
                  </a:cxn>
                  <a:cxn ang="0">
                    <a:pos x="73" y="29"/>
                  </a:cxn>
                  <a:cxn ang="0">
                    <a:pos x="70" y="27"/>
                  </a:cxn>
                  <a:cxn ang="0">
                    <a:pos x="66" y="29"/>
                  </a:cxn>
                  <a:cxn ang="0">
                    <a:pos x="68" y="22"/>
                  </a:cxn>
                  <a:cxn ang="0">
                    <a:pos x="62" y="15"/>
                  </a:cxn>
                  <a:cxn ang="0">
                    <a:pos x="62" y="8"/>
                  </a:cxn>
                  <a:cxn ang="0">
                    <a:pos x="65" y="4"/>
                  </a:cxn>
                  <a:cxn ang="0">
                    <a:pos x="62" y="0"/>
                  </a:cxn>
                  <a:cxn ang="0">
                    <a:pos x="51" y="0"/>
                  </a:cxn>
                </a:cxnLst>
                <a:rect l="0" t="0" r="r" b="b"/>
                <a:pathLst>
                  <a:path w="77" h="76">
                    <a:moveTo>
                      <a:pt x="51" y="0"/>
                    </a:moveTo>
                    <a:lnTo>
                      <a:pt x="36" y="0"/>
                    </a:lnTo>
                    <a:lnTo>
                      <a:pt x="22" y="0"/>
                    </a:lnTo>
                    <a:lnTo>
                      <a:pt x="9" y="0"/>
                    </a:lnTo>
                    <a:lnTo>
                      <a:pt x="9" y="1"/>
                    </a:lnTo>
                    <a:lnTo>
                      <a:pt x="8" y="5"/>
                    </a:lnTo>
                    <a:lnTo>
                      <a:pt x="11" y="5"/>
                    </a:lnTo>
                    <a:lnTo>
                      <a:pt x="9" y="10"/>
                    </a:lnTo>
                    <a:lnTo>
                      <a:pt x="13" y="12"/>
                    </a:lnTo>
                    <a:lnTo>
                      <a:pt x="15" y="12"/>
                    </a:lnTo>
                    <a:lnTo>
                      <a:pt x="15" y="14"/>
                    </a:lnTo>
                    <a:lnTo>
                      <a:pt x="13" y="15"/>
                    </a:lnTo>
                    <a:lnTo>
                      <a:pt x="11" y="18"/>
                    </a:lnTo>
                    <a:lnTo>
                      <a:pt x="12" y="23"/>
                    </a:lnTo>
                    <a:lnTo>
                      <a:pt x="15" y="24"/>
                    </a:lnTo>
                    <a:lnTo>
                      <a:pt x="0" y="66"/>
                    </a:lnTo>
                    <a:lnTo>
                      <a:pt x="19" y="66"/>
                    </a:lnTo>
                    <a:lnTo>
                      <a:pt x="42" y="66"/>
                    </a:lnTo>
                    <a:lnTo>
                      <a:pt x="51" y="66"/>
                    </a:lnTo>
                    <a:lnTo>
                      <a:pt x="59" y="66"/>
                    </a:lnTo>
                    <a:lnTo>
                      <a:pt x="59" y="70"/>
                    </a:lnTo>
                    <a:lnTo>
                      <a:pt x="54" y="76"/>
                    </a:lnTo>
                    <a:lnTo>
                      <a:pt x="63" y="76"/>
                    </a:lnTo>
                    <a:lnTo>
                      <a:pt x="65" y="73"/>
                    </a:lnTo>
                    <a:lnTo>
                      <a:pt x="65" y="72"/>
                    </a:lnTo>
                    <a:lnTo>
                      <a:pt x="66" y="72"/>
                    </a:lnTo>
                    <a:lnTo>
                      <a:pt x="66" y="70"/>
                    </a:lnTo>
                    <a:lnTo>
                      <a:pt x="68" y="69"/>
                    </a:lnTo>
                    <a:lnTo>
                      <a:pt x="68" y="66"/>
                    </a:lnTo>
                    <a:lnTo>
                      <a:pt x="69" y="68"/>
                    </a:lnTo>
                    <a:lnTo>
                      <a:pt x="72" y="65"/>
                    </a:lnTo>
                    <a:lnTo>
                      <a:pt x="73" y="66"/>
                    </a:lnTo>
                    <a:lnTo>
                      <a:pt x="76" y="62"/>
                    </a:lnTo>
                    <a:lnTo>
                      <a:pt x="77" y="60"/>
                    </a:lnTo>
                    <a:lnTo>
                      <a:pt x="76" y="57"/>
                    </a:lnTo>
                    <a:lnTo>
                      <a:pt x="74" y="60"/>
                    </a:lnTo>
                    <a:lnTo>
                      <a:pt x="73" y="58"/>
                    </a:lnTo>
                    <a:lnTo>
                      <a:pt x="73" y="54"/>
                    </a:lnTo>
                    <a:lnTo>
                      <a:pt x="74" y="53"/>
                    </a:lnTo>
                    <a:lnTo>
                      <a:pt x="74" y="47"/>
                    </a:lnTo>
                    <a:lnTo>
                      <a:pt x="66" y="39"/>
                    </a:lnTo>
                    <a:lnTo>
                      <a:pt x="68" y="37"/>
                    </a:lnTo>
                    <a:lnTo>
                      <a:pt x="73" y="29"/>
                    </a:lnTo>
                    <a:lnTo>
                      <a:pt x="70" y="27"/>
                    </a:lnTo>
                    <a:lnTo>
                      <a:pt x="66" y="29"/>
                    </a:lnTo>
                    <a:lnTo>
                      <a:pt x="68" y="22"/>
                    </a:lnTo>
                    <a:lnTo>
                      <a:pt x="62" y="15"/>
                    </a:lnTo>
                    <a:lnTo>
                      <a:pt x="62" y="8"/>
                    </a:lnTo>
                    <a:lnTo>
                      <a:pt x="65" y="4"/>
                    </a:lnTo>
                    <a:lnTo>
                      <a:pt x="62" y="0"/>
                    </a:lnTo>
                    <a:lnTo>
                      <a:pt x="5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51" name="Freeform 55"/>
              <p:cNvSpPr>
                <a:spLocks/>
              </p:cNvSpPr>
              <p:nvPr/>
            </p:nvSpPr>
            <p:spPr bwMode="auto">
              <a:xfrm>
                <a:off x="2373313" y="2681288"/>
                <a:ext cx="115887" cy="122237"/>
              </a:xfrm>
              <a:custGeom>
                <a:avLst/>
                <a:gdLst/>
                <a:ahLst/>
                <a:cxnLst>
                  <a:cxn ang="0">
                    <a:pos x="63" y="44"/>
                  </a:cxn>
                  <a:cxn ang="0">
                    <a:pos x="56" y="42"/>
                  </a:cxn>
                  <a:cxn ang="0">
                    <a:pos x="53" y="43"/>
                  </a:cxn>
                  <a:cxn ang="0">
                    <a:pos x="52" y="46"/>
                  </a:cxn>
                  <a:cxn ang="0">
                    <a:pos x="53" y="48"/>
                  </a:cxn>
                  <a:cxn ang="0">
                    <a:pos x="60" y="46"/>
                  </a:cxn>
                  <a:cxn ang="0">
                    <a:pos x="60" y="50"/>
                  </a:cxn>
                  <a:cxn ang="0">
                    <a:pos x="60" y="50"/>
                  </a:cxn>
                  <a:cxn ang="0">
                    <a:pos x="65" y="47"/>
                  </a:cxn>
                  <a:cxn ang="0">
                    <a:pos x="67" y="47"/>
                  </a:cxn>
                  <a:cxn ang="0">
                    <a:pos x="65" y="51"/>
                  </a:cxn>
                  <a:cxn ang="0">
                    <a:pos x="60" y="56"/>
                  </a:cxn>
                  <a:cxn ang="0">
                    <a:pos x="65" y="62"/>
                  </a:cxn>
                  <a:cxn ang="0">
                    <a:pos x="64" y="63"/>
                  </a:cxn>
                  <a:cxn ang="0">
                    <a:pos x="63" y="65"/>
                  </a:cxn>
                  <a:cxn ang="0">
                    <a:pos x="61" y="65"/>
                  </a:cxn>
                  <a:cxn ang="0">
                    <a:pos x="60" y="61"/>
                  </a:cxn>
                  <a:cxn ang="0">
                    <a:pos x="56" y="58"/>
                  </a:cxn>
                  <a:cxn ang="0">
                    <a:pos x="53" y="58"/>
                  </a:cxn>
                  <a:cxn ang="0">
                    <a:pos x="51" y="62"/>
                  </a:cxn>
                  <a:cxn ang="0">
                    <a:pos x="45" y="62"/>
                  </a:cxn>
                  <a:cxn ang="0">
                    <a:pos x="42" y="62"/>
                  </a:cxn>
                  <a:cxn ang="0">
                    <a:pos x="37" y="61"/>
                  </a:cxn>
                  <a:cxn ang="0">
                    <a:pos x="36" y="56"/>
                  </a:cxn>
                  <a:cxn ang="0">
                    <a:pos x="29" y="52"/>
                  </a:cxn>
                  <a:cxn ang="0">
                    <a:pos x="26" y="52"/>
                  </a:cxn>
                  <a:cxn ang="0">
                    <a:pos x="26" y="55"/>
                  </a:cxn>
                  <a:cxn ang="0">
                    <a:pos x="24" y="56"/>
                  </a:cxn>
                  <a:cxn ang="0">
                    <a:pos x="18" y="55"/>
                  </a:cxn>
                  <a:cxn ang="0">
                    <a:pos x="10" y="52"/>
                  </a:cxn>
                  <a:cxn ang="0">
                    <a:pos x="2" y="54"/>
                  </a:cxn>
                  <a:cxn ang="0">
                    <a:pos x="0" y="52"/>
                  </a:cxn>
                  <a:cxn ang="0">
                    <a:pos x="5" y="47"/>
                  </a:cxn>
                  <a:cxn ang="0">
                    <a:pos x="7" y="40"/>
                  </a:cxn>
                  <a:cxn ang="0">
                    <a:pos x="13" y="32"/>
                  </a:cxn>
                  <a:cxn ang="0">
                    <a:pos x="10" y="23"/>
                  </a:cxn>
                  <a:cxn ang="0">
                    <a:pos x="11" y="20"/>
                  </a:cxn>
                  <a:cxn ang="0">
                    <a:pos x="9" y="16"/>
                  </a:cxn>
                  <a:cxn ang="0">
                    <a:pos x="14" y="0"/>
                  </a:cxn>
                  <a:cxn ang="0">
                    <a:pos x="34" y="0"/>
                  </a:cxn>
                  <a:cxn ang="0">
                    <a:pos x="53" y="0"/>
                  </a:cxn>
                  <a:cxn ang="0">
                    <a:pos x="53" y="0"/>
                  </a:cxn>
                  <a:cxn ang="0">
                    <a:pos x="55" y="1"/>
                  </a:cxn>
                  <a:cxn ang="0">
                    <a:pos x="52" y="4"/>
                  </a:cxn>
                  <a:cxn ang="0">
                    <a:pos x="53" y="5"/>
                  </a:cxn>
                  <a:cxn ang="0">
                    <a:pos x="52" y="5"/>
                  </a:cxn>
                  <a:cxn ang="0">
                    <a:pos x="52" y="8"/>
                  </a:cxn>
                  <a:cxn ang="0">
                    <a:pos x="55" y="10"/>
                  </a:cxn>
                  <a:cxn ang="0">
                    <a:pos x="51" y="13"/>
                  </a:cxn>
                  <a:cxn ang="0">
                    <a:pos x="51" y="16"/>
                  </a:cxn>
                  <a:cxn ang="0">
                    <a:pos x="45" y="19"/>
                  </a:cxn>
                  <a:cxn ang="0">
                    <a:pos x="41" y="24"/>
                  </a:cxn>
                  <a:cxn ang="0">
                    <a:pos x="41" y="28"/>
                  </a:cxn>
                  <a:cxn ang="0">
                    <a:pos x="38" y="28"/>
                  </a:cxn>
                  <a:cxn ang="0">
                    <a:pos x="40" y="31"/>
                  </a:cxn>
                  <a:cxn ang="0">
                    <a:pos x="37" y="32"/>
                  </a:cxn>
                  <a:cxn ang="0">
                    <a:pos x="52" y="32"/>
                  </a:cxn>
                  <a:cxn ang="0">
                    <a:pos x="64" y="32"/>
                  </a:cxn>
                  <a:cxn ang="0">
                    <a:pos x="61" y="38"/>
                  </a:cxn>
                  <a:cxn ang="0">
                    <a:pos x="63" y="44"/>
                  </a:cxn>
                </a:cxnLst>
                <a:rect l="0" t="0" r="r" b="b"/>
                <a:pathLst>
                  <a:path w="67" h="65">
                    <a:moveTo>
                      <a:pt x="63" y="44"/>
                    </a:moveTo>
                    <a:lnTo>
                      <a:pt x="56" y="42"/>
                    </a:lnTo>
                    <a:lnTo>
                      <a:pt x="53" y="43"/>
                    </a:lnTo>
                    <a:lnTo>
                      <a:pt x="52" y="46"/>
                    </a:lnTo>
                    <a:lnTo>
                      <a:pt x="53" y="48"/>
                    </a:lnTo>
                    <a:lnTo>
                      <a:pt x="60" y="46"/>
                    </a:lnTo>
                    <a:lnTo>
                      <a:pt x="60" y="50"/>
                    </a:lnTo>
                    <a:lnTo>
                      <a:pt x="60" y="50"/>
                    </a:lnTo>
                    <a:lnTo>
                      <a:pt x="65" y="47"/>
                    </a:lnTo>
                    <a:lnTo>
                      <a:pt x="67" y="47"/>
                    </a:lnTo>
                    <a:lnTo>
                      <a:pt x="65" y="51"/>
                    </a:lnTo>
                    <a:lnTo>
                      <a:pt x="60" y="56"/>
                    </a:lnTo>
                    <a:lnTo>
                      <a:pt x="65" y="62"/>
                    </a:lnTo>
                    <a:lnTo>
                      <a:pt x="64" y="63"/>
                    </a:lnTo>
                    <a:lnTo>
                      <a:pt x="63" y="65"/>
                    </a:lnTo>
                    <a:lnTo>
                      <a:pt x="61" y="65"/>
                    </a:lnTo>
                    <a:lnTo>
                      <a:pt x="60" y="61"/>
                    </a:lnTo>
                    <a:lnTo>
                      <a:pt x="56" y="58"/>
                    </a:lnTo>
                    <a:lnTo>
                      <a:pt x="53" y="58"/>
                    </a:lnTo>
                    <a:lnTo>
                      <a:pt x="51" y="62"/>
                    </a:lnTo>
                    <a:lnTo>
                      <a:pt x="45" y="62"/>
                    </a:lnTo>
                    <a:lnTo>
                      <a:pt x="42" y="62"/>
                    </a:lnTo>
                    <a:lnTo>
                      <a:pt x="37" y="61"/>
                    </a:lnTo>
                    <a:lnTo>
                      <a:pt x="36" y="56"/>
                    </a:lnTo>
                    <a:lnTo>
                      <a:pt x="29" y="52"/>
                    </a:lnTo>
                    <a:lnTo>
                      <a:pt x="26" y="52"/>
                    </a:lnTo>
                    <a:lnTo>
                      <a:pt x="26" y="55"/>
                    </a:lnTo>
                    <a:lnTo>
                      <a:pt x="24" y="56"/>
                    </a:lnTo>
                    <a:lnTo>
                      <a:pt x="18" y="55"/>
                    </a:lnTo>
                    <a:lnTo>
                      <a:pt x="10" y="52"/>
                    </a:lnTo>
                    <a:lnTo>
                      <a:pt x="2" y="54"/>
                    </a:lnTo>
                    <a:lnTo>
                      <a:pt x="0" y="52"/>
                    </a:lnTo>
                    <a:lnTo>
                      <a:pt x="5" y="47"/>
                    </a:lnTo>
                    <a:lnTo>
                      <a:pt x="7" y="40"/>
                    </a:lnTo>
                    <a:lnTo>
                      <a:pt x="13" y="32"/>
                    </a:lnTo>
                    <a:lnTo>
                      <a:pt x="10" y="23"/>
                    </a:lnTo>
                    <a:lnTo>
                      <a:pt x="11" y="20"/>
                    </a:lnTo>
                    <a:lnTo>
                      <a:pt x="9" y="16"/>
                    </a:lnTo>
                    <a:lnTo>
                      <a:pt x="14" y="0"/>
                    </a:lnTo>
                    <a:lnTo>
                      <a:pt x="34" y="0"/>
                    </a:lnTo>
                    <a:lnTo>
                      <a:pt x="53" y="0"/>
                    </a:lnTo>
                    <a:lnTo>
                      <a:pt x="53" y="0"/>
                    </a:lnTo>
                    <a:lnTo>
                      <a:pt x="55" y="1"/>
                    </a:lnTo>
                    <a:lnTo>
                      <a:pt x="52" y="4"/>
                    </a:lnTo>
                    <a:lnTo>
                      <a:pt x="53" y="5"/>
                    </a:lnTo>
                    <a:lnTo>
                      <a:pt x="52" y="5"/>
                    </a:lnTo>
                    <a:lnTo>
                      <a:pt x="52" y="8"/>
                    </a:lnTo>
                    <a:lnTo>
                      <a:pt x="55" y="10"/>
                    </a:lnTo>
                    <a:lnTo>
                      <a:pt x="51" y="13"/>
                    </a:lnTo>
                    <a:lnTo>
                      <a:pt x="51" y="16"/>
                    </a:lnTo>
                    <a:lnTo>
                      <a:pt x="45" y="19"/>
                    </a:lnTo>
                    <a:lnTo>
                      <a:pt x="41" y="24"/>
                    </a:lnTo>
                    <a:lnTo>
                      <a:pt x="41" y="28"/>
                    </a:lnTo>
                    <a:lnTo>
                      <a:pt x="38" y="28"/>
                    </a:lnTo>
                    <a:lnTo>
                      <a:pt x="40" y="31"/>
                    </a:lnTo>
                    <a:lnTo>
                      <a:pt x="37" y="32"/>
                    </a:lnTo>
                    <a:lnTo>
                      <a:pt x="52" y="32"/>
                    </a:lnTo>
                    <a:lnTo>
                      <a:pt x="64" y="32"/>
                    </a:lnTo>
                    <a:lnTo>
                      <a:pt x="61" y="38"/>
                    </a:lnTo>
                    <a:lnTo>
                      <a:pt x="63" y="4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52" name="Freeform 56"/>
              <p:cNvSpPr>
                <a:spLocks/>
              </p:cNvSpPr>
              <p:nvPr/>
            </p:nvSpPr>
            <p:spPr bwMode="auto">
              <a:xfrm>
                <a:off x="2509838" y="2617788"/>
                <a:ext cx="103187" cy="146049"/>
              </a:xfrm>
              <a:custGeom>
                <a:avLst/>
                <a:gdLst/>
                <a:ahLst/>
                <a:cxnLst>
                  <a:cxn ang="0">
                    <a:pos x="0" y="76"/>
                  </a:cxn>
                  <a:cxn ang="0">
                    <a:pos x="3" y="75"/>
                  </a:cxn>
                  <a:cxn ang="0">
                    <a:pos x="8" y="66"/>
                  </a:cxn>
                  <a:cxn ang="0">
                    <a:pos x="6" y="77"/>
                  </a:cxn>
                  <a:cxn ang="0">
                    <a:pos x="14" y="76"/>
                  </a:cxn>
                  <a:cxn ang="0">
                    <a:pos x="15" y="71"/>
                  </a:cxn>
                  <a:cxn ang="0">
                    <a:pos x="13" y="68"/>
                  </a:cxn>
                  <a:cxn ang="0">
                    <a:pos x="14" y="65"/>
                  </a:cxn>
                  <a:cxn ang="0">
                    <a:pos x="31" y="65"/>
                  </a:cxn>
                  <a:cxn ang="0">
                    <a:pos x="50" y="65"/>
                  </a:cxn>
                  <a:cxn ang="0">
                    <a:pos x="49" y="62"/>
                  </a:cxn>
                  <a:cxn ang="0">
                    <a:pos x="53" y="53"/>
                  </a:cxn>
                  <a:cxn ang="0">
                    <a:pos x="52" y="50"/>
                  </a:cxn>
                  <a:cxn ang="0">
                    <a:pos x="54" y="46"/>
                  </a:cxn>
                  <a:cxn ang="0">
                    <a:pos x="57" y="45"/>
                  </a:cxn>
                  <a:cxn ang="0">
                    <a:pos x="56" y="43"/>
                  </a:cxn>
                  <a:cxn ang="0">
                    <a:pos x="56" y="42"/>
                  </a:cxn>
                  <a:cxn ang="0">
                    <a:pos x="56" y="38"/>
                  </a:cxn>
                  <a:cxn ang="0">
                    <a:pos x="56" y="33"/>
                  </a:cxn>
                  <a:cxn ang="0">
                    <a:pos x="57" y="19"/>
                  </a:cxn>
                  <a:cxn ang="0">
                    <a:pos x="59" y="0"/>
                  </a:cxn>
                  <a:cxn ang="0">
                    <a:pos x="41" y="0"/>
                  </a:cxn>
                  <a:cxn ang="0">
                    <a:pos x="23" y="0"/>
                  </a:cxn>
                  <a:cxn ang="0">
                    <a:pos x="25" y="1"/>
                  </a:cxn>
                  <a:cxn ang="0">
                    <a:pos x="15" y="23"/>
                  </a:cxn>
                  <a:cxn ang="0">
                    <a:pos x="6" y="50"/>
                  </a:cxn>
                  <a:cxn ang="0">
                    <a:pos x="0" y="76"/>
                  </a:cxn>
                </a:cxnLst>
                <a:rect l="0" t="0" r="r" b="b"/>
                <a:pathLst>
                  <a:path w="59" h="77">
                    <a:moveTo>
                      <a:pt x="0" y="76"/>
                    </a:moveTo>
                    <a:lnTo>
                      <a:pt x="3" y="75"/>
                    </a:lnTo>
                    <a:lnTo>
                      <a:pt x="8" y="66"/>
                    </a:lnTo>
                    <a:lnTo>
                      <a:pt x="6" y="77"/>
                    </a:lnTo>
                    <a:lnTo>
                      <a:pt x="14" y="76"/>
                    </a:lnTo>
                    <a:lnTo>
                      <a:pt x="15" y="71"/>
                    </a:lnTo>
                    <a:lnTo>
                      <a:pt x="13" y="68"/>
                    </a:lnTo>
                    <a:lnTo>
                      <a:pt x="14" y="65"/>
                    </a:lnTo>
                    <a:lnTo>
                      <a:pt x="31" y="65"/>
                    </a:lnTo>
                    <a:lnTo>
                      <a:pt x="50" y="65"/>
                    </a:lnTo>
                    <a:lnTo>
                      <a:pt x="49" y="62"/>
                    </a:lnTo>
                    <a:lnTo>
                      <a:pt x="53" y="53"/>
                    </a:lnTo>
                    <a:lnTo>
                      <a:pt x="52" y="50"/>
                    </a:lnTo>
                    <a:lnTo>
                      <a:pt x="54" y="46"/>
                    </a:lnTo>
                    <a:lnTo>
                      <a:pt x="57" y="45"/>
                    </a:lnTo>
                    <a:lnTo>
                      <a:pt x="56" y="43"/>
                    </a:lnTo>
                    <a:lnTo>
                      <a:pt x="56" y="42"/>
                    </a:lnTo>
                    <a:lnTo>
                      <a:pt x="56" y="38"/>
                    </a:lnTo>
                    <a:lnTo>
                      <a:pt x="56" y="33"/>
                    </a:lnTo>
                    <a:lnTo>
                      <a:pt x="57" y="19"/>
                    </a:lnTo>
                    <a:lnTo>
                      <a:pt x="59" y="0"/>
                    </a:lnTo>
                    <a:lnTo>
                      <a:pt x="41" y="0"/>
                    </a:lnTo>
                    <a:lnTo>
                      <a:pt x="23" y="0"/>
                    </a:lnTo>
                    <a:lnTo>
                      <a:pt x="25" y="1"/>
                    </a:lnTo>
                    <a:lnTo>
                      <a:pt x="15" y="23"/>
                    </a:lnTo>
                    <a:lnTo>
                      <a:pt x="6" y="50"/>
                    </a:lnTo>
                    <a:lnTo>
                      <a:pt x="0" y="76"/>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53" name="Freeform 57"/>
              <p:cNvSpPr>
                <a:spLocks/>
              </p:cNvSpPr>
              <p:nvPr/>
            </p:nvSpPr>
            <p:spPr bwMode="auto">
              <a:xfrm>
                <a:off x="2533650" y="2740025"/>
                <a:ext cx="158750" cy="180976"/>
              </a:xfrm>
              <a:custGeom>
                <a:avLst/>
                <a:gdLst/>
                <a:ahLst/>
                <a:cxnLst>
                  <a:cxn ang="0">
                    <a:pos x="1" y="11"/>
                  </a:cxn>
                  <a:cxn ang="0">
                    <a:pos x="6" y="7"/>
                  </a:cxn>
                  <a:cxn ang="0">
                    <a:pos x="5" y="10"/>
                  </a:cxn>
                  <a:cxn ang="0">
                    <a:pos x="16" y="8"/>
                  </a:cxn>
                  <a:cxn ang="0">
                    <a:pos x="17" y="8"/>
                  </a:cxn>
                  <a:cxn ang="0">
                    <a:pos x="16" y="11"/>
                  </a:cxn>
                  <a:cxn ang="0">
                    <a:pos x="25" y="16"/>
                  </a:cxn>
                  <a:cxn ang="0">
                    <a:pos x="28" y="22"/>
                  </a:cxn>
                  <a:cxn ang="0">
                    <a:pos x="32" y="20"/>
                  </a:cxn>
                  <a:cxn ang="0">
                    <a:pos x="41" y="18"/>
                  </a:cxn>
                  <a:cxn ang="0">
                    <a:pos x="43" y="15"/>
                  </a:cxn>
                  <a:cxn ang="0">
                    <a:pos x="50" y="16"/>
                  </a:cxn>
                  <a:cxn ang="0">
                    <a:pos x="54" y="22"/>
                  </a:cxn>
                  <a:cxn ang="0">
                    <a:pos x="54" y="24"/>
                  </a:cxn>
                  <a:cxn ang="0">
                    <a:pos x="60" y="31"/>
                  </a:cxn>
                  <a:cxn ang="0">
                    <a:pos x="60" y="38"/>
                  </a:cxn>
                  <a:cxn ang="0">
                    <a:pos x="56" y="49"/>
                  </a:cxn>
                  <a:cxn ang="0">
                    <a:pos x="56" y="52"/>
                  </a:cxn>
                  <a:cxn ang="0">
                    <a:pos x="58" y="53"/>
                  </a:cxn>
                  <a:cxn ang="0">
                    <a:pos x="59" y="50"/>
                  </a:cxn>
                  <a:cxn ang="0">
                    <a:pos x="60" y="52"/>
                  </a:cxn>
                  <a:cxn ang="0">
                    <a:pos x="58" y="60"/>
                  </a:cxn>
                  <a:cxn ang="0">
                    <a:pos x="60" y="68"/>
                  </a:cxn>
                  <a:cxn ang="0">
                    <a:pos x="63" y="68"/>
                  </a:cxn>
                  <a:cxn ang="0">
                    <a:pos x="63" y="72"/>
                  </a:cxn>
                  <a:cxn ang="0">
                    <a:pos x="65" y="72"/>
                  </a:cxn>
                  <a:cxn ang="0">
                    <a:pos x="63" y="75"/>
                  </a:cxn>
                  <a:cxn ang="0">
                    <a:pos x="66" y="83"/>
                  </a:cxn>
                  <a:cxn ang="0">
                    <a:pos x="70" y="85"/>
                  </a:cxn>
                  <a:cxn ang="0">
                    <a:pos x="71" y="92"/>
                  </a:cxn>
                  <a:cxn ang="0">
                    <a:pos x="71" y="96"/>
                  </a:cxn>
                  <a:cxn ang="0">
                    <a:pos x="75" y="96"/>
                  </a:cxn>
                  <a:cxn ang="0">
                    <a:pos x="82" y="95"/>
                  </a:cxn>
                  <a:cxn ang="0">
                    <a:pos x="83" y="95"/>
                  </a:cxn>
                  <a:cxn ang="0">
                    <a:pos x="89" y="81"/>
                  </a:cxn>
                  <a:cxn ang="0">
                    <a:pos x="92" y="66"/>
                  </a:cxn>
                  <a:cxn ang="0">
                    <a:pos x="88" y="50"/>
                  </a:cxn>
                  <a:cxn ang="0">
                    <a:pos x="89" y="41"/>
                  </a:cxn>
                  <a:cxn ang="0">
                    <a:pos x="85" y="29"/>
                  </a:cxn>
                  <a:cxn ang="0">
                    <a:pos x="83" y="19"/>
                  </a:cxn>
                  <a:cxn ang="0">
                    <a:pos x="83" y="7"/>
                  </a:cxn>
                  <a:cxn ang="0">
                    <a:pos x="85" y="6"/>
                  </a:cxn>
                  <a:cxn ang="0">
                    <a:pos x="78" y="3"/>
                  </a:cxn>
                  <a:cxn ang="0">
                    <a:pos x="77" y="4"/>
                  </a:cxn>
                  <a:cxn ang="0">
                    <a:pos x="75" y="11"/>
                  </a:cxn>
                  <a:cxn ang="0">
                    <a:pos x="74" y="11"/>
                  </a:cxn>
                  <a:cxn ang="0">
                    <a:pos x="74" y="7"/>
                  </a:cxn>
                  <a:cxn ang="0">
                    <a:pos x="56" y="7"/>
                  </a:cxn>
                  <a:cxn ang="0">
                    <a:pos x="37" y="6"/>
                  </a:cxn>
                  <a:cxn ang="0">
                    <a:pos x="37" y="0"/>
                  </a:cxn>
                  <a:cxn ang="0">
                    <a:pos x="18" y="0"/>
                  </a:cxn>
                  <a:cxn ang="0">
                    <a:pos x="1" y="0"/>
                  </a:cxn>
                  <a:cxn ang="0">
                    <a:pos x="0" y="3"/>
                  </a:cxn>
                  <a:cxn ang="0">
                    <a:pos x="2" y="6"/>
                  </a:cxn>
                  <a:cxn ang="0">
                    <a:pos x="1" y="11"/>
                  </a:cxn>
                </a:cxnLst>
                <a:rect l="0" t="0" r="r" b="b"/>
                <a:pathLst>
                  <a:path w="92" h="96">
                    <a:moveTo>
                      <a:pt x="1" y="11"/>
                    </a:moveTo>
                    <a:lnTo>
                      <a:pt x="6" y="7"/>
                    </a:lnTo>
                    <a:lnTo>
                      <a:pt x="5" y="10"/>
                    </a:lnTo>
                    <a:lnTo>
                      <a:pt x="16" y="8"/>
                    </a:lnTo>
                    <a:lnTo>
                      <a:pt x="17" y="8"/>
                    </a:lnTo>
                    <a:lnTo>
                      <a:pt x="16" y="11"/>
                    </a:lnTo>
                    <a:lnTo>
                      <a:pt x="25" y="16"/>
                    </a:lnTo>
                    <a:lnTo>
                      <a:pt x="28" y="22"/>
                    </a:lnTo>
                    <a:lnTo>
                      <a:pt x="32" y="20"/>
                    </a:lnTo>
                    <a:lnTo>
                      <a:pt x="41" y="18"/>
                    </a:lnTo>
                    <a:lnTo>
                      <a:pt x="43" y="15"/>
                    </a:lnTo>
                    <a:lnTo>
                      <a:pt x="50" y="16"/>
                    </a:lnTo>
                    <a:lnTo>
                      <a:pt x="54" y="22"/>
                    </a:lnTo>
                    <a:lnTo>
                      <a:pt x="54" y="24"/>
                    </a:lnTo>
                    <a:lnTo>
                      <a:pt x="60" y="31"/>
                    </a:lnTo>
                    <a:lnTo>
                      <a:pt x="60" y="38"/>
                    </a:lnTo>
                    <a:lnTo>
                      <a:pt x="56" y="49"/>
                    </a:lnTo>
                    <a:lnTo>
                      <a:pt x="56" y="52"/>
                    </a:lnTo>
                    <a:lnTo>
                      <a:pt x="58" y="53"/>
                    </a:lnTo>
                    <a:lnTo>
                      <a:pt x="59" y="50"/>
                    </a:lnTo>
                    <a:lnTo>
                      <a:pt x="60" y="52"/>
                    </a:lnTo>
                    <a:lnTo>
                      <a:pt x="58" y="60"/>
                    </a:lnTo>
                    <a:lnTo>
                      <a:pt x="60" y="68"/>
                    </a:lnTo>
                    <a:lnTo>
                      <a:pt x="63" y="68"/>
                    </a:lnTo>
                    <a:lnTo>
                      <a:pt x="63" y="72"/>
                    </a:lnTo>
                    <a:lnTo>
                      <a:pt x="65" y="72"/>
                    </a:lnTo>
                    <a:lnTo>
                      <a:pt x="63" y="75"/>
                    </a:lnTo>
                    <a:lnTo>
                      <a:pt x="66" y="83"/>
                    </a:lnTo>
                    <a:lnTo>
                      <a:pt x="70" y="85"/>
                    </a:lnTo>
                    <a:lnTo>
                      <a:pt x="71" y="92"/>
                    </a:lnTo>
                    <a:lnTo>
                      <a:pt x="71" y="96"/>
                    </a:lnTo>
                    <a:lnTo>
                      <a:pt x="75" y="96"/>
                    </a:lnTo>
                    <a:lnTo>
                      <a:pt x="82" y="95"/>
                    </a:lnTo>
                    <a:lnTo>
                      <a:pt x="83" y="95"/>
                    </a:lnTo>
                    <a:lnTo>
                      <a:pt x="89" y="81"/>
                    </a:lnTo>
                    <a:lnTo>
                      <a:pt x="92" y="66"/>
                    </a:lnTo>
                    <a:lnTo>
                      <a:pt x="88" y="50"/>
                    </a:lnTo>
                    <a:lnTo>
                      <a:pt x="89" y="41"/>
                    </a:lnTo>
                    <a:lnTo>
                      <a:pt x="85" y="29"/>
                    </a:lnTo>
                    <a:lnTo>
                      <a:pt x="83" y="19"/>
                    </a:lnTo>
                    <a:lnTo>
                      <a:pt x="83" y="7"/>
                    </a:lnTo>
                    <a:lnTo>
                      <a:pt x="85" y="6"/>
                    </a:lnTo>
                    <a:lnTo>
                      <a:pt x="78" y="3"/>
                    </a:lnTo>
                    <a:lnTo>
                      <a:pt x="77" y="4"/>
                    </a:lnTo>
                    <a:lnTo>
                      <a:pt x="75" y="11"/>
                    </a:lnTo>
                    <a:lnTo>
                      <a:pt x="74" y="11"/>
                    </a:lnTo>
                    <a:lnTo>
                      <a:pt x="74" y="7"/>
                    </a:lnTo>
                    <a:lnTo>
                      <a:pt x="56" y="7"/>
                    </a:lnTo>
                    <a:lnTo>
                      <a:pt x="37" y="6"/>
                    </a:lnTo>
                    <a:lnTo>
                      <a:pt x="37" y="0"/>
                    </a:lnTo>
                    <a:lnTo>
                      <a:pt x="18" y="0"/>
                    </a:lnTo>
                    <a:lnTo>
                      <a:pt x="1" y="0"/>
                    </a:lnTo>
                    <a:lnTo>
                      <a:pt x="0" y="3"/>
                    </a:lnTo>
                    <a:lnTo>
                      <a:pt x="2" y="6"/>
                    </a:lnTo>
                    <a:lnTo>
                      <a:pt x="1" y="1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54" name="Freeform 58"/>
              <p:cNvSpPr>
                <a:spLocks/>
              </p:cNvSpPr>
              <p:nvPr/>
            </p:nvSpPr>
            <p:spPr bwMode="auto">
              <a:xfrm>
                <a:off x="2503489" y="2565399"/>
                <a:ext cx="215900" cy="52388"/>
              </a:xfrm>
              <a:custGeom>
                <a:avLst/>
                <a:gdLst/>
                <a:ahLst/>
                <a:cxnLst>
                  <a:cxn ang="0">
                    <a:pos x="126" y="0"/>
                  </a:cxn>
                  <a:cxn ang="0">
                    <a:pos x="99" y="0"/>
                  </a:cxn>
                  <a:cxn ang="0">
                    <a:pos x="78" y="0"/>
                  </a:cxn>
                  <a:cxn ang="0">
                    <a:pos x="69" y="0"/>
                  </a:cxn>
                  <a:cxn ang="0">
                    <a:pos x="54" y="0"/>
                  </a:cxn>
                  <a:cxn ang="0">
                    <a:pos x="39" y="0"/>
                  </a:cxn>
                  <a:cxn ang="0">
                    <a:pos x="39" y="4"/>
                  </a:cxn>
                  <a:cxn ang="0">
                    <a:pos x="19" y="4"/>
                  </a:cxn>
                  <a:cxn ang="0">
                    <a:pos x="18" y="2"/>
                  </a:cxn>
                  <a:cxn ang="0">
                    <a:pos x="18" y="5"/>
                  </a:cxn>
                  <a:cxn ang="0">
                    <a:pos x="16" y="6"/>
                  </a:cxn>
                  <a:cxn ang="0">
                    <a:pos x="16" y="8"/>
                  </a:cxn>
                  <a:cxn ang="0">
                    <a:pos x="15" y="8"/>
                  </a:cxn>
                  <a:cxn ang="0">
                    <a:pos x="15" y="9"/>
                  </a:cxn>
                  <a:cxn ang="0">
                    <a:pos x="13" y="12"/>
                  </a:cxn>
                  <a:cxn ang="0">
                    <a:pos x="13" y="13"/>
                  </a:cxn>
                  <a:cxn ang="0">
                    <a:pos x="8" y="16"/>
                  </a:cxn>
                  <a:cxn ang="0">
                    <a:pos x="8" y="19"/>
                  </a:cxn>
                  <a:cxn ang="0">
                    <a:pos x="4" y="21"/>
                  </a:cxn>
                  <a:cxn ang="0">
                    <a:pos x="4" y="25"/>
                  </a:cxn>
                  <a:cxn ang="0">
                    <a:pos x="0" y="27"/>
                  </a:cxn>
                  <a:cxn ang="0">
                    <a:pos x="15" y="28"/>
                  </a:cxn>
                  <a:cxn ang="0">
                    <a:pos x="28" y="28"/>
                  </a:cxn>
                  <a:cxn ang="0">
                    <a:pos x="46" y="28"/>
                  </a:cxn>
                  <a:cxn ang="0">
                    <a:pos x="81" y="28"/>
                  </a:cxn>
                  <a:cxn ang="0">
                    <a:pos x="84" y="24"/>
                  </a:cxn>
                  <a:cxn ang="0">
                    <a:pos x="87" y="23"/>
                  </a:cxn>
                  <a:cxn ang="0">
                    <a:pos x="91" y="19"/>
                  </a:cxn>
                  <a:cxn ang="0">
                    <a:pos x="96" y="19"/>
                  </a:cxn>
                  <a:cxn ang="0">
                    <a:pos x="104" y="15"/>
                  </a:cxn>
                  <a:cxn ang="0">
                    <a:pos x="106" y="12"/>
                  </a:cxn>
                  <a:cxn ang="0">
                    <a:pos x="110" y="11"/>
                  </a:cxn>
                  <a:cxn ang="0">
                    <a:pos x="111" y="12"/>
                  </a:cxn>
                  <a:cxn ang="0">
                    <a:pos x="115" y="9"/>
                  </a:cxn>
                  <a:cxn ang="0">
                    <a:pos x="118" y="9"/>
                  </a:cxn>
                  <a:cxn ang="0">
                    <a:pos x="120" y="6"/>
                  </a:cxn>
                  <a:cxn ang="0">
                    <a:pos x="123" y="5"/>
                  </a:cxn>
                  <a:cxn ang="0">
                    <a:pos x="126" y="0"/>
                  </a:cxn>
                </a:cxnLst>
                <a:rect l="0" t="0" r="r" b="b"/>
                <a:pathLst>
                  <a:path w="126" h="28">
                    <a:moveTo>
                      <a:pt x="126" y="0"/>
                    </a:moveTo>
                    <a:lnTo>
                      <a:pt x="99" y="0"/>
                    </a:lnTo>
                    <a:lnTo>
                      <a:pt x="78" y="0"/>
                    </a:lnTo>
                    <a:lnTo>
                      <a:pt x="69" y="0"/>
                    </a:lnTo>
                    <a:lnTo>
                      <a:pt x="54" y="0"/>
                    </a:lnTo>
                    <a:lnTo>
                      <a:pt x="39" y="0"/>
                    </a:lnTo>
                    <a:lnTo>
                      <a:pt x="39" y="4"/>
                    </a:lnTo>
                    <a:lnTo>
                      <a:pt x="19" y="4"/>
                    </a:lnTo>
                    <a:lnTo>
                      <a:pt x="18" y="2"/>
                    </a:lnTo>
                    <a:lnTo>
                      <a:pt x="18" y="5"/>
                    </a:lnTo>
                    <a:lnTo>
                      <a:pt x="16" y="6"/>
                    </a:lnTo>
                    <a:lnTo>
                      <a:pt x="16" y="8"/>
                    </a:lnTo>
                    <a:lnTo>
                      <a:pt x="15" y="8"/>
                    </a:lnTo>
                    <a:lnTo>
                      <a:pt x="15" y="9"/>
                    </a:lnTo>
                    <a:lnTo>
                      <a:pt x="13" y="12"/>
                    </a:lnTo>
                    <a:lnTo>
                      <a:pt x="13" y="13"/>
                    </a:lnTo>
                    <a:lnTo>
                      <a:pt x="8" y="16"/>
                    </a:lnTo>
                    <a:lnTo>
                      <a:pt x="8" y="19"/>
                    </a:lnTo>
                    <a:lnTo>
                      <a:pt x="4" y="21"/>
                    </a:lnTo>
                    <a:lnTo>
                      <a:pt x="4" y="25"/>
                    </a:lnTo>
                    <a:lnTo>
                      <a:pt x="0" y="27"/>
                    </a:lnTo>
                    <a:lnTo>
                      <a:pt x="15" y="28"/>
                    </a:lnTo>
                    <a:lnTo>
                      <a:pt x="28" y="28"/>
                    </a:lnTo>
                    <a:lnTo>
                      <a:pt x="46" y="28"/>
                    </a:lnTo>
                    <a:lnTo>
                      <a:pt x="81" y="28"/>
                    </a:lnTo>
                    <a:lnTo>
                      <a:pt x="84" y="24"/>
                    </a:lnTo>
                    <a:lnTo>
                      <a:pt x="87" y="23"/>
                    </a:lnTo>
                    <a:lnTo>
                      <a:pt x="91" y="19"/>
                    </a:lnTo>
                    <a:lnTo>
                      <a:pt x="96" y="19"/>
                    </a:lnTo>
                    <a:lnTo>
                      <a:pt x="104" y="15"/>
                    </a:lnTo>
                    <a:lnTo>
                      <a:pt x="106" y="12"/>
                    </a:lnTo>
                    <a:lnTo>
                      <a:pt x="110" y="11"/>
                    </a:lnTo>
                    <a:lnTo>
                      <a:pt x="111" y="12"/>
                    </a:lnTo>
                    <a:lnTo>
                      <a:pt x="115" y="9"/>
                    </a:lnTo>
                    <a:lnTo>
                      <a:pt x="118" y="9"/>
                    </a:lnTo>
                    <a:lnTo>
                      <a:pt x="120" y="6"/>
                    </a:lnTo>
                    <a:lnTo>
                      <a:pt x="123" y="5"/>
                    </a:lnTo>
                    <a:lnTo>
                      <a:pt x="126"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55" name="Freeform 59"/>
              <p:cNvSpPr>
                <a:spLocks/>
              </p:cNvSpPr>
              <p:nvPr/>
            </p:nvSpPr>
            <p:spPr bwMode="auto">
              <a:xfrm>
                <a:off x="2438400" y="2616200"/>
                <a:ext cx="114300" cy="147638"/>
              </a:xfrm>
              <a:custGeom>
                <a:avLst/>
                <a:gdLst/>
                <a:ahLst/>
                <a:cxnLst>
                  <a:cxn ang="0">
                    <a:pos x="43" y="77"/>
                  </a:cxn>
                  <a:cxn ang="0">
                    <a:pos x="35" y="76"/>
                  </a:cxn>
                  <a:cxn ang="0">
                    <a:pos x="26" y="78"/>
                  </a:cxn>
                  <a:cxn ang="0">
                    <a:pos x="24" y="72"/>
                  </a:cxn>
                  <a:cxn ang="0">
                    <a:pos x="27" y="66"/>
                  </a:cxn>
                  <a:cxn ang="0">
                    <a:pos x="15" y="66"/>
                  </a:cxn>
                  <a:cxn ang="0">
                    <a:pos x="0" y="66"/>
                  </a:cxn>
                  <a:cxn ang="0">
                    <a:pos x="3" y="65"/>
                  </a:cxn>
                  <a:cxn ang="0">
                    <a:pos x="1" y="62"/>
                  </a:cxn>
                  <a:cxn ang="0">
                    <a:pos x="4" y="62"/>
                  </a:cxn>
                  <a:cxn ang="0">
                    <a:pos x="4" y="58"/>
                  </a:cxn>
                  <a:cxn ang="0">
                    <a:pos x="8" y="53"/>
                  </a:cxn>
                  <a:cxn ang="0">
                    <a:pos x="14" y="50"/>
                  </a:cxn>
                  <a:cxn ang="0">
                    <a:pos x="14" y="47"/>
                  </a:cxn>
                  <a:cxn ang="0">
                    <a:pos x="18" y="44"/>
                  </a:cxn>
                  <a:cxn ang="0">
                    <a:pos x="15" y="42"/>
                  </a:cxn>
                  <a:cxn ang="0">
                    <a:pos x="15" y="39"/>
                  </a:cxn>
                  <a:cxn ang="0">
                    <a:pos x="16" y="39"/>
                  </a:cxn>
                  <a:cxn ang="0">
                    <a:pos x="15" y="38"/>
                  </a:cxn>
                  <a:cxn ang="0">
                    <a:pos x="18" y="35"/>
                  </a:cxn>
                  <a:cxn ang="0">
                    <a:pos x="16" y="34"/>
                  </a:cxn>
                  <a:cxn ang="0">
                    <a:pos x="16" y="34"/>
                  </a:cxn>
                  <a:cxn ang="0">
                    <a:pos x="18" y="31"/>
                  </a:cxn>
                  <a:cxn ang="0">
                    <a:pos x="18" y="28"/>
                  </a:cxn>
                  <a:cxn ang="0">
                    <a:pos x="19" y="26"/>
                  </a:cxn>
                  <a:cxn ang="0">
                    <a:pos x="18" y="24"/>
                  </a:cxn>
                  <a:cxn ang="0">
                    <a:pos x="20" y="23"/>
                  </a:cxn>
                  <a:cxn ang="0">
                    <a:pos x="19" y="23"/>
                  </a:cxn>
                  <a:cxn ang="0">
                    <a:pos x="22" y="20"/>
                  </a:cxn>
                  <a:cxn ang="0">
                    <a:pos x="22" y="17"/>
                  </a:cxn>
                  <a:cxn ang="0">
                    <a:pos x="26" y="16"/>
                  </a:cxn>
                  <a:cxn ang="0">
                    <a:pos x="24" y="15"/>
                  </a:cxn>
                  <a:cxn ang="0">
                    <a:pos x="28" y="12"/>
                  </a:cxn>
                  <a:cxn ang="0">
                    <a:pos x="28" y="11"/>
                  </a:cxn>
                  <a:cxn ang="0">
                    <a:pos x="31" y="11"/>
                  </a:cxn>
                  <a:cxn ang="0">
                    <a:pos x="34" y="5"/>
                  </a:cxn>
                  <a:cxn ang="0">
                    <a:pos x="38" y="2"/>
                  </a:cxn>
                  <a:cxn ang="0">
                    <a:pos x="38" y="0"/>
                  </a:cxn>
                  <a:cxn ang="0">
                    <a:pos x="53" y="1"/>
                  </a:cxn>
                  <a:cxn ang="0">
                    <a:pos x="66" y="1"/>
                  </a:cxn>
                  <a:cxn ang="0">
                    <a:pos x="68" y="2"/>
                  </a:cxn>
                  <a:cxn ang="0">
                    <a:pos x="58" y="24"/>
                  </a:cxn>
                  <a:cxn ang="0">
                    <a:pos x="49" y="51"/>
                  </a:cxn>
                  <a:cxn ang="0">
                    <a:pos x="43" y="77"/>
                  </a:cxn>
                </a:cxnLst>
                <a:rect l="0" t="0" r="r" b="b"/>
                <a:pathLst>
                  <a:path w="68" h="78">
                    <a:moveTo>
                      <a:pt x="43" y="77"/>
                    </a:moveTo>
                    <a:lnTo>
                      <a:pt x="35" y="76"/>
                    </a:lnTo>
                    <a:lnTo>
                      <a:pt x="26" y="78"/>
                    </a:lnTo>
                    <a:lnTo>
                      <a:pt x="24" y="72"/>
                    </a:lnTo>
                    <a:lnTo>
                      <a:pt x="27" y="66"/>
                    </a:lnTo>
                    <a:lnTo>
                      <a:pt x="15" y="66"/>
                    </a:lnTo>
                    <a:lnTo>
                      <a:pt x="0" y="66"/>
                    </a:lnTo>
                    <a:lnTo>
                      <a:pt x="3" y="65"/>
                    </a:lnTo>
                    <a:lnTo>
                      <a:pt x="1" y="62"/>
                    </a:lnTo>
                    <a:lnTo>
                      <a:pt x="4" y="62"/>
                    </a:lnTo>
                    <a:lnTo>
                      <a:pt x="4" y="58"/>
                    </a:lnTo>
                    <a:lnTo>
                      <a:pt x="8" y="53"/>
                    </a:lnTo>
                    <a:lnTo>
                      <a:pt x="14" y="50"/>
                    </a:lnTo>
                    <a:lnTo>
                      <a:pt x="14" y="47"/>
                    </a:lnTo>
                    <a:lnTo>
                      <a:pt x="18" y="44"/>
                    </a:lnTo>
                    <a:lnTo>
                      <a:pt x="15" y="42"/>
                    </a:lnTo>
                    <a:lnTo>
                      <a:pt x="15" y="39"/>
                    </a:lnTo>
                    <a:lnTo>
                      <a:pt x="16" y="39"/>
                    </a:lnTo>
                    <a:lnTo>
                      <a:pt x="15" y="38"/>
                    </a:lnTo>
                    <a:lnTo>
                      <a:pt x="18" y="35"/>
                    </a:lnTo>
                    <a:lnTo>
                      <a:pt x="16" y="34"/>
                    </a:lnTo>
                    <a:lnTo>
                      <a:pt x="16" y="34"/>
                    </a:lnTo>
                    <a:lnTo>
                      <a:pt x="18" y="31"/>
                    </a:lnTo>
                    <a:lnTo>
                      <a:pt x="18" y="28"/>
                    </a:lnTo>
                    <a:lnTo>
                      <a:pt x="19" y="26"/>
                    </a:lnTo>
                    <a:lnTo>
                      <a:pt x="18" y="24"/>
                    </a:lnTo>
                    <a:lnTo>
                      <a:pt x="20" y="23"/>
                    </a:lnTo>
                    <a:lnTo>
                      <a:pt x="19" y="23"/>
                    </a:lnTo>
                    <a:lnTo>
                      <a:pt x="22" y="20"/>
                    </a:lnTo>
                    <a:lnTo>
                      <a:pt x="22" y="17"/>
                    </a:lnTo>
                    <a:lnTo>
                      <a:pt x="26" y="16"/>
                    </a:lnTo>
                    <a:lnTo>
                      <a:pt x="24" y="15"/>
                    </a:lnTo>
                    <a:lnTo>
                      <a:pt x="28" y="12"/>
                    </a:lnTo>
                    <a:lnTo>
                      <a:pt x="28" y="11"/>
                    </a:lnTo>
                    <a:lnTo>
                      <a:pt x="31" y="11"/>
                    </a:lnTo>
                    <a:lnTo>
                      <a:pt x="34" y="5"/>
                    </a:lnTo>
                    <a:lnTo>
                      <a:pt x="38" y="2"/>
                    </a:lnTo>
                    <a:lnTo>
                      <a:pt x="38" y="0"/>
                    </a:lnTo>
                    <a:lnTo>
                      <a:pt x="53" y="1"/>
                    </a:lnTo>
                    <a:lnTo>
                      <a:pt x="66" y="1"/>
                    </a:lnTo>
                    <a:lnTo>
                      <a:pt x="68" y="2"/>
                    </a:lnTo>
                    <a:lnTo>
                      <a:pt x="58" y="24"/>
                    </a:lnTo>
                    <a:lnTo>
                      <a:pt x="49" y="51"/>
                    </a:lnTo>
                    <a:lnTo>
                      <a:pt x="43" y="77"/>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56" name="Freeform 60"/>
              <p:cNvSpPr>
                <a:spLocks/>
              </p:cNvSpPr>
              <p:nvPr/>
            </p:nvSpPr>
            <p:spPr bwMode="auto">
              <a:xfrm>
                <a:off x="2549525" y="2254251"/>
                <a:ext cx="131764" cy="134939"/>
              </a:xfrm>
              <a:custGeom>
                <a:avLst/>
                <a:gdLst/>
                <a:ahLst/>
                <a:cxnLst>
                  <a:cxn ang="0">
                    <a:pos x="43" y="5"/>
                  </a:cxn>
                  <a:cxn ang="0">
                    <a:pos x="38" y="5"/>
                  </a:cxn>
                  <a:cxn ang="0">
                    <a:pos x="41" y="1"/>
                  </a:cxn>
                  <a:cxn ang="0">
                    <a:pos x="39" y="0"/>
                  </a:cxn>
                  <a:cxn ang="0">
                    <a:pos x="28" y="4"/>
                  </a:cxn>
                  <a:cxn ang="0">
                    <a:pos x="24" y="4"/>
                  </a:cxn>
                  <a:cxn ang="0">
                    <a:pos x="23" y="2"/>
                  </a:cxn>
                  <a:cxn ang="0">
                    <a:pos x="23" y="2"/>
                  </a:cxn>
                  <a:cxn ang="0">
                    <a:pos x="20" y="4"/>
                  </a:cxn>
                  <a:cxn ang="0">
                    <a:pos x="16" y="13"/>
                  </a:cxn>
                  <a:cxn ang="0">
                    <a:pos x="9" y="16"/>
                  </a:cxn>
                  <a:cxn ang="0">
                    <a:pos x="5" y="18"/>
                  </a:cxn>
                  <a:cxn ang="0">
                    <a:pos x="4" y="21"/>
                  </a:cxn>
                  <a:cxn ang="0">
                    <a:pos x="7" y="23"/>
                  </a:cxn>
                  <a:cxn ang="0">
                    <a:pos x="4" y="25"/>
                  </a:cxn>
                  <a:cxn ang="0">
                    <a:pos x="0" y="33"/>
                  </a:cxn>
                  <a:cxn ang="0">
                    <a:pos x="3" y="37"/>
                  </a:cxn>
                  <a:cxn ang="0">
                    <a:pos x="7" y="39"/>
                  </a:cxn>
                  <a:cxn ang="0">
                    <a:pos x="8" y="44"/>
                  </a:cxn>
                  <a:cxn ang="0">
                    <a:pos x="12" y="47"/>
                  </a:cxn>
                  <a:cxn ang="0">
                    <a:pos x="11" y="54"/>
                  </a:cxn>
                  <a:cxn ang="0">
                    <a:pos x="8" y="67"/>
                  </a:cxn>
                  <a:cxn ang="0">
                    <a:pos x="12" y="69"/>
                  </a:cxn>
                  <a:cxn ang="0">
                    <a:pos x="12" y="71"/>
                  </a:cxn>
                  <a:cxn ang="0">
                    <a:pos x="32" y="71"/>
                  </a:cxn>
                  <a:cxn ang="0">
                    <a:pos x="49" y="71"/>
                  </a:cxn>
                  <a:cxn ang="0">
                    <a:pos x="53" y="59"/>
                  </a:cxn>
                  <a:cxn ang="0">
                    <a:pos x="60" y="51"/>
                  </a:cxn>
                  <a:cxn ang="0">
                    <a:pos x="68" y="37"/>
                  </a:cxn>
                  <a:cxn ang="0">
                    <a:pos x="77" y="28"/>
                  </a:cxn>
                  <a:cxn ang="0">
                    <a:pos x="77" y="25"/>
                  </a:cxn>
                  <a:cxn ang="0">
                    <a:pos x="73" y="29"/>
                  </a:cxn>
                  <a:cxn ang="0">
                    <a:pos x="70" y="32"/>
                  </a:cxn>
                  <a:cxn ang="0">
                    <a:pos x="61" y="37"/>
                  </a:cxn>
                  <a:cxn ang="0">
                    <a:pos x="66" y="32"/>
                  </a:cxn>
                  <a:cxn ang="0">
                    <a:pos x="69" y="28"/>
                  </a:cxn>
                  <a:cxn ang="0">
                    <a:pos x="69" y="27"/>
                  </a:cxn>
                  <a:cxn ang="0">
                    <a:pos x="70" y="24"/>
                  </a:cxn>
                  <a:cxn ang="0">
                    <a:pos x="68" y="24"/>
                  </a:cxn>
                  <a:cxn ang="0">
                    <a:pos x="72" y="18"/>
                  </a:cxn>
                  <a:cxn ang="0">
                    <a:pos x="68" y="17"/>
                  </a:cxn>
                  <a:cxn ang="0">
                    <a:pos x="69" y="14"/>
                  </a:cxn>
                  <a:cxn ang="0">
                    <a:pos x="46" y="9"/>
                  </a:cxn>
                  <a:cxn ang="0">
                    <a:pos x="46" y="6"/>
                  </a:cxn>
                  <a:cxn ang="0">
                    <a:pos x="43" y="5"/>
                  </a:cxn>
                </a:cxnLst>
                <a:rect l="0" t="0" r="r" b="b"/>
                <a:pathLst>
                  <a:path w="77" h="71">
                    <a:moveTo>
                      <a:pt x="43" y="5"/>
                    </a:moveTo>
                    <a:lnTo>
                      <a:pt x="38" y="5"/>
                    </a:lnTo>
                    <a:lnTo>
                      <a:pt x="41" y="1"/>
                    </a:lnTo>
                    <a:lnTo>
                      <a:pt x="39" y="0"/>
                    </a:lnTo>
                    <a:lnTo>
                      <a:pt x="28" y="4"/>
                    </a:lnTo>
                    <a:lnTo>
                      <a:pt x="24" y="4"/>
                    </a:lnTo>
                    <a:lnTo>
                      <a:pt x="23" y="2"/>
                    </a:lnTo>
                    <a:lnTo>
                      <a:pt x="23" y="2"/>
                    </a:lnTo>
                    <a:lnTo>
                      <a:pt x="20" y="4"/>
                    </a:lnTo>
                    <a:lnTo>
                      <a:pt x="16" y="13"/>
                    </a:lnTo>
                    <a:lnTo>
                      <a:pt x="9" y="16"/>
                    </a:lnTo>
                    <a:lnTo>
                      <a:pt x="5" y="18"/>
                    </a:lnTo>
                    <a:lnTo>
                      <a:pt x="4" y="21"/>
                    </a:lnTo>
                    <a:lnTo>
                      <a:pt x="7" y="23"/>
                    </a:lnTo>
                    <a:lnTo>
                      <a:pt x="4" y="25"/>
                    </a:lnTo>
                    <a:lnTo>
                      <a:pt x="0" y="33"/>
                    </a:lnTo>
                    <a:lnTo>
                      <a:pt x="3" y="37"/>
                    </a:lnTo>
                    <a:lnTo>
                      <a:pt x="7" y="39"/>
                    </a:lnTo>
                    <a:lnTo>
                      <a:pt x="8" y="44"/>
                    </a:lnTo>
                    <a:lnTo>
                      <a:pt x="12" y="47"/>
                    </a:lnTo>
                    <a:lnTo>
                      <a:pt x="11" y="54"/>
                    </a:lnTo>
                    <a:lnTo>
                      <a:pt x="8" y="67"/>
                    </a:lnTo>
                    <a:lnTo>
                      <a:pt x="12" y="69"/>
                    </a:lnTo>
                    <a:lnTo>
                      <a:pt x="12" y="71"/>
                    </a:lnTo>
                    <a:lnTo>
                      <a:pt x="32" y="71"/>
                    </a:lnTo>
                    <a:lnTo>
                      <a:pt x="49" y="71"/>
                    </a:lnTo>
                    <a:lnTo>
                      <a:pt x="53" y="59"/>
                    </a:lnTo>
                    <a:lnTo>
                      <a:pt x="60" y="51"/>
                    </a:lnTo>
                    <a:lnTo>
                      <a:pt x="68" y="37"/>
                    </a:lnTo>
                    <a:lnTo>
                      <a:pt x="77" y="28"/>
                    </a:lnTo>
                    <a:lnTo>
                      <a:pt x="77" y="25"/>
                    </a:lnTo>
                    <a:lnTo>
                      <a:pt x="73" y="29"/>
                    </a:lnTo>
                    <a:lnTo>
                      <a:pt x="70" y="32"/>
                    </a:lnTo>
                    <a:lnTo>
                      <a:pt x="61" y="37"/>
                    </a:lnTo>
                    <a:lnTo>
                      <a:pt x="66" y="32"/>
                    </a:lnTo>
                    <a:lnTo>
                      <a:pt x="69" y="28"/>
                    </a:lnTo>
                    <a:lnTo>
                      <a:pt x="69" y="27"/>
                    </a:lnTo>
                    <a:lnTo>
                      <a:pt x="70" y="24"/>
                    </a:lnTo>
                    <a:lnTo>
                      <a:pt x="68" y="24"/>
                    </a:lnTo>
                    <a:lnTo>
                      <a:pt x="72" y="18"/>
                    </a:lnTo>
                    <a:lnTo>
                      <a:pt x="68" y="17"/>
                    </a:lnTo>
                    <a:lnTo>
                      <a:pt x="69" y="14"/>
                    </a:lnTo>
                    <a:lnTo>
                      <a:pt x="46" y="9"/>
                    </a:lnTo>
                    <a:lnTo>
                      <a:pt x="46" y="6"/>
                    </a:lnTo>
                    <a:lnTo>
                      <a:pt x="43" y="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57" name="Freeform 61"/>
              <p:cNvSpPr>
                <a:spLocks/>
              </p:cNvSpPr>
              <p:nvPr/>
            </p:nvSpPr>
            <p:spPr bwMode="auto">
              <a:xfrm>
                <a:off x="2522538" y="2389188"/>
                <a:ext cx="111125" cy="169862"/>
              </a:xfrm>
              <a:custGeom>
                <a:avLst/>
                <a:gdLst/>
                <a:ahLst/>
                <a:cxnLst>
                  <a:cxn ang="0">
                    <a:pos x="3" y="34"/>
                  </a:cxn>
                  <a:cxn ang="0">
                    <a:pos x="0" y="38"/>
                  </a:cxn>
                  <a:cxn ang="0">
                    <a:pos x="0" y="45"/>
                  </a:cxn>
                  <a:cxn ang="0">
                    <a:pos x="6" y="52"/>
                  </a:cxn>
                  <a:cxn ang="0">
                    <a:pos x="4" y="59"/>
                  </a:cxn>
                  <a:cxn ang="0">
                    <a:pos x="8" y="57"/>
                  </a:cxn>
                  <a:cxn ang="0">
                    <a:pos x="11" y="59"/>
                  </a:cxn>
                  <a:cxn ang="0">
                    <a:pos x="6" y="67"/>
                  </a:cxn>
                  <a:cxn ang="0">
                    <a:pos x="4" y="69"/>
                  </a:cxn>
                  <a:cxn ang="0">
                    <a:pos x="12" y="77"/>
                  </a:cxn>
                  <a:cxn ang="0">
                    <a:pos x="12" y="83"/>
                  </a:cxn>
                  <a:cxn ang="0">
                    <a:pos x="11" y="84"/>
                  </a:cxn>
                  <a:cxn ang="0">
                    <a:pos x="11" y="88"/>
                  </a:cxn>
                  <a:cxn ang="0">
                    <a:pos x="12" y="90"/>
                  </a:cxn>
                  <a:cxn ang="0">
                    <a:pos x="14" y="87"/>
                  </a:cxn>
                  <a:cxn ang="0">
                    <a:pos x="15" y="90"/>
                  </a:cxn>
                  <a:cxn ang="0">
                    <a:pos x="14" y="88"/>
                  </a:cxn>
                  <a:cxn ang="0">
                    <a:pos x="18" y="86"/>
                  </a:cxn>
                  <a:cxn ang="0">
                    <a:pos x="23" y="88"/>
                  </a:cxn>
                  <a:cxn ang="0">
                    <a:pos x="24" y="87"/>
                  </a:cxn>
                  <a:cxn ang="0">
                    <a:pos x="26" y="83"/>
                  </a:cxn>
                  <a:cxn ang="0">
                    <a:pos x="31" y="82"/>
                  </a:cxn>
                  <a:cxn ang="0">
                    <a:pos x="31" y="79"/>
                  </a:cxn>
                  <a:cxn ang="0">
                    <a:pos x="34" y="75"/>
                  </a:cxn>
                  <a:cxn ang="0">
                    <a:pos x="33" y="75"/>
                  </a:cxn>
                  <a:cxn ang="0">
                    <a:pos x="34" y="75"/>
                  </a:cxn>
                  <a:cxn ang="0">
                    <a:pos x="35" y="71"/>
                  </a:cxn>
                  <a:cxn ang="0">
                    <a:pos x="37" y="71"/>
                  </a:cxn>
                  <a:cxn ang="0">
                    <a:pos x="37" y="69"/>
                  </a:cxn>
                  <a:cxn ang="0">
                    <a:pos x="42" y="64"/>
                  </a:cxn>
                  <a:cxn ang="0">
                    <a:pos x="46" y="60"/>
                  </a:cxn>
                  <a:cxn ang="0">
                    <a:pos x="46" y="57"/>
                  </a:cxn>
                  <a:cxn ang="0">
                    <a:pos x="46" y="54"/>
                  </a:cxn>
                  <a:cxn ang="0">
                    <a:pos x="49" y="50"/>
                  </a:cxn>
                  <a:cxn ang="0">
                    <a:pos x="56" y="33"/>
                  </a:cxn>
                  <a:cxn ang="0">
                    <a:pos x="64" y="12"/>
                  </a:cxn>
                  <a:cxn ang="0">
                    <a:pos x="62" y="11"/>
                  </a:cxn>
                  <a:cxn ang="0">
                    <a:pos x="62" y="3"/>
                  </a:cxn>
                  <a:cxn ang="0">
                    <a:pos x="64" y="0"/>
                  </a:cxn>
                  <a:cxn ang="0">
                    <a:pos x="47" y="0"/>
                  </a:cxn>
                  <a:cxn ang="0">
                    <a:pos x="27" y="0"/>
                  </a:cxn>
                  <a:cxn ang="0">
                    <a:pos x="31" y="6"/>
                  </a:cxn>
                  <a:cxn ang="0">
                    <a:pos x="30" y="7"/>
                  </a:cxn>
                  <a:cxn ang="0">
                    <a:pos x="29" y="10"/>
                  </a:cxn>
                  <a:cxn ang="0">
                    <a:pos x="24" y="14"/>
                  </a:cxn>
                  <a:cxn ang="0">
                    <a:pos x="15" y="17"/>
                  </a:cxn>
                  <a:cxn ang="0">
                    <a:pos x="12" y="21"/>
                  </a:cxn>
                  <a:cxn ang="0">
                    <a:pos x="14" y="22"/>
                  </a:cxn>
                  <a:cxn ang="0">
                    <a:pos x="14" y="25"/>
                  </a:cxn>
                  <a:cxn ang="0">
                    <a:pos x="8" y="29"/>
                  </a:cxn>
                  <a:cxn ang="0">
                    <a:pos x="4" y="30"/>
                  </a:cxn>
                  <a:cxn ang="0">
                    <a:pos x="4" y="34"/>
                  </a:cxn>
                  <a:cxn ang="0">
                    <a:pos x="3" y="34"/>
                  </a:cxn>
                </a:cxnLst>
                <a:rect l="0" t="0" r="r" b="b"/>
                <a:pathLst>
                  <a:path w="64" h="90">
                    <a:moveTo>
                      <a:pt x="3" y="34"/>
                    </a:moveTo>
                    <a:lnTo>
                      <a:pt x="0" y="38"/>
                    </a:lnTo>
                    <a:lnTo>
                      <a:pt x="0" y="45"/>
                    </a:lnTo>
                    <a:lnTo>
                      <a:pt x="6" y="52"/>
                    </a:lnTo>
                    <a:lnTo>
                      <a:pt x="4" y="59"/>
                    </a:lnTo>
                    <a:lnTo>
                      <a:pt x="8" y="57"/>
                    </a:lnTo>
                    <a:lnTo>
                      <a:pt x="11" y="59"/>
                    </a:lnTo>
                    <a:lnTo>
                      <a:pt x="6" y="67"/>
                    </a:lnTo>
                    <a:lnTo>
                      <a:pt x="4" y="69"/>
                    </a:lnTo>
                    <a:lnTo>
                      <a:pt x="12" y="77"/>
                    </a:lnTo>
                    <a:lnTo>
                      <a:pt x="12" y="83"/>
                    </a:lnTo>
                    <a:lnTo>
                      <a:pt x="11" y="84"/>
                    </a:lnTo>
                    <a:lnTo>
                      <a:pt x="11" y="88"/>
                    </a:lnTo>
                    <a:lnTo>
                      <a:pt x="12" y="90"/>
                    </a:lnTo>
                    <a:lnTo>
                      <a:pt x="14" y="87"/>
                    </a:lnTo>
                    <a:lnTo>
                      <a:pt x="15" y="90"/>
                    </a:lnTo>
                    <a:lnTo>
                      <a:pt x="14" y="88"/>
                    </a:lnTo>
                    <a:lnTo>
                      <a:pt x="18" y="86"/>
                    </a:lnTo>
                    <a:lnTo>
                      <a:pt x="23" y="88"/>
                    </a:lnTo>
                    <a:lnTo>
                      <a:pt x="24" y="87"/>
                    </a:lnTo>
                    <a:lnTo>
                      <a:pt x="26" y="83"/>
                    </a:lnTo>
                    <a:lnTo>
                      <a:pt x="31" y="82"/>
                    </a:lnTo>
                    <a:lnTo>
                      <a:pt x="31" y="79"/>
                    </a:lnTo>
                    <a:lnTo>
                      <a:pt x="34" y="75"/>
                    </a:lnTo>
                    <a:lnTo>
                      <a:pt x="33" y="75"/>
                    </a:lnTo>
                    <a:lnTo>
                      <a:pt x="34" y="75"/>
                    </a:lnTo>
                    <a:lnTo>
                      <a:pt x="35" y="71"/>
                    </a:lnTo>
                    <a:lnTo>
                      <a:pt x="37" y="71"/>
                    </a:lnTo>
                    <a:lnTo>
                      <a:pt x="37" y="69"/>
                    </a:lnTo>
                    <a:lnTo>
                      <a:pt x="42" y="64"/>
                    </a:lnTo>
                    <a:lnTo>
                      <a:pt x="46" y="60"/>
                    </a:lnTo>
                    <a:lnTo>
                      <a:pt x="46" y="57"/>
                    </a:lnTo>
                    <a:lnTo>
                      <a:pt x="46" y="54"/>
                    </a:lnTo>
                    <a:lnTo>
                      <a:pt x="49" y="50"/>
                    </a:lnTo>
                    <a:lnTo>
                      <a:pt x="56" y="33"/>
                    </a:lnTo>
                    <a:lnTo>
                      <a:pt x="64" y="12"/>
                    </a:lnTo>
                    <a:lnTo>
                      <a:pt x="62" y="11"/>
                    </a:lnTo>
                    <a:lnTo>
                      <a:pt x="62" y="3"/>
                    </a:lnTo>
                    <a:lnTo>
                      <a:pt x="64" y="0"/>
                    </a:lnTo>
                    <a:lnTo>
                      <a:pt x="47" y="0"/>
                    </a:lnTo>
                    <a:lnTo>
                      <a:pt x="27" y="0"/>
                    </a:lnTo>
                    <a:lnTo>
                      <a:pt x="31" y="6"/>
                    </a:lnTo>
                    <a:lnTo>
                      <a:pt x="30" y="7"/>
                    </a:lnTo>
                    <a:lnTo>
                      <a:pt x="29" y="10"/>
                    </a:lnTo>
                    <a:lnTo>
                      <a:pt x="24" y="14"/>
                    </a:lnTo>
                    <a:lnTo>
                      <a:pt x="15" y="17"/>
                    </a:lnTo>
                    <a:lnTo>
                      <a:pt x="12" y="21"/>
                    </a:lnTo>
                    <a:lnTo>
                      <a:pt x="14" y="22"/>
                    </a:lnTo>
                    <a:lnTo>
                      <a:pt x="14" y="25"/>
                    </a:lnTo>
                    <a:lnTo>
                      <a:pt x="8" y="29"/>
                    </a:lnTo>
                    <a:lnTo>
                      <a:pt x="4" y="30"/>
                    </a:lnTo>
                    <a:lnTo>
                      <a:pt x="4" y="34"/>
                    </a:lnTo>
                    <a:lnTo>
                      <a:pt x="3" y="3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58" name="Freeform 62"/>
              <p:cNvSpPr>
                <a:spLocks/>
              </p:cNvSpPr>
              <p:nvPr/>
            </p:nvSpPr>
            <p:spPr bwMode="auto">
              <a:xfrm>
                <a:off x="2641600" y="2565399"/>
                <a:ext cx="211138" cy="87312"/>
              </a:xfrm>
              <a:custGeom>
                <a:avLst/>
                <a:gdLst/>
                <a:ahLst/>
                <a:cxnLst>
                  <a:cxn ang="0">
                    <a:pos x="114" y="0"/>
                  </a:cxn>
                  <a:cxn ang="0">
                    <a:pos x="98" y="0"/>
                  </a:cxn>
                  <a:cxn ang="0">
                    <a:pos x="68" y="0"/>
                  </a:cxn>
                  <a:cxn ang="0">
                    <a:pos x="45" y="0"/>
                  </a:cxn>
                  <a:cxn ang="0">
                    <a:pos x="42" y="5"/>
                  </a:cxn>
                  <a:cxn ang="0">
                    <a:pos x="39" y="6"/>
                  </a:cxn>
                  <a:cxn ang="0">
                    <a:pos x="37" y="9"/>
                  </a:cxn>
                  <a:cxn ang="0">
                    <a:pos x="34" y="9"/>
                  </a:cxn>
                  <a:cxn ang="0">
                    <a:pos x="30" y="12"/>
                  </a:cxn>
                  <a:cxn ang="0">
                    <a:pos x="29" y="11"/>
                  </a:cxn>
                  <a:cxn ang="0">
                    <a:pos x="25" y="12"/>
                  </a:cxn>
                  <a:cxn ang="0">
                    <a:pos x="23" y="15"/>
                  </a:cxn>
                  <a:cxn ang="0">
                    <a:pos x="15" y="19"/>
                  </a:cxn>
                  <a:cxn ang="0">
                    <a:pos x="10" y="19"/>
                  </a:cxn>
                  <a:cxn ang="0">
                    <a:pos x="6" y="23"/>
                  </a:cxn>
                  <a:cxn ang="0">
                    <a:pos x="3" y="24"/>
                  </a:cxn>
                  <a:cxn ang="0">
                    <a:pos x="0" y="28"/>
                  </a:cxn>
                  <a:cxn ang="0">
                    <a:pos x="18" y="28"/>
                  </a:cxn>
                  <a:cxn ang="0">
                    <a:pos x="29" y="24"/>
                  </a:cxn>
                  <a:cxn ang="0">
                    <a:pos x="46" y="25"/>
                  </a:cxn>
                  <a:cxn ang="0">
                    <a:pos x="46" y="27"/>
                  </a:cxn>
                  <a:cxn ang="0">
                    <a:pos x="48" y="25"/>
                  </a:cxn>
                  <a:cxn ang="0">
                    <a:pos x="49" y="28"/>
                  </a:cxn>
                  <a:cxn ang="0">
                    <a:pos x="48" y="31"/>
                  </a:cxn>
                  <a:cxn ang="0">
                    <a:pos x="64" y="31"/>
                  </a:cxn>
                  <a:cxn ang="0">
                    <a:pos x="75" y="47"/>
                  </a:cxn>
                  <a:cxn ang="0">
                    <a:pos x="80" y="46"/>
                  </a:cxn>
                  <a:cxn ang="0">
                    <a:pos x="85" y="43"/>
                  </a:cxn>
                  <a:cxn ang="0">
                    <a:pos x="94" y="36"/>
                  </a:cxn>
                  <a:cxn ang="0">
                    <a:pos x="99" y="34"/>
                  </a:cxn>
                  <a:cxn ang="0">
                    <a:pos x="104" y="34"/>
                  </a:cxn>
                  <a:cxn ang="0">
                    <a:pos x="108" y="31"/>
                  </a:cxn>
                  <a:cxn ang="0">
                    <a:pos x="110" y="28"/>
                  </a:cxn>
                  <a:cxn ang="0">
                    <a:pos x="106" y="28"/>
                  </a:cxn>
                  <a:cxn ang="0">
                    <a:pos x="110" y="24"/>
                  </a:cxn>
                  <a:cxn ang="0">
                    <a:pos x="106" y="21"/>
                  </a:cxn>
                  <a:cxn ang="0">
                    <a:pos x="111" y="20"/>
                  </a:cxn>
                  <a:cxn ang="0">
                    <a:pos x="112" y="23"/>
                  </a:cxn>
                  <a:cxn ang="0">
                    <a:pos x="115" y="23"/>
                  </a:cxn>
                  <a:cxn ang="0">
                    <a:pos x="122" y="17"/>
                  </a:cxn>
                  <a:cxn ang="0">
                    <a:pos x="122" y="12"/>
                  </a:cxn>
                  <a:cxn ang="0">
                    <a:pos x="118" y="16"/>
                  </a:cxn>
                  <a:cxn ang="0">
                    <a:pos x="118" y="12"/>
                  </a:cxn>
                  <a:cxn ang="0">
                    <a:pos x="111" y="13"/>
                  </a:cxn>
                  <a:cxn ang="0">
                    <a:pos x="110" y="13"/>
                  </a:cxn>
                  <a:cxn ang="0">
                    <a:pos x="110" y="11"/>
                  </a:cxn>
                  <a:cxn ang="0">
                    <a:pos x="112" y="6"/>
                  </a:cxn>
                  <a:cxn ang="0">
                    <a:pos x="112" y="11"/>
                  </a:cxn>
                  <a:cxn ang="0">
                    <a:pos x="119" y="8"/>
                  </a:cxn>
                  <a:cxn ang="0">
                    <a:pos x="122" y="9"/>
                  </a:cxn>
                  <a:cxn ang="0">
                    <a:pos x="122" y="11"/>
                  </a:cxn>
                  <a:cxn ang="0">
                    <a:pos x="122" y="4"/>
                  </a:cxn>
                  <a:cxn ang="0">
                    <a:pos x="123" y="0"/>
                  </a:cxn>
                  <a:cxn ang="0">
                    <a:pos x="114" y="0"/>
                  </a:cxn>
                </a:cxnLst>
                <a:rect l="0" t="0" r="r" b="b"/>
                <a:pathLst>
                  <a:path w="123" h="47">
                    <a:moveTo>
                      <a:pt x="114" y="0"/>
                    </a:moveTo>
                    <a:lnTo>
                      <a:pt x="98" y="0"/>
                    </a:lnTo>
                    <a:lnTo>
                      <a:pt x="68" y="0"/>
                    </a:lnTo>
                    <a:lnTo>
                      <a:pt x="45" y="0"/>
                    </a:lnTo>
                    <a:lnTo>
                      <a:pt x="42" y="5"/>
                    </a:lnTo>
                    <a:lnTo>
                      <a:pt x="39" y="6"/>
                    </a:lnTo>
                    <a:lnTo>
                      <a:pt x="37" y="9"/>
                    </a:lnTo>
                    <a:lnTo>
                      <a:pt x="34" y="9"/>
                    </a:lnTo>
                    <a:lnTo>
                      <a:pt x="30" y="12"/>
                    </a:lnTo>
                    <a:lnTo>
                      <a:pt x="29" y="11"/>
                    </a:lnTo>
                    <a:lnTo>
                      <a:pt x="25" y="12"/>
                    </a:lnTo>
                    <a:lnTo>
                      <a:pt x="23" y="15"/>
                    </a:lnTo>
                    <a:lnTo>
                      <a:pt x="15" y="19"/>
                    </a:lnTo>
                    <a:lnTo>
                      <a:pt x="10" y="19"/>
                    </a:lnTo>
                    <a:lnTo>
                      <a:pt x="6" y="23"/>
                    </a:lnTo>
                    <a:lnTo>
                      <a:pt x="3" y="24"/>
                    </a:lnTo>
                    <a:lnTo>
                      <a:pt x="0" y="28"/>
                    </a:lnTo>
                    <a:lnTo>
                      <a:pt x="18" y="28"/>
                    </a:lnTo>
                    <a:lnTo>
                      <a:pt x="29" y="24"/>
                    </a:lnTo>
                    <a:lnTo>
                      <a:pt x="46" y="25"/>
                    </a:lnTo>
                    <a:lnTo>
                      <a:pt x="46" y="27"/>
                    </a:lnTo>
                    <a:lnTo>
                      <a:pt x="48" y="25"/>
                    </a:lnTo>
                    <a:lnTo>
                      <a:pt x="49" y="28"/>
                    </a:lnTo>
                    <a:lnTo>
                      <a:pt x="48" y="31"/>
                    </a:lnTo>
                    <a:lnTo>
                      <a:pt x="64" y="31"/>
                    </a:lnTo>
                    <a:lnTo>
                      <a:pt x="75" y="47"/>
                    </a:lnTo>
                    <a:lnTo>
                      <a:pt x="80" y="46"/>
                    </a:lnTo>
                    <a:lnTo>
                      <a:pt x="85" y="43"/>
                    </a:lnTo>
                    <a:lnTo>
                      <a:pt x="94" y="36"/>
                    </a:lnTo>
                    <a:lnTo>
                      <a:pt x="99" y="34"/>
                    </a:lnTo>
                    <a:lnTo>
                      <a:pt x="104" y="34"/>
                    </a:lnTo>
                    <a:lnTo>
                      <a:pt x="108" y="31"/>
                    </a:lnTo>
                    <a:lnTo>
                      <a:pt x="110" y="28"/>
                    </a:lnTo>
                    <a:lnTo>
                      <a:pt x="106" y="28"/>
                    </a:lnTo>
                    <a:lnTo>
                      <a:pt x="110" y="24"/>
                    </a:lnTo>
                    <a:lnTo>
                      <a:pt x="106" y="21"/>
                    </a:lnTo>
                    <a:lnTo>
                      <a:pt x="111" y="20"/>
                    </a:lnTo>
                    <a:lnTo>
                      <a:pt x="112" y="23"/>
                    </a:lnTo>
                    <a:lnTo>
                      <a:pt x="115" y="23"/>
                    </a:lnTo>
                    <a:lnTo>
                      <a:pt x="122" y="17"/>
                    </a:lnTo>
                    <a:lnTo>
                      <a:pt x="122" y="12"/>
                    </a:lnTo>
                    <a:lnTo>
                      <a:pt x="118" y="16"/>
                    </a:lnTo>
                    <a:lnTo>
                      <a:pt x="118" y="12"/>
                    </a:lnTo>
                    <a:lnTo>
                      <a:pt x="111" y="13"/>
                    </a:lnTo>
                    <a:lnTo>
                      <a:pt x="110" y="13"/>
                    </a:lnTo>
                    <a:lnTo>
                      <a:pt x="110" y="11"/>
                    </a:lnTo>
                    <a:lnTo>
                      <a:pt x="112" y="6"/>
                    </a:lnTo>
                    <a:lnTo>
                      <a:pt x="112" y="11"/>
                    </a:lnTo>
                    <a:lnTo>
                      <a:pt x="119" y="8"/>
                    </a:lnTo>
                    <a:lnTo>
                      <a:pt x="122" y="9"/>
                    </a:lnTo>
                    <a:lnTo>
                      <a:pt x="122" y="11"/>
                    </a:lnTo>
                    <a:lnTo>
                      <a:pt x="122" y="4"/>
                    </a:lnTo>
                    <a:lnTo>
                      <a:pt x="123" y="0"/>
                    </a:lnTo>
                    <a:lnTo>
                      <a:pt x="114"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59" name="Freeform 63"/>
              <p:cNvSpPr>
                <a:spLocks/>
              </p:cNvSpPr>
              <p:nvPr/>
            </p:nvSpPr>
            <p:spPr bwMode="auto">
              <a:xfrm>
                <a:off x="2671763" y="2481263"/>
                <a:ext cx="184150" cy="84138"/>
              </a:xfrm>
              <a:custGeom>
                <a:avLst/>
                <a:gdLst/>
                <a:ahLst/>
                <a:cxnLst>
                  <a:cxn ang="0">
                    <a:pos x="96" y="45"/>
                  </a:cxn>
                  <a:cxn ang="0">
                    <a:pos x="80" y="45"/>
                  </a:cxn>
                  <a:cxn ang="0">
                    <a:pos x="50" y="45"/>
                  </a:cxn>
                  <a:cxn ang="0">
                    <a:pos x="0" y="45"/>
                  </a:cxn>
                  <a:cxn ang="0">
                    <a:pos x="8" y="45"/>
                  </a:cxn>
                  <a:cxn ang="0">
                    <a:pos x="12" y="42"/>
                  </a:cxn>
                  <a:cxn ang="0">
                    <a:pos x="15" y="38"/>
                  </a:cxn>
                  <a:cxn ang="0">
                    <a:pos x="27" y="31"/>
                  </a:cxn>
                  <a:cxn ang="0">
                    <a:pos x="27" y="34"/>
                  </a:cxn>
                  <a:cxn ang="0">
                    <a:pos x="28" y="35"/>
                  </a:cxn>
                  <a:cxn ang="0">
                    <a:pos x="30" y="37"/>
                  </a:cxn>
                  <a:cxn ang="0">
                    <a:pos x="34" y="34"/>
                  </a:cxn>
                  <a:cxn ang="0">
                    <a:pos x="36" y="37"/>
                  </a:cxn>
                  <a:cxn ang="0">
                    <a:pos x="40" y="35"/>
                  </a:cxn>
                  <a:cxn ang="0">
                    <a:pos x="42" y="33"/>
                  </a:cxn>
                  <a:cxn ang="0">
                    <a:pos x="47" y="33"/>
                  </a:cxn>
                  <a:cxn ang="0">
                    <a:pos x="50" y="31"/>
                  </a:cxn>
                  <a:cxn ang="0">
                    <a:pos x="51" y="30"/>
                  </a:cxn>
                  <a:cxn ang="0">
                    <a:pos x="50" y="28"/>
                  </a:cxn>
                  <a:cxn ang="0">
                    <a:pos x="61" y="19"/>
                  </a:cxn>
                  <a:cxn ang="0">
                    <a:pos x="63" y="14"/>
                  </a:cxn>
                  <a:cxn ang="0">
                    <a:pos x="67" y="16"/>
                  </a:cxn>
                  <a:cxn ang="0">
                    <a:pos x="74" y="10"/>
                  </a:cxn>
                  <a:cxn ang="0">
                    <a:pos x="76" y="11"/>
                  </a:cxn>
                  <a:cxn ang="0">
                    <a:pos x="82" y="5"/>
                  </a:cxn>
                  <a:cxn ang="0">
                    <a:pos x="86" y="0"/>
                  </a:cxn>
                  <a:cxn ang="0">
                    <a:pos x="90" y="5"/>
                  </a:cxn>
                  <a:cxn ang="0">
                    <a:pos x="93" y="1"/>
                  </a:cxn>
                  <a:cxn ang="0">
                    <a:pos x="96" y="4"/>
                  </a:cxn>
                  <a:cxn ang="0">
                    <a:pos x="94" y="5"/>
                  </a:cxn>
                  <a:cxn ang="0">
                    <a:pos x="96" y="5"/>
                  </a:cxn>
                  <a:cxn ang="0">
                    <a:pos x="100" y="8"/>
                  </a:cxn>
                  <a:cxn ang="0">
                    <a:pos x="100" y="11"/>
                  </a:cxn>
                  <a:cxn ang="0">
                    <a:pos x="100" y="12"/>
                  </a:cxn>
                  <a:cxn ang="0">
                    <a:pos x="94" y="16"/>
                  </a:cxn>
                  <a:cxn ang="0">
                    <a:pos x="94" y="18"/>
                  </a:cxn>
                  <a:cxn ang="0">
                    <a:pos x="107" y="24"/>
                  </a:cxn>
                  <a:cxn ang="0">
                    <a:pos x="103" y="30"/>
                  </a:cxn>
                  <a:cxn ang="0">
                    <a:pos x="104" y="34"/>
                  </a:cxn>
                  <a:cxn ang="0">
                    <a:pos x="101" y="35"/>
                  </a:cxn>
                  <a:cxn ang="0">
                    <a:pos x="103" y="39"/>
                  </a:cxn>
                  <a:cxn ang="0">
                    <a:pos x="100" y="39"/>
                  </a:cxn>
                  <a:cxn ang="0">
                    <a:pos x="99" y="41"/>
                  </a:cxn>
                  <a:cxn ang="0">
                    <a:pos x="107" y="42"/>
                  </a:cxn>
                  <a:cxn ang="0">
                    <a:pos x="105" y="45"/>
                  </a:cxn>
                  <a:cxn ang="0">
                    <a:pos x="96" y="45"/>
                  </a:cxn>
                </a:cxnLst>
                <a:rect l="0" t="0" r="r" b="b"/>
                <a:pathLst>
                  <a:path w="107" h="45">
                    <a:moveTo>
                      <a:pt x="96" y="45"/>
                    </a:moveTo>
                    <a:lnTo>
                      <a:pt x="80" y="45"/>
                    </a:lnTo>
                    <a:lnTo>
                      <a:pt x="50" y="45"/>
                    </a:lnTo>
                    <a:lnTo>
                      <a:pt x="0" y="45"/>
                    </a:lnTo>
                    <a:lnTo>
                      <a:pt x="8" y="45"/>
                    </a:lnTo>
                    <a:lnTo>
                      <a:pt x="12" y="42"/>
                    </a:lnTo>
                    <a:lnTo>
                      <a:pt x="15" y="38"/>
                    </a:lnTo>
                    <a:lnTo>
                      <a:pt x="27" y="31"/>
                    </a:lnTo>
                    <a:lnTo>
                      <a:pt x="27" y="34"/>
                    </a:lnTo>
                    <a:lnTo>
                      <a:pt x="28" y="35"/>
                    </a:lnTo>
                    <a:lnTo>
                      <a:pt x="30" y="37"/>
                    </a:lnTo>
                    <a:lnTo>
                      <a:pt x="34" y="34"/>
                    </a:lnTo>
                    <a:lnTo>
                      <a:pt x="36" y="37"/>
                    </a:lnTo>
                    <a:lnTo>
                      <a:pt x="40" y="35"/>
                    </a:lnTo>
                    <a:lnTo>
                      <a:pt x="42" y="33"/>
                    </a:lnTo>
                    <a:lnTo>
                      <a:pt x="47" y="33"/>
                    </a:lnTo>
                    <a:lnTo>
                      <a:pt x="50" y="31"/>
                    </a:lnTo>
                    <a:lnTo>
                      <a:pt x="51" y="30"/>
                    </a:lnTo>
                    <a:lnTo>
                      <a:pt x="50" y="28"/>
                    </a:lnTo>
                    <a:lnTo>
                      <a:pt x="61" y="19"/>
                    </a:lnTo>
                    <a:lnTo>
                      <a:pt x="63" y="14"/>
                    </a:lnTo>
                    <a:lnTo>
                      <a:pt x="67" y="16"/>
                    </a:lnTo>
                    <a:lnTo>
                      <a:pt x="74" y="10"/>
                    </a:lnTo>
                    <a:lnTo>
                      <a:pt x="76" y="11"/>
                    </a:lnTo>
                    <a:lnTo>
                      <a:pt x="82" y="5"/>
                    </a:lnTo>
                    <a:lnTo>
                      <a:pt x="86" y="0"/>
                    </a:lnTo>
                    <a:lnTo>
                      <a:pt x="90" y="5"/>
                    </a:lnTo>
                    <a:lnTo>
                      <a:pt x="93" y="1"/>
                    </a:lnTo>
                    <a:lnTo>
                      <a:pt x="96" y="4"/>
                    </a:lnTo>
                    <a:lnTo>
                      <a:pt x="94" y="5"/>
                    </a:lnTo>
                    <a:lnTo>
                      <a:pt x="96" y="5"/>
                    </a:lnTo>
                    <a:lnTo>
                      <a:pt x="100" y="8"/>
                    </a:lnTo>
                    <a:lnTo>
                      <a:pt x="100" y="11"/>
                    </a:lnTo>
                    <a:lnTo>
                      <a:pt x="100" y="12"/>
                    </a:lnTo>
                    <a:lnTo>
                      <a:pt x="94" y="16"/>
                    </a:lnTo>
                    <a:lnTo>
                      <a:pt x="94" y="18"/>
                    </a:lnTo>
                    <a:lnTo>
                      <a:pt x="107" y="24"/>
                    </a:lnTo>
                    <a:lnTo>
                      <a:pt x="103" y="30"/>
                    </a:lnTo>
                    <a:lnTo>
                      <a:pt x="104" y="34"/>
                    </a:lnTo>
                    <a:lnTo>
                      <a:pt x="101" y="35"/>
                    </a:lnTo>
                    <a:lnTo>
                      <a:pt x="103" y="39"/>
                    </a:lnTo>
                    <a:lnTo>
                      <a:pt x="100" y="39"/>
                    </a:lnTo>
                    <a:lnTo>
                      <a:pt x="99" y="41"/>
                    </a:lnTo>
                    <a:lnTo>
                      <a:pt x="107" y="42"/>
                    </a:lnTo>
                    <a:lnTo>
                      <a:pt x="105" y="45"/>
                    </a:lnTo>
                    <a:lnTo>
                      <a:pt x="96" y="4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0" name="Freeform 64"/>
              <p:cNvSpPr>
                <a:spLocks/>
              </p:cNvSpPr>
              <p:nvPr/>
            </p:nvSpPr>
            <p:spPr bwMode="auto">
              <a:xfrm>
                <a:off x="2790825" y="2471738"/>
                <a:ext cx="95250" cy="55562"/>
              </a:xfrm>
              <a:custGeom>
                <a:avLst/>
                <a:gdLst/>
                <a:ahLst/>
                <a:cxnLst>
                  <a:cxn ang="0">
                    <a:pos x="53" y="0"/>
                  </a:cxn>
                  <a:cxn ang="0">
                    <a:pos x="30" y="0"/>
                  </a:cxn>
                  <a:cxn ang="0">
                    <a:pos x="2" y="0"/>
                  </a:cxn>
                  <a:cxn ang="0">
                    <a:pos x="0" y="8"/>
                  </a:cxn>
                  <a:cxn ang="0">
                    <a:pos x="7" y="4"/>
                  </a:cxn>
                  <a:cxn ang="0">
                    <a:pos x="8" y="4"/>
                  </a:cxn>
                  <a:cxn ang="0">
                    <a:pos x="12" y="1"/>
                  </a:cxn>
                  <a:cxn ang="0">
                    <a:pos x="13" y="3"/>
                  </a:cxn>
                  <a:cxn ang="0">
                    <a:pos x="15" y="3"/>
                  </a:cxn>
                  <a:cxn ang="0">
                    <a:pos x="16" y="1"/>
                  </a:cxn>
                  <a:cxn ang="0">
                    <a:pos x="20" y="0"/>
                  </a:cxn>
                  <a:cxn ang="0">
                    <a:pos x="24" y="1"/>
                  </a:cxn>
                  <a:cxn ang="0">
                    <a:pos x="24" y="5"/>
                  </a:cxn>
                  <a:cxn ang="0">
                    <a:pos x="27" y="8"/>
                  </a:cxn>
                  <a:cxn ang="0">
                    <a:pos x="25" y="9"/>
                  </a:cxn>
                  <a:cxn ang="0">
                    <a:pos x="27" y="9"/>
                  </a:cxn>
                  <a:cxn ang="0">
                    <a:pos x="31" y="12"/>
                  </a:cxn>
                  <a:cxn ang="0">
                    <a:pos x="32" y="11"/>
                  </a:cxn>
                  <a:cxn ang="0">
                    <a:pos x="34" y="14"/>
                  </a:cxn>
                  <a:cxn ang="0">
                    <a:pos x="31" y="15"/>
                  </a:cxn>
                  <a:cxn ang="0">
                    <a:pos x="31" y="16"/>
                  </a:cxn>
                  <a:cxn ang="0">
                    <a:pos x="27" y="20"/>
                  </a:cxn>
                  <a:cxn ang="0">
                    <a:pos x="38" y="26"/>
                  </a:cxn>
                  <a:cxn ang="0">
                    <a:pos x="38" y="22"/>
                  </a:cxn>
                  <a:cxn ang="0">
                    <a:pos x="36" y="20"/>
                  </a:cxn>
                  <a:cxn ang="0">
                    <a:pos x="38" y="20"/>
                  </a:cxn>
                  <a:cxn ang="0">
                    <a:pos x="40" y="8"/>
                  </a:cxn>
                  <a:cxn ang="0">
                    <a:pos x="49" y="3"/>
                  </a:cxn>
                  <a:cxn ang="0">
                    <a:pos x="50" y="3"/>
                  </a:cxn>
                  <a:cxn ang="0">
                    <a:pos x="49" y="4"/>
                  </a:cxn>
                  <a:cxn ang="0">
                    <a:pos x="46" y="7"/>
                  </a:cxn>
                  <a:cxn ang="0">
                    <a:pos x="44" y="11"/>
                  </a:cxn>
                  <a:cxn ang="0">
                    <a:pos x="42" y="12"/>
                  </a:cxn>
                  <a:cxn ang="0">
                    <a:pos x="44" y="14"/>
                  </a:cxn>
                  <a:cxn ang="0">
                    <a:pos x="43" y="18"/>
                  </a:cxn>
                  <a:cxn ang="0">
                    <a:pos x="40" y="20"/>
                  </a:cxn>
                  <a:cxn ang="0">
                    <a:pos x="42" y="23"/>
                  </a:cxn>
                  <a:cxn ang="0">
                    <a:pos x="44" y="23"/>
                  </a:cxn>
                  <a:cxn ang="0">
                    <a:pos x="44" y="28"/>
                  </a:cxn>
                  <a:cxn ang="0">
                    <a:pos x="51" y="27"/>
                  </a:cxn>
                  <a:cxn ang="0">
                    <a:pos x="53" y="24"/>
                  </a:cxn>
                  <a:cxn ang="0">
                    <a:pos x="55" y="20"/>
                  </a:cxn>
                  <a:cxn ang="0">
                    <a:pos x="47" y="20"/>
                  </a:cxn>
                  <a:cxn ang="0">
                    <a:pos x="53" y="0"/>
                  </a:cxn>
                </a:cxnLst>
                <a:rect l="0" t="0" r="r" b="b"/>
                <a:pathLst>
                  <a:path w="55" h="28">
                    <a:moveTo>
                      <a:pt x="53" y="0"/>
                    </a:moveTo>
                    <a:lnTo>
                      <a:pt x="30" y="0"/>
                    </a:lnTo>
                    <a:lnTo>
                      <a:pt x="2" y="0"/>
                    </a:lnTo>
                    <a:lnTo>
                      <a:pt x="0" y="8"/>
                    </a:lnTo>
                    <a:lnTo>
                      <a:pt x="7" y="4"/>
                    </a:lnTo>
                    <a:lnTo>
                      <a:pt x="8" y="4"/>
                    </a:lnTo>
                    <a:lnTo>
                      <a:pt x="12" y="1"/>
                    </a:lnTo>
                    <a:lnTo>
                      <a:pt x="13" y="3"/>
                    </a:lnTo>
                    <a:lnTo>
                      <a:pt x="15" y="3"/>
                    </a:lnTo>
                    <a:lnTo>
                      <a:pt x="16" y="1"/>
                    </a:lnTo>
                    <a:lnTo>
                      <a:pt x="20" y="0"/>
                    </a:lnTo>
                    <a:lnTo>
                      <a:pt x="24" y="1"/>
                    </a:lnTo>
                    <a:lnTo>
                      <a:pt x="24" y="5"/>
                    </a:lnTo>
                    <a:lnTo>
                      <a:pt x="27" y="8"/>
                    </a:lnTo>
                    <a:lnTo>
                      <a:pt x="25" y="9"/>
                    </a:lnTo>
                    <a:lnTo>
                      <a:pt x="27" y="9"/>
                    </a:lnTo>
                    <a:lnTo>
                      <a:pt x="31" y="12"/>
                    </a:lnTo>
                    <a:lnTo>
                      <a:pt x="32" y="11"/>
                    </a:lnTo>
                    <a:lnTo>
                      <a:pt x="34" y="14"/>
                    </a:lnTo>
                    <a:lnTo>
                      <a:pt x="31" y="15"/>
                    </a:lnTo>
                    <a:lnTo>
                      <a:pt x="31" y="16"/>
                    </a:lnTo>
                    <a:lnTo>
                      <a:pt x="27" y="20"/>
                    </a:lnTo>
                    <a:lnTo>
                      <a:pt x="38" y="26"/>
                    </a:lnTo>
                    <a:lnTo>
                      <a:pt x="38" y="22"/>
                    </a:lnTo>
                    <a:lnTo>
                      <a:pt x="36" y="20"/>
                    </a:lnTo>
                    <a:lnTo>
                      <a:pt x="38" y="20"/>
                    </a:lnTo>
                    <a:lnTo>
                      <a:pt x="40" y="8"/>
                    </a:lnTo>
                    <a:lnTo>
                      <a:pt x="49" y="3"/>
                    </a:lnTo>
                    <a:lnTo>
                      <a:pt x="50" y="3"/>
                    </a:lnTo>
                    <a:lnTo>
                      <a:pt x="49" y="4"/>
                    </a:lnTo>
                    <a:lnTo>
                      <a:pt x="46" y="7"/>
                    </a:lnTo>
                    <a:lnTo>
                      <a:pt x="44" y="11"/>
                    </a:lnTo>
                    <a:lnTo>
                      <a:pt x="42" y="12"/>
                    </a:lnTo>
                    <a:lnTo>
                      <a:pt x="44" y="14"/>
                    </a:lnTo>
                    <a:lnTo>
                      <a:pt x="43" y="18"/>
                    </a:lnTo>
                    <a:lnTo>
                      <a:pt x="40" y="20"/>
                    </a:lnTo>
                    <a:lnTo>
                      <a:pt x="42" y="23"/>
                    </a:lnTo>
                    <a:lnTo>
                      <a:pt x="44" y="23"/>
                    </a:lnTo>
                    <a:lnTo>
                      <a:pt x="44" y="28"/>
                    </a:lnTo>
                    <a:lnTo>
                      <a:pt x="51" y="27"/>
                    </a:lnTo>
                    <a:lnTo>
                      <a:pt x="53" y="24"/>
                    </a:lnTo>
                    <a:lnTo>
                      <a:pt x="55" y="20"/>
                    </a:lnTo>
                    <a:lnTo>
                      <a:pt x="47" y="20"/>
                    </a:lnTo>
                    <a:lnTo>
                      <a:pt x="5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1" name="Freeform 65"/>
              <p:cNvSpPr>
                <a:spLocks/>
              </p:cNvSpPr>
              <p:nvPr/>
            </p:nvSpPr>
            <p:spPr bwMode="auto">
              <a:xfrm>
                <a:off x="2773363" y="2393949"/>
                <a:ext cx="147637" cy="77788"/>
              </a:xfrm>
              <a:custGeom>
                <a:avLst/>
                <a:gdLst/>
                <a:ahLst/>
                <a:cxnLst>
                  <a:cxn ang="0">
                    <a:pos x="70" y="4"/>
                  </a:cxn>
                  <a:cxn ang="0">
                    <a:pos x="64" y="4"/>
                  </a:cxn>
                  <a:cxn ang="0">
                    <a:pos x="43" y="4"/>
                  </a:cxn>
                  <a:cxn ang="0">
                    <a:pos x="23" y="4"/>
                  </a:cxn>
                  <a:cxn ang="0">
                    <a:pos x="24" y="0"/>
                  </a:cxn>
                  <a:cxn ang="0">
                    <a:pos x="12" y="5"/>
                  </a:cxn>
                  <a:cxn ang="0">
                    <a:pos x="0" y="42"/>
                  </a:cxn>
                  <a:cxn ang="0">
                    <a:pos x="41" y="42"/>
                  </a:cxn>
                  <a:cxn ang="0">
                    <a:pos x="64" y="42"/>
                  </a:cxn>
                  <a:cxn ang="0">
                    <a:pos x="65" y="39"/>
                  </a:cxn>
                  <a:cxn ang="0">
                    <a:pos x="69" y="41"/>
                  </a:cxn>
                  <a:cxn ang="0">
                    <a:pos x="73" y="39"/>
                  </a:cxn>
                  <a:cxn ang="0">
                    <a:pos x="80" y="34"/>
                  </a:cxn>
                  <a:cxn ang="0">
                    <a:pos x="77" y="30"/>
                  </a:cxn>
                  <a:cxn ang="0">
                    <a:pos x="77" y="28"/>
                  </a:cxn>
                  <a:cxn ang="0">
                    <a:pos x="76" y="28"/>
                  </a:cxn>
                  <a:cxn ang="0">
                    <a:pos x="76" y="24"/>
                  </a:cxn>
                  <a:cxn ang="0">
                    <a:pos x="78" y="23"/>
                  </a:cxn>
                  <a:cxn ang="0">
                    <a:pos x="78" y="20"/>
                  </a:cxn>
                  <a:cxn ang="0">
                    <a:pos x="84" y="16"/>
                  </a:cxn>
                  <a:cxn ang="0">
                    <a:pos x="87" y="15"/>
                  </a:cxn>
                  <a:cxn ang="0">
                    <a:pos x="83" y="12"/>
                  </a:cxn>
                  <a:cxn ang="0">
                    <a:pos x="84" y="7"/>
                  </a:cxn>
                  <a:cxn ang="0">
                    <a:pos x="80" y="4"/>
                  </a:cxn>
                  <a:cxn ang="0">
                    <a:pos x="70" y="4"/>
                  </a:cxn>
                </a:cxnLst>
                <a:rect l="0" t="0" r="r" b="b"/>
                <a:pathLst>
                  <a:path w="87" h="42">
                    <a:moveTo>
                      <a:pt x="70" y="4"/>
                    </a:moveTo>
                    <a:lnTo>
                      <a:pt x="64" y="4"/>
                    </a:lnTo>
                    <a:lnTo>
                      <a:pt x="43" y="4"/>
                    </a:lnTo>
                    <a:lnTo>
                      <a:pt x="23" y="4"/>
                    </a:lnTo>
                    <a:lnTo>
                      <a:pt x="24" y="0"/>
                    </a:lnTo>
                    <a:lnTo>
                      <a:pt x="12" y="5"/>
                    </a:lnTo>
                    <a:lnTo>
                      <a:pt x="0" y="42"/>
                    </a:lnTo>
                    <a:lnTo>
                      <a:pt x="41" y="42"/>
                    </a:lnTo>
                    <a:lnTo>
                      <a:pt x="64" y="42"/>
                    </a:lnTo>
                    <a:lnTo>
                      <a:pt x="65" y="39"/>
                    </a:lnTo>
                    <a:lnTo>
                      <a:pt x="69" y="41"/>
                    </a:lnTo>
                    <a:lnTo>
                      <a:pt x="73" y="39"/>
                    </a:lnTo>
                    <a:lnTo>
                      <a:pt x="80" y="34"/>
                    </a:lnTo>
                    <a:lnTo>
                      <a:pt x="77" y="30"/>
                    </a:lnTo>
                    <a:lnTo>
                      <a:pt x="77" y="28"/>
                    </a:lnTo>
                    <a:lnTo>
                      <a:pt x="76" y="28"/>
                    </a:lnTo>
                    <a:lnTo>
                      <a:pt x="76" y="24"/>
                    </a:lnTo>
                    <a:lnTo>
                      <a:pt x="78" y="23"/>
                    </a:lnTo>
                    <a:lnTo>
                      <a:pt x="78" y="20"/>
                    </a:lnTo>
                    <a:lnTo>
                      <a:pt x="84" y="16"/>
                    </a:lnTo>
                    <a:lnTo>
                      <a:pt x="87" y="15"/>
                    </a:lnTo>
                    <a:lnTo>
                      <a:pt x="83" y="12"/>
                    </a:lnTo>
                    <a:lnTo>
                      <a:pt x="84" y="7"/>
                    </a:lnTo>
                    <a:lnTo>
                      <a:pt x="80" y="4"/>
                    </a:lnTo>
                    <a:lnTo>
                      <a:pt x="70"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2" name="Freeform 66"/>
              <p:cNvSpPr>
                <a:spLocks/>
              </p:cNvSpPr>
              <p:nvPr/>
            </p:nvSpPr>
            <p:spPr bwMode="auto">
              <a:xfrm>
                <a:off x="2813050" y="2316163"/>
                <a:ext cx="171450" cy="127000"/>
              </a:xfrm>
              <a:custGeom>
                <a:avLst/>
                <a:gdLst/>
                <a:ahLst/>
                <a:cxnLst>
                  <a:cxn ang="0">
                    <a:pos x="57" y="47"/>
                  </a:cxn>
                  <a:cxn ang="0">
                    <a:pos x="41" y="47"/>
                  </a:cxn>
                  <a:cxn ang="0">
                    <a:pos x="20" y="47"/>
                  </a:cxn>
                  <a:cxn ang="0">
                    <a:pos x="0" y="47"/>
                  </a:cxn>
                  <a:cxn ang="0">
                    <a:pos x="1" y="43"/>
                  </a:cxn>
                  <a:cxn ang="0">
                    <a:pos x="16" y="35"/>
                  </a:cxn>
                  <a:cxn ang="0">
                    <a:pos x="16" y="28"/>
                  </a:cxn>
                  <a:cxn ang="0">
                    <a:pos x="30" y="25"/>
                  </a:cxn>
                  <a:cxn ang="0">
                    <a:pos x="37" y="27"/>
                  </a:cxn>
                  <a:cxn ang="0">
                    <a:pos x="45" y="27"/>
                  </a:cxn>
                  <a:cxn ang="0">
                    <a:pos x="57" y="23"/>
                  </a:cxn>
                  <a:cxn ang="0">
                    <a:pos x="57" y="19"/>
                  </a:cxn>
                  <a:cxn ang="0">
                    <a:pos x="57" y="17"/>
                  </a:cxn>
                  <a:cxn ang="0">
                    <a:pos x="60" y="15"/>
                  </a:cxn>
                  <a:cxn ang="0">
                    <a:pos x="58" y="13"/>
                  </a:cxn>
                  <a:cxn ang="0">
                    <a:pos x="65" y="9"/>
                  </a:cxn>
                  <a:cxn ang="0">
                    <a:pos x="69" y="5"/>
                  </a:cxn>
                  <a:cxn ang="0">
                    <a:pos x="80" y="0"/>
                  </a:cxn>
                  <a:cxn ang="0">
                    <a:pos x="100" y="0"/>
                  </a:cxn>
                  <a:cxn ang="0">
                    <a:pos x="99" y="5"/>
                  </a:cxn>
                  <a:cxn ang="0">
                    <a:pos x="99" y="8"/>
                  </a:cxn>
                  <a:cxn ang="0">
                    <a:pos x="95" y="15"/>
                  </a:cxn>
                  <a:cxn ang="0">
                    <a:pos x="93" y="19"/>
                  </a:cxn>
                  <a:cxn ang="0">
                    <a:pos x="92" y="21"/>
                  </a:cxn>
                  <a:cxn ang="0">
                    <a:pos x="95" y="23"/>
                  </a:cxn>
                  <a:cxn ang="0">
                    <a:pos x="89" y="36"/>
                  </a:cxn>
                  <a:cxn ang="0">
                    <a:pos x="83" y="47"/>
                  </a:cxn>
                  <a:cxn ang="0">
                    <a:pos x="78" y="59"/>
                  </a:cxn>
                  <a:cxn ang="0">
                    <a:pos x="78" y="61"/>
                  </a:cxn>
                  <a:cxn ang="0">
                    <a:pos x="74" y="62"/>
                  </a:cxn>
                  <a:cxn ang="0">
                    <a:pos x="76" y="63"/>
                  </a:cxn>
                  <a:cxn ang="0">
                    <a:pos x="69" y="69"/>
                  </a:cxn>
                  <a:cxn ang="0">
                    <a:pos x="72" y="65"/>
                  </a:cxn>
                  <a:cxn ang="0">
                    <a:pos x="64" y="58"/>
                  </a:cxn>
                  <a:cxn ang="0">
                    <a:pos x="60" y="55"/>
                  </a:cxn>
                  <a:cxn ang="0">
                    <a:pos x="61" y="50"/>
                  </a:cxn>
                  <a:cxn ang="0">
                    <a:pos x="57" y="47"/>
                  </a:cxn>
                </a:cxnLst>
                <a:rect l="0" t="0" r="r" b="b"/>
                <a:pathLst>
                  <a:path w="100" h="69">
                    <a:moveTo>
                      <a:pt x="57" y="47"/>
                    </a:moveTo>
                    <a:lnTo>
                      <a:pt x="41" y="47"/>
                    </a:lnTo>
                    <a:lnTo>
                      <a:pt x="20" y="47"/>
                    </a:lnTo>
                    <a:lnTo>
                      <a:pt x="0" y="47"/>
                    </a:lnTo>
                    <a:lnTo>
                      <a:pt x="1" y="43"/>
                    </a:lnTo>
                    <a:lnTo>
                      <a:pt x="16" y="35"/>
                    </a:lnTo>
                    <a:lnTo>
                      <a:pt x="16" y="28"/>
                    </a:lnTo>
                    <a:lnTo>
                      <a:pt x="30" y="25"/>
                    </a:lnTo>
                    <a:lnTo>
                      <a:pt x="37" y="27"/>
                    </a:lnTo>
                    <a:lnTo>
                      <a:pt x="45" y="27"/>
                    </a:lnTo>
                    <a:lnTo>
                      <a:pt x="57" y="23"/>
                    </a:lnTo>
                    <a:lnTo>
                      <a:pt x="57" y="19"/>
                    </a:lnTo>
                    <a:lnTo>
                      <a:pt x="57" y="17"/>
                    </a:lnTo>
                    <a:lnTo>
                      <a:pt x="60" y="15"/>
                    </a:lnTo>
                    <a:lnTo>
                      <a:pt x="58" y="13"/>
                    </a:lnTo>
                    <a:lnTo>
                      <a:pt x="65" y="9"/>
                    </a:lnTo>
                    <a:lnTo>
                      <a:pt x="69" y="5"/>
                    </a:lnTo>
                    <a:lnTo>
                      <a:pt x="80" y="0"/>
                    </a:lnTo>
                    <a:lnTo>
                      <a:pt x="100" y="0"/>
                    </a:lnTo>
                    <a:lnTo>
                      <a:pt x="99" y="5"/>
                    </a:lnTo>
                    <a:lnTo>
                      <a:pt x="99" y="8"/>
                    </a:lnTo>
                    <a:lnTo>
                      <a:pt x="95" y="15"/>
                    </a:lnTo>
                    <a:lnTo>
                      <a:pt x="93" y="19"/>
                    </a:lnTo>
                    <a:lnTo>
                      <a:pt x="92" y="21"/>
                    </a:lnTo>
                    <a:lnTo>
                      <a:pt x="95" y="23"/>
                    </a:lnTo>
                    <a:lnTo>
                      <a:pt x="89" y="36"/>
                    </a:lnTo>
                    <a:lnTo>
                      <a:pt x="83" y="47"/>
                    </a:lnTo>
                    <a:lnTo>
                      <a:pt x="78" y="59"/>
                    </a:lnTo>
                    <a:lnTo>
                      <a:pt x="78" y="61"/>
                    </a:lnTo>
                    <a:lnTo>
                      <a:pt x="74" y="62"/>
                    </a:lnTo>
                    <a:lnTo>
                      <a:pt x="76" y="63"/>
                    </a:lnTo>
                    <a:lnTo>
                      <a:pt x="69" y="69"/>
                    </a:lnTo>
                    <a:lnTo>
                      <a:pt x="72" y="65"/>
                    </a:lnTo>
                    <a:lnTo>
                      <a:pt x="64" y="58"/>
                    </a:lnTo>
                    <a:lnTo>
                      <a:pt x="60" y="55"/>
                    </a:lnTo>
                    <a:lnTo>
                      <a:pt x="61" y="50"/>
                    </a:lnTo>
                    <a:lnTo>
                      <a:pt x="57" y="47"/>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3" name="Freeform 67"/>
              <p:cNvSpPr>
                <a:spLocks/>
              </p:cNvSpPr>
              <p:nvPr/>
            </p:nvSpPr>
            <p:spPr bwMode="auto">
              <a:xfrm>
                <a:off x="2871788" y="1800224"/>
                <a:ext cx="531812" cy="515938"/>
              </a:xfrm>
              <a:custGeom>
                <a:avLst/>
                <a:gdLst/>
                <a:ahLst/>
                <a:cxnLst>
                  <a:cxn ang="0">
                    <a:pos x="252" y="161"/>
                  </a:cxn>
                  <a:cxn ang="0">
                    <a:pos x="228" y="155"/>
                  </a:cxn>
                  <a:cxn ang="0">
                    <a:pos x="233" y="145"/>
                  </a:cxn>
                  <a:cxn ang="0">
                    <a:pos x="223" y="160"/>
                  </a:cxn>
                  <a:cxn ang="0">
                    <a:pos x="217" y="164"/>
                  </a:cxn>
                  <a:cxn ang="0">
                    <a:pos x="200" y="160"/>
                  </a:cxn>
                  <a:cxn ang="0">
                    <a:pos x="199" y="155"/>
                  </a:cxn>
                  <a:cxn ang="0">
                    <a:pos x="200" y="145"/>
                  </a:cxn>
                  <a:cxn ang="0">
                    <a:pos x="194" y="150"/>
                  </a:cxn>
                  <a:cxn ang="0">
                    <a:pos x="192" y="137"/>
                  </a:cxn>
                  <a:cxn ang="0">
                    <a:pos x="200" y="122"/>
                  </a:cxn>
                  <a:cxn ang="0">
                    <a:pos x="207" y="118"/>
                  </a:cxn>
                  <a:cxn ang="0">
                    <a:pos x="213" y="111"/>
                  </a:cxn>
                  <a:cxn ang="0">
                    <a:pos x="238" y="118"/>
                  </a:cxn>
                  <a:cxn ang="0">
                    <a:pos x="256" y="109"/>
                  </a:cxn>
                  <a:cxn ang="0">
                    <a:pos x="253" y="99"/>
                  </a:cxn>
                  <a:cxn ang="0">
                    <a:pos x="255" y="92"/>
                  </a:cxn>
                  <a:cxn ang="0">
                    <a:pos x="263" y="79"/>
                  </a:cxn>
                  <a:cxn ang="0">
                    <a:pos x="261" y="68"/>
                  </a:cxn>
                  <a:cxn ang="0">
                    <a:pos x="268" y="58"/>
                  </a:cxn>
                  <a:cxn ang="0">
                    <a:pos x="263" y="53"/>
                  </a:cxn>
                  <a:cxn ang="0">
                    <a:pos x="264" y="46"/>
                  </a:cxn>
                  <a:cxn ang="0">
                    <a:pos x="275" y="34"/>
                  </a:cxn>
                  <a:cxn ang="0">
                    <a:pos x="253" y="50"/>
                  </a:cxn>
                  <a:cxn ang="0">
                    <a:pos x="245" y="54"/>
                  </a:cxn>
                  <a:cxn ang="0">
                    <a:pos x="237" y="61"/>
                  </a:cxn>
                  <a:cxn ang="0">
                    <a:pos x="214" y="67"/>
                  </a:cxn>
                  <a:cxn ang="0">
                    <a:pos x="196" y="57"/>
                  </a:cxn>
                  <a:cxn ang="0">
                    <a:pos x="210" y="52"/>
                  </a:cxn>
                  <a:cxn ang="0">
                    <a:pos x="210" y="39"/>
                  </a:cxn>
                  <a:cxn ang="0">
                    <a:pos x="221" y="22"/>
                  </a:cxn>
                  <a:cxn ang="0">
                    <a:pos x="205" y="21"/>
                  </a:cxn>
                  <a:cxn ang="0">
                    <a:pos x="200" y="14"/>
                  </a:cxn>
                  <a:cxn ang="0">
                    <a:pos x="195" y="10"/>
                  </a:cxn>
                  <a:cxn ang="0">
                    <a:pos x="173" y="4"/>
                  </a:cxn>
                  <a:cxn ang="0">
                    <a:pos x="163" y="4"/>
                  </a:cxn>
                  <a:cxn ang="0">
                    <a:pos x="130" y="11"/>
                  </a:cxn>
                  <a:cxn ang="0">
                    <a:pos x="122" y="25"/>
                  </a:cxn>
                  <a:cxn ang="0">
                    <a:pos x="122" y="33"/>
                  </a:cxn>
                  <a:cxn ang="0">
                    <a:pos x="122" y="41"/>
                  </a:cxn>
                  <a:cxn ang="0">
                    <a:pos x="112" y="49"/>
                  </a:cxn>
                  <a:cxn ang="0">
                    <a:pos x="104" y="84"/>
                  </a:cxn>
                  <a:cxn ang="0">
                    <a:pos x="98" y="96"/>
                  </a:cxn>
                  <a:cxn ang="0">
                    <a:pos x="49" y="148"/>
                  </a:cxn>
                  <a:cxn ang="0">
                    <a:pos x="53" y="159"/>
                  </a:cxn>
                  <a:cxn ang="0">
                    <a:pos x="37" y="173"/>
                  </a:cxn>
                  <a:cxn ang="0">
                    <a:pos x="27" y="172"/>
                  </a:cxn>
                  <a:cxn ang="0">
                    <a:pos x="2" y="237"/>
                  </a:cxn>
                  <a:cxn ang="0">
                    <a:pos x="20" y="257"/>
                  </a:cxn>
                  <a:cxn ang="0">
                    <a:pos x="45" y="263"/>
                  </a:cxn>
                  <a:cxn ang="0">
                    <a:pos x="77" y="274"/>
                  </a:cxn>
                  <a:cxn ang="0">
                    <a:pos x="108" y="263"/>
                  </a:cxn>
                  <a:cxn ang="0">
                    <a:pos x="134" y="237"/>
                  </a:cxn>
                  <a:cxn ang="0">
                    <a:pos x="157" y="225"/>
                  </a:cxn>
                  <a:cxn ang="0">
                    <a:pos x="182" y="222"/>
                  </a:cxn>
                  <a:cxn ang="0">
                    <a:pos x="205" y="209"/>
                  </a:cxn>
                  <a:cxn ang="0">
                    <a:pos x="127" y="230"/>
                  </a:cxn>
                  <a:cxn ang="0">
                    <a:pos x="137" y="220"/>
                  </a:cxn>
                  <a:cxn ang="0">
                    <a:pos x="180" y="192"/>
                  </a:cxn>
                  <a:cxn ang="0">
                    <a:pos x="245" y="191"/>
                  </a:cxn>
                  <a:cxn ang="0">
                    <a:pos x="275" y="184"/>
                  </a:cxn>
                  <a:cxn ang="0">
                    <a:pos x="307" y="161"/>
                  </a:cxn>
                </a:cxnLst>
                <a:rect l="0" t="0" r="r" b="b"/>
                <a:pathLst>
                  <a:path w="310" h="274">
                    <a:moveTo>
                      <a:pt x="307" y="161"/>
                    </a:moveTo>
                    <a:lnTo>
                      <a:pt x="297" y="161"/>
                    </a:lnTo>
                    <a:lnTo>
                      <a:pt x="284" y="161"/>
                    </a:lnTo>
                    <a:lnTo>
                      <a:pt x="274" y="161"/>
                    </a:lnTo>
                    <a:lnTo>
                      <a:pt x="263" y="161"/>
                    </a:lnTo>
                    <a:lnTo>
                      <a:pt x="252" y="161"/>
                    </a:lnTo>
                    <a:lnTo>
                      <a:pt x="240" y="161"/>
                    </a:lnTo>
                    <a:lnTo>
                      <a:pt x="229" y="161"/>
                    </a:lnTo>
                    <a:lnTo>
                      <a:pt x="228" y="160"/>
                    </a:lnTo>
                    <a:lnTo>
                      <a:pt x="230" y="161"/>
                    </a:lnTo>
                    <a:lnTo>
                      <a:pt x="230" y="156"/>
                    </a:lnTo>
                    <a:lnTo>
                      <a:pt x="228" y="155"/>
                    </a:lnTo>
                    <a:lnTo>
                      <a:pt x="232" y="152"/>
                    </a:lnTo>
                    <a:lnTo>
                      <a:pt x="237" y="152"/>
                    </a:lnTo>
                    <a:lnTo>
                      <a:pt x="234" y="149"/>
                    </a:lnTo>
                    <a:lnTo>
                      <a:pt x="237" y="146"/>
                    </a:lnTo>
                    <a:lnTo>
                      <a:pt x="234" y="144"/>
                    </a:lnTo>
                    <a:lnTo>
                      <a:pt x="233" y="145"/>
                    </a:lnTo>
                    <a:lnTo>
                      <a:pt x="232" y="148"/>
                    </a:lnTo>
                    <a:lnTo>
                      <a:pt x="229" y="148"/>
                    </a:lnTo>
                    <a:lnTo>
                      <a:pt x="226" y="153"/>
                    </a:lnTo>
                    <a:lnTo>
                      <a:pt x="226" y="156"/>
                    </a:lnTo>
                    <a:lnTo>
                      <a:pt x="225" y="159"/>
                    </a:lnTo>
                    <a:lnTo>
                      <a:pt x="223" y="160"/>
                    </a:lnTo>
                    <a:lnTo>
                      <a:pt x="221" y="161"/>
                    </a:lnTo>
                    <a:lnTo>
                      <a:pt x="219" y="164"/>
                    </a:lnTo>
                    <a:lnTo>
                      <a:pt x="221" y="165"/>
                    </a:lnTo>
                    <a:lnTo>
                      <a:pt x="215" y="168"/>
                    </a:lnTo>
                    <a:lnTo>
                      <a:pt x="215" y="165"/>
                    </a:lnTo>
                    <a:lnTo>
                      <a:pt x="217" y="164"/>
                    </a:lnTo>
                    <a:lnTo>
                      <a:pt x="213" y="159"/>
                    </a:lnTo>
                    <a:lnTo>
                      <a:pt x="209" y="159"/>
                    </a:lnTo>
                    <a:lnTo>
                      <a:pt x="206" y="160"/>
                    </a:lnTo>
                    <a:lnTo>
                      <a:pt x="205" y="160"/>
                    </a:lnTo>
                    <a:lnTo>
                      <a:pt x="203" y="161"/>
                    </a:lnTo>
                    <a:lnTo>
                      <a:pt x="200" y="160"/>
                    </a:lnTo>
                    <a:lnTo>
                      <a:pt x="200" y="159"/>
                    </a:lnTo>
                    <a:lnTo>
                      <a:pt x="199" y="156"/>
                    </a:lnTo>
                    <a:lnTo>
                      <a:pt x="198" y="159"/>
                    </a:lnTo>
                    <a:lnTo>
                      <a:pt x="196" y="159"/>
                    </a:lnTo>
                    <a:lnTo>
                      <a:pt x="196" y="156"/>
                    </a:lnTo>
                    <a:lnTo>
                      <a:pt x="199" y="155"/>
                    </a:lnTo>
                    <a:lnTo>
                      <a:pt x="199" y="150"/>
                    </a:lnTo>
                    <a:lnTo>
                      <a:pt x="200" y="150"/>
                    </a:lnTo>
                    <a:lnTo>
                      <a:pt x="200" y="148"/>
                    </a:lnTo>
                    <a:lnTo>
                      <a:pt x="203" y="148"/>
                    </a:lnTo>
                    <a:lnTo>
                      <a:pt x="202" y="146"/>
                    </a:lnTo>
                    <a:lnTo>
                      <a:pt x="200" y="145"/>
                    </a:lnTo>
                    <a:lnTo>
                      <a:pt x="200" y="146"/>
                    </a:lnTo>
                    <a:lnTo>
                      <a:pt x="198" y="146"/>
                    </a:lnTo>
                    <a:lnTo>
                      <a:pt x="196" y="150"/>
                    </a:lnTo>
                    <a:lnTo>
                      <a:pt x="195" y="150"/>
                    </a:lnTo>
                    <a:lnTo>
                      <a:pt x="195" y="149"/>
                    </a:lnTo>
                    <a:lnTo>
                      <a:pt x="194" y="150"/>
                    </a:lnTo>
                    <a:lnTo>
                      <a:pt x="191" y="150"/>
                    </a:lnTo>
                    <a:lnTo>
                      <a:pt x="194" y="146"/>
                    </a:lnTo>
                    <a:lnTo>
                      <a:pt x="198" y="141"/>
                    </a:lnTo>
                    <a:lnTo>
                      <a:pt x="196" y="140"/>
                    </a:lnTo>
                    <a:lnTo>
                      <a:pt x="196" y="137"/>
                    </a:lnTo>
                    <a:lnTo>
                      <a:pt x="192" y="137"/>
                    </a:lnTo>
                    <a:lnTo>
                      <a:pt x="194" y="134"/>
                    </a:lnTo>
                    <a:lnTo>
                      <a:pt x="192" y="129"/>
                    </a:lnTo>
                    <a:lnTo>
                      <a:pt x="196" y="126"/>
                    </a:lnTo>
                    <a:lnTo>
                      <a:pt x="196" y="125"/>
                    </a:lnTo>
                    <a:lnTo>
                      <a:pt x="198" y="122"/>
                    </a:lnTo>
                    <a:lnTo>
                      <a:pt x="200" y="122"/>
                    </a:lnTo>
                    <a:lnTo>
                      <a:pt x="205" y="121"/>
                    </a:lnTo>
                    <a:lnTo>
                      <a:pt x="203" y="119"/>
                    </a:lnTo>
                    <a:lnTo>
                      <a:pt x="203" y="114"/>
                    </a:lnTo>
                    <a:lnTo>
                      <a:pt x="205" y="114"/>
                    </a:lnTo>
                    <a:lnTo>
                      <a:pt x="205" y="114"/>
                    </a:lnTo>
                    <a:lnTo>
                      <a:pt x="207" y="118"/>
                    </a:lnTo>
                    <a:lnTo>
                      <a:pt x="210" y="119"/>
                    </a:lnTo>
                    <a:lnTo>
                      <a:pt x="211" y="118"/>
                    </a:lnTo>
                    <a:lnTo>
                      <a:pt x="210" y="115"/>
                    </a:lnTo>
                    <a:lnTo>
                      <a:pt x="211" y="115"/>
                    </a:lnTo>
                    <a:lnTo>
                      <a:pt x="211" y="113"/>
                    </a:lnTo>
                    <a:lnTo>
                      <a:pt x="213" y="111"/>
                    </a:lnTo>
                    <a:lnTo>
                      <a:pt x="211" y="110"/>
                    </a:lnTo>
                    <a:lnTo>
                      <a:pt x="213" y="110"/>
                    </a:lnTo>
                    <a:lnTo>
                      <a:pt x="217" y="115"/>
                    </a:lnTo>
                    <a:lnTo>
                      <a:pt x="221" y="117"/>
                    </a:lnTo>
                    <a:lnTo>
                      <a:pt x="222" y="119"/>
                    </a:lnTo>
                    <a:lnTo>
                      <a:pt x="238" y="118"/>
                    </a:lnTo>
                    <a:lnTo>
                      <a:pt x="245" y="121"/>
                    </a:lnTo>
                    <a:lnTo>
                      <a:pt x="251" y="115"/>
                    </a:lnTo>
                    <a:lnTo>
                      <a:pt x="249" y="114"/>
                    </a:lnTo>
                    <a:lnTo>
                      <a:pt x="251" y="111"/>
                    </a:lnTo>
                    <a:lnTo>
                      <a:pt x="257" y="110"/>
                    </a:lnTo>
                    <a:lnTo>
                      <a:pt x="256" y="109"/>
                    </a:lnTo>
                    <a:lnTo>
                      <a:pt x="257" y="107"/>
                    </a:lnTo>
                    <a:lnTo>
                      <a:pt x="255" y="106"/>
                    </a:lnTo>
                    <a:lnTo>
                      <a:pt x="253" y="102"/>
                    </a:lnTo>
                    <a:lnTo>
                      <a:pt x="253" y="100"/>
                    </a:lnTo>
                    <a:lnTo>
                      <a:pt x="257" y="99"/>
                    </a:lnTo>
                    <a:lnTo>
                      <a:pt x="253" y="99"/>
                    </a:lnTo>
                    <a:lnTo>
                      <a:pt x="253" y="98"/>
                    </a:lnTo>
                    <a:lnTo>
                      <a:pt x="251" y="99"/>
                    </a:lnTo>
                    <a:lnTo>
                      <a:pt x="253" y="96"/>
                    </a:lnTo>
                    <a:lnTo>
                      <a:pt x="251" y="95"/>
                    </a:lnTo>
                    <a:lnTo>
                      <a:pt x="251" y="94"/>
                    </a:lnTo>
                    <a:lnTo>
                      <a:pt x="255" y="92"/>
                    </a:lnTo>
                    <a:lnTo>
                      <a:pt x="253" y="88"/>
                    </a:lnTo>
                    <a:lnTo>
                      <a:pt x="257" y="85"/>
                    </a:lnTo>
                    <a:lnTo>
                      <a:pt x="259" y="83"/>
                    </a:lnTo>
                    <a:lnTo>
                      <a:pt x="261" y="80"/>
                    </a:lnTo>
                    <a:lnTo>
                      <a:pt x="260" y="80"/>
                    </a:lnTo>
                    <a:lnTo>
                      <a:pt x="263" y="79"/>
                    </a:lnTo>
                    <a:lnTo>
                      <a:pt x="264" y="76"/>
                    </a:lnTo>
                    <a:lnTo>
                      <a:pt x="267" y="73"/>
                    </a:lnTo>
                    <a:lnTo>
                      <a:pt x="265" y="75"/>
                    </a:lnTo>
                    <a:lnTo>
                      <a:pt x="263" y="72"/>
                    </a:lnTo>
                    <a:lnTo>
                      <a:pt x="261" y="72"/>
                    </a:lnTo>
                    <a:lnTo>
                      <a:pt x="261" y="68"/>
                    </a:lnTo>
                    <a:lnTo>
                      <a:pt x="259" y="68"/>
                    </a:lnTo>
                    <a:lnTo>
                      <a:pt x="264" y="64"/>
                    </a:lnTo>
                    <a:lnTo>
                      <a:pt x="270" y="62"/>
                    </a:lnTo>
                    <a:lnTo>
                      <a:pt x="270" y="61"/>
                    </a:lnTo>
                    <a:lnTo>
                      <a:pt x="267" y="61"/>
                    </a:lnTo>
                    <a:lnTo>
                      <a:pt x="268" y="58"/>
                    </a:lnTo>
                    <a:lnTo>
                      <a:pt x="275" y="57"/>
                    </a:lnTo>
                    <a:lnTo>
                      <a:pt x="274" y="56"/>
                    </a:lnTo>
                    <a:lnTo>
                      <a:pt x="267" y="58"/>
                    </a:lnTo>
                    <a:lnTo>
                      <a:pt x="267" y="56"/>
                    </a:lnTo>
                    <a:lnTo>
                      <a:pt x="260" y="54"/>
                    </a:lnTo>
                    <a:lnTo>
                      <a:pt x="263" y="53"/>
                    </a:lnTo>
                    <a:lnTo>
                      <a:pt x="267" y="54"/>
                    </a:lnTo>
                    <a:lnTo>
                      <a:pt x="265" y="52"/>
                    </a:lnTo>
                    <a:lnTo>
                      <a:pt x="268" y="48"/>
                    </a:lnTo>
                    <a:lnTo>
                      <a:pt x="270" y="46"/>
                    </a:lnTo>
                    <a:lnTo>
                      <a:pt x="265" y="48"/>
                    </a:lnTo>
                    <a:lnTo>
                      <a:pt x="264" y="46"/>
                    </a:lnTo>
                    <a:lnTo>
                      <a:pt x="267" y="42"/>
                    </a:lnTo>
                    <a:lnTo>
                      <a:pt x="270" y="39"/>
                    </a:lnTo>
                    <a:lnTo>
                      <a:pt x="267" y="38"/>
                    </a:lnTo>
                    <a:lnTo>
                      <a:pt x="271" y="37"/>
                    </a:lnTo>
                    <a:lnTo>
                      <a:pt x="270" y="35"/>
                    </a:lnTo>
                    <a:lnTo>
                      <a:pt x="275" y="34"/>
                    </a:lnTo>
                    <a:lnTo>
                      <a:pt x="271" y="34"/>
                    </a:lnTo>
                    <a:lnTo>
                      <a:pt x="259" y="42"/>
                    </a:lnTo>
                    <a:lnTo>
                      <a:pt x="260" y="46"/>
                    </a:lnTo>
                    <a:lnTo>
                      <a:pt x="255" y="50"/>
                    </a:lnTo>
                    <a:lnTo>
                      <a:pt x="253" y="49"/>
                    </a:lnTo>
                    <a:lnTo>
                      <a:pt x="253" y="50"/>
                    </a:lnTo>
                    <a:lnTo>
                      <a:pt x="252" y="53"/>
                    </a:lnTo>
                    <a:lnTo>
                      <a:pt x="251" y="53"/>
                    </a:lnTo>
                    <a:lnTo>
                      <a:pt x="249" y="54"/>
                    </a:lnTo>
                    <a:lnTo>
                      <a:pt x="251" y="54"/>
                    </a:lnTo>
                    <a:lnTo>
                      <a:pt x="248" y="56"/>
                    </a:lnTo>
                    <a:lnTo>
                      <a:pt x="245" y="54"/>
                    </a:lnTo>
                    <a:lnTo>
                      <a:pt x="248" y="58"/>
                    </a:lnTo>
                    <a:lnTo>
                      <a:pt x="244" y="62"/>
                    </a:lnTo>
                    <a:lnTo>
                      <a:pt x="245" y="60"/>
                    </a:lnTo>
                    <a:lnTo>
                      <a:pt x="245" y="57"/>
                    </a:lnTo>
                    <a:lnTo>
                      <a:pt x="242" y="56"/>
                    </a:lnTo>
                    <a:lnTo>
                      <a:pt x="237" y="61"/>
                    </a:lnTo>
                    <a:lnTo>
                      <a:pt x="223" y="64"/>
                    </a:lnTo>
                    <a:lnTo>
                      <a:pt x="221" y="67"/>
                    </a:lnTo>
                    <a:lnTo>
                      <a:pt x="222" y="61"/>
                    </a:lnTo>
                    <a:lnTo>
                      <a:pt x="219" y="62"/>
                    </a:lnTo>
                    <a:lnTo>
                      <a:pt x="222" y="60"/>
                    </a:lnTo>
                    <a:lnTo>
                      <a:pt x="214" y="67"/>
                    </a:lnTo>
                    <a:lnTo>
                      <a:pt x="214" y="67"/>
                    </a:lnTo>
                    <a:lnTo>
                      <a:pt x="218" y="61"/>
                    </a:lnTo>
                    <a:lnTo>
                      <a:pt x="218" y="56"/>
                    </a:lnTo>
                    <a:lnTo>
                      <a:pt x="209" y="56"/>
                    </a:lnTo>
                    <a:lnTo>
                      <a:pt x="200" y="58"/>
                    </a:lnTo>
                    <a:lnTo>
                      <a:pt x="196" y="57"/>
                    </a:lnTo>
                    <a:lnTo>
                      <a:pt x="200" y="56"/>
                    </a:lnTo>
                    <a:lnTo>
                      <a:pt x="200" y="53"/>
                    </a:lnTo>
                    <a:lnTo>
                      <a:pt x="203" y="53"/>
                    </a:lnTo>
                    <a:lnTo>
                      <a:pt x="203" y="56"/>
                    </a:lnTo>
                    <a:lnTo>
                      <a:pt x="210" y="53"/>
                    </a:lnTo>
                    <a:lnTo>
                      <a:pt x="210" y="52"/>
                    </a:lnTo>
                    <a:lnTo>
                      <a:pt x="209" y="50"/>
                    </a:lnTo>
                    <a:lnTo>
                      <a:pt x="213" y="49"/>
                    </a:lnTo>
                    <a:lnTo>
                      <a:pt x="207" y="48"/>
                    </a:lnTo>
                    <a:lnTo>
                      <a:pt x="213" y="44"/>
                    </a:lnTo>
                    <a:lnTo>
                      <a:pt x="214" y="41"/>
                    </a:lnTo>
                    <a:lnTo>
                      <a:pt x="210" y="39"/>
                    </a:lnTo>
                    <a:lnTo>
                      <a:pt x="211" y="38"/>
                    </a:lnTo>
                    <a:lnTo>
                      <a:pt x="217" y="37"/>
                    </a:lnTo>
                    <a:lnTo>
                      <a:pt x="215" y="33"/>
                    </a:lnTo>
                    <a:lnTo>
                      <a:pt x="218" y="29"/>
                    </a:lnTo>
                    <a:lnTo>
                      <a:pt x="222" y="26"/>
                    </a:lnTo>
                    <a:lnTo>
                      <a:pt x="221" y="22"/>
                    </a:lnTo>
                    <a:lnTo>
                      <a:pt x="219" y="23"/>
                    </a:lnTo>
                    <a:lnTo>
                      <a:pt x="219" y="23"/>
                    </a:lnTo>
                    <a:lnTo>
                      <a:pt x="214" y="25"/>
                    </a:lnTo>
                    <a:lnTo>
                      <a:pt x="214" y="22"/>
                    </a:lnTo>
                    <a:lnTo>
                      <a:pt x="206" y="23"/>
                    </a:lnTo>
                    <a:lnTo>
                      <a:pt x="205" y="21"/>
                    </a:lnTo>
                    <a:lnTo>
                      <a:pt x="199" y="21"/>
                    </a:lnTo>
                    <a:lnTo>
                      <a:pt x="200" y="19"/>
                    </a:lnTo>
                    <a:lnTo>
                      <a:pt x="198" y="18"/>
                    </a:lnTo>
                    <a:lnTo>
                      <a:pt x="199" y="16"/>
                    </a:lnTo>
                    <a:lnTo>
                      <a:pt x="203" y="15"/>
                    </a:lnTo>
                    <a:lnTo>
                      <a:pt x="200" y="14"/>
                    </a:lnTo>
                    <a:lnTo>
                      <a:pt x="195" y="15"/>
                    </a:lnTo>
                    <a:lnTo>
                      <a:pt x="195" y="14"/>
                    </a:lnTo>
                    <a:lnTo>
                      <a:pt x="198" y="14"/>
                    </a:lnTo>
                    <a:lnTo>
                      <a:pt x="196" y="11"/>
                    </a:lnTo>
                    <a:lnTo>
                      <a:pt x="198" y="10"/>
                    </a:lnTo>
                    <a:lnTo>
                      <a:pt x="195" y="10"/>
                    </a:lnTo>
                    <a:lnTo>
                      <a:pt x="194" y="11"/>
                    </a:lnTo>
                    <a:lnTo>
                      <a:pt x="191" y="11"/>
                    </a:lnTo>
                    <a:lnTo>
                      <a:pt x="195" y="8"/>
                    </a:lnTo>
                    <a:lnTo>
                      <a:pt x="195" y="6"/>
                    </a:lnTo>
                    <a:lnTo>
                      <a:pt x="184" y="2"/>
                    </a:lnTo>
                    <a:lnTo>
                      <a:pt x="173" y="4"/>
                    </a:lnTo>
                    <a:lnTo>
                      <a:pt x="172" y="6"/>
                    </a:lnTo>
                    <a:lnTo>
                      <a:pt x="168" y="6"/>
                    </a:lnTo>
                    <a:lnTo>
                      <a:pt x="169" y="6"/>
                    </a:lnTo>
                    <a:lnTo>
                      <a:pt x="168" y="4"/>
                    </a:lnTo>
                    <a:lnTo>
                      <a:pt x="163" y="6"/>
                    </a:lnTo>
                    <a:lnTo>
                      <a:pt x="163" y="4"/>
                    </a:lnTo>
                    <a:lnTo>
                      <a:pt x="156" y="2"/>
                    </a:lnTo>
                    <a:lnTo>
                      <a:pt x="144" y="0"/>
                    </a:lnTo>
                    <a:lnTo>
                      <a:pt x="144" y="0"/>
                    </a:lnTo>
                    <a:lnTo>
                      <a:pt x="133" y="6"/>
                    </a:lnTo>
                    <a:lnTo>
                      <a:pt x="130" y="8"/>
                    </a:lnTo>
                    <a:lnTo>
                      <a:pt x="130" y="11"/>
                    </a:lnTo>
                    <a:lnTo>
                      <a:pt x="134" y="14"/>
                    </a:lnTo>
                    <a:lnTo>
                      <a:pt x="137" y="12"/>
                    </a:lnTo>
                    <a:lnTo>
                      <a:pt x="136" y="15"/>
                    </a:lnTo>
                    <a:lnTo>
                      <a:pt x="130" y="18"/>
                    </a:lnTo>
                    <a:lnTo>
                      <a:pt x="130" y="19"/>
                    </a:lnTo>
                    <a:lnTo>
                      <a:pt x="122" y="25"/>
                    </a:lnTo>
                    <a:lnTo>
                      <a:pt x="121" y="26"/>
                    </a:lnTo>
                    <a:lnTo>
                      <a:pt x="122" y="27"/>
                    </a:lnTo>
                    <a:lnTo>
                      <a:pt x="129" y="27"/>
                    </a:lnTo>
                    <a:lnTo>
                      <a:pt x="123" y="29"/>
                    </a:lnTo>
                    <a:lnTo>
                      <a:pt x="125" y="30"/>
                    </a:lnTo>
                    <a:lnTo>
                      <a:pt x="122" y="33"/>
                    </a:lnTo>
                    <a:lnTo>
                      <a:pt x="123" y="35"/>
                    </a:lnTo>
                    <a:lnTo>
                      <a:pt x="122" y="37"/>
                    </a:lnTo>
                    <a:lnTo>
                      <a:pt x="119" y="37"/>
                    </a:lnTo>
                    <a:lnTo>
                      <a:pt x="119" y="38"/>
                    </a:lnTo>
                    <a:lnTo>
                      <a:pt x="126" y="38"/>
                    </a:lnTo>
                    <a:lnTo>
                      <a:pt x="122" y="41"/>
                    </a:lnTo>
                    <a:lnTo>
                      <a:pt x="121" y="42"/>
                    </a:lnTo>
                    <a:lnTo>
                      <a:pt x="123" y="45"/>
                    </a:lnTo>
                    <a:lnTo>
                      <a:pt x="119" y="45"/>
                    </a:lnTo>
                    <a:lnTo>
                      <a:pt x="117" y="44"/>
                    </a:lnTo>
                    <a:lnTo>
                      <a:pt x="114" y="45"/>
                    </a:lnTo>
                    <a:lnTo>
                      <a:pt x="112" y="49"/>
                    </a:lnTo>
                    <a:lnTo>
                      <a:pt x="99" y="52"/>
                    </a:lnTo>
                    <a:lnTo>
                      <a:pt x="98" y="56"/>
                    </a:lnTo>
                    <a:lnTo>
                      <a:pt x="96" y="56"/>
                    </a:lnTo>
                    <a:lnTo>
                      <a:pt x="102" y="62"/>
                    </a:lnTo>
                    <a:lnTo>
                      <a:pt x="107" y="64"/>
                    </a:lnTo>
                    <a:lnTo>
                      <a:pt x="104" y="84"/>
                    </a:lnTo>
                    <a:lnTo>
                      <a:pt x="100" y="95"/>
                    </a:lnTo>
                    <a:lnTo>
                      <a:pt x="106" y="91"/>
                    </a:lnTo>
                    <a:lnTo>
                      <a:pt x="106" y="95"/>
                    </a:lnTo>
                    <a:lnTo>
                      <a:pt x="107" y="95"/>
                    </a:lnTo>
                    <a:lnTo>
                      <a:pt x="103" y="98"/>
                    </a:lnTo>
                    <a:lnTo>
                      <a:pt x="98" y="96"/>
                    </a:lnTo>
                    <a:lnTo>
                      <a:pt x="83" y="109"/>
                    </a:lnTo>
                    <a:lnTo>
                      <a:pt x="77" y="111"/>
                    </a:lnTo>
                    <a:lnTo>
                      <a:pt x="50" y="122"/>
                    </a:lnTo>
                    <a:lnTo>
                      <a:pt x="54" y="123"/>
                    </a:lnTo>
                    <a:lnTo>
                      <a:pt x="54" y="132"/>
                    </a:lnTo>
                    <a:lnTo>
                      <a:pt x="49" y="148"/>
                    </a:lnTo>
                    <a:lnTo>
                      <a:pt x="49" y="149"/>
                    </a:lnTo>
                    <a:lnTo>
                      <a:pt x="48" y="150"/>
                    </a:lnTo>
                    <a:lnTo>
                      <a:pt x="48" y="153"/>
                    </a:lnTo>
                    <a:lnTo>
                      <a:pt x="50" y="157"/>
                    </a:lnTo>
                    <a:lnTo>
                      <a:pt x="56" y="157"/>
                    </a:lnTo>
                    <a:lnTo>
                      <a:pt x="53" y="159"/>
                    </a:lnTo>
                    <a:lnTo>
                      <a:pt x="49" y="159"/>
                    </a:lnTo>
                    <a:lnTo>
                      <a:pt x="41" y="164"/>
                    </a:lnTo>
                    <a:lnTo>
                      <a:pt x="38" y="164"/>
                    </a:lnTo>
                    <a:lnTo>
                      <a:pt x="41" y="169"/>
                    </a:lnTo>
                    <a:lnTo>
                      <a:pt x="38" y="172"/>
                    </a:lnTo>
                    <a:lnTo>
                      <a:pt x="37" y="173"/>
                    </a:lnTo>
                    <a:lnTo>
                      <a:pt x="34" y="173"/>
                    </a:lnTo>
                    <a:lnTo>
                      <a:pt x="35" y="169"/>
                    </a:lnTo>
                    <a:lnTo>
                      <a:pt x="34" y="167"/>
                    </a:lnTo>
                    <a:lnTo>
                      <a:pt x="30" y="168"/>
                    </a:lnTo>
                    <a:lnTo>
                      <a:pt x="29" y="169"/>
                    </a:lnTo>
                    <a:lnTo>
                      <a:pt x="27" y="172"/>
                    </a:lnTo>
                    <a:lnTo>
                      <a:pt x="25" y="179"/>
                    </a:lnTo>
                    <a:lnTo>
                      <a:pt x="18" y="194"/>
                    </a:lnTo>
                    <a:lnTo>
                      <a:pt x="11" y="209"/>
                    </a:lnTo>
                    <a:lnTo>
                      <a:pt x="6" y="224"/>
                    </a:lnTo>
                    <a:lnTo>
                      <a:pt x="0" y="233"/>
                    </a:lnTo>
                    <a:lnTo>
                      <a:pt x="2" y="237"/>
                    </a:lnTo>
                    <a:lnTo>
                      <a:pt x="0" y="238"/>
                    </a:lnTo>
                    <a:lnTo>
                      <a:pt x="2" y="244"/>
                    </a:lnTo>
                    <a:lnTo>
                      <a:pt x="3" y="248"/>
                    </a:lnTo>
                    <a:lnTo>
                      <a:pt x="4" y="252"/>
                    </a:lnTo>
                    <a:lnTo>
                      <a:pt x="19" y="255"/>
                    </a:lnTo>
                    <a:lnTo>
                      <a:pt x="20" y="257"/>
                    </a:lnTo>
                    <a:lnTo>
                      <a:pt x="26" y="259"/>
                    </a:lnTo>
                    <a:lnTo>
                      <a:pt x="27" y="264"/>
                    </a:lnTo>
                    <a:lnTo>
                      <a:pt x="30" y="266"/>
                    </a:lnTo>
                    <a:lnTo>
                      <a:pt x="34" y="264"/>
                    </a:lnTo>
                    <a:lnTo>
                      <a:pt x="37" y="267"/>
                    </a:lnTo>
                    <a:lnTo>
                      <a:pt x="45" y="263"/>
                    </a:lnTo>
                    <a:lnTo>
                      <a:pt x="53" y="263"/>
                    </a:lnTo>
                    <a:lnTo>
                      <a:pt x="56" y="264"/>
                    </a:lnTo>
                    <a:lnTo>
                      <a:pt x="53" y="268"/>
                    </a:lnTo>
                    <a:lnTo>
                      <a:pt x="54" y="270"/>
                    </a:lnTo>
                    <a:lnTo>
                      <a:pt x="48" y="274"/>
                    </a:lnTo>
                    <a:lnTo>
                      <a:pt x="77" y="274"/>
                    </a:lnTo>
                    <a:lnTo>
                      <a:pt x="89" y="274"/>
                    </a:lnTo>
                    <a:lnTo>
                      <a:pt x="94" y="270"/>
                    </a:lnTo>
                    <a:lnTo>
                      <a:pt x="96" y="268"/>
                    </a:lnTo>
                    <a:lnTo>
                      <a:pt x="103" y="268"/>
                    </a:lnTo>
                    <a:lnTo>
                      <a:pt x="104" y="266"/>
                    </a:lnTo>
                    <a:lnTo>
                      <a:pt x="108" y="263"/>
                    </a:lnTo>
                    <a:lnTo>
                      <a:pt x="111" y="256"/>
                    </a:lnTo>
                    <a:lnTo>
                      <a:pt x="118" y="248"/>
                    </a:lnTo>
                    <a:lnTo>
                      <a:pt x="119" y="244"/>
                    </a:lnTo>
                    <a:lnTo>
                      <a:pt x="130" y="234"/>
                    </a:lnTo>
                    <a:lnTo>
                      <a:pt x="133" y="234"/>
                    </a:lnTo>
                    <a:lnTo>
                      <a:pt x="134" y="237"/>
                    </a:lnTo>
                    <a:lnTo>
                      <a:pt x="141" y="234"/>
                    </a:lnTo>
                    <a:lnTo>
                      <a:pt x="145" y="232"/>
                    </a:lnTo>
                    <a:lnTo>
                      <a:pt x="146" y="226"/>
                    </a:lnTo>
                    <a:lnTo>
                      <a:pt x="150" y="226"/>
                    </a:lnTo>
                    <a:lnTo>
                      <a:pt x="150" y="225"/>
                    </a:lnTo>
                    <a:lnTo>
                      <a:pt x="157" y="225"/>
                    </a:lnTo>
                    <a:lnTo>
                      <a:pt x="159" y="228"/>
                    </a:lnTo>
                    <a:lnTo>
                      <a:pt x="165" y="226"/>
                    </a:lnTo>
                    <a:lnTo>
                      <a:pt x="167" y="225"/>
                    </a:lnTo>
                    <a:lnTo>
                      <a:pt x="175" y="224"/>
                    </a:lnTo>
                    <a:lnTo>
                      <a:pt x="180" y="226"/>
                    </a:lnTo>
                    <a:lnTo>
                      <a:pt x="182" y="222"/>
                    </a:lnTo>
                    <a:lnTo>
                      <a:pt x="188" y="224"/>
                    </a:lnTo>
                    <a:lnTo>
                      <a:pt x="203" y="215"/>
                    </a:lnTo>
                    <a:lnTo>
                      <a:pt x="205" y="213"/>
                    </a:lnTo>
                    <a:lnTo>
                      <a:pt x="203" y="211"/>
                    </a:lnTo>
                    <a:lnTo>
                      <a:pt x="206" y="211"/>
                    </a:lnTo>
                    <a:lnTo>
                      <a:pt x="205" y="209"/>
                    </a:lnTo>
                    <a:lnTo>
                      <a:pt x="196" y="205"/>
                    </a:lnTo>
                    <a:lnTo>
                      <a:pt x="191" y="205"/>
                    </a:lnTo>
                    <a:lnTo>
                      <a:pt x="177" y="206"/>
                    </a:lnTo>
                    <a:lnTo>
                      <a:pt x="144" y="218"/>
                    </a:lnTo>
                    <a:lnTo>
                      <a:pt x="133" y="225"/>
                    </a:lnTo>
                    <a:lnTo>
                      <a:pt x="127" y="230"/>
                    </a:lnTo>
                    <a:lnTo>
                      <a:pt x="112" y="241"/>
                    </a:lnTo>
                    <a:lnTo>
                      <a:pt x="106" y="243"/>
                    </a:lnTo>
                    <a:lnTo>
                      <a:pt x="122" y="233"/>
                    </a:lnTo>
                    <a:lnTo>
                      <a:pt x="130" y="225"/>
                    </a:lnTo>
                    <a:lnTo>
                      <a:pt x="131" y="222"/>
                    </a:lnTo>
                    <a:lnTo>
                      <a:pt x="137" y="220"/>
                    </a:lnTo>
                    <a:lnTo>
                      <a:pt x="146" y="211"/>
                    </a:lnTo>
                    <a:lnTo>
                      <a:pt x="154" y="206"/>
                    </a:lnTo>
                    <a:lnTo>
                      <a:pt x="160" y="203"/>
                    </a:lnTo>
                    <a:lnTo>
                      <a:pt x="169" y="203"/>
                    </a:lnTo>
                    <a:lnTo>
                      <a:pt x="175" y="195"/>
                    </a:lnTo>
                    <a:lnTo>
                      <a:pt x="180" y="192"/>
                    </a:lnTo>
                    <a:lnTo>
                      <a:pt x="182" y="191"/>
                    </a:lnTo>
                    <a:lnTo>
                      <a:pt x="184" y="191"/>
                    </a:lnTo>
                    <a:lnTo>
                      <a:pt x="187" y="188"/>
                    </a:lnTo>
                    <a:lnTo>
                      <a:pt x="211" y="187"/>
                    </a:lnTo>
                    <a:lnTo>
                      <a:pt x="242" y="188"/>
                    </a:lnTo>
                    <a:lnTo>
                      <a:pt x="245" y="191"/>
                    </a:lnTo>
                    <a:lnTo>
                      <a:pt x="261" y="188"/>
                    </a:lnTo>
                    <a:lnTo>
                      <a:pt x="265" y="186"/>
                    </a:lnTo>
                    <a:lnTo>
                      <a:pt x="264" y="188"/>
                    </a:lnTo>
                    <a:lnTo>
                      <a:pt x="265" y="188"/>
                    </a:lnTo>
                    <a:lnTo>
                      <a:pt x="272" y="186"/>
                    </a:lnTo>
                    <a:lnTo>
                      <a:pt x="275" y="184"/>
                    </a:lnTo>
                    <a:lnTo>
                      <a:pt x="284" y="176"/>
                    </a:lnTo>
                    <a:lnTo>
                      <a:pt x="286" y="176"/>
                    </a:lnTo>
                    <a:lnTo>
                      <a:pt x="293" y="172"/>
                    </a:lnTo>
                    <a:lnTo>
                      <a:pt x="307" y="169"/>
                    </a:lnTo>
                    <a:lnTo>
                      <a:pt x="310" y="161"/>
                    </a:lnTo>
                    <a:lnTo>
                      <a:pt x="307" y="161"/>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4" name="Freeform 68"/>
              <p:cNvSpPr>
                <a:spLocks/>
              </p:cNvSpPr>
              <p:nvPr/>
            </p:nvSpPr>
            <p:spPr bwMode="auto">
              <a:xfrm>
                <a:off x="2982913" y="2301876"/>
                <a:ext cx="53975" cy="79375"/>
              </a:xfrm>
              <a:custGeom>
                <a:avLst/>
                <a:gdLst/>
                <a:ahLst/>
                <a:cxnLst>
                  <a:cxn ang="0">
                    <a:pos x="25" y="35"/>
                  </a:cxn>
                  <a:cxn ang="0">
                    <a:pos x="24" y="31"/>
                  </a:cxn>
                  <a:cxn ang="0">
                    <a:pos x="28" y="17"/>
                  </a:cxn>
                  <a:cxn ang="0">
                    <a:pos x="32" y="0"/>
                  </a:cxn>
                  <a:cxn ang="0">
                    <a:pos x="30" y="2"/>
                  </a:cxn>
                  <a:cxn ang="0">
                    <a:pos x="25" y="6"/>
                  </a:cxn>
                  <a:cxn ang="0">
                    <a:pos x="25" y="7"/>
                  </a:cxn>
                  <a:cxn ang="0">
                    <a:pos x="23" y="8"/>
                  </a:cxn>
                  <a:cxn ang="0">
                    <a:pos x="23" y="12"/>
                  </a:cxn>
                  <a:cxn ang="0">
                    <a:pos x="15" y="17"/>
                  </a:cxn>
                  <a:cxn ang="0">
                    <a:pos x="12" y="22"/>
                  </a:cxn>
                  <a:cxn ang="0">
                    <a:pos x="7" y="29"/>
                  </a:cxn>
                  <a:cxn ang="0">
                    <a:pos x="0" y="40"/>
                  </a:cxn>
                  <a:cxn ang="0">
                    <a:pos x="1" y="42"/>
                  </a:cxn>
                  <a:cxn ang="0">
                    <a:pos x="16" y="42"/>
                  </a:cxn>
                  <a:cxn ang="0">
                    <a:pos x="21" y="40"/>
                  </a:cxn>
                  <a:cxn ang="0">
                    <a:pos x="23" y="40"/>
                  </a:cxn>
                  <a:cxn ang="0">
                    <a:pos x="25" y="35"/>
                  </a:cxn>
                </a:cxnLst>
                <a:rect l="0" t="0" r="r" b="b"/>
                <a:pathLst>
                  <a:path w="32" h="42">
                    <a:moveTo>
                      <a:pt x="25" y="35"/>
                    </a:moveTo>
                    <a:lnTo>
                      <a:pt x="24" y="31"/>
                    </a:lnTo>
                    <a:lnTo>
                      <a:pt x="28" y="17"/>
                    </a:lnTo>
                    <a:lnTo>
                      <a:pt x="32" y="0"/>
                    </a:lnTo>
                    <a:lnTo>
                      <a:pt x="30" y="2"/>
                    </a:lnTo>
                    <a:lnTo>
                      <a:pt x="25" y="6"/>
                    </a:lnTo>
                    <a:lnTo>
                      <a:pt x="25" y="7"/>
                    </a:lnTo>
                    <a:lnTo>
                      <a:pt x="23" y="8"/>
                    </a:lnTo>
                    <a:lnTo>
                      <a:pt x="23" y="12"/>
                    </a:lnTo>
                    <a:lnTo>
                      <a:pt x="15" y="17"/>
                    </a:lnTo>
                    <a:lnTo>
                      <a:pt x="12" y="22"/>
                    </a:lnTo>
                    <a:lnTo>
                      <a:pt x="7" y="29"/>
                    </a:lnTo>
                    <a:lnTo>
                      <a:pt x="0" y="40"/>
                    </a:lnTo>
                    <a:lnTo>
                      <a:pt x="1" y="42"/>
                    </a:lnTo>
                    <a:lnTo>
                      <a:pt x="16" y="42"/>
                    </a:lnTo>
                    <a:lnTo>
                      <a:pt x="21" y="40"/>
                    </a:lnTo>
                    <a:lnTo>
                      <a:pt x="23" y="40"/>
                    </a:lnTo>
                    <a:lnTo>
                      <a:pt x="25" y="3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5" name="Freeform 69"/>
              <p:cNvSpPr>
                <a:spLocks/>
              </p:cNvSpPr>
              <p:nvPr/>
            </p:nvSpPr>
            <p:spPr bwMode="auto">
              <a:xfrm>
                <a:off x="3024188" y="2236788"/>
                <a:ext cx="103187" cy="133351"/>
              </a:xfrm>
              <a:custGeom>
                <a:avLst/>
                <a:gdLst/>
                <a:ahLst/>
                <a:cxnLst>
                  <a:cxn ang="0">
                    <a:pos x="4" y="51"/>
                  </a:cxn>
                  <a:cxn ang="0">
                    <a:pos x="8" y="34"/>
                  </a:cxn>
                  <a:cxn ang="0">
                    <a:pos x="15" y="34"/>
                  </a:cxn>
                  <a:cxn ang="0">
                    <a:pos x="16" y="32"/>
                  </a:cxn>
                  <a:cxn ang="0">
                    <a:pos x="20" y="29"/>
                  </a:cxn>
                  <a:cxn ang="0">
                    <a:pos x="23" y="22"/>
                  </a:cxn>
                  <a:cxn ang="0">
                    <a:pos x="30" y="14"/>
                  </a:cxn>
                  <a:cxn ang="0">
                    <a:pos x="31" y="10"/>
                  </a:cxn>
                  <a:cxn ang="0">
                    <a:pos x="42" y="0"/>
                  </a:cxn>
                  <a:cxn ang="0">
                    <a:pos x="45" y="0"/>
                  </a:cxn>
                  <a:cxn ang="0">
                    <a:pos x="46" y="3"/>
                  </a:cxn>
                  <a:cxn ang="0">
                    <a:pos x="46" y="3"/>
                  </a:cxn>
                  <a:cxn ang="0">
                    <a:pos x="49" y="4"/>
                  </a:cxn>
                  <a:cxn ang="0">
                    <a:pos x="57" y="2"/>
                  </a:cxn>
                  <a:cxn ang="0">
                    <a:pos x="61" y="6"/>
                  </a:cxn>
                  <a:cxn ang="0">
                    <a:pos x="58" y="17"/>
                  </a:cxn>
                  <a:cxn ang="0">
                    <a:pos x="54" y="29"/>
                  </a:cxn>
                  <a:cxn ang="0">
                    <a:pos x="57" y="30"/>
                  </a:cxn>
                  <a:cxn ang="0">
                    <a:pos x="56" y="34"/>
                  </a:cxn>
                  <a:cxn ang="0">
                    <a:pos x="58" y="36"/>
                  </a:cxn>
                  <a:cxn ang="0">
                    <a:pos x="60" y="37"/>
                  </a:cxn>
                  <a:cxn ang="0">
                    <a:pos x="61" y="36"/>
                  </a:cxn>
                  <a:cxn ang="0">
                    <a:pos x="61" y="40"/>
                  </a:cxn>
                  <a:cxn ang="0">
                    <a:pos x="60" y="41"/>
                  </a:cxn>
                  <a:cxn ang="0">
                    <a:pos x="61" y="41"/>
                  </a:cxn>
                  <a:cxn ang="0">
                    <a:pos x="60" y="44"/>
                  </a:cxn>
                  <a:cxn ang="0">
                    <a:pos x="49" y="46"/>
                  </a:cxn>
                  <a:cxn ang="0">
                    <a:pos x="41" y="51"/>
                  </a:cxn>
                  <a:cxn ang="0">
                    <a:pos x="37" y="49"/>
                  </a:cxn>
                  <a:cxn ang="0">
                    <a:pos x="37" y="46"/>
                  </a:cxn>
                  <a:cxn ang="0">
                    <a:pos x="35" y="48"/>
                  </a:cxn>
                  <a:cxn ang="0">
                    <a:pos x="29" y="55"/>
                  </a:cxn>
                  <a:cxn ang="0">
                    <a:pos x="26" y="55"/>
                  </a:cxn>
                  <a:cxn ang="0">
                    <a:pos x="23" y="57"/>
                  </a:cxn>
                  <a:cxn ang="0">
                    <a:pos x="20" y="56"/>
                  </a:cxn>
                  <a:cxn ang="0">
                    <a:pos x="19" y="60"/>
                  </a:cxn>
                  <a:cxn ang="0">
                    <a:pos x="18" y="57"/>
                  </a:cxn>
                  <a:cxn ang="0">
                    <a:pos x="15" y="59"/>
                  </a:cxn>
                  <a:cxn ang="0">
                    <a:pos x="6" y="67"/>
                  </a:cxn>
                  <a:cxn ang="0">
                    <a:pos x="1" y="69"/>
                  </a:cxn>
                  <a:cxn ang="0">
                    <a:pos x="0" y="65"/>
                  </a:cxn>
                  <a:cxn ang="0">
                    <a:pos x="4" y="51"/>
                  </a:cxn>
                </a:cxnLst>
                <a:rect l="0" t="0" r="r" b="b"/>
                <a:pathLst>
                  <a:path w="61" h="69">
                    <a:moveTo>
                      <a:pt x="4" y="51"/>
                    </a:moveTo>
                    <a:lnTo>
                      <a:pt x="8" y="34"/>
                    </a:lnTo>
                    <a:lnTo>
                      <a:pt x="15" y="34"/>
                    </a:lnTo>
                    <a:lnTo>
                      <a:pt x="16" y="32"/>
                    </a:lnTo>
                    <a:lnTo>
                      <a:pt x="20" y="29"/>
                    </a:lnTo>
                    <a:lnTo>
                      <a:pt x="23" y="22"/>
                    </a:lnTo>
                    <a:lnTo>
                      <a:pt x="30" y="14"/>
                    </a:lnTo>
                    <a:lnTo>
                      <a:pt x="31" y="10"/>
                    </a:lnTo>
                    <a:lnTo>
                      <a:pt x="42" y="0"/>
                    </a:lnTo>
                    <a:lnTo>
                      <a:pt x="45" y="0"/>
                    </a:lnTo>
                    <a:lnTo>
                      <a:pt x="46" y="3"/>
                    </a:lnTo>
                    <a:lnTo>
                      <a:pt x="46" y="3"/>
                    </a:lnTo>
                    <a:lnTo>
                      <a:pt x="49" y="4"/>
                    </a:lnTo>
                    <a:lnTo>
                      <a:pt x="57" y="2"/>
                    </a:lnTo>
                    <a:lnTo>
                      <a:pt x="61" y="6"/>
                    </a:lnTo>
                    <a:lnTo>
                      <a:pt x="58" y="17"/>
                    </a:lnTo>
                    <a:lnTo>
                      <a:pt x="54" y="29"/>
                    </a:lnTo>
                    <a:lnTo>
                      <a:pt x="57" y="30"/>
                    </a:lnTo>
                    <a:lnTo>
                      <a:pt x="56" y="34"/>
                    </a:lnTo>
                    <a:lnTo>
                      <a:pt x="58" y="36"/>
                    </a:lnTo>
                    <a:lnTo>
                      <a:pt x="60" y="37"/>
                    </a:lnTo>
                    <a:lnTo>
                      <a:pt x="61" y="36"/>
                    </a:lnTo>
                    <a:lnTo>
                      <a:pt x="61" y="40"/>
                    </a:lnTo>
                    <a:lnTo>
                      <a:pt x="60" y="41"/>
                    </a:lnTo>
                    <a:lnTo>
                      <a:pt x="61" y="41"/>
                    </a:lnTo>
                    <a:lnTo>
                      <a:pt x="60" y="44"/>
                    </a:lnTo>
                    <a:lnTo>
                      <a:pt x="49" y="46"/>
                    </a:lnTo>
                    <a:lnTo>
                      <a:pt x="41" y="51"/>
                    </a:lnTo>
                    <a:lnTo>
                      <a:pt x="37" y="49"/>
                    </a:lnTo>
                    <a:lnTo>
                      <a:pt x="37" y="46"/>
                    </a:lnTo>
                    <a:lnTo>
                      <a:pt x="35" y="48"/>
                    </a:lnTo>
                    <a:lnTo>
                      <a:pt x="29" y="55"/>
                    </a:lnTo>
                    <a:lnTo>
                      <a:pt x="26" y="55"/>
                    </a:lnTo>
                    <a:lnTo>
                      <a:pt x="23" y="57"/>
                    </a:lnTo>
                    <a:lnTo>
                      <a:pt x="20" y="56"/>
                    </a:lnTo>
                    <a:lnTo>
                      <a:pt x="19" y="60"/>
                    </a:lnTo>
                    <a:lnTo>
                      <a:pt x="18" y="57"/>
                    </a:lnTo>
                    <a:lnTo>
                      <a:pt x="15" y="59"/>
                    </a:lnTo>
                    <a:lnTo>
                      <a:pt x="6" y="67"/>
                    </a:lnTo>
                    <a:lnTo>
                      <a:pt x="1" y="69"/>
                    </a:lnTo>
                    <a:lnTo>
                      <a:pt x="0" y="65"/>
                    </a:lnTo>
                    <a:lnTo>
                      <a:pt x="4" y="5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6" name="Freeform 70"/>
              <p:cNvSpPr>
                <a:spLocks/>
              </p:cNvSpPr>
              <p:nvPr/>
            </p:nvSpPr>
            <p:spPr bwMode="auto">
              <a:xfrm>
                <a:off x="3103563" y="2219325"/>
                <a:ext cx="109537" cy="90488"/>
              </a:xfrm>
              <a:custGeom>
                <a:avLst/>
                <a:gdLst/>
                <a:ahLst/>
                <a:cxnLst>
                  <a:cxn ang="0">
                    <a:pos x="61" y="32"/>
                  </a:cxn>
                  <a:cxn ang="0">
                    <a:pos x="64" y="31"/>
                  </a:cxn>
                  <a:cxn ang="0">
                    <a:pos x="62" y="31"/>
                  </a:cxn>
                  <a:cxn ang="0">
                    <a:pos x="54" y="28"/>
                  </a:cxn>
                  <a:cxn ang="0">
                    <a:pos x="53" y="21"/>
                  </a:cxn>
                  <a:cxn ang="0">
                    <a:pos x="54" y="16"/>
                  </a:cxn>
                  <a:cxn ang="0">
                    <a:pos x="49" y="14"/>
                  </a:cxn>
                  <a:cxn ang="0">
                    <a:pos x="54" y="12"/>
                  </a:cxn>
                  <a:cxn ang="0">
                    <a:pos x="57" y="6"/>
                  </a:cxn>
                  <a:cxn ang="0">
                    <a:pos x="58" y="5"/>
                  </a:cxn>
                  <a:cxn ang="0">
                    <a:pos x="56" y="2"/>
                  </a:cxn>
                  <a:cxn ang="0">
                    <a:pos x="48" y="5"/>
                  </a:cxn>
                  <a:cxn ang="0">
                    <a:pos x="46" y="2"/>
                  </a:cxn>
                  <a:cxn ang="0">
                    <a:pos x="41" y="0"/>
                  </a:cxn>
                  <a:cxn ang="0">
                    <a:pos x="33" y="1"/>
                  </a:cxn>
                  <a:cxn ang="0">
                    <a:pos x="31" y="2"/>
                  </a:cxn>
                  <a:cxn ang="0">
                    <a:pos x="25" y="4"/>
                  </a:cxn>
                  <a:cxn ang="0">
                    <a:pos x="23" y="1"/>
                  </a:cxn>
                  <a:cxn ang="0">
                    <a:pos x="16" y="1"/>
                  </a:cxn>
                  <a:cxn ang="0">
                    <a:pos x="16" y="2"/>
                  </a:cxn>
                  <a:cxn ang="0">
                    <a:pos x="12" y="2"/>
                  </a:cxn>
                  <a:cxn ang="0">
                    <a:pos x="11" y="8"/>
                  </a:cxn>
                  <a:cxn ang="0">
                    <a:pos x="7" y="10"/>
                  </a:cxn>
                  <a:cxn ang="0">
                    <a:pos x="0" y="13"/>
                  </a:cxn>
                  <a:cxn ang="0">
                    <a:pos x="0" y="13"/>
                  </a:cxn>
                  <a:cxn ang="0">
                    <a:pos x="3" y="14"/>
                  </a:cxn>
                  <a:cxn ang="0">
                    <a:pos x="11" y="12"/>
                  </a:cxn>
                  <a:cxn ang="0">
                    <a:pos x="15" y="16"/>
                  </a:cxn>
                  <a:cxn ang="0">
                    <a:pos x="12" y="27"/>
                  </a:cxn>
                  <a:cxn ang="0">
                    <a:pos x="8" y="39"/>
                  </a:cxn>
                  <a:cxn ang="0">
                    <a:pos x="11" y="40"/>
                  </a:cxn>
                  <a:cxn ang="0">
                    <a:pos x="10" y="44"/>
                  </a:cxn>
                  <a:cxn ang="0">
                    <a:pos x="12" y="46"/>
                  </a:cxn>
                  <a:cxn ang="0">
                    <a:pos x="14" y="47"/>
                  </a:cxn>
                  <a:cxn ang="0">
                    <a:pos x="15" y="46"/>
                  </a:cxn>
                  <a:cxn ang="0">
                    <a:pos x="20" y="47"/>
                  </a:cxn>
                  <a:cxn ang="0">
                    <a:pos x="26" y="47"/>
                  </a:cxn>
                  <a:cxn ang="0">
                    <a:pos x="29" y="46"/>
                  </a:cxn>
                  <a:cxn ang="0">
                    <a:pos x="30" y="44"/>
                  </a:cxn>
                  <a:cxn ang="0">
                    <a:pos x="34" y="44"/>
                  </a:cxn>
                  <a:cxn ang="0">
                    <a:pos x="49" y="37"/>
                  </a:cxn>
                  <a:cxn ang="0">
                    <a:pos x="52" y="33"/>
                  </a:cxn>
                  <a:cxn ang="0">
                    <a:pos x="52" y="36"/>
                  </a:cxn>
                  <a:cxn ang="0">
                    <a:pos x="54" y="36"/>
                  </a:cxn>
                  <a:cxn ang="0">
                    <a:pos x="56" y="33"/>
                  </a:cxn>
                  <a:cxn ang="0">
                    <a:pos x="61" y="32"/>
                  </a:cxn>
                </a:cxnLst>
                <a:rect l="0" t="0" r="r" b="b"/>
                <a:pathLst>
                  <a:path w="64" h="47">
                    <a:moveTo>
                      <a:pt x="61" y="32"/>
                    </a:moveTo>
                    <a:lnTo>
                      <a:pt x="64" y="31"/>
                    </a:lnTo>
                    <a:lnTo>
                      <a:pt x="62" y="31"/>
                    </a:lnTo>
                    <a:lnTo>
                      <a:pt x="54" y="28"/>
                    </a:lnTo>
                    <a:lnTo>
                      <a:pt x="53" y="21"/>
                    </a:lnTo>
                    <a:lnTo>
                      <a:pt x="54" y="16"/>
                    </a:lnTo>
                    <a:lnTo>
                      <a:pt x="49" y="14"/>
                    </a:lnTo>
                    <a:lnTo>
                      <a:pt x="54" y="12"/>
                    </a:lnTo>
                    <a:lnTo>
                      <a:pt x="57" y="6"/>
                    </a:lnTo>
                    <a:lnTo>
                      <a:pt x="58" y="5"/>
                    </a:lnTo>
                    <a:lnTo>
                      <a:pt x="56" y="2"/>
                    </a:lnTo>
                    <a:lnTo>
                      <a:pt x="48" y="5"/>
                    </a:lnTo>
                    <a:lnTo>
                      <a:pt x="46" y="2"/>
                    </a:lnTo>
                    <a:lnTo>
                      <a:pt x="41" y="0"/>
                    </a:lnTo>
                    <a:lnTo>
                      <a:pt x="33" y="1"/>
                    </a:lnTo>
                    <a:lnTo>
                      <a:pt x="31" y="2"/>
                    </a:lnTo>
                    <a:lnTo>
                      <a:pt x="25" y="4"/>
                    </a:lnTo>
                    <a:lnTo>
                      <a:pt x="23" y="1"/>
                    </a:lnTo>
                    <a:lnTo>
                      <a:pt x="16" y="1"/>
                    </a:lnTo>
                    <a:lnTo>
                      <a:pt x="16" y="2"/>
                    </a:lnTo>
                    <a:lnTo>
                      <a:pt x="12" y="2"/>
                    </a:lnTo>
                    <a:lnTo>
                      <a:pt x="11" y="8"/>
                    </a:lnTo>
                    <a:lnTo>
                      <a:pt x="7" y="10"/>
                    </a:lnTo>
                    <a:lnTo>
                      <a:pt x="0" y="13"/>
                    </a:lnTo>
                    <a:lnTo>
                      <a:pt x="0" y="13"/>
                    </a:lnTo>
                    <a:lnTo>
                      <a:pt x="3" y="14"/>
                    </a:lnTo>
                    <a:lnTo>
                      <a:pt x="11" y="12"/>
                    </a:lnTo>
                    <a:lnTo>
                      <a:pt x="15" y="16"/>
                    </a:lnTo>
                    <a:lnTo>
                      <a:pt x="12" y="27"/>
                    </a:lnTo>
                    <a:lnTo>
                      <a:pt x="8" y="39"/>
                    </a:lnTo>
                    <a:lnTo>
                      <a:pt x="11" y="40"/>
                    </a:lnTo>
                    <a:lnTo>
                      <a:pt x="10" y="44"/>
                    </a:lnTo>
                    <a:lnTo>
                      <a:pt x="12" y="46"/>
                    </a:lnTo>
                    <a:lnTo>
                      <a:pt x="14" y="47"/>
                    </a:lnTo>
                    <a:lnTo>
                      <a:pt x="15" y="46"/>
                    </a:lnTo>
                    <a:lnTo>
                      <a:pt x="20" y="47"/>
                    </a:lnTo>
                    <a:lnTo>
                      <a:pt x="26" y="47"/>
                    </a:lnTo>
                    <a:lnTo>
                      <a:pt x="29" y="46"/>
                    </a:lnTo>
                    <a:lnTo>
                      <a:pt x="30" y="44"/>
                    </a:lnTo>
                    <a:lnTo>
                      <a:pt x="34" y="44"/>
                    </a:lnTo>
                    <a:lnTo>
                      <a:pt x="49" y="37"/>
                    </a:lnTo>
                    <a:lnTo>
                      <a:pt x="52" y="33"/>
                    </a:lnTo>
                    <a:lnTo>
                      <a:pt x="52" y="36"/>
                    </a:lnTo>
                    <a:lnTo>
                      <a:pt x="54" y="36"/>
                    </a:lnTo>
                    <a:lnTo>
                      <a:pt x="56" y="33"/>
                    </a:lnTo>
                    <a:lnTo>
                      <a:pt x="61" y="32"/>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 name="Freeform 71"/>
              <p:cNvSpPr>
                <a:spLocks/>
              </p:cNvSpPr>
              <p:nvPr/>
            </p:nvSpPr>
            <p:spPr bwMode="auto">
              <a:xfrm>
                <a:off x="3140075" y="2281238"/>
                <a:ext cx="127000" cy="76200"/>
              </a:xfrm>
              <a:custGeom>
                <a:avLst/>
                <a:gdLst/>
                <a:ahLst/>
                <a:cxnLst>
                  <a:cxn ang="0">
                    <a:pos x="70" y="8"/>
                  </a:cxn>
                  <a:cxn ang="0">
                    <a:pos x="69" y="5"/>
                  </a:cxn>
                  <a:cxn ang="0">
                    <a:pos x="63" y="7"/>
                  </a:cxn>
                  <a:cxn ang="0">
                    <a:pos x="63" y="4"/>
                  </a:cxn>
                  <a:cxn ang="0">
                    <a:pos x="63" y="3"/>
                  </a:cxn>
                  <a:cxn ang="0">
                    <a:pos x="58" y="5"/>
                  </a:cxn>
                  <a:cxn ang="0">
                    <a:pos x="53" y="5"/>
                  </a:cxn>
                  <a:cxn ang="0">
                    <a:pos x="53" y="4"/>
                  </a:cxn>
                  <a:cxn ang="0">
                    <a:pos x="38" y="1"/>
                  </a:cxn>
                  <a:cxn ang="0">
                    <a:pos x="39" y="0"/>
                  </a:cxn>
                  <a:cxn ang="0">
                    <a:pos x="34" y="1"/>
                  </a:cxn>
                  <a:cxn ang="0">
                    <a:pos x="32" y="4"/>
                  </a:cxn>
                  <a:cxn ang="0">
                    <a:pos x="24" y="8"/>
                  </a:cxn>
                  <a:cxn ang="0">
                    <a:pos x="24" y="11"/>
                  </a:cxn>
                  <a:cxn ang="0">
                    <a:pos x="30" y="10"/>
                  </a:cxn>
                  <a:cxn ang="0">
                    <a:pos x="43" y="10"/>
                  </a:cxn>
                  <a:cxn ang="0">
                    <a:pos x="42" y="11"/>
                  </a:cxn>
                  <a:cxn ang="0">
                    <a:pos x="36" y="12"/>
                  </a:cxn>
                  <a:cxn ang="0">
                    <a:pos x="31" y="15"/>
                  </a:cxn>
                  <a:cxn ang="0">
                    <a:pos x="28" y="12"/>
                  </a:cxn>
                  <a:cxn ang="0">
                    <a:pos x="12" y="20"/>
                  </a:cxn>
                  <a:cxn ang="0">
                    <a:pos x="12" y="20"/>
                  </a:cxn>
                  <a:cxn ang="0">
                    <a:pos x="7" y="22"/>
                  </a:cxn>
                  <a:cxn ang="0">
                    <a:pos x="1" y="26"/>
                  </a:cxn>
                  <a:cxn ang="0">
                    <a:pos x="7" y="23"/>
                  </a:cxn>
                  <a:cxn ang="0">
                    <a:pos x="3" y="27"/>
                  </a:cxn>
                  <a:cxn ang="0">
                    <a:pos x="0" y="33"/>
                  </a:cxn>
                  <a:cxn ang="0">
                    <a:pos x="0" y="37"/>
                  </a:cxn>
                  <a:cxn ang="0">
                    <a:pos x="3" y="37"/>
                  </a:cxn>
                  <a:cxn ang="0">
                    <a:pos x="4" y="41"/>
                  </a:cxn>
                  <a:cxn ang="0">
                    <a:pos x="7" y="41"/>
                  </a:cxn>
                  <a:cxn ang="0">
                    <a:pos x="9" y="38"/>
                  </a:cxn>
                  <a:cxn ang="0">
                    <a:pos x="12" y="38"/>
                  </a:cxn>
                  <a:cxn ang="0">
                    <a:pos x="26" y="29"/>
                  </a:cxn>
                  <a:cxn ang="0">
                    <a:pos x="30" y="23"/>
                  </a:cxn>
                  <a:cxn ang="0">
                    <a:pos x="30" y="24"/>
                  </a:cxn>
                  <a:cxn ang="0">
                    <a:pos x="32" y="22"/>
                  </a:cxn>
                  <a:cxn ang="0">
                    <a:pos x="32" y="24"/>
                  </a:cxn>
                  <a:cxn ang="0">
                    <a:pos x="36" y="24"/>
                  </a:cxn>
                  <a:cxn ang="0">
                    <a:pos x="36" y="22"/>
                  </a:cxn>
                  <a:cxn ang="0">
                    <a:pos x="39" y="22"/>
                  </a:cxn>
                  <a:cxn ang="0">
                    <a:pos x="46" y="20"/>
                  </a:cxn>
                  <a:cxn ang="0">
                    <a:pos x="65" y="14"/>
                  </a:cxn>
                  <a:cxn ang="0">
                    <a:pos x="72" y="12"/>
                  </a:cxn>
                  <a:cxn ang="0">
                    <a:pos x="73" y="11"/>
                  </a:cxn>
                  <a:cxn ang="0">
                    <a:pos x="72" y="11"/>
                  </a:cxn>
                  <a:cxn ang="0">
                    <a:pos x="69" y="11"/>
                  </a:cxn>
                  <a:cxn ang="0">
                    <a:pos x="70" y="8"/>
                  </a:cxn>
                  <a:cxn ang="0">
                    <a:pos x="70" y="8"/>
                  </a:cxn>
                </a:cxnLst>
                <a:rect l="0" t="0" r="r" b="b"/>
                <a:pathLst>
                  <a:path w="73" h="41">
                    <a:moveTo>
                      <a:pt x="70" y="8"/>
                    </a:moveTo>
                    <a:lnTo>
                      <a:pt x="69" y="5"/>
                    </a:lnTo>
                    <a:lnTo>
                      <a:pt x="63" y="7"/>
                    </a:lnTo>
                    <a:lnTo>
                      <a:pt x="63" y="4"/>
                    </a:lnTo>
                    <a:lnTo>
                      <a:pt x="63" y="3"/>
                    </a:lnTo>
                    <a:lnTo>
                      <a:pt x="58" y="5"/>
                    </a:lnTo>
                    <a:lnTo>
                      <a:pt x="53" y="5"/>
                    </a:lnTo>
                    <a:lnTo>
                      <a:pt x="53" y="4"/>
                    </a:lnTo>
                    <a:lnTo>
                      <a:pt x="38" y="1"/>
                    </a:lnTo>
                    <a:lnTo>
                      <a:pt x="39" y="0"/>
                    </a:lnTo>
                    <a:lnTo>
                      <a:pt x="34" y="1"/>
                    </a:lnTo>
                    <a:lnTo>
                      <a:pt x="32" y="4"/>
                    </a:lnTo>
                    <a:lnTo>
                      <a:pt x="24" y="8"/>
                    </a:lnTo>
                    <a:lnTo>
                      <a:pt x="24" y="11"/>
                    </a:lnTo>
                    <a:lnTo>
                      <a:pt x="30" y="10"/>
                    </a:lnTo>
                    <a:lnTo>
                      <a:pt x="43" y="10"/>
                    </a:lnTo>
                    <a:lnTo>
                      <a:pt x="42" y="11"/>
                    </a:lnTo>
                    <a:lnTo>
                      <a:pt x="36" y="12"/>
                    </a:lnTo>
                    <a:lnTo>
                      <a:pt x="31" y="15"/>
                    </a:lnTo>
                    <a:lnTo>
                      <a:pt x="28" y="12"/>
                    </a:lnTo>
                    <a:lnTo>
                      <a:pt x="12" y="20"/>
                    </a:lnTo>
                    <a:lnTo>
                      <a:pt x="12" y="20"/>
                    </a:lnTo>
                    <a:lnTo>
                      <a:pt x="7" y="22"/>
                    </a:lnTo>
                    <a:lnTo>
                      <a:pt x="1" y="26"/>
                    </a:lnTo>
                    <a:lnTo>
                      <a:pt x="7" y="23"/>
                    </a:lnTo>
                    <a:lnTo>
                      <a:pt x="3" y="27"/>
                    </a:lnTo>
                    <a:lnTo>
                      <a:pt x="0" y="33"/>
                    </a:lnTo>
                    <a:lnTo>
                      <a:pt x="0" y="37"/>
                    </a:lnTo>
                    <a:lnTo>
                      <a:pt x="3" y="37"/>
                    </a:lnTo>
                    <a:lnTo>
                      <a:pt x="4" y="41"/>
                    </a:lnTo>
                    <a:lnTo>
                      <a:pt x="7" y="41"/>
                    </a:lnTo>
                    <a:lnTo>
                      <a:pt x="9" y="38"/>
                    </a:lnTo>
                    <a:lnTo>
                      <a:pt x="12" y="38"/>
                    </a:lnTo>
                    <a:lnTo>
                      <a:pt x="26" y="29"/>
                    </a:lnTo>
                    <a:lnTo>
                      <a:pt x="30" y="23"/>
                    </a:lnTo>
                    <a:lnTo>
                      <a:pt x="30" y="24"/>
                    </a:lnTo>
                    <a:lnTo>
                      <a:pt x="32" y="22"/>
                    </a:lnTo>
                    <a:lnTo>
                      <a:pt x="32" y="24"/>
                    </a:lnTo>
                    <a:lnTo>
                      <a:pt x="36" y="24"/>
                    </a:lnTo>
                    <a:lnTo>
                      <a:pt x="36" y="22"/>
                    </a:lnTo>
                    <a:lnTo>
                      <a:pt x="39" y="22"/>
                    </a:lnTo>
                    <a:lnTo>
                      <a:pt x="46" y="20"/>
                    </a:lnTo>
                    <a:lnTo>
                      <a:pt x="65" y="14"/>
                    </a:lnTo>
                    <a:lnTo>
                      <a:pt x="72" y="12"/>
                    </a:lnTo>
                    <a:lnTo>
                      <a:pt x="73" y="11"/>
                    </a:lnTo>
                    <a:lnTo>
                      <a:pt x="72" y="11"/>
                    </a:lnTo>
                    <a:lnTo>
                      <a:pt x="69" y="11"/>
                    </a:lnTo>
                    <a:lnTo>
                      <a:pt x="70" y="8"/>
                    </a:lnTo>
                    <a:lnTo>
                      <a:pt x="70" y="8"/>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 name="Freeform 72"/>
              <p:cNvSpPr>
                <a:spLocks/>
              </p:cNvSpPr>
              <p:nvPr/>
            </p:nvSpPr>
            <p:spPr bwMode="auto">
              <a:xfrm>
                <a:off x="2965450" y="2316163"/>
                <a:ext cx="60325" cy="65087"/>
              </a:xfrm>
              <a:custGeom>
                <a:avLst/>
                <a:gdLst/>
                <a:ahLst/>
                <a:cxnLst>
                  <a:cxn ang="0">
                    <a:pos x="11" y="36"/>
                  </a:cxn>
                  <a:cxn ang="0">
                    <a:pos x="10" y="34"/>
                  </a:cxn>
                  <a:cxn ang="0">
                    <a:pos x="17" y="23"/>
                  </a:cxn>
                  <a:cxn ang="0">
                    <a:pos x="22" y="16"/>
                  </a:cxn>
                  <a:cxn ang="0">
                    <a:pos x="25" y="11"/>
                  </a:cxn>
                  <a:cxn ang="0">
                    <a:pos x="33" y="6"/>
                  </a:cxn>
                  <a:cxn ang="0">
                    <a:pos x="33" y="2"/>
                  </a:cxn>
                  <a:cxn ang="0">
                    <a:pos x="35" y="1"/>
                  </a:cxn>
                  <a:cxn ang="0">
                    <a:pos x="35" y="0"/>
                  </a:cxn>
                  <a:cxn ang="0">
                    <a:pos x="23" y="0"/>
                  </a:cxn>
                  <a:cxn ang="0">
                    <a:pos x="11" y="0"/>
                  </a:cxn>
                  <a:cxn ang="0">
                    <a:pos x="10" y="5"/>
                  </a:cxn>
                  <a:cxn ang="0">
                    <a:pos x="10" y="8"/>
                  </a:cxn>
                  <a:cxn ang="0">
                    <a:pos x="6" y="15"/>
                  </a:cxn>
                  <a:cxn ang="0">
                    <a:pos x="4" y="19"/>
                  </a:cxn>
                  <a:cxn ang="0">
                    <a:pos x="3" y="21"/>
                  </a:cxn>
                  <a:cxn ang="0">
                    <a:pos x="6" y="23"/>
                  </a:cxn>
                  <a:cxn ang="0">
                    <a:pos x="0" y="36"/>
                  </a:cxn>
                  <a:cxn ang="0">
                    <a:pos x="11" y="36"/>
                  </a:cxn>
                </a:cxnLst>
                <a:rect l="0" t="0" r="r" b="b"/>
                <a:pathLst>
                  <a:path w="35" h="36">
                    <a:moveTo>
                      <a:pt x="11" y="36"/>
                    </a:moveTo>
                    <a:lnTo>
                      <a:pt x="10" y="34"/>
                    </a:lnTo>
                    <a:lnTo>
                      <a:pt x="17" y="23"/>
                    </a:lnTo>
                    <a:lnTo>
                      <a:pt x="22" y="16"/>
                    </a:lnTo>
                    <a:lnTo>
                      <a:pt x="25" y="11"/>
                    </a:lnTo>
                    <a:lnTo>
                      <a:pt x="33" y="6"/>
                    </a:lnTo>
                    <a:lnTo>
                      <a:pt x="33" y="2"/>
                    </a:lnTo>
                    <a:lnTo>
                      <a:pt x="35" y="1"/>
                    </a:lnTo>
                    <a:lnTo>
                      <a:pt x="35" y="0"/>
                    </a:lnTo>
                    <a:lnTo>
                      <a:pt x="23" y="0"/>
                    </a:lnTo>
                    <a:lnTo>
                      <a:pt x="11" y="0"/>
                    </a:lnTo>
                    <a:lnTo>
                      <a:pt x="10" y="5"/>
                    </a:lnTo>
                    <a:lnTo>
                      <a:pt x="10" y="8"/>
                    </a:lnTo>
                    <a:lnTo>
                      <a:pt x="6" y="15"/>
                    </a:lnTo>
                    <a:lnTo>
                      <a:pt x="4" y="19"/>
                    </a:lnTo>
                    <a:lnTo>
                      <a:pt x="3" y="21"/>
                    </a:lnTo>
                    <a:lnTo>
                      <a:pt x="6" y="23"/>
                    </a:lnTo>
                    <a:lnTo>
                      <a:pt x="0" y="36"/>
                    </a:lnTo>
                    <a:lnTo>
                      <a:pt x="11" y="36"/>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 name="Freeform 73"/>
              <p:cNvSpPr>
                <a:spLocks/>
              </p:cNvSpPr>
              <p:nvPr/>
            </p:nvSpPr>
            <p:spPr bwMode="auto">
              <a:xfrm>
                <a:off x="2886075" y="2424113"/>
                <a:ext cx="49213" cy="71437"/>
              </a:xfrm>
              <a:custGeom>
                <a:avLst/>
                <a:gdLst/>
                <a:ahLst/>
                <a:cxnLst>
                  <a:cxn ang="0">
                    <a:pos x="0" y="30"/>
                  </a:cxn>
                  <a:cxn ang="0">
                    <a:pos x="2" y="32"/>
                  </a:cxn>
                  <a:cxn ang="0">
                    <a:pos x="7" y="35"/>
                  </a:cxn>
                  <a:cxn ang="0">
                    <a:pos x="7" y="39"/>
                  </a:cxn>
                  <a:cxn ang="0">
                    <a:pos x="8" y="36"/>
                  </a:cxn>
                  <a:cxn ang="0">
                    <a:pos x="19" y="27"/>
                  </a:cxn>
                  <a:cxn ang="0">
                    <a:pos x="21" y="23"/>
                  </a:cxn>
                  <a:cxn ang="0">
                    <a:pos x="22" y="23"/>
                  </a:cxn>
                  <a:cxn ang="0">
                    <a:pos x="25" y="17"/>
                  </a:cxn>
                  <a:cxn ang="0">
                    <a:pos x="23" y="13"/>
                  </a:cxn>
                  <a:cxn ang="0">
                    <a:pos x="26" y="11"/>
                  </a:cxn>
                  <a:cxn ang="0">
                    <a:pos x="29" y="7"/>
                  </a:cxn>
                  <a:cxn ang="0">
                    <a:pos x="21" y="0"/>
                  </a:cxn>
                  <a:cxn ang="0">
                    <a:pos x="18" y="1"/>
                  </a:cxn>
                  <a:cxn ang="0">
                    <a:pos x="12" y="5"/>
                  </a:cxn>
                  <a:cxn ang="0">
                    <a:pos x="12" y="8"/>
                  </a:cxn>
                  <a:cxn ang="0">
                    <a:pos x="10" y="9"/>
                  </a:cxn>
                  <a:cxn ang="0">
                    <a:pos x="10" y="13"/>
                  </a:cxn>
                  <a:cxn ang="0">
                    <a:pos x="11" y="13"/>
                  </a:cxn>
                  <a:cxn ang="0">
                    <a:pos x="11" y="15"/>
                  </a:cxn>
                  <a:cxn ang="0">
                    <a:pos x="14" y="19"/>
                  </a:cxn>
                  <a:cxn ang="0">
                    <a:pos x="7" y="24"/>
                  </a:cxn>
                  <a:cxn ang="0">
                    <a:pos x="3" y="26"/>
                  </a:cxn>
                  <a:cxn ang="0">
                    <a:pos x="0" y="28"/>
                  </a:cxn>
                  <a:cxn ang="0">
                    <a:pos x="0" y="30"/>
                  </a:cxn>
                </a:cxnLst>
                <a:rect l="0" t="0" r="r" b="b"/>
                <a:pathLst>
                  <a:path w="29" h="39">
                    <a:moveTo>
                      <a:pt x="0" y="30"/>
                    </a:moveTo>
                    <a:lnTo>
                      <a:pt x="2" y="32"/>
                    </a:lnTo>
                    <a:lnTo>
                      <a:pt x="7" y="35"/>
                    </a:lnTo>
                    <a:lnTo>
                      <a:pt x="7" y="39"/>
                    </a:lnTo>
                    <a:lnTo>
                      <a:pt x="8" y="36"/>
                    </a:lnTo>
                    <a:lnTo>
                      <a:pt x="19" y="27"/>
                    </a:lnTo>
                    <a:lnTo>
                      <a:pt x="21" y="23"/>
                    </a:lnTo>
                    <a:lnTo>
                      <a:pt x="22" y="23"/>
                    </a:lnTo>
                    <a:lnTo>
                      <a:pt x="25" y="17"/>
                    </a:lnTo>
                    <a:lnTo>
                      <a:pt x="23" y="13"/>
                    </a:lnTo>
                    <a:lnTo>
                      <a:pt x="26" y="11"/>
                    </a:lnTo>
                    <a:lnTo>
                      <a:pt x="29" y="7"/>
                    </a:lnTo>
                    <a:lnTo>
                      <a:pt x="21" y="0"/>
                    </a:lnTo>
                    <a:lnTo>
                      <a:pt x="18" y="1"/>
                    </a:lnTo>
                    <a:lnTo>
                      <a:pt x="12" y="5"/>
                    </a:lnTo>
                    <a:lnTo>
                      <a:pt x="12" y="8"/>
                    </a:lnTo>
                    <a:lnTo>
                      <a:pt x="10" y="9"/>
                    </a:lnTo>
                    <a:lnTo>
                      <a:pt x="10" y="13"/>
                    </a:lnTo>
                    <a:lnTo>
                      <a:pt x="11" y="13"/>
                    </a:lnTo>
                    <a:lnTo>
                      <a:pt x="11" y="15"/>
                    </a:lnTo>
                    <a:lnTo>
                      <a:pt x="14" y="19"/>
                    </a:lnTo>
                    <a:lnTo>
                      <a:pt x="7" y="24"/>
                    </a:lnTo>
                    <a:lnTo>
                      <a:pt x="3" y="26"/>
                    </a:lnTo>
                    <a:lnTo>
                      <a:pt x="0" y="28"/>
                    </a:lnTo>
                    <a:lnTo>
                      <a:pt x="0" y="3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 name="Freeform 74"/>
              <p:cNvSpPr>
                <a:spLocks/>
              </p:cNvSpPr>
              <p:nvPr/>
            </p:nvSpPr>
            <p:spPr bwMode="auto">
              <a:xfrm>
                <a:off x="2955925" y="2378074"/>
                <a:ext cx="80962" cy="39687"/>
              </a:xfrm>
              <a:custGeom>
                <a:avLst/>
                <a:gdLst/>
                <a:ahLst/>
                <a:cxnLst>
                  <a:cxn ang="0">
                    <a:pos x="0" y="13"/>
                  </a:cxn>
                  <a:cxn ang="0">
                    <a:pos x="6" y="2"/>
                  </a:cxn>
                  <a:cxn ang="0">
                    <a:pos x="32" y="2"/>
                  </a:cxn>
                  <a:cxn ang="0">
                    <a:pos x="37" y="0"/>
                  </a:cxn>
                  <a:cxn ang="0">
                    <a:pos x="39" y="0"/>
                  </a:cxn>
                  <a:cxn ang="0">
                    <a:pos x="40" y="4"/>
                  </a:cxn>
                  <a:cxn ang="0">
                    <a:pos x="35" y="9"/>
                  </a:cxn>
                  <a:cxn ang="0">
                    <a:pos x="37" y="10"/>
                  </a:cxn>
                  <a:cxn ang="0">
                    <a:pos x="39" y="17"/>
                  </a:cxn>
                  <a:cxn ang="0">
                    <a:pos x="40" y="17"/>
                  </a:cxn>
                  <a:cxn ang="0">
                    <a:pos x="44" y="18"/>
                  </a:cxn>
                  <a:cxn ang="0">
                    <a:pos x="46" y="16"/>
                  </a:cxn>
                  <a:cxn ang="0">
                    <a:pos x="46" y="14"/>
                  </a:cxn>
                  <a:cxn ang="0">
                    <a:pos x="47" y="14"/>
                  </a:cxn>
                  <a:cxn ang="0">
                    <a:pos x="47" y="17"/>
                  </a:cxn>
                  <a:cxn ang="0">
                    <a:pos x="43" y="20"/>
                  </a:cxn>
                  <a:cxn ang="0">
                    <a:pos x="37" y="21"/>
                  </a:cxn>
                  <a:cxn ang="0">
                    <a:pos x="36" y="18"/>
                  </a:cxn>
                  <a:cxn ang="0">
                    <a:pos x="29" y="21"/>
                  </a:cxn>
                  <a:cxn ang="0">
                    <a:pos x="28" y="18"/>
                  </a:cxn>
                  <a:cxn ang="0">
                    <a:pos x="27" y="17"/>
                  </a:cxn>
                  <a:cxn ang="0">
                    <a:pos x="28" y="13"/>
                  </a:cxn>
                  <a:cxn ang="0">
                    <a:pos x="0" y="13"/>
                  </a:cxn>
                </a:cxnLst>
                <a:rect l="0" t="0" r="r" b="b"/>
                <a:pathLst>
                  <a:path w="47" h="21">
                    <a:moveTo>
                      <a:pt x="0" y="13"/>
                    </a:moveTo>
                    <a:lnTo>
                      <a:pt x="6" y="2"/>
                    </a:lnTo>
                    <a:lnTo>
                      <a:pt x="32" y="2"/>
                    </a:lnTo>
                    <a:lnTo>
                      <a:pt x="37" y="0"/>
                    </a:lnTo>
                    <a:lnTo>
                      <a:pt x="39" y="0"/>
                    </a:lnTo>
                    <a:lnTo>
                      <a:pt x="40" y="4"/>
                    </a:lnTo>
                    <a:lnTo>
                      <a:pt x="35" y="9"/>
                    </a:lnTo>
                    <a:lnTo>
                      <a:pt x="37" y="10"/>
                    </a:lnTo>
                    <a:lnTo>
                      <a:pt x="39" y="17"/>
                    </a:lnTo>
                    <a:lnTo>
                      <a:pt x="40" y="17"/>
                    </a:lnTo>
                    <a:lnTo>
                      <a:pt x="44" y="18"/>
                    </a:lnTo>
                    <a:lnTo>
                      <a:pt x="46" y="16"/>
                    </a:lnTo>
                    <a:lnTo>
                      <a:pt x="46" y="14"/>
                    </a:lnTo>
                    <a:lnTo>
                      <a:pt x="47" y="14"/>
                    </a:lnTo>
                    <a:lnTo>
                      <a:pt x="47" y="17"/>
                    </a:lnTo>
                    <a:lnTo>
                      <a:pt x="43" y="20"/>
                    </a:lnTo>
                    <a:lnTo>
                      <a:pt x="37" y="21"/>
                    </a:lnTo>
                    <a:lnTo>
                      <a:pt x="36" y="18"/>
                    </a:lnTo>
                    <a:lnTo>
                      <a:pt x="29" y="21"/>
                    </a:lnTo>
                    <a:lnTo>
                      <a:pt x="28" y="18"/>
                    </a:lnTo>
                    <a:lnTo>
                      <a:pt x="27" y="17"/>
                    </a:lnTo>
                    <a:lnTo>
                      <a:pt x="28" y="13"/>
                    </a:lnTo>
                    <a:lnTo>
                      <a:pt x="0" y="1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 name="Freeform 75"/>
              <p:cNvSpPr>
                <a:spLocks/>
              </p:cNvSpPr>
              <p:nvPr/>
            </p:nvSpPr>
            <p:spPr bwMode="auto">
              <a:xfrm>
                <a:off x="2984500" y="2401888"/>
                <a:ext cx="17463" cy="22224"/>
              </a:xfrm>
              <a:custGeom>
                <a:avLst/>
                <a:gdLst/>
                <a:ahLst/>
                <a:cxnLst>
                  <a:cxn ang="0">
                    <a:pos x="0" y="11"/>
                  </a:cxn>
                  <a:cxn ang="0">
                    <a:pos x="8" y="10"/>
                  </a:cxn>
                  <a:cxn ang="0">
                    <a:pos x="11" y="5"/>
                  </a:cxn>
                  <a:cxn ang="0">
                    <a:pos x="10" y="4"/>
                  </a:cxn>
                  <a:cxn ang="0">
                    <a:pos x="11" y="0"/>
                  </a:cxn>
                  <a:cxn ang="0">
                    <a:pos x="6" y="0"/>
                  </a:cxn>
                  <a:cxn ang="0">
                    <a:pos x="0" y="11"/>
                  </a:cxn>
                </a:cxnLst>
                <a:rect l="0" t="0" r="r" b="b"/>
                <a:pathLst>
                  <a:path w="11" h="11">
                    <a:moveTo>
                      <a:pt x="0" y="11"/>
                    </a:moveTo>
                    <a:lnTo>
                      <a:pt x="8" y="10"/>
                    </a:lnTo>
                    <a:lnTo>
                      <a:pt x="11" y="5"/>
                    </a:lnTo>
                    <a:lnTo>
                      <a:pt x="10" y="4"/>
                    </a:lnTo>
                    <a:lnTo>
                      <a:pt x="11" y="0"/>
                    </a:lnTo>
                    <a:lnTo>
                      <a:pt x="6" y="0"/>
                    </a:lnTo>
                    <a:lnTo>
                      <a:pt x="0" y="1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2" name="Freeform 76"/>
              <p:cNvSpPr>
                <a:spLocks/>
              </p:cNvSpPr>
              <p:nvPr/>
            </p:nvSpPr>
            <p:spPr bwMode="auto">
              <a:xfrm>
                <a:off x="2938463" y="2401888"/>
                <a:ext cx="53975" cy="31750"/>
              </a:xfrm>
              <a:custGeom>
                <a:avLst/>
                <a:gdLst/>
                <a:ahLst/>
                <a:cxnLst>
                  <a:cxn ang="0">
                    <a:pos x="2" y="16"/>
                  </a:cxn>
                  <a:cxn ang="0">
                    <a:pos x="10" y="14"/>
                  </a:cxn>
                  <a:cxn ang="0">
                    <a:pos x="14" y="12"/>
                  </a:cxn>
                  <a:cxn ang="0">
                    <a:pos x="21" y="12"/>
                  </a:cxn>
                  <a:cxn ang="0">
                    <a:pos x="26" y="11"/>
                  </a:cxn>
                  <a:cxn ang="0">
                    <a:pos x="32" y="0"/>
                  </a:cxn>
                  <a:cxn ang="0">
                    <a:pos x="9" y="0"/>
                  </a:cxn>
                  <a:cxn ang="0">
                    <a:pos x="4" y="12"/>
                  </a:cxn>
                  <a:cxn ang="0">
                    <a:pos x="4" y="14"/>
                  </a:cxn>
                  <a:cxn ang="0">
                    <a:pos x="0" y="15"/>
                  </a:cxn>
                  <a:cxn ang="0">
                    <a:pos x="2" y="16"/>
                  </a:cxn>
                </a:cxnLst>
                <a:rect l="0" t="0" r="r" b="b"/>
                <a:pathLst>
                  <a:path w="32" h="16">
                    <a:moveTo>
                      <a:pt x="2" y="16"/>
                    </a:moveTo>
                    <a:lnTo>
                      <a:pt x="10" y="14"/>
                    </a:lnTo>
                    <a:lnTo>
                      <a:pt x="14" y="12"/>
                    </a:lnTo>
                    <a:lnTo>
                      <a:pt x="21" y="12"/>
                    </a:lnTo>
                    <a:lnTo>
                      <a:pt x="26" y="11"/>
                    </a:lnTo>
                    <a:lnTo>
                      <a:pt x="32" y="0"/>
                    </a:lnTo>
                    <a:lnTo>
                      <a:pt x="9" y="0"/>
                    </a:lnTo>
                    <a:lnTo>
                      <a:pt x="4" y="12"/>
                    </a:lnTo>
                    <a:lnTo>
                      <a:pt x="4" y="14"/>
                    </a:lnTo>
                    <a:lnTo>
                      <a:pt x="0" y="15"/>
                    </a:lnTo>
                    <a:lnTo>
                      <a:pt x="2" y="16"/>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3" name="Freeform 77"/>
              <p:cNvSpPr>
                <a:spLocks/>
              </p:cNvSpPr>
              <p:nvPr/>
            </p:nvSpPr>
            <p:spPr bwMode="auto">
              <a:xfrm>
                <a:off x="2843213" y="2493963"/>
                <a:ext cx="7937" cy="7937"/>
              </a:xfrm>
              <a:custGeom>
                <a:avLst/>
                <a:gdLst/>
                <a:ahLst/>
                <a:cxnLst>
                  <a:cxn ang="0">
                    <a:pos x="0" y="4"/>
                  </a:cxn>
                  <a:cxn ang="0">
                    <a:pos x="0" y="1"/>
                  </a:cxn>
                  <a:cxn ang="0">
                    <a:pos x="1" y="0"/>
                  </a:cxn>
                  <a:cxn ang="0">
                    <a:pos x="3" y="3"/>
                  </a:cxn>
                  <a:cxn ang="0">
                    <a:pos x="0" y="4"/>
                  </a:cxn>
                </a:cxnLst>
                <a:rect l="0" t="0" r="r" b="b"/>
                <a:pathLst>
                  <a:path w="3" h="4">
                    <a:moveTo>
                      <a:pt x="0" y="4"/>
                    </a:moveTo>
                    <a:lnTo>
                      <a:pt x="0" y="1"/>
                    </a:lnTo>
                    <a:lnTo>
                      <a:pt x="1" y="0"/>
                    </a:lnTo>
                    <a:lnTo>
                      <a:pt x="3" y="3"/>
                    </a:lnTo>
                    <a:lnTo>
                      <a:pt x="0"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4" name="Freeform 78"/>
              <p:cNvSpPr>
                <a:spLocks/>
              </p:cNvSpPr>
              <p:nvPr/>
            </p:nvSpPr>
            <p:spPr bwMode="auto">
              <a:xfrm>
                <a:off x="2708275" y="2446338"/>
                <a:ext cx="123825" cy="104775"/>
              </a:xfrm>
              <a:custGeom>
                <a:avLst/>
                <a:gdLst/>
                <a:ahLst/>
                <a:cxnLst>
                  <a:cxn ang="0">
                    <a:pos x="2" y="35"/>
                  </a:cxn>
                  <a:cxn ang="0">
                    <a:pos x="6" y="35"/>
                  </a:cxn>
                  <a:cxn ang="0">
                    <a:pos x="13" y="26"/>
                  </a:cxn>
                  <a:cxn ang="0">
                    <a:pos x="14" y="27"/>
                  </a:cxn>
                  <a:cxn ang="0">
                    <a:pos x="14" y="29"/>
                  </a:cxn>
                  <a:cxn ang="0">
                    <a:pos x="15" y="27"/>
                  </a:cxn>
                  <a:cxn ang="0">
                    <a:pos x="15" y="24"/>
                  </a:cxn>
                  <a:cxn ang="0">
                    <a:pos x="19" y="22"/>
                  </a:cxn>
                  <a:cxn ang="0">
                    <a:pos x="22" y="19"/>
                  </a:cxn>
                  <a:cxn ang="0">
                    <a:pos x="23" y="20"/>
                  </a:cxn>
                  <a:cxn ang="0">
                    <a:pos x="26" y="20"/>
                  </a:cxn>
                  <a:cxn ang="0">
                    <a:pos x="32" y="16"/>
                  </a:cxn>
                  <a:cxn ang="0">
                    <a:pos x="38" y="5"/>
                  </a:cxn>
                  <a:cxn ang="0">
                    <a:pos x="40" y="0"/>
                  </a:cxn>
                  <a:cxn ang="0">
                    <a:pos x="42" y="0"/>
                  </a:cxn>
                  <a:cxn ang="0">
                    <a:pos x="37" y="15"/>
                  </a:cxn>
                  <a:cxn ang="0">
                    <a:pos x="50" y="15"/>
                  </a:cxn>
                  <a:cxn ang="0">
                    <a:pos x="48" y="23"/>
                  </a:cxn>
                  <a:cxn ang="0">
                    <a:pos x="55" y="19"/>
                  </a:cxn>
                  <a:cxn ang="0">
                    <a:pos x="56" y="19"/>
                  </a:cxn>
                  <a:cxn ang="0">
                    <a:pos x="60" y="16"/>
                  </a:cxn>
                  <a:cxn ang="0">
                    <a:pos x="61" y="18"/>
                  </a:cxn>
                  <a:cxn ang="0">
                    <a:pos x="63" y="18"/>
                  </a:cxn>
                  <a:cxn ang="0">
                    <a:pos x="64" y="16"/>
                  </a:cxn>
                  <a:cxn ang="0">
                    <a:pos x="68" y="15"/>
                  </a:cxn>
                  <a:cxn ang="0">
                    <a:pos x="72" y="16"/>
                  </a:cxn>
                  <a:cxn ang="0">
                    <a:pos x="72" y="20"/>
                  </a:cxn>
                  <a:cxn ang="0">
                    <a:pos x="69" y="24"/>
                  </a:cxn>
                  <a:cxn ang="0">
                    <a:pos x="65" y="19"/>
                  </a:cxn>
                  <a:cxn ang="0">
                    <a:pos x="61" y="24"/>
                  </a:cxn>
                  <a:cxn ang="0">
                    <a:pos x="55" y="30"/>
                  </a:cxn>
                  <a:cxn ang="0">
                    <a:pos x="53" y="29"/>
                  </a:cxn>
                  <a:cxn ang="0">
                    <a:pos x="46" y="35"/>
                  </a:cxn>
                  <a:cxn ang="0">
                    <a:pos x="42" y="33"/>
                  </a:cxn>
                  <a:cxn ang="0">
                    <a:pos x="40" y="38"/>
                  </a:cxn>
                  <a:cxn ang="0">
                    <a:pos x="29" y="47"/>
                  </a:cxn>
                  <a:cxn ang="0">
                    <a:pos x="30" y="49"/>
                  </a:cxn>
                  <a:cxn ang="0">
                    <a:pos x="29" y="50"/>
                  </a:cxn>
                  <a:cxn ang="0">
                    <a:pos x="26" y="52"/>
                  </a:cxn>
                  <a:cxn ang="0">
                    <a:pos x="21" y="52"/>
                  </a:cxn>
                  <a:cxn ang="0">
                    <a:pos x="19" y="54"/>
                  </a:cxn>
                  <a:cxn ang="0">
                    <a:pos x="15" y="56"/>
                  </a:cxn>
                  <a:cxn ang="0">
                    <a:pos x="13" y="53"/>
                  </a:cxn>
                  <a:cxn ang="0">
                    <a:pos x="9" y="56"/>
                  </a:cxn>
                  <a:cxn ang="0">
                    <a:pos x="7" y="54"/>
                  </a:cxn>
                  <a:cxn ang="0">
                    <a:pos x="6" y="53"/>
                  </a:cxn>
                  <a:cxn ang="0">
                    <a:pos x="6" y="50"/>
                  </a:cxn>
                  <a:cxn ang="0">
                    <a:pos x="2" y="47"/>
                  </a:cxn>
                  <a:cxn ang="0">
                    <a:pos x="0" y="41"/>
                  </a:cxn>
                  <a:cxn ang="0">
                    <a:pos x="2" y="35"/>
                  </a:cxn>
                </a:cxnLst>
                <a:rect l="0" t="0" r="r" b="b"/>
                <a:pathLst>
                  <a:path w="72" h="56">
                    <a:moveTo>
                      <a:pt x="2" y="35"/>
                    </a:moveTo>
                    <a:lnTo>
                      <a:pt x="6" y="35"/>
                    </a:lnTo>
                    <a:lnTo>
                      <a:pt x="13" y="26"/>
                    </a:lnTo>
                    <a:lnTo>
                      <a:pt x="14" y="27"/>
                    </a:lnTo>
                    <a:lnTo>
                      <a:pt x="14" y="29"/>
                    </a:lnTo>
                    <a:lnTo>
                      <a:pt x="15" y="27"/>
                    </a:lnTo>
                    <a:lnTo>
                      <a:pt x="15" y="24"/>
                    </a:lnTo>
                    <a:lnTo>
                      <a:pt x="19" y="22"/>
                    </a:lnTo>
                    <a:lnTo>
                      <a:pt x="22" y="19"/>
                    </a:lnTo>
                    <a:lnTo>
                      <a:pt x="23" y="20"/>
                    </a:lnTo>
                    <a:lnTo>
                      <a:pt x="26" y="20"/>
                    </a:lnTo>
                    <a:lnTo>
                      <a:pt x="32" y="16"/>
                    </a:lnTo>
                    <a:lnTo>
                      <a:pt x="38" y="5"/>
                    </a:lnTo>
                    <a:lnTo>
                      <a:pt x="40" y="0"/>
                    </a:lnTo>
                    <a:lnTo>
                      <a:pt x="42" y="0"/>
                    </a:lnTo>
                    <a:lnTo>
                      <a:pt x="37" y="15"/>
                    </a:lnTo>
                    <a:lnTo>
                      <a:pt x="50" y="15"/>
                    </a:lnTo>
                    <a:lnTo>
                      <a:pt x="48" y="23"/>
                    </a:lnTo>
                    <a:lnTo>
                      <a:pt x="55" y="19"/>
                    </a:lnTo>
                    <a:lnTo>
                      <a:pt x="56" y="19"/>
                    </a:lnTo>
                    <a:lnTo>
                      <a:pt x="60" y="16"/>
                    </a:lnTo>
                    <a:lnTo>
                      <a:pt x="61" y="18"/>
                    </a:lnTo>
                    <a:lnTo>
                      <a:pt x="63" y="18"/>
                    </a:lnTo>
                    <a:lnTo>
                      <a:pt x="64" y="16"/>
                    </a:lnTo>
                    <a:lnTo>
                      <a:pt x="68" y="15"/>
                    </a:lnTo>
                    <a:lnTo>
                      <a:pt x="72" y="16"/>
                    </a:lnTo>
                    <a:lnTo>
                      <a:pt x="72" y="20"/>
                    </a:lnTo>
                    <a:lnTo>
                      <a:pt x="69" y="24"/>
                    </a:lnTo>
                    <a:lnTo>
                      <a:pt x="65" y="19"/>
                    </a:lnTo>
                    <a:lnTo>
                      <a:pt x="61" y="24"/>
                    </a:lnTo>
                    <a:lnTo>
                      <a:pt x="55" y="30"/>
                    </a:lnTo>
                    <a:lnTo>
                      <a:pt x="53" y="29"/>
                    </a:lnTo>
                    <a:lnTo>
                      <a:pt x="46" y="35"/>
                    </a:lnTo>
                    <a:lnTo>
                      <a:pt x="42" y="33"/>
                    </a:lnTo>
                    <a:lnTo>
                      <a:pt x="40" y="38"/>
                    </a:lnTo>
                    <a:lnTo>
                      <a:pt x="29" y="47"/>
                    </a:lnTo>
                    <a:lnTo>
                      <a:pt x="30" y="49"/>
                    </a:lnTo>
                    <a:lnTo>
                      <a:pt x="29" y="50"/>
                    </a:lnTo>
                    <a:lnTo>
                      <a:pt x="26" y="52"/>
                    </a:lnTo>
                    <a:lnTo>
                      <a:pt x="21" y="52"/>
                    </a:lnTo>
                    <a:lnTo>
                      <a:pt x="19" y="54"/>
                    </a:lnTo>
                    <a:lnTo>
                      <a:pt x="15" y="56"/>
                    </a:lnTo>
                    <a:lnTo>
                      <a:pt x="13" y="53"/>
                    </a:lnTo>
                    <a:lnTo>
                      <a:pt x="9" y="56"/>
                    </a:lnTo>
                    <a:lnTo>
                      <a:pt x="7" y="54"/>
                    </a:lnTo>
                    <a:lnTo>
                      <a:pt x="6" y="53"/>
                    </a:lnTo>
                    <a:lnTo>
                      <a:pt x="6" y="50"/>
                    </a:lnTo>
                    <a:lnTo>
                      <a:pt x="2" y="47"/>
                    </a:lnTo>
                    <a:lnTo>
                      <a:pt x="0" y="41"/>
                    </a:lnTo>
                    <a:lnTo>
                      <a:pt x="2" y="3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5" name="Freeform 79"/>
              <p:cNvSpPr>
                <a:spLocks/>
              </p:cNvSpPr>
              <p:nvPr/>
            </p:nvSpPr>
            <p:spPr bwMode="auto">
              <a:xfrm>
                <a:off x="2668587" y="2405063"/>
                <a:ext cx="123825" cy="106362"/>
              </a:xfrm>
              <a:custGeom>
                <a:avLst/>
                <a:gdLst/>
                <a:ahLst/>
                <a:cxnLst>
                  <a:cxn ang="0">
                    <a:pos x="1" y="46"/>
                  </a:cxn>
                  <a:cxn ang="0">
                    <a:pos x="0" y="46"/>
                  </a:cxn>
                  <a:cxn ang="0">
                    <a:pos x="8" y="25"/>
                  </a:cxn>
                  <a:cxn ang="0">
                    <a:pos x="15" y="4"/>
                  </a:cxn>
                  <a:cxn ang="0">
                    <a:pos x="34" y="4"/>
                  </a:cxn>
                  <a:cxn ang="0">
                    <a:pos x="45" y="9"/>
                  </a:cxn>
                  <a:cxn ang="0">
                    <a:pos x="54" y="7"/>
                  </a:cxn>
                  <a:cxn ang="0">
                    <a:pos x="65" y="2"/>
                  </a:cxn>
                  <a:cxn ang="0">
                    <a:pos x="73" y="0"/>
                  </a:cxn>
                  <a:cxn ang="0">
                    <a:pos x="66" y="22"/>
                  </a:cxn>
                  <a:cxn ang="0">
                    <a:pos x="64" y="22"/>
                  </a:cxn>
                  <a:cxn ang="0">
                    <a:pos x="62" y="27"/>
                  </a:cxn>
                  <a:cxn ang="0">
                    <a:pos x="56" y="38"/>
                  </a:cxn>
                  <a:cxn ang="0">
                    <a:pos x="50" y="42"/>
                  </a:cxn>
                  <a:cxn ang="0">
                    <a:pos x="47" y="42"/>
                  </a:cxn>
                  <a:cxn ang="0">
                    <a:pos x="46" y="41"/>
                  </a:cxn>
                  <a:cxn ang="0">
                    <a:pos x="43" y="44"/>
                  </a:cxn>
                  <a:cxn ang="0">
                    <a:pos x="39" y="46"/>
                  </a:cxn>
                  <a:cxn ang="0">
                    <a:pos x="39" y="49"/>
                  </a:cxn>
                  <a:cxn ang="0">
                    <a:pos x="38" y="51"/>
                  </a:cxn>
                  <a:cxn ang="0">
                    <a:pos x="38" y="49"/>
                  </a:cxn>
                  <a:cxn ang="0">
                    <a:pos x="37" y="48"/>
                  </a:cxn>
                  <a:cxn ang="0">
                    <a:pos x="30" y="57"/>
                  </a:cxn>
                  <a:cxn ang="0">
                    <a:pos x="26" y="57"/>
                  </a:cxn>
                  <a:cxn ang="0">
                    <a:pos x="24" y="55"/>
                  </a:cxn>
                  <a:cxn ang="0">
                    <a:pos x="24" y="52"/>
                  </a:cxn>
                  <a:cxn ang="0">
                    <a:pos x="20" y="55"/>
                  </a:cxn>
                  <a:cxn ang="0">
                    <a:pos x="18" y="55"/>
                  </a:cxn>
                  <a:cxn ang="0">
                    <a:pos x="15" y="53"/>
                  </a:cxn>
                  <a:cxn ang="0">
                    <a:pos x="14" y="55"/>
                  </a:cxn>
                  <a:cxn ang="0">
                    <a:pos x="12" y="55"/>
                  </a:cxn>
                  <a:cxn ang="0">
                    <a:pos x="11" y="52"/>
                  </a:cxn>
                  <a:cxn ang="0">
                    <a:pos x="7" y="52"/>
                  </a:cxn>
                  <a:cxn ang="0">
                    <a:pos x="5" y="46"/>
                  </a:cxn>
                  <a:cxn ang="0">
                    <a:pos x="1" y="46"/>
                  </a:cxn>
                </a:cxnLst>
                <a:rect l="0" t="0" r="r" b="b"/>
                <a:pathLst>
                  <a:path w="73" h="57">
                    <a:moveTo>
                      <a:pt x="1" y="46"/>
                    </a:moveTo>
                    <a:lnTo>
                      <a:pt x="0" y="46"/>
                    </a:lnTo>
                    <a:lnTo>
                      <a:pt x="8" y="25"/>
                    </a:lnTo>
                    <a:lnTo>
                      <a:pt x="15" y="4"/>
                    </a:lnTo>
                    <a:lnTo>
                      <a:pt x="34" y="4"/>
                    </a:lnTo>
                    <a:lnTo>
                      <a:pt x="45" y="9"/>
                    </a:lnTo>
                    <a:lnTo>
                      <a:pt x="54" y="7"/>
                    </a:lnTo>
                    <a:lnTo>
                      <a:pt x="65" y="2"/>
                    </a:lnTo>
                    <a:lnTo>
                      <a:pt x="73" y="0"/>
                    </a:lnTo>
                    <a:lnTo>
                      <a:pt x="66" y="22"/>
                    </a:lnTo>
                    <a:lnTo>
                      <a:pt x="64" y="22"/>
                    </a:lnTo>
                    <a:lnTo>
                      <a:pt x="62" y="27"/>
                    </a:lnTo>
                    <a:lnTo>
                      <a:pt x="56" y="38"/>
                    </a:lnTo>
                    <a:lnTo>
                      <a:pt x="50" y="42"/>
                    </a:lnTo>
                    <a:lnTo>
                      <a:pt x="47" y="42"/>
                    </a:lnTo>
                    <a:lnTo>
                      <a:pt x="46" y="41"/>
                    </a:lnTo>
                    <a:lnTo>
                      <a:pt x="43" y="44"/>
                    </a:lnTo>
                    <a:lnTo>
                      <a:pt x="39" y="46"/>
                    </a:lnTo>
                    <a:lnTo>
                      <a:pt x="39" y="49"/>
                    </a:lnTo>
                    <a:lnTo>
                      <a:pt x="38" y="51"/>
                    </a:lnTo>
                    <a:lnTo>
                      <a:pt x="38" y="49"/>
                    </a:lnTo>
                    <a:lnTo>
                      <a:pt x="37" y="48"/>
                    </a:lnTo>
                    <a:lnTo>
                      <a:pt x="30" y="57"/>
                    </a:lnTo>
                    <a:lnTo>
                      <a:pt x="26" y="57"/>
                    </a:lnTo>
                    <a:lnTo>
                      <a:pt x="24" y="55"/>
                    </a:lnTo>
                    <a:lnTo>
                      <a:pt x="24" y="52"/>
                    </a:lnTo>
                    <a:lnTo>
                      <a:pt x="20" y="55"/>
                    </a:lnTo>
                    <a:lnTo>
                      <a:pt x="18" y="55"/>
                    </a:lnTo>
                    <a:lnTo>
                      <a:pt x="15" y="53"/>
                    </a:lnTo>
                    <a:lnTo>
                      <a:pt x="14" y="55"/>
                    </a:lnTo>
                    <a:lnTo>
                      <a:pt x="12" y="55"/>
                    </a:lnTo>
                    <a:lnTo>
                      <a:pt x="11" y="52"/>
                    </a:lnTo>
                    <a:lnTo>
                      <a:pt x="7" y="52"/>
                    </a:lnTo>
                    <a:lnTo>
                      <a:pt x="5" y="46"/>
                    </a:lnTo>
                    <a:lnTo>
                      <a:pt x="1" y="46"/>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6" name="Freeform 80"/>
              <p:cNvSpPr>
                <a:spLocks/>
              </p:cNvSpPr>
              <p:nvPr/>
            </p:nvSpPr>
            <p:spPr bwMode="auto">
              <a:xfrm>
                <a:off x="2624138" y="2236788"/>
                <a:ext cx="136526" cy="73025"/>
              </a:xfrm>
              <a:custGeom>
                <a:avLst/>
                <a:gdLst/>
                <a:ahLst/>
                <a:cxnLst>
                  <a:cxn ang="0">
                    <a:pos x="0" y="15"/>
                  </a:cxn>
                  <a:cxn ang="0">
                    <a:pos x="17" y="10"/>
                  </a:cxn>
                  <a:cxn ang="0">
                    <a:pos x="31" y="3"/>
                  </a:cxn>
                  <a:cxn ang="0">
                    <a:pos x="41" y="0"/>
                  </a:cxn>
                  <a:cxn ang="0">
                    <a:pos x="41" y="1"/>
                  </a:cxn>
                  <a:cxn ang="0">
                    <a:pos x="29" y="8"/>
                  </a:cxn>
                  <a:cxn ang="0">
                    <a:pos x="27" y="12"/>
                  </a:cxn>
                  <a:cxn ang="0">
                    <a:pos x="29" y="11"/>
                  </a:cxn>
                  <a:cxn ang="0">
                    <a:pos x="34" y="10"/>
                  </a:cxn>
                  <a:cxn ang="0">
                    <a:pos x="38" y="12"/>
                  </a:cxn>
                  <a:cxn ang="0">
                    <a:pos x="40" y="16"/>
                  </a:cxn>
                  <a:cxn ang="0">
                    <a:pos x="48" y="16"/>
                  </a:cxn>
                  <a:cxn ang="0">
                    <a:pos x="56" y="14"/>
                  </a:cxn>
                  <a:cxn ang="0">
                    <a:pos x="71" y="12"/>
                  </a:cxn>
                  <a:cxn ang="0">
                    <a:pos x="69" y="15"/>
                  </a:cxn>
                  <a:cxn ang="0">
                    <a:pos x="71" y="16"/>
                  </a:cxn>
                  <a:cxn ang="0">
                    <a:pos x="76" y="16"/>
                  </a:cxn>
                  <a:cxn ang="0">
                    <a:pos x="77" y="16"/>
                  </a:cxn>
                  <a:cxn ang="0">
                    <a:pos x="77" y="22"/>
                  </a:cxn>
                  <a:cxn ang="0">
                    <a:pos x="80" y="24"/>
                  </a:cxn>
                  <a:cxn ang="0">
                    <a:pos x="73" y="26"/>
                  </a:cxn>
                  <a:cxn ang="0">
                    <a:pos x="72" y="23"/>
                  </a:cxn>
                  <a:cxn ang="0">
                    <a:pos x="71" y="26"/>
                  </a:cxn>
                  <a:cxn ang="0">
                    <a:pos x="68" y="26"/>
                  </a:cxn>
                  <a:cxn ang="0">
                    <a:pos x="63" y="23"/>
                  </a:cxn>
                  <a:cxn ang="0">
                    <a:pos x="50" y="26"/>
                  </a:cxn>
                  <a:cxn ang="0">
                    <a:pos x="42" y="30"/>
                  </a:cxn>
                  <a:cxn ang="0">
                    <a:pos x="45" y="26"/>
                  </a:cxn>
                  <a:cxn ang="0">
                    <a:pos x="40" y="28"/>
                  </a:cxn>
                  <a:cxn ang="0">
                    <a:pos x="26" y="38"/>
                  </a:cxn>
                  <a:cxn ang="0">
                    <a:pos x="26" y="37"/>
                  </a:cxn>
                  <a:cxn ang="0">
                    <a:pos x="27" y="34"/>
                  </a:cxn>
                  <a:cxn ang="0">
                    <a:pos x="25" y="34"/>
                  </a:cxn>
                  <a:cxn ang="0">
                    <a:pos x="29" y="28"/>
                  </a:cxn>
                  <a:cxn ang="0">
                    <a:pos x="25" y="27"/>
                  </a:cxn>
                  <a:cxn ang="0">
                    <a:pos x="26" y="24"/>
                  </a:cxn>
                  <a:cxn ang="0">
                    <a:pos x="3" y="19"/>
                  </a:cxn>
                  <a:cxn ang="0">
                    <a:pos x="3" y="16"/>
                  </a:cxn>
                  <a:cxn ang="0">
                    <a:pos x="0" y="15"/>
                  </a:cxn>
                </a:cxnLst>
                <a:rect l="0" t="0" r="r" b="b"/>
                <a:pathLst>
                  <a:path w="80" h="38">
                    <a:moveTo>
                      <a:pt x="0" y="15"/>
                    </a:moveTo>
                    <a:lnTo>
                      <a:pt x="17" y="10"/>
                    </a:lnTo>
                    <a:lnTo>
                      <a:pt x="31" y="3"/>
                    </a:lnTo>
                    <a:lnTo>
                      <a:pt x="41" y="0"/>
                    </a:lnTo>
                    <a:lnTo>
                      <a:pt x="41" y="1"/>
                    </a:lnTo>
                    <a:lnTo>
                      <a:pt x="29" y="8"/>
                    </a:lnTo>
                    <a:lnTo>
                      <a:pt x="27" y="12"/>
                    </a:lnTo>
                    <a:lnTo>
                      <a:pt x="29" y="11"/>
                    </a:lnTo>
                    <a:lnTo>
                      <a:pt x="34" y="10"/>
                    </a:lnTo>
                    <a:lnTo>
                      <a:pt x="38" y="12"/>
                    </a:lnTo>
                    <a:lnTo>
                      <a:pt x="40" y="16"/>
                    </a:lnTo>
                    <a:lnTo>
                      <a:pt x="48" y="16"/>
                    </a:lnTo>
                    <a:lnTo>
                      <a:pt x="56" y="14"/>
                    </a:lnTo>
                    <a:lnTo>
                      <a:pt x="71" y="12"/>
                    </a:lnTo>
                    <a:lnTo>
                      <a:pt x="69" y="15"/>
                    </a:lnTo>
                    <a:lnTo>
                      <a:pt x="71" y="16"/>
                    </a:lnTo>
                    <a:lnTo>
                      <a:pt x="76" y="16"/>
                    </a:lnTo>
                    <a:lnTo>
                      <a:pt x="77" y="16"/>
                    </a:lnTo>
                    <a:lnTo>
                      <a:pt x="77" y="22"/>
                    </a:lnTo>
                    <a:lnTo>
                      <a:pt x="80" y="24"/>
                    </a:lnTo>
                    <a:lnTo>
                      <a:pt x="73" y="26"/>
                    </a:lnTo>
                    <a:lnTo>
                      <a:pt x="72" y="23"/>
                    </a:lnTo>
                    <a:lnTo>
                      <a:pt x="71" y="26"/>
                    </a:lnTo>
                    <a:lnTo>
                      <a:pt x="68" y="26"/>
                    </a:lnTo>
                    <a:lnTo>
                      <a:pt x="63" y="23"/>
                    </a:lnTo>
                    <a:lnTo>
                      <a:pt x="50" y="26"/>
                    </a:lnTo>
                    <a:lnTo>
                      <a:pt x="42" y="30"/>
                    </a:lnTo>
                    <a:lnTo>
                      <a:pt x="45" y="26"/>
                    </a:lnTo>
                    <a:lnTo>
                      <a:pt x="40" y="28"/>
                    </a:lnTo>
                    <a:lnTo>
                      <a:pt x="26" y="38"/>
                    </a:lnTo>
                    <a:lnTo>
                      <a:pt x="26" y="37"/>
                    </a:lnTo>
                    <a:lnTo>
                      <a:pt x="27" y="34"/>
                    </a:lnTo>
                    <a:lnTo>
                      <a:pt x="25" y="34"/>
                    </a:lnTo>
                    <a:lnTo>
                      <a:pt x="29" y="28"/>
                    </a:lnTo>
                    <a:lnTo>
                      <a:pt x="25" y="27"/>
                    </a:lnTo>
                    <a:lnTo>
                      <a:pt x="26" y="24"/>
                    </a:lnTo>
                    <a:lnTo>
                      <a:pt x="3" y="19"/>
                    </a:lnTo>
                    <a:lnTo>
                      <a:pt x="3" y="16"/>
                    </a:lnTo>
                    <a:lnTo>
                      <a:pt x="0" y="1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7" name="Freeform 81"/>
              <p:cNvSpPr>
                <a:spLocks/>
              </p:cNvSpPr>
              <p:nvPr/>
            </p:nvSpPr>
            <p:spPr bwMode="auto">
              <a:xfrm>
                <a:off x="2646363" y="2289175"/>
                <a:ext cx="117475" cy="122238"/>
              </a:xfrm>
              <a:custGeom>
                <a:avLst/>
                <a:gdLst/>
                <a:ahLst/>
                <a:cxnLst>
                  <a:cxn ang="0">
                    <a:pos x="68" y="42"/>
                  </a:cxn>
                  <a:cxn ang="0">
                    <a:pos x="66" y="41"/>
                  </a:cxn>
                  <a:cxn ang="0">
                    <a:pos x="68" y="32"/>
                  </a:cxn>
                  <a:cxn ang="0">
                    <a:pos x="68" y="28"/>
                  </a:cxn>
                  <a:cxn ang="0">
                    <a:pos x="61" y="29"/>
                  </a:cxn>
                  <a:cxn ang="0">
                    <a:pos x="55" y="33"/>
                  </a:cxn>
                  <a:cxn ang="0">
                    <a:pos x="53" y="33"/>
                  </a:cxn>
                  <a:cxn ang="0">
                    <a:pos x="51" y="33"/>
                  </a:cxn>
                  <a:cxn ang="0">
                    <a:pos x="55" y="29"/>
                  </a:cxn>
                  <a:cxn ang="0">
                    <a:pos x="59" y="26"/>
                  </a:cxn>
                  <a:cxn ang="0">
                    <a:pos x="63" y="21"/>
                  </a:cxn>
                  <a:cxn ang="0">
                    <a:pos x="66" y="11"/>
                  </a:cxn>
                  <a:cxn ang="0">
                    <a:pos x="68" y="11"/>
                  </a:cxn>
                  <a:cxn ang="0">
                    <a:pos x="68" y="7"/>
                  </a:cxn>
                  <a:cxn ang="0">
                    <a:pos x="59" y="2"/>
                  </a:cxn>
                  <a:cxn ang="0">
                    <a:pos x="51" y="0"/>
                  </a:cxn>
                  <a:cxn ang="0">
                    <a:pos x="49" y="3"/>
                  </a:cxn>
                  <a:cxn ang="0">
                    <a:pos x="49" y="6"/>
                  </a:cxn>
                  <a:cxn ang="0">
                    <a:pos x="42" y="7"/>
                  </a:cxn>
                  <a:cxn ang="0">
                    <a:pos x="39" y="13"/>
                  </a:cxn>
                  <a:cxn ang="0">
                    <a:pos x="36" y="14"/>
                  </a:cxn>
                  <a:cxn ang="0">
                    <a:pos x="38" y="10"/>
                  </a:cxn>
                  <a:cxn ang="0">
                    <a:pos x="31" y="14"/>
                  </a:cxn>
                  <a:cxn ang="0">
                    <a:pos x="27" y="17"/>
                  </a:cxn>
                  <a:cxn ang="0">
                    <a:pos x="24" y="24"/>
                  </a:cxn>
                  <a:cxn ang="0">
                    <a:pos x="23" y="25"/>
                  </a:cxn>
                  <a:cxn ang="0">
                    <a:pos x="17" y="33"/>
                  </a:cxn>
                  <a:cxn ang="0">
                    <a:pos x="17" y="40"/>
                  </a:cxn>
                  <a:cxn ang="0">
                    <a:pos x="17" y="42"/>
                  </a:cxn>
                  <a:cxn ang="0">
                    <a:pos x="13" y="51"/>
                  </a:cxn>
                  <a:cxn ang="0">
                    <a:pos x="4" y="63"/>
                  </a:cxn>
                  <a:cxn ang="0">
                    <a:pos x="0" y="64"/>
                  </a:cxn>
                  <a:cxn ang="0">
                    <a:pos x="27" y="64"/>
                  </a:cxn>
                  <a:cxn ang="0">
                    <a:pos x="27" y="65"/>
                  </a:cxn>
                  <a:cxn ang="0">
                    <a:pos x="46" y="65"/>
                  </a:cxn>
                  <a:cxn ang="0">
                    <a:pos x="51" y="60"/>
                  </a:cxn>
                  <a:cxn ang="0">
                    <a:pos x="53" y="59"/>
                  </a:cxn>
                  <a:cxn ang="0">
                    <a:pos x="57" y="55"/>
                  </a:cxn>
                  <a:cxn ang="0">
                    <a:pos x="58" y="52"/>
                  </a:cxn>
                  <a:cxn ang="0">
                    <a:pos x="62" y="51"/>
                  </a:cxn>
                  <a:cxn ang="0">
                    <a:pos x="68" y="42"/>
                  </a:cxn>
                </a:cxnLst>
                <a:rect l="0" t="0" r="r" b="b"/>
                <a:pathLst>
                  <a:path w="68" h="65">
                    <a:moveTo>
                      <a:pt x="68" y="42"/>
                    </a:moveTo>
                    <a:lnTo>
                      <a:pt x="66" y="41"/>
                    </a:lnTo>
                    <a:lnTo>
                      <a:pt x="68" y="32"/>
                    </a:lnTo>
                    <a:lnTo>
                      <a:pt x="68" y="28"/>
                    </a:lnTo>
                    <a:lnTo>
                      <a:pt x="61" y="29"/>
                    </a:lnTo>
                    <a:lnTo>
                      <a:pt x="55" y="33"/>
                    </a:lnTo>
                    <a:lnTo>
                      <a:pt x="53" y="33"/>
                    </a:lnTo>
                    <a:lnTo>
                      <a:pt x="51" y="33"/>
                    </a:lnTo>
                    <a:lnTo>
                      <a:pt x="55" y="29"/>
                    </a:lnTo>
                    <a:lnTo>
                      <a:pt x="59" y="26"/>
                    </a:lnTo>
                    <a:lnTo>
                      <a:pt x="63" y="21"/>
                    </a:lnTo>
                    <a:lnTo>
                      <a:pt x="66" y="11"/>
                    </a:lnTo>
                    <a:lnTo>
                      <a:pt x="68" y="11"/>
                    </a:lnTo>
                    <a:lnTo>
                      <a:pt x="68" y="7"/>
                    </a:lnTo>
                    <a:lnTo>
                      <a:pt x="59" y="2"/>
                    </a:lnTo>
                    <a:lnTo>
                      <a:pt x="51" y="0"/>
                    </a:lnTo>
                    <a:lnTo>
                      <a:pt x="49" y="3"/>
                    </a:lnTo>
                    <a:lnTo>
                      <a:pt x="49" y="6"/>
                    </a:lnTo>
                    <a:lnTo>
                      <a:pt x="42" y="7"/>
                    </a:lnTo>
                    <a:lnTo>
                      <a:pt x="39" y="13"/>
                    </a:lnTo>
                    <a:lnTo>
                      <a:pt x="36" y="14"/>
                    </a:lnTo>
                    <a:lnTo>
                      <a:pt x="38" y="10"/>
                    </a:lnTo>
                    <a:lnTo>
                      <a:pt x="31" y="14"/>
                    </a:lnTo>
                    <a:lnTo>
                      <a:pt x="27" y="17"/>
                    </a:lnTo>
                    <a:lnTo>
                      <a:pt x="24" y="24"/>
                    </a:lnTo>
                    <a:lnTo>
                      <a:pt x="23" y="25"/>
                    </a:lnTo>
                    <a:lnTo>
                      <a:pt x="17" y="33"/>
                    </a:lnTo>
                    <a:lnTo>
                      <a:pt x="17" y="40"/>
                    </a:lnTo>
                    <a:lnTo>
                      <a:pt x="17" y="42"/>
                    </a:lnTo>
                    <a:lnTo>
                      <a:pt x="13" y="51"/>
                    </a:lnTo>
                    <a:lnTo>
                      <a:pt x="4" y="63"/>
                    </a:lnTo>
                    <a:lnTo>
                      <a:pt x="0" y="64"/>
                    </a:lnTo>
                    <a:lnTo>
                      <a:pt x="27" y="64"/>
                    </a:lnTo>
                    <a:lnTo>
                      <a:pt x="27" y="65"/>
                    </a:lnTo>
                    <a:lnTo>
                      <a:pt x="46" y="65"/>
                    </a:lnTo>
                    <a:lnTo>
                      <a:pt x="51" y="60"/>
                    </a:lnTo>
                    <a:lnTo>
                      <a:pt x="53" y="59"/>
                    </a:lnTo>
                    <a:lnTo>
                      <a:pt x="57" y="55"/>
                    </a:lnTo>
                    <a:lnTo>
                      <a:pt x="58" y="52"/>
                    </a:lnTo>
                    <a:lnTo>
                      <a:pt x="62" y="51"/>
                    </a:lnTo>
                    <a:lnTo>
                      <a:pt x="68" y="4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 name="Freeform 82"/>
              <p:cNvSpPr>
                <a:spLocks/>
              </p:cNvSpPr>
              <p:nvPr/>
            </p:nvSpPr>
            <p:spPr bwMode="auto">
              <a:xfrm>
                <a:off x="2663825" y="2611438"/>
                <a:ext cx="107950" cy="98425"/>
              </a:xfrm>
              <a:custGeom>
                <a:avLst/>
                <a:gdLst/>
                <a:ahLst/>
                <a:cxnLst>
                  <a:cxn ang="0">
                    <a:pos x="23" y="53"/>
                  </a:cxn>
                  <a:cxn ang="0">
                    <a:pos x="23" y="50"/>
                  </a:cxn>
                  <a:cxn ang="0">
                    <a:pos x="29" y="49"/>
                  </a:cxn>
                  <a:cxn ang="0">
                    <a:pos x="27" y="43"/>
                  </a:cxn>
                  <a:cxn ang="0">
                    <a:pos x="37" y="43"/>
                  </a:cxn>
                  <a:cxn ang="0">
                    <a:pos x="50" y="34"/>
                  </a:cxn>
                  <a:cxn ang="0">
                    <a:pos x="52" y="31"/>
                  </a:cxn>
                  <a:cxn ang="0">
                    <a:pos x="63" y="23"/>
                  </a:cxn>
                  <a:cxn ang="0">
                    <a:pos x="52" y="7"/>
                  </a:cxn>
                  <a:cxn ang="0">
                    <a:pos x="36" y="7"/>
                  </a:cxn>
                  <a:cxn ang="0">
                    <a:pos x="37" y="4"/>
                  </a:cxn>
                  <a:cxn ang="0">
                    <a:pos x="36" y="1"/>
                  </a:cxn>
                  <a:cxn ang="0">
                    <a:pos x="34" y="3"/>
                  </a:cxn>
                  <a:cxn ang="0">
                    <a:pos x="34" y="1"/>
                  </a:cxn>
                  <a:cxn ang="0">
                    <a:pos x="17" y="0"/>
                  </a:cxn>
                  <a:cxn ang="0">
                    <a:pos x="6" y="4"/>
                  </a:cxn>
                  <a:cxn ang="0">
                    <a:pos x="0" y="8"/>
                  </a:cxn>
                  <a:cxn ang="0">
                    <a:pos x="4" y="12"/>
                  </a:cxn>
                  <a:cxn ang="0">
                    <a:pos x="6" y="12"/>
                  </a:cxn>
                  <a:cxn ang="0">
                    <a:pos x="8" y="20"/>
                  </a:cxn>
                  <a:cxn ang="0">
                    <a:pos x="15" y="29"/>
                  </a:cxn>
                  <a:cxn ang="0">
                    <a:pos x="14" y="31"/>
                  </a:cxn>
                  <a:cxn ang="0">
                    <a:pos x="15" y="34"/>
                  </a:cxn>
                  <a:cxn ang="0">
                    <a:pos x="19" y="37"/>
                  </a:cxn>
                  <a:cxn ang="0">
                    <a:pos x="18" y="43"/>
                  </a:cxn>
                  <a:cxn ang="0">
                    <a:pos x="21" y="45"/>
                  </a:cxn>
                  <a:cxn ang="0">
                    <a:pos x="21" y="47"/>
                  </a:cxn>
                  <a:cxn ang="0">
                    <a:pos x="19" y="50"/>
                  </a:cxn>
                  <a:cxn ang="0">
                    <a:pos x="23" y="53"/>
                  </a:cxn>
                </a:cxnLst>
                <a:rect l="0" t="0" r="r" b="b"/>
                <a:pathLst>
                  <a:path w="63" h="53">
                    <a:moveTo>
                      <a:pt x="23" y="53"/>
                    </a:moveTo>
                    <a:lnTo>
                      <a:pt x="23" y="50"/>
                    </a:lnTo>
                    <a:lnTo>
                      <a:pt x="29" y="49"/>
                    </a:lnTo>
                    <a:lnTo>
                      <a:pt x="27" y="43"/>
                    </a:lnTo>
                    <a:lnTo>
                      <a:pt x="37" y="43"/>
                    </a:lnTo>
                    <a:lnTo>
                      <a:pt x="50" y="34"/>
                    </a:lnTo>
                    <a:lnTo>
                      <a:pt x="52" y="31"/>
                    </a:lnTo>
                    <a:lnTo>
                      <a:pt x="63" y="23"/>
                    </a:lnTo>
                    <a:lnTo>
                      <a:pt x="52" y="7"/>
                    </a:lnTo>
                    <a:lnTo>
                      <a:pt x="36" y="7"/>
                    </a:lnTo>
                    <a:lnTo>
                      <a:pt x="37" y="4"/>
                    </a:lnTo>
                    <a:lnTo>
                      <a:pt x="36" y="1"/>
                    </a:lnTo>
                    <a:lnTo>
                      <a:pt x="34" y="3"/>
                    </a:lnTo>
                    <a:lnTo>
                      <a:pt x="34" y="1"/>
                    </a:lnTo>
                    <a:lnTo>
                      <a:pt x="17" y="0"/>
                    </a:lnTo>
                    <a:lnTo>
                      <a:pt x="6" y="4"/>
                    </a:lnTo>
                    <a:lnTo>
                      <a:pt x="0" y="8"/>
                    </a:lnTo>
                    <a:lnTo>
                      <a:pt x="4" y="12"/>
                    </a:lnTo>
                    <a:lnTo>
                      <a:pt x="6" y="12"/>
                    </a:lnTo>
                    <a:lnTo>
                      <a:pt x="8" y="20"/>
                    </a:lnTo>
                    <a:lnTo>
                      <a:pt x="15" y="29"/>
                    </a:lnTo>
                    <a:lnTo>
                      <a:pt x="14" y="31"/>
                    </a:lnTo>
                    <a:lnTo>
                      <a:pt x="15" y="34"/>
                    </a:lnTo>
                    <a:lnTo>
                      <a:pt x="19" y="37"/>
                    </a:lnTo>
                    <a:lnTo>
                      <a:pt x="18" y="43"/>
                    </a:lnTo>
                    <a:lnTo>
                      <a:pt x="21" y="45"/>
                    </a:lnTo>
                    <a:lnTo>
                      <a:pt x="21" y="47"/>
                    </a:lnTo>
                    <a:lnTo>
                      <a:pt x="19" y="50"/>
                    </a:lnTo>
                    <a:lnTo>
                      <a:pt x="23" y="5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 name="Freeform 83"/>
              <p:cNvSpPr>
                <a:spLocks/>
              </p:cNvSpPr>
              <p:nvPr/>
            </p:nvSpPr>
            <p:spPr bwMode="auto">
              <a:xfrm>
                <a:off x="2871788" y="2468563"/>
                <a:ext cx="19050" cy="42862"/>
              </a:xfrm>
              <a:custGeom>
                <a:avLst/>
                <a:gdLst/>
                <a:ahLst/>
                <a:cxnLst>
                  <a:cxn ang="0">
                    <a:pos x="6" y="3"/>
                  </a:cxn>
                  <a:cxn ang="0">
                    <a:pos x="7" y="0"/>
                  </a:cxn>
                  <a:cxn ang="0">
                    <a:pos x="11" y="2"/>
                  </a:cxn>
                  <a:cxn ang="0">
                    <a:pos x="8" y="4"/>
                  </a:cxn>
                  <a:cxn ang="0">
                    <a:pos x="7" y="7"/>
                  </a:cxn>
                  <a:cxn ang="0">
                    <a:pos x="10" y="18"/>
                  </a:cxn>
                  <a:cxn ang="0">
                    <a:pos x="10" y="22"/>
                  </a:cxn>
                  <a:cxn ang="0">
                    <a:pos x="8" y="23"/>
                  </a:cxn>
                  <a:cxn ang="0">
                    <a:pos x="0" y="23"/>
                  </a:cxn>
                  <a:cxn ang="0">
                    <a:pos x="6" y="3"/>
                  </a:cxn>
                </a:cxnLst>
                <a:rect l="0" t="0" r="r" b="b"/>
                <a:pathLst>
                  <a:path w="11" h="23">
                    <a:moveTo>
                      <a:pt x="6" y="3"/>
                    </a:moveTo>
                    <a:lnTo>
                      <a:pt x="7" y="0"/>
                    </a:lnTo>
                    <a:lnTo>
                      <a:pt x="11" y="2"/>
                    </a:lnTo>
                    <a:lnTo>
                      <a:pt x="8" y="4"/>
                    </a:lnTo>
                    <a:lnTo>
                      <a:pt x="7" y="7"/>
                    </a:lnTo>
                    <a:lnTo>
                      <a:pt x="10" y="18"/>
                    </a:lnTo>
                    <a:lnTo>
                      <a:pt x="10" y="22"/>
                    </a:lnTo>
                    <a:lnTo>
                      <a:pt x="8" y="23"/>
                    </a:lnTo>
                    <a:lnTo>
                      <a:pt x="0" y="23"/>
                    </a:lnTo>
                    <a:lnTo>
                      <a:pt x="6"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 name="Freeform 84"/>
              <p:cNvSpPr>
                <a:spLocks/>
              </p:cNvSpPr>
              <p:nvPr/>
            </p:nvSpPr>
            <p:spPr bwMode="auto">
              <a:xfrm>
                <a:off x="2857500" y="2524125"/>
                <a:ext cx="22225" cy="28575"/>
              </a:xfrm>
              <a:custGeom>
                <a:avLst/>
                <a:gdLst/>
                <a:ahLst/>
                <a:cxnLst>
                  <a:cxn ang="0">
                    <a:pos x="5" y="1"/>
                  </a:cxn>
                  <a:cxn ang="0">
                    <a:pos x="7" y="1"/>
                  </a:cxn>
                  <a:cxn ang="0">
                    <a:pos x="5" y="3"/>
                  </a:cxn>
                  <a:cxn ang="0">
                    <a:pos x="0" y="10"/>
                  </a:cxn>
                  <a:cxn ang="0">
                    <a:pos x="0" y="15"/>
                  </a:cxn>
                  <a:cxn ang="0">
                    <a:pos x="3" y="12"/>
                  </a:cxn>
                  <a:cxn ang="0">
                    <a:pos x="7" y="7"/>
                  </a:cxn>
                  <a:cxn ang="0">
                    <a:pos x="12" y="0"/>
                  </a:cxn>
                  <a:cxn ang="0">
                    <a:pos x="5" y="1"/>
                  </a:cxn>
                </a:cxnLst>
                <a:rect l="0" t="0" r="r" b="b"/>
                <a:pathLst>
                  <a:path w="12" h="15">
                    <a:moveTo>
                      <a:pt x="5" y="1"/>
                    </a:moveTo>
                    <a:lnTo>
                      <a:pt x="7" y="1"/>
                    </a:lnTo>
                    <a:lnTo>
                      <a:pt x="5" y="3"/>
                    </a:lnTo>
                    <a:lnTo>
                      <a:pt x="0" y="10"/>
                    </a:lnTo>
                    <a:lnTo>
                      <a:pt x="0" y="15"/>
                    </a:lnTo>
                    <a:lnTo>
                      <a:pt x="3" y="12"/>
                    </a:lnTo>
                    <a:lnTo>
                      <a:pt x="7" y="7"/>
                    </a:lnTo>
                    <a:lnTo>
                      <a:pt x="12" y="0"/>
                    </a:lnTo>
                    <a:lnTo>
                      <a:pt x="5"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 name="Freeform 85"/>
              <p:cNvSpPr>
                <a:spLocks/>
              </p:cNvSpPr>
              <p:nvPr/>
            </p:nvSpPr>
            <p:spPr bwMode="auto">
              <a:xfrm>
                <a:off x="1295400" y="1600201"/>
                <a:ext cx="868363" cy="447675"/>
              </a:xfrm>
              <a:custGeom>
                <a:avLst/>
                <a:gdLst/>
                <a:ahLst/>
                <a:cxnLst>
                  <a:cxn ang="0">
                    <a:pos x="357" y="158"/>
                  </a:cxn>
                  <a:cxn ang="0">
                    <a:pos x="396" y="115"/>
                  </a:cxn>
                  <a:cxn ang="0">
                    <a:pos x="464" y="55"/>
                  </a:cxn>
                  <a:cxn ang="0">
                    <a:pos x="488" y="16"/>
                  </a:cxn>
                  <a:cxn ang="0">
                    <a:pos x="432" y="12"/>
                  </a:cxn>
                  <a:cxn ang="0">
                    <a:pos x="405" y="9"/>
                  </a:cxn>
                  <a:cxn ang="0">
                    <a:pos x="384" y="6"/>
                  </a:cxn>
                  <a:cxn ang="0">
                    <a:pos x="373" y="8"/>
                  </a:cxn>
                  <a:cxn ang="0">
                    <a:pos x="367" y="2"/>
                  </a:cxn>
                  <a:cxn ang="0">
                    <a:pos x="331" y="8"/>
                  </a:cxn>
                  <a:cxn ang="0">
                    <a:pos x="318" y="13"/>
                  </a:cxn>
                  <a:cxn ang="0">
                    <a:pos x="290" y="17"/>
                  </a:cxn>
                  <a:cxn ang="0">
                    <a:pos x="249" y="32"/>
                  </a:cxn>
                  <a:cxn ang="0">
                    <a:pos x="216" y="58"/>
                  </a:cxn>
                  <a:cxn ang="0">
                    <a:pos x="237" y="61"/>
                  </a:cxn>
                  <a:cxn ang="0">
                    <a:pos x="250" y="66"/>
                  </a:cxn>
                  <a:cxn ang="0">
                    <a:pos x="220" y="70"/>
                  </a:cxn>
                  <a:cxn ang="0">
                    <a:pos x="214" y="73"/>
                  </a:cxn>
                  <a:cxn ang="0">
                    <a:pos x="176" y="70"/>
                  </a:cxn>
                  <a:cxn ang="0">
                    <a:pos x="143" y="82"/>
                  </a:cxn>
                  <a:cxn ang="0">
                    <a:pos x="141" y="94"/>
                  </a:cxn>
                  <a:cxn ang="0">
                    <a:pos x="176" y="96"/>
                  </a:cxn>
                  <a:cxn ang="0">
                    <a:pos x="197" y="96"/>
                  </a:cxn>
                  <a:cxn ang="0">
                    <a:pos x="162" y="112"/>
                  </a:cxn>
                  <a:cxn ang="0">
                    <a:pos x="128" y="122"/>
                  </a:cxn>
                  <a:cxn ang="0">
                    <a:pos x="84" y="138"/>
                  </a:cxn>
                  <a:cxn ang="0">
                    <a:pos x="89" y="142"/>
                  </a:cxn>
                  <a:cxn ang="0">
                    <a:pos x="89" y="150"/>
                  </a:cxn>
                  <a:cxn ang="0">
                    <a:pos x="78" y="162"/>
                  </a:cxn>
                  <a:cxn ang="0">
                    <a:pos x="123" y="150"/>
                  </a:cxn>
                  <a:cxn ang="0">
                    <a:pos x="85" y="180"/>
                  </a:cxn>
                  <a:cxn ang="0">
                    <a:pos x="105" y="180"/>
                  </a:cxn>
                  <a:cxn ang="0">
                    <a:pos x="122" y="180"/>
                  </a:cxn>
                  <a:cxn ang="0">
                    <a:pos x="127" y="188"/>
                  </a:cxn>
                  <a:cxn ang="0">
                    <a:pos x="84" y="209"/>
                  </a:cxn>
                  <a:cxn ang="0">
                    <a:pos x="42" y="222"/>
                  </a:cxn>
                  <a:cxn ang="0">
                    <a:pos x="5" y="237"/>
                  </a:cxn>
                  <a:cxn ang="0">
                    <a:pos x="34" y="228"/>
                  </a:cxn>
                  <a:cxn ang="0">
                    <a:pos x="54" y="230"/>
                  </a:cxn>
                  <a:cxn ang="0">
                    <a:pos x="91" y="215"/>
                  </a:cxn>
                  <a:cxn ang="0">
                    <a:pos x="116" y="205"/>
                  </a:cxn>
                  <a:cxn ang="0">
                    <a:pos x="149" y="192"/>
                  </a:cxn>
                  <a:cxn ang="0">
                    <a:pos x="181" y="177"/>
                  </a:cxn>
                  <a:cxn ang="0">
                    <a:pos x="203" y="165"/>
                  </a:cxn>
                  <a:cxn ang="0">
                    <a:pos x="235" y="149"/>
                  </a:cxn>
                  <a:cxn ang="0">
                    <a:pos x="260" y="139"/>
                  </a:cxn>
                  <a:cxn ang="0">
                    <a:pos x="266" y="149"/>
                  </a:cxn>
                  <a:cxn ang="0">
                    <a:pos x="215" y="166"/>
                  </a:cxn>
                  <a:cxn ang="0">
                    <a:pos x="206" y="173"/>
                  </a:cxn>
                  <a:cxn ang="0">
                    <a:pos x="226" y="172"/>
                  </a:cxn>
                  <a:cxn ang="0">
                    <a:pos x="258" y="162"/>
                  </a:cxn>
                  <a:cxn ang="0">
                    <a:pos x="265" y="154"/>
                  </a:cxn>
                  <a:cxn ang="0">
                    <a:pos x="279" y="146"/>
                  </a:cxn>
                  <a:cxn ang="0">
                    <a:pos x="284" y="147"/>
                  </a:cxn>
                  <a:cxn ang="0">
                    <a:pos x="300" y="153"/>
                  </a:cxn>
                  <a:cxn ang="0">
                    <a:pos x="323" y="161"/>
                  </a:cxn>
                  <a:cxn ang="0">
                    <a:pos x="354" y="165"/>
                  </a:cxn>
                  <a:cxn ang="0">
                    <a:pos x="356" y="168"/>
                  </a:cxn>
                </a:cxnLst>
                <a:rect l="0" t="0" r="r" b="b"/>
                <a:pathLst>
                  <a:path w="505" h="239">
                    <a:moveTo>
                      <a:pt x="369" y="170"/>
                    </a:moveTo>
                    <a:lnTo>
                      <a:pt x="368" y="162"/>
                    </a:lnTo>
                    <a:lnTo>
                      <a:pt x="367" y="161"/>
                    </a:lnTo>
                    <a:lnTo>
                      <a:pt x="372" y="158"/>
                    </a:lnTo>
                    <a:lnTo>
                      <a:pt x="364" y="158"/>
                    </a:lnTo>
                    <a:lnTo>
                      <a:pt x="360" y="159"/>
                    </a:lnTo>
                    <a:lnTo>
                      <a:pt x="357" y="158"/>
                    </a:lnTo>
                    <a:lnTo>
                      <a:pt x="353" y="159"/>
                    </a:lnTo>
                    <a:lnTo>
                      <a:pt x="350" y="158"/>
                    </a:lnTo>
                    <a:lnTo>
                      <a:pt x="360" y="149"/>
                    </a:lnTo>
                    <a:lnTo>
                      <a:pt x="368" y="140"/>
                    </a:lnTo>
                    <a:lnTo>
                      <a:pt x="377" y="131"/>
                    </a:lnTo>
                    <a:lnTo>
                      <a:pt x="387" y="123"/>
                    </a:lnTo>
                    <a:lnTo>
                      <a:pt x="396" y="115"/>
                    </a:lnTo>
                    <a:lnTo>
                      <a:pt x="406" y="105"/>
                    </a:lnTo>
                    <a:lnTo>
                      <a:pt x="415" y="97"/>
                    </a:lnTo>
                    <a:lnTo>
                      <a:pt x="425" y="89"/>
                    </a:lnTo>
                    <a:lnTo>
                      <a:pt x="434" y="80"/>
                    </a:lnTo>
                    <a:lnTo>
                      <a:pt x="445" y="71"/>
                    </a:lnTo>
                    <a:lnTo>
                      <a:pt x="455" y="63"/>
                    </a:lnTo>
                    <a:lnTo>
                      <a:pt x="464" y="55"/>
                    </a:lnTo>
                    <a:lnTo>
                      <a:pt x="474" y="47"/>
                    </a:lnTo>
                    <a:lnTo>
                      <a:pt x="484" y="39"/>
                    </a:lnTo>
                    <a:lnTo>
                      <a:pt x="494" y="31"/>
                    </a:lnTo>
                    <a:lnTo>
                      <a:pt x="505" y="23"/>
                    </a:lnTo>
                    <a:lnTo>
                      <a:pt x="502" y="21"/>
                    </a:lnTo>
                    <a:lnTo>
                      <a:pt x="499" y="23"/>
                    </a:lnTo>
                    <a:lnTo>
                      <a:pt x="488" y="16"/>
                    </a:lnTo>
                    <a:lnTo>
                      <a:pt x="486" y="16"/>
                    </a:lnTo>
                    <a:lnTo>
                      <a:pt x="483" y="19"/>
                    </a:lnTo>
                    <a:lnTo>
                      <a:pt x="482" y="17"/>
                    </a:lnTo>
                    <a:lnTo>
                      <a:pt x="464" y="19"/>
                    </a:lnTo>
                    <a:lnTo>
                      <a:pt x="460" y="16"/>
                    </a:lnTo>
                    <a:lnTo>
                      <a:pt x="449" y="16"/>
                    </a:lnTo>
                    <a:lnTo>
                      <a:pt x="432" y="12"/>
                    </a:lnTo>
                    <a:lnTo>
                      <a:pt x="419" y="13"/>
                    </a:lnTo>
                    <a:lnTo>
                      <a:pt x="422" y="12"/>
                    </a:lnTo>
                    <a:lnTo>
                      <a:pt x="421" y="12"/>
                    </a:lnTo>
                    <a:lnTo>
                      <a:pt x="406" y="12"/>
                    </a:lnTo>
                    <a:lnTo>
                      <a:pt x="410" y="10"/>
                    </a:lnTo>
                    <a:lnTo>
                      <a:pt x="406" y="10"/>
                    </a:lnTo>
                    <a:lnTo>
                      <a:pt x="405" y="9"/>
                    </a:lnTo>
                    <a:lnTo>
                      <a:pt x="409" y="6"/>
                    </a:lnTo>
                    <a:lnTo>
                      <a:pt x="403" y="6"/>
                    </a:lnTo>
                    <a:lnTo>
                      <a:pt x="402" y="8"/>
                    </a:lnTo>
                    <a:lnTo>
                      <a:pt x="400" y="8"/>
                    </a:lnTo>
                    <a:lnTo>
                      <a:pt x="400" y="5"/>
                    </a:lnTo>
                    <a:lnTo>
                      <a:pt x="387" y="8"/>
                    </a:lnTo>
                    <a:lnTo>
                      <a:pt x="384" y="6"/>
                    </a:lnTo>
                    <a:lnTo>
                      <a:pt x="386" y="5"/>
                    </a:lnTo>
                    <a:lnTo>
                      <a:pt x="387" y="4"/>
                    </a:lnTo>
                    <a:lnTo>
                      <a:pt x="384" y="4"/>
                    </a:lnTo>
                    <a:lnTo>
                      <a:pt x="379" y="5"/>
                    </a:lnTo>
                    <a:lnTo>
                      <a:pt x="376" y="6"/>
                    </a:lnTo>
                    <a:lnTo>
                      <a:pt x="375" y="8"/>
                    </a:lnTo>
                    <a:lnTo>
                      <a:pt x="373" y="8"/>
                    </a:lnTo>
                    <a:lnTo>
                      <a:pt x="373" y="6"/>
                    </a:lnTo>
                    <a:lnTo>
                      <a:pt x="367" y="6"/>
                    </a:lnTo>
                    <a:lnTo>
                      <a:pt x="369" y="5"/>
                    </a:lnTo>
                    <a:lnTo>
                      <a:pt x="379" y="4"/>
                    </a:lnTo>
                    <a:lnTo>
                      <a:pt x="380" y="2"/>
                    </a:lnTo>
                    <a:lnTo>
                      <a:pt x="372" y="0"/>
                    </a:lnTo>
                    <a:lnTo>
                      <a:pt x="367" y="2"/>
                    </a:lnTo>
                    <a:lnTo>
                      <a:pt x="365" y="2"/>
                    </a:lnTo>
                    <a:lnTo>
                      <a:pt x="349" y="6"/>
                    </a:lnTo>
                    <a:lnTo>
                      <a:pt x="336" y="8"/>
                    </a:lnTo>
                    <a:lnTo>
                      <a:pt x="337" y="8"/>
                    </a:lnTo>
                    <a:lnTo>
                      <a:pt x="334" y="8"/>
                    </a:lnTo>
                    <a:lnTo>
                      <a:pt x="333" y="9"/>
                    </a:lnTo>
                    <a:lnTo>
                      <a:pt x="331" y="8"/>
                    </a:lnTo>
                    <a:lnTo>
                      <a:pt x="340" y="6"/>
                    </a:lnTo>
                    <a:lnTo>
                      <a:pt x="327" y="8"/>
                    </a:lnTo>
                    <a:lnTo>
                      <a:pt x="323" y="9"/>
                    </a:lnTo>
                    <a:lnTo>
                      <a:pt x="327" y="12"/>
                    </a:lnTo>
                    <a:lnTo>
                      <a:pt x="322" y="12"/>
                    </a:lnTo>
                    <a:lnTo>
                      <a:pt x="317" y="15"/>
                    </a:lnTo>
                    <a:lnTo>
                      <a:pt x="318" y="13"/>
                    </a:lnTo>
                    <a:lnTo>
                      <a:pt x="315" y="13"/>
                    </a:lnTo>
                    <a:lnTo>
                      <a:pt x="322" y="12"/>
                    </a:lnTo>
                    <a:lnTo>
                      <a:pt x="321" y="10"/>
                    </a:lnTo>
                    <a:lnTo>
                      <a:pt x="294" y="16"/>
                    </a:lnTo>
                    <a:lnTo>
                      <a:pt x="298" y="15"/>
                    </a:lnTo>
                    <a:lnTo>
                      <a:pt x="296" y="15"/>
                    </a:lnTo>
                    <a:lnTo>
                      <a:pt x="290" y="17"/>
                    </a:lnTo>
                    <a:lnTo>
                      <a:pt x="287" y="17"/>
                    </a:lnTo>
                    <a:lnTo>
                      <a:pt x="277" y="21"/>
                    </a:lnTo>
                    <a:lnTo>
                      <a:pt x="275" y="21"/>
                    </a:lnTo>
                    <a:lnTo>
                      <a:pt x="266" y="27"/>
                    </a:lnTo>
                    <a:lnTo>
                      <a:pt x="268" y="25"/>
                    </a:lnTo>
                    <a:lnTo>
                      <a:pt x="257" y="29"/>
                    </a:lnTo>
                    <a:lnTo>
                      <a:pt x="249" y="32"/>
                    </a:lnTo>
                    <a:lnTo>
                      <a:pt x="223" y="34"/>
                    </a:lnTo>
                    <a:lnTo>
                      <a:pt x="215" y="39"/>
                    </a:lnTo>
                    <a:lnTo>
                      <a:pt x="218" y="39"/>
                    </a:lnTo>
                    <a:lnTo>
                      <a:pt x="207" y="40"/>
                    </a:lnTo>
                    <a:lnTo>
                      <a:pt x="220" y="50"/>
                    </a:lnTo>
                    <a:lnTo>
                      <a:pt x="220" y="52"/>
                    </a:lnTo>
                    <a:lnTo>
                      <a:pt x="216" y="58"/>
                    </a:lnTo>
                    <a:lnTo>
                      <a:pt x="223" y="61"/>
                    </a:lnTo>
                    <a:lnTo>
                      <a:pt x="226" y="59"/>
                    </a:lnTo>
                    <a:lnTo>
                      <a:pt x="230" y="58"/>
                    </a:lnTo>
                    <a:lnTo>
                      <a:pt x="226" y="61"/>
                    </a:lnTo>
                    <a:lnTo>
                      <a:pt x="226" y="61"/>
                    </a:lnTo>
                    <a:lnTo>
                      <a:pt x="235" y="59"/>
                    </a:lnTo>
                    <a:lnTo>
                      <a:pt x="237" y="61"/>
                    </a:lnTo>
                    <a:lnTo>
                      <a:pt x="229" y="63"/>
                    </a:lnTo>
                    <a:lnTo>
                      <a:pt x="230" y="66"/>
                    </a:lnTo>
                    <a:lnTo>
                      <a:pt x="234" y="65"/>
                    </a:lnTo>
                    <a:lnTo>
                      <a:pt x="233" y="66"/>
                    </a:lnTo>
                    <a:lnTo>
                      <a:pt x="239" y="66"/>
                    </a:lnTo>
                    <a:lnTo>
                      <a:pt x="252" y="65"/>
                    </a:lnTo>
                    <a:lnTo>
                      <a:pt x="250" y="66"/>
                    </a:lnTo>
                    <a:lnTo>
                      <a:pt x="234" y="69"/>
                    </a:lnTo>
                    <a:lnTo>
                      <a:pt x="231" y="66"/>
                    </a:lnTo>
                    <a:lnTo>
                      <a:pt x="225" y="67"/>
                    </a:lnTo>
                    <a:lnTo>
                      <a:pt x="225" y="65"/>
                    </a:lnTo>
                    <a:lnTo>
                      <a:pt x="223" y="67"/>
                    </a:lnTo>
                    <a:lnTo>
                      <a:pt x="219" y="70"/>
                    </a:lnTo>
                    <a:lnTo>
                      <a:pt x="220" y="70"/>
                    </a:lnTo>
                    <a:lnTo>
                      <a:pt x="223" y="69"/>
                    </a:lnTo>
                    <a:lnTo>
                      <a:pt x="230" y="70"/>
                    </a:lnTo>
                    <a:lnTo>
                      <a:pt x="225" y="73"/>
                    </a:lnTo>
                    <a:lnTo>
                      <a:pt x="227" y="71"/>
                    </a:lnTo>
                    <a:lnTo>
                      <a:pt x="223" y="70"/>
                    </a:lnTo>
                    <a:lnTo>
                      <a:pt x="214" y="74"/>
                    </a:lnTo>
                    <a:lnTo>
                      <a:pt x="214" y="73"/>
                    </a:lnTo>
                    <a:lnTo>
                      <a:pt x="196" y="73"/>
                    </a:lnTo>
                    <a:lnTo>
                      <a:pt x="195" y="71"/>
                    </a:lnTo>
                    <a:lnTo>
                      <a:pt x="199" y="70"/>
                    </a:lnTo>
                    <a:lnTo>
                      <a:pt x="204" y="66"/>
                    </a:lnTo>
                    <a:lnTo>
                      <a:pt x="207" y="66"/>
                    </a:lnTo>
                    <a:lnTo>
                      <a:pt x="195" y="66"/>
                    </a:lnTo>
                    <a:lnTo>
                      <a:pt x="176" y="70"/>
                    </a:lnTo>
                    <a:lnTo>
                      <a:pt x="177" y="73"/>
                    </a:lnTo>
                    <a:lnTo>
                      <a:pt x="169" y="71"/>
                    </a:lnTo>
                    <a:lnTo>
                      <a:pt x="157" y="75"/>
                    </a:lnTo>
                    <a:lnTo>
                      <a:pt x="150" y="77"/>
                    </a:lnTo>
                    <a:lnTo>
                      <a:pt x="149" y="78"/>
                    </a:lnTo>
                    <a:lnTo>
                      <a:pt x="141" y="78"/>
                    </a:lnTo>
                    <a:lnTo>
                      <a:pt x="143" y="82"/>
                    </a:lnTo>
                    <a:lnTo>
                      <a:pt x="154" y="85"/>
                    </a:lnTo>
                    <a:lnTo>
                      <a:pt x="146" y="86"/>
                    </a:lnTo>
                    <a:lnTo>
                      <a:pt x="146" y="85"/>
                    </a:lnTo>
                    <a:lnTo>
                      <a:pt x="143" y="86"/>
                    </a:lnTo>
                    <a:lnTo>
                      <a:pt x="143" y="90"/>
                    </a:lnTo>
                    <a:lnTo>
                      <a:pt x="139" y="93"/>
                    </a:lnTo>
                    <a:lnTo>
                      <a:pt x="141" y="94"/>
                    </a:lnTo>
                    <a:lnTo>
                      <a:pt x="151" y="97"/>
                    </a:lnTo>
                    <a:lnTo>
                      <a:pt x="168" y="94"/>
                    </a:lnTo>
                    <a:lnTo>
                      <a:pt x="170" y="97"/>
                    </a:lnTo>
                    <a:lnTo>
                      <a:pt x="173" y="96"/>
                    </a:lnTo>
                    <a:lnTo>
                      <a:pt x="172" y="94"/>
                    </a:lnTo>
                    <a:lnTo>
                      <a:pt x="174" y="94"/>
                    </a:lnTo>
                    <a:lnTo>
                      <a:pt x="176" y="96"/>
                    </a:lnTo>
                    <a:lnTo>
                      <a:pt x="173" y="98"/>
                    </a:lnTo>
                    <a:lnTo>
                      <a:pt x="180" y="96"/>
                    </a:lnTo>
                    <a:lnTo>
                      <a:pt x="193" y="92"/>
                    </a:lnTo>
                    <a:lnTo>
                      <a:pt x="197" y="92"/>
                    </a:lnTo>
                    <a:lnTo>
                      <a:pt x="203" y="90"/>
                    </a:lnTo>
                    <a:lnTo>
                      <a:pt x="204" y="92"/>
                    </a:lnTo>
                    <a:lnTo>
                      <a:pt x="197" y="96"/>
                    </a:lnTo>
                    <a:lnTo>
                      <a:pt x="191" y="96"/>
                    </a:lnTo>
                    <a:lnTo>
                      <a:pt x="188" y="97"/>
                    </a:lnTo>
                    <a:lnTo>
                      <a:pt x="192" y="97"/>
                    </a:lnTo>
                    <a:lnTo>
                      <a:pt x="188" y="104"/>
                    </a:lnTo>
                    <a:lnTo>
                      <a:pt x="184" y="107"/>
                    </a:lnTo>
                    <a:lnTo>
                      <a:pt x="177" y="109"/>
                    </a:lnTo>
                    <a:lnTo>
                      <a:pt x="162" y="112"/>
                    </a:lnTo>
                    <a:lnTo>
                      <a:pt x="165" y="111"/>
                    </a:lnTo>
                    <a:lnTo>
                      <a:pt x="162" y="111"/>
                    </a:lnTo>
                    <a:lnTo>
                      <a:pt x="146" y="116"/>
                    </a:lnTo>
                    <a:lnTo>
                      <a:pt x="142" y="116"/>
                    </a:lnTo>
                    <a:lnTo>
                      <a:pt x="138" y="117"/>
                    </a:lnTo>
                    <a:lnTo>
                      <a:pt x="131" y="119"/>
                    </a:lnTo>
                    <a:lnTo>
                      <a:pt x="128" y="122"/>
                    </a:lnTo>
                    <a:lnTo>
                      <a:pt x="122" y="122"/>
                    </a:lnTo>
                    <a:lnTo>
                      <a:pt x="105" y="127"/>
                    </a:lnTo>
                    <a:lnTo>
                      <a:pt x="97" y="131"/>
                    </a:lnTo>
                    <a:lnTo>
                      <a:pt x="93" y="134"/>
                    </a:lnTo>
                    <a:lnTo>
                      <a:pt x="88" y="135"/>
                    </a:lnTo>
                    <a:lnTo>
                      <a:pt x="88" y="136"/>
                    </a:lnTo>
                    <a:lnTo>
                      <a:pt x="84" y="138"/>
                    </a:lnTo>
                    <a:lnTo>
                      <a:pt x="81" y="139"/>
                    </a:lnTo>
                    <a:lnTo>
                      <a:pt x="93" y="138"/>
                    </a:lnTo>
                    <a:lnTo>
                      <a:pt x="93" y="139"/>
                    </a:lnTo>
                    <a:lnTo>
                      <a:pt x="86" y="139"/>
                    </a:lnTo>
                    <a:lnTo>
                      <a:pt x="82" y="142"/>
                    </a:lnTo>
                    <a:lnTo>
                      <a:pt x="84" y="142"/>
                    </a:lnTo>
                    <a:lnTo>
                      <a:pt x="89" y="142"/>
                    </a:lnTo>
                    <a:lnTo>
                      <a:pt x="85" y="143"/>
                    </a:lnTo>
                    <a:lnTo>
                      <a:pt x="82" y="147"/>
                    </a:lnTo>
                    <a:lnTo>
                      <a:pt x="89" y="146"/>
                    </a:lnTo>
                    <a:lnTo>
                      <a:pt x="88" y="147"/>
                    </a:lnTo>
                    <a:lnTo>
                      <a:pt x="92" y="147"/>
                    </a:lnTo>
                    <a:lnTo>
                      <a:pt x="86" y="149"/>
                    </a:lnTo>
                    <a:lnTo>
                      <a:pt x="89" y="150"/>
                    </a:lnTo>
                    <a:lnTo>
                      <a:pt x="97" y="150"/>
                    </a:lnTo>
                    <a:lnTo>
                      <a:pt x="97" y="151"/>
                    </a:lnTo>
                    <a:lnTo>
                      <a:pt x="91" y="153"/>
                    </a:lnTo>
                    <a:lnTo>
                      <a:pt x="78" y="158"/>
                    </a:lnTo>
                    <a:lnTo>
                      <a:pt x="76" y="162"/>
                    </a:lnTo>
                    <a:lnTo>
                      <a:pt x="81" y="161"/>
                    </a:lnTo>
                    <a:lnTo>
                      <a:pt x="78" y="162"/>
                    </a:lnTo>
                    <a:lnTo>
                      <a:pt x="76" y="163"/>
                    </a:lnTo>
                    <a:lnTo>
                      <a:pt x="76" y="166"/>
                    </a:lnTo>
                    <a:lnTo>
                      <a:pt x="84" y="168"/>
                    </a:lnTo>
                    <a:lnTo>
                      <a:pt x="101" y="159"/>
                    </a:lnTo>
                    <a:lnTo>
                      <a:pt x="101" y="157"/>
                    </a:lnTo>
                    <a:lnTo>
                      <a:pt x="109" y="153"/>
                    </a:lnTo>
                    <a:lnTo>
                      <a:pt x="123" y="150"/>
                    </a:lnTo>
                    <a:lnTo>
                      <a:pt x="103" y="158"/>
                    </a:lnTo>
                    <a:lnTo>
                      <a:pt x="97" y="169"/>
                    </a:lnTo>
                    <a:lnTo>
                      <a:pt x="89" y="173"/>
                    </a:lnTo>
                    <a:lnTo>
                      <a:pt x="88" y="176"/>
                    </a:lnTo>
                    <a:lnTo>
                      <a:pt x="92" y="176"/>
                    </a:lnTo>
                    <a:lnTo>
                      <a:pt x="88" y="177"/>
                    </a:lnTo>
                    <a:lnTo>
                      <a:pt x="85" y="180"/>
                    </a:lnTo>
                    <a:lnTo>
                      <a:pt x="86" y="180"/>
                    </a:lnTo>
                    <a:lnTo>
                      <a:pt x="77" y="182"/>
                    </a:lnTo>
                    <a:lnTo>
                      <a:pt x="81" y="182"/>
                    </a:lnTo>
                    <a:lnTo>
                      <a:pt x="97" y="178"/>
                    </a:lnTo>
                    <a:lnTo>
                      <a:pt x="109" y="173"/>
                    </a:lnTo>
                    <a:lnTo>
                      <a:pt x="104" y="178"/>
                    </a:lnTo>
                    <a:lnTo>
                      <a:pt x="105" y="180"/>
                    </a:lnTo>
                    <a:lnTo>
                      <a:pt x="111" y="178"/>
                    </a:lnTo>
                    <a:lnTo>
                      <a:pt x="109" y="186"/>
                    </a:lnTo>
                    <a:lnTo>
                      <a:pt x="114" y="185"/>
                    </a:lnTo>
                    <a:lnTo>
                      <a:pt x="116" y="181"/>
                    </a:lnTo>
                    <a:lnTo>
                      <a:pt x="126" y="177"/>
                    </a:lnTo>
                    <a:lnTo>
                      <a:pt x="126" y="178"/>
                    </a:lnTo>
                    <a:lnTo>
                      <a:pt x="122" y="180"/>
                    </a:lnTo>
                    <a:lnTo>
                      <a:pt x="124" y="182"/>
                    </a:lnTo>
                    <a:lnTo>
                      <a:pt x="147" y="176"/>
                    </a:lnTo>
                    <a:lnTo>
                      <a:pt x="138" y="180"/>
                    </a:lnTo>
                    <a:lnTo>
                      <a:pt x="138" y="181"/>
                    </a:lnTo>
                    <a:lnTo>
                      <a:pt x="131" y="184"/>
                    </a:lnTo>
                    <a:lnTo>
                      <a:pt x="126" y="188"/>
                    </a:lnTo>
                    <a:lnTo>
                      <a:pt x="127" y="188"/>
                    </a:lnTo>
                    <a:lnTo>
                      <a:pt x="122" y="189"/>
                    </a:lnTo>
                    <a:lnTo>
                      <a:pt x="112" y="197"/>
                    </a:lnTo>
                    <a:lnTo>
                      <a:pt x="103" y="203"/>
                    </a:lnTo>
                    <a:lnTo>
                      <a:pt x="101" y="201"/>
                    </a:lnTo>
                    <a:lnTo>
                      <a:pt x="93" y="205"/>
                    </a:lnTo>
                    <a:lnTo>
                      <a:pt x="86" y="209"/>
                    </a:lnTo>
                    <a:lnTo>
                      <a:pt x="84" y="209"/>
                    </a:lnTo>
                    <a:lnTo>
                      <a:pt x="61" y="218"/>
                    </a:lnTo>
                    <a:lnTo>
                      <a:pt x="50" y="223"/>
                    </a:lnTo>
                    <a:lnTo>
                      <a:pt x="47" y="224"/>
                    </a:lnTo>
                    <a:lnTo>
                      <a:pt x="46" y="226"/>
                    </a:lnTo>
                    <a:lnTo>
                      <a:pt x="45" y="223"/>
                    </a:lnTo>
                    <a:lnTo>
                      <a:pt x="47" y="222"/>
                    </a:lnTo>
                    <a:lnTo>
                      <a:pt x="42" y="222"/>
                    </a:lnTo>
                    <a:lnTo>
                      <a:pt x="28" y="226"/>
                    </a:lnTo>
                    <a:lnTo>
                      <a:pt x="9" y="235"/>
                    </a:lnTo>
                    <a:lnTo>
                      <a:pt x="3" y="235"/>
                    </a:lnTo>
                    <a:lnTo>
                      <a:pt x="1" y="237"/>
                    </a:lnTo>
                    <a:lnTo>
                      <a:pt x="0" y="239"/>
                    </a:lnTo>
                    <a:lnTo>
                      <a:pt x="4" y="238"/>
                    </a:lnTo>
                    <a:lnTo>
                      <a:pt x="5" y="237"/>
                    </a:lnTo>
                    <a:lnTo>
                      <a:pt x="5" y="238"/>
                    </a:lnTo>
                    <a:lnTo>
                      <a:pt x="11" y="238"/>
                    </a:lnTo>
                    <a:lnTo>
                      <a:pt x="15" y="234"/>
                    </a:lnTo>
                    <a:lnTo>
                      <a:pt x="13" y="237"/>
                    </a:lnTo>
                    <a:lnTo>
                      <a:pt x="17" y="237"/>
                    </a:lnTo>
                    <a:lnTo>
                      <a:pt x="32" y="228"/>
                    </a:lnTo>
                    <a:lnTo>
                      <a:pt x="34" y="228"/>
                    </a:lnTo>
                    <a:lnTo>
                      <a:pt x="30" y="233"/>
                    </a:lnTo>
                    <a:lnTo>
                      <a:pt x="40" y="231"/>
                    </a:lnTo>
                    <a:lnTo>
                      <a:pt x="43" y="228"/>
                    </a:lnTo>
                    <a:lnTo>
                      <a:pt x="43" y="230"/>
                    </a:lnTo>
                    <a:lnTo>
                      <a:pt x="57" y="224"/>
                    </a:lnTo>
                    <a:lnTo>
                      <a:pt x="58" y="226"/>
                    </a:lnTo>
                    <a:lnTo>
                      <a:pt x="54" y="230"/>
                    </a:lnTo>
                    <a:lnTo>
                      <a:pt x="62" y="224"/>
                    </a:lnTo>
                    <a:lnTo>
                      <a:pt x="68" y="224"/>
                    </a:lnTo>
                    <a:lnTo>
                      <a:pt x="74" y="222"/>
                    </a:lnTo>
                    <a:lnTo>
                      <a:pt x="77" y="219"/>
                    </a:lnTo>
                    <a:lnTo>
                      <a:pt x="78" y="218"/>
                    </a:lnTo>
                    <a:lnTo>
                      <a:pt x="84" y="216"/>
                    </a:lnTo>
                    <a:lnTo>
                      <a:pt x="91" y="215"/>
                    </a:lnTo>
                    <a:lnTo>
                      <a:pt x="92" y="214"/>
                    </a:lnTo>
                    <a:lnTo>
                      <a:pt x="89" y="214"/>
                    </a:lnTo>
                    <a:lnTo>
                      <a:pt x="96" y="212"/>
                    </a:lnTo>
                    <a:lnTo>
                      <a:pt x="97" y="214"/>
                    </a:lnTo>
                    <a:lnTo>
                      <a:pt x="100" y="209"/>
                    </a:lnTo>
                    <a:lnTo>
                      <a:pt x="104" y="211"/>
                    </a:lnTo>
                    <a:lnTo>
                      <a:pt x="116" y="205"/>
                    </a:lnTo>
                    <a:lnTo>
                      <a:pt x="122" y="203"/>
                    </a:lnTo>
                    <a:lnTo>
                      <a:pt x="127" y="200"/>
                    </a:lnTo>
                    <a:lnTo>
                      <a:pt x="131" y="199"/>
                    </a:lnTo>
                    <a:lnTo>
                      <a:pt x="134" y="199"/>
                    </a:lnTo>
                    <a:lnTo>
                      <a:pt x="138" y="196"/>
                    </a:lnTo>
                    <a:lnTo>
                      <a:pt x="139" y="196"/>
                    </a:lnTo>
                    <a:lnTo>
                      <a:pt x="149" y="192"/>
                    </a:lnTo>
                    <a:lnTo>
                      <a:pt x="162" y="189"/>
                    </a:lnTo>
                    <a:lnTo>
                      <a:pt x="164" y="188"/>
                    </a:lnTo>
                    <a:lnTo>
                      <a:pt x="166" y="186"/>
                    </a:lnTo>
                    <a:lnTo>
                      <a:pt x="169" y="184"/>
                    </a:lnTo>
                    <a:lnTo>
                      <a:pt x="179" y="182"/>
                    </a:lnTo>
                    <a:lnTo>
                      <a:pt x="183" y="180"/>
                    </a:lnTo>
                    <a:lnTo>
                      <a:pt x="181" y="177"/>
                    </a:lnTo>
                    <a:lnTo>
                      <a:pt x="176" y="176"/>
                    </a:lnTo>
                    <a:lnTo>
                      <a:pt x="183" y="172"/>
                    </a:lnTo>
                    <a:lnTo>
                      <a:pt x="188" y="170"/>
                    </a:lnTo>
                    <a:lnTo>
                      <a:pt x="192" y="169"/>
                    </a:lnTo>
                    <a:lnTo>
                      <a:pt x="193" y="166"/>
                    </a:lnTo>
                    <a:lnTo>
                      <a:pt x="199" y="166"/>
                    </a:lnTo>
                    <a:lnTo>
                      <a:pt x="203" y="165"/>
                    </a:lnTo>
                    <a:lnTo>
                      <a:pt x="202" y="165"/>
                    </a:lnTo>
                    <a:lnTo>
                      <a:pt x="210" y="162"/>
                    </a:lnTo>
                    <a:lnTo>
                      <a:pt x="211" y="159"/>
                    </a:lnTo>
                    <a:lnTo>
                      <a:pt x="210" y="158"/>
                    </a:lnTo>
                    <a:lnTo>
                      <a:pt x="215" y="158"/>
                    </a:lnTo>
                    <a:lnTo>
                      <a:pt x="220" y="157"/>
                    </a:lnTo>
                    <a:lnTo>
                      <a:pt x="235" y="149"/>
                    </a:lnTo>
                    <a:lnTo>
                      <a:pt x="253" y="143"/>
                    </a:lnTo>
                    <a:lnTo>
                      <a:pt x="258" y="139"/>
                    </a:lnTo>
                    <a:lnTo>
                      <a:pt x="271" y="132"/>
                    </a:lnTo>
                    <a:lnTo>
                      <a:pt x="276" y="128"/>
                    </a:lnTo>
                    <a:lnTo>
                      <a:pt x="276" y="130"/>
                    </a:lnTo>
                    <a:lnTo>
                      <a:pt x="269" y="135"/>
                    </a:lnTo>
                    <a:lnTo>
                      <a:pt x="260" y="139"/>
                    </a:lnTo>
                    <a:lnTo>
                      <a:pt x="256" y="143"/>
                    </a:lnTo>
                    <a:lnTo>
                      <a:pt x="260" y="143"/>
                    </a:lnTo>
                    <a:lnTo>
                      <a:pt x="273" y="139"/>
                    </a:lnTo>
                    <a:lnTo>
                      <a:pt x="271" y="142"/>
                    </a:lnTo>
                    <a:lnTo>
                      <a:pt x="260" y="145"/>
                    </a:lnTo>
                    <a:lnTo>
                      <a:pt x="258" y="146"/>
                    </a:lnTo>
                    <a:lnTo>
                      <a:pt x="266" y="149"/>
                    </a:lnTo>
                    <a:lnTo>
                      <a:pt x="262" y="150"/>
                    </a:lnTo>
                    <a:lnTo>
                      <a:pt x="254" y="149"/>
                    </a:lnTo>
                    <a:lnTo>
                      <a:pt x="253" y="147"/>
                    </a:lnTo>
                    <a:lnTo>
                      <a:pt x="238" y="151"/>
                    </a:lnTo>
                    <a:lnTo>
                      <a:pt x="237" y="151"/>
                    </a:lnTo>
                    <a:lnTo>
                      <a:pt x="230" y="158"/>
                    </a:lnTo>
                    <a:lnTo>
                      <a:pt x="215" y="166"/>
                    </a:lnTo>
                    <a:lnTo>
                      <a:pt x="216" y="168"/>
                    </a:lnTo>
                    <a:lnTo>
                      <a:pt x="226" y="165"/>
                    </a:lnTo>
                    <a:lnTo>
                      <a:pt x="220" y="169"/>
                    </a:lnTo>
                    <a:lnTo>
                      <a:pt x="216" y="169"/>
                    </a:lnTo>
                    <a:lnTo>
                      <a:pt x="216" y="170"/>
                    </a:lnTo>
                    <a:lnTo>
                      <a:pt x="211" y="170"/>
                    </a:lnTo>
                    <a:lnTo>
                      <a:pt x="206" y="173"/>
                    </a:lnTo>
                    <a:lnTo>
                      <a:pt x="207" y="174"/>
                    </a:lnTo>
                    <a:lnTo>
                      <a:pt x="214" y="174"/>
                    </a:lnTo>
                    <a:lnTo>
                      <a:pt x="216" y="172"/>
                    </a:lnTo>
                    <a:lnTo>
                      <a:pt x="218" y="173"/>
                    </a:lnTo>
                    <a:lnTo>
                      <a:pt x="226" y="169"/>
                    </a:lnTo>
                    <a:lnTo>
                      <a:pt x="230" y="169"/>
                    </a:lnTo>
                    <a:lnTo>
                      <a:pt x="226" y="172"/>
                    </a:lnTo>
                    <a:lnTo>
                      <a:pt x="233" y="168"/>
                    </a:lnTo>
                    <a:lnTo>
                      <a:pt x="238" y="166"/>
                    </a:lnTo>
                    <a:lnTo>
                      <a:pt x="243" y="163"/>
                    </a:lnTo>
                    <a:lnTo>
                      <a:pt x="241" y="166"/>
                    </a:lnTo>
                    <a:lnTo>
                      <a:pt x="249" y="161"/>
                    </a:lnTo>
                    <a:lnTo>
                      <a:pt x="248" y="162"/>
                    </a:lnTo>
                    <a:lnTo>
                      <a:pt x="258" y="162"/>
                    </a:lnTo>
                    <a:lnTo>
                      <a:pt x="261" y="159"/>
                    </a:lnTo>
                    <a:lnTo>
                      <a:pt x="265" y="158"/>
                    </a:lnTo>
                    <a:lnTo>
                      <a:pt x="264" y="158"/>
                    </a:lnTo>
                    <a:lnTo>
                      <a:pt x="272" y="154"/>
                    </a:lnTo>
                    <a:lnTo>
                      <a:pt x="272" y="153"/>
                    </a:lnTo>
                    <a:lnTo>
                      <a:pt x="265" y="155"/>
                    </a:lnTo>
                    <a:lnTo>
                      <a:pt x="265" y="154"/>
                    </a:lnTo>
                    <a:lnTo>
                      <a:pt x="271" y="153"/>
                    </a:lnTo>
                    <a:lnTo>
                      <a:pt x="272" y="151"/>
                    </a:lnTo>
                    <a:lnTo>
                      <a:pt x="269" y="150"/>
                    </a:lnTo>
                    <a:lnTo>
                      <a:pt x="273" y="149"/>
                    </a:lnTo>
                    <a:lnTo>
                      <a:pt x="276" y="147"/>
                    </a:lnTo>
                    <a:lnTo>
                      <a:pt x="275" y="147"/>
                    </a:lnTo>
                    <a:lnTo>
                      <a:pt x="279" y="146"/>
                    </a:lnTo>
                    <a:lnTo>
                      <a:pt x="280" y="146"/>
                    </a:lnTo>
                    <a:lnTo>
                      <a:pt x="287" y="143"/>
                    </a:lnTo>
                    <a:lnTo>
                      <a:pt x="279" y="149"/>
                    </a:lnTo>
                    <a:lnTo>
                      <a:pt x="279" y="149"/>
                    </a:lnTo>
                    <a:lnTo>
                      <a:pt x="283" y="149"/>
                    </a:lnTo>
                    <a:lnTo>
                      <a:pt x="287" y="145"/>
                    </a:lnTo>
                    <a:lnTo>
                      <a:pt x="284" y="147"/>
                    </a:lnTo>
                    <a:lnTo>
                      <a:pt x="285" y="147"/>
                    </a:lnTo>
                    <a:lnTo>
                      <a:pt x="296" y="146"/>
                    </a:lnTo>
                    <a:lnTo>
                      <a:pt x="292" y="150"/>
                    </a:lnTo>
                    <a:lnTo>
                      <a:pt x="290" y="151"/>
                    </a:lnTo>
                    <a:lnTo>
                      <a:pt x="299" y="150"/>
                    </a:lnTo>
                    <a:lnTo>
                      <a:pt x="294" y="153"/>
                    </a:lnTo>
                    <a:lnTo>
                      <a:pt x="300" y="153"/>
                    </a:lnTo>
                    <a:lnTo>
                      <a:pt x="298" y="154"/>
                    </a:lnTo>
                    <a:lnTo>
                      <a:pt x="300" y="157"/>
                    </a:lnTo>
                    <a:lnTo>
                      <a:pt x="306" y="155"/>
                    </a:lnTo>
                    <a:lnTo>
                      <a:pt x="304" y="158"/>
                    </a:lnTo>
                    <a:lnTo>
                      <a:pt x="310" y="159"/>
                    </a:lnTo>
                    <a:lnTo>
                      <a:pt x="310" y="162"/>
                    </a:lnTo>
                    <a:lnTo>
                      <a:pt x="323" y="161"/>
                    </a:lnTo>
                    <a:lnTo>
                      <a:pt x="334" y="162"/>
                    </a:lnTo>
                    <a:lnTo>
                      <a:pt x="341" y="162"/>
                    </a:lnTo>
                    <a:lnTo>
                      <a:pt x="341" y="162"/>
                    </a:lnTo>
                    <a:lnTo>
                      <a:pt x="338" y="163"/>
                    </a:lnTo>
                    <a:lnTo>
                      <a:pt x="338" y="163"/>
                    </a:lnTo>
                    <a:lnTo>
                      <a:pt x="345" y="166"/>
                    </a:lnTo>
                    <a:lnTo>
                      <a:pt x="354" y="165"/>
                    </a:lnTo>
                    <a:lnTo>
                      <a:pt x="363" y="161"/>
                    </a:lnTo>
                    <a:lnTo>
                      <a:pt x="365" y="165"/>
                    </a:lnTo>
                    <a:lnTo>
                      <a:pt x="361" y="165"/>
                    </a:lnTo>
                    <a:lnTo>
                      <a:pt x="359" y="169"/>
                    </a:lnTo>
                    <a:lnTo>
                      <a:pt x="363" y="162"/>
                    </a:lnTo>
                    <a:lnTo>
                      <a:pt x="360" y="163"/>
                    </a:lnTo>
                    <a:lnTo>
                      <a:pt x="356" y="168"/>
                    </a:lnTo>
                    <a:lnTo>
                      <a:pt x="352" y="169"/>
                    </a:lnTo>
                    <a:lnTo>
                      <a:pt x="359" y="176"/>
                    </a:lnTo>
                    <a:lnTo>
                      <a:pt x="364" y="174"/>
                    </a:lnTo>
                    <a:lnTo>
                      <a:pt x="367" y="172"/>
                    </a:lnTo>
                    <a:lnTo>
                      <a:pt x="369" y="17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 name="Freeform 86"/>
              <p:cNvSpPr>
                <a:spLocks/>
              </p:cNvSpPr>
              <p:nvPr/>
            </p:nvSpPr>
            <p:spPr bwMode="auto">
              <a:xfrm>
                <a:off x="1828800" y="1905000"/>
                <a:ext cx="92075" cy="142875"/>
              </a:xfrm>
              <a:custGeom>
                <a:avLst/>
                <a:gdLst/>
                <a:ahLst/>
                <a:cxnLst>
                  <a:cxn ang="0">
                    <a:pos x="5" y="6"/>
                  </a:cxn>
                  <a:cxn ang="0">
                    <a:pos x="0" y="16"/>
                  </a:cxn>
                  <a:cxn ang="0">
                    <a:pos x="0" y="18"/>
                  </a:cxn>
                  <a:cxn ang="0">
                    <a:pos x="9" y="22"/>
                  </a:cxn>
                  <a:cxn ang="0">
                    <a:pos x="14" y="20"/>
                  </a:cxn>
                  <a:cxn ang="0">
                    <a:pos x="14" y="14"/>
                  </a:cxn>
                  <a:cxn ang="0">
                    <a:pos x="14" y="12"/>
                  </a:cxn>
                  <a:cxn ang="0">
                    <a:pos x="16" y="12"/>
                  </a:cxn>
                  <a:cxn ang="0">
                    <a:pos x="19" y="15"/>
                  </a:cxn>
                  <a:cxn ang="0">
                    <a:pos x="21" y="18"/>
                  </a:cxn>
                  <a:cxn ang="0">
                    <a:pos x="21" y="20"/>
                  </a:cxn>
                  <a:cxn ang="0">
                    <a:pos x="21" y="23"/>
                  </a:cxn>
                  <a:cxn ang="0">
                    <a:pos x="28" y="19"/>
                  </a:cxn>
                  <a:cxn ang="0">
                    <a:pos x="33" y="8"/>
                  </a:cxn>
                  <a:cxn ang="0">
                    <a:pos x="37" y="6"/>
                  </a:cxn>
                  <a:cxn ang="0">
                    <a:pos x="36" y="22"/>
                  </a:cxn>
                  <a:cxn ang="0">
                    <a:pos x="42" y="23"/>
                  </a:cxn>
                  <a:cxn ang="0">
                    <a:pos x="36" y="27"/>
                  </a:cxn>
                  <a:cxn ang="0">
                    <a:pos x="37" y="27"/>
                  </a:cxn>
                  <a:cxn ang="0">
                    <a:pos x="39" y="34"/>
                  </a:cxn>
                  <a:cxn ang="0">
                    <a:pos x="33" y="33"/>
                  </a:cxn>
                  <a:cxn ang="0">
                    <a:pos x="32" y="35"/>
                  </a:cxn>
                  <a:cxn ang="0">
                    <a:pos x="31" y="37"/>
                  </a:cxn>
                  <a:cxn ang="0">
                    <a:pos x="32" y="41"/>
                  </a:cxn>
                  <a:cxn ang="0">
                    <a:pos x="33" y="43"/>
                  </a:cxn>
                  <a:cxn ang="0">
                    <a:pos x="32" y="43"/>
                  </a:cxn>
                  <a:cxn ang="0">
                    <a:pos x="33" y="50"/>
                  </a:cxn>
                  <a:cxn ang="0">
                    <a:pos x="33" y="54"/>
                  </a:cxn>
                  <a:cxn ang="0">
                    <a:pos x="24" y="61"/>
                  </a:cxn>
                  <a:cxn ang="0">
                    <a:pos x="24" y="64"/>
                  </a:cxn>
                  <a:cxn ang="0">
                    <a:pos x="32" y="58"/>
                  </a:cxn>
                  <a:cxn ang="0">
                    <a:pos x="43" y="56"/>
                  </a:cxn>
                  <a:cxn ang="0">
                    <a:pos x="40" y="61"/>
                  </a:cxn>
                  <a:cxn ang="0">
                    <a:pos x="39" y="68"/>
                  </a:cxn>
                  <a:cxn ang="0">
                    <a:pos x="31" y="72"/>
                  </a:cxn>
                  <a:cxn ang="0">
                    <a:pos x="31" y="75"/>
                  </a:cxn>
                  <a:cxn ang="0">
                    <a:pos x="33" y="75"/>
                  </a:cxn>
                  <a:cxn ang="0">
                    <a:pos x="40" y="72"/>
                  </a:cxn>
                  <a:cxn ang="0">
                    <a:pos x="44" y="69"/>
                  </a:cxn>
                  <a:cxn ang="0">
                    <a:pos x="54" y="58"/>
                  </a:cxn>
                  <a:cxn ang="0">
                    <a:pos x="47" y="52"/>
                  </a:cxn>
                  <a:cxn ang="0">
                    <a:pos x="39" y="48"/>
                  </a:cxn>
                  <a:cxn ang="0">
                    <a:pos x="40" y="41"/>
                  </a:cxn>
                  <a:cxn ang="0">
                    <a:pos x="46" y="16"/>
                  </a:cxn>
                  <a:cxn ang="0">
                    <a:pos x="44" y="10"/>
                  </a:cxn>
                  <a:cxn ang="0">
                    <a:pos x="31" y="3"/>
                  </a:cxn>
                  <a:cxn ang="0">
                    <a:pos x="6" y="12"/>
                  </a:cxn>
                  <a:cxn ang="0">
                    <a:pos x="6" y="6"/>
                  </a:cxn>
                </a:cxnLst>
                <a:rect l="0" t="0" r="r" b="b"/>
                <a:pathLst>
                  <a:path w="54" h="76">
                    <a:moveTo>
                      <a:pt x="6" y="6"/>
                    </a:moveTo>
                    <a:lnTo>
                      <a:pt x="5" y="6"/>
                    </a:lnTo>
                    <a:lnTo>
                      <a:pt x="0" y="11"/>
                    </a:lnTo>
                    <a:lnTo>
                      <a:pt x="0" y="16"/>
                    </a:lnTo>
                    <a:lnTo>
                      <a:pt x="2" y="15"/>
                    </a:lnTo>
                    <a:lnTo>
                      <a:pt x="0" y="18"/>
                    </a:lnTo>
                    <a:lnTo>
                      <a:pt x="6" y="22"/>
                    </a:lnTo>
                    <a:lnTo>
                      <a:pt x="9" y="22"/>
                    </a:lnTo>
                    <a:lnTo>
                      <a:pt x="10" y="20"/>
                    </a:lnTo>
                    <a:lnTo>
                      <a:pt x="14" y="20"/>
                    </a:lnTo>
                    <a:lnTo>
                      <a:pt x="16" y="19"/>
                    </a:lnTo>
                    <a:lnTo>
                      <a:pt x="14" y="14"/>
                    </a:lnTo>
                    <a:lnTo>
                      <a:pt x="12" y="12"/>
                    </a:lnTo>
                    <a:lnTo>
                      <a:pt x="14" y="12"/>
                    </a:lnTo>
                    <a:lnTo>
                      <a:pt x="14" y="11"/>
                    </a:lnTo>
                    <a:lnTo>
                      <a:pt x="16" y="12"/>
                    </a:lnTo>
                    <a:lnTo>
                      <a:pt x="17" y="11"/>
                    </a:lnTo>
                    <a:lnTo>
                      <a:pt x="19" y="15"/>
                    </a:lnTo>
                    <a:lnTo>
                      <a:pt x="23" y="12"/>
                    </a:lnTo>
                    <a:lnTo>
                      <a:pt x="21" y="18"/>
                    </a:lnTo>
                    <a:lnTo>
                      <a:pt x="17" y="20"/>
                    </a:lnTo>
                    <a:lnTo>
                      <a:pt x="21" y="20"/>
                    </a:lnTo>
                    <a:lnTo>
                      <a:pt x="23" y="19"/>
                    </a:lnTo>
                    <a:lnTo>
                      <a:pt x="21" y="23"/>
                    </a:lnTo>
                    <a:lnTo>
                      <a:pt x="24" y="22"/>
                    </a:lnTo>
                    <a:lnTo>
                      <a:pt x="28" y="19"/>
                    </a:lnTo>
                    <a:lnTo>
                      <a:pt x="33" y="8"/>
                    </a:lnTo>
                    <a:lnTo>
                      <a:pt x="33" y="8"/>
                    </a:lnTo>
                    <a:lnTo>
                      <a:pt x="35" y="7"/>
                    </a:lnTo>
                    <a:lnTo>
                      <a:pt x="37" y="6"/>
                    </a:lnTo>
                    <a:lnTo>
                      <a:pt x="31" y="20"/>
                    </a:lnTo>
                    <a:lnTo>
                      <a:pt x="36" y="22"/>
                    </a:lnTo>
                    <a:lnTo>
                      <a:pt x="36" y="26"/>
                    </a:lnTo>
                    <a:lnTo>
                      <a:pt x="42" y="23"/>
                    </a:lnTo>
                    <a:lnTo>
                      <a:pt x="39" y="26"/>
                    </a:lnTo>
                    <a:lnTo>
                      <a:pt x="36" y="27"/>
                    </a:lnTo>
                    <a:lnTo>
                      <a:pt x="35" y="29"/>
                    </a:lnTo>
                    <a:lnTo>
                      <a:pt x="37" y="27"/>
                    </a:lnTo>
                    <a:lnTo>
                      <a:pt x="37" y="29"/>
                    </a:lnTo>
                    <a:lnTo>
                      <a:pt x="39" y="34"/>
                    </a:lnTo>
                    <a:lnTo>
                      <a:pt x="35" y="31"/>
                    </a:lnTo>
                    <a:lnTo>
                      <a:pt x="33" y="33"/>
                    </a:lnTo>
                    <a:lnTo>
                      <a:pt x="33" y="34"/>
                    </a:lnTo>
                    <a:lnTo>
                      <a:pt x="32" y="35"/>
                    </a:lnTo>
                    <a:lnTo>
                      <a:pt x="35" y="37"/>
                    </a:lnTo>
                    <a:lnTo>
                      <a:pt x="31" y="37"/>
                    </a:lnTo>
                    <a:lnTo>
                      <a:pt x="29" y="38"/>
                    </a:lnTo>
                    <a:lnTo>
                      <a:pt x="32" y="41"/>
                    </a:lnTo>
                    <a:lnTo>
                      <a:pt x="36" y="39"/>
                    </a:lnTo>
                    <a:lnTo>
                      <a:pt x="33" y="43"/>
                    </a:lnTo>
                    <a:lnTo>
                      <a:pt x="32" y="41"/>
                    </a:lnTo>
                    <a:lnTo>
                      <a:pt x="32" y="43"/>
                    </a:lnTo>
                    <a:lnTo>
                      <a:pt x="36" y="46"/>
                    </a:lnTo>
                    <a:lnTo>
                      <a:pt x="33" y="50"/>
                    </a:lnTo>
                    <a:lnTo>
                      <a:pt x="39" y="53"/>
                    </a:lnTo>
                    <a:lnTo>
                      <a:pt x="33" y="54"/>
                    </a:lnTo>
                    <a:lnTo>
                      <a:pt x="28" y="60"/>
                    </a:lnTo>
                    <a:lnTo>
                      <a:pt x="24" y="61"/>
                    </a:lnTo>
                    <a:lnTo>
                      <a:pt x="23" y="64"/>
                    </a:lnTo>
                    <a:lnTo>
                      <a:pt x="24" y="64"/>
                    </a:lnTo>
                    <a:lnTo>
                      <a:pt x="28" y="61"/>
                    </a:lnTo>
                    <a:lnTo>
                      <a:pt x="32" y="58"/>
                    </a:lnTo>
                    <a:lnTo>
                      <a:pt x="36" y="58"/>
                    </a:lnTo>
                    <a:lnTo>
                      <a:pt x="43" y="56"/>
                    </a:lnTo>
                    <a:lnTo>
                      <a:pt x="40" y="58"/>
                    </a:lnTo>
                    <a:lnTo>
                      <a:pt x="40" y="61"/>
                    </a:lnTo>
                    <a:lnTo>
                      <a:pt x="35" y="68"/>
                    </a:lnTo>
                    <a:lnTo>
                      <a:pt x="39" y="68"/>
                    </a:lnTo>
                    <a:lnTo>
                      <a:pt x="36" y="71"/>
                    </a:lnTo>
                    <a:lnTo>
                      <a:pt x="31" y="72"/>
                    </a:lnTo>
                    <a:lnTo>
                      <a:pt x="28" y="76"/>
                    </a:lnTo>
                    <a:lnTo>
                      <a:pt x="31" y="75"/>
                    </a:lnTo>
                    <a:lnTo>
                      <a:pt x="29" y="75"/>
                    </a:lnTo>
                    <a:lnTo>
                      <a:pt x="33" y="75"/>
                    </a:lnTo>
                    <a:lnTo>
                      <a:pt x="40" y="71"/>
                    </a:lnTo>
                    <a:lnTo>
                      <a:pt x="40" y="72"/>
                    </a:lnTo>
                    <a:lnTo>
                      <a:pt x="43" y="71"/>
                    </a:lnTo>
                    <a:lnTo>
                      <a:pt x="44" y="69"/>
                    </a:lnTo>
                    <a:lnTo>
                      <a:pt x="50" y="61"/>
                    </a:lnTo>
                    <a:lnTo>
                      <a:pt x="54" y="58"/>
                    </a:lnTo>
                    <a:lnTo>
                      <a:pt x="54" y="57"/>
                    </a:lnTo>
                    <a:lnTo>
                      <a:pt x="47" y="52"/>
                    </a:lnTo>
                    <a:lnTo>
                      <a:pt x="42" y="50"/>
                    </a:lnTo>
                    <a:lnTo>
                      <a:pt x="39" y="48"/>
                    </a:lnTo>
                    <a:lnTo>
                      <a:pt x="42" y="42"/>
                    </a:lnTo>
                    <a:lnTo>
                      <a:pt x="40" y="41"/>
                    </a:lnTo>
                    <a:lnTo>
                      <a:pt x="43" y="38"/>
                    </a:lnTo>
                    <a:lnTo>
                      <a:pt x="46" y="16"/>
                    </a:lnTo>
                    <a:lnTo>
                      <a:pt x="42" y="14"/>
                    </a:lnTo>
                    <a:lnTo>
                      <a:pt x="44" y="10"/>
                    </a:lnTo>
                    <a:lnTo>
                      <a:pt x="43" y="0"/>
                    </a:lnTo>
                    <a:lnTo>
                      <a:pt x="31" y="3"/>
                    </a:lnTo>
                    <a:lnTo>
                      <a:pt x="20" y="10"/>
                    </a:lnTo>
                    <a:lnTo>
                      <a:pt x="6" y="12"/>
                    </a:lnTo>
                    <a:lnTo>
                      <a:pt x="8" y="7"/>
                    </a:lnTo>
                    <a:lnTo>
                      <a:pt x="6" y="6"/>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 name="Freeform 87"/>
              <p:cNvSpPr>
                <a:spLocks/>
              </p:cNvSpPr>
              <p:nvPr/>
            </p:nvSpPr>
            <p:spPr bwMode="auto">
              <a:xfrm>
                <a:off x="1136649" y="1630363"/>
                <a:ext cx="230188" cy="123825"/>
              </a:xfrm>
              <a:custGeom>
                <a:avLst/>
                <a:gdLst/>
                <a:ahLst/>
                <a:cxnLst>
                  <a:cxn ang="0">
                    <a:pos x="91" y="2"/>
                  </a:cxn>
                  <a:cxn ang="0">
                    <a:pos x="91" y="6"/>
                  </a:cxn>
                  <a:cxn ang="0">
                    <a:pos x="94" y="8"/>
                  </a:cxn>
                  <a:cxn ang="0">
                    <a:pos x="94" y="10"/>
                  </a:cxn>
                  <a:cxn ang="0">
                    <a:pos x="96" y="12"/>
                  </a:cxn>
                  <a:cxn ang="0">
                    <a:pos x="100" y="14"/>
                  </a:cxn>
                  <a:cxn ang="0">
                    <a:pos x="94" y="16"/>
                  </a:cxn>
                  <a:cxn ang="0">
                    <a:pos x="100" y="16"/>
                  </a:cxn>
                  <a:cxn ang="0">
                    <a:pos x="103" y="18"/>
                  </a:cxn>
                  <a:cxn ang="0">
                    <a:pos x="103" y="21"/>
                  </a:cxn>
                  <a:cxn ang="0">
                    <a:pos x="98" y="27"/>
                  </a:cxn>
                  <a:cxn ang="0">
                    <a:pos x="95" y="31"/>
                  </a:cxn>
                  <a:cxn ang="0">
                    <a:pos x="96" y="33"/>
                  </a:cxn>
                  <a:cxn ang="0">
                    <a:pos x="95" y="35"/>
                  </a:cxn>
                  <a:cxn ang="0">
                    <a:pos x="96" y="31"/>
                  </a:cxn>
                  <a:cxn ang="0">
                    <a:pos x="102" y="27"/>
                  </a:cxn>
                  <a:cxn ang="0">
                    <a:pos x="106" y="25"/>
                  </a:cxn>
                  <a:cxn ang="0">
                    <a:pos x="111" y="24"/>
                  </a:cxn>
                  <a:cxn ang="0">
                    <a:pos x="110" y="27"/>
                  </a:cxn>
                  <a:cxn ang="0">
                    <a:pos x="112" y="28"/>
                  </a:cxn>
                  <a:cxn ang="0">
                    <a:pos x="118" y="28"/>
                  </a:cxn>
                  <a:cxn ang="0">
                    <a:pos x="129" y="27"/>
                  </a:cxn>
                  <a:cxn ang="0">
                    <a:pos x="130" y="36"/>
                  </a:cxn>
                  <a:cxn ang="0">
                    <a:pos x="127" y="37"/>
                  </a:cxn>
                  <a:cxn ang="0">
                    <a:pos x="130" y="37"/>
                  </a:cxn>
                  <a:cxn ang="0">
                    <a:pos x="122" y="41"/>
                  </a:cxn>
                  <a:cxn ang="0">
                    <a:pos x="111" y="43"/>
                  </a:cxn>
                  <a:cxn ang="0">
                    <a:pos x="107" y="46"/>
                  </a:cxn>
                  <a:cxn ang="0">
                    <a:pos x="108" y="47"/>
                  </a:cxn>
                  <a:cxn ang="0">
                    <a:pos x="99" y="47"/>
                  </a:cxn>
                  <a:cxn ang="0">
                    <a:pos x="91" y="51"/>
                  </a:cxn>
                  <a:cxn ang="0">
                    <a:pos x="88" y="54"/>
                  </a:cxn>
                  <a:cxn ang="0">
                    <a:pos x="75" y="58"/>
                  </a:cxn>
                  <a:cxn ang="0">
                    <a:pos x="73" y="59"/>
                  </a:cxn>
                  <a:cxn ang="0">
                    <a:pos x="66" y="63"/>
                  </a:cxn>
                  <a:cxn ang="0">
                    <a:pos x="61" y="66"/>
                  </a:cxn>
                  <a:cxn ang="0">
                    <a:pos x="64" y="62"/>
                  </a:cxn>
                  <a:cxn ang="0">
                    <a:pos x="60" y="63"/>
                  </a:cxn>
                  <a:cxn ang="0">
                    <a:pos x="56" y="63"/>
                  </a:cxn>
                  <a:cxn ang="0">
                    <a:pos x="53" y="63"/>
                  </a:cxn>
                  <a:cxn ang="0">
                    <a:pos x="56" y="60"/>
                  </a:cxn>
                  <a:cxn ang="0">
                    <a:pos x="54" y="56"/>
                  </a:cxn>
                  <a:cxn ang="0">
                    <a:pos x="56" y="55"/>
                  </a:cxn>
                  <a:cxn ang="0">
                    <a:pos x="52" y="56"/>
                  </a:cxn>
                  <a:cxn ang="0">
                    <a:pos x="45" y="58"/>
                  </a:cxn>
                  <a:cxn ang="0">
                    <a:pos x="53" y="48"/>
                  </a:cxn>
                  <a:cxn ang="0">
                    <a:pos x="34" y="47"/>
                  </a:cxn>
                  <a:cxn ang="0">
                    <a:pos x="31" y="43"/>
                  </a:cxn>
                  <a:cxn ang="0">
                    <a:pos x="33" y="39"/>
                  </a:cxn>
                  <a:cxn ang="0">
                    <a:pos x="43" y="35"/>
                  </a:cxn>
                  <a:cxn ang="0">
                    <a:pos x="37" y="35"/>
                  </a:cxn>
                  <a:cxn ang="0">
                    <a:pos x="30" y="39"/>
                  </a:cxn>
                  <a:cxn ang="0">
                    <a:pos x="23" y="39"/>
                  </a:cxn>
                  <a:cxn ang="0">
                    <a:pos x="20" y="46"/>
                  </a:cxn>
                  <a:cxn ang="0">
                    <a:pos x="0" y="54"/>
                  </a:cxn>
                </a:cxnLst>
                <a:rect l="0" t="0" r="r" b="b"/>
                <a:pathLst>
                  <a:path w="134" h="66">
                    <a:moveTo>
                      <a:pt x="83" y="0"/>
                    </a:moveTo>
                    <a:lnTo>
                      <a:pt x="91" y="2"/>
                    </a:lnTo>
                    <a:lnTo>
                      <a:pt x="87" y="5"/>
                    </a:lnTo>
                    <a:lnTo>
                      <a:pt x="91" y="6"/>
                    </a:lnTo>
                    <a:lnTo>
                      <a:pt x="88" y="9"/>
                    </a:lnTo>
                    <a:lnTo>
                      <a:pt x="94" y="8"/>
                    </a:lnTo>
                    <a:lnTo>
                      <a:pt x="95" y="9"/>
                    </a:lnTo>
                    <a:lnTo>
                      <a:pt x="94" y="10"/>
                    </a:lnTo>
                    <a:lnTo>
                      <a:pt x="98" y="10"/>
                    </a:lnTo>
                    <a:lnTo>
                      <a:pt x="96" y="12"/>
                    </a:lnTo>
                    <a:lnTo>
                      <a:pt x="92" y="13"/>
                    </a:lnTo>
                    <a:lnTo>
                      <a:pt x="100" y="14"/>
                    </a:lnTo>
                    <a:lnTo>
                      <a:pt x="98" y="16"/>
                    </a:lnTo>
                    <a:lnTo>
                      <a:pt x="94" y="16"/>
                    </a:lnTo>
                    <a:lnTo>
                      <a:pt x="99" y="20"/>
                    </a:lnTo>
                    <a:lnTo>
                      <a:pt x="100" y="16"/>
                    </a:lnTo>
                    <a:lnTo>
                      <a:pt x="106" y="16"/>
                    </a:lnTo>
                    <a:lnTo>
                      <a:pt x="103" y="18"/>
                    </a:lnTo>
                    <a:lnTo>
                      <a:pt x="104" y="20"/>
                    </a:lnTo>
                    <a:lnTo>
                      <a:pt x="103" y="21"/>
                    </a:lnTo>
                    <a:lnTo>
                      <a:pt x="103" y="21"/>
                    </a:lnTo>
                    <a:lnTo>
                      <a:pt x="98" y="27"/>
                    </a:lnTo>
                    <a:lnTo>
                      <a:pt x="94" y="29"/>
                    </a:lnTo>
                    <a:lnTo>
                      <a:pt x="95" y="31"/>
                    </a:lnTo>
                    <a:lnTo>
                      <a:pt x="92" y="32"/>
                    </a:lnTo>
                    <a:lnTo>
                      <a:pt x="96" y="33"/>
                    </a:lnTo>
                    <a:lnTo>
                      <a:pt x="92" y="36"/>
                    </a:lnTo>
                    <a:lnTo>
                      <a:pt x="95" y="35"/>
                    </a:lnTo>
                    <a:lnTo>
                      <a:pt x="99" y="32"/>
                    </a:lnTo>
                    <a:lnTo>
                      <a:pt x="96" y="31"/>
                    </a:lnTo>
                    <a:lnTo>
                      <a:pt x="104" y="27"/>
                    </a:lnTo>
                    <a:lnTo>
                      <a:pt x="102" y="27"/>
                    </a:lnTo>
                    <a:lnTo>
                      <a:pt x="102" y="25"/>
                    </a:lnTo>
                    <a:lnTo>
                      <a:pt x="106" y="25"/>
                    </a:lnTo>
                    <a:lnTo>
                      <a:pt x="108" y="25"/>
                    </a:lnTo>
                    <a:lnTo>
                      <a:pt x="111" y="24"/>
                    </a:lnTo>
                    <a:lnTo>
                      <a:pt x="115" y="25"/>
                    </a:lnTo>
                    <a:lnTo>
                      <a:pt x="110" y="27"/>
                    </a:lnTo>
                    <a:lnTo>
                      <a:pt x="110" y="28"/>
                    </a:lnTo>
                    <a:lnTo>
                      <a:pt x="112" y="28"/>
                    </a:lnTo>
                    <a:lnTo>
                      <a:pt x="114" y="27"/>
                    </a:lnTo>
                    <a:lnTo>
                      <a:pt x="118" y="28"/>
                    </a:lnTo>
                    <a:lnTo>
                      <a:pt x="121" y="25"/>
                    </a:lnTo>
                    <a:lnTo>
                      <a:pt x="129" y="27"/>
                    </a:lnTo>
                    <a:lnTo>
                      <a:pt x="127" y="31"/>
                    </a:lnTo>
                    <a:lnTo>
                      <a:pt x="130" y="36"/>
                    </a:lnTo>
                    <a:lnTo>
                      <a:pt x="127" y="36"/>
                    </a:lnTo>
                    <a:lnTo>
                      <a:pt x="127" y="37"/>
                    </a:lnTo>
                    <a:lnTo>
                      <a:pt x="131" y="36"/>
                    </a:lnTo>
                    <a:lnTo>
                      <a:pt x="130" y="37"/>
                    </a:lnTo>
                    <a:lnTo>
                      <a:pt x="134" y="39"/>
                    </a:lnTo>
                    <a:lnTo>
                      <a:pt x="122" y="41"/>
                    </a:lnTo>
                    <a:lnTo>
                      <a:pt x="114" y="46"/>
                    </a:lnTo>
                    <a:lnTo>
                      <a:pt x="111" y="43"/>
                    </a:lnTo>
                    <a:lnTo>
                      <a:pt x="108" y="43"/>
                    </a:lnTo>
                    <a:lnTo>
                      <a:pt x="107" y="46"/>
                    </a:lnTo>
                    <a:lnTo>
                      <a:pt x="108" y="46"/>
                    </a:lnTo>
                    <a:lnTo>
                      <a:pt x="108" y="47"/>
                    </a:lnTo>
                    <a:lnTo>
                      <a:pt x="107" y="48"/>
                    </a:lnTo>
                    <a:lnTo>
                      <a:pt x="99" y="47"/>
                    </a:lnTo>
                    <a:lnTo>
                      <a:pt x="94" y="48"/>
                    </a:lnTo>
                    <a:lnTo>
                      <a:pt x="91" y="51"/>
                    </a:lnTo>
                    <a:lnTo>
                      <a:pt x="88" y="51"/>
                    </a:lnTo>
                    <a:lnTo>
                      <a:pt x="88" y="54"/>
                    </a:lnTo>
                    <a:lnTo>
                      <a:pt x="71" y="58"/>
                    </a:lnTo>
                    <a:lnTo>
                      <a:pt x="75" y="58"/>
                    </a:lnTo>
                    <a:lnTo>
                      <a:pt x="71" y="59"/>
                    </a:lnTo>
                    <a:lnTo>
                      <a:pt x="73" y="59"/>
                    </a:lnTo>
                    <a:lnTo>
                      <a:pt x="72" y="63"/>
                    </a:lnTo>
                    <a:lnTo>
                      <a:pt x="66" y="63"/>
                    </a:lnTo>
                    <a:lnTo>
                      <a:pt x="64" y="64"/>
                    </a:lnTo>
                    <a:lnTo>
                      <a:pt x="61" y="66"/>
                    </a:lnTo>
                    <a:lnTo>
                      <a:pt x="58" y="64"/>
                    </a:lnTo>
                    <a:lnTo>
                      <a:pt x="64" y="62"/>
                    </a:lnTo>
                    <a:lnTo>
                      <a:pt x="64" y="60"/>
                    </a:lnTo>
                    <a:lnTo>
                      <a:pt x="60" y="63"/>
                    </a:lnTo>
                    <a:lnTo>
                      <a:pt x="57" y="64"/>
                    </a:lnTo>
                    <a:lnTo>
                      <a:pt x="56" y="63"/>
                    </a:lnTo>
                    <a:lnTo>
                      <a:pt x="58" y="62"/>
                    </a:lnTo>
                    <a:lnTo>
                      <a:pt x="53" y="63"/>
                    </a:lnTo>
                    <a:lnTo>
                      <a:pt x="54" y="60"/>
                    </a:lnTo>
                    <a:lnTo>
                      <a:pt x="56" y="60"/>
                    </a:lnTo>
                    <a:lnTo>
                      <a:pt x="52" y="58"/>
                    </a:lnTo>
                    <a:lnTo>
                      <a:pt x="54" y="56"/>
                    </a:lnTo>
                    <a:lnTo>
                      <a:pt x="57" y="55"/>
                    </a:lnTo>
                    <a:lnTo>
                      <a:pt x="56" y="55"/>
                    </a:lnTo>
                    <a:lnTo>
                      <a:pt x="54" y="58"/>
                    </a:lnTo>
                    <a:lnTo>
                      <a:pt x="52" y="56"/>
                    </a:lnTo>
                    <a:lnTo>
                      <a:pt x="50" y="58"/>
                    </a:lnTo>
                    <a:lnTo>
                      <a:pt x="45" y="58"/>
                    </a:lnTo>
                    <a:lnTo>
                      <a:pt x="45" y="54"/>
                    </a:lnTo>
                    <a:lnTo>
                      <a:pt x="53" y="48"/>
                    </a:lnTo>
                    <a:lnTo>
                      <a:pt x="50" y="46"/>
                    </a:lnTo>
                    <a:lnTo>
                      <a:pt x="34" y="47"/>
                    </a:lnTo>
                    <a:lnTo>
                      <a:pt x="27" y="47"/>
                    </a:lnTo>
                    <a:lnTo>
                      <a:pt x="31" y="43"/>
                    </a:lnTo>
                    <a:lnTo>
                      <a:pt x="30" y="43"/>
                    </a:lnTo>
                    <a:lnTo>
                      <a:pt x="33" y="39"/>
                    </a:lnTo>
                    <a:lnTo>
                      <a:pt x="38" y="39"/>
                    </a:lnTo>
                    <a:lnTo>
                      <a:pt x="43" y="35"/>
                    </a:lnTo>
                    <a:lnTo>
                      <a:pt x="35" y="37"/>
                    </a:lnTo>
                    <a:lnTo>
                      <a:pt x="37" y="35"/>
                    </a:lnTo>
                    <a:lnTo>
                      <a:pt x="34" y="36"/>
                    </a:lnTo>
                    <a:lnTo>
                      <a:pt x="30" y="39"/>
                    </a:lnTo>
                    <a:lnTo>
                      <a:pt x="23" y="39"/>
                    </a:lnTo>
                    <a:lnTo>
                      <a:pt x="23" y="39"/>
                    </a:lnTo>
                    <a:lnTo>
                      <a:pt x="19" y="41"/>
                    </a:lnTo>
                    <a:lnTo>
                      <a:pt x="20" y="46"/>
                    </a:lnTo>
                    <a:lnTo>
                      <a:pt x="18" y="47"/>
                    </a:lnTo>
                    <a:lnTo>
                      <a:pt x="0" y="54"/>
                    </a:lnTo>
                    <a:lnTo>
                      <a:pt x="83" y="0"/>
                    </a:lnTo>
                    <a:close/>
                  </a:path>
                </a:pathLst>
              </a:custGeom>
              <a:solidFill>
                <a:srgbClr val="FF9999"/>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 name="Freeform 88"/>
              <p:cNvSpPr>
                <a:spLocks/>
              </p:cNvSpPr>
              <p:nvPr/>
            </p:nvSpPr>
            <p:spPr bwMode="auto">
              <a:xfrm>
                <a:off x="1358900" y="1560513"/>
                <a:ext cx="50800" cy="17462"/>
              </a:xfrm>
              <a:custGeom>
                <a:avLst/>
                <a:gdLst/>
                <a:ahLst/>
                <a:cxnLst>
                  <a:cxn ang="0">
                    <a:pos x="13" y="0"/>
                  </a:cxn>
                  <a:cxn ang="0">
                    <a:pos x="23" y="0"/>
                  </a:cxn>
                  <a:cxn ang="0">
                    <a:pos x="30" y="1"/>
                  </a:cxn>
                  <a:cxn ang="0">
                    <a:pos x="28" y="5"/>
                  </a:cxn>
                  <a:cxn ang="0">
                    <a:pos x="6" y="9"/>
                  </a:cxn>
                  <a:cxn ang="0">
                    <a:pos x="0" y="8"/>
                  </a:cxn>
                  <a:cxn ang="0">
                    <a:pos x="13" y="0"/>
                  </a:cxn>
                </a:cxnLst>
                <a:rect l="0" t="0" r="r" b="b"/>
                <a:pathLst>
                  <a:path w="30" h="9">
                    <a:moveTo>
                      <a:pt x="13" y="0"/>
                    </a:moveTo>
                    <a:lnTo>
                      <a:pt x="23" y="0"/>
                    </a:lnTo>
                    <a:lnTo>
                      <a:pt x="30" y="1"/>
                    </a:lnTo>
                    <a:lnTo>
                      <a:pt x="28" y="5"/>
                    </a:lnTo>
                    <a:lnTo>
                      <a:pt x="6" y="9"/>
                    </a:lnTo>
                    <a:lnTo>
                      <a:pt x="0" y="8"/>
                    </a:lnTo>
                    <a:lnTo>
                      <a:pt x="1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 name="Freeform 89"/>
              <p:cNvSpPr>
                <a:spLocks/>
              </p:cNvSpPr>
              <p:nvPr/>
            </p:nvSpPr>
            <p:spPr bwMode="auto">
              <a:xfrm>
                <a:off x="1868488" y="1611313"/>
                <a:ext cx="341312" cy="258762"/>
              </a:xfrm>
              <a:custGeom>
                <a:avLst/>
                <a:gdLst/>
                <a:ahLst/>
                <a:cxnLst>
                  <a:cxn ang="0">
                    <a:pos x="40" y="139"/>
                  </a:cxn>
                  <a:cxn ang="0">
                    <a:pos x="69" y="139"/>
                  </a:cxn>
                  <a:cxn ang="0">
                    <a:pos x="103" y="139"/>
                  </a:cxn>
                  <a:cxn ang="0">
                    <a:pos x="133" y="139"/>
                  </a:cxn>
                  <a:cxn ang="0">
                    <a:pos x="167" y="139"/>
                  </a:cxn>
                  <a:cxn ang="0">
                    <a:pos x="194" y="139"/>
                  </a:cxn>
                  <a:cxn ang="0">
                    <a:pos x="195" y="132"/>
                  </a:cxn>
                  <a:cxn ang="0">
                    <a:pos x="197" y="127"/>
                  </a:cxn>
                  <a:cxn ang="0">
                    <a:pos x="194" y="127"/>
                  </a:cxn>
                  <a:cxn ang="0">
                    <a:pos x="180" y="127"/>
                  </a:cxn>
                  <a:cxn ang="0">
                    <a:pos x="170" y="128"/>
                  </a:cxn>
                  <a:cxn ang="0">
                    <a:pos x="174" y="122"/>
                  </a:cxn>
                  <a:cxn ang="0">
                    <a:pos x="170" y="113"/>
                  </a:cxn>
                  <a:cxn ang="0">
                    <a:pos x="170" y="108"/>
                  </a:cxn>
                  <a:cxn ang="0">
                    <a:pos x="164" y="107"/>
                  </a:cxn>
                  <a:cxn ang="0">
                    <a:pos x="166" y="103"/>
                  </a:cxn>
                  <a:cxn ang="0">
                    <a:pos x="167" y="100"/>
                  </a:cxn>
                  <a:cxn ang="0">
                    <a:pos x="170" y="93"/>
                  </a:cxn>
                  <a:cxn ang="0">
                    <a:pos x="175" y="88"/>
                  </a:cxn>
                  <a:cxn ang="0">
                    <a:pos x="176" y="82"/>
                  </a:cxn>
                  <a:cxn ang="0">
                    <a:pos x="174" y="77"/>
                  </a:cxn>
                  <a:cxn ang="0">
                    <a:pos x="175" y="74"/>
                  </a:cxn>
                  <a:cxn ang="0">
                    <a:pos x="170" y="73"/>
                  </a:cxn>
                  <a:cxn ang="0">
                    <a:pos x="168" y="62"/>
                  </a:cxn>
                  <a:cxn ang="0">
                    <a:pos x="180" y="54"/>
                  </a:cxn>
                  <a:cxn ang="0">
                    <a:pos x="178" y="52"/>
                  </a:cxn>
                  <a:cxn ang="0">
                    <a:pos x="171" y="51"/>
                  </a:cxn>
                  <a:cxn ang="0">
                    <a:pos x="175" y="48"/>
                  </a:cxn>
                  <a:cxn ang="0">
                    <a:pos x="180" y="43"/>
                  </a:cxn>
                  <a:cxn ang="0">
                    <a:pos x="182" y="38"/>
                  </a:cxn>
                  <a:cxn ang="0">
                    <a:pos x="161" y="35"/>
                  </a:cxn>
                  <a:cxn ang="0">
                    <a:pos x="168" y="29"/>
                  </a:cxn>
                  <a:cxn ang="0">
                    <a:pos x="190" y="11"/>
                  </a:cxn>
                  <a:cxn ang="0">
                    <a:pos x="171" y="5"/>
                  </a:cxn>
                  <a:cxn ang="0">
                    <a:pos x="144" y="8"/>
                  </a:cxn>
                  <a:cxn ang="0">
                    <a:pos x="114" y="32"/>
                  </a:cxn>
                  <a:cxn ang="0">
                    <a:pos x="84" y="57"/>
                  </a:cxn>
                  <a:cxn ang="0">
                    <a:pos x="56" y="82"/>
                  </a:cxn>
                  <a:cxn ang="0">
                    <a:pos x="27" y="108"/>
                  </a:cxn>
                  <a:cxn ang="0">
                    <a:pos x="0" y="135"/>
                  </a:cxn>
                  <a:cxn ang="0">
                    <a:pos x="10" y="136"/>
                  </a:cxn>
                  <a:cxn ang="0">
                    <a:pos x="17" y="138"/>
                  </a:cxn>
                </a:cxnLst>
                <a:rect l="0" t="0" r="r" b="b"/>
                <a:pathLst>
                  <a:path w="198" h="139">
                    <a:moveTo>
                      <a:pt x="18" y="139"/>
                    </a:moveTo>
                    <a:lnTo>
                      <a:pt x="27" y="139"/>
                    </a:lnTo>
                    <a:lnTo>
                      <a:pt x="40" y="139"/>
                    </a:lnTo>
                    <a:lnTo>
                      <a:pt x="49" y="139"/>
                    </a:lnTo>
                    <a:lnTo>
                      <a:pt x="59" y="139"/>
                    </a:lnTo>
                    <a:lnTo>
                      <a:pt x="69" y="139"/>
                    </a:lnTo>
                    <a:lnTo>
                      <a:pt x="82" y="139"/>
                    </a:lnTo>
                    <a:lnTo>
                      <a:pt x="91" y="139"/>
                    </a:lnTo>
                    <a:lnTo>
                      <a:pt x="103" y="139"/>
                    </a:lnTo>
                    <a:lnTo>
                      <a:pt x="113" y="139"/>
                    </a:lnTo>
                    <a:lnTo>
                      <a:pt x="122" y="139"/>
                    </a:lnTo>
                    <a:lnTo>
                      <a:pt x="133" y="139"/>
                    </a:lnTo>
                    <a:lnTo>
                      <a:pt x="145" y="139"/>
                    </a:lnTo>
                    <a:lnTo>
                      <a:pt x="156" y="139"/>
                    </a:lnTo>
                    <a:lnTo>
                      <a:pt x="167" y="139"/>
                    </a:lnTo>
                    <a:lnTo>
                      <a:pt x="178" y="139"/>
                    </a:lnTo>
                    <a:lnTo>
                      <a:pt x="187" y="139"/>
                    </a:lnTo>
                    <a:lnTo>
                      <a:pt x="194" y="139"/>
                    </a:lnTo>
                    <a:lnTo>
                      <a:pt x="194" y="138"/>
                    </a:lnTo>
                    <a:lnTo>
                      <a:pt x="194" y="134"/>
                    </a:lnTo>
                    <a:lnTo>
                      <a:pt x="195" y="132"/>
                    </a:lnTo>
                    <a:lnTo>
                      <a:pt x="194" y="132"/>
                    </a:lnTo>
                    <a:lnTo>
                      <a:pt x="194" y="130"/>
                    </a:lnTo>
                    <a:lnTo>
                      <a:pt x="197" y="127"/>
                    </a:lnTo>
                    <a:lnTo>
                      <a:pt x="198" y="124"/>
                    </a:lnTo>
                    <a:lnTo>
                      <a:pt x="195" y="124"/>
                    </a:lnTo>
                    <a:lnTo>
                      <a:pt x="194" y="127"/>
                    </a:lnTo>
                    <a:lnTo>
                      <a:pt x="187" y="127"/>
                    </a:lnTo>
                    <a:lnTo>
                      <a:pt x="183" y="126"/>
                    </a:lnTo>
                    <a:lnTo>
                      <a:pt x="180" y="127"/>
                    </a:lnTo>
                    <a:lnTo>
                      <a:pt x="179" y="126"/>
                    </a:lnTo>
                    <a:lnTo>
                      <a:pt x="176" y="127"/>
                    </a:lnTo>
                    <a:lnTo>
                      <a:pt x="170" y="128"/>
                    </a:lnTo>
                    <a:lnTo>
                      <a:pt x="172" y="123"/>
                    </a:lnTo>
                    <a:lnTo>
                      <a:pt x="171" y="123"/>
                    </a:lnTo>
                    <a:lnTo>
                      <a:pt x="174" y="122"/>
                    </a:lnTo>
                    <a:lnTo>
                      <a:pt x="176" y="117"/>
                    </a:lnTo>
                    <a:lnTo>
                      <a:pt x="172" y="116"/>
                    </a:lnTo>
                    <a:lnTo>
                      <a:pt x="170" y="113"/>
                    </a:lnTo>
                    <a:lnTo>
                      <a:pt x="171" y="112"/>
                    </a:lnTo>
                    <a:lnTo>
                      <a:pt x="170" y="112"/>
                    </a:lnTo>
                    <a:lnTo>
                      <a:pt x="170" y="108"/>
                    </a:lnTo>
                    <a:lnTo>
                      <a:pt x="166" y="108"/>
                    </a:lnTo>
                    <a:lnTo>
                      <a:pt x="161" y="107"/>
                    </a:lnTo>
                    <a:lnTo>
                      <a:pt x="164" y="107"/>
                    </a:lnTo>
                    <a:lnTo>
                      <a:pt x="164" y="104"/>
                    </a:lnTo>
                    <a:lnTo>
                      <a:pt x="166" y="104"/>
                    </a:lnTo>
                    <a:lnTo>
                      <a:pt x="166" y="103"/>
                    </a:lnTo>
                    <a:lnTo>
                      <a:pt x="168" y="103"/>
                    </a:lnTo>
                    <a:lnTo>
                      <a:pt x="164" y="101"/>
                    </a:lnTo>
                    <a:lnTo>
                      <a:pt x="167" y="100"/>
                    </a:lnTo>
                    <a:lnTo>
                      <a:pt x="167" y="97"/>
                    </a:lnTo>
                    <a:lnTo>
                      <a:pt x="171" y="94"/>
                    </a:lnTo>
                    <a:lnTo>
                      <a:pt x="170" y="93"/>
                    </a:lnTo>
                    <a:lnTo>
                      <a:pt x="170" y="92"/>
                    </a:lnTo>
                    <a:lnTo>
                      <a:pt x="168" y="90"/>
                    </a:lnTo>
                    <a:lnTo>
                      <a:pt x="175" y="88"/>
                    </a:lnTo>
                    <a:lnTo>
                      <a:pt x="175" y="85"/>
                    </a:lnTo>
                    <a:lnTo>
                      <a:pt x="172" y="85"/>
                    </a:lnTo>
                    <a:lnTo>
                      <a:pt x="176" y="82"/>
                    </a:lnTo>
                    <a:lnTo>
                      <a:pt x="172" y="80"/>
                    </a:lnTo>
                    <a:lnTo>
                      <a:pt x="172" y="78"/>
                    </a:lnTo>
                    <a:lnTo>
                      <a:pt x="174" y="77"/>
                    </a:lnTo>
                    <a:lnTo>
                      <a:pt x="174" y="75"/>
                    </a:lnTo>
                    <a:lnTo>
                      <a:pt x="175" y="75"/>
                    </a:lnTo>
                    <a:lnTo>
                      <a:pt x="175" y="74"/>
                    </a:lnTo>
                    <a:lnTo>
                      <a:pt x="172" y="73"/>
                    </a:lnTo>
                    <a:lnTo>
                      <a:pt x="167" y="74"/>
                    </a:lnTo>
                    <a:lnTo>
                      <a:pt x="170" y="73"/>
                    </a:lnTo>
                    <a:lnTo>
                      <a:pt x="164" y="67"/>
                    </a:lnTo>
                    <a:lnTo>
                      <a:pt x="171" y="65"/>
                    </a:lnTo>
                    <a:lnTo>
                      <a:pt x="168" y="62"/>
                    </a:lnTo>
                    <a:lnTo>
                      <a:pt x="172" y="62"/>
                    </a:lnTo>
                    <a:lnTo>
                      <a:pt x="180" y="57"/>
                    </a:lnTo>
                    <a:lnTo>
                      <a:pt x="180" y="54"/>
                    </a:lnTo>
                    <a:lnTo>
                      <a:pt x="186" y="51"/>
                    </a:lnTo>
                    <a:lnTo>
                      <a:pt x="183" y="51"/>
                    </a:lnTo>
                    <a:lnTo>
                      <a:pt x="178" y="52"/>
                    </a:lnTo>
                    <a:lnTo>
                      <a:pt x="178" y="52"/>
                    </a:lnTo>
                    <a:lnTo>
                      <a:pt x="179" y="51"/>
                    </a:lnTo>
                    <a:lnTo>
                      <a:pt x="171" y="51"/>
                    </a:lnTo>
                    <a:lnTo>
                      <a:pt x="172" y="50"/>
                    </a:lnTo>
                    <a:lnTo>
                      <a:pt x="172" y="50"/>
                    </a:lnTo>
                    <a:lnTo>
                      <a:pt x="175" y="48"/>
                    </a:lnTo>
                    <a:lnTo>
                      <a:pt x="176" y="47"/>
                    </a:lnTo>
                    <a:lnTo>
                      <a:pt x="174" y="47"/>
                    </a:lnTo>
                    <a:lnTo>
                      <a:pt x="180" y="43"/>
                    </a:lnTo>
                    <a:lnTo>
                      <a:pt x="180" y="40"/>
                    </a:lnTo>
                    <a:lnTo>
                      <a:pt x="183" y="40"/>
                    </a:lnTo>
                    <a:lnTo>
                      <a:pt x="182" y="38"/>
                    </a:lnTo>
                    <a:lnTo>
                      <a:pt x="184" y="36"/>
                    </a:lnTo>
                    <a:lnTo>
                      <a:pt x="160" y="36"/>
                    </a:lnTo>
                    <a:lnTo>
                      <a:pt x="161" y="35"/>
                    </a:lnTo>
                    <a:lnTo>
                      <a:pt x="166" y="32"/>
                    </a:lnTo>
                    <a:lnTo>
                      <a:pt x="166" y="31"/>
                    </a:lnTo>
                    <a:lnTo>
                      <a:pt x="168" y="29"/>
                    </a:lnTo>
                    <a:lnTo>
                      <a:pt x="168" y="27"/>
                    </a:lnTo>
                    <a:lnTo>
                      <a:pt x="187" y="11"/>
                    </a:lnTo>
                    <a:lnTo>
                      <a:pt x="190" y="11"/>
                    </a:lnTo>
                    <a:lnTo>
                      <a:pt x="178" y="9"/>
                    </a:lnTo>
                    <a:lnTo>
                      <a:pt x="174" y="5"/>
                    </a:lnTo>
                    <a:lnTo>
                      <a:pt x="171" y="5"/>
                    </a:lnTo>
                    <a:lnTo>
                      <a:pt x="170" y="1"/>
                    </a:lnTo>
                    <a:lnTo>
                      <a:pt x="155" y="0"/>
                    </a:lnTo>
                    <a:lnTo>
                      <a:pt x="144" y="8"/>
                    </a:lnTo>
                    <a:lnTo>
                      <a:pt x="134" y="16"/>
                    </a:lnTo>
                    <a:lnTo>
                      <a:pt x="124" y="24"/>
                    </a:lnTo>
                    <a:lnTo>
                      <a:pt x="114" y="32"/>
                    </a:lnTo>
                    <a:lnTo>
                      <a:pt x="105" y="40"/>
                    </a:lnTo>
                    <a:lnTo>
                      <a:pt x="95" y="48"/>
                    </a:lnTo>
                    <a:lnTo>
                      <a:pt x="84" y="57"/>
                    </a:lnTo>
                    <a:lnTo>
                      <a:pt x="75" y="66"/>
                    </a:lnTo>
                    <a:lnTo>
                      <a:pt x="65" y="74"/>
                    </a:lnTo>
                    <a:lnTo>
                      <a:pt x="56" y="82"/>
                    </a:lnTo>
                    <a:lnTo>
                      <a:pt x="46" y="92"/>
                    </a:lnTo>
                    <a:lnTo>
                      <a:pt x="37" y="100"/>
                    </a:lnTo>
                    <a:lnTo>
                      <a:pt x="27" y="108"/>
                    </a:lnTo>
                    <a:lnTo>
                      <a:pt x="18" y="117"/>
                    </a:lnTo>
                    <a:lnTo>
                      <a:pt x="10" y="126"/>
                    </a:lnTo>
                    <a:lnTo>
                      <a:pt x="0" y="135"/>
                    </a:lnTo>
                    <a:lnTo>
                      <a:pt x="3" y="136"/>
                    </a:lnTo>
                    <a:lnTo>
                      <a:pt x="7" y="135"/>
                    </a:lnTo>
                    <a:lnTo>
                      <a:pt x="10" y="136"/>
                    </a:lnTo>
                    <a:lnTo>
                      <a:pt x="14" y="135"/>
                    </a:lnTo>
                    <a:lnTo>
                      <a:pt x="22" y="135"/>
                    </a:lnTo>
                    <a:lnTo>
                      <a:pt x="17" y="138"/>
                    </a:lnTo>
                    <a:lnTo>
                      <a:pt x="18" y="139"/>
                    </a:lnTo>
                    <a:lnTo>
                      <a:pt x="18" y="139"/>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6" name="Freeform 90"/>
              <p:cNvSpPr>
                <a:spLocks/>
              </p:cNvSpPr>
              <p:nvPr/>
            </p:nvSpPr>
            <p:spPr bwMode="auto">
              <a:xfrm>
                <a:off x="2103438" y="1552574"/>
                <a:ext cx="1047750" cy="317499"/>
              </a:xfrm>
              <a:custGeom>
                <a:avLst/>
                <a:gdLst/>
                <a:ahLst/>
                <a:cxnLst>
                  <a:cxn ang="0">
                    <a:pos x="375" y="163"/>
                  </a:cxn>
                  <a:cxn ang="0">
                    <a:pos x="408" y="142"/>
                  </a:cxn>
                  <a:cxn ang="0">
                    <a:pos x="437" y="128"/>
                  </a:cxn>
                  <a:cxn ang="0">
                    <a:pos x="435" y="115"/>
                  </a:cxn>
                  <a:cxn ang="0">
                    <a:pos x="447" y="115"/>
                  </a:cxn>
                  <a:cxn ang="0">
                    <a:pos x="481" y="111"/>
                  </a:cxn>
                  <a:cxn ang="0">
                    <a:pos x="485" y="83"/>
                  </a:cxn>
                  <a:cxn ang="0">
                    <a:pos x="531" y="74"/>
                  </a:cxn>
                  <a:cxn ang="0">
                    <a:pos x="556" y="73"/>
                  </a:cxn>
                  <a:cxn ang="0">
                    <a:pos x="592" y="55"/>
                  </a:cxn>
                  <a:cxn ang="0">
                    <a:pos x="607" y="46"/>
                  </a:cxn>
                  <a:cxn ang="0">
                    <a:pos x="602" y="31"/>
                  </a:cxn>
                  <a:cxn ang="0">
                    <a:pos x="571" y="40"/>
                  </a:cxn>
                  <a:cxn ang="0">
                    <a:pos x="531" y="65"/>
                  </a:cxn>
                  <a:cxn ang="0">
                    <a:pos x="532" y="36"/>
                  </a:cxn>
                  <a:cxn ang="0">
                    <a:pos x="512" y="39"/>
                  </a:cxn>
                  <a:cxn ang="0">
                    <a:pos x="498" y="31"/>
                  </a:cxn>
                  <a:cxn ang="0">
                    <a:pos x="509" y="17"/>
                  </a:cxn>
                  <a:cxn ang="0">
                    <a:pos x="504" y="4"/>
                  </a:cxn>
                  <a:cxn ang="0">
                    <a:pos x="477" y="12"/>
                  </a:cxn>
                  <a:cxn ang="0">
                    <a:pos x="464" y="29"/>
                  </a:cxn>
                  <a:cxn ang="0">
                    <a:pos x="483" y="35"/>
                  </a:cxn>
                  <a:cxn ang="0">
                    <a:pos x="477" y="40"/>
                  </a:cxn>
                  <a:cxn ang="0">
                    <a:pos x="447" y="59"/>
                  </a:cxn>
                  <a:cxn ang="0">
                    <a:pos x="440" y="58"/>
                  </a:cxn>
                  <a:cxn ang="0">
                    <a:pos x="436" y="47"/>
                  </a:cxn>
                  <a:cxn ang="0">
                    <a:pos x="421" y="52"/>
                  </a:cxn>
                  <a:cxn ang="0">
                    <a:pos x="425" y="59"/>
                  </a:cxn>
                  <a:cxn ang="0">
                    <a:pos x="382" y="58"/>
                  </a:cxn>
                  <a:cxn ang="0">
                    <a:pos x="360" y="52"/>
                  </a:cxn>
                  <a:cxn ang="0">
                    <a:pos x="313" y="48"/>
                  </a:cxn>
                  <a:cxn ang="0">
                    <a:pos x="334" y="50"/>
                  </a:cxn>
                  <a:cxn ang="0">
                    <a:pos x="337" y="50"/>
                  </a:cxn>
                  <a:cxn ang="0">
                    <a:pos x="311" y="66"/>
                  </a:cxn>
                  <a:cxn ang="0">
                    <a:pos x="305" y="63"/>
                  </a:cxn>
                  <a:cxn ang="0">
                    <a:pos x="294" y="56"/>
                  </a:cxn>
                  <a:cxn ang="0">
                    <a:pos x="278" y="58"/>
                  </a:cxn>
                  <a:cxn ang="0">
                    <a:pos x="259" y="47"/>
                  </a:cxn>
                  <a:cxn ang="0">
                    <a:pos x="228" y="40"/>
                  </a:cxn>
                  <a:cxn ang="0">
                    <a:pos x="163" y="33"/>
                  </a:cxn>
                  <a:cxn ang="0">
                    <a:pos x="164" y="27"/>
                  </a:cxn>
                  <a:cxn ang="0">
                    <a:pos x="138" y="21"/>
                  </a:cxn>
                  <a:cxn ang="0">
                    <a:pos x="94" y="33"/>
                  </a:cxn>
                  <a:cxn ang="0">
                    <a:pos x="68" y="39"/>
                  </a:cxn>
                  <a:cxn ang="0">
                    <a:pos x="111" y="24"/>
                  </a:cxn>
                  <a:cxn ang="0">
                    <a:pos x="50" y="39"/>
                  </a:cxn>
                  <a:cxn ang="0">
                    <a:pos x="8" y="58"/>
                  </a:cxn>
                  <a:cxn ang="0">
                    <a:pos x="20" y="74"/>
                  </a:cxn>
                  <a:cxn ang="0">
                    <a:pos x="23" y="82"/>
                  </a:cxn>
                  <a:cxn ang="0">
                    <a:pos x="12" y="104"/>
                  </a:cxn>
                  <a:cxn ang="0">
                    <a:pos x="15" y="119"/>
                  </a:cxn>
                  <a:cxn ang="0">
                    <a:pos x="6" y="135"/>
                  </a:cxn>
                  <a:cxn ang="0">
                    <a:pos x="16" y="148"/>
                  </a:cxn>
                  <a:cxn ang="0">
                    <a:pos x="34" y="158"/>
                  </a:cxn>
                  <a:cxn ang="0">
                    <a:pos x="45" y="170"/>
                  </a:cxn>
                  <a:cxn ang="0">
                    <a:pos x="152" y="170"/>
                  </a:cxn>
                  <a:cxn ang="0">
                    <a:pos x="236" y="170"/>
                  </a:cxn>
                </a:cxnLst>
                <a:rect l="0" t="0" r="r" b="b"/>
                <a:pathLst>
                  <a:path w="611" h="170">
                    <a:moveTo>
                      <a:pt x="286" y="170"/>
                    </a:moveTo>
                    <a:lnTo>
                      <a:pt x="297" y="170"/>
                    </a:lnTo>
                    <a:lnTo>
                      <a:pt x="309" y="170"/>
                    </a:lnTo>
                    <a:lnTo>
                      <a:pt x="318" y="170"/>
                    </a:lnTo>
                    <a:lnTo>
                      <a:pt x="328" y="170"/>
                    </a:lnTo>
                    <a:lnTo>
                      <a:pt x="339" y="170"/>
                    </a:lnTo>
                    <a:lnTo>
                      <a:pt x="349" y="170"/>
                    </a:lnTo>
                    <a:lnTo>
                      <a:pt x="360" y="170"/>
                    </a:lnTo>
                    <a:lnTo>
                      <a:pt x="371" y="170"/>
                    </a:lnTo>
                    <a:lnTo>
                      <a:pt x="375" y="163"/>
                    </a:lnTo>
                    <a:lnTo>
                      <a:pt x="378" y="162"/>
                    </a:lnTo>
                    <a:lnTo>
                      <a:pt x="382" y="158"/>
                    </a:lnTo>
                    <a:lnTo>
                      <a:pt x="385" y="157"/>
                    </a:lnTo>
                    <a:lnTo>
                      <a:pt x="389" y="153"/>
                    </a:lnTo>
                    <a:lnTo>
                      <a:pt x="387" y="150"/>
                    </a:lnTo>
                    <a:lnTo>
                      <a:pt x="393" y="148"/>
                    </a:lnTo>
                    <a:lnTo>
                      <a:pt x="401" y="146"/>
                    </a:lnTo>
                    <a:lnTo>
                      <a:pt x="405" y="143"/>
                    </a:lnTo>
                    <a:lnTo>
                      <a:pt x="405" y="142"/>
                    </a:lnTo>
                    <a:lnTo>
                      <a:pt x="408" y="142"/>
                    </a:lnTo>
                    <a:lnTo>
                      <a:pt x="413" y="138"/>
                    </a:lnTo>
                    <a:lnTo>
                      <a:pt x="414" y="138"/>
                    </a:lnTo>
                    <a:lnTo>
                      <a:pt x="417" y="139"/>
                    </a:lnTo>
                    <a:lnTo>
                      <a:pt x="418" y="136"/>
                    </a:lnTo>
                    <a:lnTo>
                      <a:pt x="422" y="132"/>
                    </a:lnTo>
                    <a:lnTo>
                      <a:pt x="429" y="132"/>
                    </a:lnTo>
                    <a:lnTo>
                      <a:pt x="425" y="131"/>
                    </a:lnTo>
                    <a:lnTo>
                      <a:pt x="425" y="130"/>
                    </a:lnTo>
                    <a:lnTo>
                      <a:pt x="426" y="128"/>
                    </a:lnTo>
                    <a:lnTo>
                      <a:pt x="437" y="128"/>
                    </a:lnTo>
                    <a:lnTo>
                      <a:pt x="445" y="127"/>
                    </a:lnTo>
                    <a:lnTo>
                      <a:pt x="448" y="125"/>
                    </a:lnTo>
                    <a:lnTo>
                      <a:pt x="451" y="121"/>
                    </a:lnTo>
                    <a:lnTo>
                      <a:pt x="451" y="119"/>
                    </a:lnTo>
                    <a:lnTo>
                      <a:pt x="448" y="119"/>
                    </a:lnTo>
                    <a:lnTo>
                      <a:pt x="443" y="116"/>
                    </a:lnTo>
                    <a:lnTo>
                      <a:pt x="436" y="117"/>
                    </a:lnTo>
                    <a:lnTo>
                      <a:pt x="440" y="115"/>
                    </a:lnTo>
                    <a:lnTo>
                      <a:pt x="436" y="115"/>
                    </a:lnTo>
                    <a:lnTo>
                      <a:pt x="435" y="115"/>
                    </a:lnTo>
                    <a:lnTo>
                      <a:pt x="435" y="115"/>
                    </a:lnTo>
                    <a:lnTo>
                      <a:pt x="429" y="112"/>
                    </a:lnTo>
                    <a:lnTo>
                      <a:pt x="428" y="113"/>
                    </a:lnTo>
                    <a:lnTo>
                      <a:pt x="426" y="113"/>
                    </a:lnTo>
                    <a:lnTo>
                      <a:pt x="425" y="112"/>
                    </a:lnTo>
                    <a:lnTo>
                      <a:pt x="428" y="111"/>
                    </a:lnTo>
                    <a:lnTo>
                      <a:pt x="428" y="111"/>
                    </a:lnTo>
                    <a:lnTo>
                      <a:pt x="439" y="115"/>
                    </a:lnTo>
                    <a:lnTo>
                      <a:pt x="447" y="113"/>
                    </a:lnTo>
                    <a:lnTo>
                      <a:pt x="447" y="115"/>
                    </a:lnTo>
                    <a:lnTo>
                      <a:pt x="454" y="119"/>
                    </a:lnTo>
                    <a:lnTo>
                      <a:pt x="462" y="116"/>
                    </a:lnTo>
                    <a:lnTo>
                      <a:pt x="464" y="113"/>
                    </a:lnTo>
                    <a:lnTo>
                      <a:pt x="464" y="113"/>
                    </a:lnTo>
                    <a:lnTo>
                      <a:pt x="466" y="112"/>
                    </a:lnTo>
                    <a:lnTo>
                      <a:pt x="467" y="112"/>
                    </a:lnTo>
                    <a:lnTo>
                      <a:pt x="468" y="109"/>
                    </a:lnTo>
                    <a:lnTo>
                      <a:pt x="475" y="111"/>
                    </a:lnTo>
                    <a:lnTo>
                      <a:pt x="477" y="111"/>
                    </a:lnTo>
                    <a:lnTo>
                      <a:pt x="481" y="111"/>
                    </a:lnTo>
                    <a:lnTo>
                      <a:pt x="489" y="109"/>
                    </a:lnTo>
                    <a:lnTo>
                      <a:pt x="494" y="105"/>
                    </a:lnTo>
                    <a:lnTo>
                      <a:pt x="496" y="104"/>
                    </a:lnTo>
                    <a:lnTo>
                      <a:pt x="498" y="102"/>
                    </a:lnTo>
                    <a:lnTo>
                      <a:pt x="509" y="97"/>
                    </a:lnTo>
                    <a:lnTo>
                      <a:pt x="513" y="93"/>
                    </a:lnTo>
                    <a:lnTo>
                      <a:pt x="490" y="92"/>
                    </a:lnTo>
                    <a:lnTo>
                      <a:pt x="486" y="86"/>
                    </a:lnTo>
                    <a:lnTo>
                      <a:pt x="483" y="85"/>
                    </a:lnTo>
                    <a:lnTo>
                      <a:pt x="485" y="83"/>
                    </a:lnTo>
                    <a:lnTo>
                      <a:pt x="491" y="83"/>
                    </a:lnTo>
                    <a:lnTo>
                      <a:pt x="498" y="86"/>
                    </a:lnTo>
                    <a:lnTo>
                      <a:pt x="502" y="92"/>
                    </a:lnTo>
                    <a:lnTo>
                      <a:pt x="512" y="90"/>
                    </a:lnTo>
                    <a:lnTo>
                      <a:pt x="531" y="81"/>
                    </a:lnTo>
                    <a:lnTo>
                      <a:pt x="532" y="79"/>
                    </a:lnTo>
                    <a:lnTo>
                      <a:pt x="532" y="78"/>
                    </a:lnTo>
                    <a:lnTo>
                      <a:pt x="527" y="77"/>
                    </a:lnTo>
                    <a:lnTo>
                      <a:pt x="527" y="75"/>
                    </a:lnTo>
                    <a:lnTo>
                      <a:pt x="531" y="74"/>
                    </a:lnTo>
                    <a:lnTo>
                      <a:pt x="537" y="75"/>
                    </a:lnTo>
                    <a:lnTo>
                      <a:pt x="543" y="74"/>
                    </a:lnTo>
                    <a:lnTo>
                      <a:pt x="542" y="78"/>
                    </a:lnTo>
                    <a:lnTo>
                      <a:pt x="548" y="79"/>
                    </a:lnTo>
                    <a:lnTo>
                      <a:pt x="551" y="77"/>
                    </a:lnTo>
                    <a:lnTo>
                      <a:pt x="551" y="77"/>
                    </a:lnTo>
                    <a:lnTo>
                      <a:pt x="556" y="79"/>
                    </a:lnTo>
                    <a:lnTo>
                      <a:pt x="558" y="75"/>
                    </a:lnTo>
                    <a:lnTo>
                      <a:pt x="556" y="74"/>
                    </a:lnTo>
                    <a:lnTo>
                      <a:pt x="556" y="73"/>
                    </a:lnTo>
                    <a:lnTo>
                      <a:pt x="559" y="73"/>
                    </a:lnTo>
                    <a:lnTo>
                      <a:pt x="565" y="77"/>
                    </a:lnTo>
                    <a:lnTo>
                      <a:pt x="569" y="74"/>
                    </a:lnTo>
                    <a:lnTo>
                      <a:pt x="573" y="74"/>
                    </a:lnTo>
                    <a:lnTo>
                      <a:pt x="586" y="67"/>
                    </a:lnTo>
                    <a:lnTo>
                      <a:pt x="590" y="66"/>
                    </a:lnTo>
                    <a:lnTo>
                      <a:pt x="593" y="65"/>
                    </a:lnTo>
                    <a:lnTo>
                      <a:pt x="594" y="62"/>
                    </a:lnTo>
                    <a:lnTo>
                      <a:pt x="596" y="62"/>
                    </a:lnTo>
                    <a:lnTo>
                      <a:pt x="592" y="55"/>
                    </a:lnTo>
                    <a:lnTo>
                      <a:pt x="596" y="51"/>
                    </a:lnTo>
                    <a:lnTo>
                      <a:pt x="592" y="52"/>
                    </a:lnTo>
                    <a:lnTo>
                      <a:pt x="593" y="50"/>
                    </a:lnTo>
                    <a:lnTo>
                      <a:pt x="592" y="50"/>
                    </a:lnTo>
                    <a:lnTo>
                      <a:pt x="593" y="50"/>
                    </a:lnTo>
                    <a:lnTo>
                      <a:pt x="592" y="48"/>
                    </a:lnTo>
                    <a:lnTo>
                      <a:pt x="593" y="47"/>
                    </a:lnTo>
                    <a:lnTo>
                      <a:pt x="597" y="47"/>
                    </a:lnTo>
                    <a:lnTo>
                      <a:pt x="598" y="48"/>
                    </a:lnTo>
                    <a:lnTo>
                      <a:pt x="607" y="46"/>
                    </a:lnTo>
                    <a:lnTo>
                      <a:pt x="608" y="43"/>
                    </a:lnTo>
                    <a:lnTo>
                      <a:pt x="602" y="42"/>
                    </a:lnTo>
                    <a:lnTo>
                      <a:pt x="611" y="39"/>
                    </a:lnTo>
                    <a:lnTo>
                      <a:pt x="608" y="37"/>
                    </a:lnTo>
                    <a:lnTo>
                      <a:pt x="602" y="37"/>
                    </a:lnTo>
                    <a:lnTo>
                      <a:pt x="604" y="36"/>
                    </a:lnTo>
                    <a:lnTo>
                      <a:pt x="602" y="35"/>
                    </a:lnTo>
                    <a:lnTo>
                      <a:pt x="600" y="33"/>
                    </a:lnTo>
                    <a:lnTo>
                      <a:pt x="602" y="33"/>
                    </a:lnTo>
                    <a:lnTo>
                      <a:pt x="602" y="31"/>
                    </a:lnTo>
                    <a:lnTo>
                      <a:pt x="593" y="31"/>
                    </a:lnTo>
                    <a:lnTo>
                      <a:pt x="585" y="28"/>
                    </a:lnTo>
                    <a:lnTo>
                      <a:pt x="575" y="29"/>
                    </a:lnTo>
                    <a:lnTo>
                      <a:pt x="573" y="31"/>
                    </a:lnTo>
                    <a:lnTo>
                      <a:pt x="571" y="35"/>
                    </a:lnTo>
                    <a:lnTo>
                      <a:pt x="570" y="36"/>
                    </a:lnTo>
                    <a:lnTo>
                      <a:pt x="570" y="39"/>
                    </a:lnTo>
                    <a:lnTo>
                      <a:pt x="575" y="39"/>
                    </a:lnTo>
                    <a:lnTo>
                      <a:pt x="575" y="40"/>
                    </a:lnTo>
                    <a:lnTo>
                      <a:pt x="571" y="40"/>
                    </a:lnTo>
                    <a:lnTo>
                      <a:pt x="569" y="42"/>
                    </a:lnTo>
                    <a:lnTo>
                      <a:pt x="571" y="43"/>
                    </a:lnTo>
                    <a:lnTo>
                      <a:pt x="565" y="43"/>
                    </a:lnTo>
                    <a:lnTo>
                      <a:pt x="559" y="44"/>
                    </a:lnTo>
                    <a:lnTo>
                      <a:pt x="556" y="50"/>
                    </a:lnTo>
                    <a:lnTo>
                      <a:pt x="548" y="54"/>
                    </a:lnTo>
                    <a:lnTo>
                      <a:pt x="543" y="58"/>
                    </a:lnTo>
                    <a:lnTo>
                      <a:pt x="537" y="62"/>
                    </a:lnTo>
                    <a:lnTo>
                      <a:pt x="533" y="62"/>
                    </a:lnTo>
                    <a:lnTo>
                      <a:pt x="531" y="65"/>
                    </a:lnTo>
                    <a:lnTo>
                      <a:pt x="528" y="65"/>
                    </a:lnTo>
                    <a:lnTo>
                      <a:pt x="524" y="55"/>
                    </a:lnTo>
                    <a:lnTo>
                      <a:pt x="527" y="52"/>
                    </a:lnTo>
                    <a:lnTo>
                      <a:pt x="528" y="51"/>
                    </a:lnTo>
                    <a:lnTo>
                      <a:pt x="531" y="48"/>
                    </a:lnTo>
                    <a:lnTo>
                      <a:pt x="529" y="50"/>
                    </a:lnTo>
                    <a:lnTo>
                      <a:pt x="533" y="50"/>
                    </a:lnTo>
                    <a:lnTo>
                      <a:pt x="536" y="42"/>
                    </a:lnTo>
                    <a:lnTo>
                      <a:pt x="532" y="40"/>
                    </a:lnTo>
                    <a:lnTo>
                      <a:pt x="532" y="36"/>
                    </a:lnTo>
                    <a:lnTo>
                      <a:pt x="527" y="36"/>
                    </a:lnTo>
                    <a:lnTo>
                      <a:pt x="521" y="40"/>
                    </a:lnTo>
                    <a:lnTo>
                      <a:pt x="517" y="44"/>
                    </a:lnTo>
                    <a:lnTo>
                      <a:pt x="516" y="44"/>
                    </a:lnTo>
                    <a:lnTo>
                      <a:pt x="513" y="47"/>
                    </a:lnTo>
                    <a:lnTo>
                      <a:pt x="510" y="48"/>
                    </a:lnTo>
                    <a:lnTo>
                      <a:pt x="508" y="50"/>
                    </a:lnTo>
                    <a:lnTo>
                      <a:pt x="508" y="47"/>
                    </a:lnTo>
                    <a:lnTo>
                      <a:pt x="512" y="43"/>
                    </a:lnTo>
                    <a:lnTo>
                      <a:pt x="512" y="39"/>
                    </a:lnTo>
                    <a:lnTo>
                      <a:pt x="508" y="35"/>
                    </a:lnTo>
                    <a:lnTo>
                      <a:pt x="512" y="36"/>
                    </a:lnTo>
                    <a:lnTo>
                      <a:pt x="514" y="35"/>
                    </a:lnTo>
                    <a:lnTo>
                      <a:pt x="514" y="33"/>
                    </a:lnTo>
                    <a:lnTo>
                      <a:pt x="513" y="33"/>
                    </a:lnTo>
                    <a:lnTo>
                      <a:pt x="509" y="33"/>
                    </a:lnTo>
                    <a:lnTo>
                      <a:pt x="512" y="32"/>
                    </a:lnTo>
                    <a:lnTo>
                      <a:pt x="504" y="33"/>
                    </a:lnTo>
                    <a:lnTo>
                      <a:pt x="501" y="31"/>
                    </a:lnTo>
                    <a:lnTo>
                      <a:pt x="498" y="31"/>
                    </a:lnTo>
                    <a:lnTo>
                      <a:pt x="498" y="29"/>
                    </a:lnTo>
                    <a:lnTo>
                      <a:pt x="501" y="29"/>
                    </a:lnTo>
                    <a:lnTo>
                      <a:pt x="509" y="27"/>
                    </a:lnTo>
                    <a:lnTo>
                      <a:pt x="505" y="25"/>
                    </a:lnTo>
                    <a:lnTo>
                      <a:pt x="506" y="24"/>
                    </a:lnTo>
                    <a:lnTo>
                      <a:pt x="516" y="24"/>
                    </a:lnTo>
                    <a:lnTo>
                      <a:pt x="514" y="21"/>
                    </a:lnTo>
                    <a:lnTo>
                      <a:pt x="512" y="23"/>
                    </a:lnTo>
                    <a:lnTo>
                      <a:pt x="513" y="18"/>
                    </a:lnTo>
                    <a:lnTo>
                      <a:pt x="509" y="17"/>
                    </a:lnTo>
                    <a:lnTo>
                      <a:pt x="510" y="16"/>
                    </a:lnTo>
                    <a:lnTo>
                      <a:pt x="508" y="16"/>
                    </a:lnTo>
                    <a:lnTo>
                      <a:pt x="512" y="12"/>
                    </a:lnTo>
                    <a:lnTo>
                      <a:pt x="513" y="9"/>
                    </a:lnTo>
                    <a:lnTo>
                      <a:pt x="509" y="5"/>
                    </a:lnTo>
                    <a:lnTo>
                      <a:pt x="509" y="5"/>
                    </a:lnTo>
                    <a:lnTo>
                      <a:pt x="512" y="2"/>
                    </a:lnTo>
                    <a:lnTo>
                      <a:pt x="508" y="4"/>
                    </a:lnTo>
                    <a:lnTo>
                      <a:pt x="508" y="2"/>
                    </a:lnTo>
                    <a:lnTo>
                      <a:pt x="504" y="4"/>
                    </a:lnTo>
                    <a:lnTo>
                      <a:pt x="505" y="2"/>
                    </a:lnTo>
                    <a:lnTo>
                      <a:pt x="504" y="2"/>
                    </a:lnTo>
                    <a:lnTo>
                      <a:pt x="506" y="1"/>
                    </a:lnTo>
                    <a:lnTo>
                      <a:pt x="500" y="0"/>
                    </a:lnTo>
                    <a:lnTo>
                      <a:pt x="489" y="5"/>
                    </a:lnTo>
                    <a:lnTo>
                      <a:pt x="490" y="6"/>
                    </a:lnTo>
                    <a:lnTo>
                      <a:pt x="487" y="9"/>
                    </a:lnTo>
                    <a:lnTo>
                      <a:pt x="485" y="8"/>
                    </a:lnTo>
                    <a:lnTo>
                      <a:pt x="479" y="9"/>
                    </a:lnTo>
                    <a:lnTo>
                      <a:pt x="477" y="12"/>
                    </a:lnTo>
                    <a:lnTo>
                      <a:pt x="473" y="14"/>
                    </a:lnTo>
                    <a:lnTo>
                      <a:pt x="474" y="17"/>
                    </a:lnTo>
                    <a:lnTo>
                      <a:pt x="475" y="17"/>
                    </a:lnTo>
                    <a:lnTo>
                      <a:pt x="473" y="18"/>
                    </a:lnTo>
                    <a:lnTo>
                      <a:pt x="471" y="18"/>
                    </a:lnTo>
                    <a:lnTo>
                      <a:pt x="466" y="21"/>
                    </a:lnTo>
                    <a:lnTo>
                      <a:pt x="462" y="25"/>
                    </a:lnTo>
                    <a:lnTo>
                      <a:pt x="466" y="28"/>
                    </a:lnTo>
                    <a:lnTo>
                      <a:pt x="464" y="28"/>
                    </a:lnTo>
                    <a:lnTo>
                      <a:pt x="464" y="29"/>
                    </a:lnTo>
                    <a:lnTo>
                      <a:pt x="471" y="29"/>
                    </a:lnTo>
                    <a:lnTo>
                      <a:pt x="471" y="31"/>
                    </a:lnTo>
                    <a:lnTo>
                      <a:pt x="474" y="32"/>
                    </a:lnTo>
                    <a:lnTo>
                      <a:pt x="477" y="31"/>
                    </a:lnTo>
                    <a:lnTo>
                      <a:pt x="478" y="33"/>
                    </a:lnTo>
                    <a:lnTo>
                      <a:pt x="486" y="33"/>
                    </a:lnTo>
                    <a:lnTo>
                      <a:pt x="485" y="35"/>
                    </a:lnTo>
                    <a:lnTo>
                      <a:pt x="483" y="36"/>
                    </a:lnTo>
                    <a:lnTo>
                      <a:pt x="479" y="37"/>
                    </a:lnTo>
                    <a:lnTo>
                      <a:pt x="483" y="35"/>
                    </a:lnTo>
                    <a:lnTo>
                      <a:pt x="478" y="35"/>
                    </a:lnTo>
                    <a:lnTo>
                      <a:pt x="474" y="37"/>
                    </a:lnTo>
                    <a:lnTo>
                      <a:pt x="475" y="39"/>
                    </a:lnTo>
                    <a:lnTo>
                      <a:pt x="471" y="40"/>
                    </a:lnTo>
                    <a:lnTo>
                      <a:pt x="470" y="40"/>
                    </a:lnTo>
                    <a:lnTo>
                      <a:pt x="466" y="44"/>
                    </a:lnTo>
                    <a:lnTo>
                      <a:pt x="473" y="43"/>
                    </a:lnTo>
                    <a:lnTo>
                      <a:pt x="477" y="42"/>
                    </a:lnTo>
                    <a:lnTo>
                      <a:pt x="474" y="42"/>
                    </a:lnTo>
                    <a:lnTo>
                      <a:pt x="477" y="40"/>
                    </a:lnTo>
                    <a:lnTo>
                      <a:pt x="478" y="40"/>
                    </a:lnTo>
                    <a:lnTo>
                      <a:pt x="475" y="46"/>
                    </a:lnTo>
                    <a:lnTo>
                      <a:pt x="477" y="46"/>
                    </a:lnTo>
                    <a:lnTo>
                      <a:pt x="468" y="48"/>
                    </a:lnTo>
                    <a:lnTo>
                      <a:pt x="466" y="51"/>
                    </a:lnTo>
                    <a:lnTo>
                      <a:pt x="459" y="52"/>
                    </a:lnTo>
                    <a:lnTo>
                      <a:pt x="450" y="52"/>
                    </a:lnTo>
                    <a:lnTo>
                      <a:pt x="450" y="54"/>
                    </a:lnTo>
                    <a:lnTo>
                      <a:pt x="445" y="58"/>
                    </a:lnTo>
                    <a:lnTo>
                      <a:pt x="447" y="59"/>
                    </a:lnTo>
                    <a:lnTo>
                      <a:pt x="444" y="63"/>
                    </a:lnTo>
                    <a:lnTo>
                      <a:pt x="443" y="65"/>
                    </a:lnTo>
                    <a:lnTo>
                      <a:pt x="440" y="63"/>
                    </a:lnTo>
                    <a:lnTo>
                      <a:pt x="443" y="62"/>
                    </a:lnTo>
                    <a:lnTo>
                      <a:pt x="436" y="63"/>
                    </a:lnTo>
                    <a:lnTo>
                      <a:pt x="437" y="62"/>
                    </a:lnTo>
                    <a:lnTo>
                      <a:pt x="435" y="62"/>
                    </a:lnTo>
                    <a:lnTo>
                      <a:pt x="435" y="59"/>
                    </a:lnTo>
                    <a:lnTo>
                      <a:pt x="440" y="59"/>
                    </a:lnTo>
                    <a:lnTo>
                      <a:pt x="440" y="58"/>
                    </a:lnTo>
                    <a:lnTo>
                      <a:pt x="444" y="54"/>
                    </a:lnTo>
                    <a:lnTo>
                      <a:pt x="447" y="51"/>
                    </a:lnTo>
                    <a:lnTo>
                      <a:pt x="441" y="51"/>
                    </a:lnTo>
                    <a:lnTo>
                      <a:pt x="440" y="54"/>
                    </a:lnTo>
                    <a:lnTo>
                      <a:pt x="437" y="54"/>
                    </a:lnTo>
                    <a:lnTo>
                      <a:pt x="437" y="52"/>
                    </a:lnTo>
                    <a:lnTo>
                      <a:pt x="443" y="50"/>
                    </a:lnTo>
                    <a:lnTo>
                      <a:pt x="437" y="50"/>
                    </a:lnTo>
                    <a:lnTo>
                      <a:pt x="439" y="48"/>
                    </a:lnTo>
                    <a:lnTo>
                      <a:pt x="436" y="47"/>
                    </a:lnTo>
                    <a:lnTo>
                      <a:pt x="433" y="47"/>
                    </a:lnTo>
                    <a:lnTo>
                      <a:pt x="433" y="48"/>
                    </a:lnTo>
                    <a:lnTo>
                      <a:pt x="431" y="46"/>
                    </a:lnTo>
                    <a:lnTo>
                      <a:pt x="429" y="47"/>
                    </a:lnTo>
                    <a:lnTo>
                      <a:pt x="431" y="48"/>
                    </a:lnTo>
                    <a:lnTo>
                      <a:pt x="424" y="48"/>
                    </a:lnTo>
                    <a:lnTo>
                      <a:pt x="422" y="50"/>
                    </a:lnTo>
                    <a:lnTo>
                      <a:pt x="420" y="48"/>
                    </a:lnTo>
                    <a:lnTo>
                      <a:pt x="422" y="51"/>
                    </a:lnTo>
                    <a:lnTo>
                      <a:pt x="421" y="52"/>
                    </a:lnTo>
                    <a:lnTo>
                      <a:pt x="420" y="52"/>
                    </a:lnTo>
                    <a:lnTo>
                      <a:pt x="420" y="56"/>
                    </a:lnTo>
                    <a:lnTo>
                      <a:pt x="421" y="56"/>
                    </a:lnTo>
                    <a:lnTo>
                      <a:pt x="422" y="55"/>
                    </a:lnTo>
                    <a:lnTo>
                      <a:pt x="424" y="54"/>
                    </a:lnTo>
                    <a:lnTo>
                      <a:pt x="428" y="54"/>
                    </a:lnTo>
                    <a:lnTo>
                      <a:pt x="428" y="55"/>
                    </a:lnTo>
                    <a:lnTo>
                      <a:pt x="431" y="55"/>
                    </a:lnTo>
                    <a:lnTo>
                      <a:pt x="428" y="58"/>
                    </a:lnTo>
                    <a:lnTo>
                      <a:pt x="425" y="59"/>
                    </a:lnTo>
                    <a:lnTo>
                      <a:pt x="418" y="56"/>
                    </a:lnTo>
                    <a:lnTo>
                      <a:pt x="418" y="52"/>
                    </a:lnTo>
                    <a:lnTo>
                      <a:pt x="416" y="54"/>
                    </a:lnTo>
                    <a:lnTo>
                      <a:pt x="416" y="56"/>
                    </a:lnTo>
                    <a:lnTo>
                      <a:pt x="409" y="58"/>
                    </a:lnTo>
                    <a:lnTo>
                      <a:pt x="405" y="56"/>
                    </a:lnTo>
                    <a:lnTo>
                      <a:pt x="397" y="56"/>
                    </a:lnTo>
                    <a:lnTo>
                      <a:pt x="390" y="58"/>
                    </a:lnTo>
                    <a:lnTo>
                      <a:pt x="386" y="56"/>
                    </a:lnTo>
                    <a:lnTo>
                      <a:pt x="382" y="58"/>
                    </a:lnTo>
                    <a:lnTo>
                      <a:pt x="378" y="56"/>
                    </a:lnTo>
                    <a:lnTo>
                      <a:pt x="372" y="58"/>
                    </a:lnTo>
                    <a:lnTo>
                      <a:pt x="370" y="56"/>
                    </a:lnTo>
                    <a:lnTo>
                      <a:pt x="367" y="54"/>
                    </a:lnTo>
                    <a:lnTo>
                      <a:pt x="368" y="52"/>
                    </a:lnTo>
                    <a:lnTo>
                      <a:pt x="366" y="51"/>
                    </a:lnTo>
                    <a:lnTo>
                      <a:pt x="364" y="52"/>
                    </a:lnTo>
                    <a:lnTo>
                      <a:pt x="362" y="52"/>
                    </a:lnTo>
                    <a:lnTo>
                      <a:pt x="362" y="54"/>
                    </a:lnTo>
                    <a:lnTo>
                      <a:pt x="360" y="52"/>
                    </a:lnTo>
                    <a:lnTo>
                      <a:pt x="352" y="52"/>
                    </a:lnTo>
                    <a:lnTo>
                      <a:pt x="355" y="51"/>
                    </a:lnTo>
                    <a:lnTo>
                      <a:pt x="347" y="47"/>
                    </a:lnTo>
                    <a:lnTo>
                      <a:pt x="351" y="47"/>
                    </a:lnTo>
                    <a:lnTo>
                      <a:pt x="349" y="44"/>
                    </a:lnTo>
                    <a:lnTo>
                      <a:pt x="352" y="43"/>
                    </a:lnTo>
                    <a:lnTo>
                      <a:pt x="348" y="40"/>
                    </a:lnTo>
                    <a:lnTo>
                      <a:pt x="328" y="44"/>
                    </a:lnTo>
                    <a:lnTo>
                      <a:pt x="321" y="44"/>
                    </a:lnTo>
                    <a:lnTo>
                      <a:pt x="313" y="48"/>
                    </a:lnTo>
                    <a:lnTo>
                      <a:pt x="311" y="50"/>
                    </a:lnTo>
                    <a:lnTo>
                      <a:pt x="313" y="51"/>
                    </a:lnTo>
                    <a:lnTo>
                      <a:pt x="314" y="51"/>
                    </a:lnTo>
                    <a:lnTo>
                      <a:pt x="318" y="51"/>
                    </a:lnTo>
                    <a:lnTo>
                      <a:pt x="322" y="51"/>
                    </a:lnTo>
                    <a:lnTo>
                      <a:pt x="321" y="50"/>
                    </a:lnTo>
                    <a:lnTo>
                      <a:pt x="325" y="48"/>
                    </a:lnTo>
                    <a:lnTo>
                      <a:pt x="329" y="50"/>
                    </a:lnTo>
                    <a:lnTo>
                      <a:pt x="333" y="48"/>
                    </a:lnTo>
                    <a:lnTo>
                      <a:pt x="334" y="50"/>
                    </a:lnTo>
                    <a:lnTo>
                      <a:pt x="336" y="48"/>
                    </a:lnTo>
                    <a:lnTo>
                      <a:pt x="336" y="47"/>
                    </a:lnTo>
                    <a:lnTo>
                      <a:pt x="339" y="47"/>
                    </a:lnTo>
                    <a:lnTo>
                      <a:pt x="339" y="46"/>
                    </a:lnTo>
                    <a:lnTo>
                      <a:pt x="348" y="44"/>
                    </a:lnTo>
                    <a:lnTo>
                      <a:pt x="344" y="46"/>
                    </a:lnTo>
                    <a:lnTo>
                      <a:pt x="345" y="46"/>
                    </a:lnTo>
                    <a:lnTo>
                      <a:pt x="343" y="47"/>
                    </a:lnTo>
                    <a:lnTo>
                      <a:pt x="341" y="47"/>
                    </a:lnTo>
                    <a:lnTo>
                      <a:pt x="337" y="50"/>
                    </a:lnTo>
                    <a:lnTo>
                      <a:pt x="337" y="48"/>
                    </a:lnTo>
                    <a:lnTo>
                      <a:pt x="336" y="51"/>
                    </a:lnTo>
                    <a:lnTo>
                      <a:pt x="321" y="52"/>
                    </a:lnTo>
                    <a:lnTo>
                      <a:pt x="318" y="54"/>
                    </a:lnTo>
                    <a:lnTo>
                      <a:pt x="320" y="55"/>
                    </a:lnTo>
                    <a:lnTo>
                      <a:pt x="313" y="56"/>
                    </a:lnTo>
                    <a:lnTo>
                      <a:pt x="314" y="59"/>
                    </a:lnTo>
                    <a:lnTo>
                      <a:pt x="314" y="59"/>
                    </a:lnTo>
                    <a:lnTo>
                      <a:pt x="311" y="62"/>
                    </a:lnTo>
                    <a:lnTo>
                      <a:pt x="311" y="66"/>
                    </a:lnTo>
                    <a:lnTo>
                      <a:pt x="313" y="66"/>
                    </a:lnTo>
                    <a:lnTo>
                      <a:pt x="310" y="67"/>
                    </a:lnTo>
                    <a:lnTo>
                      <a:pt x="311" y="69"/>
                    </a:lnTo>
                    <a:lnTo>
                      <a:pt x="305" y="69"/>
                    </a:lnTo>
                    <a:lnTo>
                      <a:pt x="302" y="71"/>
                    </a:lnTo>
                    <a:lnTo>
                      <a:pt x="301" y="70"/>
                    </a:lnTo>
                    <a:lnTo>
                      <a:pt x="301" y="67"/>
                    </a:lnTo>
                    <a:lnTo>
                      <a:pt x="307" y="66"/>
                    </a:lnTo>
                    <a:lnTo>
                      <a:pt x="307" y="63"/>
                    </a:lnTo>
                    <a:lnTo>
                      <a:pt x="305" y="63"/>
                    </a:lnTo>
                    <a:lnTo>
                      <a:pt x="305" y="62"/>
                    </a:lnTo>
                    <a:lnTo>
                      <a:pt x="302" y="62"/>
                    </a:lnTo>
                    <a:lnTo>
                      <a:pt x="305" y="59"/>
                    </a:lnTo>
                    <a:lnTo>
                      <a:pt x="305" y="59"/>
                    </a:lnTo>
                    <a:lnTo>
                      <a:pt x="299" y="62"/>
                    </a:lnTo>
                    <a:lnTo>
                      <a:pt x="299" y="60"/>
                    </a:lnTo>
                    <a:lnTo>
                      <a:pt x="301" y="59"/>
                    </a:lnTo>
                    <a:lnTo>
                      <a:pt x="301" y="59"/>
                    </a:lnTo>
                    <a:lnTo>
                      <a:pt x="303" y="56"/>
                    </a:lnTo>
                    <a:lnTo>
                      <a:pt x="294" y="56"/>
                    </a:lnTo>
                    <a:lnTo>
                      <a:pt x="295" y="56"/>
                    </a:lnTo>
                    <a:lnTo>
                      <a:pt x="295" y="55"/>
                    </a:lnTo>
                    <a:lnTo>
                      <a:pt x="294" y="55"/>
                    </a:lnTo>
                    <a:lnTo>
                      <a:pt x="295" y="54"/>
                    </a:lnTo>
                    <a:lnTo>
                      <a:pt x="295" y="54"/>
                    </a:lnTo>
                    <a:lnTo>
                      <a:pt x="282" y="56"/>
                    </a:lnTo>
                    <a:lnTo>
                      <a:pt x="280" y="56"/>
                    </a:lnTo>
                    <a:lnTo>
                      <a:pt x="282" y="55"/>
                    </a:lnTo>
                    <a:lnTo>
                      <a:pt x="279" y="55"/>
                    </a:lnTo>
                    <a:lnTo>
                      <a:pt x="278" y="58"/>
                    </a:lnTo>
                    <a:lnTo>
                      <a:pt x="274" y="56"/>
                    </a:lnTo>
                    <a:lnTo>
                      <a:pt x="272" y="58"/>
                    </a:lnTo>
                    <a:lnTo>
                      <a:pt x="241" y="56"/>
                    </a:lnTo>
                    <a:lnTo>
                      <a:pt x="238" y="56"/>
                    </a:lnTo>
                    <a:lnTo>
                      <a:pt x="236" y="54"/>
                    </a:lnTo>
                    <a:lnTo>
                      <a:pt x="238" y="54"/>
                    </a:lnTo>
                    <a:lnTo>
                      <a:pt x="241" y="51"/>
                    </a:lnTo>
                    <a:lnTo>
                      <a:pt x="245" y="50"/>
                    </a:lnTo>
                    <a:lnTo>
                      <a:pt x="256" y="50"/>
                    </a:lnTo>
                    <a:lnTo>
                      <a:pt x="259" y="47"/>
                    </a:lnTo>
                    <a:lnTo>
                      <a:pt x="256" y="48"/>
                    </a:lnTo>
                    <a:lnTo>
                      <a:pt x="257" y="46"/>
                    </a:lnTo>
                    <a:lnTo>
                      <a:pt x="255" y="42"/>
                    </a:lnTo>
                    <a:lnTo>
                      <a:pt x="253" y="43"/>
                    </a:lnTo>
                    <a:lnTo>
                      <a:pt x="252" y="40"/>
                    </a:lnTo>
                    <a:lnTo>
                      <a:pt x="242" y="40"/>
                    </a:lnTo>
                    <a:lnTo>
                      <a:pt x="244" y="42"/>
                    </a:lnTo>
                    <a:lnTo>
                      <a:pt x="242" y="43"/>
                    </a:lnTo>
                    <a:lnTo>
                      <a:pt x="241" y="42"/>
                    </a:lnTo>
                    <a:lnTo>
                      <a:pt x="228" y="40"/>
                    </a:lnTo>
                    <a:lnTo>
                      <a:pt x="219" y="36"/>
                    </a:lnTo>
                    <a:lnTo>
                      <a:pt x="205" y="33"/>
                    </a:lnTo>
                    <a:lnTo>
                      <a:pt x="203" y="32"/>
                    </a:lnTo>
                    <a:lnTo>
                      <a:pt x="196" y="29"/>
                    </a:lnTo>
                    <a:lnTo>
                      <a:pt x="183" y="29"/>
                    </a:lnTo>
                    <a:lnTo>
                      <a:pt x="176" y="33"/>
                    </a:lnTo>
                    <a:lnTo>
                      <a:pt x="172" y="35"/>
                    </a:lnTo>
                    <a:lnTo>
                      <a:pt x="168" y="35"/>
                    </a:lnTo>
                    <a:lnTo>
                      <a:pt x="161" y="35"/>
                    </a:lnTo>
                    <a:lnTo>
                      <a:pt x="163" y="33"/>
                    </a:lnTo>
                    <a:lnTo>
                      <a:pt x="171" y="31"/>
                    </a:lnTo>
                    <a:lnTo>
                      <a:pt x="167" y="31"/>
                    </a:lnTo>
                    <a:lnTo>
                      <a:pt x="173" y="25"/>
                    </a:lnTo>
                    <a:lnTo>
                      <a:pt x="173" y="24"/>
                    </a:lnTo>
                    <a:lnTo>
                      <a:pt x="171" y="25"/>
                    </a:lnTo>
                    <a:lnTo>
                      <a:pt x="172" y="25"/>
                    </a:lnTo>
                    <a:lnTo>
                      <a:pt x="168" y="27"/>
                    </a:lnTo>
                    <a:lnTo>
                      <a:pt x="168" y="25"/>
                    </a:lnTo>
                    <a:lnTo>
                      <a:pt x="164" y="27"/>
                    </a:lnTo>
                    <a:lnTo>
                      <a:pt x="164" y="27"/>
                    </a:lnTo>
                    <a:lnTo>
                      <a:pt x="160" y="29"/>
                    </a:lnTo>
                    <a:lnTo>
                      <a:pt x="160" y="31"/>
                    </a:lnTo>
                    <a:lnTo>
                      <a:pt x="154" y="31"/>
                    </a:lnTo>
                    <a:lnTo>
                      <a:pt x="156" y="32"/>
                    </a:lnTo>
                    <a:lnTo>
                      <a:pt x="149" y="35"/>
                    </a:lnTo>
                    <a:lnTo>
                      <a:pt x="146" y="35"/>
                    </a:lnTo>
                    <a:lnTo>
                      <a:pt x="142" y="32"/>
                    </a:lnTo>
                    <a:lnTo>
                      <a:pt x="146" y="23"/>
                    </a:lnTo>
                    <a:lnTo>
                      <a:pt x="142" y="18"/>
                    </a:lnTo>
                    <a:lnTo>
                      <a:pt x="138" y="21"/>
                    </a:lnTo>
                    <a:lnTo>
                      <a:pt x="138" y="23"/>
                    </a:lnTo>
                    <a:lnTo>
                      <a:pt x="141" y="23"/>
                    </a:lnTo>
                    <a:lnTo>
                      <a:pt x="133" y="24"/>
                    </a:lnTo>
                    <a:lnTo>
                      <a:pt x="129" y="27"/>
                    </a:lnTo>
                    <a:lnTo>
                      <a:pt x="118" y="31"/>
                    </a:lnTo>
                    <a:lnTo>
                      <a:pt x="122" y="28"/>
                    </a:lnTo>
                    <a:lnTo>
                      <a:pt x="125" y="27"/>
                    </a:lnTo>
                    <a:lnTo>
                      <a:pt x="104" y="31"/>
                    </a:lnTo>
                    <a:lnTo>
                      <a:pt x="89" y="37"/>
                    </a:lnTo>
                    <a:lnTo>
                      <a:pt x="94" y="33"/>
                    </a:lnTo>
                    <a:lnTo>
                      <a:pt x="94" y="33"/>
                    </a:lnTo>
                    <a:lnTo>
                      <a:pt x="88" y="35"/>
                    </a:lnTo>
                    <a:lnTo>
                      <a:pt x="89" y="35"/>
                    </a:lnTo>
                    <a:lnTo>
                      <a:pt x="87" y="35"/>
                    </a:lnTo>
                    <a:lnTo>
                      <a:pt x="88" y="35"/>
                    </a:lnTo>
                    <a:lnTo>
                      <a:pt x="85" y="35"/>
                    </a:lnTo>
                    <a:lnTo>
                      <a:pt x="84" y="35"/>
                    </a:lnTo>
                    <a:lnTo>
                      <a:pt x="77" y="37"/>
                    </a:lnTo>
                    <a:lnTo>
                      <a:pt x="69" y="39"/>
                    </a:lnTo>
                    <a:lnTo>
                      <a:pt x="68" y="39"/>
                    </a:lnTo>
                    <a:lnTo>
                      <a:pt x="68" y="39"/>
                    </a:lnTo>
                    <a:lnTo>
                      <a:pt x="73" y="36"/>
                    </a:lnTo>
                    <a:lnTo>
                      <a:pt x="73" y="37"/>
                    </a:lnTo>
                    <a:lnTo>
                      <a:pt x="85" y="33"/>
                    </a:lnTo>
                    <a:lnTo>
                      <a:pt x="96" y="32"/>
                    </a:lnTo>
                    <a:lnTo>
                      <a:pt x="117" y="27"/>
                    </a:lnTo>
                    <a:lnTo>
                      <a:pt x="121" y="25"/>
                    </a:lnTo>
                    <a:lnTo>
                      <a:pt x="121" y="23"/>
                    </a:lnTo>
                    <a:lnTo>
                      <a:pt x="114" y="25"/>
                    </a:lnTo>
                    <a:lnTo>
                      <a:pt x="111" y="24"/>
                    </a:lnTo>
                    <a:lnTo>
                      <a:pt x="106" y="25"/>
                    </a:lnTo>
                    <a:lnTo>
                      <a:pt x="100" y="28"/>
                    </a:lnTo>
                    <a:lnTo>
                      <a:pt x="98" y="27"/>
                    </a:lnTo>
                    <a:lnTo>
                      <a:pt x="85" y="31"/>
                    </a:lnTo>
                    <a:lnTo>
                      <a:pt x="83" y="29"/>
                    </a:lnTo>
                    <a:lnTo>
                      <a:pt x="76" y="32"/>
                    </a:lnTo>
                    <a:lnTo>
                      <a:pt x="73" y="33"/>
                    </a:lnTo>
                    <a:lnTo>
                      <a:pt x="72" y="35"/>
                    </a:lnTo>
                    <a:lnTo>
                      <a:pt x="62" y="35"/>
                    </a:lnTo>
                    <a:lnTo>
                      <a:pt x="50" y="39"/>
                    </a:lnTo>
                    <a:lnTo>
                      <a:pt x="49" y="44"/>
                    </a:lnTo>
                    <a:lnTo>
                      <a:pt x="49" y="46"/>
                    </a:lnTo>
                    <a:lnTo>
                      <a:pt x="46" y="46"/>
                    </a:lnTo>
                    <a:lnTo>
                      <a:pt x="45" y="42"/>
                    </a:lnTo>
                    <a:lnTo>
                      <a:pt x="38" y="42"/>
                    </a:lnTo>
                    <a:lnTo>
                      <a:pt x="38" y="44"/>
                    </a:lnTo>
                    <a:lnTo>
                      <a:pt x="35" y="44"/>
                    </a:lnTo>
                    <a:lnTo>
                      <a:pt x="33" y="42"/>
                    </a:lnTo>
                    <a:lnTo>
                      <a:pt x="27" y="42"/>
                    </a:lnTo>
                    <a:lnTo>
                      <a:pt x="8" y="58"/>
                    </a:lnTo>
                    <a:lnTo>
                      <a:pt x="8" y="60"/>
                    </a:lnTo>
                    <a:lnTo>
                      <a:pt x="6" y="62"/>
                    </a:lnTo>
                    <a:lnTo>
                      <a:pt x="6" y="63"/>
                    </a:lnTo>
                    <a:lnTo>
                      <a:pt x="1" y="66"/>
                    </a:lnTo>
                    <a:lnTo>
                      <a:pt x="0" y="67"/>
                    </a:lnTo>
                    <a:lnTo>
                      <a:pt x="24" y="67"/>
                    </a:lnTo>
                    <a:lnTo>
                      <a:pt x="22" y="69"/>
                    </a:lnTo>
                    <a:lnTo>
                      <a:pt x="23" y="71"/>
                    </a:lnTo>
                    <a:lnTo>
                      <a:pt x="20" y="71"/>
                    </a:lnTo>
                    <a:lnTo>
                      <a:pt x="20" y="74"/>
                    </a:lnTo>
                    <a:lnTo>
                      <a:pt x="14" y="78"/>
                    </a:lnTo>
                    <a:lnTo>
                      <a:pt x="16" y="78"/>
                    </a:lnTo>
                    <a:lnTo>
                      <a:pt x="15" y="79"/>
                    </a:lnTo>
                    <a:lnTo>
                      <a:pt x="12" y="81"/>
                    </a:lnTo>
                    <a:lnTo>
                      <a:pt x="12" y="81"/>
                    </a:lnTo>
                    <a:lnTo>
                      <a:pt x="11" y="82"/>
                    </a:lnTo>
                    <a:lnTo>
                      <a:pt x="19" y="82"/>
                    </a:lnTo>
                    <a:lnTo>
                      <a:pt x="18" y="83"/>
                    </a:lnTo>
                    <a:lnTo>
                      <a:pt x="18" y="83"/>
                    </a:lnTo>
                    <a:lnTo>
                      <a:pt x="23" y="82"/>
                    </a:lnTo>
                    <a:lnTo>
                      <a:pt x="26" y="82"/>
                    </a:lnTo>
                    <a:lnTo>
                      <a:pt x="20" y="85"/>
                    </a:lnTo>
                    <a:lnTo>
                      <a:pt x="20" y="88"/>
                    </a:lnTo>
                    <a:lnTo>
                      <a:pt x="12" y="93"/>
                    </a:lnTo>
                    <a:lnTo>
                      <a:pt x="8" y="93"/>
                    </a:lnTo>
                    <a:lnTo>
                      <a:pt x="11" y="96"/>
                    </a:lnTo>
                    <a:lnTo>
                      <a:pt x="4" y="98"/>
                    </a:lnTo>
                    <a:lnTo>
                      <a:pt x="10" y="104"/>
                    </a:lnTo>
                    <a:lnTo>
                      <a:pt x="7" y="105"/>
                    </a:lnTo>
                    <a:lnTo>
                      <a:pt x="12" y="104"/>
                    </a:lnTo>
                    <a:lnTo>
                      <a:pt x="15" y="105"/>
                    </a:lnTo>
                    <a:lnTo>
                      <a:pt x="15" y="106"/>
                    </a:lnTo>
                    <a:lnTo>
                      <a:pt x="14" y="106"/>
                    </a:lnTo>
                    <a:lnTo>
                      <a:pt x="14" y="108"/>
                    </a:lnTo>
                    <a:lnTo>
                      <a:pt x="12" y="109"/>
                    </a:lnTo>
                    <a:lnTo>
                      <a:pt x="12" y="111"/>
                    </a:lnTo>
                    <a:lnTo>
                      <a:pt x="16" y="113"/>
                    </a:lnTo>
                    <a:lnTo>
                      <a:pt x="12" y="116"/>
                    </a:lnTo>
                    <a:lnTo>
                      <a:pt x="15" y="116"/>
                    </a:lnTo>
                    <a:lnTo>
                      <a:pt x="15" y="119"/>
                    </a:lnTo>
                    <a:lnTo>
                      <a:pt x="8" y="121"/>
                    </a:lnTo>
                    <a:lnTo>
                      <a:pt x="10" y="123"/>
                    </a:lnTo>
                    <a:lnTo>
                      <a:pt x="10" y="124"/>
                    </a:lnTo>
                    <a:lnTo>
                      <a:pt x="11" y="125"/>
                    </a:lnTo>
                    <a:lnTo>
                      <a:pt x="7" y="128"/>
                    </a:lnTo>
                    <a:lnTo>
                      <a:pt x="7" y="131"/>
                    </a:lnTo>
                    <a:lnTo>
                      <a:pt x="4" y="132"/>
                    </a:lnTo>
                    <a:lnTo>
                      <a:pt x="8" y="134"/>
                    </a:lnTo>
                    <a:lnTo>
                      <a:pt x="6" y="134"/>
                    </a:lnTo>
                    <a:lnTo>
                      <a:pt x="6" y="135"/>
                    </a:lnTo>
                    <a:lnTo>
                      <a:pt x="4" y="135"/>
                    </a:lnTo>
                    <a:lnTo>
                      <a:pt x="4" y="138"/>
                    </a:lnTo>
                    <a:lnTo>
                      <a:pt x="1" y="138"/>
                    </a:lnTo>
                    <a:lnTo>
                      <a:pt x="6" y="139"/>
                    </a:lnTo>
                    <a:lnTo>
                      <a:pt x="10" y="139"/>
                    </a:lnTo>
                    <a:lnTo>
                      <a:pt x="10" y="143"/>
                    </a:lnTo>
                    <a:lnTo>
                      <a:pt x="11" y="143"/>
                    </a:lnTo>
                    <a:lnTo>
                      <a:pt x="10" y="144"/>
                    </a:lnTo>
                    <a:lnTo>
                      <a:pt x="12" y="147"/>
                    </a:lnTo>
                    <a:lnTo>
                      <a:pt x="16" y="148"/>
                    </a:lnTo>
                    <a:lnTo>
                      <a:pt x="14" y="153"/>
                    </a:lnTo>
                    <a:lnTo>
                      <a:pt x="11" y="154"/>
                    </a:lnTo>
                    <a:lnTo>
                      <a:pt x="12" y="154"/>
                    </a:lnTo>
                    <a:lnTo>
                      <a:pt x="10" y="159"/>
                    </a:lnTo>
                    <a:lnTo>
                      <a:pt x="16" y="158"/>
                    </a:lnTo>
                    <a:lnTo>
                      <a:pt x="19" y="157"/>
                    </a:lnTo>
                    <a:lnTo>
                      <a:pt x="20" y="158"/>
                    </a:lnTo>
                    <a:lnTo>
                      <a:pt x="23" y="157"/>
                    </a:lnTo>
                    <a:lnTo>
                      <a:pt x="27" y="158"/>
                    </a:lnTo>
                    <a:lnTo>
                      <a:pt x="34" y="158"/>
                    </a:lnTo>
                    <a:lnTo>
                      <a:pt x="35" y="155"/>
                    </a:lnTo>
                    <a:lnTo>
                      <a:pt x="38" y="155"/>
                    </a:lnTo>
                    <a:lnTo>
                      <a:pt x="37" y="158"/>
                    </a:lnTo>
                    <a:lnTo>
                      <a:pt x="34" y="161"/>
                    </a:lnTo>
                    <a:lnTo>
                      <a:pt x="34" y="163"/>
                    </a:lnTo>
                    <a:lnTo>
                      <a:pt x="35" y="163"/>
                    </a:lnTo>
                    <a:lnTo>
                      <a:pt x="34" y="165"/>
                    </a:lnTo>
                    <a:lnTo>
                      <a:pt x="34" y="169"/>
                    </a:lnTo>
                    <a:lnTo>
                      <a:pt x="34" y="170"/>
                    </a:lnTo>
                    <a:lnTo>
                      <a:pt x="45" y="170"/>
                    </a:lnTo>
                    <a:lnTo>
                      <a:pt x="56" y="170"/>
                    </a:lnTo>
                    <a:lnTo>
                      <a:pt x="65" y="170"/>
                    </a:lnTo>
                    <a:lnTo>
                      <a:pt x="79" y="170"/>
                    </a:lnTo>
                    <a:lnTo>
                      <a:pt x="88" y="170"/>
                    </a:lnTo>
                    <a:lnTo>
                      <a:pt x="100" y="170"/>
                    </a:lnTo>
                    <a:lnTo>
                      <a:pt x="110" y="170"/>
                    </a:lnTo>
                    <a:lnTo>
                      <a:pt x="119" y="170"/>
                    </a:lnTo>
                    <a:lnTo>
                      <a:pt x="130" y="170"/>
                    </a:lnTo>
                    <a:lnTo>
                      <a:pt x="142" y="170"/>
                    </a:lnTo>
                    <a:lnTo>
                      <a:pt x="152" y="170"/>
                    </a:lnTo>
                    <a:lnTo>
                      <a:pt x="164" y="170"/>
                    </a:lnTo>
                    <a:lnTo>
                      <a:pt x="173" y="170"/>
                    </a:lnTo>
                    <a:lnTo>
                      <a:pt x="183" y="170"/>
                    </a:lnTo>
                    <a:lnTo>
                      <a:pt x="194" y="170"/>
                    </a:lnTo>
                    <a:lnTo>
                      <a:pt x="194" y="170"/>
                    </a:lnTo>
                    <a:lnTo>
                      <a:pt x="194" y="170"/>
                    </a:lnTo>
                    <a:lnTo>
                      <a:pt x="205" y="170"/>
                    </a:lnTo>
                    <a:lnTo>
                      <a:pt x="215" y="170"/>
                    </a:lnTo>
                    <a:lnTo>
                      <a:pt x="226" y="170"/>
                    </a:lnTo>
                    <a:lnTo>
                      <a:pt x="236" y="170"/>
                    </a:lnTo>
                    <a:lnTo>
                      <a:pt x="246" y="170"/>
                    </a:lnTo>
                    <a:lnTo>
                      <a:pt x="257" y="170"/>
                    </a:lnTo>
                    <a:lnTo>
                      <a:pt x="268" y="170"/>
                    </a:lnTo>
                    <a:lnTo>
                      <a:pt x="279" y="170"/>
                    </a:lnTo>
                    <a:lnTo>
                      <a:pt x="286" y="170"/>
                    </a:lnTo>
                    <a:lnTo>
                      <a:pt x="286" y="170"/>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 name="Freeform 91"/>
              <p:cNvSpPr>
                <a:spLocks/>
              </p:cNvSpPr>
              <p:nvPr/>
            </p:nvSpPr>
            <p:spPr bwMode="auto">
              <a:xfrm>
                <a:off x="2557464" y="1963738"/>
                <a:ext cx="409576" cy="441325"/>
              </a:xfrm>
              <a:custGeom>
                <a:avLst/>
                <a:gdLst/>
                <a:ahLst/>
                <a:cxnLst>
                  <a:cxn ang="0">
                    <a:pos x="201" y="107"/>
                  </a:cxn>
                  <a:cxn ang="0">
                    <a:pos x="183" y="146"/>
                  </a:cxn>
                  <a:cxn ang="0">
                    <a:pos x="185" y="157"/>
                  </a:cxn>
                  <a:cxn ang="0">
                    <a:pos x="202" y="168"/>
                  </a:cxn>
                  <a:cxn ang="0">
                    <a:pos x="210" y="177"/>
                  </a:cxn>
                  <a:cxn ang="0">
                    <a:pos x="220" y="180"/>
                  </a:cxn>
                  <a:cxn ang="0">
                    <a:pos x="239" y="177"/>
                  </a:cxn>
                  <a:cxn ang="0">
                    <a:pos x="231" y="187"/>
                  </a:cxn>
                  <a:cxn ang="0">
                    <a:pos x="212" y="196"/>
                  </a:cxn>
                  <a:cxn ang="0">
                    <a:pos x="194" y="200"/>
                  </a:cxn>
                  <a:cxn ang="0">
                    <a:pos x="182" y="203"/>
                  </a:cxn>
                  <a:cxn ang="0">
                    <a:pos x="160" y="215"/>
                  </a:cxn>
                  <a:cxn ang="0">
                    <a:pos x="164" y="222"/>
                  </a:cxn>
                  <a:cxn ang="0">
                    <a:pos x="145" y="222"/>
                  </a:cxn>
                  <a:cxn ang="0">
                    <a:pos x="128" y="226"/>
                  </a:cxn>
                  <a:cxn ang="0">
                    <a:pos x="111" y="235"/>
                  </a:cxn>
                  <a:cxn ang="0">
                    <a:pos x="109" y="229"/>
                  </a:cxn>
                  <a:cxn ang="0">
                    <a:pos x="115" y="227"/>
                  </a:cxn>
                  <a:cxn ang="0">
                    <a:pos x="121" y="216"/>
                  </a:cxn>
                  <a:cxn ang="0">
                    <a:pos x="134" y="200"/>
                  </a:cxn>
                  <a:cxn ang="0">
                    <a:pos x="143" y="181"/>
                  </a:cxn>
                  <a:cxn ang="0">
                    <a:pos x="149" y="187"/>
                  </a:cxn>
                  <a:cxn ang="0">
                    <a:pos x="148" y="192"/>
                  </a:cxn>
                  <a:cxn ang="0">
                    <a:pos x="159" y="193"/>
                  </a:cxn>
                  <a:cxn ang="0">
                    <a:pos x="166" y="189"/>
                  </a:cxn>
                  <a:cxn ang="0">
                    <a:pos x="164" y="180"/>
                  </a:cxn>
                  <a:cxn ang="0">
                    <a:pos x="160" y="172"/>
                  </a:cxn>
                  <a:cxn ang="0">
                    <a:pos x="149" y="169"/>
                  </a:cxn>
                  <a:cxn ang="0">
                    <a:pos x="122" y="165"/>
                  </a:cxn>
                  <a:cxn ang="0">
                    <a:pos x="115" y="162"/>
                  </a:cxn>
                  <a:cxn ang="0">
                    <a:pos x="115" y="157"/>
                  </a:cxn>
                  <a:cxn ang="0">
                    <a:pos x="115" y="151"/>
                  </a:cxn>
                  <a:cxn ang="0">
                    <a:pos x="120" y="138"/>
                  </a:cxn>
                  <a:cxn ang="0">
                    <a:pos x="106" y="126"/>
                  </a:cxn>
                  <a:cxn ang="0">
                    <a:pos x="94" y="124"/>
                  </a:cxn>
                  <a:cxn ang="0">
                    <a:pos x="83" y="127"/>
                  </a:cxn>
                  <a:cxn ang="0">
                    <a:pos x="80" y="124"/>
                  </a:cxn>
                  <a:cxn ang="0">
                    <a:pos x="74" y="128"/>
                  </a:cxn>
                  <a:cxn ang="0">
                    <a:pos x="45" y="135"/>
                  </a:cxn>
                  <a:cxn ang="0">
                    <a:pos x="13" y="128"/>
                  </a:cxn>
                  <a:cxn ang="0">
                    <a:pos x="3" y="116"/>
                  </a:cxn>
                  <a:cxn ang="0">
                    <a:pos x="6" y="105"/>
                  </a:cxn>
                  <a:cxn ang="0">
                    <a:pos x="30" y="61"/>
                  </a:cxn>
                  <a:cxn ang="0">
                    <a:pos x="68" y="40"/>
                  </a:cxn>
                  <a:cxn ang="0">
                    <a:pos x="106" y="19"/>
                  </a:cxn>
                  <a:cxn ang="0">
                    <a:pos x="140" y="0"/>
                  </a:cxn>
                  <a:cxn ang="0">
                    <a:pos x="151" y="13"/>
                  </a:cxn>
                  <a:cxn ang="0">
                    <a:pos x="172" y="22"/>
                  </a:cxn>
                  <a:cxn ang="0">
                    <a:pos x="198" y="23"/>
                  </a:cxn>
                  <a:cxn ang="0">
                    <a:pos x="205" y="30"/>
                  </a:cxn>
                  <a:cxn ang="0">
                    <a:pos x="193" y="54"/>
                  </a:cxn>
                  <a:cxn ang="0">
                    <a:pos x="195" y="70"/>
                  </a:cxn>
                  <a:cxn ang="0">
                    <a:pos x="199" y="78"/>
                  </a:cxn>
                  <a:cxn ang="0">
                    <a:pos x="201" y="85"/>
                  </a:cxn>
                  <a:cxn ang="0">
                    <a:pos x="209" y="84"/>
                  </a:cxn>
                </a:cxnLst>
                <a:rect l="0" t="0" r="r" b="b"/>
                <a:pathLst>
                  <a:path w="239" h="235">
                    <a:moveTo>
                      <a:pt x="210" y="85"/>
                    </a:moveTo>
                    <a:lnTo>
                      <a:pt x="208" y="92"/>
                    </a:lnTo>
                    <a:lnTo>
                      <a:pt x="201" y="107"/>
                    </a:lnTo>
                    <a:lnTo>
                      <a:pt x="194" y="122"/>
                    </a:lnTo>
                    <a:lnTo>
                      <a:pt x="189" y="137"/>
                    </a:lnTo>
                    <a:lnTo>
                      <a:pt x="183" y="146"/>
                    </a:lnTo>
                    <a:lnTo>
                      <a:pt x="185" y="150"/>
                    </a:lnTo>
                    <a:lnTo>
                      <a:pt x="183" y="151"/>
                    </a:lnTo>
                    <a:lnTo>
                      <a:pt x="185" y="157"/>
                    </a:lnTo>
                    <a:lnTo>
                      <a:pt x="186" y="161"/>
                    </a:lnTo>
                    <a:lnTo>
                      <a:pt x="187" y="165"/>
                    </a:lnTo>
                    <a:lnTo>
                      <a:pt x="202" y="168"/>
                    </a:lnTo>
                    <a:lnTo>
                      <a:pt x="203" y="170"/>
                    </a:lnTo>
                    <a:lnTo>
                      <a:pt x="209" y="172"/>
                    </a:lnTo>
                    <a:lnTo>
                      <a:pt x="210" y="177"/>
                    </a:lnTo>
                    <a:lnTo>
                      <a:pt x="213" y="179"/>
                    </a:lnTo>
                    <a:lnTo>
                      <a:pt x="217" y="177"/>
                    </a:lnTo>
                    <a:lnTo>
                      <a:pt x="220" y="180"/>
                    </a:lnTo>
                    <a:lnTo>
                      <a:pt x="228" y="176"/>
                    </a:lnTo>
                    <a:lnTo>
                      <a:pt x="236" y="176"/>
                    </a:lnTo>
                    <a:lnTo>
                      <a:pt x="239" y="177"/>
                    </a:lnTo>
                    <a:lnTo>
                      <a:pt x="236" y="181"/>
                    </a:lnTo>
                    <a:lnTo>
                      <a:pt x="237" y="183"/>
                    </a:lnTo>
                    <a:lnTo>
                      <a:pt x="231" y="187"/>
                    </a:lnTo>
                    <a:lnTo>
                      <a:pt x="228" y="187"/>
                    </a:lnTo>
                    <a:lnTo>
                      <a:pt x="217" y="192"/>
                    </a:lnTo>
                    <a:lnTo>
                      <a:pt x="212" y="196"/>
                    </a:lnTo>
                    <a:lnTo>
                      <a:pt x="197" y="200"/>
                    </a:lnTo>
                    <a:lnTo>
                      <a:pt x="197" y="199"/>
                    </a:lnTo>
                    <a:lnTo>
                      <a:pt x="194" y="200"/>
                    </a:lnTo>
                    <a:lnTo>
                      <a:pt x="195" y="204"/>
                    </a:lnTo>
                    <a:lnTo>
                      <a:pt x="189" y="203"/>
                    </a:lnTo>
                    <a:lnTo>
                      <a:pt x="182" y="203"/>
                    </a:lnTo>
                    <a:lnTo>
                      <a:pt x="166" y="206"/>
                    </a:lnTo>
                    <a:lnTo>
                      <a:pt x="155" y="214"/>
                    </a:lnTo>
                    <a:lnTo>
                      <a:pt x="160" y="215"/>
                    </a:lnTo>
                    <a:lnTo>
                      <a:pt x="163" y="215"/>
                    </a:lnTo>
                    <a:lnTo>
                      <a:pt x="164" y="215"/>
                    </a:lnTo>
                    <a:lnTo>
                      <a:pt x="164" y="222"/>
                    </a:lnTo>
                    <a:lnTo>
                      <a:pt x="160" y="221"/>
                    </a:lnTo>
                    <a:lnTo>
                      <a:pt x="153" y="221"/>
                    </a:lnTo>
                    <a:lnTo>
                      <a:pt x="145" y="222"/>
                    </a:lnTo>
                    <a:lnTo>
                      <a:pt x="141" y="225"/>
                    </a:lnTo>
                    <a:lnTo>
                      <a:pt x="134" y="223"/>
                    </a:lnTo>
                    <a:lnTo>
                      <a:pt x="128" y="226"/>
                    </a:lnTo>
                    <a:lnTo>
                      <a:pt x="124" y="230"/>
                    </a:lnTo>
                    <a:lnTo>
                      <a:pt x="120" y="230"/>
                    </a:lnTo>
                    <a:lnTo>
                      <a:pt x="111" y="235"/>
                    </a:lnTo>
                    <a:lnTo>
                      <a:pt x="103" y="234"/>
                    </a:lnTo>
                    <a:lnTo>
                      <a:pt x="105" y="233"/>
                    </a:lnTo>
                    <a:lnTo>
                      <a:pt x="109" y="229"/>
                    </a:lnTo>
                    <a:lnTo>
                      <a:pt x="110" y="230"/>
                    </a:lnTo>
                    <a:lnTo>
                      <a:pt x="114" y="229"/>
                    </a:lnTo>
                    <a:lnTo>
                      <a:pt x="115" y="227"/>
                    </a:lnTo>
                    <a:lnTo>
                      <a:pt x="114" y="225"/>
                    </a:lnTo>
                    <a:lnTo>
                      <a:pt x="120" y="216"/>
                    </a:lnTo>
                    <a:lnTo>
                      <a:pt x="121" y="216"/>
                    </a:lnTo>
                    <a:lnTo>
                      <a:pt x="129" y="212"/>
                    </a:lnTo>
                    <a:lnTo>
                      <a:pt x="132" y="208"/>
                    </a:lnTo>
                    <a:lnTo>
                      <a:pt x="134" y="200"/>
                    </a:lnTo>
                    <a:lnTo>
                      <a:pt x="144" y="191"/>
                    </a:lnTo>
                    <a:lnTo>
                      <a:pt x="144" y="187"/>
                    </a:lnTo>
                    <a:lnTo>
                      <a:pt x="143" y="181"/>
                    </a:lnTo>
                    <a:lnTo>
                      <a:pt x="147" y="183"/>
                    </a:lnTo>
                    <a:lnTo>
                      <a:pt x="147" y="188"/>
                    </a:lnTo>
                    <a:lnTo>
                      <a:pt x="149" y="187"/>
                    </a:lnTo>
                    <a:lnTo>
                      <a:pt x="148" y="189"/>
                    </a:lnTo>
                    <a:lnTo>
                      <a:pt x="149" y="189"/>
                    </a:lnTo>
                    <a:lnTo>
                      <a:pt x="148" y="192"/>
                    </a:lnTo>
                    <a:lnTo>
                      <a:pt x="152" y="191"/>
                    </a:lnTo>
                    <a:lnTo>
                      <a:pt x="153" y="192"/>
                    </a:lnTo>
                    <a:lnTo>
                      <a:pt x="159" y="193"/>
                    </a:lnTo>
                    <a:lnTo>
                      <a:pt x="160" y="192"/>
                    </a:lnTo>
                    <a:lnTo>
                      <a:pt x="161" y="188"/>
                    </a:lnTo>
                    <a:lnTo>
                      <a:pt x="166" y="189"/>
                    </a:lnTo>
                    <a:lnTo>
                      <a:pt x="166" y="188"/>
                    </a:lnTo>
                    <a:lnTo>
                      <a:pt x="163" y="184"/>
                    </a:lnTo>
                    <a:lnTo>
                      <a:pt x="164" y="180"/>
                    </a:lnTo>
                    <a:lnTo>
                      <a:pt x="161" y="180"/>
                    </a:lnTo>
                    <a:lnTo>
                      <a:pt x="160" y="176"/>
                    </a:lnTo>
                    <a:lnTo>
                      <a:pt x="160" y="172"/>
                    </a:lnTo>
                    <a:lnTo>
                      <a:pt x="159" y="172"/>
                    </a:lnTo>
                    <a:lnTo>
                      <a:pt x="149" y="170"/>
                    </a:lnTo>
                    <a:lnTo>
                      <a:pt x="149" y="169"/>
                    </a:lnTo>
                    <a:lnTo>
                      <a:pt x="134" y="166"/>
                    </a:lnTo>
                    <a:lnTo>
                      <a:pt x="130" y="168"/>
                    </a:lnTo>
                    <a:lnTo>
                      <a:pt x="122" y="165"/>
                    </a:lnTo>
                    <a:lnTo>
                      <a:pt x="118" y="165"/>
                    </a:lnTo>
                    <a:lnTo>
                      <a:pt x="117" y="160"/>
                    </a:lnTo>
                    <a:lnTo>
                      <a:pt x="115" y="162"/>
                    </a:lnTo>
                    <a:lnTo>
                      <a:pt x="114" y="162"/>
                    </a:lnTo>
                    <a:lnTo>
                      <a:pt x="117" y="158"/>
                    </a:lnTo>
                    <a:lnTo>
                      <a:pt x="115" y="157"/>
                    </a:lnTo>
                    <a:lnTo>
                      <a:pt x="118" y="156"/>
                    </a:lnTo>
                    <a:lnTo>
                      <a:pt x="115" y="154"/>
                    </a:lnTo>
                    <a:lnTo>
                      <a:pt x="115" y="151"/>
                    </a:lnTo>
                    <a:lnTo>
                      <a:pt x="118" y="149"/>
                    </a:lnTo>
                    <a:lnTo>
                      <a:pt x="115" y="143"/>
                    </a:lnTo>
                    <a:lnTo>
                      <a:pt x="120" y="138"/>
                    </a:lnTo>
                    <a:lnTo>
                      <a:pt x="109" y="139"/>
                    </a:lnTo>
                    <a:lnTo>
                      <a:pt x="107" y="137"/>
                    </a:lnTo>
                    <a:lnTo>
                      <a:pt x="106" y="126"/>
                    </a:lnTo>
                    <a:lnTo>
                      <a:pt x="98" y="126"/>
                    </a:lnTo>
                    <a:lnTo>
                      <a:pt x="94" y="133"/>
                    </a:lnTo>
                    <a:lnTo>
                      <a:pt x="94" y="124"/>
                    </a:lnTo>
                    <a:lnTo>
                      <a:pt x="87" y="122"/>
                    </a:lnTo>
                    <a:lnTo>
                      <a:pt x="84" y="123"/>
                    </a:lnTo>
                    <a:lnTo>
                      <a:pt x="83" y="127"/>
                    </a:lnTo>
                    <a:lnTo>
                      <a:pt x="78" y="130"/>
                    </a:lnTo>
                    <a:lnTo>
                      <a:pt x="78" y="130"/>
                    </a:lnTo>
                    <a:lnTo>
                      <a:pt x="80" y="124"/>
                    </a:lnTo>
                    <a:lnTo>
                      <a:pt x="74" y="131"/>
                    </a:lnTo>
                    <a:lnTo>
                      <a:pt x="72" y="133"/>
                    </a:lnTo>
                    <a:lnTo>
                      <a:pt x="74" y="128"/>
                    </a:lnTo>
                    <a:lnTo>
                      <a:pt x="64" y="137"/>
                    </a:lnTo>
                    <a:lnTo>
                      <a:pt x="59" y="138"/>
                    </a:lnTo>
                    <a:lnTo>
                      <a:pt x="45" y="135"/>
                    </a:lnTo>
                    <a:lnTo>
                      <a:pt x="37" y="137"/>
                    </a:lnTo>
                    <a:lnTo>
                      <a:pt x="23" y="128"/>
                    </a:lnTo>
                    <a:lnTo>
                      <a:pt x="13" y="128"/>
                    </a:lnTo>
                    <a:lnTo>
                      <a:pt x="9" y="126"/>
                    </a:lnTo>
                    <a:lnTo>
                      <a:pt x="3" y="126"/>
                    </a:lnTo>
                    <a:lnTo>
                      <a:pt x="3" y="116"/>
                    </a:lnTo>
                    <a:lnTo>
                      <a:pt x="0" y="115"/>
                    </a:lnTo>
                    <a:lnTo>
                      <a:pt x="0" y="115"/>
                    </a:lnTo>
                    <a:lnTo>
                      <a:pt x="6" y="105"/>
                    </a:lnTo>
                    <a:lnTo>
                      <a:pt x="13" y="91"/>
                    </a:lnTo>
                    <a:lnTo>
                      <a:pt x="22" y="76"/>
                    </a:lnTo>
                    <a:lnTo>
                      <a:pt x="30" y="61"/>
                    </a:lnTo>
                    <a:lnTo>
                      <a:pt x="40" y="55"/>
                    </a:lnTo>
                    <a:lnTo>
                      <a:pt x="53" y="49"/>
                    </a:lnTo>
                    <a:lnTo>
                      <a:pt x="68" y="40"/>
                    </a:lnTo>
                    <a:lnTo>
                      <a:pt x="83" y="32"/>
                    </a:lnTo>
                    <a:lnTo>
                      <a:pt x="92" y="27"/>
                    </a:lnTo>
                    <a:lnTo>
                      <a:pt x="106" y="19"/>
                    </a:lnTo>
                    <a:lnTo>
                      <a:pt x="121" y="11"/>
                    </a:lnTo>
                    <a:lnTo>
                      <a:pt x="134" y="4"/>
                    </a:lnTo>
                    <a:lnTo>
                      <a:pt x="140" y="0"/>
                    </a:lnTo>
                    <a:lnTo>
                      <a:pt x="148" y="5"/>
                    </a:lnTo>
                    <a:lnTo>
                      <a:pt x="149" y="12"/>
                    </a:lnTo>
                    <a:lnTo>
                      <a:pt x="151" y="13"/>
                    </a:lnTo>
                    <a:lnTo>
                      <a:pt x="157" y="13"/>
                    </a:lnTo>
                    <a:lnTo>
                      <a:pt x="168" y="17"/>
                    </a:lnTo>
                    <a:lnTo>
                      <a:pt x="172" y="22"/>
                    </a:lnTo>
                    <a:lnTo>
                      <a:pt x="163" y="30"/>
                    </a:lnTo>
                    <a:lnTo>
                      <a:pt x="172" y="23"/>
                    </a:lnTo>
                    <a:lnTo>
                      <a:pt x="198" y="23"/>
                    </a:lnTo>
                    <a:lnTo>
                      <a:pt x="205" y="27"/>
                    </a:lnTo>
                    <a:lnTo>
                      <a:pt x="206" y="26"/>
                    </a:lnTo>
                    <a:lnTo>
                      <a:pt x="205" y="30"/>
                    </a:lnTo>
                    <a:lnTo>
                      <a:pt x="197" y="42"/>
                    </a:lnTo>
                    <a:lnTo>
                      <a:pt x="197" y="45"/>
                    </a:lnTo>
                    <a:lnTo>
                      <a:pt x="193" y="54"/>
                    </a:lnTo>
                    <a:lnTo>
                      <a:pt x="191" y="55"/>
                    </a:lnTo>
                    <a:lnTo>
                      <a:pt x="189" y="59"/>
                    </a:lnTo>
                    <a:lnTo>
                      <a:pt x="195" y="70"/>
                    </a:lnTo>
                    <a:lnTo>
                      <a:pt x="185" y="73"/>
                    </a:lnTo>
                    <a:lnTo>
                      <a:pt x="194" y="73"/>
                    </a:lnTo>
                    <a:lnTo>
                      <a:pt x="199" y="78"/>
                    </a:lnTo>
                    <a:lnTo>
                      <a:pt x="199" y="84"/>
                    </a:lnTo>
                    <a:lnTo>
                      <a:pt x="190" y="89"/>
                    </a:lnTo>
                    <a:lnTo>
                      <a:pt x="201" y="85"/>
                    </a:lnTo>
                    <a:lnTo>
                      <a:pt x="206" y="89"/>
                    </a:lnTo>
                    <a:lnTo>
                      <a:pt x="208" y="89"/>
                    </a:lnTo>
                    <a:lnTo>
                      <a:pt x="209" y="84"/>
                    </a:lnTo>
                    <a:lnTo>
                      <a:pt x="212" y="82"/>
                    </a:lnTo>
                    <a:lnTo>
                      <a:pt x="210" y="85"/>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 name="Freeform 92"/>
              <p:cNvSpPr>
                <a:spLocks/>
              </p:cNvSpPr>
              <p:nvPr/>
            </p:nvSpPr>
            <p:spPr bwMode="auto">
              <a:xfrm>
                <a:off x="3200400" y="1863724"/>
                <a:ext cx="250825" cy="254000"/>
              </a:xfrm>
              <a:custGeom>
                <a:avLst/>
                <a:gdLst/>
                <a:ahLst/>
                <a:cxnLst>
                  <a:cxn ang="0">
                    <a:pos x="72" y="127"/>
                  </a:cxn>
                  <a:cxn ang="0">
                    <a:pos x="39" y="127"/>
                  </a:cxn>
                  <a:cxn ang="0">
                    <a:pos x="43" y="115"/>
                  </a:cxn>
                  <a:cxn ang="0">
                    <a:pos x="38" y="114"/>
                  </a:cxn>
                  <a:cxn ang="0">
                    <a:pos x="30" y="127"/>
                  </a:cxn>
                  <a:cxn ang="0">
                    <a:pos x="26" y="130"/>
                  </a:cxn>
                  <a:cxn ang="0">
                    <a:pos x="12" y="127"/>
                  </a:cxn>
                  <a:cxn ang="0">
                    <a:pos x="5" y="125"/>
                  </a:cxn>
                  <a:cxn ang="0">
                    <a:pos x="9" y="114"/>
                  </a:cxn>
                  <a:cxn ang="0">
                    <a:pos x="7" y="112"/>
                  </a:cxn>
                  <a:cxn ang="0">
                    <a:pos x="0" y="116"/>
                  </a:cxn>
                  <a:cxn ang="0">
                    <a:pos x="1" y="103"/>
                  </a:cxn>
                  <a:cxn ang="0">
                    <a:pos x="7" y="88"/>
                  </a:cxn>
                  <a:cxn ang="0">
                    <a:pos x="14" y="80"/>
                  </a:cxn>
                  <a:cxn ang="0">
                    <a:pos x="19" y="81"/>
                  </a:cxn>
                  <a:cxn ang="0">
                    <a:pos x="22" y="76"/>
                  </a:cxn>
                  <a:cxn ang="0">
                    <a:pos x="54" y="87"/>
                  </a:cxn>
                  <a:cxn ang="0">
                    <a:pos x="65" y="75"/>
                  </a:cxn>
                  <a:cxn ang="0">
                    <a:pos x="66" y="65"/>
                  </a:cxn>
                  <a:cxn ang="0">
                    <a:pos x="60" y="61"/>
                  </a:cxn>
                  <a:cxn ang="0">
                    <a:pos x="68" y="49"/>
                  </a:cxn>
                  <a:cxn ang="0">
                    <a:pos x="76" y="39"/>
                  </a:cxn>
                  <a:cxn ang="0">
                    <a:pos x="68" y="34"/>
                  </a:cxn>
                  <a:cxn ang="0">
                    <a:pos x="77" y="24"/>
                  </a:cxn>
                  <a:cxn ang="0">
                    <a:pos x="69" y="20"/>
                  </a:cxn>
                  <a:cxn ang="0">
                    <a:pos x="79" y="12"/>
                  </a:cxn>
                  <a:cxn ang="0">
                    <a:pos x="76" y="4"/>
                  </a:cxn>
                  <a:cxn ang="0">
                    <a:pos x="83" y="1"/>
                  </a:cxn>
                  <a:cxn ang="0">
                    <a:pos x="83" y="10"/>
                  </a:cxn>
                  <a:cxn ang="0">
                    <a:pos x="85" y="15"/>
                  </a:cxn>
                  <a:cxn ang="0">
                    <a:pos x="85" y="18"/>
                  </a:cxn>
                  <a:cxn ang="0">
                    <a:pos x="91" y="22"/>
                  </a:cxn>
                  <a:cxn ang="0">
                    <a:pos x="93" y="28"/>
                  </a:cxn>
                  <a:cxn ang="0">
                    <a:pos x="93" y="34"/>
                  </a:cxn>
                  <a:cxn ang="0">
                    <a:pos x="95" y="43"/>
                  </a:cxn>
                  <a:cxn ang="0">
                    <a:pos x="92" y="53"/>
                  </a:cxn>
                  <a:cxn ang="0">
                    <a:pos x="91" y="56"/>
                  </a:cxn>
                  <a:cxn ang="0">
                    <a:pos x="87" y="62"/>
                  </a:cxn>
                  <a:cxn ang="0">
                    <a:pos x="99" y="69"/>
                  </a:cxn>
                  <a:cxn ang="0">
                    <a:pos x="102" y="75"/>
                  </a:cxn>
                  <a:cxn ang="0">
                    <a:pos x="106" y="83"/>
                  </a:cxn>
                  <a:cxn ang="0">
                    <a:pos x="116" y="83"/>
                  </a:cxn>
                  <a:cxn ang="0">
                    <a:pos x="130" y="85"/>
                  </a:cxn>
                  <a:cxn ang="0">
                    <a:pos x="104" y="95"/>
                  </a:cxn>
                  <a:cxn ang="0">
                    <a:pos x="81" y="99"/>
                  </a:cxn>
                  <a:cxn ang="0">
                    <a:pos x="116" y="93"/>
                  </a:cxn>
                  <a:cxn ang="0">
                    <a:pos x="126" y="106"/>
                  </a:cxn>
                  <a:cxn ang="0">
                    <a:pos x="142" y="104"/>
                  </a:cxn>
                  <a:cxn ang="0">
                    <a:pos x="138" y="111"/>
                  </a:cxn>
                  <a:cxn ang="0">
                    <a:pos x="137" y="118"/>
                  </a:cxn>
                  <a:cxn ang="0">
                    <a:pos x="125" y="134"/>
                  </a:cxn>
                </a:cxnLst>
                <a:rect l="0" t="0" r="r" b="b"/>
                <a:pathLst>
                  <a:path w="145" h="135">
                    <a:moveTo>
                      <a:pt x="116" y="127"/>
                    </a:moveTo>
                    <a:lnTo>
                      <a:pt x="106" y="127"/>
                    </a:lnTo>
                    <a:lnTo>
                      <a:pt x="93" y="127"/>
                    </a:lnTo>
                    <a:lnTo>
                      <a:pt x="83" y="127"/>
                    </a:lnTo>
                    <a:lnTo>
                      <a:pt x="72" y="127"/>
                    </a:lnTo>
                    <a:lnTo>
                      <a:pt x="61" y="127"/>
                    </a:lnTo>
                    <a:lnTo>
                      <a:pt x="49" y="127"/>
                    </a:lnTo>
                    <a:lnTo>
                      <a:pt x="38" y="127"/>
                    </a:lnTo>
                    <a:lnTo>
                      <a:pt x="37" y="126"/>
                    </a:lnTo>
                    <a:lnTo>
                      <a:pt x="39" y="127"/>
                    </a:lnTo>
                    <a:lnTo>
                      <a:pt x="39" y="122"/>
                    </a:lnTo>
                    <a:lnTo>
                      <a:pt x="37" y="121"/>
                    </a:lnTo>
                    <a:lnTo>
                      <a:pt x="41" y="118"/>
                    </a:lnTo>
                    <a:lnTo>
                      <a:pt x="46" y="118"/>
                    </a:lnTo>
                    <a:lnTo>
                      <a:pt x="43" y="115"/>
                    </a:lnTo>
                    <a:lnTo>
                      <a:pt x="46" y="112"/>
                    </a:lnTo>
                    <a:lnTo>
                      <a:pt x="43" y="110"/>
                    </a:lnTo>
                    <a:lnTo>
                      <a:pt x="42" y="111"/>
                    </a:lnTo>
                    <a:lnTo>
                      <a:pt x="41" y="114"/>
                    </a:lnTo>
                    <a:lnTo>
                      <a:pt x="38" y="114"/>
                    </a:lnTo>
                    <a:lnTo>
                      <a:pt x="35" y="119"/>
                    </a:lnTo>
                    <a:lnTo>
                      <a:pt x="35" y="122"/>
                    </a:lnTo>
                    <a:lnTo>
                      <a:pt x="34" y="125"/>
                    </a:lnTo>
                    <a:lnTo>
                      <a:pt x="32" y="126"/>
                    </a:lnTo>
                    <a:lnTo>
                      <a:pt x="30" y="127"/>
                    </a:lnTo>
                    <a:lnTo>
                      <a:pt x="28" y="130"/>
                    </a:lnTo>
                    <a:lnTo>
                      <a:pt x="30" y="131"/>
                    </a:lnTo>
                    <a:lnTo>
                      <a:pt x="24" y="134"/>
                    </a:lnTo>
                    <a:lnTo>
                      <a:pt x="24" y="131"/>
                    </a:lnTo>
                    <a:lnTo>
                      <a:pt x="26" y="130"/>
                    </a:lnTo>
                    <a:lnTo>
                      <a:pt x="22" y="125"/>
                    </a:lnTo>
                    <a:lnTo>
                      <a:pt x="18" y="125"/>
                    </a:lnTo>
                    <a:lnTo>
                      <a:pt x="15" y="126"/>
                    </a:lnTo>
                    <a:lnTo>
                      <a:pt x="14" y="126"/>
                    </a:lnTo>
                    <a:lnTo>
                      <a:pt x="12" y="127"/>
                    </a:lnTo>
                    <a:lnTo>
                      <a:pt x="9" y="126"/>
                    </a:lnTo>
                    <a:lnTo>
                      <a:pt x="9" y="125"/>
                    </a:lnTo>
                    <a:lnTo>
                      <a:pt x="8" y="122"/>
                    </a:lnTo>
                    <a:lnTo>
                      <a:pt x="7" y="125"/>
                    </a:lnTo>
                    <a:lnTo>
                      <a:pt x="5" y="125"/>
                    </a:lnTo>
                    <a:lnTo>
                      <a:pt x="5" y="122"/>
                    </a:lnTo>
                    <a:lnTo>
                      <a:pt x="8" y="121"/>
                    </a:lnTo>
                    <a:lnTo>
                      <a:pt x="8" y="116"/>
                    </a:lnTo>
                    <a:lnTo>
                      <a:pt x="9" y="116"/>
                    </a:lnTo>
                    <a:lnTo>
                      <a:pt x="9" y="114"/>
                    </a:lnTo>
                    <a:lnTo>
                      <a:pt x="12" y="114"/>
                    </a:lnTo>
                    <a:lnTo>
                      <a:pt x="11" y="112"/>
                    </a:lnTo>
                    <a:lnTo>
                      <a:pt x="9" y="111"/>
                    </a:lnTo>
                    <a:lnTo>
                      <a:pt x="9" y="112"/>
                    </a:lnTo>
                    <a:lnTo>
                      <a:pt x="7" y="112"/>
                    </a:lnTo>
                    <a:lnTo>
                      <a:pt x="5" y="116"/>
                    </a:lnTo>
                    <a:lnTo>
                      <a:pt x="4" y="116"/>
                    </a:lnTo>
                    <a:lnTo>
                      <a:pt x="4" y="115"/>
                    </a:lnTo>
                    <a:lnTo>
                      <a:pt x="3" y="116"/>
                    </a:lnTo>
                    <a:lnTo>
                      <a:pt x="0" y="116"/>
                    </a:lnTo>
                    <a:lnTo>
                      <a:pt x="3" y="112"/>
                    </a:lnTo>
                    <a:lnTo>
                      <a:pt x="7" y="107"/>
                    </a:lnTo>
                    <a:lnTo>
                      <a:pt x="5" y="106"/>
                    </a:lnTo>
                    <a:lnTo>
                      <a:pt x="5" y="103"/>
                    </a:lnTo>
                    <a:lnTo>
                      <a:pt x="1" y="103"/>
                    </a:lnTo>
                    <a:lnTo>
                      <a:pt x="3" y="100"/>
                    </a:lnTo>
                    <a:lnTo>
                      <a:pt x="1" y="95"/>
                    </a:lnTo>
                    <a:lnTo>
                      <a:pt x="5" y="92"/>
                    </a:lnTo>
                    <a:lnTo>
                      <a:pt x="5" y="91"/>
                    </a:lnTo>
                    <a:lnTo>
                      <a:pt x="7" y="88"/>
                    </a:lnTo>
                    <a:lnTo>
                      <a:pt x="9" y="88"/>
                    </a:lnTo>
                    <a:lnTo>
                      <a:pt x="14" y="87"/>
                    </a:lnTo>
                    <a:lnTo>
                      <a:pt x="12" y="85"/>
                    </a:lnTo>
                    <a:lnTo>
                      <a:pt x="12" y="80"/>
                    </a:lnTo>
                    <a:lnTo>
                      <a:pt x="14" y="80"/>
                    </a:lnTo>
                    <a:lnTo>
                      <a:pt x="14" y="80"/>
                    </a:lnTo>
                    <a:lnTo>
                      <a:pt x="16" y="84"/>
                    </a:lnTo>
                    <a:lnTo>
                      <a:pt x="19" y="85"/>
                    </a:lnTo>
                    <a:lnTo>
                      <a:pt x="20" y="84"/>
                    </a:lnTo>
                    <a:lnTo>
                      <a:pt x="19" y="81"/>
                    </a:lnTo>
                    <a:lnTo>
                      <a:pt x="20" y="81"/>
                    </a:lnTo>
                    <a:lnTo>
                      <a:pt x="20" y="79"/>
                    </a:lnTo>
                    <a:lnTo>
                      <a:pt x="22" y="77"/>
                    </a:lnTo>
                    <a:lnTo>
                      <a:pt x="20" y="76"/>
                    </a:lnTo>
                    <a:lnTo>
                      <a:pt x="22" y="76"/>
                    </a:lnTo>
                    <a:lnTo>
                      <a:pt x="26" y="81"/>
                    </a:lnTo>
                    <a:lnTo>
                      <a:pt x="30" y="83"/>
                    </a:lnTo>
                    <a:lnTo>
                      <a:pt x="31" y="85"/>
                    </a:lnTo>
                    <a:lnTo>
                      <a:pt x="47" y="84"/>
                    </a:lnTo>
                    <a:lnTo>
                      <a:pt x="54" y="87"/>
                    </a:lnTo>
                    <a:lnTo>
                      <a:pt x="60" y="81"/>
                    </a:lnTo>
                    <a:lnTo>
                      <a:pt x="58" y="80"/>
                    </a:lnTo>
                    <a:lnTo>
                      <a:pt x="60" y="77"/>
                    </a:lnTo>
                    <a:lnTo>
                      <a:pt x="66" y="76"/>
                    </a:lnTo>
                    <a:lnTo>
                      <a:pt x="65" y="75"/>
                    </a:lnTo>
                    <a:lnTo>
                      <a:pt x="66" y="73"/>
                    </a:lnTo>
                    <a:lnTo>
                      <a:pt x="64" y="72"/>
                    </a:lnTo>
                    <a:lnTo>
                      <a:pt x="62" y="68"/>
                    </a:lnTo>
                    <a:lnTo>
                      <a:pt x="62" y="66"/>
                    </a:lnTo>
                    <a:lnTo>
                      <a:pt x="66" y="65"/>
                    </a:lnTo>
                    <a:lnTo>
                      <a:pt x="62" y="65"/>
                    </a:lnTo>
                    <a:lnTo>
                      <a:pt x="62" y="64"/>
                    </a:lnTo>
                    <a:lnTo>
                      <a:pt x="60" y="65"/>
                    </a:lnTo>
                    <a:lnTo>
                      <a:pt x="62" y="62"/>
                    </a:lnTo>
                    <a:lnTo>
                      <a:pt x="60" y="61"/>
                    </a:lnTo>
                    <a:lnTo>
                      <a:pt x="60" y="60"/>
                    </a:lnTo>
                    <a:lnTo>
                      <a:pt x="64" y="58"/>
                    </a:lnTo>
                    <a:lnTo>
                      <a:pt x="62" y="54"/>
                    </a:lnTo>
                    <a:lnTo>
                      <a:pt x="66" y="51"/>
                    </a:lnTo>
                    <a:lnTo>
                      <a:pt x="68" y="49"/>
                    </a:lnTo>
                    <a:lnTo>
                      <a:pt x="70" y="46"/>
                    </a:lnTo>
                    <a:lnTo>
                      <a:pt x="69" y="46"/>
                    </a:lnTo>
                    <a:lnTo>
                      <a:pt x="72" y="45"/>
                    </a:lnTo>
                    <a:lnTo>
                      <a:pt x="73" y="42"/>
                    </a:lnTo>
                    <a:lnTo>
                      <a:pt x="76" y="39"/>
                    </a:lnTo>
                    <a:lnTo>
                      <a:pt x="74" y="41"/>
                    </a:lnTo>
                    <a:lnTo>
                      <a:pt x="72" y="38"/>
                    </a:lnTo>
                    <a:lnTo>
                      <a:pt x="70" y="38"/>
                    </a:lnTo>
                    <a:lnTo>
                      <a:pt x="70" y="34"/>
                    </a:lnTo>
                    <a:lnTo>
                      <a:pt x="68" y="34"/>
                    </a:lnTo>
                    <a:lnTo>
                      <a:pt x="73" y="30"/>
                    </a:lnTo>
                    <a:lnTo>
                      <a:pt x="79" y="28"/>
                    </a:lnTo>
                    <a:lnTo>
                      <a:pt x="79" y="27"/>
                    </a:lnTo>
                    <a:lnTo>
                      <a:pt x="76" y="27"/>
                    </a:lnTo>
                    <a:lnTo>
                      <a:pt x="77" y="24"/>
                    </a:lnTo>
                    <a:lnTo>
                      <a:pt x="84" y="23"/>
                    </a:lnTo>
                    <a:lnTo>
                      <a:pt x="83" y="22"/>
                    </a:lnTo>
                    <a:lnTo>
                      <a:pt x="76" y="24"/>
                    </a:lnTo>
                    <a:lnTo>
                      <a:pt x="76" y="22"/>
                    </a:lnTo>
                    <a:lnTo>
                      <a:pt x="69" y="20"/>
                    </a:lnTo>
                    <a:lnTo>
                      <a:pt x="72" y="19"/>
                    </a:lnTo>
                    <a:lnTo>
                      <a:pt x="76" y="20"/>
                    </a:lnTo>
                    <a:lnTo>
                      <a:pt x="74" y="18"/>
                    </a:lnTo>
                    <a:lnTo>
                      <a:pt x="77" y="14"/>
                    </a:lnTo>
                    <a:lnTo>
                      <a:pt x="79" y="12"/>
                    </a:lnTo>
                    <a:lnTo>
                      <a:pt x="74" y="14"/>
                    </a:lnTo>
                    <a:lnTo>
                      <a:pt x="73" y="12"/>
                    </a:lnTo>
                    <a:lnTo>
                      <a:pt x="76" y="8"/>
                    </a:lnTo>
                    <a:lnTo>
                      <a:pt x="79" y="5"/>
                    </a:lnTo>
                    <a:lnTo>
                      <a:pt x="76" y="4"/>
                    </a:lnTo>
                    <a:lnTo>
                      <a:pt x="80" y="3"/>
                    </a:lnTo>
                    <a:lnTo>
                      <a:pt x="79" y="1"/>
                    </a:lnTo>
                    <a:lnTo>
                      <a:pt x="84" y="0"/>
                    </a:lnTo>
                    <a:lnTo>
                      <a:pt x="84" y="0"/>
                    </a:lnTo>
                    <a:lnTo>
                      <a:pt x="83" y="1"/>
                    </a:lnTo>
                    <a:lnTo>
                      <a:pt x="84" y="1"/>
                    </a:lnTo>
                    <a:lnTo>
                      <a:pt x="83" y="4"/>
                    </a:lnTo>
                    <a:lnTo>
                      <a:pt x="81" y="5"/>
                    </a:lnTo>
                    <a:lnTo>
                      <a:pt x="84" y="5"/>
                    </a:lnTo>
                    <a:lnTo>
                      <a:pt x="83" y="10"/>
                    </a:lnTo>
                    <a:lnTo>
                      <a:pt x="84" y="10"/>
                    </a:lnTo>
                    <a:lnTo>
                      <a:pt x="83" y="11"/>
                    </a:lnTo>
                    <a:lnTo>
                      <a:pt x="87" y="11"/>
                    </a:lnTo>
                    <a:lnTo>
                      <a:pt x="84" y="14"/>
                    </a:lnTo>
                    <a:lnTo>
                      <a:pt x="85" y="15"/>
                    </a:lnTo>
                    <a:lnTo>
                      <a:pt x="88" y="14"/>
                    </a:lnTo>
                    <a:lnTo>
                      <a:pt x="87" y="15"/>
                    </a:lnTo>
                    <a:lnTo>
                      <a:pt x="89" y="15"/>
                    </a:lnTo>
                    <a:lnTo>
                      <a:pt x="88" y="18"/>
                    </a:lnTo>
                    <a:lnTo>
                      <a:pt x="85" y="18"/>
                    </a:lnTo>
                    <a:lnTo>
                      <a:pt x="81" y="18"/>
                    </a:lnTo>
                    <a:lnTo>
                      <a:pt x="77" y="19"/>
                    </a:lnTo>
                    <a:lnTo>
                      <a:pt x="91" y="18"/>
                    </a:lnTo>
                    <a:lnTo>
                      <a:pt x="88" y="22"/>
                    </a:lnTo>
                    <a:lnTo>
                      <a:pt x="91" y="22"/>
                    </a:lnTo>
                    <a:lnTo>
                      <a:pt x="91" y="23"/>
                    </a:lnTo>
                    <a:lnTo>
                      <a:pt x="92" y="24"/>
                    </a:lnTo>
                    <a:lnTo>
                      <a:pt x="83" y="27"/>
                    </a:lnTo>
                    <a:lnTo>
                      <a:pt x="93" y="27"/>
                    </a:lnTo>
                    <a:lnTo>
                      <a:pt x="93" y="28"/>
                    </a:lnTo>
                    <a:lnTo>
                      <a:pt x="91" y="30"/>
                    </a:lnTo>
                    <a:lnTo>
                      <a:pt x="91" y="30"/>
                    </a:lnTo>
                    <a:lnTo>
                      <a:pt x="84" y="34"/>
                    </a:lnTo>
                    <a:lnTo>
                      <a:pt x="92" y="33"/>
                    </a:lnTo>
                    <a:lnTo>
                      <a:pt x="93" y="34"/>
                    </a:lnTo>
                    <a:lnTo>
                      <a:pt x="89" y="37"/>
                    </a:lnTo>
                    <a:lnTo>
                      <a:pt x="93" y="37"/>
                    </a:lnTo>
                    <a:lnTo>
                      <a:pt x="96" y="41"/>
                    </a:lnTo>
                    <a:lnTo>
                      <a:pt x="88" y="43"/>
                    </a:lnTo>
                    <a:lnTo>
                      <a:pt x="95" y="43"/>
                    </a:lnTo>
                    <a:lnTo>
                      <a:pt x="95" y="45"/>
                    </a:lnTo>
                    <a:lnTo>
                      <a:pt x="93" y="46"/>
                    </a:lnTo>
                    <a:lnTo>
                      <a:pt x="97" y="47"/>
                    </a:lnTo>
                    <a:lnTo>
                      <a:pt x="97" y="49"/>
                    </a:lnTo>
                    <a:lnTo>
                      <a:pt x="92" y="53"/>
                    </a:lnTo>
                    <a:lnTo>
                      <a:pt x="92" y="54"/>
                    </a:lnTo>
                    <a:lnTo>
                      <a:pt x="85" y="53"/>
                    </a:lnTo>
                    <a:lnTo>
                      <a:pt x="84" y="53"/>
                    </a:lnTo>
                    <a:lnTo>
                      <a:pt x="87" y="54"/>
                    </a:lnTo>
                    <a:lnTo>
                      <a:pt x="91" y="56"/>
                    </a:lnTo>
                    <a:lnTo>
                      <a:pt x="91" y="57"/>
                    </a:lnTo>
                    <a:lnTo>
                      <a:pt x="87" y="58"/>
                    </a:lnTo>
                    <a:lnTo>
                      <a:pt x="89" y="61"/>
                    </a:lnTo>
                    <a:lnTo>
                      <a:pt x="88" y="61"/>
                    </a:lnTo>
                    <a:lnTo>
                      <a:pt x="87" y="62"/>
                    </a:lnTo>
                    <a:lnTo>
                      <a:pt x="93" y="61"/>
                    </a:lnTo>
                    <a:lnTo>
                      <a:pt x="93" y="66"/>
                    </a:lnTo>
                    <a:lnTo>
                      <a:pt x="92" y="66"/>
                    </a:lnTo>
                    <a:lnTo>
                      <a:pt x="99" y="66"/>
                    </a:lnTo>
                    <a:lnTo>
                      <a:pt x="99" y="69"/>
                    </a:lnTo>
                    <a:lnTo>
                      <a:pt x="103" y="69"/>
                    </a:lnTo>
                    <a:lnTo>
                      <a:pt x="102" y="72"/>
                    </a:lnTo>
                    <a:lnTo>
                      <a:pt x="102" y="73"/>
                    </a:lnTo>
                    <a:lnTo>
                      <a:pt x="99" y="76"/>
                    </a:lnTo>
                    <a:lnTo>
                      <a:pt x="102" y="75"/>
                    </a:lnTo>
                    <a:lnTo>
                      <a:pt x="104" y="77"/>
                    </a:lnTo>
                    <a:lnTo>
                      <a:pt x="108" y="76"/>
                    </a:lnTo>
                    <a:lnTo>
                      <a:pt x="108" y="77"/>
                    </a:lnTo>
                    <a:lnTo>
                      <a:pt x="110" y="77"/>
                    </a:lnTo>
                    <a:lnTo>
                      <a:pt x="106" y="83"/>
                    </a:lnTo>
                    <a:lnTo>
                      <a:pt x="114" y="77"/>
                    </a:lnTo>
                    <a:lnTo>
                      <a:pt x="112" y="79"/>
                    </a:lnTo>
                    <a:lnTo>
                      <a:pt x="115" y="79"/>
                    </a:lnTo>
                    <a:lnTo>
                      <a:pt x="115" y="81"/>
                    </a:lnTo>
                    <a:lnTo>
                      <a:pt x="116" y="83"/>
                    </a:lnTo>
                    <a:lnTo>
                      <a:pt x="120" y="84"/>
                    </a:lnTo>
                    <a:lnTo>
                      <a:pt x="126" y="81"/>
                    </a:lnTo>
                    <a:lnTo>
                      <a:pt x="127" y="83"/>
                    </a:lnTo>
                    <a:lnTo>
                      <a:pt x="126" y="84"/>
                    </a:lnTo>
                    <a:lnTo>
                      <a:pt x="130" y="85"/>
                    </a:lnTo>
                    <a:lnTo>
                      <a:pt x="131" y="87"/>
                    </a:lnTo>
                    <a:lnTo>
                      <a:pt x="129" y="89"/>
                    </a:lnTo>
                    <a:lnTo>
                      <a:pt x="123" y="89"/>
                    </a:lnTo>
                    <a:lnTo>
                      <a:pt x="115" y="93"/>
                    </a:lnTo>
                    <a:lnTo>
                      <a:pt x="104" y="95"/>
                    </a:lnTo>
                    <a:lnTo>
                      <a:pt x="102" y="96"/>
                    </a:lnTo>
                    <a:lnTo>
                      <a:pt x="97" y="98"/>
                    </a:lnTo>
                    <a:lnTo>
                      <a:pt x="92" y="102"/>
                    </a:lnTo>
                    <a:lnTo>
                      <a:pt x="85" y="99"/>
                    </a:lnTo>
                    <a:lnTo>
                      <a:pt x="81" y="99"/>
                    </a:lnTo>
                    <a:lnTo>
                      <a:pt x="81" y="100"/>
                    </a:lnTo>
                    <a:lnTo>
                      <a:pt x="91" y="103"/>
                    </a:lnTo>
                    <a:lnTo>
                      <a:pt x="88" y="107"/>
                    </a:lnTo>
                    <a:lnTo>
                      <a:pt x="112" y="96"/>
                    </a:lnTo>
                    <a:lnTo>
                      <a:pt x="116" y="93"/>
                    </a:lnTo>
                    <a:lnTo>
                      <a:pt x="122" y="92"/>
                    </a:lnTo>
                    <a:lnTo>
                      <a:pt x="130" y="93"/>
                    </a:lnTo>
                    <a:lnTo>
                      <a:pt x="129" y="99"/>
                    </a:lnTo>
                    <a:lnTo>
                      <a:pt x="127" y="100"/>
                    </a:lnTo>
                    <a:lnTo>
                      <a:pt x="126" y="106"/>
                    </a:lnTo>
                    <a:lnTo>
                      <a:pt x="133" y="100"/>
                    </a:lnTo>
                    <a:lnTo>
                      <a:pt x="138" y="100"/>
                    </a:lnTo>
                    <a:lnTo>
                      <a:pt x="137" y="100"/>
                    </a:lnTo>
                    <a:lnTo>
                      <a:pt x="143" y="103"/>
                    </a:lnTo>
                    <a:lnTo>
                      <a:pt x="142" y="104"/>
                    </a:lnTo>
                    <a:lnTo>
                      <a:pt x="145" y="107"/>
                    </a:lnTo>
                    <a:lnTo>
                      <a:pt x="143" y="108"/>
                    </a:lnTo>
                    <a:lnTo>
                      <a:pt x="141" y="110"/>
                    </a:lnTo>
                    <a:lnTo>
                      <a:pt x="137" y="108"/>
                    </a:lnTo>
                    <a:lnTo>
                      <a:pt x="138" y="111"/>
                    </a:lnTo>
                    <a:lnTo>
                      <a:pt x="141" y="111"/>
                    </a:lnTo>
                    <a:lnTo>
                      <a:pt x="141" y="114"/>
                    </a:lnTo>
                    <a:lnTo>
                      <a:pt x="139" y="115"/>
                    </a:lnTo>
                    <a:lnTo>
                      <a:pt x="141" y="118"/>
                    </a:lnTo>
                    <a:lnTo>
                      <a:pt x="137" y="118"/>
                    </a:lnTo>
                    <a:lnTo>
                      <a:pt x="141" y="119"/>
                    </a:lnTo>
                    <a:lnTo>
                      <a:pt x="141" y="122"/>
                    </a:lnTo>
                    <a:lnTo>
                      <a:pt x="137" y="121"/>
                    </a:lnTo>
                    <a:lnTo>
                      <a:pt x="139" y="125"/>
                    </a:lnTo>
                    <a:lnTo>
                      <a:pt x="125" y="134"/>
                    </a:lnTo>
                    <a:lnTo>
                      <a:pt x="120" y="135"/>
                    </a:lnTo>
                    <a:lnTo>
                      <a:pt x="116" y="135"/>
                    </a:lnTo>
                    <a:lnTo>
                      <a:pt x="119" y="127"/>
                    </a:lnTo>
                    <a:lnTo>
                      <a:pt x="116" y="127"/>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102" name="Freeform 106"/>
              <p:cNvSpPr>
                <a:spLocks/>
              </p:cNvSpPr>
              <p:nvPr/>
            </p:nvSpPr>
            <p:spPr bwMode="auto">
              <a:xfrm>
                <a:off x="2944812" y="4368800"/>
                <a:ext cx="379412" cy="928687"/>
              </a:xfrm>
              <a:custGeom>
                <a:avLst/>
                <a:gdLst/>
                <a:ahLst/>
                <a:cxnLst>
                  <a:cxn ang="0">
                    <a:pos x="84" y="491"/>
                  </a:cxn>
                  <a:cxn ang="0">
                    <a:pos x="64" y="469"/>
                  </a:cxn>
                  <a:cxn ang="0">
                    <a:pos x="53" y="452"/>
                  </a:cxn>
                  <a:cxn ang="0">
                    <a:pos x="52" y="422"/>
                  </a:cxn>
                  <a:cxn ang="0">
                    <a:pos x="49" y="388"/>
                  </a:cxn>
                  <a:cxn ang="0">
                    <a:pos x="41" y="376"/>
                  </a:cxn>
                  <a:cxn ang="0">
                    <a:pos x="46" y="371"/>
                  </a:cxn>
                  <a:cxn ang="0">
                    <a:pos x="35" y="357"/>
                  </a:cxn>
                  <a:cxn ang="0">
                    <a:pos x="27" y="339"/>
                  </a:cxn>
                  <a:cxn ang="0">
                    <a:pos x="23" y="319"/>
                  </a:cxn>
                  <a:cxn ang="0">
                    <a:pos x="22" y="274"/>
                  </a:cxn>
                  <a:cxn ang="0">
                    <a:pos x="12" y="241"/>
                  </a:cxn>
                  <a:cxn ang="0">
                    <a:pos x="16" y="218"/>
                  </a:cxn>
                  <a:cxn ang="0">
                    <a:pos x="15" y="189"/>
                  </a:cxn>
                  <a:cxn ang="0">
                    <a:pos x="6" y="171"/>
                  </a:cxn>
                  <a:cxn ang="0">
                    <a:pos x="0" y="155"/>
                  </a:cxn>
                  <a:cxn ang="0">
                    <a:pos x="4" y="104"/>
                  </a:cxn>
                  <a:cxn ang="0">
                    <a:pos x="18" y="82"/>
                  </a:cxn>
                  <a:cxn ang="0">
                    <a:pos x="12" y="54"/>
                  </a:cxn>
                  <a:cxn ang="0">
                    <a:pos x="27" y="23"/>
                  </a:cxn>
                  <a:cxn ang="0">
                    <a:pos x="43" y="5"/>
                  </a:cxn>
                  <a:cxn ang="0">
                    <a:pos x="68" y="2"/>
                  </a:cxn>
                  <a:cxn ang="0">
                    <a:pos x="92" y="9"/>
                  </a:cxn>
                  <a:cxn ang="0">
                    <a:pos x="117" y="35"/>
                  </a:cxn>
                  <a:cxn ang="0">
                    <a:pos x="163" y="58"/>
                  </a:cxn>
                  <a:cxn ang="0">
                    <a:pos x="157" y="83"/>
                  </a:cxn>
                  <a:cxn ang="0">
                    <a:pos x="180" y="93"/>
                  </a:cxn>
                  <a:cxn ang="0">
                    <a:pos x="209" y="62"/>
                  </a:cxn>
                  <a:cxn ang="0">
                    <a:pos x="222" y="74"/>
                  </a:cxn>
                  <a:cxn ang="0">
                    <a:pos x="210" y="93"/>
                  </a:cxn>
                  <a:cxn ang="0">
                    <a:pos x="175" y="138"/>
                  </a:cxn>
                  <a:cxn ang="0">
                    <a:pos x="173" y="166"/>
                  </a:cxn>
                  <a:cxn ang="0">
                    <a:pos x="175" y="200"/>
                  </a:cxn>
                  <a:cxn ang="0">
                    <a:pos x="187" y="215"/>
                  </a:cxn>
                  <a:cxn ang="0">
                    <a:pos x="200" y="236"/>
                  </a:cxn>
                  <a:cxn ang="0">
                    <a:pos x="207" y="250"/>
                  </a:cxn>
                  <a:cxn ang="0">
                    <a:pos x="195" y="272"/>
                  </a:cxn>
                  <a:cxn ang="0">
                    <a:pos x="144" y="280"/>
                  </a:cxn>
                  <a:cxn ang="0">
                    <a:pos x="145" y="289"/>
                  </a:cxn>
                  <a:cxn ang="0">
                    <a:pos x="144" y="299"/>
                  </a:cxn>
                  <a:cxn ang="0">
                    <a:pos x="144" y="315"/>
                  </a:cxn>
                  <a:cxn ang="0">
                    <a:pos x="115" y="311"/>
                  </a:cxn>
                  <a:cxn ang="0">
                    <a:pos x="118" y="331"/>
                  </a:cxn>
                  <a:cxn ang="0">
                    <a:pos x="127" y="338"/>
                  </a:cxn>
                  <a:cxn ang="0">
                    <a:pos x="134" y="331"/>
                  </a:cxn>
                  <a:cxn ang="0">
                    <a:pos x="138" y="343"/>
                  </a:cxn>
                  <a:cxn ang="0">
                    <a:pos x="126" y="339"/>
                  </a:cxn>
                  <a:cxn ang="0">
                    <a:pos x="133" y="347"/>
                  </a:cxn>
                  <a:cxn ang="0">
                    <a:pos x="123" y="357"/>
                  </a:cxn>
                  <a:cxn ang="0">
                    <a:pos x="126" y="380"/>
                  </a:cxn>
                  <a:cxn ang="0">
                    <a:pos x="110" y="384"/>
                  </a:cxn>
                  <a:cxn ang="0">
                    <a:pos x="111" y="404"/>
                  </a:cxn>
                  <a:cxn ang="0">
                    <a:pos x="135" y="414"/>
                  </a:cxn>
                  <a:cxn ang="0">
                    <a:pos x="138" y="427"/>
                  </a:cxn>
                  <a:cxn ang="0">
                    <a:pos x="134" y="430"/>
                  </a:cxn>
                  <a:cxn ang="0">
                    <a:pos x="122" y="449"/>
                  </a:cxn>
                  <a:cxn ang="0">
                    <a:pos x="118" y="461"/>
                  </a:cxn>
                  <a:cxn ang="0">
                    <a:pos x="117" y="461"/>
                  </a:cxn>
                  <a:cxn ang="0">
                    <a:pos x="114" y="475"/>
                  </a:cxn>
                  <a:cxn ang="0">
                    <a:pos x="119" y="486"/>
                  </a:cxn>
                </a:cxnLst>
                <a:rect l="0" t="0" r="r" b="b"/>
                <a:pathLst>
                  <a:path w="222" h="495">
                    <a:moveTo>
                      <a:pt x="131" y="495"/>
                    </a:moveTo>
                    <a:lnTo>
                      <a:pt x="112" y="491"/>
                    </a:lnTo>
                    <a:lnTo>
                      <a:pt x="84" y="491"/>
                    </a:lnTo>
                    <a:lnTo>
                      <a:pt x="79" y="487"/>
                    </a:lnTo>
                    <a:lnTo>
                      <a:pt x="72" y="469"/>
                    </a:lnTo>
                    <a:lnTo>
                      <a:pt x="64" y="469"/>
                    </a:lnTo>
                    <a:lnTo>
                      <a:pt x="61" y="472"/>
                    </a:lnTo>
                    <a:lnTo>
                      <a:pt x="56" y="463"/>
                    </a:lnTo>
                    <a:lnTo>
                      <a:pt x="53" y="452"/>
                    </a:lnTo>
                    <a:lnTo>
                      <a:pt x="57" y="441"/>
                    </a:lnTo>
                    <a:lnTo>
                      <a:pt x="57" y="433"/>
                    </a:lnTo>
                    <a:lnTo>
                      <a:pt x="52" y="422"/>
                    </a:lnTo>
                    <a:lnTo>
                      <a:pt x="56" y="414"/>
                    </a:lnTo>
                    <a:lnTo>
                      <a:pt x="56" y="406"/>
                    </a:lnTo>
                    <a:lnTo>
                      <a:pt x="49" y="388"/>
                    </a:lnTo>
                    <a:lnTo>
                      <a:pt x="50" y="381"/>
                    </a:lnTo>
                    <a:lnTo>
                      <a:pt x="43" y="377"/>
                    </a:lnTo>
                    <a:lnTo>
                      <a:pt x="41" y="376"/>
                    </a:lnTo>
                    <a:lnTo>
                      <a:pt x="49" y="376"/>
                    </a:lnTo>
                    <a:lnTo>
                      <a:pt x="49" y="373"/>
                    </a:lnTo>
                    <a:lnTo>
                      <a:pt x="46" y="371"/>
                    </a:lnTo>
                    <a:lnTo>
                      <a:pt x="41" y="369"/>
                    </a:lnTo>
                    <a:lnTo>
                      <a:pt x="38" y="361"/>
                    </a:lnTo>
                    <a:lnTo>
                      <a:pt x="35" y="357"/>
                    </a:lnTo>
                    <a:lnTo>
                      <a:pt x="31" y="349"/>
                    </a:lnTo>
                    <a:lnTo>
                      <a:pt x="30" y="346"/>
                    </a:lnTo>
                    <a:lnTo>
                      <a:pt x="27" y="339"/>
                    </a:lnTo>
                    <a:lnTo>
                      <a:pt x="29" y="329"/>
                    </a:lnTo>
                    <a:lnTo>
                      <a:pt x="27" y="326"/>
                    </a:lnTo>
                    <a:lnTo>
                      <a:pt x="23" y="319"/>
                    </a:lnTo>
                    <a:lnTo>
                      <a:pt x="19" y="299"/>
                    </a:lnTo>
                    <a:lnTo>
                      <a:pt x="19" y="281"/>
                    </a:lnTo>
                    <a:lnTo>
                      <a:pt x="22" y="274"/>
                    </a:lnTo>
                    <a:lnTo>
                      <a:pt x="16" y="262"/>
                    </a:lnTo>
                    <a:lnTo>
                      <a:pt x="12" y="245"/>
                    </a:lnTo>
                    <a:lnTo>
                      <a:pt x="12" y="241"/>
                    </a:lnTo>
                    <a:lnTo>
                      <a:pt x="19" y="234"/>
                    </a:lnTo>
                    <a:lnTo>
                      <a:pt x="14" y="220"/>
                    </a:lnTo>
                    <a:lnTo>
                      <a:pt x="16" y="218"/>
                    </a:lnTo>
                    <a:lnTo>
                      <a:pt x="16" y="209"/>
                    </a:lnTo>
                    <a:lnTo>
                      <a:pt x="19" y="203"/>
                    </a:lnTo>
                    <a:lnTo>
                      <a:pt x="15" y="189"/>
                    </a:lnTo>
                    <a:lnTo>
                      <a:pt x="12" y="186"/>
                    </a:lnTo>
                    <a:lnTo>
                      <a:pt x="11" y="180"/>
                    </a:lnTo>
                    <a:lnTo>
                      <a:pt x="6" y="171"/>
                    </a:lnTo>
                    <a:lnTo>
                      <a:pt x="4" y="165"/>
                    </a:lnTo>
                    <a:lnTo>
                      <a:pt x="1" y="162"/>
                    </a:lnTo>
                    <a:lnTo>
                      <a:pt x="0" y="155"/>
                    </a:lnTo>
                    <a:lnTo>
                      <a:pt x="4" y="139"/>
                    </a:lnTo>
                    <a:lnTo>
                      <a:pt x="3" y="123"/>
                    </a:lnTo>
                    <a:lnTo>
                      <a:pt x="4" y="104"/>
                    </a:lnTo>
                    <a:lnTo>
                      <a:pt x="10" y="96"/>
                    </a:lnTo>
                    <a:lnTo>
                      <a:pt x="11" y="89"/>
                    </a:lnTo>
                    <a:lnTo>
                      <a:pt x="18" y="82"/>
                    </a:lnTo>
                    <a:lnTo>
                      <a:pt x="11" y="60"/>
                    </a:lnTo>
                    <a:lnTo>
                      <a:pt x="11" y="56"/>
                    </a:lnTo>
                    <a:lnTo>
                      <a:pt x="12" y="54"/>
                    </a:lnTo>
                    <a:lnTo>
                      <a:pt x="11" y="44"/>
                    </a:lnTo>
                    <a:lnTo>
                      <a:pt x="26" y="36"/>
                    </a:lnTo>
                    <a:lnTo>
                      <a:pt x="27" y="23"/>
                    </a:lnTo>
                    <a:lnTo>
                      <a:pt x="24" y="17"/>
                    </a:lnTo>
                    <a:lnTo>
                      <a:pt x="38" y="0"/>
                    </a:lnTo>
                    <a:lnTo>
                      <a:pt x="43" y="5"/>
                    </a:lnTo>
                    <a:lnTo>
                      <a:pt x="58" y="6"/>
                    </a:lnTo>
                    <a:lnTo>
                      <a:pt x="65" y="13"/>
                    </a:lnTo>
                    <a:lnTo>
                      <a:pt x="68" y="2"/>
                    </a:lnTo>
                    <a:lnTo>
                      <a:pt x="81" y="4"/>
                    </a:lnTo>
                    <a:lnTo>
                      <a:pt x="88" y="8"/>
                    </a:lnTo>
                    <a:lnTo>
                      <a:pt x="92" y="9"/>
                    </a:lnTo>
                    <a:lnTo>
                      <a:pt x="102" y="21"/>
                    </a:lnTo>
                    <a:lnTo>
                      <a:pt x="114" y="29"/>
                    </a:lnTo>
                    <a:lnTo>
                      <a:pt x="117" y="35"/>
                    </a:lnTo>
                    <a:lnTo>
                      <a:pt x="134" y="39"/>
                    </a:lnTo>
                    <a:lnTo>
                      <a:pt x="152" y="48"/>
                    </a:lnTo>
                    <a:lnTo>
                      <a:pt x="163" y="58"/>
                    </a:lnTo>
                    <a:lnTo>
                      <a:pt x="164" y="63"/>
                    </a:lnTo>
                    <a:lnTo>
                      <a:pt x="157" y="79"/>
                    </a:lnTo>
                    <a:lnTo>
                      <a:pt x="157" y="83"/>
                    </a:lnTo>
                    <a:lnTo>
                      <a:pt x="157" y="88"/>
                    </a:lnTo>
                    <a:lnTo>
                      <a:pt x="172" y="89"/>
                    </a:lnTo>
                    <a:lnTo>
                      <a:pt x="180" y="93"/>
                    </a:lnTo>
                    <a:lnTo>
                      <a:pt x="196" y="90"/>
                    </a:lnTo>
                    <a:lnTo>
                      <a:pt x="209" y="77"/>
                    </a:lnTo>
                    <a:lnTo>
                      <a:pt x="209" y="62"/>
                    </a:lnTo>
                    <a:lnTo>
                      <a:pt x="217" y="60"/>
                    </a:lnTo>
                    <a:lnTo>
                      <a:pt x="218" y="63"/>
                    </a:lnTo>
                    <a:lnTo>
                      <a:pt x="222" y="74"/>
                    </a:lnTo>
                    <a:lnTo>
                      <a:pt x="222" y="86"/>
                    </a:lnTo>
                    <a:lnTo>
                      <a:pt x="217" y="92"/>
                    </a:lnTo>
                    <a:lnTo>
                      <a:pt x="210" y="93"/>
                    </a:lnTo>
                    <a:lnTo>
                      <a:pt x="196" y="109"/>
                    </a:lnTo>
                    <a:lnTo>
                      <a:pt x="187" y="125"/>
                    </a:lnTo>
                    <a:lnTo>
                      <a:pt x="175" y="138"/>
                    </a:lnTo>
                    <a:lnTo>
                      <a:pt x="173" y="142"/>
                    </a:lnTo>
                    <a:lnTo>
                      <a:pt x="175" y="158"/>
                    </a:lnTo>
                    <a:lnTo>
                      <a:pt x="173" y="166"/>
                    </a:lnTo>
                    <a:lnTo>
                      <a:pt x="176" y="182"/>
                    </a:lnTo>
                    <a:lnTo>
                      <a:pt x="175" y="189"/>
                    </a:lnTo>
                    <a:lnTo>
                      <a:pt x="175" y="200"/>
                    </a:lnTo>
                    <a:lnTo>
                      <a:pt x="175" y="204"/>
                    </a:lnTo>
                    <a:lnTo>
                      <a:pt x="177" y="209"/>
                    </a:lnTo>
                    <a:lnTo>
                      <a:pt x="187" y="215"/>
                    </a:lnTo>
                    <a:lnTo>
                      <a:pt x="196" y="222"/>
                    </a:lnTo>
                    <a:lnTo>
                      <a:pt x="195" y="230"/>
                    </a:lnTo>
                    <a:lnTo>
                      <a:pt x="200" y="236"/>
                    </a:lnTo>
                    <a:lnTo>
                      <a:pt x="206" y="238"/>
                    </a:lnTo>
                    <a:lnTo>
                      <a:pt x="209" y="247"/>
                    </a:lnTo>
                    <a:lnTo>
                      <a:pt x="207" y="250"/>
                    </a:lnTo>
                    <a:lnTo>
                      <a:pt x="200" y="262"/>
                    </a:lnTo>
                    <a:lnTo>
                      <a:pt x="200" y="268"/>
                    </a:lnTo>
                    <a:lnTo>
                      <a:pt x="195" y="272"/>
                    </a:lnTo>
                    <a:lnTo>
                      <a:pt x="179" y="277"/>
                    </a:lnTo>
                    <a:lnTo>
                      <a:pt x="157" y="281"/>
                    </a:lnTo>
                    <a:lnTo>
                      <a:pt x="144" y="280"/>
                    </a:lnTo>
                    <a:lnTo>
                      <a:pt x="140" y="277"/>
                    </a:lnTo>
                    <a:lnTo>
                      <a:pt x="142" y="285"/>
                    </a:lnTo>
                    <a:lnTo>
                      <a:pt x="145" y="289"/>
                    </a:lnTo>
                    <a:lnTo>
                      <a:pt x="146" y="293"/>
                    </a:lnTo>
                    <a:lnTo>
                      <a:pt x="146" y="295"/>
                    </a:lnTo>
                    <a:lnTo>
                      <a:pt x="144" y="299"/>
                    </a:lnTo>
                    <a:lnTo>
                      <a:pt x="148" y="310"/>
                    </a:lnTo>
                    <a:lnTo>
                      <a:pt x="146" y="314"/>
                    </a:lnTo>
                    <a:lnTo>
                      <a:pt x="144" y="315"/>
                    </a:lnTo>
                    <a:lnTo>
                      <a:pt x="140" y="316"/>
                    </a:lnTo>
                    <a:lnTo>
                      <a:pt x="130" y="316"/>
                    </a:lnTo>
                    <a:lnTo>
                      <a:pt x="115" y="311"/>
                    </a:lnTo>
                    <a:lnTo>
                      <a:pt x="112" y="308"/>
                    </a:lnTo>
                    <a:lnTo>
                      <a:pt x="111" y="312"/>
                    </a:lnTo>
                    <a:lnTo>
                      <a:pt x="118" y="331"/>
                    </a:lnTo>
                    <a:lnTo>
                      <a:pt x="126" y="335"/>
                    </a:lnTo>
                    <a:lnTo>
                      <a:pt x="125" y="337"/>
                    </a:lnTo>
                    <a:lnTo>
                      <a:pt x="127" y="338"/>
                    </a:lnTo>
                    <a:lnTo>
                      <a:pt x="131" y="337"/>
                    </a:lnTo>
                    <a:lnTo>
                      <a:pt x="129" y="334"/>
                    </a:lnTo>
                    <a:lnTo>
                      <a:pt x="134" y="331"/>
                    </a:lnTo>
                    <a:lnTo>
                      <a:pt x="137" y="334"/>
                    </a:lnTo>
                    <a:lnTo>
                      <a:pt x="140" y="339"/>
                    </a:lnTo>
                    <a:lnTo>
                      <a:pt x="138" y="343"/>
                    </a:lnTo>
                    <a:lnTo>
                      <a:pt x="131" y="343"/>
                    </a:lnTo>
                    <a:lnTo>
                      <a:pt x="130" y="341"/>
                    </a:lnTo>
                    <a:lnTo>
                      <a:pt x="126" y="339"/>
                    </a:lnTo>
                    <a:lnTo>
                      <a:pt x="121" y="342"/>
                    </a:lnTo>
                    <a:lnTo>
                      <a:pt x="122" y="343"/>
                    </a:lnTo>
                    <a:lnTo>
                      <a:pt x="133" y="347"/>
                    </a:lnTo>
                    <a:lnTo>
                      <a:pt x="126" y="352"/>
                    </a:lnTo>
                    <a:lnTo>
                      <a:pt x="125" y="353"/>
                    </a:lnTo>
                    <a:lnTo>
                      <a:pt x="123" y="357"/>
                    </a:lnTo>
                    <a:lnTo>
                      <a:pt x="127" y="369"/>
                    </a:lnTo>
                    <a:lnTo>
                      <a:pt x="123" y="375"/>
                    </a:lnTo>
                    <a:lnTo>
                      <a:pt x="126" y="380"/>
                    </a:lnTo>
                    <a:lnTo>
                      <a:pt x="118" y="380"/>
                    </a:lnTo>
                    <a:lnTo>
                      <a:pt x="115" y="383"/>
                    </a:lnTo>
                    <a:lnTo>
                      <a:pt x="110" y="384"/>
                    </a:lnTo>
                    <a:lnTo>
                      <a:pt x="106" y="395"/>
                    </a:lnTo>
                    <a:lnTo>
                      <a:pt x="106" y="398"/>
                    </a:lnTo>
                    <a:lnTo>
                      <a:pt x="111" y="404"/>
                    </a:lnTo>
                    <a:lnTo>
                      <a:pt x="121" y="411"/>
                    </a:lnTo>
                    <a:lnTo>
                      <a:pt x="133" y="412"/>
                    </a:lnTo>
                    <a:lnTo>
                      <a:pt x="135" y="414"/>
                    </a:lnTo>
                    <a:lnTo>
                      <a:pt x="138" y="419"/>
                    </a:lnTo>
                    <a:lnTo>
                      <a:pt x="135" y="423"/>
                    </a:lnTo>
                    <a:lnTo>
                      <a:pt x="138" y="427"/>
                    </a:lnTo>
                    <a:lnTo>
                      <a:pt x="137" y="427"/>
                    </a:lnTo>
                    <a:lnTo>
                      <a:pt x="138" y="430"/>
                    </a:lnTo>
                    <a:lnTo>
                      <a:pt x="134" y="430"/>
                    </a:lnTo>
                    <a:lnTo>
                      <a:pt x="122" y="444"/>
                    </a:lnTo>
                    <a:lnTo>
                      <a:pt x="121" y="448"/>
                    </a:lnTo>
                    <a:lnTo>
                      <a:pt x="122" y="449"/>
                    </a:lnTo>
                    <a:lnTo>
                      <a:pt x="123" y="448"/>
                    </a:lnTo>
                    <a:lnTo>
                      <a:pt x="123" y="459"/>
                    </a:lnTo>
                    <a:lnTo>
                      <a:pt x="118" y="461"/>
                    </a:lnTo>
                    <a:lnTo>
                      <a:pt x="112" y="456"/>
                    </a:lnTo>
                    <a:lnTo>
                      <a:pt x="114" y="459"/>
                    </a:lnTo>
                    <a:lnTo>
                      <a:pt x="117" y="461"/>
                    </a:lnTo>
                    <a:lnTo>
                      <a:pt x="111" y="467"/>
                    </a:lnTo>
                    <a:lnTo>
                      <a:pt x="111" y="476"/>
                    </a:lnTo>
                    <a:lnTo>
                      <a:pt x="114" y="475"/>
                    </a:lnTo>
                    <a:lnTo>
                      <a:pt x="118" y="483"/>
                    </a:lnTo>
                    <a:lnTo>
                      <a:pt x="114" y="484"/>
                    </a:lnTo>
                    <a:lnTo>
                      <a:pt x="119" y="486"/>
                    </a:lnTo>
                    <a:lnTo>
                      <a:pt x="131" y="495"/>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103" name="Freeform 107"/>
              <p:cNvSpPr>
                <a:spLocks/>
              </p:cNvSpPr>
              <p:nvPr/>
            </p:nvSpPr>
            <p:spPr bwMode="auto">
              <a:xfrm>
                <a:off x="2349500" y="3144839"/>
                <a:ext cx="96838" cy="127000"/>
              </a:xfrm>
              <a:custGeom>
                <a:avLst/>
                <a:gdLst/>
                <a:ahLst/>
                <a:cxnLst>
                  <a:cxn ang="0">
                    <a:pos x="48" y="0"/>
                  </a:cxn>
                  <a:cxn ang="0">
                    <a:pos x="38" y="0"/>
                  </a:cxn>
                  <a:cxn ang="0">
                    <a:pos x="24" y="0"/>
                  </a:cxn>
                  <a:cxn ang="0">
                    <a:pos x="23" y="8"/>
                  </a:cxn>
                  <a:cxn ang="0">
                    <a:pos x="14" y="8"/>
                  </a:cxn>
                  <a:cxn ang="0">
                    <a:pos x="24" y="18"/>
                  </a:cxn>
                  <a:cxn ang="0">
                    <a:pos x="27" y="25"/>
                  </a:cxn>
                  <a:cxn ang="0">
                    <a:pos x="27" y="29"/>
                  </a:cxn>
                  <a:cxn ang="0">
                    <a:pos x="12" y="30"/>
                  </a:cxn>
                  <a:cxn ang="0">
                    <a:pos x="1" y="46"/>
                  </a:cxn>
                  <a:cxn ang="0">
                    <a:pos x="2" y="48"/>
                  </a:cxn>
                  <a:cxn ang="0">
                    <a:pos x="0" y="55"/>
                  </a:cxn>
                  <a:cxn ang="0">
                    <a:pos x="10" y="65"/>
                  </a:cxn>
                  <a:cxn ang="0">
                    <a:pos x="29" y="69"/>
                  </a:cxn>
                  <a:cxn ang="0">
                    <a:pos x="31" y="64"/>
                  </a:cxn>
                  <a:cxn ang="0">
                    <a:pos x="36" y="61"/>
                  </a:cxn>
                  <a:cxn ang="0">
                    <a:pos x="39" y="57"/>
                  </a:cxn>
                  <a:cxn ang="0">
                    <a:pos x="43" y="53"/>
                  </a:cxn>
                  <a:cxn ang="0">
                    <a:pos x="43" y="48"/>
                  </a:cxn>
                  <a:cxn ang="0">
                    <a:pos x="55" y="40"/>
                  </a:cxn>
                  <a:cxn ang="0">
                    <a:pos x="56" y="36"/>
                  </a:cxn>
                  <a:cxn ang="0">
                    <a:pos x="55" y="34"/>
                  </a:cxn>
                  <a:cxn ang="0">
                    <a:pos x="52" y="36"/>
                  </a:cxn>
                  <a:cxn ang="0">
                    <a:pos x="50" y="33"/>
                  </a:cxn>
                  <a:cxn ang="0">
                    <a:pos x="44" y="32"/>
                  </a:cxn>
                  <a:cxn ang="0">
                    <a:pos x="48" y="0"/>
                  </a:cxn>
                </a:cxnLst>
                <a:rect l="0" t="0" r="r" b="b"/>
                <a:pathLst>
                  <a:path w="56" h="69">
                    <a:moveTo>
                      <a:pt x="48" y="0"/>
                    </a:moveTo>
                    <a:lnTo>
                      <a:pt x="38" y="0"/>
                    </a:lnTo>
                    <a:lnTo>
                      <a:pt x="24" y="0"/>
                    </a:lnTo>
                    <a:lnTo>
                      <a:pt x="23" y="8"/>
                    </a:lnTo>
                    <a:lnTo>
                      <a:pt x="14" y="8"/>
                    </a:lnTo>
                    <a:lnTo>
                      <a:pt x="24" y="18"/>
                    </a:lnTo>
                    <a:lnTo>
                      <a:pt x="27" y="25"/>
                    </a:lnTo>
                    <a:lnTo>
                      <a:pt x="27" y="29"/>
                    </a:lnTo>
                    <a:lnTo>
                      <a:pt x="12" y="30"/>
                    </a:lnTo>
                    <a:lnTo>
                      <a:pt x="1" y="46"/>
                    </a:lnTo>
                    <a:lnTo>
                      <a:pt x="2" y="48"/>
                    </a:lnTo>
                    <a:lnTo>
                      <a:pt x="0" y="55"/>
                    </a:lnTo>
                    <a:lnTo>
                      <a:pt x="10" y="65"/>
                    </a:lnTo>
                    <a:lnTo>
                      <a:pt x="29" y="69"/>
                    </a:lnTo>
                    <a:lnTo>
                      <a:pt x="31" y="64"/>
                    </a:lnTo>
                    <a:lnTo>
                      <a:pt x="36" y="61"/>
                    </a:lnTo>
                    <a:lnTo>
                      <a:pt x="39" y="57"/>
                    </a:lnTo>
                    <a:lnTo>
                      <a:pt x="43" y="53"/>
                    </a:lnTo>
                    <a:lnTo>
                      <a:pt x="43" y="48"/>
                    </a:lnTo>
                    <a:lnTo>
                      <a:pt x="55" y="40"/>
                    </a:lnTo>
                    <a:lnTo>
                      <a:pt x="56" y="36"/>
                    </a:lnTo>
                    <a:lnTo>
                      <a:pt x="55" y="34"/>
                    </a:lnTo>
                    <a:lnTo>
                      <a:pt x="52" y="36"/>
                    </a:lnTo>
                    <a:lnTo>
                      <a:pt x="50" y="33"/>
                    </a:lnTo>
                    <a:lnTo>
                      <a:pt x="44" y="32"/>
                    </a:lnTo>
                    <a:lnTo>
                      <a:pt x="48" y="0"/>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107" name="Freeform 111"/>
              <p:cNvSpPr>
                <a:spLocks/>
              </p:cNvSpPr>
              <p:nvPr/>
            </p:nvSpPr>
            <p:spPr bwMode="auto">
              <a:xfrm>
                <a:off x="2609850" y="3656013"/>
                <a:ext cx="141288" cy="193674"/>
              </a:xfrm>
              <a:custGeom>
                <a:avLst/>
                <a:gdLst/>
                <a:ahLst/>
                <a:cxnLst>
                  <a:cxn ang="0">
                    <a:pos x="80" y="24"/>
                  </a:cxn>
                  <a:cxn ang="0">
                    <a:pos x="69" y="17"/>
                  </a:cxn>
                  <a:cxn ang="0">
                    <a:pos x="67" y="19"/>
                  </a:cxn>
                  <a:cxn ang="0">
                    <a:pos x="52" y="19"/>
                  </a:cxn>
                  <a:cxn ang="0">
                    <a:pos x="50" y="13"/>
                  </a:cxn>
                  <a:cxn ang="0">
                    <a:pos x="46" y="10"/>
                  </a:cxn>
                  <a:cxn ang="0">
                    <a:pos x="38" y="6"/>
                  </a:cxn>
                  <a:cxn ang="0">
                    <a:pos x="29" y="0"/>
                  </a:cxn>
                  <a:cxn ang="0">
                    <a:pos x="18" y="9"/>
                  </a:cxn>
                  <a:cxn ang="0">
                    <a:pos x="12" y="9"/>
                  </a:cxn>
                  <a:cxn ang="0">
                    <a:pos x="11" y="10"/>
                  </a:cxn>
                  <a:cxn ang="0">
                    <a:pos x="12" y="21"/>
                  </a:cxn>
                  <a:cxn ang="0">
                    <a:pos x="7" y="28"/>
                  </a:cxn>
                  <a:cxn ang="0">
                    <a:pos x="7" y="34"/>
                  </a:cxn>
                  <a:cxn ang="0">
                    <a:pos x="0" y="40"/>
                  </a:cxn>
                  <a:cxn ang="0">
                    <a:pos x="2" y="60"/>
                  </a:cxn>
                  <a:cxn ang="0">
                    <a:pos x="8" y="65"/>
                  </a:cxn>
                  <a:cxn ang="0">
                    <a:pos x="14" y="59"/>
                  </a:cxn>
                  <a:cxn ang="0">
                    <a:pos x="16" y="65"/>
                  </a:cxn>
                  <a:cxn ang="0">
                    <a:pos x="15" y="74"/>
                  </a:cxn>
                  <a:cxn ang="0">
                    <a:pos x="8" y="79"/>
                  </a:cxn>
                  <a:cxn ang="0">
                    <a:pos x="10" y="86"/>
                  </a:cxn>
                  <a:cxn ang="0">
                    <a:pos x="6" y="90"/>
                  </a:cxn>
                  <a:cxn ang="0">
                    <a:pos x="7" y="97"/>
                  </a:cxn>
                  <a:cxn ang="0">
                    <a:pos x="12" y="95"/>
                  </a:cxn>
                  <a:cxn ang="0">
                    <a:pos x="15" y="98"/>
                  </a:cxn>
                  <a:cxn ang="0">
                    <a:pos x="19" y="98"/>
                  </a:cxn>
                  <a:cxn ang="0">
                    <a:pos x="22" y="103"/>
                  </a:cxn>
                  <a:cxn ang="0">
                    <a:pos x="27" y="103"/>
                  </a:cxn>
                  <a:cxn ang="0">
                    <a:pos x="33" y="99"/>
                  </a:cxn>
                  <a:cxn ang="0">
                    <a:pos x="33" y="87"/>
                  </a:cxn>
                  <a:cxn ang="0">
                    <a:pos x="37" y="80"/>
                  </a:cxn>
                  <a:cxn ang="0">
                    <a:pos x="39" y="80"/>
                  </a:cxn>
                  <a:cxn ang="0">
                    <a:pos x="42" y="74"/>
                  </a:cxn>
                  <a:cxn ang="0">
                    <a:pos x="62" y="65"/>
                  </a:cxn>
                  <a:cxn ang="0">
                    <a:pos x="75" y="51"/>
                  </a:cxn>
                  <a:cxn ang="0">
                    <a:pos x="80" y="38"/>
                  </a:cxn>
                  <a:cxn ang="0">
                    <a:pos x="83" y="38"/>
                  </a:cxn>
                  <a:cxn ang="0">
                    <a:pos x="77" y="26"/>
                  </a:cxn>
                  <a:cxn ang="0">
                    <a:pos x="77" y="25"/>
                  </a:cxn>
                  <a:cxn ang="0">
                    <a:pos x="80" y="24"/>
                  </a:cxn>
                </a:cxnLst>
                <a:rect l="0" t="0" r="r" b="b"/>
                <a:pathLst>
                  <a:path w="83" h="103">
                    <a:moveTo>
                      <a:pt x="80" y="24"/>
                    </a:moveTo>
                    <a:lnTo>
                      <a:pt x="69" y="17"/>
                    </a:lnTo>
                    <a:lnTo>
                      <a:pt x="67" y="19"/>
                    </a:lnTo>
                    <a:lnTo>
                      <a:pt x="52" y="19"/>
                    </a:lnTo>
                    <a:lnTo>
                      <a:pt x="50" y="13"/>
                    </a:lnTo>
                    <a:lnTo>
                      <a:pt x="46" y="10"/>
                    </a:lnTo>
                    <a:lnTo>
                      <a:pt x="38" y="6"/>
                    </a:lnTo>
                    <a:lnTo>
                      <a:pt x="29" y="0"/>
                    </a:lnTo>
                    <a:lnTo>
                      <a:pt x="18" y="9"/>
                    </a:lnTo>
                    <a:lnTo>
                      <a:pt x="12" y="9"/>
                    </a:lnTo>
                    <a:lnTo>
                      <a:pt x="11" y="10"/>
                    </a:lnTo>
                    <a:lnTo>
                      <a:pt x="12" y="21"/>
                    </a:lnTo>
                    <a:lnTo>
                      <a:pt x="7" y="28"/>
                    </a:lnTo>
                    <a:lnTo>
                      <a:pt x="7" y="34"/>
                    </a:lnTo>
                    <a:lnTo>
                      <a:pt x="0" y="40"/>
                    </a:lnTo>
                    <a:lnTo>
                      <a:pt x="2" y="60"/>
                    </a:lnTo>
                    <a:lnTo>
                      <a:pt x="8" y="65"/>
                    </a:lnTo>
                    <a:lnTo>
                      <a:pt x="14" y="59"/>
                    </a:lnTo>
                    <a:lnTo>
                      <a:pt x="16" y="65"/>
                    </a:lnTo>
                    <a:lnTo>
                      <a:pt x="15" y="74"/>
                    </a:lnTo>
                    <a:lnTo>
                      <a:pt x="8" y="79"/>
                    </a:lnTo>
                    <a:lnTo>
                      <a:pt x="10" y="86"/>
                    </a:lnTo>
                    <a:lnTo>
                      <a:pt x="6" y="90"/>
                    </a:lnTo>
                    <a:lnTo>
                      <a:pt x="7" y="97"/>
                    </a:lnTo>
                    <a:lnTo>
                      <a:pt x="12" y="95"/>
                    </a:lnTo>
                    <a:lnTo>
                      <a:pt x="15" y="98"/>
                    </a:lnTo>
                    <a:lnTo>
                      <a:pt x="19" y="98"/>
                    </a:lnTo>
                    <a:lnTo>
                      <a:pt x="22" y="103"/>
                    </a:lnTo>
                    <a:lnTo>
                      <a:pt x="27" y="103"/>
                    </a:lnTo>
                    <a:lnTo>
                      <a:pt x="33" y="99"/>
                    </a:lnTo>
                    <a:lnTo>
                      <a:pt x="33" y="87"/>
                    </a:lnTo>
                    <a:lnTo>
                      <a:pt x="37" y="80"/>
                    </a:lnTo>
                    <a:lnTo>
                      <a:pt x="39" y="80"/>
                    </a:lnTo>
                    <a:lnTo>
                      <a:pt x="42" y="74"/>
                    </a:lnTo>
                    <a:lnTo>
                      <a:pt x="62" y="65"/>
                    </a:lnTo>
                    <a:lnTo>
                      <a:pt x="75" y="51"/>
                    </a:lnTo>
                    <a:lnTo>
                      <a:pt x="80" y="38"/>
                    </a:lnTo>
                    <a:lnTo>
                      <a:pt x="83" y="38"/>
                    </a:lnTo>
                    <a:lnTo>
                      <a:pt x="77" y="26"/>
                    </a:lnTo>
                    <a:lnTo>
                      <a:pt x="77" y="25"/>
                    </a:lnTo>
                    <a:lnTo>
                      <a:pt x="80" y="24"/>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108" name="Freeform 112"/>
              <p:cNvSpPr>
                <a:spLocks/>
              </p:cNvSpPr>
              <p:nvPr/>
            </p:nvSpPr>
            <p:spPr bwMode="auto">
              <a:xfrm>
                <a:off x="2655888" y="3314701"/>
                <a:ext cx="301626" cy="508001"/>
              </a:xfrm>
              <a:custGeom>
                <a:avLst/>
                <a:gdLst/>
                <a:ahLst/>
                <a:cxnLst>
                  <a:cxn ang="0">
                    <a:pos x="134" y="255"/>
                  </a:cxn>
                  <a:cxn ang="0">
                    <a:pos x="126" y="267"/>
                  </a:cxn>
                  <a:cxn ang="0">
                    <a:pos x="122" y="263"/>
                  </a:cxn>
                  <a:cxn ang="0">
                    <a:pos x="128" y="246"/>
                  </a:cxn>
                  <a:cxn ang="0">
                    <a:pos x="111" y="242"/>
                  </a:cxn>
                  <a:cxn ang="0">
                    <a:pos x="98" y="245"/>
                  </a:cxn>
                  <a:cxn ang="0">
                    <a:pos x="84" y="240"/>
                  </a:cxn>
                  <a:cxn ang="0">
                    <a:pos x="80" y="233"/>
                  </a:cxn>
                  <a:cxn ang="0">
                    <a:pos x="71" y="221"/>
                  </a:cxn>
                  <a:cxn ang="0">
                    <a:pos x="61" y="207"/>
                  </a:cxn>
                  <a:cxn ang="0">
                    <a:pos x="42" y="198"/>
                  </a:cxn>
                  <a:cxn ang="0">
                    <a:pos x="25" y="200"/>
                  </a:cxn>
                  <a:cxn ang="0">
                    <a:pos x="19" y="191"/>
                  </a:cxn>
                  <a:cxn ang="0">
                    <a:pos x="2" y="181"/>
                  </a:cxn>
                  <a:cxn ang="0">
                    <a:pos x="3" y="173"/>
                  </a:cxn>
                  <a:cxn ang="0">
                    <a:pos x="7" y="163"/>
                  </a:cxn>
                  <a:cxn ang="0">
                    <a:pos x="22" y="150"/>
                  </a:cxn>
                  <a:cxn ang="0">
                    <a:pos x="31" y="138"/>
                  </a:cxn>
                  <a:cxn ang="0">
                    <a:pos x="23" y="140"/>
                  </a:cxn>
                  <a:cxn ang="0">
                    <a:pos x="23" y="114"/>
                  </a:cxn>
                  <a:cxn ang="0">
                    <a:pos x="26" y="98"/>
                  </a:cxn>
                  <a:cxn ang="0">
                    <a:pos x="19" y="83"/>
                  </a:cxn>
                  <a:cxn ang="0">
                    <a:pos x="25" y="79"/>
                  </a:cxn>
                  <a:cxn ang="0">
                    <a:pos x="26" y="65"/>
                  </a:cxn>
                  <a:cxn ang="0">
                    <a:pos x="35" y="72"/>
                  </a:cxn>
                  <a:cxn ang="0">
                    <a:pos x="42" y="56"/>
                  </a:cxn>
                  <a:cxn ang="0">
                    <a:pos x="53" y="46"/>
                  </a:cxn>
                  <a:cxn ang="0">
                    <a:pos x="64" y="23"/>
                  </a:cxn>
                  <a:cxn ang="0">
                    <a:pos x="71" y="23"/>
                  </a:cxn>
                  <a:cxn ang="0">
                    <a:pos x="76" y="18"/>
                  </a:cxn>
                  <a:cxn ang="0">
                    <a:pos x="90" y="16"/>
                  </a:cxn>
                  <a:cxn ang="0">
                    <a:pos x="107" y="3"/>
                  </a:cxn>
                  <a:cxn ang="0">
                    <a:pos x="111" y="1"/>
                  </a:cxn>
                  <a:cxn ang="0">
                    <a:pos x="121" y="3"/>
                  </a:cxn>
                  <a:cxn ang="0">
                    <a:pos x="118" y="10"/>
                  </a:cxn>
                  <a:cxn ang="0">
                    <a:pos x="99" y="24"/>
                  </a:cxn>
                  <a:cxn ang="0">
                    <a:pos x="91" y="45"/>
                  </a:cxn>
                  <a:cxn ang="0">
                    <a:pos x="94" y="53"/>
                  </a:cxn>
                  <a:cxn ang="0">
                    <a:pos x="99" y="68"/>
                  </a:cxn>
                  <a:cxn ang="0">
                    <a:pos x="104" y="85"/>
                  </a:cxn>
                  <a:cxn ang="0">
                    <a:pos x="125" y="85"/>
                  </a:cxn>
                  <a:cxn ang="0">
                    <a:pos x="141" y="103"/>
                  </a:cxn>
                  <a:cxn ang="0">
                    <a:pos x="156" y="104"/>
                  </a:cxn>
                  <a:cxn ang="0">
                    <a:pos x="169" y="102"/>
                  </a:cxn>
                  <a:cxn ang="0">
                    <a:pos x="164" y="117"/>
                  </a:cxn>
                  <a:cxn ang="0">
                    <a:pos x="164" y="137"/>
                  </a:cxn>
                  <a:cxn ang="0">
                    <a:pos x="171" y="148"/>
                  </a:cxn>
                  <a:cxn ang="0">
                    <a:pos x="169" y="165"/>
                  </a:cxn>
                  <a:cxn ang="0">
                    <a:pos x="172" y="184"/>
                  </a:cxn>
                  <a:cxn ang="0">
                    <a:pos x="168" y="171"/>
                  </a:cxn>
                  <a:cxn ang="0">
                    <a:pos x="157" y="171"/>
                  </a:cxn>
                  <a:cxn ang="0">
                    <a:pos x="133" y="175"/>
                  </a:cxn>
                  <a:cxn ang="0">
                    <a:pos x="134" y="187"/>
                  </a:cxn>
                  <a:cxn ang="0">
                    <a:pos x="142" y="194"/>
                  </a:cxn>
                  <a:cxn ang="0">
                    <a:pos x="130" y="195"/>
                  </a:cxn>
                  <a:cxn ang="0">
                    <a:pos x="136" y="213"/>
                  </a:cxn>
                  <a:cxn ang="0">
                    <a:pos x="137" y="237"/>
                  </a:cxn>
                </a:cxnLst>
                <a:rect l="0" t="0" r="r" b="b"/>
                <a:pathLst>
                  <a:path w="176" h="271">
                    <a:moveTo>
                      <a:pt x="137" y="237"/>
                    </a:moveTo>
                    <a:lnTo>
                      <a:pt x="134" y="255"/>
                    </a:lnTo>
                    <a:lnTo>
                      <a:pt x="132" y="271"/>
                    </a:lnTo>
                    <a:lnTo>
                      <a:pt x="126" y="267"/>
                    </a:lnTo>
                    <a:lnTo>
                      <a:pt x="122" y="265"/>
                    </a:lnTo>
                    <a:lnTo>
                      <a:pt x="122" y="263"/>
                    </a:lnTo>
                    <a:lnTo>
                      <a:pt x="130" y="251"/>
                    </a:lnTo>
                    <a:lnTo>
                      <a:pt x="128" y="246"/>
                    </a:lnTo>
                    <a:lnTo>
                      <a:pt x="117" y="241"/>
                    </a:lnTo>
                    <a:lnTo>
                      <a:pt x="111" y="242"/>
                    </a:lnTo>
                    <a:lnTo>
                      <a:pt x="103" y="241"/>
                    </a:lnTo>
                    <a:lnTo>
                      <a:pt x="98" y="245"/>
                    </a:lnTo>
                    <a:lnTo>
                      <a:pt x="87" y="244"/>
                    </a:lnTo>
                    <a:lnTo>
                      <a:pt x="84" y="240"/>
                    </a:lnTo>
                    <a:lnTo>
                      <a:pt x="84" y="234"/>
                    </a:lnTo>
                    <a:lnTo>
                      <a:pt x="80" y="233"/>
                    </a:lnTo>
                    <a:lnTo>
                      <a:pt x="77" y="223"/>
                    </a:lnTo>
                    <a:lnTo>
                      <a:pt x="71" y="221"/>
                    </a:lnTo>
                    <a:lnTo>
                      <a:pt x="67" y="211"/>
                    </a:lnTo>
                    <a:lnTo>
                      <a:pt x="61" y="207"/>
                    </a:lnTo>
                    <a:lnTo>
                      <a:pt x="53" y="205"/>
                    </a:lnTo>
                    <a:lnTo>
                      <a:pt x="42" y="198"/>
                    </a:lnTo>
                    <a:lnTo>
                      <a:pt x="40" y="200"/>
                    </a:lnTo>
                    <a:lnTo>
                      <a:pt x="25" y="200"/>
                    </a:lnTo>
                    <a:lnTo>
                      <a:pt x="23" y="194"/>
                    </a:lnTo>
                    <a:lnTo>
                      <a:pt x="19" y="191"/>
                    </a:lnTo>
                    <a:lnTo>
                      <a:pt x="11" y="187"/>
                    </a:lnTo>
                    <a:lnTo>
                      <a:pt x="2" y="181"/>
                    </a:lnTo>
                    <a:lnTo>
                      <a:pt x="0" y="177"/>
                    </a:lnTo>
                    <a:lnTo>
                      <a:pt x="3" y="173"/>
                    </a:lnTo>
                    <a:lnTo>
                      <a:pt x="6" y="173"/>
                    </a:lnTo>
                    <a:lnTo>
                      <a:pt x="7" y="163"/>
                    </a:lnTo>
                    <a:lnTo>
                      <a:pt x="19" y="158"/>
                    </a:lnTo>
                    <a:lnTo>
                      <a:pt x="22" y="150"/>
                    </a:lnTo>
                    <a:lnTo>
                      <a:pt x="31" y="140"/>
                    </a:lnTo>
                    <a:lnTo>
                      <a:pt x="31" y="138"/>
                    </a:lnTo>
                    <a:lnTo>
                      <a:pt x="27" y="140"/>
                    </a:lnTo>
                    <a:lnTo>
                      <a:pt x="23" y="140"/>
                    </a:lnTo>
                    <a:lnTo>
                      <a:pt x="26" y="130"/>
                    </a:lnTo>
                    <a:lnTo>
                      <a:pt x="23" y="114"/>
                    </a:lnTo>
                    <a:lnTo>
                      <a:pt x="26" y="110"/>
                    </a:lnTo>
                    <a:lnTo>
                      <a:pt x="26" y="98"/>
                    </a:lnTo>
                    <a:lnTo>
                      <a:pt x="22" y="92"/>
                    </a:lnTo>
                    <a:lnTo>
                      <a:pt x="19" y="83"/>
                    </a:lnTo>
                    <a:lnTo>
                      <a:pt x="22" y="77"/>
                    </a:lnTo>
                    <a:lnTo>
                      <a:pt x="25" y="79"/>
                    </a:lnTo>
                    <a:lnTo>
                      <a:pt x="30" y="72"/>
                    </a:lnTo>
                    <a:lnTo>
                      <a:pt x="26" y="65"/>
                    </a:lnTo>
                    <a:lnTo>
                      <a:pt x="27" y="61"/>
                    </a:lnTo>
                    <a:lnTo>
                      <a:pt x="35" y="72"/>
                    </a:lnTo>
                    <a:lnTo>
                      <a:pt x="35" y="61"/>
                    </a:lnTo>
                    <a:lnTo>
                      <a:pt x="42" y="56"/>
                    </a:lnTo>
                    <a:lnTo>
                      <a:pt x="48" y="49"/>
                    </a:lnTo>
                    <a:lnTo>
                      <a:pt x="53" y="46"/>
                    </a:lnTo>
                    <a:lnTo>
                      <a:pt x="54" y="31"/>
                    </a:lnTo>
                    <a:lnTo>
                      <a:pt x="64" y="23"/>
                    </a:lnTo>
                    <a:lnTo>
                      <a:pt x="68" y="23"/>
                    </a:lnTo>
                    <a:lnTo>
                      <a:pt x="71" y="23"/>
                    </a:lnTo>
                    <a:lnTo>
                      <a:pt x="71" y="26"/>
                    </a:lnTo>
                    <a:lnTo>
                      <a:pt x="76" y="18"/>
                    </a:lnTo>
                    <a:lnTo>
                      <a:pt x="83" y="19"/>
                    </a:lnTo>
                    <a:lnTo>
                      <a:pt x="90" y="16"/>
                    </a:lnTo>
                    <a:lnTo>
                      <a:pt x="103" y="10"/>
                    </a:lnTo>
                    <a:lnTo>
                      <a:pt x="107" y="3"/>
                    </a:lnTo>
                    <a:lnTo>
                      <a:pt x="111" y="3"/>
                    </a:lnTo>
                    <a:lnTo>
                      <a:pt x="111" y="1"/>
                    </a:lnTo>
                    <a:lnTo>
                      <a:pt x="114" y="0"/>
                    </a:lnTo>
                    <a:lnTo>
                      <a:pt x="121" y="3"/>
                    </a:lnTo>
                    <a:lnTo>
                      <a:pt x="121" y="5"/>
                    </a:lnTo>
                    <a:lnTo>
                      <a:pt x="118" y="10"/>
                    </a:lnTo>
                    <a:lnTo>
                      <a:pt x="110" y="11"/>
                    </a:lnTo>
                    <a:lnTo>
                      <a:pt x="99" y="24"/>
                    </a:lnTo>
                    <a:lnTo>
                      <a:pt x="95" y="31"/>
                    </a:lnTo>
                    <a:lnTo>
                      <a:pt x="91" y="45"/>
                    </a:lnTo>
                    <a:lnTo>
                      <a:pt x="87" y="53"/>
                    </a:lnTo>
                    <a:lnTo>
                      <a:pt x="94" y="53"/>
                    </a:lnTo>
                    <a:lnTo>
                      <a:pt x="95" y="61"/>
                    </a:lnTo>
                    <a:lnTo>
                      <a:pt x="99" y="68"/>
                    </a:lnTo>
                    <a:lnTo>
                      <a:pt x="99" y="81"/>
                    </a:lnTo>
                    <a:lnTo>
                      <a:pt x="104" y="85"/>
                    </a:lnTo>
                    <a:lnTo>
                      <a:pt x="113" y="88"/>
                    </a:lnTo>
                    <a:lnTo>
                      <a:pt x="125" y="85"/>
                    </a:lnTo>
                    <a:lnTo>
                      <a:pt x="133" y="89"/>
                    </a:lnTo>
                    <a:lnTo>
                      <a:pt x="141" y="103"/>
                    </a:lnTo>
                    <a:lnTo>
                      <a:pt x="148" y="102"/>
                    </a:lnTo>
                    <a:lnTo>
                      <a:pt x="156" y="104"/>
                    </a:lnTo>
                    <a:lnTo>
                      <a:pt x="164" y="100"/>
                    </a:lnTo>
                    <a:lnTo>
                      <a:pt x="169" y="102"/>
                    </a:lnTo>
                    <a:lnTo>
                      <a:pt x="169" y="106"/>
                    </a:lnTo>
                    <a:lnTo>
                      <a:pt x="164" y="117"/>
                    </a:lnTo>
                    <a:lnTo>
                      <a:pt x="163" y="127"/>
                    </a:lnTo>
                    <a:lnTo>
                      <a:pt x="164" y="137"/>
                    </a:lnTo>
                    <a:lnTo>
                      <a:pt x="168" y="142"/>
                    </a:lnTo>
                    <a:lnTo>
                      <a:pt x="171" y="148"/>
                    </a:lnTo>
                    <a:lnTo>
                      <a:pt x="163" y="157"/>
                    </a:lnTo>
                    <a:lnTo>
                      <a:pt x="169" y="165"/>
                    </a:lnTo>
                    <a:lnTo>
                      <a:pt x="176" y="181"/>
                    </a:lnTo>
                    <a:lnTo>
                      <a:pt x="172" y="184"/>
                    </a:lnTo>
                    <a:lnTo>
                      <a:pt x="171" y="175"/>
                    </a:lnTo>
                    <a:lnTo>
                      <a:pt x="168" y="171"/>
                    </a:lnTo>
                    <a:lnTo>
                      <a:pt x="160" y="173"/>
                    </a:lnTo>
                    <a:lnTo>
                      <a:pt x="157" y="171"/>
                    </a:lnTo>
                    <a:lnTo>
                      <a:pt x="155" y="175"/>
                    </a:lnTo>
                    <a:lnTo>
                      <a:pt x="133" y="175"/>
                    </a:lnTo>
                    <a:lnTo>
                      <a:pt x="133" y="186"/>
                    </a:lnTo>
                    <a:lnTo>
                      <a:pt x="134" y="187"/>
                    </a:lnTo>
                    <a:lnTo>
                      <a:pt x="140" y="186"/>
                    </a:lnTo>
                    <a:lnTo>
                      <a:pt x="142" y="194"/>
                    </a:lnTo>
                    <a:lnTo>
                      <a:pt x="137" y="192"/>
                    </a:lnTo>
                    <a:lnTo>
                      <a:pt x="130" y="195"/>
                    </a:lnTo>
                    <a:lnTo>
                      <a:pt x="130" y="206"/>
                    </a:lnTo>
                    <a:lnTo>
                      <a:pt x="136" y="213"/>
                    </a:lnTo>
                    <a:lnTo>
                      <a:pt x="138" y="223"/>
                    </a:lnTo>
                    <a:lnTo>
                      <a:pt x="137" y="237"/>
                    </a:lnTo>
                    <a:close/>
                  </a:path>
                </a:pathLst>
              </a:custGeom>
              <a:solidFill>
                <a:srgbClr val="FFFF00"/>
              </a:solidFill>
              <a:ln w="3175" cap="flat" cmpd="sng">
                <a:solidFill>
                  <a:srgbClr val="686868"/>
                </a:solidFill>
                <a:prstDash val="solid"/>
                <a:round/>
                <a:headEnd/>
                <a:tailEn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109" name="Freeform 113"/>
              <p:cNvSpPr>
                <a:spLocks/>
              </p:cNvSpPr>
              <p:nvPr/>
            </p:nvSpPr>
            <p:spPr bwMode="auto">
              <a:xfrm>
                <a:off x="2790825" y="3538538"/>
                <a:ext cx="965200" cy="1198562"/>
              </a:xfrm>
              <a:custGeom>
                <a:avLst/>
                <a:gdLst/>
                <a:ahLst/>
                <a:cxnLst>
                  <a:cxn ang="0">
                    <a:pos x="344" y="616"/>
                  </a:cxn>
                  <a:cxn ang="0">
                    <a:pos x="371" y="567"/>
                  </a:cxn>
                  <a:cxn ang="0">
                    <a:pos x="384" y="533"/>
                  </a:cxn>
                  <a:cxn ang="0">
                    <a:pos x="384" y="502"/>
                  </a:cxn>
                  <a:cxn ang="0">
                    <a:pos x="429" y="467"/>
                  </a:cxn>
                  <a:cxn ang="0">
                    <a:pos x="438" y="463"/>
                  </a:cxn>
                  <a:cxn ang="0">
                    <a:pos x="468" y="460"/>
                  </a:cxn>
                  <a:cxn ang="0">
                    <a:pos x="490" y="422"/>
                  </a:cxn>
                  <a:cxn ang="0">
                    <a:pos x="505" y="374"/>
                  </a:cxn>
                  <a:cxn ang="0">
                    <a:pos x="509" y="298"/>
                  </a:cxn>
                  <a:cxn ang="0">
                    <a:pos x="541" y="257"/>
                  </a:cxn>
                  <a:cxn ang="0">
                    <a:pos x="561" y="202"/>
                  </a:cxn>
                  <a:cxn ang="0">
                    <a:pos x="529" y="168"/>
                  </a:cxn>
                  <a:cxn ang="0">
                    <a:pos x="460" y="133"/>
                  </a:cxn>
                  <a:cxn ang="0">
                    <a:pos x="425" y="123"/>
                  </a:cxn>
                  <a:cxn ang="0">
                    <a:pos x="415" y="110"/>
                  </a:cxn>
                  <a:cxn ang="0">
                    <a:pos x="392" y="101"/>
                  </a:cxn>
                  <a:cxn ang="0">
                    <a:pos x="364" y="110"/>
                  </a:cxn>
                  <a:cxn ang="0">
                    <a:pos x="333" y="116"/>
                  </a:cxn>
                  <a:cxn ang="0">
                    <a:pos x="322" y="114"/>
                  </a:cxn>
                  <a:cxn ang="0">
                    <a:pos x="329" y="103"/>
                  </a:cxn>
                  <a:cxn ang="0">
                    <a:pos x="323" y="104"/>
                  </a:cxn>
                  <a:cxn ang="0">
                    <a:pos x="335" y="55"/>
                  </a:cxn>
                  <a:cxn ang="0">
                    <a:pos x="321" y="19"/>
                  </a:cxn>
                  <a:cxn ang="0">
                    <a:pos x="291" y="50"/>
                  </a:cxn>
                  <a:cxn ang="0">
                    <a:pos x="264" y="46"/>
                  </a:cxn>
                  <a:cxn ang="0">
                    <a:pos x="249" y="53"/>
                  </a:cxn>
                  <a:cxn ang="0">
                    <a:pos x="220" y="61"/>
                  </a:cxn>
                  <a:cxn ang="0">
                    <a:pos x="203" y="55"/>
                  </a:cxn>
                  <a:cxn ang="0">
                    <a:pos x="204" y="20"/>
                  </a:cxn>
                  <a:cxn ang="0">
                    <a:pos x="197" y="0"/>
                  </a:cxn>
                  <a:cxn ang="0">
                    <a:pos x="178" y="11"/>
                  </a:cxn>
                  <a:cxn ang="0">
                    <a:pos x="147" y="22"/>
                  </a:cxn>
                  <a:cxn ang="0">
                    <a:pos x="136" y="24"/>
                  </a:cxn>
                  <a:cxn ang="0">
                    <a:pos x="147" y="49"/>
                  </a:cxn>
                  <a:cxn ang="0">
                    <a:pos x="115" y="72"/>
                  </a:cxn>
                  <a:cxn ang="0">
                    <a:pos x="92" y="57"/>
                  </a:cxn>
                  <a:cxn ang="0">
                    <a:pos x="76" y="57"/>
                  </a:cxn>
                  <a:cxn ang="0">
                    <a:pos x="61" y="68"/>
                  </a:cxn>
                  <a:cxn ang="0">
                    <a:pos x="51" y="88"/>
                  </a:cxn>
                  <a:cxn ang="0">
                    <a:pos x="55" y="137"/>
                  </a:cxn>
                  <a:cxn ang="0">
                    <a:pos x="28" y="161"/>
                  </a:cxn>
                  <a:cxn ang="0">
                    <a:pos x="4" y="195"/>
                  </a:cxn>
                  <a:cxn ang="0">
                    <a:pos x="12" y="239"/>
                  </a:cxn>
                  <a:cxn ang="0">
                    <a:pos x="39" y="245"/>
                  </a:cxn>
                  <a:cxn ang="0">
                    <a:pos x="62" y="264"/>
                  </a:cxn>
                  <a:cxn ang="0">
                    <a:pos x="122" y="244"/>
                  </a:cxn>
                  <a:cxn ang="0">
                    <a:pos x="123" y="269"/>
                  </a:cxn>
                  <a:cxn ang="0">
                    <a:pos x="159" y="296"/>
                  </a:cxn>
                  <a:cxn ang="0">
                    <a:pos x="192" y="309"/>
                  </a:cxn>
                  <a:cxn ang="0">
                    <a:pos x="197" y="334"/>
                  </a:cxn>
                  <a:cxn ang="0">
                    <a:pos x="231" y="367"/>
                  </a:cxn>
                  <a:cxn ang="0">
                    <a:pos x="241" y="406"/>
                  </a:cxn>
                  <a:cxn ang="0">
                    <a:pos x="242" y="421"/>
                  </a:cxn>
                  <a:cxn ang="0">
                    <a:pos x="266" y="448"/>
                  </a:cxn>
                  <a:cxn ang="0">
                    <a:pos x="281" y="475"/>
                  </a:cxn>
                  <a:cxn ang="0">
                    <a:pos x="299" y="486"/>
                  </a:cxn>
                  <a:cxn ang="0">
                    <a:pos x="311" y="517"/>
                  </a:cxn>
                  <a:cxn ang="0">
                    <a:pos x="285" y="552"/>
                  </a:cxn>
                  <a:cxn ang="0">
                    <a:pos x="273" y="578"/>
                  </a:cxn>
                  <a:cxn ang="0">
                    <a:pos x="292" y="594"/>
                  </a:cxn>
                  <a:cxn ang="0">
                    <a:pos x="315" y="606"/>
                  </a:cxn>
                  <a:cxn ang="0">
                    <a:pos x="330" y="629"/>
                  </a:cxn>
                </a:cxnLst>
                <a:rect l="0" t="0" r="r" b="b"/>
                <a:pathLst>
                  <a:path w="561" h="639">
                    <a:moveTo>
                      <a:pt x="333" y="639"/>
                    </a:moveTo>
                    <a:lnTo>
                      <a:pt x="338" y="632"/>
                    </a:lnTo>
                    <a:lnTo>
                      <a:pt x="342" y="624"/>
                    </a:lnTo>
                    <a:lnTo>
                      <a:pt x="344" y="616"/>
                    </a:lnTo>
                    <a:lnTo>
                      <a:pt x="358" y="602"/>
                    </a:lnTo>
                    <a:lnTo>
                      <a:pt x="367" y="585"/>
                    </a:lnTo>
                    <a:lnTo>
                      <a:pt x="367" y="579"/>
                    </a:lnTo>
                    <a:lnTo>
                      <a:pt x="371" y="567"/>
                    </a:lnTo>
                    <a:lnTo>
                      <a:pt x="376" y="559"/>
                    </a:lnTo>
                    <a:lnTo>
                      <a:pt x="383" y="555"/>
                    </a:lnTo>
                    <a:lnTo>
                      <a:pt x="386" y="550"/>
                    </a:lnTo>
                    <a:lnTo>
                      <a:pt x="384" y="533"/>
                    </a:lnTo>
                    <a:lnTo>
                      <a:pt x="387" y="531"/>
                    </a:lnTo>
                    <a:lnTo>
                      <a:pt x="383" y="526"/>
                    </a:lnTo>
                    <a:lnTo>
                      <a:pt x="381" y="514"/>
                    </a:lnTo>
                    <a:lnTo>
                      <a:pt x="384" y="502"/>
                    </a:lnTo>
                    <a:lnTo>
                      <a:pt x="406" y="479"/>
                    </a:lnTo>
                    <a:lnTo>
                      <a:pt x="415" y="475"/>
                    </a:lnTo>
                    <a:lnTo>
                      <a:pt x="422" y="474"/>
                    </a:lnTo>
                    <a:lnTo>
                      <a:pt x="429" y="467"/>
                    </a:lnTo>
                    <a:lnTo>
                      <a:pt x="434" y="467"/>
                    </a:lnTo>
                    <a:lnTo>
                      <a:pt x="433" y="463"/>
                    </a:lnTo>
                    <a:lnTo>
                      <a:pt x="436" y="462"/>
                    </a:lnTo>
                    <a:lnTo>
                      <a:pt x="438" y="463"/>
                    </a:lnTo>
                    <a:lnTo>
                      <a:pt x="444" y="460"/>
                    </a:lnTo>
                    <a:lnTo>
                      <a:pt x="449" y="462"/>
                    </a:lnTo>
                    <a:lnTo>
                      <a:pt x="453" y="460"/>
                    </a:lnTo>
                    <a:lnTo>
                      <a:pt x="468" y="460"/>
                    </a:lnTo>
                    <a:lnTo>
                      <a:pt x="471" y="453"/>
                    </a:lnTo>
                    <a:lnTo>
                      <a:pt x="482" y="445"/>
                    </a:lnTo>
                    <a:lnTo>
                      <a:pt x="483" y="433"/>
                    </a:lnTo>
                    <a:lnTo>
                      <a:pt x="490" y="422"/>
                    </a:lnTo>
                    <a:lnTo>
                      <a:pt x="494" y="410"/>
                    </a:lnTo>
                    <a:lnTo>
                      <a:pt x="498" y="403"/>
                    </a:lnTo>
                    <a:lnTo>
                      <a:pt x="499" y="383"/>
                    </a:lnTo>
                    <a:lnTo>
                      <a:pt x="505" y="374"/>
                    </a:lnTo>
                    <a:lnTo>
                      <a:pt x="506" y="344"/>
                    </a:lnTo>
                    <a:lnTo>
                      <a:pt x="503" y="322"/>
                    </a:lnTo>
                    <a:lnTo>
                      <a:pt x="506" y="302"/>
                    </a:lnTo>
                    <a:lnTo>
                      <a:pt x="509" y="298"/>
                    </a:lnTo>
                    <a:lnTo>
                      <a:pt x="513" y="298"/>
                    </a:lnTo>
                    <a:lnTo>
                      <a:pt x="515" y="294"/>
                    </a:lnTo>
                    <a:lnTo>
                      <a:pt x="528" y="269"/>
                    </a:lnTo>
                    <a:lnTo>
                      <a:pt x="541" y="257"/>
                    </a:lnTo>
                    <a:lnTo>
                      <a:pt x="543" y="256"/>
                    </a:lnTo>
                    <a:lnTo>
                      <a:pt x="557" y="233"/>
                    </a:lnTo>
                    <a:lnTo>
                      <a:pt x="560" y="216"/>
                    </a:lnTo>
                    <a:lnTo>
                      <a:pt x="561" y="202"/>
                    </a:lnTo>
                    <a:lnTo>
                      <a:pt x="561" y="195"/>
                    </a:lnTo>
                    <a:lnTo>
                      <a:pt x="557" y="179"/>
                    </a:lnTo>
                    <a:lnTo>
                      <a:pt x="552" y="170"/>
                    </a:lnTo>
                    <a:lnTo>
                      <a:pt x="529" y="168"/>
                    </a:lnTo>
                    <a:lnTo>
                      <a:pt x="506" y="146"/>
                    </a:lnTo>
                    <a:lnTo>
                      <a:pt x="494" y="137"/>
                    </a:lnTo>
                    <a:lnTo>
                      <a:pt x="488" y="133"/>
                    </a:lnTo>
                    <a:lnTo>
                      <a:pt x="460" y="133"/>
                    </a:lnTo>
                    <a:lnTo>
                      <a:pt x="437" y="126"/>
                    </a:lnTo>
                    <a:lnTo>
                      <a:pt x="436" y="123"/>
                    </a:lnTo>
                    <a:lnTo>
                      <a:pt x="422" y="130"/>
                    </a:lnTo>
                    <a:lnTo>
                      <a:pt x="425" y="123"/>
                    </a:lnTo>
                    <a:lnTo>
                      <a:pt x="422" y="120"/>
                    </a:lnTo>
                    <a:lnTo>
                      <a:pt x="419" y="120"/>
                    </a:lnTo>
                    <a:lnTo>
                      <a:pt x="421" y="116"/>
                    </a:lnTo>
                    <a:lnTo>
                      <a:pt x="415" y="110"/>
                    </a:lnTo>
                    <a:lnTo>
                      <a:pt x="410" y="114"/>
                    </a:lnTo>
                    <a:lnTo>
                      <a:pt x="407" y="107"/>
                    </a:lnTo>
                    <a:lnTo>
                      <a:pt x="398" y="101"/>
                    </a:lnTo>
                    <a:lnTo>
                      <a:pt x="392" y="101"/>
                    </a:lnTo>
                    <a:lnTo>
                      <a:pt x="384" y="96"/>
                    </a:lnTo>
                    <a:lnTo>
                      <a:pt x="373" y="96"/>
                    </a:lnTo>
                    <a:lnTo>
                      <a:pt x="371" y="97"/>
                    </a:lnTo>
                    <a:lnTo>
                      <a:pt x="364" y="110"/>
                    </a:lnTo>
                    <a:lnTo>
                      <a:pt x="357" y="112"/>
                    </a:lnTo>
                    <a:lnTo>
                      <a:pt x="352" y="126"/>
                    </a:lnTo>
                    <a:lnTo>
                      <a:pt x="352" y="115"/>
                    </a:lnTo>
                    <a:lnTo>
                      <a:pt x="333" y="116"/>
                    </a:lnTo>
                    <a:lnTo>
                      <a:pt x="329" y="118"/>
                    </a:lnTo>
                    <a:lnTo>
                      <a:pt x="323" y="116"/>
                    </a:lnTo>
                    <a:lnTo>
                      <a:pt x="321" y="119"/>
                    </a:lnTo>
                    <a:lnTo>
                      <a:pt x="322" y="114"/>
                    </a:lnTo>
                    <a:lnTo>
                      <a:pt x="329" y="116"/>
                    </a:lnTo>
                    <a:lnTo>
                      <a:pt x="333" y="114"/>
                    </a:lnTo>
                    <a:lnTo>
                      <a:pt x="333" y="107"/>
                    </a:lnTo>
                    <a:lnTo>
                      <a:pt x="329" y="103"/>
                    </a:lnTo>
                    <a:lnTo>
                      <a:pt x="331" y="99"/>
                    </a:lnTo>
                    <a:lnTo>
                      <a:pt x="327" y="99"/>
                    </a:lnTo>
                    <a:lnTo>
                      <a:pt x="326" y="104"/>
                    </a:lnTo>
                    <a:lnTo>
                      <a:pt x="323" y="104"/>
                    </a:lnTo>
                    <a:lnTo>
                      <a:pt x="322" y="92"/>
                    </a:lnTo>
                    <a:lnTo>
                      <a:pt x="341" y="69"/>
                    </a:lnTo>
                    <a:lnTo>
                      <a:pt x="344" y="58"/>
                    </a:lnTo>
                    <a:lnTo>
                      <a:pt x="335" y="55"/>
                    </a:lnTo>
                    <a:lnTo>
                      <a:pt x="331" y="39"/>
                    </a:lnTo>
                    <a:lnTo>
                      <a:pt x="326" y="20"/>
                    </a:lnTo>
                    <a:lnTo>
                      <a:pt x="322" y="16"/>
                    </a:lnTo>
                    <a:lnTo>
                      <a:pt x="321" y="19"/>
                    </a:lnTo>
                    <a:lnTo>
                      <a:pt x="310" y="34"/>
                    </a:lnTo>
                    <a:lnTo>
                      <a:pt x="306" y="43"/>
                    </a:lnTo>
                    <a:lnTo>
                      <a:pt x="298" y="50"/>
                    </a:lnTo>
                    <a:lnTo>
                      <a:pt x="291" y="50"/>
                    </a:lnTo>
                    <a:lnTo>
                      <a:pt x="284" y="53"/>
                    </a:lnTo>
                    <a:lnTo>
                      <a:pt x="279" y="47"/>
                    </a:lnTo>
                    <a:lnTo>
                      <a:pt x="270" y="45"/>
                    </a:lnTo>
                    <a:lnTo>
                      <a:pt x="264" y="46"/>
                    </a:lnTo>
                    <a:lnTo>
                      <a:pt x="258" y="45"/>
                    </a:lnTo>
                    <a:lnTo>
                      <a:pt x="257" y="46"/>
                    </a:lnTo>
                    <a:lnTo>
                      <a:pt x="257" y="54"/>
                    </a:lnTo>
                    <a:lnTo>
                      <a:pt x="249" y="53"/>
                    </a:lnTo>
                    <a:lnTo>
                      <a:pt x="242" y="54"/>
                    </a:lnTo>
                    <a:lnTo>
                      <a:pt x="238" y="53"/>
                    </a:lnTo>
                    <a:lnTo>
                      <a:pt x="233" y="57"/>
                    </a:lnTo>
                    <a:lnTo>
                      <a:pt x="220" y="61"/>
                    </a:lnTo>
                    <a:lnTo>
                      <a:pt x="216" y="65"/>
                    </a:lnTo>
                    <a:lnTo>
                      <a:pt x="211" y="63"/>
                    </a:lnTo>
                    <a:lnTo>
                      <a:pt x="207" y="61"/>
                    </a:lnTo>
                    <a:lnTo>
                      <a:pt x="203" y="55"/>
                    </a:lnTo>
                    <a:lnTo>
                      <a:pt x="203" y="49"/>
                    </a:lnTo>
                    <a:lnTo>
                      <a:pt x="199" y="43"/>
                    </a:lnTo>
                    <a:lnTo>
                      <a:pt x="201" y="26"/>
                    </a:lnTo>
                    <a:lnTo>
                      <a:pt x="204" y="20"/>
                    </a:lnTo>
                    <a:lnTo>
                      <a:pt x="203" y="12"/>
                    </a:lnTo>
                    <a:lnTo>
                      <a:pt x="197" y="11"/>
                    </a:lnTo>
                    <a:lnTo>
                      <a:pt x="199" y="4"/>
                    </a:lnTo>
                    <a:lnTo>
                      <a:pt x="197" y="0"/>
                    </a:lnTo>
                    <a:lnTo>
                      <a:pt x="189" y="0"/>
                    </a:lnTo>
                    <a:lnTo>
                      <a:pt x="189" y="4"/>
                    </a:lnTo>
                    <a:lnTo>
                      <a:pt x="184" y="11"/>
                    </a:lnTo>
                    <a:lnTo>
                      <a:pt x="178" y="11"/>
                    </a:lnTo>
                    <a:lnTo>
                      <a:pt x="172" y="16"/>
                    </a:lnTo>
                    <a:lnTo>
                      <a:pt x="159" y="19"/>
                    </a:lnTo>
                    <a:lnTo>
                      <a:pt x="154" y="22"/>
                    </a:lnTo>
                    <a:lnTo>
                      <a:pt x="147" y="22"/>
                    </a:lnTo>
                    <a:lnTo>
                      <a:pt x="136" y="16"/>
                    </a:lnTo>
                    <a:lnTo>
                      <a:pt x="128" y="15"/>
                    </a:lnTo>
                    <a:lnTo>
                      <a:pt x="130" y="20"/>
                    </a:lnTo>
                    <a:lnTo>
                      <a:pt x="136" y="24"/>
                    </a:lnTo>
                    <a:lnTo>
                      <a:pt x="135" y="34"/>
                    </a:lnTo>
                    <a:lnTo>
                      <a:pt x="136" y="46"/>
                    </a:lnTo>
                    <a:lnTo>
                      <a:pt x="149" y="46"/>
                    </a:lnTo>
                    <a:lnTo>
                      <a:pt x="147" y="49"/>
                    </a:lnTo>
                    <a:lnTo>
                      <a:pt x="139" y="54"/>
                    </a:lnTo>
                    <a:lnTo>
                      <a:pt x="135" y="61"/>
                    </a:lnTo>
                    <a:lnTo>
                      <a:pt x="119" y="68"/>
                    </a:lnTo>
                    <a:lnTo>
                      <a:pt x="115" y="72"/>
                    </a:lnTo>
                    <a:lnTo>
                      <a:pt x="104" y="73"/>
                    </a:lnTo>
                    <a:lnTo>
                      <a:pt x="97" y="63"/>
                    </a:lnTo>
                    <a:lnTo>
                      <a:pt x="93" y="66"/>
                    </a:lnTo>
                    <a:lnTo>
                      <a:pt x="92" y="57"/>
                    </a:lnTo>
                    <a:lnTo>
                      <a:pt x="89" y="53"/>
                    </a:lnTo>
                    <a:lnTo>
                      <a:pt x="81" y="55"/>
                    </a:lnTo>
                    <a:lnTo>
                      <a:pt x="78" y="53"/>
                    </a:lnTo>
                    <a:lnTo>
                      <a:pt x="76" y="57"/>
                    </a:lnTo>
                    <a:lnTo>
                      <a:pt x="54" y="57"/>
                    </a:lnTo>
                    <a:lnTo>
                      <a:pt x="54" y="68"/>
                    </a:lnTo>
                    <a:lnTo>
                      <a:pt x="55" y="69"/>
                    </a:lnTo>
                    <a:lnTo>
                      <a:pt x="61" y="68"/>
                    </a:lnTo>
                    <a:lnTo>
                      <a:pt x="63" y="76"/>
                    </a:lnTo>
                    <a:lnTo>
                      <a:pt x="58" y="74"/>
                    </a:lnTo>
                    <a:lnTo>
                      <a:pt x="51" y="77"/>
                    </a:lnTo>
                    <a:lnTo>
                      <a:pt x="51" y="88"/>
                    </a:lnTo>
                    <a:lnTo>
                      <a:pt x="57" y="95"/>
                    </a:lnTo>
                    <a:lnTo>
                      <a:pt x="59" y="105"/>
                    </a:lnTo>
                    <a:lnTo>
                      <a:pt x="58" y="119"/>
                    </a:lnTo>
                    <a:lnTo>
                      <a:pt x="55" y="137"/>
                    </a:lnTo>
                    <a:lnTo>
                      <a:pt x="53" y="153"/>
                    </a:lnTo>
                    <a:lnTo>
                      <a:pt x="51" y="156"/>
                    </a:lnTo>
                    <a:lnTo>
                      <a:pt x="46" y="154"/>
                    </a:lnTo>
                    <a:lnTo>
                      <a:pt x="28" y="161"/>
                    </a:lnTo>
                    <a:lnTo>
                      <a:pt x="17" y="169"/>
                    </a:lnTo>
                    <a:lnTo>
                      <a:pt x="9" y="181"/>
                    </a:lnTo>
                    <a:lnTo>
                      <a:pt x="9" y="192"/>
                    </a:lnTo>
                    <a:lnTo>
                      <a:pt x="4" y="195"/>
                    </a:lnTo>
                    <a:lnTo>
                      <a:pt x="0" y="210"/>
                    </a:lnTo>
                    <a:lnTo>
                      <a:pt x="4" y="221"/>
                    </a:lnTo>
                    <a:lnTo>
                      <a:pt x="13" y="233"/>
                    </a:lnTo>
                    <a:lnTo>
                      <a:pt x="12" y="239"/>
                    </a:lnTo>
                    <a:lnTo>
                      <a:pt x="21" y="241"/>
                    </a:lnTo>
                    <a:lnTo>
                      <a:pt x="25" y="248"/>
                    </a:lnTo>
                    <a:lnTo>
                      <a:pt x="32" y="249"/>
                    </a:lnTo>
                    <a:lnTo>
                      <a:pt x="39" y="245"/>
                    </a:lnTo>
                    <a:lnTo>
                      <a:pt x="49" y="237"/>
                    </a:lnTo>
                    <a:lnTo>
                      <a:pt x="50" y="264"/>
                    </a:lnTo>
                    <a:lnTo>
                      <a:pt x="53" y="267"/>
                    </a:lnTo>
                    <a:lnTo>
                      <a:pt x="62" y="264"/>
                    </a:lnTo>
                    <a:lnTo>
                      <a:pt x="80" y="265"/>
                    </a:lnTo>
                    <a:lnTo>
                      <a:pt x="92" y="260"/>
                    </a:lnTo>
                    <a:lnTo>
                      <a:pt x="104" y="245"/>
                    </a:lnTo>
                    <a:lnTo>
                      <a:pt x="122" y="244"/>
                    </a:lnTo>
                    <a:lnTo>
                      <a:pt x="124" y="246"/>
                    </a:lnTo>
                    <a:lnTo>
                      <a:pt x="124" y="252"/>
                    </a:lnTo>
                    <a:lnTo>
                      <a:pt x="126" y="261"/>
                    </a:lnTo>
                    <a:lnTo>
                      <a:pt x="123" y="269"/>
                    </a:lnTo>
                    <a:lnTo>
                      <a:pt x="128" y="280"/>
                    </a:lnTo>
                    <a:lnTo>
                      <a:pt x="138" y="288"/>
                    </a:lnTo>
                    <a:lnTo>
                      <a:pt x="154" y="291"/>
                    </a:lnTo>
                    <a:lnTo>
                      <a:pt x="159" y="296"/>
                    </a:lnTo>
                    <a:lnTo>
                      <a:pt x="172" y="300"/>
                    </a:lnTo>
                    <a:lnTo>
                      <a:pt x="177" y="306"/>
                    </a:lnTo>
                    <a:lnTo>
                      <a:pt x="187" y="306"/>
                    </a:lnTo>
                    <a:lnTo>
                      <a:pt x="192" y="309"/>
                    </a:lnTo>
                    <a:lnTo>
                      <a:pt x="196" y="313"/>
                    </a:lnTo>
                    <a:lnTo>
                      <a:pt x="200" y="326"/>
                    </a:lnTo>
                    <a:lnTo>
                      <a:pt x="200" y="333"/>
                    </a:lnTo>
                    <a:lnTo>
                      <a:pt x="197" y="334"/>
                    </a:lnTo>
                    <a:lnTo>
                      <a:pt x="204" y="351"/>
                    </a:lnTo>
                    <a:lnTo>
                      <a:pt x="230" y="353"/>
                    </a:lnTo>
                    <a:lnTo>
                      <a:pt x="230" y="361"/>
                    </a:lnTo>
                    <a:lnTo>
                      <a:pt x="231" y="367"/>
                    </a:lnTo>
                    <a:lnTo>
                      <a:pt x="237" y="369"/>
                    </a:lnTo>
                    <a:lnTo>
                      <a:pt x="242" y="382"/>
                    </a:lnTo>
                    <a:lnTo>
                      <a:pt x="243" y="398"/>
                    </a:lnTo>
                    <a:lnTo>
                      <a:pt x="241" y="406"/>
                    </a:lnTo>
                    <a:lnTo>
                      <a:pt x="242" y="413"/>
                    </a:lnTo>
                    <a:lnTo>
                      <a:pt x="239" y="414"/>
                    </a:lnTo>
                    <a:lnTo>
                      <a:pt x="239" y="417"/>
                    </a:lnTo>
                    <a:lnTo>
                      <a:pt x="242" y="421"/>
                    </a:lnTo>
                    <a:lnTo>
                      <a:pt x="243" y="444"/>
                    </a:lnTo>
                    <a:lnTo>
                      <a:pt x="245" y="447"/>
                    </a:lnTo>
                    <a:lnTo>
                      <a:pt x="257" y="449"/>
                    </a:lnTo>
                    <a:lnTo>
                      <a:pt x="266" y="448"/>
                    </a:lnTo>
                    <a:lnTo>
                      <a:pt x="275" y="451"/>
                    </a:lnTo>
                    <a:lnTo>
                      <a:pt x="277" y="455"/>
                    </a:lnTo>
                    <a:lnTo>
                      <a:pt x="280" y="472"/>
                    </a:lnTo>
                    <a:lnTo>
                      <a:pt x="281" y="475"/>
                    </a:lnTo>
                    <a:lnTo>
                      <a:pt x="285" y="478"/>
                    </a:lnTo>
                    <a:lnTo>
                      <a:pt x="295" y="476"/>
                    </a:lnTo>
                    <a:lnTo>
                      <a:pt x="296" y="478"/>
                    </a:lnTo>
                    <a:lnTo>
                      <a:pt x="299" y="486"/>
                    </a:lnTo>
                    <a:lnTo>
                      <a:pt x="298" y="505"/>
                    </a:lnTo>
                    <a:lnTo>
                      <a:pt x="306" y="503"/>
                    </a:lnTo>
                    <a:lnTo>
                      <a:pt x="307" y="506"/>
                    </a:lnTo>
                    <a:lnTo>
                      <a:pt x="311" y="517"/>
                    </a:lnTo>
                    <a:lnTo>
                      <a:pt x="311" y="529"/>
                    </a:lnTo>
                    <a:lnTo>
                      <a:pt x="306" y="535"/>
                    </a:lnTo>
                    <a:lnTo>
                      <a:pt x="299" y="536"/>
                    </a:lnTo>
                    <a:lnTo>
                      <a:pt x="285" y="552"/>
                    </a:lnTo>
                    <a:lnTo>
                      <a:pt x="276" y="568"/>
                    </a:lnTo>
                    <a:lnTo>
                      <a:pt x="264" y="581"/>
                    </a:lnTo>
                    <a:lnTo>
                      <a:pt x="269" y="582"/>
                    </a:lnTo>
                    <a:lnTo>
                      <a:pt x="273" y="578"/>
                    </a:lnTo>
                    <a:lnTo>
                      <a:pt x="276" y="579"/>
                    </a:lnTo>
                    <a:lnTo>
                      <a:pt x="287" y="587"/>
                    </a:lnTo>
                    <a:lnTo>
                      <a:pt x="289" y="594"/>
                    </a:lnTo>
                    <a:lnTo>
                      <a:pt x="292" y="594"/>
                    </a:lnTo>
                    <a:lnTo>
                      <a:pt x="295" y="590"/>
                    </a:lnTo>
                    <a:lnTo>
                      <a:pt x="302" y="598"/>
                    </a:lnTo>
                    <a:lnTo>
                      <a:pt x="310" y="601"/>
                    </a:lnTo>
                    <a:lnTo>
                      <a:pt x="315" y="606"/>
                    </a:lnTo>
                    <a:lnTo>
                      <a:pt x="322" y="609"/>
                    </a:lnTo>
                    <a:lnTo>
                      <a:pt x="326" y="616"/>
                    </a:lnTo>
                    <a:lnTo>
                      <a:pt x="333" y="623"/>
                    </a:lnTo>
                    <a:lnTo>
                      <a:pt x="330" y="629"/>
                    </a:lnTo>
                    <a:lnTo>
                      <a:pt x="330" y="636"/>
                    </a:lnTo>
                    <a:lnTo>
                      <a:pt x="333" y="639"/>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12" name="Freeform 216"/>
              <p:cNvSpPr>
                <a:spLocks/>
              </p:cNvSpPr>
              <p:nvPr/>
            </p:nvSpPr>
            <p:spPr bwMode="auto">
              <a:xfrm>
                <a:off x="2859088" y="3082925"/>
                <a:ext cx="87311" cy="69849"/>
              </a:xfrm>
              <a:custGeom>
                <a:avLst/>
                <a:gdLst/>
                <a:ahLst/>
                <a:cxnLst>
                  <a:cxn ang="0">
                    <a:pos x="0" y="31"/>
                  </a:cxn>
                  <a:cxn ang="0">
                    <a:pos x="2" y="35"/>
                  </a:cxn>
                  <a:cxn ang="0">
                    <a:pos x="4" y="37"/>
                  </a:cxn>
                  <a:cxn ang="0">
                    <a:pos x="15" y="25"/>
                  </a:cxn>
                  <a:cxn ang="0">
                    <a:pos x="17" y="25"/>
                  </a:cxn>
                  <a:cxn ang="0">
                    <a:pos x="18" y="29"/>
                  </a:cxn>
                  <a:cxn ang="0">
                    <a:pos x="27" y="25"/>
                  </a:cxn>
                  <a:cxn ang="0">
                    <a:pos x="33" y="24"/>
                  </a:cxn>
                  <a:cxn ang="0">
                    <a:pos x="46" y="28"/>
                  </a:cxn>
                  <a:cxn ang="0">
                    <a:pos x="50" y="21"/>
                  </a:cxn>
                  <a:cxn ang="0">
                    <a:pos x="45" y="14"/>
                  </a:cxn>
                  <a:cxn ang="0">
                    <a:pos x="34" y="13"/>
                  </a:cxn>
                  <a:cxn ang="0">
                    <a:pos x="40" y="12"/>
                  </a:cxn>
                  <a:cxn ang="0">
                    <a:pos x="40" y="10"/>
                  </a:cxn>
                  <a:cxn ang="0">
                    <a:pos x="32" y="9"/>
                  </a:cxn>
                  <a:cxn ang="0">
                    <a:pos x="29" y="5"/>
                  </a:cxn>
                  <a:cxn ang="0">
                    <a:pos x="18" y="1"/>
                  </a:cxn>
                  <a:cxn ang="0">
                    <a:pos x="6" y="0"/>
                  </a:cxn>
                  <a:cxn ang="0">
                    <a:pos x="4" y="2"/>
                  </a:cxn>
                  <a:cxn ang="0">
                    <a:pos x="6" y="12"/>
                  </a:cxn>
                  <a:cxn ang="0">
                    <a:pos x="3" y="18"/>
                  </a:cxn>
                  <a:cxn ang="0">
                    <a:pos x="0" y="21"/>
                  </a:cxn>
                  <a:cxn ang="0">
                    <a:pos x="2" y="27"/>
                  </a:cxn>
                  <a:cxn ang="0">
                    <a:pos x="0" y="31"/>
                  </a:cxn>
                </a:cxnLst>
                <a:rect l="0" t="0" r="r" b="b"/>
                <a:pathLst>
                  <a:path w="50" h="37">
                    <a:moveTo>
                      <a:pt x="0" y="31"/>
                    </a:moveTo>
                    <a:lnTo>
                      <a:pt x="2" y="35"/>
                    </a:lnTo>
                    <a:lnTo>
                      <a:pt x="4" y="37"/>
                    </a:lnTo>
                    <a:lnTo>
                      <a:pt x="15" y="25"/>
                    </a:lnTo>
                    <a:lnTo>
                      <a:pt x="17" y="25"/>
                    </a:lnTo>
                    <a:lnTo>
                      <a:pt x="18" y="29"/>
                    </a:lnTo>
                    <a:lnTo>
                      <a:pt x="27" y="25"/>
                    </a:lnTo>
                    <a:lnTo>
                      <a:pt x="33" y="24"/>
                    </a:lnTo>
                    <a:lnTo>
                      <a:pt x="46" y="28"/>
                    </a:lnTo>
                    <a:lnTo>
                      <a:pt x="50" y="21"/>
                    </a:lnTo>
                    <a:lnTo>
                      <a:pt x="45" y="14"/>
                    </a:lnTo>
                    <a:lnTo>
                      <a:pt x="34" y="13"/>
                    </a:lnTo>
                    <a:lnTo>
                      <a:pt x="40" y="12"/>
                    </a:lnTo>
                    <a:lnTo>
                      <a:pt x="40" y="10"/>
                    </a:lnTo>
                    <a:lnTo>
                      <a:pt x="32" y="9"/>
                    </a:lnTo>
                    <a:lnTo>
                      <a:pt x="29" y="5"/>
                    </a:lnTo>
                    <a:lnTo>
                      <a:pt x="18" y="1"/>
                    </a:lnTo>
                    <a:lnTo>
                      <a:pt x="6" y="0"/>
                    </a:lnTo>
                    <a:lnTo>
                      <a:pt x="4" y="2"/>
                    </a:lnTo>
                    <a:lnTo>
                      <a:pt x="6" y="12"/>
                    </a:lnTo>
                    <a:lnTo>
                      <a:pt x="3" y="18"/>
                    </a:lnTo>
                    <a:lnTo>
                      <a:pt x="0" y="21"/>
                    </a:lnTo>
                    <a:lnTo>
                      <a:pt x="2" y="27"/>
                    </a:lnTo>
                    <a:lnTo>
                      <a:pt x="0" y="31"/>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13" name="Freeform 217"/>
              <p:cNvSpPr>
                <a:spLocks/>
              </p:cNvSpPr>
              <p:nvPr/>
            </p:nvSpPr>
            <p:spPr bwMode="auto">
              <a:xfrm>
                <a:off x="2563813" y="3398838"/>
                <a:ext cx="142875" cy="76200"/>
              </a:xfrm>
              <a:custGeom>
                <a:avLst/>
                <a:gdLst/>
                <a:ahLst/>
                <a:cxnLst>
                  <a:cxn ang="0">
                    <a:pos x="73" y="38"/>
                  </a:cxn>
                  <a:cxn ang="0">
                    <a:pos x="76" y="32"/>
                  </a:cxn>
                  <a:cxn ang="0">
                    <a:pos x="79" y="34"/>
                  </a:cxn>
                  <a:cxn ang="0">
                    <a:pos x="84" y="27"/>
                  </a:cxn>
                  <a:cxn ang="0">
                    <a:pos x="80" y="20"/>
                  </a:cxn>
                  <a:cxn ang="0">
                    <a:pos x="81" y="16"/>
                  </a:cxn>
                  <a:cxn ang="0">
                    <a:pos x="71" y="5"/>
                  </a:cxn>
                  <a:cxn ang="0">
                    <a:pos x="56" y="1"/>
                  </a:cxn>
                  <a:cxn ang="0">
                    <a:pos x="49" y="1"/>
                  </a:cxn>
                  <a:cxn ang="0">
                    <a:pos x="48" y="8"/>
                  </a:cxn>
                  <a:cxn ang="0">
                    <a:pos x="45" y="9"/>
                  </a:cxn>
                  <a:cxn ang="0">
                    <a:pos x="43" y="7"/>
                  </a:cxn>
                  <a:cxn ang="0">
                    <a:pos x="42" y="7"/>
                  </a:cxn>
                  <a:cxn ang="0">
                    <a:pos x="27" y="13"/>
                  </a:cxn>
                  <a:cxn ang="0">
                    <a:pos x="19" y="11"/>
                  </a:cxn>
                  <a:cxn ang="0">
                    <a:pos x="14" y="11"/>
                  </a:cxn>
                  <a:cxn ang="0">
                    <a:pos x="11" y="2"/>
                  </a:cxn>
                  <a:cxn ang="0">
                    <a:pos x="7" y="0"/>
                  </a:cxn>
                  <a:cxn ang="0">
                    <a:pos x="4" y="0"/>
                  </a:cxn>
                  <a:cxn ang="0">
                    <a:pos x="3" y="2"/>
                  </a:cxn>
                  <a:cxn ang="0">
                    <a:pos x="1" y="7"/>
                  </a:cxn>
                  <a:cxn ang="0">
                    <a:pos x="6" y="9"/>
                  </a:cxn>
                  <a:cxn ang="0">
                    <a:pos x="3" y="19"/>
                  </a:cxn>
                  <a:cxn ang="0">
                    <a:pos x="0" y="21"/>
                  </a:cxn>
                  <a:cxn ang="0">
                    <a:pos x="1" y="24"/>
                  </a:cxn>
                  <a:cxn ang="0">
                    <a:pos x="3" y="21"/>
                  </a:cxn>
                  <a:cxn ang="0">
                    <a:pos x="18" y="24"/>
                  </a:cxn>
                  <a:cxn ang="0">
                    <a:pos x="23" y="34"/>
                  </a:cxn>
                  <a:cxn ang="0">
                    <a:pos x="29" y="31"/>
                  </a:cxn>
                  <a:cxn ang="0">
                    <a:pos x="30" y="40"/>
                  </a:cxn>
                  <a:cxn ang="0">
                    <a:pos x="35" y="40"/>
                  </a:cxn>
                  <a:cxn ang="0">
                    <a:pos x="41" y="35"/>
                  </a:cxn>
                  <a:cxn ang="0">
                    <a:pos x="37" y="28"/>
                  </a:cxn>
                  <a:cxn ang="0">
                    <a:pos x="37" y="24"/>
                  </a:cxn>
                  <a:cxn ang="0">
                    <a:pos x="45" y="20"/>
                  </a:cxn>
                  <a:cxn ang="0">
                    <a:pos x="50" y="12"/>
                  </a:cxn>
                  <a:cxn ang="0">
                    <a:pos x="54" y="11"/>
                  </a:cxn>
                  <a:cxn ang="0">
                    <a:pos x="64" y="16"/>
                  </a:cxn>
                  <a:cxn ang="0">
                    <a:pos x="66" y="20"/>
                  </a:cxn>
                  <a:cxn ang="0">
                    <a:pos x="71" y="19"/>
                  </a:cxn>
                  <a:cxn ang="0">
                    <a:pos x="72" y="20"/>
                  </a:cxn>
                  <a:cxn ang="0">
                    <a:pos x="68" y="24"/>
                  </a:cxn>
                  <a:cxn ang="0">
                    <a:pos x="68" y="28"/>
                  </a:cxn>
                  <a:cxn ang="0">
                    <a:pos x="68" y="34"/>
                  </a:cxn>
                  <a:cxn ang="0">
                    <a:pos x="73" y="38"/>
                  </a:cxn>
                </a:cxnLst>
                <a:rect l="0" t="0" r="r" b="b"/>
                <a:pathLst>
                  <a:path w="84" h="40">
                    <a:moveTo>
                      <a:pt x="73" y="38"/>
                    </a:moveTo>
                    <a:lnTo>
                      <a:pt x="76" y="32"/>
                    </a:lnTo>
                    <a:lnTo>
                      <a:pt x="79" y="34"/>
                    </a:lnTo>
                    <a:lnTo>
                      <a:pt x="84" y="27"/>
                    </a:lnTo>
                    <a:lnTo>
                      <a:pt x="80" y="20"/>
                    </a:lnTo>
                    <a:lnTo>
                      <a:pt x="81" y="16"/>
                    </a:lnTo>
                    <a:lnTo>
                      <a:pt x="71" y="5"/>
                    </a:lnTo>
                    <a:lnTo>
                      <a:pt x="56" y="1"/>
                    </a:lnTo>
                    <a:lnTo>
                      <a:pt x="49" y="1"/>
                    </a:lnTo>
                    <a:lnTo>
                      <a:pt x="48" y="8"/>
                    </a:lnTo>
                    <a:lnTo>
                      <a:pt x="45" y="9"/>
                    </a:lnTo>
                    <a:lnTo>
                      <a:pt x="43" y="7"/>
                    </a:lnTo>
                    <a:lnTo>
                      <a:pt x="42" y="7"/>
                    </a:lnTo>
                    <a:lnTo>
                      <a:pt x="27" y="13"/>
                    </a:lnTo>
                    <a:lnTo>
                      <a:pt x="19" y="11"/>
                    </a:lnTo>
                    <a:lnTo>
                      <a:pt x="14" y="11"/>
                    </a:lnTo>
                    <a:lnTo>
                      <a:pt x="11" y="2"/>
                    </a:lnTo>
                    <a:lnTo>
                      <a:pt x="7" y="0"/>
                    </a:lnTo>
                    <a:lnTo>
                      <a:pt x="4" y="0"/>
                    </a:lnTo>
                    <a:lnTo>
                      <a:pt x="3" y="2"/>
                    </a:lnTo>
                    <a:lnTo>
                      <a:pt x="1" y="7"/>
                    </a:lnTo>
                    <a:lnTo>
                      <a:pt x="6" y="9"/>
                    </a:lnTo>
                    <a:lnTo>
                      <a:pt x="3" y="19"/>
                    </a:lnTo>
                    <a:lnTo>
                      <a:pt x="0" y="21"/>
                    </a:lnTo>
                    <a:lnTo>
                      <a:pt x="1" y="24"/>
                    </a:lnTo>
                    <a:lnTo>
                      <a:pt x="3" y="21"/>
                    </a:lnTo>
                    <a:lnTo>
                      <a:pt x="18" y="24"/>
                    </a:lnTo>
                    <a:lnTo>
                      <a:pt x="23" y="34"/>
                    </a:lnTo>
                    <a:lnTo>
                      <a:pt x="29" y="31"/>
                    </a:lnTo>
                    <a:lnTo>
                      <a:pt x="30" y="40"/>
                    </a:lnTo>
                    <a:lnTo>
                      <a:pt x="35" y="40"/>
                    </a:lnTo>
                    <a:lnTo>
                      <a:pt x="41" y="35"/>
                    </a:lnTo>
                    <a:lnTo>
                      <a:pt x="37" y="28"/>
                    </a:lnTo>
                    <a:lnTo>
                      <a:pt x="37" y="24"/>
                    </a:lnTo>
                    <a:lnTo>
                      <a:pt x="45" y="20"/>
                    </a:lnTo>
                    <a:lnTo>
                      <a:pt x="50" y="12"/>
                    </a:lnTo>
                    <a:lnTo>
                      <a:pt x="54" y="11"/>
                    </a:lnTo>
                    <a:lnTo>
                      <a:pt x="64" y="16"/>
                    </a:lnTo>
                    <a:lnTo>
                      <a:pt x="66" y="20"/>
                    </a:lnTo>
                    <a:lnTo>
                      <a:pt x="71" y="19"/>
                    </a:lnTo>
                    <a:lnTo>
                      <a:pt x="72" y="20"/>
                    </a:lnTo>
                    <a:lnTo>
                      <a:pt x="68" y="24"/>
                    </a:lnTo>
                    <a:lnTo>
                      <a:pt x="68" y="28"/>
                    </a:lnTo>
                    <a:lnTo>
                      <a:pt x="68" y="34"/>
                    </a:lnTo>
                    <a:lnTo>
                      <a:pt x="73" y="38"/>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14" name="Freeform 218"/>
              <p:cNvSpPr>
                <a:spLocks/>
              </p:cNvSpPr>
              <p:nvPr/>
            </p:nvSpPr>
            <p:spPr bwMode="auto">
              <a:xfrm>
                <a:off x="2400299" y="3251199"/>
                <a:ext cx="55563" cy="38099"/>
              </a:xfrm>
              <a:custGeom>
                <a:avLst/>
                <a:gdLst/>
                <a:ahLst/>
                <a:cxnLst>
                  <a:cxn ang="0">
                    <a:pos x="0" y="12"/>
                  </a:cxn>
                  <a:cxn ang="0">
                    <a:pos x="2" y="7"/>
                  </a:cxn>
                  <a:cxn ang="0">
                    <a:pos x="7" y="4"/>
                  </a:cxn>
                  <a:cxn ang="0">
                    <a:pos x="10" y="0"/>
                  </a:cxn>
                  <a:cxn ang="0">
                    <a:pos x="15" y="2"/>
                  </a:cxn>
                  <a:cxn ang="0">
                    <a:pos x="22" y="8"/>
                  </a:cxn>
                  <a:cxn ang="0">
                    <a:pos x="29" y="8"/>
                  </a:cxn>
                  <a:cxn ang="0">
                    <a:pos x="32" y="10"/>
                  </a:cxn>
                  <a:cxn ang="0">
                    <a:pos x="33" y="11"/>
                  </a:cxn>
                  <a:cxn ang="0">
                    <a:pos x="33" y="16"/>
                  </a:cxn>
                  <a:cxn ang="0">
                    <a:pos x="26" y="21"/>
                  </a:cxn>
                  <a:cxn ang="0">
                    <a:pos x="19" y="21"/>
                  </a:cxn>
                  <a:cxn ang="0">
                    <a:pos x="4" y="15"/>
                  </a:cxn>
                  <a:cxn ang="0">
                    <a:pos x="0" y="12"/>
                  </a:cxn>
                </a:cxnLst>
                <a:rect l="0" t="0" r="r" b="b"/>
                <a:pathLst>
                  <a:path w="33" h="21">
                    <a:moveTo>
                      <a:pt x="0" y="12"/>
                    </a:moveTo>
                    <a:lnTo>
                      <a:pt x="2" y="7"/>
                    </a:lnTo>
                    <a:lnTo>
                      <a:pt x="7" y="4"/>
                    </a:lnTo>
                    <a:lnTo>
                      <a:pt x="10" y="0"/>
                    </a:lnTo>
                    <a:lnTo>
                      <a:pt x="15" y="2"/>
                    </a:lnTo>
                    <a:lnTo>
                      <a:pt x="22" y="8"/>
                    </a:lnTo>
                    <a:lnTo>
                      <a:pt x="29" y="8"/>
                    </a:lnTo>
                    <a:lnTo>
                      <a:pt x="32" y="10"/>
                    </a:lnTo>
                    <a:lnTo>
                      <a:pt x="33" y="11"/>
                    </a:lnTo>
                    <a:lnTo>
                      <a:pt x="33" y="16"/>
                    </a:lnTo>
                    <a:lnTo>
                      <a:pt x="26" y="21"/>
                    </a:lnTo>
                    <a:lnTo>
                      <a:pt x="19" y="21"/>
                    </a:lnTo>
                    <a:lnTo>
                      <a:pt x="4" y="15"/>
                    </a:lnTo>
                    <a:lnTo>
                      <a:pt x="0" y="12"/>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15" name="Freeform 219"/>
              <p:cNvSpPr>
                <a:spLocks/>
              </p:cNvSpPr>
              <p:nvPr/>
            </p:nvSpPr>
            <p:spPr bwMode="auto">
              <a:xfrm>
                <a:off x="2457450" y="3233738"/>
                <a:ext cx="112713" cy="130175"/>
              </a:xfrm>
              <a:custGeom>
                <a:avLst/>
                <a:gdLst/>
                <a:ahLst/>
                <a:cxnLst>
                  <a:cxn ang="0">
                    <a:pos x="25" y="65"/>
                  </a:cxn>
                  <a:cxn ang="0">
                    <a:pos x="27" y="62"/>
                  </a:cxn>
                  <a:cxn ang="0">
                    <a:pos x="35" y="66"/>
                  </a:cxn>
                  <a:cxn ang="0">
                    <a:pos x="41" y="65"/>
                  </a:cxn>
                  <a:cxn ang="0">
                    <a:pos x="48" y="69"/>
                  </a:cxn>
                  <a:cxn ang="0">
                    <a:pos x="54" y="66"/>
                  </a:cxn>
                  <a:cxn ang="0">
                    <a:pos x="52" y="58"/>
                  </a:cxn>
                  <a:cxn ang="0">
                    <a:pos x="54" y="53"/>
                  </a:cxn>
                  <a:cxn ang="0">
                    <a:pos x="58" y="24"/>
                  </a:cxn>
                  <a:cxn ang="0">
                    <a:pos x="64" y="12"/>
                  </a:cxn>
                  <a:cxn ang="0">
                    <a:pos x="65" y="0"/>
                  </a:cxn>
                  <a:cxn ang="0">
                    <a:pos x="62" y="0"/>
                  </a:cxn>
                  <a:cxn ang="0">
                    <a:pos x="50" y="5"/>
                  </a:cxn>
                  <a:cxn ang="0">
                    <a:pos x="46" y="5"/>
                  </a:cxn>
                  <a:cxn ang="0">
                    <a:pos x="42" y="2"/>
                  </a:cxn>
                  <a:cxn ang="0">
                    <a:pos x="37" y="12"/>
                  </a:cxn>
                  <a:cxn ang="0">
                    <a:pos x="35" y="12"/>
                  </a:cxn>
                  <a:cxn ang="0">
                    <a:pos x="27" y="17"/>
                  </a:cxn>
                  <a:cxn ang="0">
                    <a:pos x="23" y="16"/>
                  </a:cxn>
                  <a:cxn ang="0">
                    <a:pos x="19" y="21"/>
                  </a:cxn>
                  <a:cxn ang="0">
                    <a:pos x="14" y="21"/>
                  </a:cxn>
                  <a:cxn ang="0">
                    <a:pos x="12" y="27"/>
                  </a:cxn>
                  <a:cxn ang="0">
                    <a:pos x="8" y="32"/>
                  </a:cxn>
                  <a:cxn ang="0">
                    <a:pos x="4" y="32"/>
                  </a:cxn>
                  <a:cxn ang="0">
                    <a:pos x="2" y="32"/>
                  </a:cxn>
                  <a:cxn ang="0">
                    <a:pos x="0" y="35"/>
                  </a:cxn>
                  <a:cxn ang="0">
                    <a:pos x="25" y="65"/>
                  </a:cxn>
                </a:cxnLst>
                <a:rect l="0" t="0" r="r" b="b"/>
                <a:pathLst>
                  <a:path w="65" h="69">
                    <a:moveTo>
                      <a:pt x="25" y="65"/>
                    </a:moveTo>
                    <a:lnTo>
                      <a:pt x="27" y="62"/>
                    </a:lnTo>
                    <a:lnTo>
                      <a:pt x="35" y="66"/>
                    </a:lnTo>
                    <a:lnTo>
                      <a:pt x="41" y="65"/>
                    </a:lnTo>
                    <a:lnTo>
                      <a:pt x="48" y="69"/>
                    </a:lnTo>
                    <a:lnTo>
                      <a:pt x="54" y="66"/>
                    </a:lnTo>
                    <a:lnTo>
                      <a:pt x="52" y="58"/>
                    </a:lnTo>
                    <a:lnTo>
                      <a:pt x="54" y="53"/>
                    </a:lnTo>
                    <a:lnTo>
                      <a:pt x="58" y="24"/>
                    </a:lnTo>
                    <a:lnTo>
                      <a:pt x="64" y="12"/>
                    </a:lnTo>
                    <a:lnTo>
                      <a:pt x="65" y="0"/>
                    </a:lnTo>
                    <a:lnTo>
                      <a:pt x="62" y="0"/>
                    </a:lnTo>
                    <a:lnTo>
                      <a:pt x="50" y="5"/>
                    </a:lnTo>
                    <a:lnTo>
                      <a:pt x="46" y="5"/>
                    </a:lnTo>
                    <a:lnTo>
                      <a:pt x="42" y="2"/>
                    </a:lnTo>
                    <a:lnTo>
                      <a:pt x="37" y="12"/>
                    </a:lnTo>
                    <a:lnTo>
                      <a:pt x="35" y="12"/>
                    </a:lnTo>
                    <a:lnTo>
                      <a:pt x="27" y="17"/>
                    </a:lnTo>
                    <a:lnTo>
                      <a:pt x="23" y="16"/>
                    </a:lnTo>
                    <a:lnTo>
                      <a:pt x="19" y="21"/>
                    </a:lnTo>
                    <a:lnTo>
                      <a:pt x="14" y="21"/>
                    </a:lnTo>
                    <a:lnTo>
                      <a:pt x="12" y="27"/>
                    </a:lnTo>
                    <a:lnTo>
                      <a:pt x="8" y="32"/>
                    </a:lnTo>
                    <a:lnTo>
                      <a:pt x="4" y="32"/>
                    </a:lnTo>
                    <a:lnTo>
                      <a:pt x="2" y="32"/>
                    </a:lnTo>
                    <a:lnTo>
                      <a:pt x="0" y="35"/>
                    </a:lnTo>
                    <a:lnTo>
                      <a:pt x="25" y="65"/>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16" name="Freeform 220"/>
              <p:cNvSpPr>
                <a:spLocks/>
              </p:cNvSpPr>
              <p:nvPr/>
            </p:nvSpPr>
            <p:spPr bwMode="auto">
              <a:xfrm>
                <a:off x="2416175" y="3203574"/>
                <a:ext cx="153988" cy="90488"/>
              </a:xfrm>
              <a:custGeom>
                <a:avLst/>
                <a:gdLst/>
                <a:ahLst/>
                <a:cxnLst>
                  <a:cxn ang="0">
                    <a:pos x="89" y="16"/>
                  </a:cxn>
                  <a:cxn ang="0">
                    <a:pos x="86" y="16"/>
                  </a:cxn>
                  <a:cxn ang="0">
                    <a:pos x="74" y="21"/>
                  </a:cxn>
                  <a:cxn ang="0">
                    <a:pos x="70" y="21"/>
                  </a:cxn>
                  <a:cxn ang="0">
                    <a:pos x="66" y="18"/>
                  </a:cxn>
                  <a:cxn ang="0">
                    <a:pos x="61" y="28"/>
                  </a:cxn>
                  <a:cxn ang="0">
                    <a:pos x="59" y="28"/>
                  </a:cxn>
                  <a:cxn ang="0">
                    <a:pos x="51" y="33"/>
                  </a:cxn>
                  <a:cxn ang="0">
                    <a:pos x="47" y="32"/>
                  </a:cxn>
                  <a:cxn ang="0">
                    <a:pos x="43" y="37"/>
                  </a:cxn>
                  <a:cxn ang="0">
                    <a:pos x="38" y="37"/>
                  </a:cxn>
                  <a:cxn ang="0">
                    <a:pos x="36" y="43"/>
                  </a:cxn>
                  <a:cxn ang="0">
                    <a:pos x="32" y="48"/>
                  </a:cxn>
                  <a:cxn ang="0">
                    <a:pos x="28" y="48"/>
                  </a:cxn>
                  <a:cxn ang="0">
                    <a:pos x="26" y="43"/>
                  </a:cxn>
                  <a:cxn ang="0">
                    <a:pos x="23" y="41"/>
                  </a:cxn>
                  <a:cxn ang="0">
                    <a:pos x="23" y="36"/>
                  </a:cxn>
                  <a:cxn ang="0">
                    <a:pos x="22" y="35"/>
                  </a:cxn>
                  <a:cxn ang="0">
                    <a:pos x="19" y="33"/>
                  </a:cxn>
                  <a:cxn ang="0">
                    <a:pos x="12" y="33"/>
                  </a:cxn>
                  <a:cxn ang="0">
                    <a:pos x="5" y="27"/>
                  </a:cxn>
                  <a:cxn ang="0">
                    <a:pos x="0" y="25"/>
                  </a:cxn>
                  <a:cxn ang="0">
                    <a:pos x="4" y="21"/>
                  </a:cxn>
                  <a:cxn ang="0">
                    <a:pos x="4" y="16"/>
                  </a:cxn>
                  <a:cxn ang="0">
                    <a:pos x="16" y="8"/>
                  </a:cxn>
                  <a:cxn ang="0">
                    <a:pos x="17" y="4"/>
                  </a:cxn>
                  <a:cxn ang="0">
                    <a:pos x="27" y="2"/>
                  </a:cxn>
                  <a:cxn ang="0">
                    <a:pos x="40" y="4"/>
                  </a:cxn>
                  <a:cxn ang="0">
                    <a:pos x="54" y="0"/>
                  </a:cxn>
                  <a:cxn ang="0">
                    <a:pos x="57" y="1"/>
                  </a:cxn>
                  <a:cxn ang="0">
                    <a:pos x="65" y="1"/>
                  </a:cxn>
                  <a:cxn ang="0">
                    <a:pos x="78" y="5"/>
                  </a:cxn>
                  <a:cxn ang="0">
                    <a:pos x="86" y="12"/>
                  </a:cxn>
                  <a:cxn ang="0">
                    <a:pos x="89" y="16"/>
                  </a:cxn>
                </a:cxnLst>
                <a:rect l="0" t="0" r="r" b="b"/>
                <a:pathLst>
                  <a:path w="89" h="48">
                    <a:moveTo>
                      <a:pt x="89" y="16"/>
                    </a:moveTo>
                    <a:lnTo>
                      <a:pt x="86" y="16"/>
                    </a:lnTo>
                    <a:lnTo>
                      <a:pt x="74" y="21"/>
                    </a:lnTo>
                    <a:lnTo>
                      <a:pt x="70" y="21"/>
                    </a:lnTo>
                    <a:lnTo>
                      <a:pt x="66" y="18"/>
                    </a:lnTo>
                    <a:lnTo>
                      <a:pt x="61" y="28"/>
                    </a:lnTo>
                    <a:lnTo>
                      <a:pt x="59" y="28"/>
                    </a:lnTo>
                    <a:lnTo>
                      <a:pt x="51" y="33"/>
                    </a:lnTo>
                    <a:lnTo>
                      <a:pt x="47" y="32"/>
                    </a:lnTo>
                    <a:lnTo>
                      <a:pt x="43" y="37"/>
                    </a:lnTo>
                    <a:lnTo>
                      <a:pt x="38" y="37"/>
                    </a:lnTo>
                    <a:lnTo>
                      <a:pt x="36" y="43"/>
                    </a:lnTo>
                    <a:lnTo>
                      <a:pt x="32" y="48"/>
                    </a:lnTo>
                    <a:lnTo>
                      <a:pt x="28" y="48"/>
                    </a:lnTo>
                    <a:lnTo>
                      <a:pt x="26" y="43"/>
                    </a:lnTo>
                    <a:lnTo>
                      <a:pt x="23" y="41"/>
                    </a:lnTo>
                    <a:lnTo>
                      <a:pt x="23" y="36"/>
                    </a:lnTo>
                    <a:lnTo>
                      <a:pt x="22" y="35"/>
                    </a:lnTo>
                    <a:lnTo>
                      <a:pt x="19" y="33"/>
                    </a:lnTo>
                    <a:lnTo>
                      <a:pt x="12" y="33"/>
                    </a:lnTo>
                    <a:lnTo>
                      <a:pt x="5" y="27"/>
                    </a:lnTo>
                    <a:lnTo>
                      <a:pt x="0" y="25"/>
                    </a:lnTo>
                    <a:lnTo>
                      <a:pt x="4" y="21"/>
                    </a:lnTo>
                    <a:lnTo>
                      <a:pt x="4" y="16"/>
                    </a:lnTo>
                    <a:lnTo>
                      <a:pt x="16" y="8"/>
                    </a:lnTo>
                    <a:lnTo>
                      <a:pt x="17" y="4"/>
                    </a:lnTo>
                    <a:lnTo>
                      <a:pt x="27" y="2"/>
                    </a:lnTo>
                    <a:lnTo>
                      <a:pt x="40" y="4"/>
                    </a:lnTo>
                    <a:lnTo>
                      <a:pt x="54" y="0"/>
                    </a:lnTo>
                    <a:lnTo>
                      <a:pt x="57" y="1"/>
                    </a:lnTo>
                    <a:lnTo>
                      <a:pt x="65" y="1"/>
                    </a:lnTo>
                    <a:lnTo>
                      <a:pt x="78" y="5"/>
                    </a:lnTo>
                    <a:lnTo>
                      <a:pt x="86" y="12"/>
                    </a:lnTo>
                    <a:lnTo>
                      <a:pt x="89" y="16"/>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17" name="Freeform 221"/>
              <p:cNvSpPr>
                <a:spLocks/>
              </p:cNvSpPr>
              <p:nvPr/>
            </p:nvSpPr>
            <p:spPr bwMode="auto">
              <a:xfrm>
                <a:off x="2497138" y="3351213"/>
                <a:ext cx="77787" cy="87312"/>
              </a:xfrm>
              <a:custGeom>
                <a:avLst/>
                <a:gdLst/>
                <a:ahLst/>
                <a:cxnLst>
                  <a:cxn ang="0">
                    <a:pos x="39" y="47"/>
                  </a:cxn>
                  <a:cxn ang="0">
                    <a:pos x="42" y="45"/>
                  </a:cxn>
                  <a:cxn ang="0">
                    <a:pos x="45" y="35"/>
                  </a:cxn>
                  <a:cxn ang="0">
                    <a:pos x="40" y="33"/>
                  </a:cxn>
                  <a:cxn ang="0">
                    <a:pos x="42" y="28"/>
                  </a:cxn>
                  <a:cxn ang="0">
                    <a:pos x="43" y="26"/>
                  </a:cxn>
                  <a:cxn ang="0">
                    <a:pos x="46" y="26"/>
                  </a:cxn>
                  <a:cxn ang="0">
                    <a:pos x="36" y="16"/>
                  </a:cxn>
                  <a:cxn ang="0">
                    <a:pos x="32" y="4"/>
                  </a:cxn>
                  <a:cxn ang="0">
                    <a:pos x="26" y="7"/>
                  </a:cxn>
                  <a:cxn ang="0">
                    <a:pos x="19" y="3"/>
                  </a:cxn>
                  <a:cxn ang="0">
                    <a:pos x="13" y="4"/>
                  </a:cxn>
                  <a:cxn ang="0">
                    <a:pos x="5" y="0"/>
                  </a:cxn>
                  <a:cxn ang="0">
                    <a:pos x="3" y="3"/>
                  </a:cxn>
                  <a:cxn ang="0">
                    <a:pos x="0" y="12"/>
                  </a:cxn>
                  <a:cxn ang="0">
                    <a:pos x="3" y="20"/>
                  </a:cxn>
                  <a:cxn ang="0">
                    <a:pos x="11" y="26"/>
                  </a:cxn>
                  <a:cxn ang="0">
                    <a:pos x="12" y="22"/>
                  </a:cxn>
                  <a:cxn ang="0">
                    <a:pos x="9" y="19"/>
                  </a:cxn>
                  <a:cxn ang="0">
                    <a:pos x="13" y="19"/>
                  </a:cxn>
                  <a:cxn ang="0">
                    <a:pos x="19" y="28"/>
                  </a:cxn>
                  <a:cxn ang="0">
                    <a:pos x="30" y="35"/>
                  </a:cxn>
                  <a:cxn ang="0">
                    <a:pos x="30" y="43"/>
                  </a:cxn>
                  <a:cxn ang="0">
                    <a:pos x="34" y="45"/>
                  </a:cxn>
                  <a:cxn ang="0">
                    <a:pos x="34" y="42"/>
                  </a:cxn>
                  <a:cxn ang="0">
                    <a:pos x="35" y="41"/>
                  </a:cxn>
                  <a:cxn ang="0">
                    <a:pos x="39" y="47"/>
                  </a:cxn>
                </a:cxnLst>
                <a:rect l="0" t="0" r="r" b="b"/>
                <a:pathLst>
                  <a:path w="46" h="47">
                    <a:moveTo>
                      <a:pt x="39" y="47"/>
                    </a:moveTo>
                    <a:lnTo>
                      <a:pt x="42" y="45"/>
                    </a:lnTo>
                    <a:lnTo>
                      <a:pt x="45" y="35"/>
                    </a:lnTo>
                    <a:lnTo>
                      <a:pt x="40" y="33"/>
                    </a:lnTo>
                    <a:lnTo>
                      <a:pt x="42" y="28"/>
                    </a:lnTo>
                    <a:lnTo>
                      <a:pt x="43" y="26"/>
                    </a:lnTo>
                    <a:lnTo>
                      <a:pt x="46" y="26"/>
                    </a:lnTo>
                    <a:lnTo>
                      <a:pt x="36" y="16"/>
                    </a:lnTo>
                    <a:lnTo>
                      <a:pt x="32" y="4"/>
                    </a:lnTo>
                    <a:lnTo>
                      <a:pt x="26" y="7"/>
                    </a:lnTo>
                    <a:lnTo>
                      <a:pt x="19" y="3"/>
                    </a:lnTo>
                    <a:lnTo>
                      <a:pt x="13" y="4"/>
                    </a:lnTo>
                    <a:lnTo>
                      <a:pt x="5" y="0"/>
                    </a:lnTo>
                    <a:lnTo>
                      <a:pt x="3" y="3"/>
                    </a:lnTo>
                    <a:lnTo>
                      <a:pt x="0" y="12"/>
                    </a:lnTo>
                    <a:lnTo>
                      <a:pt x="3" y="20"/>
                    </a:lnTo>
                    <a:lnTo>
                      <a:pt x="11" y="26"/>
                    </a:lnTo>
                    <a:lnTo>
                      <a:pt x="12" y="22"/>
                    </a:lnTo>
                    <a:lnTo>
                      <a:pt x="9" y="19"/>
                    </a:lnTo>
                    <a:lnTo>
                      <a:pt x="13" y="19"/>
                    </a:lnTo>
                    <a:lnTo>
                      <a:pt x="19" y="28"/>
                    </a:lnTo>
                    <a:lnTo>
                      <a:pt x="30" y="35"/>
                    </a:lnTo>
                    <a:lnTo>
                      <a:pt x="30" y="43"/>
                    </a:lnTo>
                    <a:lnTo>
                      <a:pt x="34" y="45"/>
                    </a:lnTo>
                    <a:lnTo>
                      <a:pt x="34" y="42"/>
                    </a:lnTo>
                    <a:lnTo>
                      <a:pt x="35" y="41"/>
                    </a:lnTo>
                    <a:lnTo>
                      <a:pt x="39" y="47"/>
                    </a:lnTo>
                    <a:close/>
                  </a:path>
                </a:pathLst>
              </a:custGeom>
              <a:solidFill>
                <a:srgbClr val="FFFF00"/>
              </a:solidFill>
              <a:ln w="3175" cap="rnd" cmpd="sng">
                <a:solidFill>
                  <a:srgbClr val="686868"/>
                </a:solidFill>
                <a:prstDash val="solid"/>
                <a:round/>
                <a:headEnd type="none" w="med" len="med"/>
                <a:tailEnd type="none" w="med" len="med"/>
              </a:ln>
              <a:effectLst/>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18" name="Freeform 222"/>
              <p:cNvSpPr>
                <a:spLocks/>
              </p:cNvSpPr>
              <p:nvPr/>
            </p:nvSpPr>
            <p:spPr bwMode="auto">
              <a:xfrm>
                <a:off x="2425700" y="3127376"/>
                <a:ext cx="34925" cy="79375"/>
              </a:xfrm>
              <a:custGeom>
                <a:avLst/>
                <a:gdLst/>
                <a:ahLst/>
                <a:cxnLst>
                  <a:cxn ang="0">
                    <a:pos x="6" y="42"/>
                  </a:cxn>
                  <a:cxn ang="0">
                    <a:pos x="0" y="41"/>
                  </a:cxn>
                  <a:cxn ang="0">
                    <a:pos x="4" y="9"/>
                  </a:cxn>
                  <a:cxn ang="0">
                    <a:pos x="10" y="8"/>
                  </a:cxn>
                  <a:cxn ang="0">
                    <a:pos x="15" y="1"/>
                  </a:cxn>
                  <a:cxn ang="0">
                    <a:pos x="18" y="0"/>
                  </a:cxn>
                  <a:cxn ang="0">
                    <a:pos x="21" y="4"/>
                  </a:cxn>
                  <a:cxn ang="0">
                    <a:pos x="18" y="12"/>
                  </a:cxn>
                  <a:cxn ang="0">
                    <a:pos x="15" y="26"/>
                  </a:cxn>
                  <a:cxn ang="0">
                    <a:pos x="12" y="31"/>
                  </a:cxn>
                  <a:cxn ang="0">
                    <a:pos x="6" y="38"/>
                  </a:cxn>
                  <a:cxn ang="0">
                    <a:pos x="6" y="42"/>
                  </a:cxn>
                </a:cxnLst>
                <a:rect l="0" t="0" r="r" b="b"/>
                <a:pathLst>
                  <a:path w="21" h="42">
                    <a:moveTo>
                      <a:pt x="6" y="42"/>
                    </a:moveTo>
                    <a:lnTo>
                      <a:pt x="0" y="41"/>
                    </a:lnTo>
                    <a:lnTo>
                      <a:pt x="4" y="9"/>
                    </a:lnTo>
                    <a:lnTo>
                      <a:pt x="10" y="8"/>
                    </a:lnTo>
                    <a:lnTo>
                      <a:pt x="15" y="1"/>
                    </a:lnTo>
                    <a:lnTo>
                      <a:pt x="18" y="0"/>
                    </a:lnTo>
                    <a:lnTo>
                      <a:pt x="21" y="4"/>
                    </a:lnTo>
                    <a:lnTo>
                      <a:pt x="18" y="12"/>
                    </a:lnTo>
                    <a:lnTo>
                      <a:pt x="15" y="26"/>
                    </a:lnTo>
                    <a:lnTo>
                      <a:pt x="12" y="31"/>
                    </a:lnTo>
                    <a:lnTo>
                      <a:pt x="6" y="38"/>
                    </a:lnTo>
                    <a:lnTo>
                      <a:pt x="6" y="42"/>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19" name="Freeform 223"/>
              <p:cNvSpPr>
                <a:spLocks/>
              </p:cNvSpPr>
              <p:nvPr/>
            </p:nvSpPr>
            <p:spPr bwMode="auto">
              <a:xfrm>
                <a:off x="2805113" y="3321050"/>
                <a:ext cx="334962" cy="352426"/>
              </a:xfrm>
              <a:custGeom>
                <a:avLst/>
                <a:gdLst/>
                <a:ahLst/>
                <a:cxnLst>
                  <a:cxn ang="0">
                    <a:pos x="23" y="11"/>
                  </a:cxn>
                  <a:cxn ang="0">
                    <a:pos x="26" y="28"/>
                  </a:cxn>
                  <a:cxn ang="0">
                    <a:pos x="20" y="42"/>
                  </a:cxn>
                  <a:cxn ang="0">
                    <a:pos x="26" y="53"/>
                  </a:cxn>
                  <a:cxn ang="0">
                    <a:pos x="32" y="47"/>
                  </a:cxn>
                  <a:cxn ang="0">
                    <a:pos x="28" y="30"/>
                  </a:cxn>
                  <a:cxn ang="0">
                    <a:pos x="38" y="16"/>
                  </a:cxn>
                  <a:cxn ang="0">
                    <a:pos x="53" y="9"/>
                  </a:cxn>
                  <a:cxn ang="0">
                    <a:pos x="49" y="1"/>
                  </a:cxn>
                  <a:cxn ang="0">
                    <a:pos x="53" y="1"/>
                  </a:cxn>
                  <a:cxn ang="0">
                    <a:pos x="73" y="16"/>
                  </a:cxn>
                  <a:cxn ang="0">
                    <a:pos x="77" y="28"/>
                  </a:cxn>
                  <a:cxn ang="0">
                    <a:pos x="111" y="32"/>
                  </a:cxn>
                  <a:cxn ang="0">
                    <a:pos x="126" y="32"/>
                  </a:cxn>
                  <a:cxn ang="0">
                    <a:pos x="138" y="28"/>
                  </a:cxn>
                  <a:cxn ang="0">
                    <a:pos x="133" y="26"/>
                  </a:cxn>
                  <a:cxn ang="0">
                    <a:pos x="164" y="26"/>
                  </a:cxn>
                  <a:cxn ang="0">
                    <a:pos x="151" y="28"/>
                  </a:cxn>
                  <a:cxn ang="0">
                    <a:pos x="156" y="32"/>
                  </a:cxn>
                  <a:cxn ang="0">
                    <a:pos x="168" y="40"/>
                  </a:cxn>
                  <a:cxn ang="0">
                    <a:pos x="180" y="57"/>
                  </a:cxn>
                  <a:cxn ang="0">
                    <a:pos x="177" y="61"/>
                  </a:cxn>
                  <a:cxn ang="0">
                    <a:pos x="189" y="59"/>
                  </a:cxn>
                  <a:cxn ang="0">
                    <a:pos x="193" y="67"/>
                  </a:cxn>
                  <a:cxn ang="0">
                    <a:pos x="180" y="82"/>
                  </a:cxn>
                  <a:cxn ang="0">
                    <a:pos x="176" y="90"/>
                  </a:cxn>
                  <a:cxn ang="0">
                    <a:pos x="172" y="100"/>
                  </a:cxn>
                  <a:cxn ang="0">
                    <a:pos x="181" y="115"/>
                  </a:cxn>
                  <a:cxn ang="0">
                    <a:pos x="176" y="126"/>
                  </a:cxn>
                  <a:cxn ang="0">
                    <a:pos x="164" y="131"/>
                  </a:cxn>
                  <a:cxn ang="0">
                    <a:pos x="146" y="137"/>
                  </a:cxn>
                  <a:cxn ang="0">
                    <a:pos x="128" y="131"/>
                  </a:cxn>
                  <a:cxn ang="0">
                    <a:pos x="122" y="135"/>
                  </a:cxn>
                  <a:cxn ang="0">
                    <a:pos x="127" y="149"/>
                  </a:cxn>
                  <a:cxn ang="0">
                    <a:pos x="141" y="161"/>
                  </a:cxn>
                  <a:cxn ang="0">
                    <a:pos x="131" y="169"/>
                  </a:cxn>
                  <a:cxn ang="0">
                    <a:pos x="111" y="183"/>
                  </a:cxn>
                  <a:cxn ang="0">
                    <a:pos x="96" y="188"/>
                  </a:cxn>
                  <a:cxn ang="0">
                    <a:pos x="82" y="162"/>
                  </a:cxn>
                  <a:cxn ang="0">
                    <a:pos x="84" y="145"/>
                  </a:cxn>
                  <a:cxn ang="0">
                    <a:pos x="77" y="134"/>
                  </a:cxn>
                  <a:cxn ang="0">
                    <a:pos x="77" y="114"/>
                  </a:cxn>
                  <a:cxn ang="0">
                    <a:pos x="82" y="99"/>
                  </a:cxn>
                  <a:cxn ang="0">
                    <a:pos x="69" y="101"/>
                  </a:cxn>
                  <a:cxn ang="0">
                    <a:pos x="54" y="100"/>
                  </a:cxn>
                  <a:cxn ang="0">
                    <a:pos x="38" y="82"/>
                  </a:cxn>
                  <a:cxn ang="0">
                    <a:pos x="17" y="82"/>
                  </a:cxn>
                  <a:cxn ang="0">
                    <a:pos x="12" y="65"/>
                  </a:cxn>
                  <a:cxn ang="0">
                    <a:pos x="7" y="50"/>
                  </a:cxn>
                  <a:cxn ang="0">
                    <a:pos x="4" y="42"/>
                  </a:cxn>
                  <a:cxn ang="0">
                    <a:pos x="12" y="21"/>
                  </a:cxn>
                  <a:cxn ang="0">
                    <a:pos x="31" y="7"/>
                  </a:cxn>
                </a:cxnLst>
                <a:rect l="0" t="0" r="r" b="b"/>
                <a:pathLst>
                  <a:path w="195" h="188">
                    <a:moveTo>
                      <a:pt x="31" y="7"/>
                    </a:moveTo>
                    <a:lnTo>
                      <a:pt x="23" y="11"/>
                    </a:lnTo>
                    <a:lnTo>
                      <a:pt x="26" y="24"/>
                    </a:lnTo>
                    <a:lnTo>
                      <a:pt x="26" y="28"/>
                    </a:lnTo>
                    <a:lnTo>
                      <a:pt x="19" y="35"/>
                    </a:lnTo>
                    <a:lnTo>
                      <a:pt x="20" y="42"/>
                    </a:lnTo>
                    <a:lnTo>
                      <a:pt x="23" y="44"/>
                    </a:lnTo>
                    <a:lnTo>
                      <a:pt x="26" y="53"/>
                    </a:lnTo>
                    <a:lnTo>
                      <a:pt x="28" y="51"/>
                    </a:lnTo>
                    <a:lnTo>
                      <a:pt x="32" y="47"/>
                    </a:lnTo>
                    <a:lnTo>
                      <a:pt x="32" y="39"/>
                    </a:lnTo>
                    <a:lnTo>
                      <a:pt x="28" y="30"/>
                    </a:lnTo>
                    <a:lnTo>
                      <a:pt x="28" y="23"/>
                    </a:lnTo>
                    <a:lnTo>
                      <a:pt x="38" y="16"/>
                    </a:lnTo>
                    <a:lnTo>
                      <a:pt x="53" y="12"/>
                    </a:lnTo>
                    <a:lnTo>
                      <a:pt x="53" y="9"/>
                    </a:lnTo>
                    <a:lnTo>
                      <a:pt x="46" y="8"/>
                    </a:lnTo>
                    <a:lnTo>
                      <a:pt x="49" y="1"/>
                    </a:lnTo>
                    <a:lnTo>
                      <a:pt x="51" y="0"/>
                    </a:lnTo>
                    <a:lnTo>
                      <a:pt x="53" y="1"/>
                    </a:lnTo>
                    <a:lnTo>
                      <a:pt x="55" y="12"/>
                    </a:lnTo>
                    <a:lnTo>
                      <a:pt x="73" y="16"/>
                    </a:lnTo>
                    <a:lnTo>
                      <a:pt x="76" y="26"/>
                    </a:lnTo>
                    <a:lnTo>
                      <a:pt x="77" y="28"/>
                    </a:lnTo>
                    <a:lnTo>
                      <a:pt x="104" y="26"/>
                    </a:lnTo>
                    <a:lnTo>
                      <a:pt x="111" y="32"/>
                    </a:lnTo>
                    <a:lnTo>
                      <a:pt x="119" y="34"/>
                    </a:lnTo>
                    <a:lnTo>
                      <a:pt x="126" y="32"/>
                    </a:lnTo>
                    <a:lnTo>
                      <a:pt x="131" y="28"/>
                    </a:lnTo>
                    <a:lnTo>
                      <a:pt x="138" y="28"/>
                    </a:lnTo>
                    <a:lnTo>
                      <a:pt x="139" y="27"/>
                    </a:lnTo>
                    <a:lnTo>
                      <a:pt x="133" y="26"/>
                    </a:lnTo>
                    <a:lnTo>
                      <a:pt x="134" y="24"/>
                    </a:lnTo>
                    <a:lnTo>
                      <a:pt x="164" y="26"/>
                    </a:lnTo>
                    <a:lnTo>
                      <a:pt x="158" y="28"/>
                    </a:lnTo>
                    <a:lnTo>
                      <a:pt x="151" y="28"/>
                    </a:lnTo>
                    <a:lnTo>
                      <a:pt x="150" y="30"/>
                    </a:lnTo>
                    <a:lnTo>
                      <a:pt x="156" y="32"/>
                    </a:lnTo>
                    <a:lnTo>
                      <a:pt x="158" y="39"/>
                    </a:lnTo>
                    <a:lnTo>
                      <a:pt x="168" y="40"/>
                    </a:lnTo>
                    <a:lnTo>
                      <a:pt x="179" y="47"/>
                    </a:lnTo>
                    <a:lnTo>
                      <a:pt x="180" y="57"/>
                    </a:lnTo>
                    <a:lnTo>
                      <a:pt x="177" y="59"/>
                    </a:lnTo>
                    <a:lnTo>
                      <a:pt x="177" y="61"/>
                    </a:lnTo>
                    <a:lnTo>
                      <a:pt x="184" y="62"/>
                    </a:lnTo>
                    <a:lnTo>
                      <a:pt x="189" y="59"/>
                    </a:lnTo>
                    <a:lnTo>
                      <a:pt x="195" y="63"/>
                    </a:lnTo>
                    <a:lnTo>
                      <a:pt x="193" y="67"/>
                    </a:lnTo>
                    <a:lnTo>
                      <a:pt x="180" y="74"/>
                    </a:lnTo>
                    <a:lnTo>
                      <a:pt x="180" y="82"/>
                    </a:lnTo>
                    <a:lnTo>
                      <a:pt x="184" y="84"/>
                    </a:lnTo>
                    <a:lnTo>
                      <a:pt x="176" y="90"/>
                    </a:lnTo>
                    <a:lnTo>
                      <a:pt x="175" y="95"/>
                    </a:lnTo>
                    <a:lnTo>
                      <a:pt x="172" y="100"/>
                    </a:lnTo>
                    <a:lnTo>
                      <a:pt x="172" y="101"/>
                    </a:lnTo>
                    <a:lnTo>
                      <a:pt x="181" y="115"/>
                    </a:lnTo>
                    <a:lnTo>
                      <a:pt x="181" y="119"/>
                    </a:lnTo>
                    <a:lnTo>
                      <a:pt x="176" y="126"/>
                    </a:lnTo>
                    <a:lnTo>
                      <a:pt x="170" y="126"/>
                    </a:lnTo>
                    <a:lnTo>
                      <a:pt x="164" y="131"/>
                    </a:lnTo>
                    <a:lnTo>
                      <a:pt x="151" y="134"/>
                    </a:lnTo>
                    <a:lnTo>
                      <a:pt x="146" y="137"/>
                    </a:lnTo>
                    <a:lnTo>
                      <a:pt x="139" y="137"/>
                    </a:lnTo>
                    <a:lnTo>
                      <a:pt x="128" y="131"/>
                    </a:lnTo>
                    <a:lnTo>
                      <a:pt x="120" y="130"/>
                    </a:lnTo>
                    <a:lnTo>
                      <a:pt x="122" y="135"/>
                    </a:lnTo>
                    <a:lnTo>
                      <a:pt x="128" y="139"/>
                    </a:lnTo>
                    <a:lnTo>
                      <a:pt x="127" y="149"/>
                    </a:lnTo>
                    <a:lnTo>
                      <a:pt x="128" y="161"/>
                    </a:lnTo>
                    <a:lnTo>
                      <a:pt x="141" y="161"/>
                    </a:lnTo>
                    <a:lnTo>
                      <a:pt x="139" y="164"/>
                    </a:lnTo>
                    <a:lnTo>
                      <a:pt x="131" y="169"/>
                    </a:lnTo>
                    <a:lnTo>
                      <a:pt x="127" y="176"/>
                    </a:lnTo>
                    <a:lnTo>
                      <a:pt x="111" y="183"/>
                    </a:lnTo>
                    <a:lnTo>
                      <a:pt x="107" y="187"/>
                    </a:lnTo>
                    <a:lnTo>
                      <a:pt x="96" y="188"/>
                    </a:lnTo>
                    <a:lnTo>
                      <a:pt x="89" y="178"/>
                    </a:lnTo>
                    <a:lnTo>
                      <a:pt x="82" y="162"/>
                    </a:lnTo>
                    <a:lnTo>
                      <a:pt x="76" y="154"/>
                    </a:lnTo>
                    <a:lnTo>
                      <a:pt x="84" y="145"/>
                    </a:lnTo>
                    <a:lnTo>
                      <a:pt x="81" y="139"/>
                    </a:lnTo>
                    <a:lnTo>
                      <a:pt x="77" y="134"/>
                    </a:lnTo>
                    <a:lnTo>
                      <a:pt x="76" y="124"/>
                    </a:lnTo>
                    <a:lnTo>
                      <a:pt x="77" y="114"/>
                    </a:lnTo>
                    <a:lnTo>
                      <a:pt x="82" y="103"/>
                    </a:lnTo>
                    <a:lnTo>
                      <a:pt x="82" y="99"/>
                    </a:lnTo>
                    <a:lnTo>
                      <a:pt x="77" y="97"/>
                    </a:lnTo>
                    <a:lnTo>
                      <a:pt x="69" y="101"/>
                    </a:lnTo>
                    <a:lnTo>
                      <a:pt x="61" y="99"/>
                    </a:lnTo>
                    <a:lnTo>
                      <a:pt x="54" y="100"/>
                    </a:lnTo>
                    <a:lnTo>
                      <a:pt x="46" y="86"/>
                    </a:lnTo>
                    <a:lnTo>
                      <a:pt x="38" y="82"/>
                    </a:lnTo>
                    <a:lnTo>
                      <a:pt x="26" y="85"/>
                    </a:lnTo>
                    <a:lnTo>
                      <a:pt x="17" y="82"/>
                    </a:lnTo>
                    <a:lnTo>
                      <a:pt x="12" y="78"/>
                    </a:lnTo>
                    <a:lnTo>
                      <a:pt x="12" y="65"/>
                    </a:lnTo>
                    <a:lnTo>
                      <a:pt x="8" y="58"/>
                    </a:lnTo>
                    <a:lnTo>
                      <a:pt x="7" y="50"/>
                    </a:lnTo>
                    <a:lnTo>
                      <a:pt x="0" y="50"/>
                    </a:lnTo>
                    <a:lnTo>
                      <a:pt x="4" y="42"/>
                    </a:lnTo>
                    <a:lnTo>
                      <a:pt x="8" y="28"/>
                    </a:lnTo>
                    <a:lnTo>
                      <a:pt x="12" y="21"/>
                    </a:lnTo>
                    <a:lnTo>
                      <a:pt x="23" y="8"/>
                    </a:lnTo>
                    <a:lnTo>
                      <a:pt x="31" y="7"/>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0" name="Freeform 224"/>
              <p:cNvSpPr>
                <a:spLocks/>
              </p:cNvSpPr>
              <p:nvPr/>
            </p:nvSpPr>
            <p:spPr bwMode="auto">
              <a:xfrm>
                <a:off x="3173413" y="3516313"/>
                <a:ext cx="107950" cy="123825"/>
              </a:xfrm>
              <a:custGeom>
                <a:avLst/>
                <a:gdLst/>
                <a:ahLst/>
                <a:cxnLst>
                  <a:cxn ang="0">
                    <a:pos x="55" y="59"/>
                  </a:cxn>
                  <a:cxn ang="0">
                    <a:pos x="46" y="57"/>
                  </a:cxn>
                  <a:cxn ang="0">
                    <a:pos x="40" y="58"/>
                  </a:cxn>
                  <a:cxn ang="0">
                    <a:pos x="34" y="57"/>
                  </a:cxn>
                  <a:cxn ang="0">
                    <a:pos x="33" y="58"/>
                  </a:cxn>
                  <a:cxn ang="0">
                    <a:pos x="33" y="66"/>
                  </a:cxn>
                  <a:cxn ang="0">
                    <a:pos x="25" y="65"/>
                  </a:cxn>
                  <a:cxn ang="0">
                    <a:pos x="18" y="57"/>
                  </a:cxn>
                  <a:cxn ang="0">
                    <a:pos x="13" y="43"/>
                  </a:cxn>
                  <a:cxn ang="0">
                    <a:pos x="9" y="42"/>
                  </a:cxn>
                  <a:cxn ang="0">
                    <a:pos x="0" y="31"/>
                  </a:cxn>
                  <a:cxn ang="0">
                    <a:pos x="5" y="17"/>
                  </a:cxn>
                  <a:cxn ang="0">
                    <a:pos x="11" y="15"/>
                  </a:cxn>
                  <a:cxn ang="0">
                    <a:pos x="14" y="12"/>
                  </a:cxn>
                  <a:cxn ang="0">
                    <a:pos x="13" y="8"/>
                  </a:cxn>
                  <a:cxn ang="0">
                    <a:pos x="17" y="2"/>
                  </a:cxn>
                  <a:cxn ang="0">
                    <a:pos x="19" y="0"/>
                  </a:cxn>
                  <a:cxn ang="0">
                    <a:pos x="26" y="2"/>
                  </a:cxn>
                  <a:cxn ang="0">
                    <a:pos x="48" y="0"/>
                  </a:cxn>
                  <a:cxn ang="0">
                    <a:pos x="61" y="4"/>
                  </a:cxn>
                  <a:cxn ang="0">
                    <a:pos x="61" y="6"/>
                  </a:cxn>
                  <a:cxn ang="0">
                    <a:pos x="56" y="15"/>
                  </a:cxn>
                  <a:cxn ang="0">
                    <a:pos x="56" y="27"/>
                  </a:cxn>
                  <a:cxn ang="0">
                    <a:pos x="61" y="38"/>
                  </a:cxn>
                  <a:cxn ang="0">
                    <a:pos x="59" y="54"/>
                  </a:cxn>
                  <a:cxn ang="0">
                    <a:pos x="55" y="59"/>
                  </a:cxn>
                </a:cxnLst>
                <a:rect l="0" t="0" r="r" b="b"/>
                <a:pathLst>
                  <a:path w="61" h="66">
                    <a:moveTo>
                      <a:pt x="55" y="59"/>
                    </a:moveTo>
                    <a:lnTo>
                      <a:pt x="46" y="57"/>
                    </a:lnTo>
                    <a:lnTo>
                      <a:pt x="40" y="58"/>
                    </a:lnTo>
                    <a:lnTo>
                      <a:pt x="34" y="57"/>
                    </a:lnTo>
                    <a:lnTo>
                      <a:pt x="33" y="58"/>
                    </a:lnTo>
                    <a:lnTo>
                      <a:pt x="33" y="66"/>
                    </a:lnTo>
                    <a:lnTo>
                      <a:pt x="25" y="65"/>
                    </a:lnTo>
                    <a:lnTo>
                      <a:pt x="18" y="57"/>
                    </a:lnTo>
                    <a:lnTo>
                      <a:pt x="13" y="43"/>
                    </a:lnTo>
                    <a:lnTo>
                      <a:pt x="9" y="42"/>
                    </a:lnTo>
                    <a:lnTo>
                      <a:pt x="0" y="31"/>
                    </a:lnTo>
                    <a:lnTo>
                      <a:pt x="5" y="17"/>
                    </a:lnTo>
                    <a:lnTo>
                      <a:pt x="11" y="15"/>
                    </a:lnTo>
                    <a:lnTo>
                      <a:pt x="14" y="12"/>
                    </a:lnTo>
                    <a:lnTo>
                      <a:pt x="13" y="8"/>
                    </a:lnTo>
                    <a:lnTo>
                      <a:pt x="17" y="2"/>
                    </a:lnTo>
                    <a:lnTo>
                      <a:pt x="19" y="0"/>
                    </a:lnTo>
                    <a:lnTo>
                      <a:pt x="26" y="2"/>
                    </a:lnTo>
                    <a:lnTo>
                      <a:pt x="48" y="0"/>
                    </a:lnTo>
                    <a:lnTo>
                      <a:pt x="61" y="4"/>
                    </a:lnTo>
                    <a:lnTo>
                      <a:pt x="61" y="6"/>
                    </a:lnTo>
                    <a:lnTo>
                      <a:pt x="56" y="15"/>
                    </a:lnTo>
                    <a:lnTo>
                      <a:pt x="56" y="27"/>
                    </a:lnTo>
                    <a:lnTo>
                      <a:pt x="61" y="38"/>
                    </a:lnTo>
                    <a:lnTo>
                      <a:pt x="59" y="54"/>
                    </a:lnTo>
                    <a:lnTo>
                      <a:pt x="55" y="59"/>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1" name="Freeform 225"/>
              <p:cNvSpPr>
                <a:spLocks/>
              </p:cNvSpPr>
              <p:nvPr/>
            </p:nvSpPr>
            <p:spPr bwMode="auto">
              <a:xfrm>
                <a:off x="3095625" y="3438524"/>
                <a:ext cx="119063" cy="219075"/>
              </a:xfrm>
              <a:custGeom>
                <a:avLst/>
                <a:gdLst/>
                <a:ahLst/>
                <a:cxnLst>
                  <a:cxn ang="0">
                    <a:pos x="69" y="105"/>
                  </a:cxn>
                  <a:cxn ang="0">
                    <a:pos x="62" y="106"/>
                  </a:cxn>
                  <a:cxn ang="0">
                    <a:pos x="58" y="105"/>
                  </a:cxn>
                  <a:cxn ang="0">
                    <a:pos x="53" y="109"/>
                  </a:cxn>
                  <a:cxn ang="0">
                    <a:pos x="40" y="113"/>
                  </a:cxn>
                  <a:cxn ang="0">
                    <a:pos x="36" y="117"/>
                  </a:cxn>
                  <a:cxn ang="0">
                    <a:pos x="31" y="115"/>
                  </a:cxn>
                  <a:cxn ang="0">
                    <a:pos x="27" y="113"/>
                  </a:cxn>
                  <a:cxn ang="0">
                    <a:pos x="23" y="107"/>
                  </a:cxn>
                  <a:cxn ang="0">
                    <a:pos x="23" y="101"/>
                  </a:cxn>
                  <a:cxn ang="0">
                    <a:pos x="19" y="95"/>
                  </a:cxn>
                  <a:cxn ang="0">
                    <a:pos x="21" y="78"/>
                  </a:cxn>
                  <a:cxn ang="0">
                    <a:pos x="24" y="72"/>
                  </a:cxn>
                  <a:cxn ang="0">
                    <a:pos x="23" y="64"/>
                  </a:cxn>
                  <a:cxn ang="0">
                    <a:pos x="17" y="63"/>
                  </a:cxn>
                  <a:cxn ang="0">
                    <a:pos x="19" y="56"/>
                  </a:cxn>
                  <a:cxn ang="0">
                    <a:pos x="17" y="52"/>
                  </a:cxn>
                  <a:cxn ang="0">
                    <a:pos x="9" y="52"/>
                  </a:cxn>
                  <a:cxn ang="0">
                    <a:pos x="0" y="38"/>
                  </a:cxn>
                  <a:cxn ang="0">
                    <a:pos x="0" y="37"/>
                  </a:cxn>
                  <a:cxn ang="0">
                    <a:pos x="3" y="32"/>
                  </a:cxn>
                  <a:cxn ang="0">
                    <a:pos x="4" y="27"/>
                  </a:cxn>
                  <a:cxn ang="0">
                    <a:pos x="12" y="21"/>
                  </a:cxn>
                  <a:cxn ang="0">
                    <a:pos x="8" y="19"/>
                  </a:cxn>
                  <a:cxn ang="0">
                    <a:pos x="8" y="11"/>
                  </a:cxn>
                  <a:cxn ang="0">
                    <a:pos x="21" y="4"/>
                  </a:cxn>
                  <a:cxn ang="0">
                    <a:pos x="23" y="0"/>
                  </a:cxn>
                  <a:cxn ang="0">
                    <a:pos x="26" y="0"/>
                  </a:cxn>
                  <a:cxn ang="0">
                    <a:pos x="38" y="13"/>
                  </a:cxn>
                  <a:cxn ang="0">
                    <a:pos x="40" y="17"/>
                  </a:cxn>
                  <a:cxn ang="0">
                    <a:pos x="40" y="25"/>
                  </a:cxn>
                  <a:cxn ang="0">
                    <a:pos x="42" y="26"/>
                  </a:cxn>
                  <a:cxn ang="0">
                    <a:pos x="47" y="26"/>
                  </a:cxn>
                  <a:cxn ang="0">
                    <a:pos x="51" y="29"/>
                  </a:cxn>
                  <a:cxn ang="0">
                    <a:pos x="58" y="36"/>
                  </a:cxn>
                  <a:cxn ang="0">
                    <a:pos x="61" y="42"/>
                  </a:cxn>
                  <a:cxn ang="0">
                    <a:pos x="57" y="48"/>
                  </a:cxn>
                  <a:cxn ang="0">
                    <a:pos x="58" y="52"/>
                  </a:cxn>
                  <a:cxn ang="0">
                    <a:pos x="55" y="55"/>
                  </a:cxn>
                  <a:cxn ang="0">
                    <a:pos x="49" y="57"/>
                  </a:cxn>
                  <a:cxn ang="0">
                    <a:pos x="44" y="71"/>
                  </a:cxn>
                  <a:cxn ang="0">
                    <a:pos x="53" y="82"/>
                  </a:cxn>
                  <a:cxn ang="0">
                    <a:pos x="57" y="83"/>
                  </a:cxn>
                  <a:cxn ang="0">
                    <a:pos x="62" y="97"/>
                  </a:cxn>
                  <a:cxn ang="0">
                    <a:pos x="69" y="105"/>
                  </a:cxn>
                </a:cxnLst>
                <a:rect l="0" t="0" r="r" b="b"/>
                <a:pathLst>
                  <a:path w="69" h="117">
                    <a:moveTo>
                      <a:pt x="69" y="105"/>
                    </a:moveTo>
                    <a:lnTo>
                      <a:pt x="62" y="106"/>
                    </a:lnTo>
                    <a:lnTo>
                      <a:pt x="58" y="105"/>
                    </a:lnTo>
                    <a:lnTo>
                      <a:pt x="53" y="109"/>
                    </a:lnTo>
                    <a:lnTo>
                      <a:pt x="40" y="113"/>
                    </a:lnTo>
                    <a:lnTo>
                      <a:pt x="36" y="117"/>
                    </a:lnTo>
                    <a:lnTo>
                      <a:pt x="31" y="115"/>
                    </a:lnTo>
                    <a:lnTo>
                      <a:pt x="27" y="113"/>
                    </a:lnTo>
                    <a:lnTo>
                      <a:pt x="23" y="107"/>
                    </a:lnTo>
                    <a:lnTo>
                      <a:pt x="23" y="101"/>
                    </a:lnTo>
                    <a:lnTo>
                      <a:pt x="19" y="95"/>
                    </a:lnTo>
                    <a:lnTo>
                      <a:pt x="21" y="78"/>
                    </a:lnTo>
                    <a:lnTo>
                      <a:pt x="24" y="72"/>
                    </a:lnTo>
                    <a:lnTo>
                      <a:pt x="23" y="64"/>
                    </a:lnTo>
                    <a:lnTo>
                      <a:pt x="17" y="63"/>
                    </a:lnTo>
                    <a:lnTo>
                      <a:pt x="19" y="56"/>
                    </a:lnTo>
                    <a:lnTo>
                      <a:pt x="17" y="52"/>
                    </a:lnTo>
                    <a:lnTo>
                      <a:pt x="9" y="52"/>
                    </a:lnTo>
                    <a:lnTo>
                      <a:pt x="0" y="38"/>
                    </a:lnTo>
                    <a:lnTo>
                      <a:pt x="0" y="37"/>
                    </a:lnTo>
                    <a:lnTo>
                      <a:pt x="3" y="32"/>
                    </a:lnTo>
                    <a:lnTo>
                      <a:pt x="4" y="27"/>
                    </a:lnTo>
                    <a:lnTo>
                      <a:pt x="12" y="21"/>
                    </a:lnTo>
                    <a:lnTo>
                      <a:pt x="8" y="19"/>
                    </a:lnTo>
                    <a:lnTo>
                      <a:pt x="8" y="11"/>
                    </a:lnTo>
                    <a:lnTo>
                      <a:pt x="21" y="4"/>
                    </a:lnTo>
                    <a:lnTo>
                      <a:pt x="23" y="0"/>
                    </a:lnTo>
                    <a:lnTo>
                      <a:pt x="26" y="0"/>
                    </a:lnTo>
                    <a:lnTo>
                      <a:pt x="38" y="13"/>
                    </a:lnTo>
                    <a:lnTo>
                      <a:pt x="40" y="17"/>
                    </a:lnTo>
                    <a:lnTo>
                      <a:pt x="40" y="25"/>
                    </a:lnTo>
                    <a:lnTo>
                      <a:pt x="42" y="26"/>
                    </a:lnTo>
                    <a:lnTo>
                      <a:pt x="47" y="26"/>
                    </a:lnTo>
                    <a:lnTo>
                      <a:pt x="51" y="29"/>
                    </a:lnTo>
                    <a:lnTo>
                      <a:pt x="58" y="36"/>
                    </a:lnTo>
                    <a:lnTo>
                      <a:pt x="61" y="42"/>
                    </a:lnTo>
                    <a:lnTo>
                      <a:pt x="57" y="48"/>
                    </a:lnTo>
                    <a:lnTo>
                      <a:pt x="58" y="52"/>
                    </a:lnTo>
                    <a:lnTo>
                      <a:pt x="55" y="55"/>
                    </a:lnTo>
                    <a:lnTo>
                      <a:pt x="49" y="57"/>
                    </a:lnTo>
                    <a:lnTo>
                      <a:pt x="44" y="71"/>
                    </a:lnTo>
                    <a:lnTo>
                      <a:pt x="53" y="82"/>
                    </a:lnTo>
                    <a:lnTo>
                      <a:pt x="57" y="83"/>
                    </a:lnTo>
                    <a:lnTo>
                      <a:pt x="62" y="97"/>
                    </a:lnTo>
                    <a:lnTo>
                      <a:pt x="69" y="105"/>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2" name="Freeform 226"/>
              <p:cNvSpPr>
                <a:spLocks/>
              </p:cNvSpPr>
              <p:nvPr/>
            </p:nvSpPr>
            <p:spPr bwMode="auto">
              <a:xfrm>
                <a:off x="2601913" y="3700463"/>
                <a:ext cx="320675" cy="555625"/>
              </a:xfrm>
              <a:custGeom>
                <a:avLst/>
                <a:gdLst/>
                <a:ahLst/>
                <a:cxnLst>
                  <a:cxn ang="0">
                    <a:pos x="172" y="295"/>
                  </a:cxn>
                  <a:cxn ang="0">
                    <a:pos x="182" y="285"/>
                  </a:cxn>
                  <a:cxn ang="0">
                    <a:pos x="187" y="269"/>
                  </a:cxn>
                  <a:cxn ang="0">
                    <a:pos x="182" y="259"/>
                  </a:cxn>
                  <a:cxn ang="0">
                    <a:pos x="184" y="247"/>
                  </a:cxn>
                  <a:cxn ang="0">
                    <a:pos x="184" y="235"/>
                  </a:cxn>
                  <a:cxn ang="0">
                    <a:pos x="186" y="201"/>
                  </a:cxn>
                  <a:cxn ang="0">
                    <a:pos x="163" y="180"/>
                  </a:cxn>
                  <a:cxn ang="0">
                    <a:pos x="159" y="150"/>
                  </a:cxn>
                  <a:cxn ang="0">
                    <a:pos x="142" y="162"/>
                  </a:cxn>
                  <a:cxn ang="0">
                    <a:pos x="131" y="154"/>
                  </a:cxn>
                  <a:cxn ang="0">
                    <a:pos x="123" y="146"/>
                  </a:cxn>
                  <a:cxn ang="0">
                    <a:pos x="110" y="123"/>
                  </a:cxn>
                  <a:cxn ang="0">
                    <a:pos x="119" y="105"/>
                  </a:cxn>
                  <a:cxn ang="0">
                    <a:pos x="127" y="82"/>
                  </a:cxn>
                  <a:cxn ang="0">
                    <a:pos x="156" y="67"/>
                  </a:cxn>
                  <a:cxn ang="0">
                    <a:pos x="163" y="66"/>
                  </a:cxn>
                  <a:cxn ang="0">
                    <a:pos x="153" y="60"/>
                  </a:cxn>
                  <a:cxn ang="0">
                    <a:pos x="161" y="46"/>
                  </a:cxn>
                  <a:cxn ang="0">
                    <a:pos x="148" y="36"/>
                  </a:cxn>
                  <a:cxn ang="0">
                    <a:pos x="134" y="36"/>
                  </a:cxn>
                  <a:cxn ang="0">
                    <a:pos x="118" y="39"/>
                  </a:cxn>
                  <a:cxn ang="0">
                    <a:pos x="115" y="29"/>
                  </a:cxn>
                  <a:cxn ang="0">
                    <a:pos x="108" y="18"/>
                  </a:cxn>
                  <a:cxn ang="0">
                    <a:pos x="98" y="6"/>
                  </a:cxn>
                  <a:cxn ang="0">
                    <a:pos x="84" y="0"/>
                  </a:cxn>
                  <a:cxn ang="0">
                    <a:pos x="81" y="2"/>
                  </a:cxn>
                  <a:cxn ang="0">
                    <a:pos x="84" y="14"/>
                  </a:cxn>
                  <a:cxn ang="0">
                    <a:pos x="66" y="41"/>
                  </a:cxn>
                  <a:cxn ang="0">
                    <a:pos x="43" y="56"/>
                  </a:cxn>
                  <a:cxn ang="0">
                    <a:pos x="37" y="63"/>
                  </a:cxn>
                  <a:cxn ang="0">
                    <a:pos x="31" y="79"/>
                  </a:cxn>
                  <a:cxn ang="0">
                    <a:pos x="23" y="74"/>
                  </a:cxn>
                  <a:cxn ang="0">
                    <a:pos x="16" y="71"/>
                  </a:cxn>
                  <a:cxn ang="0">
                    <a:pos x="10" y="66"/>
                  </a:cxn>
                  <a:cxn ang="0">
                    <a:pos x="12" y="55"/>
                  </a:cxn>
                  <a:cxn ang="0">
                    <a:pos x="3" y="85"/>
                  </a:cxn>
                  <a:cxn ang="0">
                    <a:pos x="3" y="94"/>
                  </a:cxn>
                  <a:cxn ang="0">
                    <a:pos x="25" y="116"/>
                  </a:cxn>
                  <a:cxn ang="0">
                    <a:pos x="37" y="135"/>
                  </a:cxn>
                  <a:cxn ang="0">
                    <a:pos x="53" y="173"/>
                  </a:cxn>
                  <a:cxn ang="0">
                    <a:pos x="62" y="190"/>
                  </a:cxn>
                  <a:cxn ang="0">
                    <a:pos x="77" y="216"/>
                  </a:cxn>
                  <a:cxn ang="0">
                    <a:pos x="79" y="227"/>
                  </a:cxn>
                  <a:cxn ang="0">
                    <a:pos x="98" y="250"/>
                  </a:cxn>
                  <a:cxn ang="0">
                    <a:pos x="141" y="273"/>
                  </a:cxn>
                  <a:cxn ang="0">
                    <a:pos x="161" y="292"/>
                  </a:cxn>
                </a:cxnLst>
                <a:rect l="0" t="0" r="r" b="b"/>
                <a:pathLst>
                  <a:path w="187" h="296">
                    <a:moveTo>
                      <a:pt x="168" y="296"/>
                    </a:moveTo>
                    <a:lnTo>
                      <a:pt x="172" y="295"/>
                    </a:lnTo>
                    <a:lnTo>
                      <a:pt x="177" y="293"/>
                    </a:lnTo>
                    <a:lnTo>
                      <a:pt x="182" y="285"/>
                    </a:lnTo>
                    <a:lnTo>
                      <a:pt x="180" y="282"/>
                    </a:lnTo>
                    <a:lnTo>
                      <a:pt x="187" y="269"/>
                    </a:lnTo>
                    <a:lnTo>
                      <a:pt x="187" y="265"/>
                    </a:lnTo>
                    <a:lnTo>
                      <a:pt x="182" y="259"/>
                    </a:lnTo>
                    <a:lnTo>
                      <a:pt x="182" y="253"/>
                    </a:lnTo>
                    <a:lnTo>
                      <a:pt x="184" y="247"/>
                    </a:lnTo>
                    <a:lnTo>
                      <a:pt x="180" y="239"/>
                    </a:lnTo>
                    <a:lnTo>
                      <a:pt x="184" y="235"/>
                    </a:lnTo>
                    <a:lnTo>
                      <a:pt x="183" y="208"/>
                    </a:lnTo>
                    <a:lnTo>
                      <a:pt x="186" y="201"/>
                    </a:lnTo>
                    <a:lnTo>
                      <a:pt x="172" y="177"/>
                    </a:lnTo>
                    <a:lnTo>
                      <a:pt x="163" y="180"/>
                    </a:lnTo>
                    <a:lnTo>
                      <a:pt x="160" y="177"/>
                    </a:lnTo>
                    <a:lnTo>
                      <a:pt x="159" y="150"/>
                    </a:lnTo>
                    <a:lnTo>
                      <a:pt x="149" y="158"/>
                    </a:lnTo>
                    <a:lnTo>
                      <a:pt x="142" y="162"/>
                    </a:lnTo>
                    <a:lnTo>
                      <a:pt x="135" y="161"/>
                    </a:lnTo>
                    <a:lnTo>
                      <a:pt x="131" y="154"/>
                    </a:lnTo>
                    <a:lnTo>
                      <a:pt x="122" y="152"/>
                    </a:lnTo>
                    <a:lnTo>
                      <a:pt x="123" y="146"/>
                    </a:lnTo>
                    <a:lnTo>
                      <a:pt x="114" y="134"/>
                    </a:lnTo>
                    <a:lnTo>
                      <a:pt x="110" y="123"/>
                    </a:lnTo>
                    <a:lnTo>
                      <a:pt x="114" y="108"/>
                    </a:lnTo>
                    <a:lnTo>
                      <a:pt x="119" y="105"/>
                    </a:lnTo>
                    <a:lnTo>
                      <a:pt x="119" y="94"/>
                    </a:lnTo>
                    <a:lnTo>
                      <a:pt x="127" y="82"/>
                    </a:lnTo>
                    <a:lnTo>
                      <a:pt x="138" y="74"/>
                    </a:lnTo>
                    <a:lnTo>
                      <a:pt x="156" y="67"/>
                    </a:lnTo>
                    <a:lnTo>
                      <a:pt x="161" y="69"/>
                    </a:lnTo>
                    <a:lnTo>
                      <a:pt x="163" y="66"/>
                    </a:lnTo>
                    <a:lnTo>
                      <a:pt x="157" y="62"/>
                    </a:lnTo>
                    <a:lnTo>
                      <a:pt x="153" y="60"/>
                    </a:lnTo>
                    <a:lnTo>
                      <a:pt x="153" y="58"/>
                    </a:lnTo>
                    <a:lnTo>
                      <a:pt x="161" y="46"/>
                    </a:lnTo>
                    <a:lnTo>
                      <a:pt x="159" y="41"/>
                    </a:lnTo>
                    <a:lnTo>
                      <a:pt x="148" y="36"/>
                    </a:lnTo>
                    <a:lnTo>
                      <a:pt x="142" y="37"/>
                    </a:lnTo>
                    <a:lnTo>
                      <a:pt x="134" y="36"/>
                    </a:lnTo>
                    <a:lnTo>
                      <a:pt x="129" y="40"/>
                    </a:lnTo>
                    <a:lnTo>
                      <a:pt x="118" y="39"/>
                    </a:lnTo>
                    <a:lnTo>
                      <a:pt x="115" y="35"/>
                    </a:lnTo>
                    <a:lnTo>
                      <a:pt x="115" y="29"/>
                    </a:lnTo>
                    <a:lnTo>
                      <a:pt x="111" y="28"/>
                    </a:lnTo>
                    <a:lnTo>
                      <a:pt x="108" y="18"/>
                    </a:lnTo>
                    <a:lnTo>
                      <a:pt x="102" y="16"/>
                    </a:lnTo>
                    <a:lnTo>
                      <a:pt x="98" y="6"/>
                    </a:lnTo>
                    <a:lnTo>
                      <a:pt x="92" y="2"/>
                    </a:lnTo>
                    <a:lnTo>
                      <a:pt x="84" y="0"/>
                    </a:lnTo>
                    <a:lnTo>
                      <a:pt x="81" y="1"/>
                    </a:lnTo>
                    <a:lnTo>
                      <a:pt x="81" y="2"/>
                    </a:lnTo>
                    <a:lnTo>
                      <a:pt x="87" y="14"/>
                    </a:lnTo>
                    <a:lnTo>
                      <a:pt x="84" y="14"/>
                    </a:lnTo>
                    <a:lnTo>
                      <a:pt x="79" y="27"/>
                    </a:lnTo>
                    <a:lnTo>
                      <a:pt x="66" y="41"/>
                    </a:lnTo>
                    <a:lnTo>
                      <a:pt x="46" y="50"/>
                    </a:lnTo>
                    <a:lnTo>
                      <a:pt x="43" y="56"/>
                    </a:lnTo>
                    <a:lnTo>
                      <a:pt x="41" y="56"/>
                    </a:lnTo>
                    <a:lnTo>
                      <a:pt x="37" y="63"/>
                    </a:lnTo>
                    <a:lnTo>
                      <a:pt x="37" y="75"/>
                    </a:lnTo>
                    <a:lnTo>
                      <a:pt x="31" y="79"/>
                    </a:lnTo>
                    <a:lnTo>
                      <a:pt x="26" y="79"/>
                    </a:lnTo>
                    <a:lnTo>
                      <a:pt x="23" y="74"/>
                    </a:lnTo>
                    <a:lnTo>
                      <a:pt x="19" y="74"/>
                    </a:lnTo>
                    <a:lnTo>
                      <a:pt x="16" y="71"/>
                    </a:lnTo>
                    <a:lnTo>
                      <a:pt x="11" y="73"/>
                    </a:lnTo>
                    <a:lnTo>
                      <a:pt x="10" y="66"/>
                    </a:lnTo>
                    <a:lnTo>
                      <a:pt x="14" y="62"/>
                    </a:lnTo>
                    <a:lnTo>
                      <a:pt x="12" y="55"/>
                    </a:lnTo>
                    <a:lnTo>
                      <a:pt x="0" y="70"/>
                    </a:lnTo>
                    <a:lnTo>
                      <a:pt x="3" y="85"/>
                    </a:lnTo>
                    <a:lnTo>
                      <a:pt x="6" y="89"/>
                    </a:lnTo>
                    <a:lnTo>
                      <a:pt x="3" y="94"/>
                    </a:lnTo>
                    <a:lnTo>
                      <a:pt x="19" y="109"/>
                    </a:lnTo>
                    <a:lnTo>
                      <a:pt x="25" y="116"/>
                    </a:lnTo>
                    <a:lnTo>
                      <a:pt x="29" y="127"/>
                    </a:lnTo>
                    <a:lnTo>
                      <a:pt x="37" y="135"/>
                    </a:lnTo>
                    <a:lnTo>
                      <a:pt x="48" y="163"/>
                    </a:lnTo>
                    <a:lnTo>
                      <a:pt x="53" y="173"/>
                    </a:lnTo>
                    <a:lnTo>
                      <a:pt x="57" y="186"/>
                    </a:lnTo>
                    <a:lnTo>
                      <a:pt x="62" y="190"/>
                    </a:lnTo>
                    <a:lnTo>
                      <a:pt x="73" y="212"/>
                    </a:lnTo>
                    <a:lnTo>
                      <a:pt x="77" y="216"/>
                    </a:lnTo>
                    <a:lnTo>
                      <a:pt x="80" y="224"/>
                    </a:lnTo>
                    <a:lnTo>
                      <a:pt x="79" y="227"/>
                    </a:lnTo>
                    <a:lnTo>
                      <a:pt x="80" y="232"/>
                    </a:lnTo>
                    <a:lnTo>
                      <a:pt x="98" y="250"/>
                    </a:lnTo>
                    <a:lnTo>
                      <a:pt x="119" y="264"/>
                    </a:lnTo>
                    <a:lnTo>
                      <a:pt x="141" y="273"/>
                    </a:lnTo>
                    <a:lnTo>
                      <a:pt x="150" y="280"/>
                    </a:lnTo>
                    <a:lnTo>
                      <a:pt x="161" y="292"/>
                    </a:lnTo>
                    <a:lnTo>
                      <a:pt x="168" y="296"/>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3" name="Freeform 227"/>
              <p:cNvSpPr>
                <a:spLocks/>
              </p:cNvSpPr>
              <p:nvPr/>
            </p:nvSpPr>
            <p:spPr bwMode="auto">
              <a:xfrm>
                <a:off x="3095625" y="4291013"/>
                <a:ext cx="209550" cy="252412"/>
              </a:xfrm>
              <a:custGeom>
                <a:avLst/>
                <a:gdLst/>
                <a:ahLst/>
                <a:cxnLst>
                  <a:cxn ang="0">
                    <a:pos x="0" y="50"/>
                  </a:cxn>
                  <a:cxn ang="0">
                    <a:pos x="3" y="35"/>
                  </a:cxn>
                  <a:cxn ang="0">
                    <a:pos x="3" y="24"/>
                  </a:cxn>
                  <a:cxn ang="0">
                    <a:pos x="7" y="13"/>
                  </a:cxn>
                  <a:cxn ang="0">
                    <a:pos x="8" y="8"/>
                  </a:cxn>
                  <a:cxn ang="0">
                    <a:pos x="34" y="0"/>
                  </a:cxn>
                  <a:cxn ang="0">
                    <a:pos x="46" y="0"/>
                  </a:cxn>
                  <a:cxn ang="0">
                    <a:pos x="53" y="2"/>
                  </a:cxn>
                  <a:cxn ang="0">
                    <a:pos x="62" y="13"/>
                  </a:cxn>
                  <a:cxn ang="0">
                    <a:pos x="62" y="16"/>
                  </a:cxn>
                  <a:cxn ang="0">
                    <a:pos x="65" y="20"/>
                  </a:cxn>
                  <a:cxn ang="0">
                    <a:pos x="66" y="43"/>
                  </a:cxn>
                  <a:cxn ang="0">
                    <a:pos x="68" y="46"/>
                  </a:cxn>
                  <a:cxn ang="0">
                    <a:pos x="80" y="48"/>
                  </a:cxn>
                  <a:cxn ang="0">
                    <a:pos x="89" y="47"/>
                  </a:cxn>
                  <a:cxn ang="0">
                    <a:pos x="98" y="50"/>
                  </a:cxn>
                  <a:cxn ang="0">
                    <a:pos x="100" y="54"/>
                  </a:cxn>
                  <a:cxn ang="0">
                    <a:pos x="103" y="71"/>
                  </a:cxn>
                  <a:cxn ang="0">
                    <a:pos x="104" y="74"/>
                  </a:cxn>
                  <a:cxn ang="0">
                    <a:pos x="108" y="77"/>
                  </a:cxn>
                  <a:cxn ang="0">
                    <a:pos x="118" y="75"/>
                  </a:cxn>
                  <a:cxn ang="0">
                    <a:pos x="119" y="77"/>
                  </a:cxn>
                  <a:cxn ang="0">
                    <a:pos x="122" y="85"/>
                  </a:cxn>
                  <a:cxn ang="0">
                    <a:pos x="121" y="104"/>
                  </a:cxn>
                  <a:cxn ang="0">
                    <a:pos x="121" y="119"/>
                  </a:cxn>
                  <a:cxn ang="0">
                    <a:pos x="108" y="132"/>
                  </a:cxn>
                  <a:cxn ang="0">
                    <a:pos x="92" y="135"/>
                  </a:cxn>
                  <a:cxn ang="0">
                    <a:pos x="84" y="131"/>
                  </a:cxn>
                  <a:cxn ang="0">
                    <a:pos x="69" y="130"/>
                  </a:cxn>
                  <a:cxn ang="0">
                    <a:pos x="69" y="125"/>
                  </a:cxn>
                  <a:cxn ang="0">
                    <a:pos x="69" y="121"/>
                  </a:cxn>
                  <a:cxn ang="0">
                    <a:pos x="76" y="105"/>
                  </a:cxn>
                  <a:cxn ang="0">
                    <a:pos x="75" y="100"/>
                  </a:cxn>
                  <a:cxn ang="0">
                    <a:pos x="64" y="90"/>
                  </a:cxn>
                  <a:cxn ang="0">
                    <a:pos x="46" y="81"/>
                  </a:cxn>
                  <a:cxn ang="0">
                    <a:pos x="29" y="77"/>
                  </a:cxn>
                  <a:cxn ang="0">
                    <a:pos x="26" y="71"/>
                  </a:cxn>
                  <a:cxn ang="0">
                    <a:pos x="14" y="63"/>
                  </a:cxn>
                  <a:cxn ang="0">
                    <a:pos x="4" y="51"/>
                  </a:cxn>
                  <a:cxn ang="0">
                    <a:pos x="0" y="50"/>
                  </a:cxn>
                </a:cxnLst>
                <a:rect l="0" t="0" r="r" b="b"/>
                <a:pathLst>
                  <a:path w="122" h="135">
                    <a:moveTo>
                      <a:pt x="0" y="50"/>
                    </a:moveTo>
                    <a:lnTo>
                      <a:pt x="3" y="35"/>
                    </a:lnTo>
                    <a:lnTo>
                      <a:pt x="3" y="24"/>
                    </a:lnTo>
                    <a:lnTo>
                      <a:pt x="7" y="13"/>
                    </a:lnTo>
                    <a:lnTo>
                      <a:pt x="8" y="8"/>
                    </a:lnTo>
                    <a:lnTo>
                      <a:pt x="34" y="0"/>
                    </a:lnTo>
                    <a:lnTo>
                      <a:pt x="46" y="0"/>
                    </a:lnTo>
                    <a:lnTo>
                      <a:pt x="53" y="2"/>
                    </a:lnTo>
                    <a:lnTo>
                      <a:pt x="62" y="13"/>
                    </a:lnTo>
                    <a:lnTo>
                      <a:pt x="62" y="16"/>
                    </a:lnTo>
                    <a:lnTo>
                      <a:pt x="65" y="20"/>
                    </a:lnTo>
                    <a:lnTo>
                      <a:pt x="66" y="43"/>
                    </a:lnTo>
                    <a:lnTo>
                      <a:pt x="68" y="46"/>
                    </a:lnTo>
                    <a:lnTo>
                      <a:pt x="80" y="48"/>
                    </a:lnTo>
                    <a:lnTo>
                      <a:pt x="89" y="47"/>
                    </a:lnTo>
                    <a:lnTo>
                      <a:pt x="98" y="50"/>
                    </a:lnTo>
                    <a:lnTo>
                      <a:pt x="100" y="54"/>
                    </a:lnTo>
                    <a:lnTo>
                      <a:pt x="103" y="71"/>
                    </a:lnTo>
                    <a:lnTo>
                      <a:pt x="104" y="74"/>
                    </a:lnTo>
                    <a:lnTo>
                      <a:pt x="108" y="77"/>
                    </a:lnTo>
                    <a:lnTo>
                      <a:pt x="118" y="75"/>
                    </a:lnTo>
                    <a:lnTo>
                      <a:pt x="119" y="77"/>
                    </a:lnTo>
                    <a:lnTo>
                      <a:pt x="122" y="85"/>
                    </a:lnTo>
                    <a:lnTo>
                      <a:pt x="121" y="104"/>
                    </a:lnTo>
                    <a:lnTo>
                      <a:pt x="121" y="119"/>
                    </a:lnTo>
                    <a:lnTo>
                      <a:pt x="108" y="132"/>
                    </a:lnTo>
                    <a:lnTo>
                      <a:pt x="92" y="135"/>
                    </a:lnTo>
                    <a:lnTo>
                      <a:pt x="84" y="131"/>
                    </a:lnTo>
                    <a:lnTo>
                      <a:pt x="69" y="130"/>
                    </a:lnTo>
                    <a:lnTo>
                      <a:pt x="69" y="125"/>
                    </a:lnTo>
                    <a:lnTo>
                      <a:pt x="69" y="121"/>
                    </a:lnTo>
                    <a:lnTo>
                      <a:pt x="76" y="105"/>
                    </a:lnTo>
                    <a:lnTo>
                      <a:pt x="75" y="100"/>
                    </a:lnTo>
                    <a:lnTo>
                      <a:pt x="64" y="90"/>
                    </a:lnTo>
                    <a:lnTo>
                      <a:pt x="46" y="81"/>
                    </a:lnTo>
                    <a:lnTo>
                      <a:pt x="29" y="77"/>
                    </a:lnTo>
                    <a:lnTo>
                      <a:pt x="26" y="71"/>
                    </a:lnTo>
                    <a:lnTo>
                      <a:pt x="14" y="63"/>
                    </a:lnTo>
                    <a:lnTo>
                      <a:pt x="4" y="51"/>
                    </a:lnTo>
                    <a:lnTo>
                      <a:pt x="0" y="5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4" name="Freeform 228"/>
              <p:cNvSpPr>
                <a:spLocks/>
              </p:cNvSpPr>
              <p:nvPr/>
            </p:nvSpPr>
            <p:spPr bwMode="auto">
              <a:xfrm>
                <a:off x="3270250" y="3522663"/>
                <a:ext cx="73025" cy="112711"/>
              </a:xfrm>
              <a:custGeom>
                <a:avLst/>
                <a:gdLst/>
                <a:ahLst/>
                <a:cxnLst>
                  <a:cxn ang="0">
                    <a:pos x="42" y="26"/>
                  </a:cxn>
                  <a:cxn ang="0">
                    <a:pos x="40" y="22"/>
                  </a:cxn>
                  <a:cxn ang="0">
                    <a:pos x="39" y="19"/>
                  </a:cxn>
                  <a:cxn ang="0">
                    <a:pos x="25" y="8"/>
                  </a:cxn>
                  <a:cxn ang="0">
                    <a:pos x="9" y="0"/>
                  </a:cxn>
                  <a:cxn ang="0">
                    <a:pos x="6" y="1"/>
                  </a:cxn>
                  <a:cxn ang="0">
                    <a:pos x="1" y="10"/>
                  </a:cxn>
                  <a:cxn ang="0">
                    <a:pos x="1" y="22"/>
                  </a:cxn>
                  <a:cxn ang="0">
                    <a:pos x="6" y="33"/>
                  </a:cxn>
                  <a:cxn ang="0">
                    <a:pos x="4" y="49"/>
                  </a:cxn>
                  <a:cxn ang="0">
                    <a:pos x="0" y="54"/>
                  </a:cxn>
                  <a:cxn ang="0">
                    <a:pos x="5" y="60"/>
                  </a:cxn>
                  <a:cxn ang="0">
                    <a:pos x="12" y="57"/>
                  </a:cxn>
                  <a:cxn ang="0">
                    <a:pos x="19" y="57"/>
                  </a:cxn>
                  <a:cxn ang="0">
                    <a:pos x="27" y="50"/>
                  </a:cxn>
                  <a:cxn ang="0">
                    <a:pos x="31" y="41"/>
                  </a:cxn>
                  <a:cxn ang="0">
                    <a:pos x="42" y="26"/>
                  </a:cxn>
                </a:cxnLst>
                <a:rect l="0" t="0" r="r" b="b"/>
                <a:pathLst>
                  <a:path w="42" h="60">
                    <a:moveTo>
                      <a:pt x="42" y="26"/>
                    </a:moveTo>
                    <a:lnTo>
                      <a:pt x="40" y="22"/>
                    </a:lnTo>
                    <a:lnTo>
                      <a:pt x="39" y="19"/>
                    </a:lnTo>
                    <a:lnTo>
                      <a:pt x="25" y="8"/>
                    </a:lnTo>
                    <a:lnTo>
                      <a:pt x="9" y="0"/>
                    </a:lnTo>
                    <a:lnTo>
                      <a:pt x="6" y="1"/>
                    </a:lnTo>
                    <a:lnTo>
                      <a:pt x="1" y="10"/>
                    </a:lnTo>
                    <a:lnTo>
                      <a:pt x="1" y="22"/>
                    </a:lnTo>
                    <a:lnTo>
                      <a:pt x="6" y="33"/>
                    </a:lnTo>
                    <a:lnTo>
                      <a:pt x="4" y="49"/>
                    </a:lnTo>
                    <a:lnTo>
                      <a:pt x="0" y="54"/>
                    </a:lnTo>
                    <a:lnTo>
                      <a:pt x="5" y="60"/>
                    </a:lnTo>
                    <a:lnTo>
                      <a:pt x="12" y="57"/>
                    </a:lnTo>
                    <a:lnTo>
                      <a:pt x="19" y="57"/>
                    </a:lnTo>
                    <a:lnTo>
                      <a:pt x="27" y="50"/>
                    </a:lnTo>
                    <a:lnTo>
                      <a:pt x="31" y="41"/>
                    </a:lnTo>
                    <a:lnTo>
                      <a:pt x="42" y="26"/>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5" name="Freeform 229"/>
              <p:cNvSpPr>
                <a:spLocks/>
              </p:cNvSpPr>
              <p:nvPr/>
            </p:nvSpPr>
            <p:spPr bwMode="auto">
              <a:xfrm>
                <a:off x="3241675" y="4621213"/>
                <a:ext cx="122238" cy="150812"/>
              </a:xfrm>
              <a:custGeom>
                <a:avLst/>
                <a:gdLst/>
                <a:ahLst/>
                <a:cxnLst>
                  <a:cxn ang="0">
                    <a:pos x="2" y="3"/>
                  </a:cxn>
                  <a:cxn ang="0">
                    <a:pos x="0" y="7"/>
                  </a:cxn>
                  <a:cxn ang="0">
                    <a:pos x="2" y="23"/>
                  </a:cxn>
                  <a:cxn ang="0">
                    <a:pos x="0" y="31"/>
                  </a:cxn>
                  <a:cxn ang="0">
                    <a:pos x="3" y="47"/>
                  </a:cxn>
                  <a:cxn ang="0">
                    <a:pos x="2" y="54"/>
                  </a:cxn>
                  <a:cxn ang="0">
                    <a:pos x="2" y="65"/>
                  </a:cxn>
                  <a:cxn ang="0">
                    <a:pos x="3" y="65"/>
                  </a:cxn>
                  <a:cxn ang="0">
                    <a:pos x="10" y="72"/>
                  </a:cxn>
                  <a:cxn ang="0">
                    <a:pos x="19" y="73"/>
                  </a:cxn>
                  <a:cxn ang="0">
                    <a:pos x="36" y="78"/>
                  </a:cxn>
                  <a:cxn ang="0">
                    <a:pos x="45" y="78"/>
                  </a:cxn>
                  <a:cxn ang="0">
                    <a:pos x="53" y="80"/>
                  </a:cxn>
                  <a:cxn ang="0">
                    <a:pos x="63" y="74"/>
                  </a:cxn>
                  <a:cxn ang="0">
                    <a:pos x="71" y="61"/>
                  </a:cxn>
                  <a:cxn ang="0">
                    <a:pos x="68" y="58"/>
                  </a:cxn>
                  <a:cxn ang="0">
                    <a:pos x="68" y="51"/>
                  </a:cxn>
                  <a:cxn ang="0">
                    <a:pos x="71" y="45"/>
                  </a:cxn>
                  <a:cxn ang="0">
                    <a:pos x="64" y="38"/>
                  </a:cxn>
                  <a:cxn ang="0">
                    <a:pos x="60" y="31"/>
                  </a:cxn>
                  <a:cxn ang="0">
                    <a:pos x="53" y="28"/>
                  </a:cxn>
                  <a:cxn ang="0">
                    <a:pos x="48" y="23"/>
                  </a:cxn>
                  <a:cxn ang="0">
                    <a:pos x="40" y="20"/>
                  </a:cxn>
                  <a:cxn ang="0">
                    <a:pos x="33" y="12"/>
                  </a:cxn>
                  <a:cxn ang="0">
                    <a:pos x="30" y="16"/>
                  </a:cxn>
                  <a:cxn ang="0">
                    <a:pos x="27" y="16"/>
                  </a:cxn>
                  <a:cxn ang="0">
                    <a:pos x="25" y="9"/>
                  </a:cxn>
                  <a:cxn ang="0">
                    <a:pos x="14" y="1"/>
                  </a:cxn>
                  <a:cxn ang="0">
                    <a:pos x="11" y="0"/>
                  </a:cxn>
                  <a:cxn ang="0">
                    <a:pos x="7" y="4"/>
                  </a:cxn>
                  <a:cxn ang="0">
                    <a:pos x="2" y="3"/>
                  </a:cxn>
                </a:cxnLst>
                <a:rect l="0" t="0" r="r" b="b"/>
                <a:pathLst>
                  <a:path w="71" h="80">
                    <a:moveTo>
                      <a:pt x="2" y="3"/>
                    </a:moveTo>
                    <a:lnTo>
                      <a:pt x="0" y="7"/>
                    </a:lnTo>
                    <a:lnTo>
                      <a:pt x="2" y="23"/>
                    </a:lnTo>
                    <a:lnTo>
                      <a:pt x="0" y="31"/>
                    </a:lnTo>
                    <a:lnTo>
                      <a:pt x="3" y="47"/>
                    </a:lnTo>
                    <a:lnTo>
                      <a:pt x="2" y="54"/>
                    </a:lnTo>
                    <a:lnTo>
                      <a:pt x="2" y="65"/>
                    </a:lnTo>
                    <a:lnTo>
                      <a:pt x="3" y="65"/>
                    </a:lnTo>
                    <a:lnTo>
                      <a:pt x="10" y="72"/>
                    </a:lnTo>
                    <a:lnTo>
                      <a:pt x="19" y="73"/>
                    </a:lnTo>
                    <a:lnTo>
                      <a:pt x="36" y="78"/>
                    </a:lnTo>
                    <a:lnTo>
                      <a:pt x="45" y="78"/>
                    </a:lnTo>
                    <a:lnTo>
                      <a:pt x="53" y="80"/>
                    </a:lnTo>
                    <a:lnTo>
                      <a:pt x="63" y="74"/>
                    </a:lnTo>
                    <a:lnTo>
                      <a:pt x="71" y="61"/>
                    </a:lnTo>
                    <a:lnTo>
                      <a:pt x="68" y="58"/>
                    </a:lnTo>
                    <a:lnTo>
                      <a:pt x="68" y="51"/>
                    </a:lnTo>
                    <a:lnTo>
                      <a:pt x="71" y="45"/>
                    </a:lnTo>
                    <a:lnTo>
                      <a:pt x="64" y="38"/>
                    </a:lnTo>
                    <a:lnTo>
                      <a:pt x="60" y="31"/>
                    </a:lnTo>
                    <a:lnTo>
                      <a:pt x="53" y="28"/>
                    </a:lnTo>
                    <a:lnTo>
                      <a:pt x="48" y="23"/>
                    </a:lnTo>
                    <a:lnTo>
                      <a:pt x="40" y="20"/>
                    </a:lnTo>
                    <a:lnTo>
                      <a:pt x="33" y="12"/>
                    </a:lnTo>
                    <a:lnTo>
                      <a:pt x="30" y="16"/>
                    </a:lnTo>
                    <a:lnTo>
                      <a:pt x="27" y="16"/>
                    </a:lnTo>
                    <a:lnTo>
                      <a:pt x="25" y="9"/>
                    </a:lnTo>
                    <a:lnTo>
                      <a:pt x="14" y="1"/>
                    </a:lnTo>
                    <a:lnTo>
                      <a:pt x="11" y="0"/>
                    </a:lnTo>
                    <a:lnTo>
                      <a:pt x="7" y="4"/>
                    </a:lnTo>
                    <a:lnTo>
                      <a:pt x="2" y="3"/>
                    </a:lnTo>
                    <a:close/>
                  </a:path>
                </a:pathLst>
              </a:custGeom>
              <a:solidFill>
                <a:srgbClr val="FFFF00"/>
              </a:solidFill>
              <a:ln w="3175" cap="flat" cmpd="sng">
                <a:solidFill>
                  <a:srgbClr val="686868"/>
                </a:solidFill>
                <a:prstDash val="solid"/>
                <a:round/>
                <a:headEnd/>
                <a:tailEn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6" name="Freeform 230"/>
              <p:cNvSpPr>
                <a:spLocks/>
              </p:cNvSpPr>
              <p:nvPr/>
            </p:nvSpPr>
            <p:spPr bwMode="auto">
              <a:xfrm>
                <a:off x="2898775" y="3994150"/>
                <a:ext cx="311150" cy="407988"/>
              </a:xfrm>
              <a:custGeom>
                <a:avLst/>
                <a:gdLst/>
                <a:ahLst/>
                <a:cxnLst>
                  <a:cxn ang="0">
                    <a:pos x="18" y="21"/>
                  </a:cxn>
                  <a:cxn ang="0">
                    <a:pos x="42" y="1"/>
                  </a:cxn>
                  <a:cxn ang="0">
                    <a:pos x="62" y="2"/>
                  </a:cxn>
                  <a:cxn ang="0">
                    <a:pos x="64" y="17"/>
                  </a:cxn>
                  <a:cxn ang="0">
                    <a:pos x="66" y="36"/>
                  </a:cxn>
                  <a:cxn ang="0">
                    <a:pos x="92" y="47"/>
                  </a:cxn>
                  <a:cxn ang="0">
                    <a:pos x="110" y="56"/>
                  </a:cxn>
                  <a:cxn ang="0">
                    <a:pos x="125" y="62"/>
                  </a:cxn>
                  <a:cxn ang="0">
                    <a:pos x="134" y="69"/>
                  </a:cxn>
                  <a:cxn ang="0">
                    <a:pos x="138" y="89"/>
                  </a:cxn>
                  <a:cxn ang="0">
                    <a:pos x="142" y="107"/>
                  </a:cxn>
                  <a:cxn ang="0">
                    <a:pos x="168" y="117"/>
                  </a:cxn>
                  <a:cxn ang="0">
                    <a:pos x="175" y="125"/>
                  </a:cxn>
                  <a:cxn ang="0">
                    <a:pos x="181" y="154"/>
                  </a:cxn>
                  <a:cxn ang="0">
                    <a:pos x="180" y="169"/>
                  </a:cxn>
                  <a:cxn ang="0">
                    <a:pos x="168" y="159"/>
                  </a:cxn>
                  <a:cxn ang="0">
                    <a:pos x="149" y="157"/>
                  </a:cxn>
                  <a:cxn ang="0">
                    <a:pos x="122" y="170"/>
                  </a:cxn>
                  <a:cxn ang="0">
                    <a:pos x="118" y="192"/>
                  </a:cxn>
                  <a:cxn ang="0">
                    <a:pos x="108" y="203"/>
                  </a:cxn>
                  <a:cxn ang="0">
                    <a:pos x="92" y="212"/>
                  </a:cxn>
                  <a:cxn ang="0">
                    <a:pos x="70" y="204"/>
                  </a:cxn>
                  <a:cxn ang="0">
                    <a:pos x="51" y="216"/>
                  </a:cxn>
                  <a:cxn ang="0">
                    <a:pos x="41" y="215"/>
                  </a:cxn>
                  <a:cxn ang="0">
                    <a:pos x="28" y="180"/>
                  </a:cxn>
                  <a:cxn ang="0">
                    <a:pos x="24" y="173"/>
                  </a:cxn>
                  <a:cxn ang="0">
                    <a:pos x="27" y="166"/>
                  </a:cxn>
                  <a:cxn ang="0">
                    <a:pos x="19" y="151"/>
                  </a:cxn>
                  <a:cxn ang="0">
                    <a:pos x="10" y="128"/>
                  </a:cxn>
                  <a:cxn ang="0">
                    <a:pos x="15" y="112"/>
                  </a:cxn>
                  <a:cxn ang="0">
                    <a:pos x="10" y="102"/>
                  </a:cxn>
                  <a:cxn ang="0">
                    <a:pos x="12" y="90"/>
                  </a:cxn>
                  <a:cxn ang="0">
                    <a:pos x="12" y="78"/>
                  </a:cxn>
                  <a:cxn ang="0">
                    <a:pos x="14" y="44"/>
                  </a:cxn>
                </a:cxnLst>
                <a:rect l="0" t="0" r="r" b="b"/>
                <a:pathLst>
                  <a:path w="181" h="216">
                    <a:moveTo>
                      <a:pt x="0" y="20"/>
                    </a:moveTo>
                    <a:lnTo>
                      <a:pt x="18" y="21"/>
                    </a:lnTo>
                    <a:lnTo>
                      <a:pt x="30" y="16"/>
                    </a:lnTo>
                    <a:lnTo>
                      <a:pt x="42" y="1"/>
                    </a:lnTo>
                    <a:lnTo>
                      <a:pt x="60" y="0"/>
                    </a:lnTo>
                    <a:lnTo>
                      <a:pt x="62" y="2"/>
                    </a:lnTo>
                    <a:lnTo>
                      <a:pt x="62" y="8"/>
                    </a:lnTo>
                    <a:lnTo>
                      <a:pt x="64" y="17"/>
                    </a:lnTo>
                    <a:lnTo>
                      <a:pt x="61" y="25"/>
                    </a:lnTo>
                    <a:lnTo>
                      <a:pt x="66" y="36"/>
                    </a:lnTo>
                    <a:lnTo>
                      <a:pt x="76" y="44"/>
                    </a:lnTo>
                    <a:lnTo>
                      <a:pt x="92" y="47"/>
                    </a:lnTo>
                    <a:lnTo>
                      <a:pt x="97" y="52"/>
                    </a:lnTo>
                    <a:lnTo>
                      <a:pt x="110" y="56"/>
                    </a:lnTo>
                    <a:lnTo>
                      <a:pt x="115" y="62"/>
                    </a:lnTo>
                    <a:lnTo>
                      <a:pt x="125" y="62"/>
                    </a:lnTo>
                    <a:lnTo>
                      <a:pt x="130" y="65"/>
                    </a:lnTo>
                    <a:lnTo>
                      <a:pt x="134" y="69"/>
                    </a:lnTo>
                    <a:lnTo>
                      <a:pt x="138" y="82"/>
                    </a:lnTo>
                    <a:lnTo>
                      <a:pt x="138" y="89"/>
                    </a:lnTo>
                    <a:lnTo>
                      <a:pt x="135" y="90"/>
                    </a:lnTo>
                    <a:lnTo>
                      <a:pt x="142" y="107"/>
                    </a:lnTo>
                    <a:lnTo>
                      <a:pt x="168" y="109"/>
                    </a:lnTo>
                    <a:lnTo>
                      <a:pt x="168" y="117"/>
                    </a:lnTo>
                    <a:lnTo>
                      <a:pt x="169" y="123"/>
                    </a:lnTo>
                    <a:lnTo>
                      <a:pt x="175" y="125"/>
                    </a:lnTo>
                    <a:lnTo>
                      <a:pt x="180" y="138"/>
                    </a:lnTo>
                    <a:lnTo>
                      <a:pt x="181" y="154"/>
                    </a:lnTo>
                    <a:lnTo>
                      <a:pt x="179" y="162"/>
                    </a:lnTo>
                    <a:lnTo>
                      <a:pt x="180" y="169"/>
                    </a:lnTo>
                    <a:lnTo>
                      <a:pt x="177" y="170"/>
                    </a:lnTo>
                    <a:lnTo>
                      <a:pt x="168" y="159"/>
                    </a:lnTo>
                    <a:lnTo>
                      <a:pt x="161" y="157"/>
                    </a:lnTo>
                    <a:lnTo>
                      <a:pt x="149" y="157"/>
                    </a:lnTo>
                    <a:lnTo>
                      <a:pt x="123" y="165"/>
                    </a:lnTo>
                    <a:lnTo>
                      <a:pt x="122" y="170"/>
                    </a:lnTo>
                    <a:lnTo>
                      <a:pt x="118" y="181"/>
                    </a:lnTo>
                    <a:lnTo>
                      <a:pt x="118" y="192"/>
                    </a:lnTo>
                    <a:lnTo>
                      <a:pt x="115" y="207"/>
                    </a:lnTo>
                    <a:lnTo>
                      <a:pt x="108" y="203"/>
                    </a:lnTo>
                    <a:lnTo>
                      <a:pt x="95" y="201"/>
                    </a:lnTo>
                    <a:lnTo>
                      <a:pt x="92" y="212"/>
                    </a:lnTo>
                    <a:lnTo>
                      <a:pt x="85" y="205"/>
                    </a:lnTo>
                    <a:lnTo>
                      <a:pt x="70" y="204"/>
                    </a:lnTo>
                    <a:lnTo>
                      <a:pt x="65" y="199"/>
                    </a:lnTo>
                    <a:lnTo>
                      <a:pt x="51" y="216"/>
                    </a:lnTo>
                    <a:lnTo>
                      <a:pt x="45" y="216"/>
                    </a:lnTo>
                    <a:lnTo>
                      <a:pt x="41" y="215"/>
                    </a:lnTo>
                    <a:lnTo>
                      <a:pt x="33" y="184"/>
                    </a:lnTo>
                    <a:lnTo>
                      <a:pt x="28" y="180"/>
                    </a:lnTo>
                    <a:lnTo>
                      <a:pt x="27" y="176"/>
                    </a:lnTo>
                    <a:lnTo>
                      <a:pt x="24" y="173"/>
                    </a:lnTo>
                    <a:lnTo>
                      <a:pt x="24" y="167"/>
                    </a:lnTo>
                    <a:lnTo>
                      <a:pt x="27" y="166"/>
                    </a:lnTo>
                    <a:lnTo>
                      <a:pt x="27" y="157"/>
                    </a:lnTo>
                    <a:lnTo>
                      <a:pt x="19" y="151"/>
                    </a:lnTo>
                    <a:lnTo>
                      <a:pt x="16" y="136"/>
                    </a:lnTo>
                    <a:lnTo>
                      <a:pt x="10" y="128"/>
                    </a:lnTo>
                    <a:lnTo>
                      <a:pt x="8" y="125"/>
                    </a:lnTo>
                    <a:lnTo>
                      <a:pt x="15" y="112"/>
                    </a:lnTo>
                    <a:lnTo>
                      <a:pt x="15" y="108"/>
                    </a:lnTo>
                    <a:lnTo>
                      <a:pt x="10" y="102"/>
                    </a:lnTo>
                    <a:lnTo>
                      <a:pt x="10" y="96"/>
                    </a:lnTo>
                    <a:lnTo>
                      <a:pt x="12" y="90"/>
                    </a:lnTo>
                    <a:lnTo>
                      <a:pt x="8" y="82"/>
                    </a:lnTo>
                    <a:lnTo>
                      <a:pt x="12" y="78"/>
                    </a:lnTo>
                    <a:lnTo>
                      <a:pt x="11" y="51"/>
                    </a:lnTo>
                    <a:lnTo>
                      <a:pt x="14" y="44"/>
                    </a:lnTo>
                    <a:lnTo>
                      <a:pt x="0" y="20"/>
                    </a:lnTo>
                    <a:close/>
                  </a:path>
                </a:pathLst>
              </a:custGeom>
              <a:solidFill>
                <a:srgbClr val="FFFF00"/>
              </a:solidFill>
              <a:ln w="3175" cap="flat" cmpd="sng">
                <a:solidFill>
                  <a:srgbClr val="686868"/>
                </a:solidFill>
                <a:prstDash val="solid"/>
                <a:round/>
                <a:headEnd/>
                <a:tailEn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7" name="Freeform 231"/>
              <p:cNvSpPr>
                <a:spLocks/>
              </p:cNvSpPr>
              <p:nvPr/>
            </p:nvSpPr>
            <p:spPr bwMode="auto">
              <a:xfrm>
                <a:off x="3095625" y="4291013"/>
                <a:ext cx="209550" cy="252412"/>
              </a:xfrm>
              <a:custGeom>
                <a:avLst/>
                <a:gdLst/>
                <a:ahLst/>
                <a:cxnLst>
                  <a:cxn ang="0">
                    <a:pos x="62" y="13"/>
                  </a:cxn>
                  <a:cxn ang="0">
                    <a:pos x="62" y="16"/>
                  </a:cxn>
                  <a:cxn ang="0">
                    <a:pos x="65" y="20"/>
                  </a:cxn>
                  <a:cxn ang="0">
                    <a:pos x="66" y="43"/>
                  </a:cxn>
                  <a:cxn ang="0">
                    <a:pos x="68" y="46"/>
                  </a:cxn>
                  <a:cxn ang="0">
                    <a:pos x="80" y="48"/>
                  </a:cxn>
                  <a:cxn ang="0">
                    <a:pos x="89" y="47"/>
                  </a:cxn>
                  <a:cxn ang="0">
                    <a:pos x="98" y="50"/>
                  </a:cxn>
                  <a:cxn ang="0">
                    <a:pos x="100" y="54"/>
                  </a:cxn>
                  <a:cxn ang="0">
                    <a:pos x="103" y="71"/>
                  </a:cxn>
                  <a:cxn ang="0">
                    <a:pos x="104" y="74"/>
                  </a:cxn>
                  <a:cxn ang="0">
                    <a:pos x="108" y="77"/>
                  </a:cxn>
                  <a:cxn ang="0">
                    <a:pos x="118" y="75"/>
                  </a:cxn>
                  <a:cxn ang="0">
                    <a:pos x="119" y="77"/>
                  </a:cxn>
                  <a:cxn ang="0">
                    <a:pos x="122" y="85"/>
                  </a:cxn>
                  <a:cxn ang="0">
                    <a:pos x="121" y="104"/>
                  </a:cxn>
                  <a:cxn ang="0">
                    <a:pos x="121" y="119"/>
                  </a:cxn>
                  <a:cxn ang="0">
                    <a:pos x="108" y="132"/>
                  </a:cxn>
                  <a:cxn ang="0">
                    <a:pos x="92" y="135"/>
                  </a:cxn>
                  <a:cxn ang="0">
                    <a:pos x="84" y="131"/>
                  </a:cxn>
                  <a:cxn ang="0">
                    <a:pos x="69" y="130"/>
                  </a:cxn>
                  <a:cxn ang="0">
                    <a:pos x="69" y="125"/>
                  </a:cxn>
                  <a:cxn ang="0">
                    <a:pos x="69" y="121"/>
                  </a:cxn>
                  <a:cxn ang="0">
                    <a:pos x="76" y="105"/>
                  </a:cxn>
                  <a:cxn ang="0">
                    <a:pos x="75" y="100"/>
                  </a:cxn>
                  <a:cxn ang="0">
                    <a:pos x="64" y="90"/>
                  </a:cxn>
                  <a:cxn ang="0">
                    <a:pos x="46" y="81"/>
                  </a:cxn>
                  <a:cxn ang="0">
                    <a:pos x="29" y="77"/>
                  </a:cxn>
                  <a:cxn ang="0">
                    <a:pos x="26" y="71"/>
                  </a:cxn>
                  <a:cxn ang="0">
                    <a:pos x="14" y="63"/>
                  </a:cxn>
                  <a:cxn ang="0">
                    <a:pos x="4" y="51"/>
                  </a:cxn>
                  <a:cxn ang="0">
                    <a:pos x="0" y="50"/>
                  </a:cxn>
                  <a:cxn ang="0">
                    <a:pos x="3" y="35"/>
                  </a:cxn>
                  <a:cxn ang="0">
                    <a:pos x="3" y="24"/>
                  </a:cxn>
                  <a:cxn ang="0">
                    <a:pos x="7" y="13"/>
                  </a:cxn>
                  <a:cxn ang="0">
                    <a:pos x="8" y="8"/>
                  </a:cxn>
                  <a:cxn ang="0">
                    <a:pos x="34" y="0"/>
                  </a:cxn>
                  <a:cxn ang="0">
                    <a:pos x="46" y="0"/>
                  </a:cxn>
                  <a:cxn ang="0">
                    <a:pos x="53" y="2"/>
                  </a:cxn>
                  <a:cxn ang="0">
                    <a:pos x="62" y="13"/>
                  </a:cxn>
                </a:cxnLst>
                <a:rect l="0" t="0" r="r" b="b"/>
                <a:pathLst>
                  <a:path w="122" h="135">
                    <a:moveTo>
                      <a:pt x="62" y="13"/>
                    </a:moveTo>
                    <a:lnTo>
                      <a:pt x="62" y="16"/>
                    </a:lnTo>
                    <a:lnTo>
                      <a:pt x="65" y="20"/>
                    </a:lnTo>
                    <a:lnTo>
                      <a:pt x="66" y="43"/>
                    </a:lnTo>
                    <a:lnTo>
                      <a:pt x="68" y="46"/>
                    </a:lnTo>
                    <a:lnTo>
                      <a:pt x="80" y="48"/>
                    </a:lnTo>
                    <a:lnTo>
                      <a:pt x="89" y="47"/>
                    </a:lnTo>
                    <a:lnTo>
                      <a:pt x="98" y="50"/>
                    </a:lnTo>
                    <a:lnTo>
                      <a:pt x="100" y="54"/>
                    </a:lnTo>
                    <a:lnTo>
                      <a:pt x="103" y="71"/>
                    </a:lnTo>
                    <a:lnTo>
                      <a:pt x="104" y="74"/>
                    </a:lnTo>
                    <a:lnTo>
                      <a:pt x="108" y="77"/>
                    </a:lnTo>
                    <a:lnTo>
                      <a:pt x="118" y="75"/>
                    </a:lnTo>
                    <a:lnTo>
                      <a:pt x="119" y="77"/>
                    </a:lnTo>
                    <a:lnTo>
                      <a:pt x="122" y="85"/>
                    </a:lnTo>
                    <a:lnTo>
                      <a:pt x="121" y="104"/>
                    </a:lnTo>
                    <a:lnTo>
                      <a:pt x="121" y="119"/>
                    </a:lnTo>
                    <a:lnTo>
                      <a:pt x="108" y="132"/>
                    </a:lnTo>
                    <a:lnTo>
                      <a:pt x="92" y="135"/>
                    </a:lnTo>
                    <a:lnTo>
                      <a:pt x="84" y="131"/>
                    </a:lnTo>
                    <a:lnTo>
                      <a:pt x="69" y="130"/>
                    </a:lnTo>
                    <a:lnTo>
                      <a:pt x="69" y="125"/>
                    </a:lnTo>
                    <a:lnTo>
                      <a:pt x="69" y="121"/>
                    </a:lnTo>
                    <a:lnTo>
                      <a:pt x="76" y="105"/>
                    </a:lnTo>
                    <a:lnTo>
                      <a:pt x="75" y="100"/>
                    </a:lnTo>
                    <a:lnTo>
                      <a:pt x="64" y="90"/>
                    </a:lnTo>
                    <a:lnTo>
                      <a:pt x="46" y="81"/>
                    </a:lnTo>
                    <a:lnTo>
                      <a:pt x="29" y="77"/>
                    </a:lnTo>
                    <a:lnTo>
                      <a:pt x="26" y="71"/>
                    </a:lnTo>
                    <a:lnTo>
                      <a:pt x="14" y="63"/>
                    </a:lnTo>
                    <a:lnTo>
                      <a:pt x="4" y="51"/>
                    </a:lnTo>
                    <a:lnTo>
                      <a:pt x="0" y="50"/>
                    </a:lnTo>
                    <a:lnTo>
                      <a:pt x="3" y="35"/>
                    </a:lnTo>
                    <a:lnTo>
                      <a:pt x="3" y="24"/>
                    </a:lnTo>
                    <a:lnTo>
                      <a:pt x="7" y="13"/>
                    </a:lnTo>
                    <a:lnTo>
                      <a:pt x="8" y="8"/>
                    </a:lnTo>
                    <a:lnTo>
                      <a:pt x="34" y="0"/>
                    </a:lnTo>
                    <a:lnTo>
                      <a:pt x="46" y="0"/>
                    </a:lnTo>
                    <a:lnTo>
                      <a:pt x="53" y="2"/>
                    </a:lnTo>
                    <a:lnTo>
                      <a:pt x="62" y="13"/>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8" name="Freeform 232"/>
              <p:cNvSpPr>
                <a:spLocks/>
              </p:cNvSpPr>
              <p:nvPr/>
            </p:nvSpPr>
            <p:spPr bwMode="auto">
              <a:xfrm>
                <a:off x="3167063" y="5308599"/>
                <a:ext cx="100012" cy="71437"/>
              </a:xfrm>
              <a:custGeom>
                <a:avLst/>
                <a:gdLst/>
                <a:ahLst/>
                <a:cxnLst>
                  <a:cxn ang="0">
                    <a:pos x="16" y="36"/>
                  </a:cxn>
                  <a:cxn ang="0">
                    <a:pos x="0" y="0"/>
                  </a:cxn>
                  <a:cxn ang="0">
                    <a:pos x="10" y="9"/>
                  </a:cxn>
                  <a:cxn ang="0">
                    <a:pos x="7" y="7"/>
                  </a:cxn>
                  <a:cxn ang="0">
                    <a:pos x="5" y="9"/>
                  </a:cxn>
                  <a:cxn ang="0">
                    <a:pos x="16" y="17"/>
                  </a:cxn>
                  <a:cxn ang="0">
                    <a:pos x="45" y="30"/>
                  </a:cxn>
                  <a:cxn ang="0">
                    <a:pos x="57" y="33"/>
                  </a:cxn>
                  <a:cxn ang="0">
                    <a:pos x="57" y="36"/>
                  </a:cxn>
                  <a:cxn ang="0">
                    <a:pos x="54" y="37"/>
                  </a:cxn>
                  <a:cxn ang="0">
                    <a:pos x="50" y="36"/>
                  </a:cxn>
                  <a:cxn ang="0">
                    <a:pos x="45" y="38"/>
                  </a:cxn>
                  <a:cxn ang="0">
                    <a:pos x="22" y="34"/>
                  </a:cxn>
                  <a:cxn ang="0">
                    <a:pos x="16" y="36"/>
                  </a:cxn>
                </a:cxnLst>
                <a:rect l="0" t="0" r="r" b="b"/>
                <a:pathLst>
                  <a:path w="57" h="38">
                    <a:moveTo>
                      <a:pt x="16" y="36"/>
                    </a:moveTo>
                    <a:lnTo>
                      <a:pt x="0" y="0"/>
                    </a:lnTo>
                    <a:lnTo>
                      <a:pt x="10" y="9"/>
                    </a:lnTo>
                    <a:lnTo>
                      <a:pt x="7" y="7"/>
                    </a:lnTo>
                    <a:lnTo>
                      <a:pt x="5" y="9"/>
                    </a:lnTo>
                    <a:lnTo>
                      <a:pt x="16" y="17"/>
                    </a:lnTo>
                    <a:lnTo>
                      <a:pt x="45" y="30"/>
                    </a:lnTo>
                    <a:lnTo>
                      <a:pt x="57" y="33"/>
                    </a:lnTo>
                    <a:lnTo>
                      <a:pt x="57" y="36"/>
                    </a:lnTo>
                    <a:lnTo>
                      <a:pt x="54" y="37"/>
                    </a:lnTo>
                    <a:lnTo>
                      <a:pt x="50" y="36"/>
                    </a:lnTo>
                    <a:lnTo>
                      <a:pt x="45" y="38"/>
                    </a:lnTo>
                    <a:lnTo>
                      <a:pt x="22" y="34"/>
                    </a:lnTo>
                    <a:lnTo>
                      <a:pt x="16" y="36"/>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29" name="Freeform 233"/>
              <p:cNvSpPr>
                <a:spLocks/>
              </p:cNvSpPr>
              <p:nvPr/>
            </p:nvSpPr>
            <p:spPr bwMode="auto">
              <a:xfrm>
                <a:off x="2890837" y="4235451"/>
                <a:ext cx="279400" cy="1106488"/>
              </a:xfrm>
              <a:custGeom>
                <a:avLst/>
                <a:gdLst/>
                <a:ahLst/>
                <a:cxnLst>
                  <a:cxn ang="0">
                    <a:pos x="31" y="29"/>
                  </a:cxn>
                  <a:cxn ang="0">
                    <a:pos x="31" y="48"/>
                  </a:cxn>
                  <a:cxn ang="0">
                    <a:pos x="49" y="88"/>
                  </a:cxn>
                  <a:cxn ang="0">
                    <a:pos x="42" y="115"/>
                  </a:cxn>
                  <a:cxn ang="0">
                    <a:pos x="49" y="153"/>
                  </a:cxn>
                  <a:cxn ang="0">
                    <a:pos x="34" y="194"/>
                  </a:cxn>
                  <a:cxn ang="0">
                    <a:pos x="35" y="236"/>
                  </a:cxn>
                  <a:cxn ang="0">
                    <a:pos x="46" y="260"/>
                  </a:cxn>
                  <a:cxn ang="0">
                    <a:pos x="45" y="291"/>
                  </a:cxn>
                  <a:cxn ang="0">
                    <a:pos x="47" y="333"/>
                  </a:cxn>
                  <a:cxn ang="0">
                    <a:pos x="54" y="390"/>
                  </a:cxn>
                  <a:cxn ang="0">
                    <a:pos x="61" y="417"/>
                  </a:cxn>
                  <a:cxn ang="0">
                    <a:pos x="72" y="440"/>
                  </a:cxn>
                  <a:cxn ang="0">
                    <a:pos x="72" y="447"/>
                  </a:cxn>
                  <a:cxn ang="0">
                    <a:pos x="87" y="477"/>
                  </a:cxn>
                  <a:cxn ang="0">
                    <a:pos x="88" y="512"/>
                  </a:cxn>
                  <a:cxn ang="0">
                    <a:pos x="95" y="540"/>
                  </a:cxn>
                  <a:cxn ang="0">
                    <a:pos x="143" y="562"/>
                  </a:cxn>
                  <a:cxn ang="0">
                    <a:pos x="149" y="566"/>
                  </a:cxn>
                  <a:cxn ang="0">
                    <a:pos x="133" y="589"/>
                  </a:cxn>
                  <a:cxn ang="0">
                    <a:pos x="125" y="584"/>
                  </a:cxn>
                  <a:cxn ang="0">
                    <a:pos x="118" y="570"/>
                  </a:cxn>
                  <a:cxn ang="0">
                    <a:pos x="112" y="566"/>
                  </a:cxn>
                  <a:cxn ang="0">
                    <a:pos x="106" y="557"/>
                  </a:cxn>
                  <a:cxn ang="0">
                    <a:pos x="101" y="562"/>
                  </a:cxn>
                  <a:cxn ang="0">
                    <a:pos x="95" y="555"/>
                  </a:cxn>
                  <a:cxn ang="0">
                    <a:pos x="87" y="543"/>
                  </a:cxn>
                  <a:cxn ang="0">
                    <a:pos x="83" y="538"/>
                  </a:cxn>
                  <a:cxn ang="0">
                    <a:pos x="72" y="525"/>
                  </a:cxn>
                  <a:cxn ang="0">
                    <a:pos x="72" y="517"/>
                  </a:cxn>
                  <a:cxn ang="0">
                    <a:pos x="68" y="509"/>
                  </a:cxn>
                  <a:cxn ang="0">
                    <a:pos x="69" y="504"/>
                  </a:cxn>
                  <a:cxn ang="0">
                    <a:pos x="64" y="501"/>
                  </a:cxn>
                  <a:cxn ang="0">
                    <a:pos x="65" y="493"/>
                  </a:cxn>
                  <a:cxn ang="0">
                    <a:pos x="55" y="489"/>
                  </a:cxn>
                  <a:cxn ang="0">
                    <a:pos x="54" y="478"/>
                  </a:cxn>
                  <a:cxn ang="0">
                    <a:pos x="39" y="478"/>
                  </a:cxn>
                  <a:cxn ang="0">
                    <a:pos x="38" y="479"/>
                  </a:cxn>
                  <a:cxn ang="0">
                    <a:pos x="41" y="467"/>
                  </a:cxn>
                  <a:cxn ang="0">
                    <a:pos x="53" y="471"/>
                  </a:cxn>
                  <a:cxn ang="0">
                    <a:pos x="62" y="470"/>
                  </a:cxn>
                  <a:cxn ang="0">
                    <a:pos x="60" y="462"/>
                  </a:cxn>
                  <a:cxn ang="0">
                    <a:pos x="58" y="455"/>
                  </a:cxn>
                  <a:cxn ang="0">
                    <a:pos x="65" y="456"/>
                  </a:cxn>
                  <a:cxn ang="0">
                    <a:pos x="62" y="446"/>
                  </a:cxn>
                  <a:cxn ang="0">
                    <a:pos x="51" y="425"/>
                  </a:cxn>
                  <a:cxn ang="0">
                    <a:pos x="53" y="412"/>
                  </a:cxn>
                  <a:cxn ang="0">
                    <a:pos x="54" y="409"/>
                  </a:cxn>
                  <a:cxn ang="0">
                    <a:pos x="50" y="395"/>
                  </a:cxn>
                  <a:cxn ang="0">
                    <a:pos x="37" y="398"/>
                  </a:cxn>
                  <a:cxn ang="0">
                    <a:pos x="26" y="366"/>
                  </a:cxn>
                  <a:cxn ang="0">
                    <a:pos x="18" y="339"/>
                  </a:cxn>
                  <a:cxn ang="0">
                    <a:pos x="18" y="322"/>
                  </a:cxn>
                  <a:cxn ang="0">
                    <a:pos x="22" y="289"/>
                  </a:cxn>
                  <a:cxn ang="0">
                    <a:pos x="23" y="252"/>
                  </a:cxn>
                  <a:cxn ang="0">
                    <a:pos x="14" y="207"/>
                  </a:cxn>
                  <a:cxn ang="0">
                    <a:pos x="12" y="184"/>
                  </a:cxn>
                  <a:cxn ang="0">
                    <a:pos x="15" y="153"/>
                  </a:cxn>
                  <a:cxn ang="0">
                    <a:pos x="9" y="95"/>
                  </a:cxn>
                  <a:cxn ang="0">
                    <a:pos x="8" y="41"/>
                  </a:cxn>
                  <a:cxn ang="0">
                    <a:pos x="14" y="0"/>
                  </a:cxn>
                </a:cxnLst>
                <a:rect l="0" t="0" r="r" b="b"/>
                <a:pathLst>
                  <a:path w="162" h="589">
                    <a:moveTo>
                      <a:pt x="14" y="0"/>
                    </a:moveTo>
                    <a:lnTo>
                      <a:pt x="20" y="8"/>
                    </a:lnTo>
                    <a:lnTo>
                      <a:pt x="23" y="23"/>
                    </a:lnTo>
                    <a:lnTo>
                      <a:pt x="31" y="29"/>
                    </a:lnTo>
                    <a:lnTo>
                      <a:pt x="31" y="38"/>
                    </a:lnTo>
                    <a:lnTo>
                      <a:pt x="28" y="39"/>
                    </a:lnTo>
                    <a:lnTo>
                      <a:pt x="28" y="45"/>
                    </a:lnTo>
                    <a:lnTo>
                      <a:pt x="31" y="48"/>
                    </a:lnTo>
                    <a:lnTo>
                      <a:pt x="32" y="52"/>
                    </a:lnTo>
                    <a:lnTo>
                      <a:pt x="37" y="56"/>
                    </a:lnTo>
                    <a:lnTo>
                      <a:pt x="45" y="87"/>
                    </a:lnTo>
                    <a:lnTo>
                      <a:pt x="49" y="88"/>
                    </a:lnTo>
                    <a:lnTo>
                      <a:pt x="55" y="88"/>
                    </a:lnTo>
                    <a:lnTo>
                      <a:pt x="58" y="94"/>
                    </a:lnTo>
                    <a:lnTo>
                      <a:pt x="57" y="107"/>
                    </a:lnTo>
                    <a:lnTo>
                      <a:pt x="42" y="115"/>
                    </a:lnTo>
                    <a:lnTo>
                      <a:pt x="43" y="125"/>
                    </a:lnTo>
                    <a:lnTo>
                      <a:pt x="42" y="127"/>
                    </a:lnTo>
                    <a:lnTo>
                      <a:pt x="42" y="131"/>
                    </a:lnTo>
                    <a:lnTo>
                      <a:pt x="49" y="153"/>
                    </a:lnTo>
                    <a:lnTo>
                      <a:pt x="42" y="160"/>
                    </a:lnTo>
                    <a:lnTo>
                      <a:pt x="41" y="167"/>
                    </a:lnTo>
                    <a:lnTo>
                      <a:pt x="35" y="175"/>
                    </a:lnTo>
                    <a:lnTo>
                      <a:pt x="34" y="194"/>
                    </a:lnTo>
                    <a:lnTo>
                      <a:pt x="35" y="210"/>
                    </a:lnTo>
                    <a:lnTo>
                      <a:pt x="31" y="226"/>
                    </a:lnTo>
                    <a:lnTo>
                      <a:pt x="32" y="233"/>
                    </a:lnTo>
                    <a:lnTo>
                      <a:pt x="35" y="236"/>
                    </a:lnTo>
                    <a:lnTo>
                      <a:pt x="37" y="242"/>
                    </a:lnTo>
                    <a:lnTo>
                      <a:pt x="42" y="251"/>
                    </a:lnTo>
                    <a:lnTo>
                      <a:pt x="43" y="257"/>
                    </a:lnTo>
                    <a:lnTo>
                      <a:pt x="46" y="260"/>
                    </a:lnTo>
                    <a:lnTo>
                      <a:pt x="50" y="274"/>
                    </a:lnTo>
                    <a:lnTo>
                      <a:pt x="47" y="280"/>
                    </a:lnTo>
                    <a:lnTo>
                      <a:pt x="47" y="289"/>
                    </a:lnTo>
                    <a:lnTo>
                      <a:pt x="45" y="291"/>
                    </a:lnTo>
                    <a:lnTo>
                      <a:pt x="50" y="305"/>
                    </a:lnTo>
                    <a:lnTo>
                      <a:pt x="43" y="312"/>
                    </a:lnTo>
                    <a:lnTo>
                      <a:pt x="43" y="316"/>
                    </a:lnTo>
                    <a:lnTo>
                      <a:pt x="47" y="333"/>
                    </a:lnTo>
                    <a:lnTo>
                      <a:pt x="53" y="345"/>
                    </a:lnTo>
                    <a:lnTo>
                      <a:pt x="50" y="352"/>
                    </a:lnTo>
                    <a:lnTo>
                      <a:pt x="50" y="370"/>
                    </a:lnTo>
                    <a:lnTo>
                      <a:pt x="54" y="390"/>
                    </a:lnTo>
                    <a:lnTo>
                      <a:pt x="58" y="397"/>
                    </a:lnTo>
                    <a:lnTo>
                      <a:pt x="60" y="400"/>
                    </a:lnTo>
                    <a:lnTo>
                      <a:pt x="58" y="410"/>
                    </a:lnTo>
                    <a:lnTo>
                      <a:pt x="61" y="417"/>
                    </a:lnTo>
                    <a:lnTo>
                      <a:pt x="62" y="420"/>
                    </a:lnTo>
                    <a:lnTo>
                      <a:pt x="66" y="428"/>
                    </a:lnTo>
                    <a:lnTo>
                      <a:pt x="69" y="432"/>
                    </a:lnTo>
                    <a:lnTo>
                      <a:pt x="72" y="440"/>
                    </a:lnTo>
                    <a:lnTo>
                      <a:pt x="77" y="442"/>
                    </a:lnTo>
                    <a:lnTo>
                      <a:pt x="80" y="444"/>
                    </a:lnTo>
                    <a:lnTo>
                      <a:pt x="80" y="447"/>
                    </a:lnTo>
                    <a:lnTo>
                      <a:pt x="72" y="447"/>
                    </a:lnTo>
                    <a:lnTo>
                      <a:pt x="74" y="448"/>
                    </a:lnTo>
                    <a:lnTo>
                      <a:pt x="81" y="452"/>
                    </a:lnTo>
                    <a:lnTo>
                      <a:pt x="80" y="459"/>
                    </a:lnTo>
                    <a:lnTo>
                      <a:pt x="87" y="477"/>
                    </a:lnTo>
                    <a:lnTo>
                      <a:pt x="87" y="485"/>
                    </a:lnTo>
                    <a:lnTo>
                      <a:pt x="83" y="493"/>
                    </a:lnTo>
                    <a:lnTo>
                      <a:pt x="88" y="504"/>
                    </a:lnTo>
                    <a:lnTo>
                      <a:pt x="88" y="512"/>
                    </a:lnTo>
                    <a:lnTo>
                      <a:pt x="84" y="523"/>
                    </a:lnTo>
                    <a:lnTo>
                      <a:pt x="87" y="534"/>
                    </a:lnTo>
                    <a:lnTo>
                      <a:pt x="92" y="543"/>
                    </a:lnTo>
                    <a:lnTo>
                      <a:pt x="95" y="540"/>
                    </a:lnTo>
                    <a:lnTo>
                      <a:pt x="103" y="540"/>
                    </a:lnTo>
                    <a:lnTo>
                      <a:pt x="110" y="558"/>
                    </a:lnTo>
                    <a:lnTo>
                      <a:pt x="115" y="562"/>
                    </a:lnTo>
                    <a:lnTo>
                      <a:pt x="143" y="562"/>
                    </a:lnTo>
                    <a:lnTo>
                      <a:pt x="162" y="566"/>
                    </a:lnTo>
                    <a:lnTo>
                      <a:pt x="161" y="567"/>
                    </a:lnTo>
                    <a:lnTo>
                      <a:pt x="153" y="567"/>
                    </a:lnTo>
                    <a:lnTo>
                      <a:pt x="149" y="566"/>
                    </a:lnTo>
                    <a:lnTo>
                      <a:pt x="148" y="569"/>
                    </a:lnTo>
                    <a:lnTo>
                      <a:pt x="135" y="573"/>
                    </a:lnTo>
                    <a:lnTo>
                      <a:pt x="139" y="589"/>
                    </a:lnTo>
                    <a:lnTo>
                      <a:pt x="133" y="589"/>
                    </a:lnTo>
                    <a:lnTo>
                      <a:pt x="123" y="586"/>
                    </a:lnTo>
                    <a:lnTo>
                      <a:pt x="122" y="582"/>
                    </a:lnTo>
                    <a:lnTo>
                      <a:pt x="123" y="582"/>
                    </a:lnTo>
                    <a:lnTo>
                      <a:pt x="125" y="584"/>
                    </a:lnTo>
                    <a:lnTo>
                      <a:pt x="131" y="580"/>
                    </a:lnTo>
                    <a:lnTo>
                      <a:pt x="133" y="576"/>
                    </a:lnTo>
                    <a:lnTo>
                      <a:pt x="126" y="570"/>
                    </a:lnTo>
                    <a:lnTo>
                      <a:pt x="118" y="570"/>
                    </a:lnTo>
                    <a:lnTo>
                      <a:pt x="115" y="571"/>
                    </a:lnTo>
                    <a:lnTo>
                      <a:pt x="114" y="570"/>
                    </a:lnTo>
                    <a:lnTo>
                      <a:pt x="110" y="570"/>
                    </a:lnTo>
                    <a:lnTo>
                      <a:pt x="112" y="566"/>
                    </a:lnTo>
                    <a:lnTo>
                      <a:pt x="108" y="562"/>
                    </a:lnTo>
                    <a:lnTo>
                      <a:pt x="110" y="561"/>
                    </a:lnTo>
                    <a:lnTo>
                      <a:pt x="108" y="558"/>
                    </a:lnTo>
                    <a:lnTo>
                      <a:pt x="106" y="557"/>
                    </a:lnTo>
                    <a:lnTo>
                      <a:pt x="106" y="558"/>
                    </a:lnTo>
                    <a:lnTo>
                      <a:pt x="100" y="557"/>
                    </a:lnTo>
                    <a:lnTo>
                      <a:pt x="103" y="559"/>
                    </a:lnTo>
                    <a:lnTo>
                      <a:pt x="101" y="562"/>
                    </a:lnTo>
                    <a:lnTo>
                      <a:pt x="96" y="555"/>
                    </a:lnTo>
                    <a:lnTo>
                      <a:pt x="100" y="562"/>
                    </a:lnTo>
                    <a:lnTo>
                      <a:pt x="97" y="562"/>
                    </a:lnTo>
                    <a:lnTo>
                      <a:pt x="95" y="555"/>
                    </a:lnTo>
                    <a:lnTo>
                      <a:pt x="91" y="553"/>
                    </a:lnTo>
                    <a:lnTo>
                      <a:pt x="84" y="547"/>
                    </a:lnTo>
                    <a:lnTo>
                      <a:pt x="83" y="544"/>
                    </a:lnTo>
                    <a:lnTo>
                      <a:pt x="87" y="543"/>
                    </a:lnTo>
                    <a:lnTo>
                      <a:pt x="85" y="542"/>
                    </a:lnTo>
                    <a:lnTo>
                      <a:pt x="81" y="542"/>
                    </a:lnTo>
                    <a:lnTo>
                      <a:pt x="80" y="539"/>
                    </a:lnTo>
                    <a:lnTo>
                      <a:pt x="83" y="538"/>
                    </a:lnTo>
                    <a:lnTo>
                      <a:pt x="76" y="536"/>
                    </a:lnTo>
                    <a:lnTo>
                      <a:pt x="72" y="532"/>
                    </a:lnTo>
                    <a:lnTo>
                      <a:pt x="73" y="530"/>
                    </a:lnTo>
                    <a:lnTo>
                      <a:pt x="72" y="525"/>
                    </a:lnTo>
                    <a:lnTo>
                      <a:pt x="77" y="524"/>
                    </a:lnTo>
                    <a:lnTo>
                      <a:pt x="74" y="521"/>
                    </a:lnTo>
                    <a:lnTo>
                      <a:pt x="74" y="516"/>
                    </a:lnTo>
                    <a:lnTo>
                      <a:pt x="72" y="517"/>
                    </a:lnTo>
                    <a:lnTo>
                      <a:pt x="72" y="521"/>
                    </a:lnTo>
                    <a:lnTo>
                      <a:pt x="70" y="520"/>
                    </a:lnTo>
                    <a:lnTo>
                      <a:pt x="66" y="511"/>
                    </a:lnTo>
                    <a:lnTo>
                      <a:pt x="68" y="509"/>
                    </a:lnTo>
                    <a:lnTo>
                      <a:pt x="65" y="508"/>
                    </a:lnTo>
                    <a:lnTo>
                      <a:pt x="65" y="506"/>
                    </a:lnTo>
                    <a:lnTo>
                      <a:pt x="72" y="508"/>
                    </a:lnTo>
                    <a:lnTo>
                      <a:pt x="69" y="504"/>
                    </a:lnTo>
                    <a:lnTo>
                      <a:pt x="62" y="505"/>
                    </a:lnTo>
                    <a:lnTo>
                      <a:pt x="58" y="497"/>
                    </a:lnTo>
                    <a:lnTo>
                      <a:pt x="61" y="498"/>
                    </a:lnTo>
                    <a:lnTo>
                      <a:pt x="64" y="501"/>
                    </a:lnTo>
                    <a:lnTo>
                      <a:pt x="64" y="498"/>
                    </a:lnTo>
                    <a:lnTo>
                      <a:pt x="70" y="500"/>
                    </a:lnTo>
                    <a:lnTo>
                      <a:pt x="68" y="494"/>
                    </a:lnTo>
                    <a:lnTo>
                      <a:pt x="65" y="493"/>
                    </a:lnTo>
                    <a:lnTo>
                      <a:pt x="62" y="494"/>
                    </a:lnTo>
                    <a:lnTo>
                      <a:pt x="61" y="493"/>
                    </a:lnTo>
                    <a:lnTo>
                      <a:pt x="62" y="492"/>
                    </a:lnTo>
                    <a:lnTo>
                      <a:pt x="55" y="489"/>
                    </a:lnTo>
                    <a:lnTo>
                      <a:pt x="60" y="485"/>
                    </a:lnTo>
                    <a:lnTo>
                      <a:pt x="57" y="483"/>
                    </a:lnTo>
                    <a:lnTo>
                      <a:pt x="60" y="482"/>
                    </a:lnTo>
                    <a:lnTo>
                      <a:pt x="54" y="478"/>
                    </a:lnTo>
                    <a:lnTo>
                      <a:pt x="51" y="478"/>
                    </a:lnTo>
                    <a:lnTo>
                      <a:pt x="49" y="479"/>
                    </a:lnTo>
                    <a:lnTo>
                      <a:pt x="42" y="475"/>
                    </a:lnTo>
                    <a:lnTo>
                      <a:pt x="39" y="478"/>
                    </a:lnTo>
                    <a:lnTo>
                      <a:pt x="41" y="479"/>
                    </a:lnTo>
                    <a:lnTo>
                      <a:pt x="42" y="482"/>
                    </a:lnTo>
                    <a:lnTo>
                      <a:pt x="39" y="481"/>
                    </a:lnTo>
                    <a:lnTo>
                      <a:pt x="38" y="479"/>
                    </a:lnTo>
                    <a:lnTo>
                      <a:pt x="37" y="475"/>
                    </a:lnTo>
                    <a:lnTo>
                      <a:pt x="45" y="469"/>
                    </a:lnTo>
                    <a:lnTo>
                      <a:pt x="43" y="467"/>
                    </a:lnTo>
                    <a:lnTo>
                      <a:pt x="41" y="467"/>
                    </a:lnTo>
                    <a:lnTo>
                      <a:pt x="39" y="465"/>
                    </a:lnTo>
                    <a:lnTo>
                      <a:pt x="50" y="465"/>
                    </a:lnTo>
                    <a:lnTo>
                      <a:pt x="53" y="469"/>
                    </a:lnTo>
                    <a:lnTo>
                      <a:pt x="53" y="471"/>
                    </a:lnTo>
                    <a:lnTo>
                      <a:pt x="55" y="473"/>
                    </a:lnTo>
                    <a:lnTo>
                      <a:pt x="57" y="470"/>
                    </a:lnTo>
                    <a:lnTo>
                      <a:pt x="58" y="474"/>
                    </a:lnTo>
                    <a:lnTo>
                      <a:pt x="62" y="470"/>
                    </a:lnTo>
                    <a:lnTo>
                      <a:pt x="60" y="470"/>
                    </a:lnTo>
                    <a:lnTo>
                      <a:pt x="58" y="465"/>
                    </a:lnTo>
                    <a:lnTo>
                      <a:pt x="61" y="463"/>
                    </a:lnTo>
                    <a:lnTo>
                      <a:pt x="60" y="462"/>
                    </a:lnTo>
                    <a:lnTo>
                      <a:pt x="61" y="459"/>
                    </a:lnTo>
                    <a:lnTo>
                      <a:pt x="57" y="460"/>
                    </a:lnTo>
                    <a:lnTo>
                      <a:pt x="57" y="458"/>
                    </a:lnTo>
                    <a:lnTo>
                      <a:pt x="58" y="455"/>
                    </a:lnTo>
                    <a:lnTo>
                      <a:pt x="61" y="456"/>
                    </a:lnTo>
                    <a:lnTo>
                      <a:pt x="64" y="458"/>
                    </a:lnTo>
                    <a:lnTo>
                      <a:pt x="65" y="458"/>
                    </a:lnTo>
                    <a:lnTo>
                      <a:pt x="65" y="456"/>
                    </a:lnTo>
                    <a:lnTo>
                      <a:pt x="57" y="454"/>
                    </a:lnTo>
                    <a:lnTo>
                      <a:pt x="55" y="451"/>
                    </a:lnTo>
                    <a:lnTo>
                      <a:pt x="61" y="450"/>
                    </a:lnTo>
                    <a:lnTo>
                      <a:pt x="62" y="446"/>
                    </a:lnTo>
                    <a:lnTo>
                      <a:pt x="60" y="442"/>
                    </a:lnTo>
                    <a:lnTo>
                      <a:pt x="51" y="436"/>
                    </a:lnTo>
                    <a:lnTo>
                      <a:pt x="54" y="431"/>
                    </a:lnTo>
                    <a:lnTo>
                      <a:pt x="51" y="425"/>
                    </a:lnTo>
                    <a:lnTo>
                      <a:pt x="51" y="417"/>
                    </a:lnTo>
                    <a:lnTo>
                      <a:pt x="50" y="413"/>
                    </a:lnTo>
                    <a:lnTo>
                      <a:pt x="51" y="410"/>
                    </a:lnTo>
                    <a:lnTo>
                      <a:pt x="53" y="412"/>
                    </a:lnTo>
                    <a:lnTo>
                      <a:pt x="49" y="408"/>
                    </a:lnTo>
                    <a:lnTo>
                      <a:pt x="49" y="406"/>
                    </a:lnTo>
                    <a:lnTo>
                      <a:pt x="51" y="406"/>
                    </a:lnTo>
                    <a:lnTo>
                      <a:pt x="54" y="409"/>
                    </a:lnTo>
                    <a:lnTo>
                      <a:pt x="50" y="402"/>
                    </a:lnTo>
                    <a:lnTo>
                      <a:pt x="46" y="401"/>
                    </a:lnTo>
                    <a:lnTo>
                      <a:pt x="46" y="400"/>
                    </a:lnTo>
                    <a:lnTo>
                      <a:pt x="50" y="395"/>
                    </a:lnTo>
                    <a:lnTo>
                      <a:pt x="47" y="397"/>
                    </a:lnTo>
                    <a:lnTo>
                      <a:pt x="41" y="394"/>
                    </a:lnTo>
                    <a:lnTo>
                      <a:pt x="39" y="397"/>
                    </a:lnTo>
                    <a:lnTo>
                      <a:pt x="37" y="398"/>
                    </a:lnTo>
                    <a:lnTo>
                      <a:pt x="32" y="397"/>
                    </a:lnTo>
                    <a:lnTo>
                      <a:pt x="28" y="391"/>
                    </a:lnTo>
                    <a:lnTo>
                      <a:pt x="23" y="367"/>
                    </a:lnTo>
                    <a:lnTo>
                      <a:pt x="26" y="366"/>
                    </a:lnTo>
                    <a:lnTo>
                      <a:pt x="26" y="360"/>
                    </a:lnTo>
                    <a:lnTo>
                      <a:pt x="24" y="354"/>
                    </a:lnTo>
                    <a:lnTo>
                      <a:pt x="19" y="345"/>
                    </a:lnTo>
                    <a:lnTo>
                      <a:pt x="18" y="339"/>
                    </a:lnTo>
                    <a:lnTo>
                      <a:pt x="14" y="333"/>
                    </a:lnTo>
                    <a:lnTo>
                      <a:pt x="12" y="325"/>
                    </a:lnTo>
                    <a:lnTo>
                      <a:pt x="14" y="322"/>
                    </a:lnTo>
                    <a:lnTo>
                      <a:pt x="18" y="322"/>
                    </a:lnTo>
                    <a:lnTo>
                      <a:pt x="15" y="314"/>
                    </a:lnTo>
                    <a:lnTo>
                      <a:pt x="18" y="314"/>
                    </a:lnTo>
                    <a:lnTo>
                      <a:pt x="19" y="295"/>
                    </a:lnTo>
                    <a:lnTo>
                      <a:pt x="22" y="289"/>
                    </a:lnTo>
                    <a:lnTo>
                      <a:pt x="22" y="268"/>
                    </a:lnTo>
                    <a:lnTo>
                      <a:pt x="23" y="267"/>
                    </a:lnTo>
                    <a:lnTo>
                      <a:pt x="22" y="257"/>
                    </a:lnTo>
                    <a:lnTo>
                      <a:pt x="23" y="252"/>
                    </a:lnTo>
                    <a:lnTo>
                      <a:pt x="22" y="245"/>
                    </a:lnTo>
                    <a:lnTo>
                      <a:pt x="12" y="217"/>
                    </a:lnTo>
                    <a:lnTo>
                      <a:pt x="11" y="210"/>
                    </a:lnTo>
                    <a:lnTo>
                      <a:pt x="14" y="207"/>
                    </a:lnTo>
                    <a:lnTo>
                      <a:pt x="15" y="203"/>
                    </a:lnTo>
                    <a:lnTo>
                      <a:pt x="9" y="192"/>
                    </a:lnTo>
                    <a:lnTo>
                      <a:pt x="9" y="187"/>
                    </a:lnTo>
                    <a:lnTo>
                      <a:pt x="12" y="184"/>
                    </a:lnTo>
                    <a:lnTo>
                      <a:pt x="12" y="168"/>
                    </a:lnTo>
                    <a:lnTo>
                      <a:pt x="14" y="165"/>
                    </a:lnTo>
                    <a:lnTo>
                      <a:pt x="12" y="159"/>
                    </a:lnTo>
                    <a:lnTo>
                      <a:pt x="15" y="153"/>
                    </a:lnTo>
                    <a:lnTo>
                      <a:pt x="12" y="136"/>
                    </a:lnTo>
                    <a:lnTo>
                      <a:pt x="14" y="127"/>
                    </a:lnTo>
                    <a:lnTo>
                      <a:pt x="11" y="99"/>
                    </a:lnTo>
                    <a:lnTo>
                      <a:pt x="9" y="95"/>
                    </a:lnTo>
                    <a:lnTo>
                      <a:pt x="12" y="88"/>
                    </a:lnTo>
                    <a:lnTo>
                      <a:pt x="12" y="66"/>
                    </a:lnTo>
                    <a:lnTo>
                      <a:pt x="9" y="56"/>
                    </a:lnTo>
                    <a:lnTo>
                      <a:pt x="8" y="41"/>
                    </a:lnTo>
                    <a:lnTo>
                      <a:pt x="0" y="11"/>
                    </a:lnTo>
                    <a:lnTo>
                      <a:pt x="4" y="10"/>
                    </a:lnTo>
                    <a:lnTo>
                      <a:pt x="9" y="8"/>
                    </a:lnTo>
                    <a:lnTo>
                      <a:pt x="14" y="0"/>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230" name="Freeform 234"/>
              <p:cNvSpPr>
                <a:spLocks/>
              </p:cNvSpPr>
              <p:nvPr/>
            </p:nvSpPr>
            <p:spPr bwMode="auto">
              <a:xfrm>
                <a:off x="3133725" y="5303838"/>
                <a:ext cx="60325" cy="74612"/>
              </a:xfrm>
              <a:custGeom>
                <a:avLst/>
                <a:gdLst/>
                <a:ahLst/>
                <a:cxnLst>
                  <a:cxn ang="0">
                    <a:pos x="36" y="38"/>
                  </a:cxn>
                  <a:cxn ang="0">
                    <a:pos x="32" y="39"/>
                  </a:cxn>
                  <a:cxn ang="0">
                    <a:pos x="24" y="36"/>
                  </a:cxn>
                  <a:cxn ang="0">
                    <a:pos x="8" y="36"/>
                  </a:cxn>
                  <a:cxn ang="0">
                    <a:pos x="7" y="35"/>
                  </a:cxn>
                  <a:cxn ang="0">
                    <a:pos x="8" y="34"/>
                  </a:cxn>
                  <a:cxn ang="0">
                    <a:pos x="1" y="34"/>
                  </a:cxn>
                  <a:cxn ang="0">
                    <a:pos x="0" y="32"/>
                  </a:cxn>
                  <a:cxn ang="0">
                    <a:pos x="7" y="30"/>
                  </a:cxn>
                  <a:cxn ang="0">
                    <a:pos x="2" y="25"/>
                  </a:cxn>
                  <a:cxn ang="0">
                    <a:pos x="13" y="31"/>
                  </a:cxn>
                  <a:cxn ang="0">
                    <a:pos x="16" y="30"/>
                  </a:cxn>
                  <a:cxn ang="0">
                    <a:pos x="12" y="28"/>
                  </a:cxn>
                  <a:cxn ang="0">
                    <a:pos x="13" y="28"/>
                  </a:cxn>
                  <a:cxn ang="0">
                    <a:pos x="17" y="30"/>
                  </a:cxn>
                  <a:cxn ang="0">
                    <a:pos x="16" y="28"/>
                  </a:cxn>
                  <a:cxn ang="0">
                    <a:pos x="21" y="30"/>
                  </a:cxn>
                  <a:cxn ang="0">
                    <a:pos x="23" y="30"/>
                  </a:cxn>
                  <a:cxn ang="0">
                    <a:pos x="15" y="25"/>
                  </a:cxn>
                  <a:cxn ang="0">
                    <a:pos x="9" y="20"/>
                  </a:cxn>
                  <a:cxn ang="0">
                    <a:pos x="17" y="17"/>
                  </a:cxn>
                  <a:cxn ang="0">
                    <a:pos x="17" y="15"/>
                  </a:cxn>
                  <a:cxn ang="0">
                    <a:pos x="13" y="13"/>
                  </a:cxn>
                  <a:cxn ang="0">
                    <a:pos x="7" y="15"/>
                  </a:cxn>
                  <a:cxn ang="0">
                    <a:pos x="4" y="13"/>
                  </a:cxn>
                  <a:cxn ang="0">
                    <a:pos x="1" y="8"/>
                  </a:cxn>
                  <a:cxn ang="0">
                    <a:pos x="4" y="8"/>
                  </a:cxn>
                  <a:cxn ang="0">
                    <a:pos x="4" y="7"/>
                  </a:cxn>
                  <a:cxn ang="0">
                    <a:pos x="2" y="5"/>
                  </a:cxn>
                  <a:cxn ang="0">
                    <a:pos x="0" y="4"/>
                  </a:cxn>
                  <a:cxn ang="0">
                    <a:pos x="8" y="4"/>
                  </a:cxn>
                  <a:cxn ang="0">
                    <a:pos x="8" y="0"/>
                  </a:cxn>
                  <a:cxn ang="0">
                    <a:pos x="9" y="0"/>
                  </a:cxn>
                  <a:cxn ang="0">
                    <a:pos x="12" y="2"/>
                  </a:cxn>
                  <a:cxn ang="0">
                    <a:pos x="19" y="1"/>
                  </a:cxn>
                  <a:cxn ang="0">
                    <a:pos x="20" y="2"/>
                  </a:cxn>
                  <a:cxn ang="0">
                    <a:pos x="36" y="38"/>
                  </a:cxn>
                </a:cxnLst>
                <a:rect l="0" t="0" r="r" b="b"/>
                <a:pathLst>
                  <a:path w="36" h="39">
                    <a:moveTo>
                      <a:pt x="36" y="38"/>
                    </a:moveTo>
                    <a:lnTo>
                      <a:pt x="32" y="39"/>
                    </a:lnTo>
                    <a:lnTo>
                      <a:pt x="24" y="36"/>
                    </a:lnTo>
                    <a:lnTo>
                      <a:pt x="8" y="36"/>
                    </a:lnTo>
                    <a:lnTo>
                      <a:pt x="7" y="35"/>
                    </a:lnTo>
                    <a:lnTo>
                      <a:pt x="8" y="34"/>
                    </a:lnTo>
                    <a:lnTo>
                      <a:pt x="1" y="34"/>
                    </a:lnTo>
                    <a:lnTo>
                      <a:pt x="0" y="32"/>
                    </a:lnTo>
                    <a:lnTo>
                      <a:pt x="7" y="30"/>
                    </a:lnTo>
                    <a:lnTo>
                      <a:pt x="2" y="25"/>
                    </a:lnTo>
                    <a:lnTo>
                      <a:pt x="13" y="31"/>
                    </a:lnTo>
                    <a:lnTo>
                      <a:pt x="16" y="30"/>
                    </a:lnTo>
                    <a:lnTo>
                      <a:pt x="12" y="28"/>
                    </a:lnTo>
                    <a:lnTo>
                      <a:pt x="13" y="28"/>
                    </a:lnTo>
                    <a:lnTo>
                      <a:pt x="17" y="30"/>
                    </a:lnTo>
                    <a:lnTo>
                      <a:pt x="16" y="28"/>
                    </a:lnTo>
                    <a:lnTo>
                      <a:pt x="21" y="30"/>
                    </a:lnTo>
                    <a:lnTo>
                      <a:pt x="23" y="30"/>
                    </a:lnTo>
                    <a:lnTo>
                      <a:pt x="15" y="25"/>
                    </a:lnTo>
                    <a:lnTo>
                      <a:pt x="9" y="20"/>
                    </a:lnTo>
                    <a:lnTo>
                      <a:pt x="17" y="17"/>
                    </a:lnTo>
                    <a:lnTo>
                      <a:pt x="17" y="15"/>
                    </a:lnTo>
                    <a:lnTo>
                      <a:pt x="13" y="13"/>
                    </a:lnTo>
                    <a:lnTo>
                      <a:pt x="7" y="15"/>
                    </a:lnTo>
                    <a:lnTo>
                      <a:pt x="4" y="13"/>
                    </a:lnTo>
                    <a:lnTo>
                      <a:pt x="1" y="8"/>
                    </a:lnTo>
                    <a:lnTo>
                      <a:pt x="4" y="8"/>
                    </a:lnTo>
                    <a:lnTo>
                      <a:pt x="4" y="7"/>
                    </a:lnTo>
                    <a:lnTo>
                      <a:pt x="2" y="5"/>
                    </a:lnTo>
                    <a:lnTo>
                      <a:pt x="0" y="4"/>
                    </a:lnTo>
                    <a:lnTo>
                      <a:pt x="8" y="4"/>
                    </a:lnTo>
                    <a:lnTo>
                      <a:pt x="8" y="0"/>
                    </a:lnTo>
                    <a:lnTo>
                      <a:pt x="9" y="0"/>
                    </a:lnTo>
                    <a:lnTo>
                      <a:pt x="12" y="2"/>
                    </a:lnTo>
                    <a:lnTo>
                      <a:pt x="19" y="1"/>
                    </a:lnTo>
                    <a:lnTo>
                      <a:pt x="20" y="2"/>
                    </a:lnTo>
                    <a:lnTo>
                      <a:pt x="36" y="38"/>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91" name="Line 495"/>
              <p:cNvSpPr>
                <a:spLocks noChangeShapeType="1"/>
              </p:cNvSpPr>
              <p:nvPr/>
            </p:nvSpPr>
            <p:spPr bwMode="auto">
              <a:xfrm>
                <a:off x="1358900" y="1576388"/>
                <a:ext cx="1588" cy="1587"/>
              </a:xfrm>
              <a:prstGeom prst="line">
                <a:avLst/>
              </a:prstGeom>
              <a:noFill/>
              <a:ln w="3175" cap="rnd">
                <a:solidFill>
                  <a:srgbClr val="686868"/>
                </a:solidFill>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493" name="Freeform 497"/>
              <p:cNvSpPr>
                <a:spLocks/>
              </p:cNvSpPr>
              <p:nvPr/>
            </p:nvSpPr>
            <p:spPr bwMode="auto">
              <a:xfrm>
                <a:off x="1358900" y="1560513"/>
                <a:ext cx="20638" cy="15875"/>
              </a:xfrm>
              <a:custGeom>
                <a:avLst/>
                <a:gdLst/>
                <a:ahLst/>
                <a:cxnLst>
                  <a:cxn ang="0">
                    <a:pos x="9" y="0"/>
                  </a:cxn>
                  <a:cxn ang="0">
                    <a:pos x="9" y="0"/>
                  </a:cxn>
                  <a:cxn ang="0">
                    <a:pos x="9" y="0"/>
                  </a:cxn>
                </a:cxnLst>
                <a:rect l="0" t="0" r="r" b="b"/>
                <a:pathLst>
                  <a:path w="9" h="6">
                    <a:moveTo>
                      <a:pt x="9" y="0"/>
                    </a:moveTo>
                    <a:cubicBezTo>
                      <a:pt x="9" y="0"/>
                      <a:pt x="9" y="0"/>
                      <a:pt x="9" y="0"/>
                    </a:cubicBezTo>
                    <a:cubicBezTo>
                      <a:pt x="9" y="0"/>
                      <a:pt x="0" y="6"/>
                      <a:pt x="9" y="0"/>
                    </a:cubicBez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41" name="Freeform 647"/>
              <p:cNvSpPr>
                <a:spLocks/>
              </p:cNvSpPr>
              <p:nvPr/>
            </p:nvSpPr>
            <p:spPr bwMode="auto">
              <a:xfrm>
                <a:off x="3505200" y="1420813"/>
                <a:ext cx="47625" cy="4761"/>
              </a:xfrm>
              <a:custGeom>
                <a:avLst/>
                <a:gdLst/>
                <a:ahLst/>
                <a:cxnLst>
                  <a:cxn ang="0">
                    <a:pos x="0" y="2"/>
                  </a:cxn>
                  <a:cxn ang="0">
                    <a:pos x="7" y="0"/>
                  </a:cxn>
                  <a:cxn ang="0">
                    <a:pos x="18" y="0"/>
                  </a:cxn>
                  <a:cxn ang="0">
                    <a:pos x="29" y="2"/>
                  </a:cxn>
                  <a:cxn ang="0">
                    <a:pos x="21" y="3"/>
                  </a:cxn>
                  <a:cxn ang="0">
                    <a:pos x="0" y="2"/>
                  </a:cxn>
                </a:cxnLst>
                <a:rect l="0" t="0" r="r" b="b"/>
                <a:pathLst>
                  <a:path w="29" h="3">
                    <a:moveTo>
                      <a:pt x="0" y="2"/>
                    </a:moveTo>
                    <a:lnTo>
                      <a:pt x="7" y="0"/>
                    </a:lnTo>
                    <a:lnTo>
                      <a:pt x="18" y="0"/>
                    </a:lnTo>
                    <a:lnTo>
                      <a:pt x="29" y="2"/>
                    </a:lnTo>
                    <a:lnTo>
                      <a:pt x="21" y="3"/>
                    </a:lnTo>
                    <a:lnTo>
                      <a:pt x="0" y="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51" name="Freeform 657"/>
              <p:cNvSpPr>
                <a:spLocks/>
              </p:cNvSpPr>
              <p:nvPr/>
            </p:nvSpPr>
            <p:spPr bwMode="auto">
              <a:xfrm>
                <a:off x="3636963" y="1590675"/>
                <a:ext cx="53975" cy="28575"/>
              </a:xfrm>
              <a:custGeom>
                <a:avLst/>
                <a:gdLst/>
                <a:ahLst/>
                <a:cxnLst>
                  <a:cxn ang="0">
                    <a:pos x="10" y="0"/>
                  </a:cxn>
                  <a:cxn ang="0">
                    <a:pos x="21" y="3"/>
                  </a:cxn>
                  <a:cxn ang="0">
                    <a:pos x="25" y="7"/>
                  </a:cxn>
                  <a:cxn ang="0">
                    <a:pos x="32" y="10"/>
                  </a:cxn>
                  <a:cxn ang="0">
                    <a:pos x="30" y="11"/>
                  </a:cxn>
                  <a:cxn ang="0">
                    <a:pos x="26" y="14"/>
                  </a:cxn>
                  <a:cxn ang="0">
                    <a:pos x="14" y="15"/>
                  </a:cxn>
                  <a:cxn ang="0">
                    <a:pos x="6" y="14"/>
                  </a:cxn>
                  <a:cxn ang="0">
                    <a:pos x="14" y="12"/>
                  </a:cxn>
                  <a:cxn ang="0">
                    <a:pos x="0" y="11"/>
                  </a:cxn>
                  <a:cxn ang="0">
                    <a:pos x="0" y="10"/>
                  </a:cxn>
                  <a:cxn ang="0">
                    <a:pos x="6" y="10"/>
                  </a:cxn>
                  <a:cxn ang="0">
                    <a:pos x="0" y="7"/>
                  </a:cxn>
                  <a:cxn ang="0">
                    <a:pos x="9" y="7"/>
                  </a:cxn>
                  <a:cxn ang="0">
                    <a:pos x="5" y="4"/>
                  </a:cxn>
                  <a:cxn ang="0">
                    <a:pos x="6" y="2"/>
                  </a:cxn>
                  <a:cxn ang="0">
                    <a:pos x="10" y="0"/>
                  </a:cxn>
                </a:cxnLst>
                <a:rect l="0" t="0" r="r" b="b"/>
                <a:pathLst>
                  <a:path w="32" h="15">
                    <a:moveTo>
                      <a:pt x="10" y="0"/>
                    </a:moveTo>
                    <a:lnTo>
                      <a:pt x="21" y="3"/>
                    </a:lnTo>
                    <a:lnTo>
                      <a:pt x="25" y="7"/>
                    </a:lnTo>
                    <a:lnTo>
                      <a:pt x="32" y="10"/>
                    </a:lnTo>
                    <a:lnTo>
                      <a:pt x="30" y="11"/>
                    </a:lnTo>
                    <a:lnTo>
                      <a:pt x="26" y="14"/>
                    </a:lnTo>
                    <a:lnTo>
                      <a:pt x="14" y="15"/>
                    </a:lnTo>
                    <a:lnTo>
                      <a:pt x="6" y="14"/>
                    </a:lnTo>
                    <a:lnTo>
                      <a:pt x="14" y="12"/>
                    </a:lnTo>
                    <a:lnTo>
                      <a:pt x="0" y="11"/>
                    </a:lnTo>
                    <a:lnTo>
                      <a:pt x="0" y="10"/>
                    </a:lnTo>
                    <a:lnTo>
                      <a:pt x="6" y="10"/>
                    </a:lnTo>
                    <a:lnTo>
                      <a:pt x="0" y="7"/>
                    </a:lnTo>
                    <a:lnTo>
                      <a:pt x="9" y="7"/>
                    </a:lnTo>
                    <a:lnTo>
                      <a:pt x="5" y="4"/>
                    </a:lnTo>
                    <a:lnTo>
                      <a:pt x="6" y="2"/>
                    </a:lnTo>
                    <a:lnTo>
                      <a:pt x="10" y="0"/>
                    </a:lnTo>
                    <a:close/>
                  </a:path>
                </a:pathLst>
              </a:custGeom>
              <a:solidFill>
                <a:srgbClr val="99CCFF"/>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61" name="Freeform 667"/>
              <p:cNvSpPr>
                <a:spLocks/>
              </p:cNvSpPr>
              <p:nvPr/>
            </p:nvSpPr>
            <p:spPr bwMode="auto">
              <a:xfrm>
                <a:off x="3457575" y="1295400"/>
                <a:ext cx="981075" cy="574675"/>
              </a:xfrm>
              <a:custGeom>
                <a:avLst/>
                <a:gdLst/>
                <a:ahLst/>
                <a:cxnLst>
                  <a:cxn ang="0">
                    <a:pos x="180" y="306"/>
                  </a:cxn>
                  <a:cxn ang="0">
                    <a:pos x="148" y="296"/>
                  </a:cxn>
                  <a:cxn ang="0">
                    <a:pos x="127" y="284"/>
                  </a:cxn>
                  <a:cxn ang="0">
                    <a:pos x="114" y="265"/>
                  </a:cxn>
                  <a:cxn ang="0">
                    <a:pos x="122" y="241"/>
                  </a:cxn>
                  <a:cxn ang="0">
                    <a:pos x="104" y="234"/>
                  </a:cxn>
                  <a:cxn ang="0">
                    <a:pos x="103" y="216"/>
                  </a:cxn>
                  <a:cxn ang="0">
                    <a:pos x="102" y="200"/>
                  </a:cxn>
                  <a:cxn ang="0">
                    <a:pos x="133" y="187"/>
                  </a:cxn>
                  <a:cxn ang="0">
                    <a:pos x="149" y="174"/>
                  </a:cxn>
                  <a:cxn ang="0">
                    <a:pos x="129" y="160"/>
                  </a:cxn>
                  <a:cxn ang="0">
                    <a:pos x="155" y="154"/>
                  </a:cxn>
                  <a:cxn ang="0">
                    <a:pos x="149" y="141"/>
                  </a:cxn>
                  <a:cxn ang="0">
                    <a:pos x="109" y="141"/>
                  </a:cxn>
                  <a:cxn ang="0">
                    <a:pos x="123" y="119"/>
                  </a:cxn>
                  <a:cxn ang="0">
                    <a:pos x="119" y="101"/>
                  </a:cxn>
                  <a:cxn ang="0">
                    <a:pos x="94" y="85"/>
                  </a:cxn>
                  <a:cxn ang="0">
                    <a:pos x="23" y="84"/>
                  </a:cxn>
                  <a:cxn ang="0">
                    <a:pos x="58" y="69"/>
                  </a:cxn>
                  <a:cxn ang="0">
                    <a:pos x="21" y="65"/>
                  </a:cxn>
                  <a:cxn ang="0">
                    <a:pos x="16" y="53"/>
                  </a:cxn>
                  <a:cxn ang="0">
                    <a:pos x="91" y="38"/>
                  </a:cxn>
                  <a:cxn ang="0">
                    <a:pos x="94" y="28"/>
                  </a:cxn>
                  <a:cxn ang="0">
                    <a:pos x="171" y="20"/>
                  </a:cxn>
                  <a:cxn ang="0">
                    <a:pos x="240" y="16"/>
                  </a:cxn>
                  <a:cxn ang="0">
                    <a:pos x="291" y="12"/>
                  </a:cxn>
                  <a:cxn ang="0">
                    <a:pos x="284" y="7"/>
                  </a:cxn>
                  <a:cxn ang="0">
                    <a:pos x="336" y="5"/>
                  </a:cxn>
                  <a:cxn ang="0">
                    <a:pos x="372" y="0"/>
                  </a:cxn>
                  <a:cxn ang="0">
                    <a:pos x="387" y="5"/>
                  </a:cxn>
                  <a:cxn ang="0">
                    <a:pos x="455" y="5"/>
                  </a:cxn>
                  <a:cxn ang="0">
                    <a:pos x="379" y="17"/>
                  </a:cxn>
                  <a:cxn ang="0">
                    <a:pos x="478" y="15"/>
                  </a:cxn>
                  <a:cxn ang="0">
                    <a:pos x="504" y="20"/>
                  </a:cxn>
                  <a:cxn ang="0">
                    <a:pos x="546" y="27"/>
                  </a:cxn>
                  <a:cxn ang="0">
                    <a:pos x="494" y="39"/>
                  </a:cxn>
                  <a:cxn ang="0">
                    <a:pos x="500" y="46"/>
                  </a:cxn>
                  <a:cxn ang="0">
                    <a:pos x="477" y="63"/>
                  </a:cxn>
                  <a:cxn ang="0">
                    <a:pos x="505" y="69"/>
                  </a:cxn>
                  <a:cxn ang="0">
                    <a:pos x="479" y="82"/>
                  </a:cxn>
                  <a:cxn ang="0">
                    <a:pos x="477" y="95"/>
                  </a:cxn>
                  <a:cxn ang="0">
                    <a:pos x="463" y="109"/>
                  </a:cxn>
                  <a:cxn ang="0">
                    <a:pos x="418" y="120"/>
                  </a:cxn>
                  <a:cxn ang="0">
                    <a:pos x="427" y="127"/>
                  </a:cxn>
                  <a:cxn ang="0">
                    <a:pos x="450" y="143"/>
                  </a:cxn>
                  <a:cxn ang="0">
                    <a:pos x="443" y="157"/>
                  </a:cxn>
                  <a:cxn ang="0">
                    <a:pos x="413" y="143"/>
                  </a:cxn>
                  <a:cxn ang="0">
                    <a:pos x="378" y="157"/>
                  </a:cxn>
                  <a:cxn ang="0">
                    <a:pos x="436" y="165"/>
                  </a:cxn>
                  <a:cxn ang="0">
                    <a:pos x="409" y="177"/>
                  </a:cxn>
                  <a:cxn ang="0">
                    <a:pos x="355" y="189"/>
                  </a:cxn>
                  <a:cxn ang="0">
                    <a:pos x="335" y="183"/>
                  </a:cxn>
                  <a:cxn ang="0">
                    <a:pos x="320" y="197"/>
                  </a:cxn>
                  <a:cxn ang="0">
                    <a:pos x="295" y="214"/>
                  </a:cxn>
                  <a:cxn ang="0">
                    <a:pos x="270" y="220"/>
                  </a:cxn>
                  <a:cxn ang="0">
                    <a:pos x="257" y="220"/>
                  </a:cxn>
                  <a:cxn ang="0">
                    <a:pos x="236" y="233"/>
                  </a:cxn>
                  <a:cxn ang="0">
                    <a:pos x="217" y="250"/>
                  </a:cxn>
                  <a:cxn ang="0">
                    <a:pos x="205" y="261"/>
                  </a:cxn>
                </a:cxnLst>
                <a:rect l="0" t="0" r="r" b="b"/>
                <a:pathLst>
                  <a:path w="570" h="307">
                    <a:moveTo>
                      <a:pt x="210" y="262"/>
                    </a:moveTo>
                    <a:lnTo>
                      <a:pt x="211" y="262"/>
                    </a:lnTo>
                    <a:lnTo>
                      <a:pt x="211" y="264"/>
                    </a:lnTo>
                    <a:lnTo>
                      <a:pt x="209" y="265"/>
                    </a:lnTo>
                    <a:lnTo>
                      <a:pt x="201" y="265"/>
                    </a:lnTo>
                    <a:lnTo>
                      <a:pt x="195" y="268"/>
                    </a:lnTo>
                    <a:lnTo>
                      <a:pt x="198" y="268"/>
                    </a:lnTo>
                    <a:lnTo>
                      <a:pt x="199" y="272"/>
                    </a:lnTo>
                    <a:lnTo>
                      <a:pt x="199" y="280"/>
                    </a:lnTo>
                    <a:lnTo>
                      <a:pt x="190" y="288"/>
                    </a:lnTo>
                    <a:lnTo>
                      <a:pt x="184" y="299"/>
                    </a:lnTo>
                    <a:lnTo>
                      <a:pt x="180" y="300"/>
                    </a:lnTo>
                    <a:lnTo>
                      <a:pt x="180" y="306"/>
                    </a:lnTo>
                    <a:lnTo>
                      <a:pt x="169" y="304"/>
                    </a:lnTo>
                    <a:lnTo>
                      <a:pt x="169" y="303"/>
                    </a:lnTo>
                    <a:lnTo>
                      <a:pt x="161" y="307"/>
                    </a:lnTo>
                    <a:lnTo>
                      <a:pt x="156" y="304"/>
                    </a:lnTo>
                    <a:lnTo>
                      <a:pt x="161" y="299"/>
                    </a:lnTo>
                    <a:lnTo>
                      <a:pt x="156" y="300"/>
                    </a:lnTo>
                    <a:lnTo>
                      <a:pt x="159" y="298"/>
                    </a:lnTo>
                    <a:lnTo>
                      <a:pt x="157" y="298"/>
                    </a:lnTo>
                    <a:lnTo>
                      <a:pt x="153" y="300"/>
                    </a:lnTo>
                    <a:lnTo>
                      <a:pt x="152" y="296"/>
                    </a:lnTo>
                    <a:lnTo>
                      <a:pt x="157" y="295"/>
                    </a:lnTo>
                    <a:lnTo>
                      <a:pt x="157" y="292"/>
                    </a:lnTo>
                    <a:lnTo>
                      <a:pt x="148" y="296"/>
                    </a:lnTo>
                    <a:lnTo>
                      <a:pt x="146" y="296"/>
                    </a:lnTo>
                    <a:lnTo>
                      <a:pt x="148" y="295"/>
                    </a:lnTo>
                    <a:lnTo>
                      <a:pt x="155" y="292"/>
                    </a:lnTo>
                    <a:lnTo>
                      <a:pt x="150" y="292"/>
                    </a:lnTo>
                    <a:lnTo>
                      <a:pt x="152" y="291"/>
                    </a:lnTo>
                    <a:lnTo>
                      <a:pt x="125" y="295"/>
                    </a:lnTo>
                    <a:lnTo>
                      <a:pt x="133" y="291"/>
                    </a:lnTo>
                    <a:lnTo>
                      <a:pt x="126" y="288"/>
                    </a:lnTo>
                    <a:lnTo>
                      <a:pt x="123" y="290"/>
                    </a:lnTo>
                    <a:lnTo>
                      <a:pt x="122" y="288"/>
                    </a:lnTo>
                    <a:lnTo>
                      <a:pt x="123" y="287"/>
                    </a:lnTo>
                    <a:lnTo>
                      <a:pt x="118" y="287"/>
                    </a:lnTo>
                    <a:lnTo>
                      <a:pt x="127" y="284"/>
                    </a:lnTo>
                    <a:lnTo>
                      <a:pt x="117" y="284"/>
                    </a:lnTo>
                    <a:lnTo>
                      <a:pt x="121" y="283"/>
                    </a:lnTo>
                    <a:lnTo>
                      <a:pt x="117" y="279"/>
                    </a:lnTo>
                    <a:lnTo>
                      <a:pt x="122" y="276"/>
                    </a:lnTo>
                    <a:lnTo>
                      <a:pt x="115" y="277"/>
                    </a:lnTo>
                    <a:lnTo>
                      <a:pt x="114" y="276"/>
                    </a:lnTo>
                    <a:lnTo>
                      <a:pt x="115" y="276"/>
                    </a:lnTo>
                    <a:lnTo>
                      <a:pt x="115" y="275"/>
                    </a:lnTo>
                    <a:lnTo>
                      <a:pt x="118" y="273"/>
                    </a:lnTo>
                    <a:lnTo>
                      <a:pt x="114" y="273"/>
                    </a:lnTo>
                    <a:lnTo>
                      <a:pt x="115" y="271"/>
                    </a:lnTo>
                    <a:lnTo>
                      <a:pt x="111" y="269"/>
                    </a:lnTo>
                    <a:lnTo>
                      <a:pt x="114" y="265"/>
                    </a:lnTo>
                    <a:lnTo>
                      <a:pt x="111" y="267"/>
                    </a:lnTo>
                    <a:lnTo>
                      <a:pt x="111" y="264"/>
                    </a:lnTo>
                    <a:lnTo>
                      <a:pt x="109" y="262"/>
                    </a:lnTo>
                    <a:lnTo>
                      <a:pt x="106" y="258"/>
                    </a:lnTo>
                    <a:lnTo>
                      <a:pt x="106" y="256"/>
                    </a:lnTo>
                    <a:lnTo>
                      <a:pt x="103" y="253"/>
                    </a:lnTo>
                    <a:lnTo>
                      <a:pt x="106" y="252"/>
                    </a:lnTo>
                    <a:lnTo>
                      <a:pt x="103" y="252"/>
                    </a:lnTo>
                    <a:lnTo>
                      <a:pt x="106" y="249"/>
                    </a:lnTo>
                    <a:lnTo>
                      <a:pt x="106" y="248"/>
                    </a:lnTo>
                    <a:lnTo>
                      <a:pt x="113" y="245"/>
                    </a:lnTo>
                    <a:lnTo>
                      <a:pt x="114" y="243"/>
                    </a:lnTo>
                    <a:lnTo>
                      <a:pt x="122" y="241"/>
                    </a:lnTo>
                    <a:lnTo>
                      <a:pt x="117" y="241"/>
                    </a:lnTo>
                    <a:lnTo>
                      <a:pt x="119" y="238"/>
                    </a:lnTo>
                    <a:lnTo>
                      <a:pt x="125" y="239"/>
                    </a:lnTo>
                    <a:lnTo>
                      <a:pt x="125" y="237"/>
                    </a:lnTo>
                    <a:lnTo>
                      <a:pt x="118" y="237"/>
                    </a:lnTo>
                    <a:lnTo>
                      <a:pt x="117" y="238"/>
                    </a:lnTo>
                    <a:lnTo>
                      <a:pt x="113" y="238"/>
                    </a:lnTo>
                    <a:lnTo>
                      <a:pt x="104" y="245"/>
                    </a:lnTo>
                    <a:lnTo>
                      <a:pt x="100" y="245"/>
                    </a:lnTo>
                    <a:lnTo>
                      <a:pt x="102" y="238"/>
                    </a:lnTo>
                    <a:lnTo>
                      <a:pt x="106" y="237"/>
                    </a:lnTo>
                    <a:lnTo>
                      <a:pt x="103" y="237"/>
                    </a:lnTo>
                    <a:lnTo>
                      <a:pt x="104" y="234"/>
                    </a:lnTo>
                    <a:lnTo>
                      <a:pt x="102" y="233"/>
                    </a:lnTo>
                    <a:lnTo>
                      <a:pt x="104" y="231"/>
                    </a:lnTo>
                    <a:lnTo>
                      <a:pt x="104" y="230"/>
                    </a:lnTo>
                    <a:lnTo>
                      <a:pt x="102" y="231"/>
                    </a:lnTo>
                    <a:lnTo>
                      <a:pt x="102" y="230"/>
                    </a:lnTo>
                    <a:lnTo>
                      <a:pt x="106" y="227"/>
                    </a:lnTo>
                    <a:lnTo>
                      <a:pt x="100" y="226"/>
                    </a:lnTo>
                    <a:lnTo>
                      <a:pt x="102" y="223"/>
                    </a:lnTo>
                    <a:lnTo>
                      <a:pt x="98" y="225"/>
                    </a:lnTo>
                    <a:lnTo>
                      <a:pt x="102" y="220"/>
                    </a:lnTo>
                    <a:lnTo>
                      <a:pt x="98" y="222"/>
                    </a:lnTo>
                    <a:lnTo>
                      <a:pt x="96" y="219"/>
                    </a:lnTo>
                    <a:lnTo>
                      <a:pt x="103" y="216"/>
                    </a:lnTo>
                    <a:lnTo>
                      <a:pt x="96" y="216"/>
                    </a:lnTo>
                    <a:lnTo>
                      <a:pt x="99" y="215"/>
                    </a:lnTo>
                    <a:lnTo>
                      <a:pt x="96" y="215"/>
                    </a:lnTo>
                    <a:lnTo>
                      <a:pt x="99" y="212"/>
                    </a:lnTo>
                    <a:lnTo>
                      <a:pt x="102" y="212"/>
                    </a:lnTo>
                    <a:lnTo>
                      <a:pt x="100" y="211"/>
                    </a:lnTo>
                    <a:lnTo>
                      <a:pt x="104" y="208"/>
                    </a:lnTo>
                    <a:lnTo>
                      <a:pt x="106" y="207"/>
                    </a:lnTo>
                    <a:lnTo>
                      <a:pt x="99" y="207"/>
                    </a:lnTo>
                    <a:lnTo>
                      <a:pt x="100" y="206"/>
                    </a:lnTo>
                    <a:lnTo>
                      <a:pt x="98" y="204"/>
                    </a:lnTo>
                    <a:lnTo>
                      <a:pt x="99" y="202"/>
                    </a:lnTo>
                    <a:lnTo>
                      <a:pt x="102" y="200"/>
                    </a:lnTo>
                    <a:lnTo>
                      <a:pt x="102" y="199"/>
                    </a:lnTo>
                    <a:lnTo>
                      <a:pt x="106" y="197"/>
                    </a:lnTo>
                    <a:lnTo>
                      <a:pt x="103" y="197"/>
                    </a:lnTo>
                    <a:lnTo>
                      <a:pt x="106" y="196"/>
                    </a:lnTo>
                    <a:lnTo>
                      <a:pt x="107" y="193"/>
                    </a:lnTo>
                    <a:lnTo>
                      <a:pt x="113" y="192"/>
                    </a:lnTo>
                    <a:lnTo>
                      <a:pt x="110" y="189"/>
                    </a:lnTo>
                    <a:lnTo>
                      <a:pt x="136" y="189"/>
                    </a:lnTo>
                    <a:lnTo>
                      <a:pt x="130" y="187"/>
                    </a:lnTo>
                    <a:lnTo>
                      <a:pt x="134" y="187"/>
                    </a:lnTo>
                    <a:lnTo>
                      <a:pt x="136" y="185"/>
                    </a:lnTo>
                    <a:lnTo>
                      <a:pt x="132" y="185"/>
                    </a:lnTo>
                    <a:lnTo>
                      <a:pt x="133" y="187"/>
                    </a:lnTo>
                    <a:lnTo>
                      <a:pt x="121" y="188"/>
                    </a:lnTo>
                    <a:lnTo>
                      <a:pt x="117" y="188"/>
                    </a:lnTo>
                    <a:lnTo>
                      <a:pt x="117" y="185"/>
                    </a:lnTo>
                    <a:lnTo>
                      <a:pt x="122" y="184"/>
                    </a:lnTo>
                    <a:lnTo>
                      <a:pt x="136" y="183"/>
                    </a:lnTo>
                    <a:lnTo>
                      <a:pt x="140" y="180"/>
                    </a:lnTo>
                    <a:lnTo>
                      <a:pt x="137" y="180"/>
                    </a:lnTo>
                    <a:lnTo>
                      <a:pt x="140" y="179"/>
                    </a:lnTo>
                    <a:lnTo>
                      <a:pt x="138" y="179"/>
                    </a:lnTo>
                    <a:lnTo>
                      <a:pt x="140" y="176"/>
                    </a:lnTo>
                    <a:lnTo>
                      <a:pt x="148" y="176"/>
                    </a:lnTo>
                    <a:lnTo>
                      <a:pt x="146" y="176"/>
                    </a:lnTo>
                    <a:lnTo>
                      <a:pt x="149" y="174"/>
                    </a:lnTo>
                    <a:lnTo>
                      <a:pt x="149" y="173"/>
                    </a:lnTo>
                    <a:lnTo>
                      <a:pt x="145" y="174"/>
                    </a:lnTo>
                    <a:lnTo>
                      <a:pt x="142" y="173"/>
                    </a:lnTo>
                    <a:lnTo>
                      <a:pt x="144" y="170"/>
                    </a:lnTo>
                    <a:lnTo>
                      <a:pt x="146" y="170"/>
                    </a:lnTo>
                    <a:lnTo>
                      <a:pt x="146" y="169"/>
                    </a:lnTo>
                    <a:lnTo>
                      <a:pt x="149" y="168"/>
                    </a:lnTo>
                    <a:lnTo>
                      <a:pt x="149" y="166"/>
                    </a:lnTo>
                    <a:lnTo>
                      <a:pt x="152" y="166"/>
                    </a:lnTo>
                    <a:lnTo>
                      <a:pt x="152" y="165"/>
                    </a:lnTo>
                    <a:lnTo>
                      <a:pt x="153" y="164"/>
                    </a:lnTo>
                    <a:lnTo>
                      <a:pt x="133" y="162"/>
                    </a:lnTo>
                    <a:lnTo>
                      <a:pt x="129" y="160"/>
                    </a:lnTo>
                    <a:lnTo>
                      <a:pt x="119" y="158"/>
                    </a:lnTo>
                    <a:lnTo>
                      <a:pt x="115" y="154"/>
                    </a:lnTo>
                    <a:lnTo>
                      <a:pt x="121" y="153"/>
                    </a:lnTo>
                    <a:lnTo>
                      <a:pt x="133" y="153"/>
                    </a:lnTo>
                    <a:lnTo>
                      <a:pt x="142" y="157"/>
                    </a:lnTo>
                    <a:lnTo>
                      <a:pt x="152" y="158"/>
                    </a:lnTo>
                    <a:lnTo>
                      <a:pt x="153" y="157"/>
                    </a:lnTo>
                    <a:lnTo>
                      <a:pt x="149" y="157"/>
                    </a:lnTo>
                    <a:lnTo>
                      <a:pt x="148" y="155"/>
                    </a:lnTo>
                    <a:lnTo>
                      <a:pt x="150" y="155"/>
                    </a:lnTo>
                    <a:lnTo>
                      <a:pt x="150" y="155"/>
                    </a:lnTo>
                    <a:lnTo>
                      <a:pt x="153" y="154"/>
                    </a:lnTo>
                    <a:lnTo>
                      <a:pt x="155" y="154"/>
                    </a:lnTo>
                    <a:lnTo>
                      <a:pt x="153" y="153"/>
                    </a:lnTo>
                    <a:lnTo>
                      <a:pt x="144" y="149"/>
                    </a:lnTo>
                    <a:lnTo>
                      <a:pt x="149" y="150"/>
                    </a:lnTo>
                    <a:lnTo>
                      <a:pt x="149" y="150"/>
                    </a:lnTo>
                    <a:lnTo>
                      <a:pt x="149" y="149"/>
                    </a:lnTo>
                    <a:lnTo>
                      <a:pt x="150" y="147"/>
                    </a:lnTo>
                    <a:lnTo>
                      <a:pt x="142" y="149"/>
                    </a:lnTo>
                    <a:lnTo>
                      <a:pt x="148" y="145"/>
                    </a:lnTo>
                    <a:lnTo>
                      <a:pt x="138" y="147"/>
                    </a:lnTo>
                    <a:lnTo>
                      <a:pt x="142" y="145"/>
                    </a:lnTo>
                    <a:lnTo>
                      <a:pt x="146" y="143"/>
                    </a:lnTo>
                    <a:lnTo>
                      <a:pt x="136" y="145"/>
                    </a:lnTo>
                    <a:lnTo>
                      <a:pt x="149" y="141"/>
                    </a:lnTo>
                    <a:lnTo>
                      <a:pt x="136" y="141"/>
                    </a:lnTo>
                    <a:lnTo>
                      <a:pt x="140" y="138"/>
                    </a:lnTo>
                    <a:lnTo>
                      <a:pt x="136" y="139"/>
                    </a:lnTo>
                    <a:lnTo>
                      <a:pt x="134" y="137"/>
                    </a:lnTo>
                    <a:lnTo>
                      <a:pt x="133" y="139"/>
                    </a:lnTo>
                    <a:lnTo>
                      <a:pt x="125" y="142"/>
                    </a:lnTo>
                    <a:lnTo>
                      <a:pt x="126" y="142"/>
                    </a:lnTo>
                    <a:lnTo>
                      <a:pt x="125" y="143"/>
                    </a:lnTo>
                    <a:lnTo>
                      <a:pt x="119" y="145"/>
                    </a:lnTo>
                    <a:lnTo>
                      <a:pt x="114" y="143"/>
                    </a:lnTo>
                    <a:lnTo>
                      <a:pt x="111" y="145"/>
                    </a:lnTo>
                    <a:lnTo>
                      <a:pt x="110" y="142"/>
                    </a:lnTo>
                    <a:lnTo>
                      <a:pt x="109" y="141"/>
                    </a:lnTo>
                    <a:lnTo>
                      <a:pt x="111" y="139"/>
                    </a:lnTo>
                    <a:lnTo>
                      <a:pt x="117" y="138"/>
                    </a:lnTo>
                    <a:lnTo>
                      <a:pt x="114" y="137"/>
                    </a:lnTo>
                    <a:lnTo>
                      <a:pt x="125" y="131"/>
                    </a:lnTo>
                    <a:lnTo>
                      <a:pt x="123" y="130"/>
                    </a:lnTo>
                    <a:lnTo>
                      <a:pt x="126" y="130"/>
                    </a:lnTo>
                    <a:lnTo>
                      <a:pt x="126" y="127"/>
                    </a:lnTo>
                    <a:lnTo>
                      <a:pt x="130" y="124"/>
                    </a:lnTo>
                    <a:lnTo>
                      <a:pt x="121" y="123"/>
                    </a:lnTo>
                    <a:lnTo>
                      <a:pt x="126" y="120"/>
                    </a:lnTo>
                    <a:lnTo>
                      <a:pt x="125" y="120"/>
                    </a:lnTo>
                    <a:lnTo>
                      <a:pt x="127" y="118"/>
                    </a:lnTo>
                    <a:lnTo>
                      <a:pt x="123" y="119"/>
                    </a:lnTo>
                    <a:lnTo>
                      <a:pt x="125" y="116"/>
                    </a:lnTo>
                    <a:lnTo>
                      <a:pt x="121" y="115"/>
                    </a:lnTo>
                    <a:lnTo>
                      <a:pt x="122" y="114"/>
                    </a:lnTo>
                    <a:lnTo>
                      <a:pt x="123" y="114"/>
                    </a:lnTo>
                    <a:lnTo>
                      <a:pt x="125" y="112"/>
                    </a:lnTo>
                    <a:lnTo>
                      <a:pt x="122" y="111"/>
                    </a:lnTo>
                    <a:lnTo>
                      <a:pt x="125" y="109"/>
                    </a:lnTo>
                    <a:lnTo>
                      <a:pt x="121" y="109"/>
                    </a:lnTo>
                    <a:lnTo>
                      <a:pt x="123" y="107"/>
                    </a:lnTo>
                    <a:lnTo>
                      <a:pt x="119" y="105"/>
                    </a:lnTo>
                    <a:lnTo>
                      <a:pt x="119" y="104"/>
                    </a:lnTo>
                    <a:lnTo>
                      <a:pt x="125" y="104"/>
                    </a:lnTo>
                    <a:lnTo>
                      <a:pt x="119" y="101"/>
                    </a:lnTo>
                    <a:lnTo>
                      <a:pt x="119" y="100"/>
                    </a:lnTo>
                    <a:lnTo>
                      <a:pt x="122" y="99"/>
                    </a:lnTo>
                    <a:lnTo>
                      <a:pt x="113" y="96"/>
                    </a:lnTo>
                    <a:lnTo>
                      <a:pt x="111" y="92"/>
                    </a:lnTo>
                    <a:lnTo>
                      <a:pt x="110" y="93"/>
                    </a:lnTo>
                    <a:lnTo>
                      <a:pt x="114" y="91"/>
                    </a:lnTo>
                    <a:lnTo>
                      <a:pt x="113" y="88"/>
                    </a:lnTo>
                    <a:lnTo>
                      <a:pt x="110" y="88"/>
                    </a:lnTo>
                    <a:lnTo>
                      <a:pt x="107" y="86"/>
                    </a:lnTo>
                    <a:lnTo>
                      <a:pt x="102" y="88"/>
                    </a:lnTo>
                    <a:lnTo>
                      <a:pt x="103" y="85"/>
                    </a:lnTo>
                    <a:lnTo>
                      <a:pt x="95" y="84"/>
                    </a:lnTo>
                    <a:lnTo>
                      <a:pt x="94" y="85"/>
                    </a:lnTo>
                    <a:lnTo>
                      <a:pt x="94" y="84"/>
                    </a:lnTo>
                    <a:lnTo>
                      <a:pt x="73" y="81"/>
                    </a:lnTo>
                    <a:lnTo>
                      <a:pt x="67" y="82"/>
                    </a:lnTo>
                    <a:lnTo>
                      <a:pt x="65" y="81"/>
                    </a:lnTo>
                    <a:lnTo>
                      <a:pt x="50" y="85"/>
                    </a:lnTo>
                    <a:lnTo>
                      <a:pt x="48" y="84"/>
                    </a:lnTo>
                    <a:lnTo>
                      <a:pt x="50" y="82"/>
                    </a:lnTo>
                    <a:lnTo>
                      <a:pt x="46" y="81"/>
                    </a:lnTo>
                    <a:lnTo>
                      <a:pt x="42" y="84"/>
                    </a:lnTo>
                    <a:lnTo>
                      <a:pt x="37" y="82"/>
                    </a:lnTo>
                    <a:lnTo>
                      <a:pt x="33" y="82"/>
                    </a:lnTo>
                    <a:lnTo>
                      <a:pt x="39" y="86"/>
                    </a:lnTo>
                    <a:lnTo>
                      <a:pt x="23" y="84"/>
                    </a:lnTo>
                    <a:lnTo>
                      <a:pt x="14" y="80"/>
                    </a:lnTo>
                    <a:lnTo>
                      <a:pt x="30" y="76"/>
                    </a:lnTo>
                    <a:lnTo>
                      <a:pt x="14" y="76"/>
                    </a:lnTo>
                    <a:lnTo>
                      <a:pt x="14" y="74"/>
                    </a:lnTo>
                    <a:lnTo>
                      <a:pt x="18" y="73"/>
                    </a:lnTo>
                    <a:lnTo>
                      <a:pt x="18" y="72"/>
                    </a:lnTo>
                    <a:lnTo>
                      <a:pt x="11" y="74"/>
                    </a:lnTo>
                    <a:lnTo>
                      <a:pt x="7" y="74"/>
                    </a:lnTo>
                    <a:lnTo>
                      <a:pt x="2" y="73"/>
                    </a:lnTo>
                    <a:lnTo>
                      <a:pt x="3" y="72"/>
                    </a:lnTo>
                    <a:lnTo>
                      <a:pt x="15" y="69"/>
                    </a:lnTo>
                    <a:lnTo>
                      <a:pt x="50" y="70"/>
                    </a:lnTo>
                    <a:lnTo>
                      <a:pt x="58" y="69"/>
                    </a:lnTo>
                    <a:lnTo>
                      <a:pt x="53" y="67"/>
                    </a:lnTo>
                    <a:lnTo>
                      <a:pt x="60" y="66"/>
                    </a:lnTo>
                    <a:lnTo>
                      <a:pt x="61" y="65"/>
                    </a:lnTo>
                    <a:lnTo>
                      <a:pt x="60" y="63"/>
                    </a:lnTo>
                    <a:lnTo>
                      <a:pt x="53" y="65"/>
                    </a:lnTo>
                    <a:lnTo>
                      <a:pt x="53" y="65"/>
                    </a:lnTo>
                    <a:lnTo>
                      <a:pt x="54" y="63"/>
                    </a:lnTo>
                    <a:lnTo>
                      <a:pt x="42" y="66"/>
                    </a:lnTo>
                    <a:lnTo>
                      <a:pt x="34" y="63"/>
                    </a:lnTo>
                    <a:lnTo>
                      <a:pt x="34" y="66"/>
                    </a:lnTo>
                    <a:lnTo>
                      <a:pt x="30" y="66"/>
                    </a:lnTo>
                    <a:lnTo>
                      <a:pt x="21" y="65"/>
                    </a:lnTo>
                    <a:lnTo>
                      <a:pt x="21" y="65"/>
                    </a:lnTo>
                    <a:lnTo>
                      <a:pt x="26" y="63"/>
                    </a:lnTo>
                    <a:lnTo>
                      <a:pt x="16" y="63"/>
                    </a:lnTo>
                    <a:lnTo>
                      <a:pt x="23" y="62"/>
                    </a:lnTo>
                    <a:lnTo>
                      <a:pt x="12" y="62"/>
                    </a:lnTo>
                    <a:lnTo>
                      <a:pt x="11" y="62"/>
                    </a:lnTo>
                    <a:lnTo>
                      <a:pt x="12" y="62"/>
                    </a:lnTo>
                    <a:lnTo>
                      <a:pt x="4" y="61"/>
                    </a:lnTo>
                    <a:lnTo>
                      <a:pt x="4" y="59"/>
                    </a:lnTo>
                    <a:lnTo>
                      <a:pt x="0" y="58"/>
                    </a:lnTo>
                    <a:lnTo>
                      <a:pt x="6" y="57"/>
                    </a:lnTo>
                    <a:lnTo>
                      <a:pt x="3" y="55"/>
                    </a:lnTo>
                    <a:lnTo>
                      <a:pt x="7" y="54"/>
                    </a:lnTo>
                    <a:lnTo>
                      <a:pt x="16" y="53"/>
                    </a:lnTo>
                    <a:lnTo>
                      <a:pt x="23" y="53"/>
                    </a:lnTo>
                    <a:lnTo>
                      <a:pt x="26" y="51"/>
                    </a:lnTo>
                    <a:lnTo>
                      <a:pt x="45" y="50"/>
                    </a:lnTo>
                    <a:lnTo>
                      <a:pt x="42" y="49"/>
                    </a:lnTo>
                    <a:lnTo>
                      <a:pt x="49" y="47"/>
                    </a:lnTo>
                    <a:lnTo>
                      <a:pt x="64" y="46"/>
                    </a:lnTo>
                    <a:lnTo>
                      <a:pt x="73" y="47"/>
                    </a:lnTo>
                    <a:lnTo>
                      <a:pt x="90" y="42"/>
                    </a:lnTo>
                    <a:lnTo>
                      <a:pt x="90" y="40"/>
                    </a:lnTo>
                    <a:lnTo>
                      <a:pt x="87" y="40"/>
                    </a:lnTo>
                    <a:lnTo>
                      <a:pt x="90" y="39"/>
                    </a:lnTo>
                    <a:lnTo>
                      <a:pt x="96" y="38"/>
                    </a:lnTo>
                    <a:lnTo>
                      <a:pt x="91" y="38"/>
                    </a:lnTo>
                    <a:lnTo>
                      <a:pt x="104" y="35"/>
                    </a:lnTo>
                    <a:lnTo>
                      <a:pt x="102" y="34"/>
                    </a:lnTo>
                    <a:lnTo>
                      <a:pt x="96" y="35"/>
                    </a:lnTo>
                    <a:lnTo>
                      <a:pt x="90" y="35"/>
                    </a:lnTo>
                    <a:lnTo>
                      <a:pt x="83" y="36"/>
                    </a:lnTo>
                    <a:lnTo>
                      <a:pt x="80" y="35"/>
                    </a:lnTo>
                    <a:lnTo>
                      <a:pt x="73" y="36"/>
                    </a:lnTo>
                    <a:lnTo>
                      <a:pt x="71" y="35"/>
                    </a:lnTo>
                    <a:lnTo>
                      <a:pt x="72" y="34"/>
                    </a:lnTo>
                    <a:lnTo>
                      <a:pt x="79" y="32"/>
                    </a:lnTo>
                    <a:lnTo>
                      <a:pt x="83" y="31"/>
                    </a:lnTo>
                    <a:lnTo>
                      <a:pt x="94" y="30"/>
                    </a:lnTo>
                    <a:lnTo>
                      <a:pt x="94" y="28"/>
                    </a:lnTo>
                    <a:lnTo>
                      <a:pt x="111" y="24"/>
                    </a:lnTo>
                    <a:lnTo>
                      <a:pt x="118" y="24"/>
                    </a:lnTo>
                    <a:lnTo>
                      <a:pt x="129" y="26"/>
                    </a:lnTo>
                    <a:lnTo>
                      <a:pt x="134" y="24"/>
                    </a:lnTo>
                    <a:lnTo>
                      <a:pt x="134" y="21"/>
                    </a:lnTo>
                    <a:lnTo>
                      <a:pt x="138" y="20"/>
                    </a:lnTo>
                    <a:lnTo>
                      <a:pt x="136" y="19"/>
                    </a:lnTo>
                    <a:lnTo>
                      <a:pt x="148" y="16"/>
                    </a:lnTo>
                    <a:lnTo>
                      <a:pt x="157" y="17"/>
                    </a:lnTo>
                    <a:lnTo>
                      <a:pt x="159" y="19"/>
                    </a:lnTo>
                    <a:lnTo>
                      <a:pt x="171" y="21"/>
                    </a:lnTo>
                    <a:lnTo>
                      <a:pt x="171" y="21"/>
                    </a:lnTo>
                    <a:lnTo>
                      <a:pt x="171" y="20"/>
                    </a:lnTo>
                    <a:lnTo>
                      <a:pt x="155" y="16"/>
                    </a:lnTo>
                    <a:lnTo>
                      <a:pt x="199" y="12"/>
                    </a:lnTo>
                    <a:lnTo>
                      <a:pt x="205" y="15"/>
                    </a:lnTo>
                    <a:lnTo>
                      <a:pt x="206" y="16"/>
                    </a:lnTo>
                    <a:lnTo>
                      <a:pt x="202" y="19"/>
                    </a:lnTo>
                    <a:lnTo>
                      <a:pt x="202" y="20"/>
                    </a:lnTo>
                    <a:lnTo>
                      <a:pt x="205" y="20"/>
                    </a:lnTo>
                    <a:lnTo>
                      <a:pt x="206" y="19"/>
                    </a:lnTo>
                    <a:lnTo>
                      <a:pt x="210" y="17"/>
                    </a:lnTo>
                    <a:lnTo>
                      <a:pt x="211" y="16"/>
                    </a:lnTo>
                    <a:lnTo>
                      <a:pt x="234" y="19"/>
                    </a:lnTo>
                    <a:lnTo>
                      <a:pt x="228" y="16"/>
                    </a:lnTo>
                    <a:lnTo>
                      <a:pt x="240" y="16"/>
                    </a:lnTo>
                    <a:lnTo>
                      <a:pt x="230" y="13"/>
                    </a:lnTo>
                    <a:lnTo>
                      <a:pt x="232" y="12"/>
                    </a:lnTo>
                    <a:lnTo>
                      <a:pt x="229" y="11"/>
                    </a:lnTo>
                    <a:lnTo>
                      <a:pt x="230" y="11"/>
                    </a:lnTo>
                    <a:lnTo>
                      <a:pt x="247" y="11"/>
                    </a:lnTo>
                    <a:lnTo>
                      <a:pt x="256" y="13"/>
                    </a:lnTo>
                    <a:lnTo>
                      <a:pt x="266" y="15"/>
                    </a:lnTo>
                    <a:lnTo>
                      <a:pt x="280" y="19"/>
                    </a:lnTo>
                    <a:lnTo>
                      <a:pt x="284" y="17"/>
                    </a:lnTo>
                    <a:lnTo>
                      <a:pt x="279" y="16"/>
                    </a:lnTo>
                    <a:lnTo>
                      <a:pt x="283" y="13"/>
                    </a:lnTo>
                    <a:lnTo>
                      <a:pt x="290" y="12"/>
                    </a:lnTo>
                    <a:lnTo>
                      <a:pt x="291" y="12"/>
                    </a:lnTo>
                    <a:lnTo>
                      <a:pt x="278" y="8"/>
                    </a:lnTo>
                    <a:lnTo>
                      <a:pt x="307" y="9"/>
                    </a:lnTo>
                    <a:lnTo>
                      <a:pt x="307" y="11"/>
                    </a:lnTo>
                    <a:lnTo>
                      <a:pt x="309" y="11"/>
                    </a:lnTo>
                    <a:lnTo>
                      <a:pt x="309" y="8"/>
                    </a:lnTo>
                    <a:lnTo>
                      <a:pt x="310" y="8"/>
                    </a:lnTo>
                    <a:lnTo>
                      <a:pt x="324" y="12"/>
                    </a:lnTo>
                    <a:lnTo>
                      <a:pt x="325" y="11"/>
                    </a:lnTo>
                    <a:lnTo>
                      <a:pt x="324" y="11"/>
                    </a:lnTo>
                    <a:lnTo>
                      <a:pt x="325" y="9"/>
                    </a:lnTo>
                    <a:lnTo>
                      <a:pt x="316" y="8"/>
                    </a:lnTo>
                    <a:lnTo>
                      <a:pt x="287" y="8"/>
                    </a:lnTo>
                    <a:lnTo>
                      <a:pt x="284" y="7"/>
                    </a:lnTo>
                    <a:lnTo>
                      <a:pt x="286" y="7"/>
                    </a:lnTo>
                    <a:lnTo>
                      <a:pt x="282" y="5"/>
                    </a:lnTo>
                    <a:lnTo>
                      <a:pt x="280" y="5"/>
                    </a:lnTo>
                    <a:lnTo>
                      <a:pt x="282" y="5"/>
                    </a:lnTo>
                    <a:lnTo>
                      <a:pt x="294" y="4"/>
                    </a:lnTo>
                    <a:lnTo>
                      <a:pt x="303" y="4"/>
                    </a:lnTo>
                    <a:lnTo>
                      <a:pt x="312" y="4"/>
                    </a:lnTo>
                    <a:lnTo>
                      <a:pt x="309" y="5"/>
                    </a:lnTo>
                    <a:lnTo>
                      <a:pt x="331" y="7"/>
                    </a:lnTo>
                    <a:lnTo>
                      <a:pt x="336" y="8"/>
                    </a:lnTo>
                    <a:lnTo>
                      <a:pt x="337" y="8"/>
                    </a:lnTo>
                    <a:lnTo>
                      <a:pt x="333" y="7"/>
                    </a:lnTo>
                    <a:lnTo>
                      <a:pt x="336" y="5"/>
                    </a:lnTo>
                    <a:lnTo>
                      <a:pt x="351" y="5"/>
                    </a:lnTo>
                    <a:lnTo>
                      <a:pt x="337" y="4"/>
                    </a:lnTo>
                    <a:lnTo>
                      <a:pt x="336" y="4"/>
                    </a:lnTo>
                    <a:lnTo>
                      <a:pt x="337" y="4"/>
                    </a:lnTo>
                    <a:lnTo>
                      <a:pt x="336" y="3"/>
                    </a:lnTo>
                    <a:lnTo>
                      <a:pt x="339" y="3"/>
                    </a:lnTo>
                    <a:lnTo>
                      <a:pt x="337" y="3"/>
                    </a:lnTo>
                    <a:lnTo>
                      <a:pt x="344" y="3"/>
                    </a:lnTo>
                    <a:lnTo>
                      <a:pt x="347" y="1"/>
                    </a:lnTo>
                    <a:lnTo>
                      <a:pt x="358" y="3"/>
                    </a:lnTo>
                    <a:lnTo>
                      <a:pt x="354" y="1"/>
                    </a:lnTo>
                    <a:lnTo>
                      <a:pt x="359" y="1"/>
                    </a:lnTo>
                    <a:lnTo>
                      <a:pt x="372" y="0"/>
                    </a:lnTo>
                    <a:lnTo>
                      <a:pt x="378" y="1"/>
                    </a:lnTo>
                    <a:lnTo>
                      <a:pt x="378" y="1"/>
                    </a:lnTo>
                    <a:lnTo>
                      <a:pt x="382" y="0"/>
                    </a:lnTo>
                    <a:lnTo>
                      <a:pt x="408" y="0"/>
                    </a:lnTo>
                    <a:lnTo>
                      <a:pt x="423" y="1"/>
                    </a:lnTo>
                    <a:lnTo>
                      <a:pt x="420" y="1"/>
                    </a:lnTo>
                    <a:lnTo>
                      <a:pt x="421" y="3"/>
                    </a:lnTo>
                    <a:lnTo>
                      <a:pt x="441" y="3"/>
                    </a:lnTo>
                    <a:lnTo>
                      <a:pt x="450" y="3"/>
                    </a:lnTo>
                    <a:lnTo>
                      <a:pt x="446" y="4"/>
                    </a:lnTo>
                    <a:lnTo>
                      <a:pt x="405" y="4"/>
                    </a:lnTo>
                    <a:lnTo>
                      <a:pt x="393" y="5"/>
                    </a:lnTo>
                    <a:lnTo>
                      <a:pt x="387" y="5"/>
                    </a:lnTo>
                    <a:lnTo>
                      <a:pt x="364" y="7"/>
                    </a:lnTo>
                    <a:lnTo>
                      <a:pt x="363" y="8"/>
                    </a:lnTo>
                    <a:lnTo>
                      <a:pt x="370" y="7"/>
                    </a:lnTo>
                    <a:lnTo>
                      <a:pt x="375" y="7"/>
                    </a:lnTo>
                    <a:lnTo>
                      <a:pt x="375" y="8"/>
                    </a:lnTo>
                    <a:lnTo>
                      <a:pt x="381" y="7"/>
                    </a:lnTo>
                    <a:lnTo>
                      <a:pt x="394" y="7"/>
                    </a:lnTo>
                    <a:lnTo>
                      <a:pt x="410" y="5"/>
                    </a:lnTo>
                    <a:lnTo>
                      <a:pt x="424" y="5"/>
                    </a:lnTo>
                    <a:lnTo>
                      <a:pt x="424" y="7"/>
                    </a:lnTo>
                    <a:lnTo>
                      <a:pt x="454" y="5"/>
                    </a:lnTo>
                    <a:lnTo>
                      <a:pt x="456" y="5"/>
                    </a:lnTo>
                    <a:lnTo>
                      <a:pt x="455" y="5"/>
                    </a:lnTo>
                    <a:lnTo>
                      <a:pt x="458" y="7"/>
                    </a:lnTo>
                    <a:lnTo>
                      <a:pt x="456" y="7"/>
                    </a:lnTo>
                    <a:lnTo>
                      <a:pt x="443" y="8"/>
                    </a:lnTo>
                    <a:lnTo>
                      <a:pt x="465" y="7"/>
                    </a:lnTo>
                    <a:lnTo>
                      <a:pt x="465" y="8"/>
                    </a:lnTo>
                    <a:lnTo>
                      <a:pt x="470" y="8"/>
                    </a:lnTo>
                    <a:lnTo>
                      <a:pt x="478" y="8"/>
                    </a:lnTo>
                    <a:lnTo>
                      <a:pt x="488" y="11"/>
                    </a:lnTo>
                    <a:lnTo>
                      <a:pt x="474" y="13"/>
                    </a:lnTo>
                    <a:lnTo>
                      <a:pt x="450" y="15"/>
                    </a:lnTo>
                    <a:lnTo>
                      <a:pt x="405" y="15"/>
                    </a:lnTo>
                    <a:lnTo>
                      <a:pt x="381" y="17"/>
                    </a:lnTo>
                    <a:lnTo>
                      <a:pt x="379" y="17"/>
                    </a:lnTo>
                    <a:lnTo>
                      <a:pt x="379" y="19"/>
                    </a:lnTo>
                    <a:lnTo>
                      <a:pt x="417" y="16"/>
                    </a:lnTo>
                    <a:lnTo>
                      <a:pt x="446" y="16"/>
                    </a:lnTo>
                    <a:lnTo>
                      <a:pt x="450" y="16"/>
                    </a:lnTo>
                    <a:lnTo>
                      <a:pt x="450" y="17"/>
                    </a:lnTo>
                    <a:lnTo>
                      <a:pt x="431" y="20"/>
                    </a:lnTo>
                    <a:lnTo>
                      <a:pt x="429" y="21"/>
                    </a:lnTo>
                    <a:lnTo>
                      <a:pt x="433" y="21"/>
                    </a:lnTo>
                    <a:lnTo>
                      <a:pt x="460" y="19"/>
                    </a:lnTo>
                    <a:lnTo>
                      <a:pt x="462" y="19"/>
                    </a:lnTo>
                    <a:lnTo>
                      <a:pt x="460" y="16"/>
                    </a:lnTo>
                    <a:lnTo>
                      <a:pt x="463" y="16"/>
                    </a:lnTo>
                    <a:lnTo>
                      <a:pt x="478" y="15"/>
                    </a:lnTo>
                    <a:lnTo>
                      <a:pt x="481" y="17"/>
                    </a:lnTo>
                    <a:lnTo>
                      <a:pt x="478" y="21"/>
                    </a:lnTo>
                    <a:lnTo>
                      <a:pt x="474" y="23"/>
                    </a:lnTo>
                    <a:lnTo>
                      <a:pt x="473" y="23"/>
                    </a:lnTo>
                    <a:lnTo>
                      <a:pt x="455" y="32"/>
                    </a:lnTo>
                    <a:lnTo>
                      <a:pt x="465" y="30"/>
                    </a:lnTo>
                    <a:lnTo>
                      <a:pt x="467" y="28"/>
                    </a:lnTo>
                    <a:lnTo>
                      <a:pt x="466" y="27"/>
                    </a:lnTo>
                    <a:lnTo>
                      <a:pt x="473" y="27"/>
                    </a:lnTo>
                    <a:lnTo>
                      <a:pt x="492" y="20"/>
                    </a:lnTo>
                    <a:lnTo>
                      <a:pt x="500" y="19"/>
                    </a:lnTo>
                    <a:lnTo>
                      <a:pt x="498" y="21"/>
                    </a:lnTo>
                    <a:lnTo>
                      <a:pt x="504" y="20"/>
                    </a:lnTo>
                    <a:lnTo>
                      <a:pt x="517" y="21"/>
                    </a:lnTo>
                    <a:lnTo>
                      <a:pt x="517" y="20"/>
                    </a:lnTo>
                    <a:lnTo>
                      <a:pt x="521" y="20"/>
                    </a:lnTo>
                    <a:lnTo>
                      <a:pt x="519" y="19"/>
                    </a:lnTo>
                    <a:lnTo>
                      <a:pt x="523" y="19"/>
                    </a:lnTo>
                    <a:lnTo>
                      <a:pt x="524" y="17"/>
                    </a:lnTo>
                    <a:lnTo>
                      <a:pt x="544" y="16"/>
                    </a:lnTo>
                    <a:lnTo>
                      <a:pt x="565" y="19"/>
                    </a:lnTo>
                    <a:lnTo>
                      <a:pt x="570" y="20"/>
                    </a:lnTo>
                    <a:lnTo>
                      <a:pt x="552" y="24"/>
                    </a:lnTo>
                    <a:lnTo>
                      <a:pt x="544" y="26"/>
                    </a:lnTo>
                    <a:lnTo>
                      <a:pt x="547" y="27"/>
                    </a:lnTo>
                    <a:lnTo>
                      <a:pt x="546" y="27"/>
                    </a:lnTo>
                    <a:lnTo>
                      <a:pt x="532" y="28"/>
                    </a:lnTo>
                    <a:lnTo>
                      <a:pt x="519" y="28"/>
                    </a:lnTo>
                    <a:lnTo>
                      <a:pt x="512" y="30"/>
                    </a:lnTo>
                    <a:lnTo>
                      <a:pt x="498" y="30"/>
                    </a:lnTo>
                    <a:lnTo>
                      <a:pt x="486" y="31"/>
                    </a:lnTo>
                    <a:lnTo>
                      <a:pt x="492" y="31"/>
                    </a:lnTo>
                    <a:lnTo>
                      <a:pt x="500" y="30"/>
                    </a:lnTo>
                    <a:lnTo>
                      <a:pt x="532" y="31"/>
                    </a:lnTo>
                    <a:lnTo>
                      <a:pt x="524" y="34"/>
                    </a:lnTo>
                    <a:lnTo>
                      <a:pt x="500" y="34"/>
                    </a:lnTo>
                    <a:lnTo>
                      <a:pt x="494" y="35"/>
                    </a:lnTo>
                    <a:lnTo>
                      <a:pt x="492" y="38"/>
                    </a:lnTo>
                    <a:lnTo>
                      <a:pt x="494" y="39"/>
                    </a:lnTo>
                    <a:lnTo>
                      <a:pt x="496" y="39"/>
                    </a:lnTo>
                    <a:lnTo>
                      <a:pt x="497" y="38"/>
                    </a:lnTo>
                    <a:lnTo>
                      <a:pt x="502" y="36"/>
                    </a:lnTo>
                    <a:lnTo>
                      <a:pt x="516" y="35"/>
                    </a:lnTo>
                    <a:lnTo>
                      <a:pt x="520" y="36"/>
                    </a:lnTo>
                    <a:lnTo>
                      <a:pt x="513" y="39"/>
                    </a:lnTo>
                    <a:lnTo>
                      <a:pt x="504" y="39"/>
                    </a:lnTo>
                    <a:lnTo>
                      <a:pt x="501" y="40"/>
                    </a:lnTo>
                    <a:lnTo>
                      <a:pt x="496" y="46"/>
                    </a:lnTo>
                    <a:lnTo>
                      <a:pt x="498" y="44"/>
                    </a:lnTo>
                    <a:lnTo>
                      <a:pt x="504" y="44"/>
                    </a:lnTo>
                    <a:lnTo>
                      <a:pt x="501" y="46"/>
                    </a:lnTo>
                    <a:lnTo>
                      <a:pt x="500" y="46"/>
                    </a:lnTo>
                    <a:lnTo>
                      <a:pt x="498" y="47"/>
                    </a:lnTo>
                    <a:lnTo>
                      <a:pt x="496" y="47"/>
                    </a:lnTo>
                    <a:lnTo>
                      <a:pt x="496" y="50"/>
                    </a:lnTo>
                    <a:lnTo>
                      <a:pt x="483" y="51"/>
                    </a:lnTo>
                    <a:lnTo>
                      <a:pt x="483" y="53"/>
                    </a:lnTo>
                    <a:lnTo>
                      <a:pt x="485" y="53"/>
                    </a:lnTo>
                    <a:lnTo>
                      <a:pt x="481" y="55"/>
                    </a:lnTo>
                    <a:lnTo>
                      <a:pt x="478" y="58"/>
                    </a:lnTo>
                    <a:lnTo>
                      <a:pt x="479" y="59"/>
                    </a:lnTo>
                    <a:lnTo>
                      <a:pt x="475" y="61"/>
                    </a:lnTo>
                    <a:lnTo>
                      <a:pt x="475" y="62"/>
                    </a:lnTo>
                    <a:lnTo>
                      <a:pt x="473" y="63"/>
                    </a:lnTo>
                    <a:lnTo>
                      <a:pt x="477" y="63"/>
                    </a:lnTo>
                    <a:lnTo>
                      <a:pt x="483" y="61"/>
                    </a:lnTo>
                    <a:lnTo>
                      <a:pt x="497" y="63"/>
                    </a:lnTo>
                    <a:lnTo>
                      <a:pt x="500" y="65"/>
                    </a:lnTo>
                    <a:lnTo>
                      <a:pt x="497" y="65"/>
                    </a:lnTo>
                    <a:lnTo>
                      <a:pt x="485" y="63"/>
                    </a:lnTo>
                    <a:lnTo>
                      <a:pt x="483" y="65"/>
                    </a:lnTo>
                    <a:lnTo>
                      <a:pt x="488" y="66"/>
                    </a:lnTo>
                    <a:lnTo>
                      <a:pt x="483" y="66"/>
                    </a:lnTo>
                    <a:lnTo>
                      <a:pt x="488" y="67"/>
                    </a:lnTo>
                    <a:lnTo>
                      <a:pt x="492" y="67"/>
                    </a:lnTo>
                    <a:lnTo>
                      <a:pt x="497" y="69"/>
                    </a:lnTo>
                    <a:lnTo>
                      <a:pt x="500" y="67"/>
                    </a:lnTo>
                    <a:lnTo>
                      <a:pt x="505" y="69"/>
                    </a:lnTo>
                    <a:lnTo>
                      <a:pt x="505" y="73"/>
                    </a:lnTo>
                    <a:lnTo>
                      <a:pt x="502" y="74"/>
                    </a:lnTo>
                    <a:lnTo>
                      <a:pt x="481" y="73"/>
                    </a:lnTo>
                    <a:lnTo>
                      <a:pt x="479" y="74"/>
                    </a:lnTo>
                    <a:lnTo>
                      <a:pt x="470" y="77"/>
                    </a:lnTo>
                    <a:lnTo>
                      <a:pt x="467" y="74"/>
                    </a:lnTo>
                    <a:lnTo>
                      <a:pt x="462" y="76"/>
                    </a:lnTo>
                    <a:lnTo>
                      <a:pt x="463" y="78"/>
                    </a:lnTo>
                    <a:lnTo>
                      <a:pt x="466" y="77"/>
                    </a:lnTo>
                    <a:lnTo>
                      <a:pt x="469" y="80"/>
                    </a:lnTo>
                    <a:lnTo>
                      <a:pt x="470" y="80"/>
                    </a:lnTo>
                    <a:lnTo>
                      <a:pt x="470" y="82"/>
                    </a:lnTo>
                    <a:lnTo>
                      <a:pt x="479" y="82"/>
                    </a:lnTo>
                    <a:lnTo>
                      <a:pt x="477" y="81"/>
                    </a:lnTo>
                    <a:lnTo>
                      <a:pt x="486" y="82"/>
                    </a:lnTo>
                    <a:lnTo>
                      <a:pt x="488" y="84"/>
                    </a:lnTo>
                    <a:lnTo>
                      <a:pt x="475" y="85"/>
                    </a:lnTo>
                    <a:lnTo>
                      <a:pt x="485" y="86"/>
                    </a:lnTo>
                    <a:lnTo>
                      <a:pt x="489" y="88"/>
                    </a:lnTo>
                    <a:lnTo>
                      <a:pt x="489" y="93"/>
                    </a:lnTo>
                    <a:lnTo>
                      <a:pt x="486" y="96"/>
                    </a:lnTo>
                    <a:lnTo>
                      <a:pt x="482" y="95"/>
                    </a:lnTo>
                    <a:lnTo>
                      <a:pt x="481" y="93"/>
                    </a:lnTo>
                    <a:lnTo>
                      <a:pt x="469" y="92"/>
                    </a:lnTo>
                    <a:lnTo>
                      <a:pt x="463" y="92"/>
                    </a:lnTo>
                    <a:lnTo>
                      <a:pt x="477" y="95"/>
                    </a:lnTo>
                    <a:lnTo>
                      <a:pt x="477" y="96"/>
                    </a:lnTo>
                    <a:lnTo>
                      <a:pt x="475" y="97"/>
                    </a:lnTo>
                    <a:lnTo>
                      <a:pt x="473" y="101"/>
                    </a:lnTo>
                    <a:lnTo>
                      <a:pt x="486" y="101"/>
                    </a:lnTo>
                    <a:lnTo>
                      <a:pt x="489" y="104"/>
                    </a:lnTo>
                    <a:lnTo>
                      <a:pt x="483" y="107"/>
                    </a:lnTo>
                    <a:lnTo>
                      <a:pt x="479" y="107"/>
                    </a:lnTo>
                    <a:lnTo>
                      <a:pt x="475" y="104"/>
                    </a:lnTo>
                    <a:lnTo>
                      <a:pt x="460" y="103"/>
                    </a:lnTo>
                    <a:lnTo>
                      <a:pt x="460" y="105"/>
                    </a:lnTo>
                    <a:lnTo>
                      <a:pt x="459" y="107"/>
                    </a:lnTo>
                    <a:lnTo>
                      <a:pt x="455" y="109"/>
                    </a:lnTo>
                    <a:lnTo>
                      <a:pt x="463" y="109"/>
                    </a:lnTo>
                    <a:lnTo>
                      <a:pt x="475" y="112"/>
                    </a:lnTo>
                    <a:lnTo>
                      <a:pt x="474" y="114"/>
                    </a:lnTo>
                    <a:lnTo>
                      <a:pt x="473" y="116"/>
                    </a:lnTo>
                    <a:lnTo>
                      <a:pt x="463" y="116"/>
                    </a:lnTo>
                    <a:lnTo>
                      <a:pt x="454" y="120"/>
                    </a:lnTo>
                    <a:lnTo>
                      <a:pt x="441" y="116"/>
                    </a:lnTo>
                    <a:lnTo>
                      <a:pt x="437" y="114"/>
                    </a:lnTo>
                    <a:lnTo>
                      <a:pt x="435" y="114"/>
                    </a:lnTo>
                    <a:lnTo>
                      <a:pt x="433" y="116"/>
                    </a:lnTo>
                    <a:lnTo>
                      <a:pt x="429" y="115"/>
                    </a:lnTo>
                    <a:lnTo>
                      <a:pt x="429" y="116"/>
                    </a:lnTo>
                    <a:lnTo>
                      <a:pt x="427" y="116"/>
                    </a:lnTo>
                    <a:lnTo>
                      <a:pt x="418" y="120"/>
                    </a:lnTo>
                    <a:lnTo>
                      <a:pt x="413" y="120"/>
                    </a:lnTo>
                    <a:lnTo>
                      <a:pt x="408" y="122"/>
                    </a:lnTo>
                    <a:lnTo>
                      <a:pt x="409" y="122"/>
                    </a:lnTo>
                    <a:lnTo>
                      <a:pt x="416" y="120"/>
                    </a:lnTo>
                    <a:lnTo>
                      <a:pt x="420" y="123"/>
                    </a:lnTo>
                    <a:lnTo>
                      <a:pt x="427" y="123"/>
                    </a:lnTo>
                    <a:lnTo>
                      <a:pt x="417" y="126"/>
                    </a:lnTo>
                    <a:lnTo>
                      <a:pt x="409" y="126"/>
                    </a:lnTo>
                    <a:lnTo>
                      <a:pt x="408" y="127"/>
                    </a:lnTo>
                    <a:lnTo>
                      <a:pt x="412" y="127"/>
                    </a:lnTo>
                    <a:lnTo>
                      <a:pt x="412" y="128"/>
                    </a:lnTo>
                    <a:lnTo>
                      <a:pt x="421" y="126"/>
                    </a:lnTo>
                    <a:lnTo>
                      <a:pt x="427" y="127"/>
                    </a:lnTo>
                    <a:lnTo>
                      <a:pt x="427" y="130"/>
                    </a:lnTo>
                    <a:lnTo>
                      <a:pt x="418" y="131"/>
                    </a:lnTo>
                    <a:lnTo>
                      <a:pt x="421" y="131"/>
                    </a:lnTo>
                    <a:lnTo>
                      <a:pt x="418" y="135"/>
                    </a:lnTo>
                    <a:lnTo>
                      <a:pt x="423" y="131"/>
                    </a:lnTo>
                    <a:lnTo>
                      <a:pt x="428" y="131"/>
                    </a:lnTo>
                    <a:lnTo>
                      <a:pt x="436" y="135"/>
                    </a:lnTo>
                    <a:lnTo>
                      <a:pt x="447" y="138"/>
                    </a:lnTo>
                    <a:lnTo>
                      <a:pt x="448" y="139"/>
                    </a:lnTo>
                    <a:lnTo>
                      <a:pt x="452" y="141"/>
                    </a:lnTo>
                    <a:lnTo>
                      <a:pt x="447" y="143"/>
                    </a:lnTo>
                    <a:lnTo>
                      <a:pt x="446" y="146"/>
                    </a:lnTo>
                    <a:lnTo>
                      <a:pt x="450" y="143"/>
                    </a:lnTo>
                    <a:lnTo>
                      <a:pt x="455" y="143"/>
                    </a:lnTo>
                    <a:lnTo>
                      <a:pt x="452" y="149"/>
                    </a:lnTo>
                    <a:lnTo>
                      <a:pt x="450" y="149"/>
                    </a:lnTo>
                    <a:lnTo>
                      <a:pt x="454" y="150"/>
                    </a:lnTo>
                    <a:lnTo>
                      <a:pt x="452" y="151"/>
                    </a:lnTo>
                    <a:lnTo>
                      <a:pt x="452" y="153"/>
                    </a:lnTo>
                    <a:lnTo>
                      <a:pt x="452" y="155"/>
                    </a:lnTo>
                    <a:lnTo>
                      <a:pt x="454" y="155"/>
                    </a:lnTo>
                    <a:lnTo>
                      <a:pt x="454" y="157"/>
                    </a:lnTo>
                    <a:lnTo>
                      <a:pt x="446" y="157"/>
                    </a:lnTo>
                    <a:lnTo>
                      <a:pt x="446" y="153"/>
                    </a:lnTo>
                    <a:lnTo>
                      <a:pt x="444" y="153"/>
                    </a:lnTo>
                    <a:lnTo>
                      <a:pt x="443" y="157"/>
                    </a:lnTo>
                    <a:lnTo>
                      <a:pt x="435" y="157"/>
                    </a:lnTo>
                    <a:lnTo>
                      <a:pt x="429" y="153"/>
                    </a:lnTo>
                    <a:lnTo>
                      <a:pt x="428" y="149"/>
                    </a:lnTo>
                    <a:lnTo>
                      <a:pt x="424" y="146"/>
                    </a:lnTo>
                    <a:lnTo>
                      <a:pt x="420" y="146"/>
                    </a:lnTo>
                    <a:lnTo>
                      <a:pt x="408" y="142"/>
                    </a:lnTo>
                    <a:lnTo>
                      <a:pt x="402" y="142"/>
                    </a:lnTo>
                    <a:lnTo>
                      <a:pt x="395" y="139"/>
                    </a:lnTo>
                    <a:lnTo>
                      <a:pt x="397" y="141"/>
                    </a:lnTo>
                    <a:lnTo>
                      <a:pt x="394" y="142"/>
                    </a:lnTo>
                    <a:lnTo>
                      <a:pt x="398" y="142"/>
                    </a:lnTo>
                    <a:lnTo>
                      <a:pt x="398" y="143"/>
                    </a:lnTo>
                    <a:lnTo>
                      <a:pt x="413" y="143"/>
                    </a:lnTo>
                    <a:lnTo>
                      <a:pt x="414" y="145"/>
                    </a:lnTo>
                    <a:lnTo>
                      <a:pt x="414" y="147"/>
                    </a:lnTo>
                    <a:lnTo>
                      <a:pt x="412" y="146"/>
                    </a:lnTo>
                    <a:lnTo>
                      <a:pt x="413" y="147"/>
                    </a:lnTo>
                    <a:lnTo>
                      <a:pt x="404" y="150"/>
                    </a:lnTo>
                    <a:lnTo>
                      <a:pt x="395" y="150"/>
                    </a:lnTo>
                    <a:lnTo>
                      <a:pt x="393" y="149"/>
                    </a:lnTo>
                    <a:lnTo>
                      <a:pt x="391" y="151"/>
                    </a:lnTo>
                    <a:lnTo>
                      <a:pt x="386" y="150"/>
                    </a:lnTo>
                    <a:lnTo>
                      <a:pt x="386" y="151"/>
                    </a:lnTo>
                    <a:lnTo>
                      <a:pt x="387" y="153"/>
                    </a:lnTo>
                    <a:lnTo>
                      <a:pt x="386" y="154"/>
                    </a:lnTo>
                    <a:lnTo>
                      <a:pt x="378" y="157"/>
                    </a:lnTo>
                    <a:lnTo>
                      <a:pt x="386" y="158"/>
                    </a:lnTo>
                    <a:lnTo>
                      <a:pt x="401" y="158"/>
                    </a:lnTo>
                    <a:lnTo>
                      <a:pt x="402" y="158"/>
                    </a:lnTo>
                    <a:lnTo>
                      <a:pt x="379" y="162"/>
                    </a:lnTo>
                    <a:lnTo>
                      <a:pt x="386" y="164"/>
                    </a:lnTo>
                    <a:lnTo>
                      <a:pt x="393" y="164"/>
                    </a:lnTo>
                    <a:lnTo>
                      <a:pt x="395" y="161"/>
                    </a:lnTo>
                    <a:lnTo>
                      <a:pt x="404" y="161"/>
                    </a:lnTo>
                    <a:lnTo>
                      <a:pt x="413" y="158"/>
                    </a:lnTo>
                    <a:lnTo>
                      <a:pt x="429" y="162"/>
                    </a:lnTo>
                    <a:lnTo>
                      <a:pt x="447" y="161"/>
                    </a:lnTo>
                    <a:lnTo>
                      <a:pt x="444" y="164"/>
                    </a:lnTo>
                    <a:lnTo>
                      <a:pt x="436" y="165"/>
                    </a:lnTo>
                    <a:lnTo>
                      <a:pt x="435" y="165"/>
                    </a:lnTo>
                    <a:lnTo>
                      <a:pt x="435" y="165"/>
                    </a:lnTo>
                    <a:lnTo>
                      <a:pt x="428" y="168"/>
                    </a:lnTo>
                    <a:lnTo>
                      <a:pt x="429" y="168"/>
                    </a:lnTo>
                    <a:lnTo>
                      <a:pt x="428" y="170"/>
                    </a:lnTo>
                    <a:lnTo>
                      <a:pt x="423" y="169"/>
                    </a:lnTo>
                    <a:lnTo>
                      <a:pt x="424" y="172"/>
                    </a:lnTo>
                    <a:lnTo>
                      <a:pt x="421" y="170"/>
                    </a:lnTo>
                    <a:lnTo>
                      <a:pt x="416" y="174"/>
                    </a:lnTo>
                    <a:lnTo>
                      <a:pt x="414" y="174"/>
                    </a:lnTo>
                    <a:lnTo>
                      <a:pt x="413" y="176"/>
                    </a:lnTo>
                    <a:lnTo>
                      <a:pt x="408" y="176"/>
                    </a:lnTo>
                    <a:lnTo>
                      <a:pt x="409" y="177"/>
                    </a:lnTo>
                    <a:lnTo>
                      <a:pt x="400" y="180"/>
                    </a:lnTo>
                    <a:lnTo>
                      <a:pt x="400" y="181"/>
                    </a:lnTo>
                    <a:lnTo>
                      <a:pt x="393" y="181"/>
                    </a:lnTo>
                    <a:lnTo>
                      <a:pt x="391" y="183"/>
                    </a:lnTo>
                    <a:lnTo>
                      <a:pt x="383" y="184"/>
                    </a:lnTo>
                    <a:lnTo>
                      <a:pt x="381" y="184"/>
                    </a:lnTo>
                    <a:lnTo>
                      <a:pt x="364" y="188"/>
                    </a:lnTo>
                    <a:lnTo>
                      <a:pt x="360" y="185"/>
                    </a:lnTo>
                    <a:lnTo>
                      <a:pt x="358" y="187"/>
                    </a:lnTo>
                    <a:lnTo>
                      <a:pt x="359" y="188"/>
                    </a:lnTo>
                    <a:lnTo>
                      <a:pt x="356" y="188"/>
                    </a:lnTo>
                    <a:lnTo>
                      <a:pt x="358" y="189"/>
                    </a:lnTo>
                    <a:lnTo>
                      <a:pt x="355" y="189"/>
                    </a:lnTo>
                    <a:lnTo>
                      <a:pt x="355" y="188"/>
                    </a:lnTo>
                    <a:lnTo>
                      <a:pt x="351" y="187"/>
                    </a:lnTo>
                    <a:lnTo>
                      <a:pt x="352" y="191"/>
                    </a:lnTo>
                    <a:lnTo>
                      <a:pt x="347" y="188"/>
                    </a:lnTo>
                    <a:lnTo>
                      <a:pt x="345" y="189"/>
                    </a:lnTo>
                    <a:lnTo>
                      <a:pt x="347" y="191"/>
                    </a:lnTo>
                    <a:lnTo>
                      <a:pt x="340" y="191"/>
                    </a:lnTo>
                    <a:lnTo>
                      <a:pt x="339" y="188"/>
                    </a:lnTo>
                    <a:lnTo>
                      <a:pt x="341" y="188"/>
                    </a:lnTo>
                    <a:lnTo>
                      <a:pt x="337" y="187"/>
                    </a:lnTo>
                    <a:lnTo>
                      <a:pt x="336" y="184"/>
                    </a:lnTo>
                    <a:lnTo>
                      <a:pt x="335" y="185"/>
                    </a:lnTo>
                    <a:lnTo>
                      <a:pt x="335" y="183"/>
                    </a:lnTo>
                    <a:lnTo>
                      <a:pt x="333" y="183"/>
                    </a:lnTo>
                    <a:lnTo>
                      <a:pt x="333" y="184"/>
                    </a:lnTo>
                    <a:lnTo>
                      <a:pt x="331" y="184"/>
                    </a:lnTo>
                    <a:lnTo>
                      <a:pt x="333" y="188"/>
                    </a:lnTo>
                    <a:lnTo>
                      <a:pt x="332" y="188"/>
                    </a:lnTo>
                    <a:lnTo>
                      <a:pt x="336" y="191"/>
                    </a:lnTo>
                    <a:lnTo>
                      <a:pt x="335" y="191"/>
                    </a:lnTo>
                    <a:lnTo>
                      <a:pt x="333" y="193"/>
                    </a:lnTo>
                    <a:lnTo>
                      <a:pt x="331" y="192"/>
                    </a:lnTo>
                    <a:lnTo>
                      <a:pt x="326" y="195"/>
                    </a:lnTo>
                    <a:lnTo>
                      <a:pt x="322" y="195"/>
                    </a:lnTo>
                    <a:lnTo>
                      <a:pt x="322" y="197"/>
                    </a:lnTo>
                    <a:lnTo>
                      <a:pt x="320" y="197"/>
                    </a:lnTo>
                    <a:lnTo>
                      <a:pt x="318" y="200"/>
                    </a:lnTo>
                    <a:lnTo>
                      <a:pt x="317" y="200"/>
                    </a:lnTo>
                    <a:lnTo>
                      <a:pt x="317" y="202"/>
                    </a:lnTo>
                    <a:lnTo>
                      <a:pt x="316" y="204"/>
                    </a:lnTo>
                    <a:lnTo>
                      <a:pt x="312" y="206"/>
                    </a:lnTo>
                    <a:lnTo>
                      <a:pt x="312" y="208"/>
                    </a:lnTo>
                    <a:lnTo>
                      <a:pt x="310" y="207"/>
                    </a:lnTo>
                    <a:lnTo>
                      <a:pt x="307" y="211"/>
                    </a:lnTo>
                    <a:lnTo>
                      <a:pt x="306" y="208"/>
                    </a:lnTo>
                    <a:lnTo>
                      <a:pt x="301" y="214"/>
                    </a:lnTo>
                    <a:lnTo>
                      <a:pt x="297" y="214"/>
                    </a:lnTo>
                    <a:lnTo>
                      <a:pt x="297" y="212"/>
                    </a:lnTo>
                    <a:lnTo>
                      <a:pt x="295" y="214"/>
                    </a:lnTo>
                    <a:lnTo>
                      <a:pt x="297" y="215"/>
                    </a:lnTo>
                    <a:lnTo>
                      <a:pt x="295" y="215"/>
                    </a:lnTo>
                    <a:lnTo>
                      <a:pt x="289" y="214"/>
                    </a:lnTo>
                    <a:lnTo>
                      <a:pt x="289" y="214"/>
                    </a:lnTo>
                    <a:lnTo>
                      <a:pt x="290" y="216"/>
                    </a:lnTo>
                    <a:lnTo>
                      <a:pt x="284" y="220"/>
                    </a:lnTo>
                    <a:lnTo>
                      <a:pt x="280" y="220"/>
                    </a:lnTo>
                    <a:lnTo>
                      <a:pt x="282" y="219"/>
                    </a:lnTo>
                    <a:lnTo>
                      <a:pt x="280" y="219"/>
                    </a:lnTo>
                    <a:lnTo>
                      <a:pt x="278" y="222"/>
                    </a:lnTo>
                    <a:lnTo>
                      <a:pt x="272" y="218"/>
                    </a:lnTo>
                    <a:lnTo>
                      <a:pt x="272" y="220"/>
                    </a:lnTo>
                    <a:lnTo>
                      <a:pt x="270" y="220"/>
                    </a:lnTo>
                    <a:lnTo>
                      <a:pt x="271" y="222"/>
                    </a:lnTo>
                    <a:lnTo>
                      <a:pt x="266" y="219"/>
                    </a:lnTo>
                    <a:lnTo>
                      <a:pt x="274" y="215"/>
                    </a:lnTo>
                    <a:lnTo>
                      <a:pt x="270" y="215"/>
                    </a:lnTo>
                    <a:lnTo>
                      <a:pt x="267" y="214"/>
                    </a:lnTo>
                    <a:lnTo>
                      <a:pt x="266" y="215"/>
                    </a:lnTo>
                    <a:lnTo>
                      <a:pt x="264" y="214"/>
                    </a:lnTo>
                    <a:lnTo>
                      <a:pt x="267" y="216"/>
                    </a:lnTo>
                    <a:lnTo>
                      <a:pt x="263" y="218"/>
                    </a:lnTo>
                    <a:lnTo>
                      <a:pt x="264" y="219"/>
                    </a:lnTo>
                    <a:lnTo>
                      <a:pt x="263" y="220"/>
                    </a:lnTo>
                    <a:lnTo>
                      <a:pt x="259" y="219"/>
                    </a:lnTo>
                    <a:lnTo>
                      <a:pt x="257" y="220"/>
                    </a:lnTo>
                    <a:lnTo>
                      <a:pt x="260" y="222"/>
                    </a:lnTo>
                    <a:lnTo>
                      <a:pt x="259" y="225"/>
                    </a:lnTo>
                    <a:lnTo>
                      <a:pt x="253" y="225"/>
                    </a:lnTo>
                    <a:lnTo>
                      <a:pt x="255" y="225"/>
                    </a:lnTo>
                    <a:lnTo>
                      <a:pt x="249" y="226"/>
                    </a:lnTo>
                    <a:lnTo>
                      <a:pt x="248" y="223"/>
                    </a:lnTo>
                    <a:lnTo>
                      <a:pt x="247" y="226"/>
                    </a:lnTo>
                    <a:lnTo>
                      <a:pt x="244" y="225"/>
                    </a:lnTo>
                    <a:lnTo>
                      <a:pt x="241" y="226"/>
                    </a:lnTo>
                    <a:lnTo>
                      <a:pt x="237" y="226"/>
                    </a:lnTo>
                    <a:lnTo>
                      <a:pt x="240" y="227"/>
                    </a:lnTo>
                    <a:lnTo>
                      <a:pt x="240" y="230"/>
                    </a:lnTo>
                    <a:lnTo>
                      <a:pt x="236" y="233"/>
                    </a:lnTo>
                    <a:lnTo>
                      <a:pt x="225" y="233"/>
                    </a:lnTo>
                    <a:lnTo>
                      <a:pt x="222" y="235"/>
                    </a:lnTo>
                    <a:lnTo>
                      <a:pt x="225" y="234"/>
                    </a:lnTo>
                    <a:lnTo>
                      <a:pt x="228" y="239"/>
                    </a:lnTo>
                    <a:lnTo>
                      <a:pt x="228" y="241"/>
                    </a:lnTo>
                    <a:lnTo>
                      <a:pt x="230" y="242"/>
                    </a:lnTo>
                    <a:lnTo>
                      <a:pt x="218" y="243"/>
                    </a:lnTo>
                    <a:lnTo>
                      <a:pt x="218" y="245"/>
                    </a:lnTo>
                    <a:lnTo>
                      <a:pt x="225" y="246"/>
                    </a:lnTo>
                    <a:lnTo>
                      <a:pt x="226" y="248"/>
                    </a:lnTo>
                    <a:lnTo>
                      <a:pt x="224" y="248"/>
                    </a:lnTo>
                    <a:lnTo>
                      <a:pt x="225" y="252"/>
                    </a:lnTo>
                    <a:lnTo>
                      <a:pt x="217" y="250"/>
                    </a:lnTo>
                    <a:lnTo>
                      <a:pt x="222" y="253"/>
                    </a:lnTo>
                    <a:lnTo>
                      <a:pt x="222" y="254"/>
                    </a:lnTo>
                    <a:lnTo>
                      <a:pt x="220" y="257"/>
                    </a:lnTo>
                    <a:lnTo>
                      <a:pt x="217" y="257"/>
                    </a:lnTo>
                    <a:lnTo>
                      <a:pt x="218" y="258"/>
                    </a:lnTo>
                    <a:lnTo>
                      <a:pt x="215" y="258"/>
                    </a:lnTo>
                    <a:lnTo>
                      <a:pt x="215" y="260"/>
                    </a:lnTo>
                    <a:lnTo>
                      <a:pt x="211" y="258"/>
                    </a:lnTo>
                    <a:lnTo>
                      <a:pt x="213" y="260"/>
                    </a:lnTo>
                    <a:lnTo>
                      <a:pt x="210" y="260"/>
                    </a:lnTo>
                    <a:lnTo>
                      <a:pt x="210" y="261"/>
                    </a:lnTo>
                    <a:lnTo>
                      <a:pt x="213" y="262"/>
                    </a:lnTo>
                    <a:lnTo>
                      <a:pt x="205" y="261"/>
                    </a:lnTo>
                    <a:lnTo>
                      <a:pt x="210" y="262"/>
                    </a:lnTo>
                    <a:close/>
                  </a:path>
                </a:pathLst>
              </a:custGeom>
              <a:solidFill>
                <a:srgbClr val="99CCFF"/>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62" name="Freeform 668"/>
              <p:cNvSpPr>
                <a:spLocks/>
              </p:cNvSpPr>
              <p:nvPr/>
            </p:nvSpPr>
            <p:spPr bwMode="auto">
              <a:xfrm>
                <a:off x="3748088" y="1871663"/>
                <a:ext cx="4762" cy="6349"/>
              </a:xfrm>
              <a:custGeom>
                <a:avLst/>
                <a:gdLst/>
                <a:ahLst/>
                <a:cxnLst>
                  <a:cxn ang="0">
                    <a:pos x="0" y="0"/>
                  </a:cxn>
                  <a:cxn ang="0">
                    <a:pos x="0" y="0"/>
                  </a:cxn>
                  <a:cxn ang="0">
                    <a:pos x="0" y="2"/>
                  </a:cxn>
                  <a:cxn ang="0">
                    <a:pos x="4" y="0"/>
                  </a:cxn>
                  <a:cxn ang="0">
                    <a:pos x="0" y="0"/>
                  </a:cxn>
                </a:cxnLst>
                <a:rect l="0" t="0" r="r" b="b"/>
                <a:pathLst>
                  <a:path w="4" h="2">
                    <a:moveTo>
                      <a:pt x="0" y="0"/>
                    </a:moveTo>
                    <a:lnTo>
                      <a:pt x="0" y="0"/>
                    </a:lnTo>
                    <a:lnTo>
                      <a:pt x="0" y="2"/>
                    </a:lnTo>
                    <a:lnTo>
                      <a:pt x="4" y="0"/>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63" name="Freeform 669"/>
              <p:cNvSpPr>
                <a:spLocks/>
              </p:cNvSpPr>
              <p:nvPr/>
            </p:nvSpPr>
            <p:spPr bwMode="auto">
              <a:xfrm>
                <a:off x="3748088" y="1870075"/>
                <a:ext cx="17462" cy="1588"/>
              </a:xfrm>
              <a:custGeom>
                <a:avLst/>
                <a:gdLst/>
                <a:ahLst/>
                <a:cxnLst>
                  <a:cxn ang="0">
                    <a:pos x="10" y="0"/>
                  </a:cxn>
                  <a:cxn ang="0">
                    <a:pos x="0" y="0"/>
                  </a:cxn>
                  <a:cxn ang="0">
                    <a:pos x="3" y="2"/>
                  </a:cxn>
                  <a:cxn ang="0">
                    <a:pos x="10" y="0"/>
                  </a:cxn>
                </a:cxnLst>
                <a:rect l="0" t="0" r="r" b="b"/>
                <a:pathLst>
                  <a:path w="10" h="2">
                    <a:moveTo>
                      <a:pt x="10" y="0"/>
                    </a:moveTo>
                    <a:lnTo>
                      <a:pt x="0" y="0"/>
                    </a:lnTo>
                    <a:lnTo>
                      <a:pt x="3" y="2"/>
                    </a:lnTo>
                    <a:lnTo>
                      <a:pt x="1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67" name="Freeform 673"/>
              <p:cNvSpPr>
                <a:spLocks/>
              </p:cNvSpPr>
              <p:nvPr/>
            </p:nvSpPr>
            <p:spPr bwMode="auto">
              <a:xfrm>
                <a:off x="2097088" y="1606550"/>
                <a:ext cx="34925" cy="19050"/>
              </a:xfrm>
              <a:custGeom>
                <a:avLst/>
                <a:gdLst/>
                <a:ahLst/>
                <a:cxnLst>
                  <a:cxn ang="0">
                    <a:pos x="4" y="6"/>
                  </a:cxn>
                  <a:cxn ang="0">
                    <a:pos x="7" y="6"/>
                  </a:cxn>
                  <a:cxn ang="0">
                    <a:pos x="7" y="4"/>
                  </a:cxn>
                  <a:cxn ang="0">
                    <a:pos x="11" y="4"/>
                  </a:cxn>
                  <a:cxn ang="0">
                    <a:pos x="11" y="4"/>
                  </a:cxn>
                  <a:cxn ang="0">
                    <a:pos x="15" y="2"/>
                  </a:cxn>
                  <a:cxn ang="0">
                    <a:pos x="15" y="0"/>
                  </a:cxn>
                  <a:cxn ang="0">
                    <a:pos x="16" y="0"/>
                  </a:cxn>
                  <a:cxn ang="0">
                    <a:pos x="16" y="3"/>
                  </a:cxn>
                  <a:cxn ang="0">
                    <a:pos x="20" y="3"/>
                  </a:cxn>
                  <a:cxn ang="0">
                    <a:pos x="18" y="4"/>
                  </a:cxn>
                  <a:cxn ang="0">
                    <a:pos x="3" y="10"/>
                  </a:cxn>
                  <a:cxn ang="0">
                    <a:pos x="0" y="10"/>
                  </a:cxn>
                  <a:cxn ang="0">
                    <a:pos x="3" y="10"/>
                  </a:cxn>
                  <a:cxn ang="0">
                    <a:pos x="2" y="8"/>
                  </a:cxn>
                  <a:cxn ang="0">
                    <a:pos x="3" y="6"/>
                  </a:cxn>
                  <a:cxn ang="0">
                    <a:pos x="4" y="6"/>
                  </a:cxn>
                </a:cxnLst>
                <a:rect l="0" t="0" r="r" b="b"/>
                <a:pathLst>
                  <a:path w="20" h="10">
                    <a:moveTo>
                      <a:pt x="4" y="6"/>
                    </a:moveTo>
                    <a:lnTo>
                      <a:pt x="7" y="6"/>
                    </a:lnTo>
                    <a:lnTo>
                      <a:pt x="7" y="4"/>
                    </a:lnTo>
                    <a:lnTo>
                      <a:pt x="11" y="4"/>
                    </a:lnTo>
                    <a:lnTo>
                      <a:pt x="11" y="4"/>
                    </a:lnTo>
                    <a:lnTo>
                      <a:pt x="15" y="2"/>
                    </a:lnTo>
                    <a:lnTo>
                      <a:pt x="15" y="0"/>
                    </a:lnTo>
                    <a:lnTo>
                      <a:pt x="16" y="0"/>
                    </a:lnTo>
                    <a:lnTo>
                      <a:pt x="16" y="3"/>
                    </a:lnTo>
                    <a:lnTo>
                      <a:pt x="20" y="3"/>
                    </a:lnTo>
                    <a:lnTo>
                      <a:pt x="18" y="4"/>
                    </a:lnTo>
                    <a:lnTo>
                      <a:pt x="3" y="10"/>
                    </a:lnTo>
                    <a:lnTo>
                      <a:pt x="0" y="10"/>
                    </a:lnTo>
                    <a:lnTo>
                      <a:pt x="3" y="10"/>
                    </a:lnTo>
                    <a:lnTo>
                      <a:pt x="2" y="8"/>
                    </a:lnTo>
                    <a:lnTo>
                      <a:pt x="3" y="6"/>
                    </a:lnTo>
                    <a:lnTo>
                      <a:pt x="4" y="6"/>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68" name="Freeform 674"/>
              <p:cNvSpPr>
                <a:spLocks/>
              </p:cNvSpPr>
              <p:nvPr/>
            </p:nvSpPr>
            <p:spPr bwMode="auto">
              <a:xfrm>
                <a:off x="2082800" y="1619250"/>
                <a:ext cx="12700" cy="6349"/>
              </a:xfrm>
              <a:custGeom>
                <a:avLst/>
                <a:gdLst/>
                <a:ahLst/>
                <a:cxnLst>
                  <a:cxn ang="0">
                    <a:pos x="2" y="0"/>
                  </a:cxn>
                  <a:cxn ang="0">
                    <a:pos x="0" y="1"/>
                  </a:cxn>
                  <a:cxn ang="0">
                    <a:pos x="1" y="4"/>
                  </a:cxn>
                  <a:cxn ang="0">
                    <a:pos x="8" y="4"/>
                  </a:cxn>
                  <a:cxn ang="0">
                    <a:pos x="5" y="0"/>
                  </a:cxn>
                  <a:cxn ang="0">
                    <a:pos x="2" y="0"/>
                  </a:cxn>
                </a:cxnLst>
                <a:rect l="0" t="0" r="r" b="b"/>
                <a:pathLst>
                  <a:path w="8" h="4">
                    <a:moveTo>
                      <a:pt x="2" y="0"/>
                    </a:moveTo>
                    <a:lnTo>
                      <a:pt x="0" y="1"/>
                    </a:lnTo>
                    <a:lnTo>
                      <a:pt x="1" y="4"/>
                    </a:lnTo>
                    <a:lnTo>
                      <a:pt x="8" y="4"/>
                    </a:lnTo>
                    <a:lnTo>
                      <a:pt x="5" y="0"/>
                    </a:lnTo>
                    <a:lnTo>
                      <a:pt x="2"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69" name="Freeform 675"/>
              <p:cNvSpPr>
                <a:spLocks/>
              </p:cNvSpPr>
              <p:nvPr/>
            </p:nvSpPr>
            <p:spPr bwMode="auto">
              <a:xfrm>
                <a:off x="2338389" y="1487488"/>
                <a:ext cx="228600" cy="85726"/>
              </a:xfrm>
              <a:custGeom>
                <a:avLst/>
                <a:gdLst/>
                <a:ahLst/>
                <a:cxnLst>
                  <a:cxn ang="0">
                    <a:pos x="51" y="6"/>
                  </a:cxn>
                  <a:cxn ang="0">
                    <a:pos x="53" y="9"/>
                  </a:cxn>
                  <a:cxn ang="0">
                    <a:pos x="46" y="12"/>
                  </a:cxn>
                  <a:cxn ang="0">
                    <a:pos x="30" y="19"/>
                  </a:cxn>
                  <a:cxn ang="0">
                    <a:pos x="30" y="20"/>
                  </a:cxn>
                  <a:cxn ang="0">
                    <a:pos x="24" y="21"/>
                  </a:cxn>
                  <a:cxn ang="0">
                    <a:pos x="22" y="23"/>
                  </a:cxn>
                  <a:cxn ang="0">
                    <a:pos x="19" y="25"/>
                  </a:cxn>
                  <a:cxn ang="0">
                    <a:pos x="20" y="25"/>
                  </a:cxn>
                  <a:cxn ang="0">
                    <a:pos x="16" y="27"/>
                  </a:cxn>
                  <a:cxn ang="0">
                    <a:pos x="12" y="28"/>
                  </a:cxn>
                  <a:cxn ang="0">
                    <a:pos x="9" y="29"/>
                  </a:cxn>
                  <a:cxn ang="0">
                    <a:pos x="11" y="29"/>
                  </a:cxn>
                  <a:cxn ang="0">
                    <a:pos x="7" y="31"/>
                  </a:cxn>
                  <a:cxn ang="0">
                    <a:pos x="7" y="31"/>
                  </a:cxn>
                  <a:cxn ang="0">
                    <a:pos x="4" y="31"/>
                  </a:cxn>
                  <a:cxn ang="0">
                    <a:pos x="4" y="32"/>
                  </a:cxn>
                  <a:cxn ang="0">
                    <a:pos x="0" y="34"/>
                  </a:cxn>
                  <a:cxn ang="0">
                    <a:pos x="7" y="35"/>
                  </a:cxn>
                  <a:cxn ang="0">
                    <a:pos x="9" y="36"/>
                  </a:cxn>
                  <a:cxn ang="0">
                    <a:pos x="12" y="35"/>
                  </a:cxn>
                  <a:cxn ang="0">
                    <a:pos x="15" y="36"/>
                  </a:cxn>
                  <a:cxn ang="0">
                    <a:pos x="13" y="46"/>
                  </a:cxn>
                  <a:cxn ang="0">
                    <a:pos x="35" y="40"/>
                  </a:cxn>
                  <a:cxn ang="0">
                    <a:pos x="36" y="42"/>
                  </a:cxn>
                  <a:cxn ang="0">
                    <a:pos x="47" y="39"/>
                  </a:cxn>
                  <a:cxn ang="0">
                    <a:pos x="51" y="36"/>
                  </a:cxn>
                  <a:cxn ang="0">
                    <a:pos x="55" y="34"/>
                  </a:cxn>
                  <a:cxn ang="0">
                    <a:pos x="62" y="29"/>
                  </a:cxn>
                  <a:cxn ang="0">
                    <a:pos x="73" y="28"/>
                  </a:cxn>
                  <a:cxn ang="0">
                    <a:pos x="78" y="25"/>
                  </a:cxn>
                  <a:cxn ang="0">
                    <a:pos x="81" y="24"/>
                  </a:cxn>
                  <a:cxn ang="0">
                    <a:pos x="130" y="13"/>
                  </a:cxn>
                  <a:cxn ang="0">
                    <a:pos x="133" y="12"/>
                  </a:cxn>
                  <a:cxn ang="0">
                    <a:pos x="122" y="4"/>
                  </a:cxn>
                  <a:cxn ang="0">
                    <a:pos x="108" y="4"/>
                  </a:cxn>
                  <a:cxn ang="0">
                    <a:pos x="105" y="5"/>
                  </a:cxn>
                  <a:cxn ang="0">
                    <a:pos x="105" y="5"/>
                  </a:cxn>
                  <a:cxn ang="0">
                    <a:pos x="103" y="6"/>
                  </a:cxn>
                  <a:cxn ang="0">
                    <a:pos x="100" y="6"/>
                  </a:cxn>
                  <a:cxn ang="0">
                    <a:pos x="104" y="4"/>
                  </a:cxn>
                  <a:cxn ang="0">
                    <a:pos x="103" y="4"/>
                  </a:cxn>
                  <a:cxn ang="0">
                    <a:pos x="96" y="6"/>
                  </a:cxn>
                  <a:cxn ang="0">
                    <a:pos x="97" y="5"/>
                  </a:cxn>
                  <a:cxn ang="0">
                    <a:pos x="100" y="4"/>
                  </a:cxn>
                  <a:cxn ang="0">
                    <a:pos x="88" y="0"/>
                  </a:cxn>
                  <a:cxn ang="0">
                    <a:pos x="70" y="1"/>
                  </a:cxn>
                  <a:cxn ang="0">
                    <a:pos x="69" y="2"/>
                  </a:cxn>
                  <a:cxn ang="0">
                    <a:pos x="69" y="1"/>
                  </a:cxn>
                  <a:cxn ang="0">
                    <a:pos x="53" y="2"/>
                  </a:cxn>
                  <a:cxn ang="0">
                    <a:pos x="54" y="4"/>
                  </a:cxn>
                  <a:cxn ang="0">
                    <a:pos x="51" y="5"/>
                  </a:cxn>
                  <a:cxn ang="0">
                    <a:pos x="51" y="6"/>
                  </a:cxn>
                </a:cxnLst>
                <a:rect l="0" t="0" r="r" b="b"/>
                <a:pathLst>
                  <a:path w="133" h="46">
                    <a:moveTo>
                      <a:pt x="51" y="6"/>
                    </a:moveTo>
                    <a:lnTo>
                      <a:pt x="53" y="9"/>
                    </a:lnTo>
                    <a:lnTo>
                      <a:pt x="46" y="12"/>
                    </a:lnTo>
                    <a:lnTo>
                      <a:pt x="30" y="19"/>
                    </a:lnTo>
                    <a:lnTo>
                      <a:pt x="30" y="20"/>
                    </a:lnTo>
                    <a:lnTo>
                      <a:pt x="24" y="21"/>
                    </a:lnTo>
                    <a:lnTo>
                      <a:pt x="22" y="23"/>
                    </a:lnTo>
                    <a:lnTo>
                      <a:pt x="19" y="25"/>
                    </a:lnTo>
                    <a:lnTo>
                      <a:pt x="20" y="25"/>
                    </a:lnTo>
                    <a:lnTo>
                      <a:pt x="16" y="27"/>
                    </a:lnTo>
                    <a:lnTo>
                      <a:pt x="12" y="28"/>
                    </a:lnTo>
                    <a:lnTo>
                      <a:pt x="9" y="29"/>
                    </a:lnTo>
                    <a:lnTo>
                      <a:pt x="11" y="29"/>
                    </a:lnTo>
                    <a:lnTo>
                      <a:pt x="7" y="31"/>
                    </a:lnTo>
                    <a:lnTo>
                      <a:pt x="7" y="31"/>
                    </a:lnTo>
                    <a:lnTo>
                      <a:pt x="4" y="31"/>
                    </a:lnTo>
                    <a:lnTo>
                      <a:pt x="4" y="32"/>
                    </a:lnTo>
                    <a:lnTo>
                      <a:pt x="0" y="34"/>
                    </a:lnTo>
                    <a:lnTo>
                      <a:pt x="7" y="35"/>
                    </a:lnTo>
                    <a:lnTo>
                      <a:pt x="9" y="36"/>
                    </a:lnTo>
                    <a:lnTo>
                      <a:pt x="12" y="35"/>
                    </a:lnTo>
                    <a:lnTo>
                      <a:pt x="15" y="36"/>
                    </a:lnTo>
                    <a:lnTo>
                      <a:pt x="13" y="46"/>
                    </a:lnTo>
                    <a:lnTo>
                      <a:pt x="35" y="40"/>
                    </a:lnTo>
                    <a:lnTo>
                      <a:pt x="36" y="42"/>
                    </a:lnTo>
                    <a:lnTo>
                      <a:pt x="47" y="39"/>
                    </a:lnTo>
                    <a:lnTo>
                      <a:pt x="51" y="36"/>
                    </a:lnTo>
                    <a:lnTo>
                      <a:pt x="55" y="34"/>
                    </a:lnTo>
                    <a:lnTo>
                      <a:pt x="62" y="29"/>
                    </a:lnTo>
                    <a:lnTo>
                      <a:pt x="73" y="28"/>
                    </a:lnTo>
                    <a:lnTo>
                      <a:pt x="78" y="25"/>
                    </a:lnTo>
                    <a:lnTo>
                      <a:pt x="81" y="24"/>
                    </a:lnTo>
                    <a:lnTo>
                      <a:pt x="130" y="13"/>
                    </a:lnTo>
                    <a:lnTo>
                      <a:pt x="133" y="12"/>
                    </a:lnTo>
                    <a:lnTo>
                      <a:pt x="122" y="4"/>
                    </a:lnTo>
                    <a:lnTo>
                      <a:pt x="108" y="4"/>
                    </a:lnTo>
                    <a:lnTo>
                      <a:pt x="105" y="5"/>
                    </a:lnTo>
                    <a:lnTo>
                      <a:pt x="105" y="5"/>
                    </a:lnTo>
                    <a:lnTo>
                      <a:pt x="103" y="6"/>
                    </a:lnTo>
                    <a:lnTo>
                      <a:pt x="100" y="6"/>
                    </a:lnTo>
                    <a:lnTo>
                      <a:pt x="104" y="4"/>
                    </a:lnTo>
                    <a:lnTo>
                      <a:pt x="103" y="4"/>
                    </a:lnTo>
                    <a:lnTo>
                      <a:pt x="96" y="6"/>
                    </a:lnTo>
                    <a:lnTo>
                      <a:pt x="97" y="5"/>
                    </a:lnTo>
                    <a:lnTo>
                      <a:pt x="100" y="4"/>
                    </a:lnTo>
                    <a:lnTo>
                      <a:pt x="88" y="0"/>
                    </a:lnTo>
                    <a:lnTo>
                      <a:pt x="70" y="1"/>
                    </a:lnTo>
                    <a:lnTo>
                      <a:pt x="69" y="2"/>
                    </a:lnTo>
                    <a:lnTo>
                      <a:pt x="69" y="1"/>
                    </a:lnTo>
                    <a:lnTo>
                      <a:pt x="53" y="2"/>
                    </a:lnTo>
                    <a:lnTo>
                      <a:pt x="54" y="4"/>
                    </a:lnTo>
                    <a:lnTo>
                      <a:pt x="51" y="5"/>
                    </a:lnTo>
                    <a:lnTo>
                      <a:pt x="51" y="6"/>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0" name="Freeform 676"/>
              <p:cNvSpPr>
                <a:spLocks/>
              </p:cNvSpPr>
              <p:nvPr/>
            </p:nvSpPr>
            <p:spPr bwMode="auto">
              <a:xfrm>
                <a:off x="2520950" y="1517650"/>
                <a:ext cx="298450" cy="123825"/>
              </a:xfrm>
              <a:custGeom>
                <a:avLst/>
                <a:gdLst/>
                <a:ahLst/>
                <a:cxnLst>
                  <a:cxn ang="0">
                    <a:pos x="1" y="51"/>
                  </a:cxn>
                  <a:cxn ang="0">
                    <a:pos x="36" y="39"/>
                  </a:cxn>
                  <a:cxn ang="0">
                    <a:pos x="58" y="39"/>
                  </a:cxn>
                  <a:cxn ang="0">
                    <a:pos x="23" y="35"/>
                  </a:cxn>
                  <a:cxn ang="0">
                    <a:pos x="17" y="28"/>
                  </a:cxn>
                  <a:cxn ang="0">
                    <a:pos x="35" y="26"/>
                  </a:cxn>
                  <a:cxn ang="0">
                    <a:pos x="19" y="23"/>
                  </a:cxn>
                  <a:cxn ang="0">
                    <a:pos x="12" y="19"/>
                  </a:cxn>
                  <a:cxn ang="0">
                    <a:pos x="28" y="13"/>
                  </a:cxn>
                  <a:cxn ang="0">
                    <a:pos x="32" y="9"/>
                  </a:cxn>
                  <a:cxn ang="0">
                    <a:pos x="81" y="0"/>
                  </a:cxn>
                  <a:cxn ang="0">
                    <a:pos x="67" y="9"/>
                  </a:cxn>
                  <a:cxn ang="0">
                    <a:pos x="80" y="7"/>
                  </a:cxn>
                  <a:cxn ang="0">
                    <a:pos x="90" y="4"/>
                  </a:cxn>
                  <a:cxn ang="0">
                    <a:pos x="90" y="13"/>
                  </a:cxn>
                  <a:cxn ang="0">
                    <a:pos x="99" y="13"/>
                  </a:cxn>
                  <a:cxn ang="0">
                    <a:pos x="111" y="9"/>
                  </a:cxn>
                  <a:cxn ang="0">
                    <a:pos x="116" y="8"/>
                  </a:cxn>
                  <a:cxn ang="0">
                    <a:pos x="126" y="11"/>
                  </a:cxn>
                  <a:cxn ang="0">
                    <a:pos x="123" y="18"/>
                  </a:cxn>
                  <a:cxn ang="0">
                    <a:pos x="120" y="22"/>
                  </a:cxn>
                  <a:cxn ang="0">
                    <a:pos x="130" y="18"/>
                  </a:cxn>
                  <a:cxn ang="0">
                    <a:pos x="138" y="4"/>
                  </a:cxn>
                  <a:cxn ang="0">
                    <a:pos x="143" y="1"/>
                  </a:cxn>
                  <a:cxn ang="0">
                    <a:pos x="153" y="3"/>
                  </a:cxn>
                  <a:cxn ang="0">
                    <a:pos x="157" y="1"/>
                  </a:cxn>
                  <a:cxn ang="0">
                    <a:pos x="162" y="9"/>
                  </a:cxn>
                  <a:cxn ang="0">
                    <a:pos x="154" y="26"/>
                  </a:cxn>
                  <a:cxn ang="0">
                    <a:pos x="149" y="30"/>
                  </a:cxn>
                  <a:cxn ang="0">
                    <a:pos x="165" y="39"/>
                  </a:cxn>
                  <a:cxn ang="0">
                    <a:pos x="174" y="42"/>
                  </a:cxn>
                  <a:cxn ang="0">
                    <a:pos x="165" y="49"/>
                  </a:cxn>
                  <a:cxn ang="0">
                    <a:pos x="161" y="49"/>
                  </a:cxn>
                  <a:cxn ang="0">
                    <a:pos x="151" y="47"/>
                  </a:cxn>
                  <a:cxn ang="0">
                    <a:pos x="141" y="54"/>
                  </a:cxn>
                  <a:cxn ang="0">
                    <a:pos x="155" y="51"/>
                  </a:cxn>
                  <a:cxn ang="0">
                    <a:pos x="151" y="54"/>
                  </a:cxn>
                  <a:cxn ang="0">
                    <a:pos x="139" y="60"/>
                  </a:cxn>
                  <a:cxn ang="0">
                    <a:pos x="119" y="57"/>
                  </a:cxn>
                  <a:cxn ang="0">
                    <a:pos x="107" y="51"/>
                  </a:cxn>
                  <a:cxn ang="0">
                    <a:pos x="92" y="58"/>
                  </a:cxn>
                  <a:cxn ang="0">
                    <a:pos x="65" y="64"/>
                  </a:cxn>
                  <a:cxn ang="0">
                    <a:pos x="24" y="62"/>
                  </a:cxn>
                  <a:cxn ang="0">
                    <a:pos x="25" y="54"/>
                  </a:cxn>
                </a:cxnLst>
                <a:rect l="0" t="0" r="r" b="b"/>
                <a:pathLst>
                  <a:path w="174" h="65">
                    <a:moveTo>
                      <a:pt x="17" y="54"/>
                    </a:moveTo>
                    <a:lnTo>
                      <a:pt x="7" y="54"/>
                    </a:lnTo>
                    <a:lnTo>
                      <a:pt x="1" y="51"/>
                    </a:lnTo>
                    <a:lnTo>
                      <a:pt x="0" y="50"/>
                    </a:lnTo>
                    <a:lnTo>
                      <a:pt x="1" y="45"/>
                    </a:lnTo>
                    <a:lnTo>
                      <a:pt x="36" y="39"/>
                    </a:lnTo>
                    <a:lnTo>
                      <a:pt x="55" y="41"/>
                    </a:lnTo>
                    <a:lnTo>
                      <a:pt x="58" y="39"/>
                    </a:lnTo>
                    <a:lnTo>
                      <a:pt x="58" y="39"/>
                    </a:lnTo>
                    <a:lnTo>
                      <a:pt x="47" y="35"/>
                    </a:lnTo>
                    <a:lnTo>
                      <a:pt x="28" y="36"/>
                    </a:lnTo>
                    <a:lnTo>
                      <a:pt x="23" y="35"/>
                    </a:lnTo>
                    <a:lnTo>
                      <a:pt x="8" y="35"/>
                    </a:lnTo>
                    <a:lnTo>
                      <a:pt x="7" y="31"/>
                    </a:lnTo>
                    <a:lnTo>
                      <a:pt x="17" y="28"/>
                    </a:lnTo>
                    <a:lnTo>
                      <a:pt x="28" y="27"/>
                    </a:lnTo>
                    <a:lnTo>
                      <a:pt x="36" y="26"/>
                    </a:lnTo>
                    <a:lnTo>
                      <a:pt x="35" y="26"/>
                    </a:lnTo>
                    <a:lnTo>
                      <a:pt x="13" y="26"/>
                    </a:lnTo>
                    <a:lnTo>
                      <a:pt x="13" y="24"/>
                    </a:lnTo>
                    <a:lnTo>
                      <a:pt x="19" y="23"/>
                    </a:lnTo>
                    <a:lnTo>
                      <a:pt x="20" y="22"/>
                    </a:lnTo>
                    <a:lnTo>
                      <a:pt x="9" y="22"/>
                    </a:lnTo>
                    <a:lnTo>
                      <a:pt x="12" y="19"/>
                    </a:lnTo>
                    <a:lnTo>
                      <a:pt x="23" y="15"/>
                    </a:lnTo>
                    <a:lnTo>
                      <a:pt x="27" y="15"/>
                    </a:lnTo>
                    <a:lnTo>
                      <a:pt x="28" y="13"/>
                    </a:lnTo>
                    <a:lnTo>
                      <a:pt x="25" y="12"/>
                    </a:lnTo>
                    <a:lnTo>
                      <a:pt x="28" y="9"/>
                    </a:lnTo>
                    <a:lnTo>
                      <a:pt x="32" y="9"/>
                    </a:lnTo>
                    <a:lnTo>
                      <a:pt x="58" y="3"/>
                    </a:lnTo>
                    <a:lnTo>
                      <a:pt x="78" y="0"/>
                    </a:lnTo>
                    <a:lnTo>
                      <a:pt x="81" y="0"/>
                    </a:lnTo>
                    <a:lnTo>
                      <a:pt x="78" y="4"/>
                    </a:lnTo>
                    <a:lnTo>
                      <a:pt x="77" y="5"/>
                    </a:lnTo>
                    <a:lnTo>
                      <a:pt x="67" y="9"/>
                    </a:lnTo>
                    <a:lnTo>
                      <a:pt x="67" y="9"/>
                    </a:lnTo>
                    <a:lnTo>
                      <a:pt x="78" y="8"/>
                    </a:lnTo>
                    <a:lnTo>
                      <a:pt x="80" y="7"/>
                    </a:lnTo>
                    <a:lnTo>
                      <a:pt x="81" y="7"/>
                    </a:lnTo>
                    <a:lnTo>
                      <a:pt x="82" y="5"/>
                    </a:lnTo>
                    <a:lnTo>
                      <a:pt x="90" y="4"/>
                    </a:lnTo>
                    <a:lnTo>
                      <a:pt x="101" y="8"/>
                    </a:lnTo>
                    <a:lnTo>
                      <a:pt x="101" y="9"/>
                    </a:lnTo>
                    <a:lnTo>
                      <a:pt x="90" y="13"/>
                    </a:lnTo>
                    <a:lnTo>
                      <a:pt x="99" y="11"/>
                    </a:lnTo>
                    <a:lnTo>
                      <a:pt x="96" y="12"/>
                    </a:lnTo>
                    <a:lnTo>
                      <a:pt x="99" y="13"/>
                    </a:lnTo>
                    <a:lnTo>
                      <a:pt x="105" y="9"/>
                    </a:lnTo>
                    <a:lnTo>
                      <a:pt x="111" y="11"/>
                    </a:lnTo>
                    <a:lnTo>
                      <a:pt x="111" y="9"/>
                    </a:lnTo>
                    <a:lnTo>
                      <a:pt x="113" y="9"/>
                    </a:lnTo>
                    <a:lnTo>
                      <a:pt x="113" y="8"/>
                    </a:lnTo>
                    <a:lnTo>
                      <a:pt x="116" y="8"/>
                    </a:lnTo>
                    <a:lnTo>
                      <a:pt x="115" y="4"/>
                    </a:lnTo>
                    <a:lnTo>
                      <a:pt x="123" y="5"/>
                    </a:lnTo>
                    <a:lnTo>
                      <a:pt x="126" y="11"/>
                    </a:lnTo>
                    <a:lnTo>
                      <a:pt x="123" y="12"/>
                    </a:lnTo>
                    <a:lnTo>
                      <a:pt x="122" y="18"/>
                    </a:lnTo>
                    <a:lnTo>
                      <a:pt x="123" y="18"/>
                    </a:lnTo>
                    <a:lnTo>
                      <a:pt x="120" y="19"/>
                    </a:lnTo>
                    <a:lnTo>
                      <a:pt x="118" y="20"/>
                    </a:lnTo>
                    <a:lnTo>
                      <a:pt x="120" y="22"/>
                    </a:lnTo>
                    <a:lnTo>
                      <a:pt x="124" y="22"/>
                    </a:lnTo>
                    <a:lnTo>
                      <a:pt x="131" y="19"/>
                    </a:lnTo>
                    <a:lnTo>
                      <a:pt x="130" y="18"/>
                    </a:lnTo>
                    <a:lnTo>
                      <a:pt x="131" y="13"/>
                    </a:lnTo>
                    <a:lnTo>
                      <a:pt x="134" y="11"/>
                    </a:lnTo>
                    <a:lnTo>
                      <a:pt x="138" y="4"/>
                    </a:lnTo>
                    <a:lnTo>
                      <a:pt x="141" y="3"/>
                    </a:lnTo>
                    <a:lnTo>
                      <a:pt x="139" y="3"/>
                    </a:lnTo>
                    <a:lnTo>
                      <a:pt x="143" y="1"/>
                    </a:lnTo>
                    <a:lnTo>
                      <a:pt x="143" y="0"/>
                    </a:lnTo>
                    <a:lnTo>
                      <a:pt x="149" y="0"/>
                    </a:lnTo>
                    <a:lnTo>
                      <a:pt x="153" y="3"/>
                    </a:lnTo>
                    <a:lnTo>
                      <a:pt x="154" y="1"/>
                    </a:lnTo>
                    <a:lnTo>
                      <a:pt x="154" y="0"/>
                    </a:lnTo>
                    <a:lnTo>
                      <a:pt x="157" y="1"/>
                    </a:lnTo>
                    <a:lnTo>
                      <a:pt x="164" y="7"/>
                    </a:lnTo>
                    <a:lnTo>
                      <a:pt x="161" y="8"/>
                    </a:lnTo>
                    <a:lnTo>
                      <a:pt x="162" y="9"/>
                    </a:lnTo>
                    <a:lnTo>
                      <a:pt x="155" y="18"/>
                    </a:lnTo>
                    <a:lnTo>
                      <a:pt x="157" y="23"/>
                    </a:lnTo>
                    <a:lnTo>
                      <a:pt x="154" y="26"/>
                    </a:lnTo>
                    <a:lnTo>
                      <a:pt x="153" y="26"/>
                    </a:lnTo>
                    <a:lnTo>
                      <a:pt x="149" y="28"/>
                    </a:lnTo>
                    <a:lnTo>
                      <a:pt x="149" y="30"/>
                    </a:lnTo>
                    <a:lnTo>
                      <a:pt x="154" y="35"/>
                    </a:lnTo>
                    <a:lnTo>
                      <a:pt x="162" y="35"/>
                    </a:lnTo>
                    <a:lnTo>
                      <a:pt x="165" y="39"/>
                    </a:lnTo>
                    <a:lnTo>
                      <a:pt x="169" y="41"/>
                    </a:lnTo>
                    <a:lnTo>
                      <a:pt x="168" y="42"/>
                    </a:lnTo>
                    <a:lnTo>
                      <a:pt x="174" y="42"/>
                    </a:lnTo>
                    <a:lnTo>
                      <a:pt x="173" y="45"/>
                    </a:lnTo>
                    <a:lnTo>
                      <a:pt x="168" y="49"/>
                    </a:lnTo>
                    <a:lnTo>
                      <a:pt x="165" y="49"/>
                    </a:lnTo>
                    <a:lnTo>
                      <a:pt x="165" y="47"/>
                    </a:lnTo>
                    <a:lnTo>
                      <a:pt x="166" y="45"/>
                    </a:lnTo>
                    <a:lnTo>
                      <a:pt x="161" y="49"/>
                    </a:lnTo>
                    <a:lnTo>
                      <a:pt x="158" y="49"/>
                    </a:lnTo>
                    <a:lnTo>
                      <a:pt x="159" y="45"/>
                    </a:lnTo>
                    <a:lnTo>
                      <a:pt x="151" y="47"/>
                    </a:lnTo>
                    <a:lnTo>
                      <a:pt x="150" y="50"/>
                    </a:lnTo>
                    <a:lnTo>
                      <a:pt x="143" y="50"/>
                    </a:lnTo>
                    <a:lnTo>
                      <a:pt x="141" y="54"/>
                    </a:lnTo>
                    <a:lnTo>
                      <a:pt x="149" y="51"/>
                    </a:lnTo>
                    <a:lnTo>
                      <a:pt x="154" y="51"/>
                    </a:lnTo>
                    <a:lnTo>
                      <a:pt x="155" y="51"/>
                    </a:lnTo>
                    <a:lnTo>
                      <a:pt x="150" y="54"/>
                    </a:lnTo>
                    <a:lnTo>
                      <a:pt x="149" y="55"/>
                    </a:lnTo>
                    <a:lnTo>
                      <a:pt x="151" y="54"/>
                    </a:lnTo>
                    <a:lnTo>
                      <a:pt x="155" y="55"/>
                    </a:lnTo>
                    <a:lnTo>
                      <a:pt x="150" y="58"/>
                    </a:lnTo>
                    <a:lnTo>
                      <a:pt x="139" y="60"/>
                    </a:lnTo>
                    <a:lnTo>
                      <a:pt x="136" y="61"/>
                    </a:lnTo>
                    <a:lnTo>
                      <a:pt x="113" y="58"/>
                    </a:lnTo>
                    <a:lnTo>
                      <a:pt x="119" y="57"/>
                    </a:lnTo>
                    <a:lnTo>
                      <a:pt x="105" y="55"/>
                    </a:lnTo>
                    <a:lnTo>
                      <a:pt x="108" y="53"/>
                    </a:lnTo>
                    <a:lnTo>
                      <a:pt x="107" y="51"/>
                    </a:lnTo>
                    <a:lnTo>
                      <a:pt x="100" y="53"/>
                    </a:lnTo>
                    <a:lnTo>
                      <a:pt x="99" y="55"/>
                    </a:lnTo>
                    <a:lnTo>
                      <a:pt x="92" y="58"/>
                    </a:lnTo>
                    <a:lnTo>
                      <a:pt x="78" y="60"/>
                    </a:lnTo>
                    <a:lnTo>
                      <a:pt x="76" y="61"/>
                    </a:lnTo>
                    <a:lnTo>
                      <a:pt x="65" y="64"/>
                    </a:lnTo>
                    <a:lnTo>
                      <a:pt x="23" y="65"/>
                    </a:lnTo>
                    <a:lnTo>
                      <a:pt x="27" y="64"/>
                    </a:lnTo>
                    <a:lnTo>
                      <a:pt x="24" y="62"/>
                    </a:lnTo>
                    <a:lnTo>
                      <a:pt x="24" y="60"/>
                    </a:lnTo>
                    <a:lnTo>
                      <a:pt x="27" y="57"/>
                    </a:lnTo>
                    <a:lnTo>
                      <a:pt x="25" y="54"/>
                    </a:lnTo>
                    <a:lnTo>
                      <a:pt x="17" y="54"/>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1" name="Freeform 677"/>
              <p:cNvSpPr>
                <a:spLocks/>
              </p:cNvSpPr>
              <p:nvPr/>
            </p:nvSpPr>
            <p:spPr bwMode="auto">
              <a:xfrm>
                <a:off x="2790825" y="1508125"/>
                <a:ext cx="42863" cy="17463"/>
              </a:xfrm>
              <a:custGeom>
                <a:avLst/>
                <a:gdLst/>
                <a:ahLst/>
                <a:cxnLst>
                  <a:cxn ang="0">
                    <a:pos x="15" y="8"/>
                  </a:cxn>
                  <a:cxn ang="0">
                    <a:pos x="25" y="2"/>
                  </a:cxn>
                  <a:cxn ang="0">
                    <a:pos x="24" y="0"/>
                  </a:cxn>
                  <a:cxn ang="0">
                    <a:pos x="9" y="0"/>
                  </a:cxn>
                  <a:cxn ang="0">
                    <a:pos x="0" y="4"/>
                  </a:cxn>
                  <a:cxn ang="0">
                    <a:pos x="5" y="5"/>
                  </a:cxn>
                  <a:cxn ang="0">
                    <a:pos x="8" y="10"/>
                  </a:cxn>
                  <a:cxn ang="0">
                    <a:pos x="15" y="8"/>
                  </a:cxn>
                </a:cxnLst>
                <a:rect l="0" t="0" r="r" b="b"/>
                <a:pathLst>
                  <a:path w="25" h="10">
                    <a:moveTo>
                      <a:pt x="15" y="8"/>
                    </a:moveTo>
                    <a:lnTo>
                      <a:pt x="25" y="2"/>
                    </a:lnTo>
                    <a:lnTo>
                      <a:pt x="24" y="0"/>
                    </a:lnTo>
                    <a:lnTo>
                      <a:pt x="9" y="0"/>
                    </a:lnTo>
                    <a:lnTo>
                      <a:pt x="0" y="4"/>
                    </a:lnTo>
                    <a:lnTo>
                      <a:pt x="5" y="5"/>
                    </a:lnTo>
                    <a:lnTo>
                      <a:pt x="8" y="10"/>
                    </a:lnTo>
                    <a:lnTo>
                      <a:pt x="15" y="8"/>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2" name="Freeform 678"/>
              <p:cNvSpPr>
                <a:spLocks/>
              </p:cNvSpPr>
              <p:nvPr/>
            </p:nvSpPr>
            <p:spPr bwMode="auto">
              <a:xfrm>
                <a:off x="2851150" y="1504949"/>
                <a:ext cx="115888" cy="65088"/>
              </a:xfrm>
              <a:custGeom>
                <a:avLst/>
                <a:gdLst/>
                <a:ahLst/>
                <a:cxnLst>
                  <a:cxn ang="0">
                    <a:pos x="15" y="26"/>
                  </a:cxn>
                  <a:cxn ang="0">
                    <a:pos x="15" y="23"/>
                  </a:cxn>
                  <a:cxn ang="0">
                    <a:pos x="10" y="23"/>
                  </a:cxn>
                  <a:cxn ang="0">
                    <a:pos x="10" y="22"/>
                  </a:cxn>
                  <a:cxn ang="0">
                    <a:pos x="4" y="22"/>
                  </a:cxn>
                  <a:cxn ang="0">
                    <a:pos x="0" y="16"/>
                  </a:cxn>
                  <a:cxn ang="0">
                    <a:pos x="1" y="15"/>
                  </a:cxn>
                  <a:cxn ang="0">
                    <a:pos x="5" y="12"/>
                  </a:cxn>
                  <a:cxn ang="0">
                    <a:pos x="9" y="11"/>
                  </a:cxn>
                  <a:cxn ang="0">
                    <a:pos x="13" y="14"/>
                  </a:cxn>
                  <a:cxn ang="0">
                    <a:pos x="13" y="16"/>
                  </a:cxn>
                  <a:cxn ang="0">
                    <a:pos x="24" y="15"/>
                  </a:cxn>
                  <a:cxn ang="0">
                    <a:pos x="24" y="12"/>
                  </a:cxn>
                  <a:cxn ang="0">
                    <a:pos x="25" y="14"/>
                  </a:cxn>
                  <a:cxn ang="0">
                    <a:pos x="28" y="12"/>
                  </a:cxn>
                  <a:cxn ang="0">
                    <a:pos x="25" y="11"/>
                  </a:cxn>
                  <a:cxn ang="0">
                    <a:pos x="27" y="10"/>
                  </a:cxn>
                  <a:cxn ang="0">
                    <a:pos x="32" y="10"/>
                  </a:cxn>
                  <a:cxn ang="0">
                    <a:pos x="31" y="7"/>
                  </a:cxn>
                  <a:cxn ang="0">
                    <a:pos x="27" y="8"/>
                  </a:cxn>
                  <a:cxn ang="0">
                    <a:pos x="23" y="8"/>
                  </a:cxn>
                  <a:cxn ang="0">
                    <a:pos x="21" y="6"/>
                  </a:cxn>
                  <a:cxn ang="0">
                    <a:pos x="27" y="4"/>
                  </a:cxn>
                  <a:cxn ang="0">
                    <a:pos x="28" y="6"/>
                  </a:cxn>
                  <a:cxn ang="0">
                    <a:pos x="29" y="4"/>
                  </a:cxn>
                  <a:cxn ang="0">
                    <a:pos x="25" y="3"/>
                  </a:cxn>
                  <a:cxn ang="0">
                    <a:pos x="33" y="0"/>
                  </a:cxn>
                  <a:cxn ang="0">
                    <a:pos x="36" y="2"/>
                  </a:cxn>
                  <a:cxn ang="0">
                    <a:pos x="38" y="2"/>
                  </a:cxn>
                  <a:cxn ang="0">
                    <a:pos x="36" y="0"/>
                  </a:cxn>
                  <a:cxn ang="0">
                    <a:pos x="39" y="0"/>
                  </a:cxn>
                  <a:cxn ang="0">
                    <a:pos x="50" y="2"/>
                  </a:cxn>
                  <a:cxn ang="0">
                    <a:pos x="66" y="0"/>
                  </a:cxn>
                  <a:cxn ang="0">
                    <a:pos x="69" y="2"/>
                  </a:cxn>
                  <a:cxn ang="0">
                    <a:pos x="66" y="3"/>
                  </a:cxn>
                  <a:cxn ang="0">
                    <a:pos x="59" y="4"/>
                  </a:cxn>
                  <a:cxn ang="0">
                    <a:pos x="62" y="6"/>
                  </a:cxn>
                  <a:cxn ang="0">
                    <a:pos x="61" y="7"/>
                  </a:cxn>
                  <a:cxn ang="0">
                    <a:pos x="54" y="8"/>
                  </a:cxn>
                  <a:cxn ang="0">
                    <a:pos x="46" y="11"/>
                  </a:cxn>
                  <a:cxn ang="0">
                    <a:pos x="43" y="12"/>
                  </a:cxn>
                  <a:cxn ang="0">
                    <a:pos x="54" y="11"/>
                  </a:cxn>
                  <a:cxn ang="0">
                    <a:pos x="55" y="15"/>
                  </a:cxn>
                  <a:cxn ang="0">
                    <a:pos x="52" y="16"/>
                  </a:cxn>
                  <a:cxn ang="0">
                    <a:pos x="59" y="15"/>
                  </a:cxn>
                  <a:cxn ang="0">
                    <a:pos x="58" y="18"/>
                  </a:cxn>
                  <a:cxn ang="0">
                    <a:pos x="54" y="20"/>
                  </a:cxn>
                  <a:cxn ang="0">
                    <a:pos x="52" y="23"/>
                  </a:cxn>
                  <a:cxn ang="0">
                    <a:pos x="50" y="25"/>
                  </a:cxn>
                  <a:cxn ang="0">
                    <a:pos x="51" y="25"/>
                  </a:cxn>
                  <a:cxn ang="0">
                    <a:pos x="50" y="27"/>
                  </a:cxn>
                  <a:cxn ang="0">
                    <a:pos x="38" y="30"/>
                  </a:cxn>
                  <a:cxn ang="0">
                    <a:pos x="31" y="30"/>
                  </a:cxn>
                  <a:cxn ang="0">
                    <a:pos x="29" y="33"/>
                  </a:cxn>
                  <a:cxn ang="0">
                    <a:pos x="23" y="34"/>
                  </a:cxn>
                  <a:cxn ang="0">
                    <a:pos x="21" y="33"/>
                  </a:cxn>
                  <a:cxn ang="0">
                    <a:pos x="17" y="34"/>
                  </a:cxn>
                  <a:cxn ang="0">
                    <a:pos x="19" y="29"/>
                  </a:cxn>
                  <a:cxn ang="0">
                    <a:pos x="15" y="26"/>
                  </a:cxn>
                </a:cxnLst>
                <a:rect l="0" t="0" r="r" b="b"/>
                <a:pathLst>
                  <a:path w="69" h="34">
                    <a:moveTo>
                      <a:pt x="15" y="26"/>
                    </a:moveTo>
                    <a:lnTo>
                      <a:pt x="15" y="23"/>
                    </a:lnTo>
                    <a:lnTo>
                      <a:pt x="10" y="23"/>
                    </a:lnTo>
                    <a:lnTo>
                      <a:pt x="10" y="22"/>
                    </a:lnTo>
                    <a:lnTo>
                      <a:pt x="4" y="22"/>
                    </a:lnTo>
                    <a:lnTo>
                      <a:pt x="0" y="16"/>
                    </a:lnTo>
                    <a:lnTo>
                      <a:pt x="1" y="15"/>
                    </a:lnTo>
                    <a:lnTo>
                      <a:pt x="5" y="12"/>
                    </a:lnTo>
                    <a:lnTo>
                      <a:pt x="9" y="11"/>
                    </a:lnTo>
                    <a:lnTo>
                      <a:pt x="13" y="14"/>
                    </a:lnTo>
                    <a:lnTo>
                      <a:pt x="13" y="16"/>
                    </a:lnTo>
                    <a:lnTo>
                      <a:pt x="24" y="15"/>
                    </a:lnTo>
                    <a:lnTo>
                      <a:pt x="24" y="12"/>
                    </a:lnTo>
                    <a:lnTo>
                      <a:pt x="25" y="14"/>
                    </a:lnTo>
                    <a:lnTo>
                      <a:pt x="28" y="12"/>
                    </a:lnTo>
                    <a:lnTo>
                      <a:pt x="25" y="11"/>
                    </a:lnTo>
                    <a:lnTo>
                      <a:pt x="27" y="10"/>
                    </a:lnTo>
                    <a:lnTo>
                      <a:pt x="32" y="10"/>
                    </a:lnTo>
                    <a:lnTo>
                      <a:pt x="31" y="7"/>
                    </a:lnTo>
                    <a:lnTo>
                      <a:pt x="27" y="8"/>
                    </a:lnTo>
                    <a:lnTo>
                      <a:pt x="23" y="8"/>
                    </a:lnTo>
                    <a:lnTo>
                      <a:pt x="21" y="6"/>
                    </a:lnTo>
                    <a:lnTo>
                      <a:pt x="27" y="4"/>
                    </a:lnTo>
                    <a:lnTo>
                      <a:pt x="28" y="6"/>
                    </a:lnTo>
                    <a:lnTo>
                      <a:pt x="29" y="4"/>
                    </a:lnTo>
                    <a:lnTo>
                      <a:pt x="25" y="3"/>
                    </a:lnTo>
                    <a:lnTo>
                      <a:pt x="33" y="0"/>
                    </a:lnTo>
                    <a:lnTo>
                      <a:pt x="36" y="2"/>
                    </a:lnTo>
                    <a:lnTo>
                      <a:pt x="38" y="2"/>
                    </a:lnTo>
                    <a:lnTo>
                      <a:pt x="36" y="0"/>
                    </a:lnTo>
                    <a:lnTo>
                      <a:pt x="39" y="0"/>
                    </a:lnTo>
                    <a:lnTo>
                      <a:pt x="50" y="2"/>
                    </a:lnTo>
                    <a:lnTo>
                      <a:pt x="66" y="0"/>
                    </a:lnTo>
                    <a:lnTo>
                      <a:pt x="69" y="2"/>
                    </a:lnTo>
                    <a:lnTo>
                      <a:pt x="66" y="3"/>
                    </a:lnTo>
                    <a:lnTo>
                      <a:pt x="59" y="4"/>
                    </a:lnTo>
                    <a:lnTo>
                      <a:pt x="62" y="6"/>
                    </a:lnTo>
                    <a:lnTo>
                      <a:pt x="61" y="7"/>
                    </a:lnTo>
                    <a:lnTo>
                      <a:pt x="54" y="8"/>
                    </a:lnTo>
                    <a:lnTo>
                      <a:pt x="46" y="11"/>
                    </a:lnTo>
                    <a:lnTo>
                      <a:pt x="43" y="12"/>
                    </a:lnTo>
                    <a:lnTo>
                      <a:pt x="54" y="11"/>
                    </a:lnTo>
                    <a:lnTo>
                      <a:pt x="55" y="15"/>
                    </a:lnTo>
                    <a:lnTo>
                      <a:pt x="52" y="16"/>
                    </a:lnTo>
                    <a:lnTo>
                      <a:pt x="59" y="15"/>
                    </a:lnTo>
                    <a:lnTo>
                      <a:pt x="58" y="18"/>
                    </a:lnTo>
                    <a:lnTo>
                      <a:pt x="54" y="20"/>
                    </a:lnTo>
                    <a:lnTo>
                      <a:pt x="52" y="23"/>
                    </a:lnTo>
                    <a:lnTo>
                      <a:pt x="50" y="25"/>
                    </a:lnTo>
                    <a:lnTo>
                      <a:pt x="51" y="25"/>
                    </a:lnTo>
                    <a:lnTo>
                      <a:pt x="50" y="27"/>
                    </a:lnTo>
                    <a:lnTo>
                      <a:pt x="38" y="30"/>
                    </a:lnTo>
                    <a:lnTo>
                      <a:pt x="31" y="30"/>
                    </a:lnTo>
                    <a:lnTo>
                      <a:pt x="29" y="33"/>
                    </a:lnTo>
                    <a:lnTo>
                      <a:pt x="23" y="34"/>
                    </a:lnTo>
                    <a:lnTo>
                      <a:pt x="21" y="33"/>
                    </a:lnTo>
                    <a:lnTo>
                      <a:pt x="17" y="34"/>
                    </a:lnTo>
                    <a:lnTo>
                      <a:pt x="19" y="29"/>
                    </a:lnTo>
                    <a:lnTo>
                      <a:pt x="15" y="26"/>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3" name="Freeform 679"/>
              <p:cNvSpPr>
                <a:spLocks/>
              </p:cNvSpPr>
              <p:nvPr/>
            </p:nvSpPr>
            <p:spPr bwMode="auto">
              <a:xfrm>
                <a:off x="2949575" y="1524000"/>
                <a:ext cx="11113" cy="1588"/>
              </a:xfrm>
              <a:custGeom>
                <a:avLst/>
                <a:gdLst/>
                <a:ahLst/>
                <a:cxnLst>
                  <a:cxn ang="0">
                    <a:pos x="4" y="1"/>
                  </a:cxn>
                  <a:cxn ang="0">
                    <a:pos x="7" y="1"/>
                  </a:cxn>
                  <a:cxn ang="0">
                    <a:pos x="5" y="0"/>
                  </a:cxn>
                  <a:cxn ang="0">
                    <a:pos x="0" y="0"/>
                  </a:cxn>
                  <a:cxn ang="0">
                    <a:pos x="0" y="2"/>
                  </a:cxn>
                  <a:cxn ang="0">
                    <a:pos x="4" y="1"/>
                  </a:cxn>
                </a:cxnLst>
                <a:rect l="0" t="0" r="r" b="b"/>
                <a:pathLst>
                  <a:path w="7" h="2">
                    <a:moveTo>
                      <a:pt x="4" y="1"/>
                    </a:moveTo>
                    <a:lnTo>
                      <a:pt x="7" y="1"/>
                    </a:lnTo>
                    <a:lnTo>
                      <a:pt x="5" y="0"/>
                    </a:lnTo>
                    <a:lnTo>
                      <a:pt x="0" y="0"/>
                    </a:lnTo>
                    <a:lnTo>
                      <a:pt x="0" y="2"/>
                    </a:lnTo>
                    <a:lnTo>
                      <a:pt x="4"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4" name="Freeform 680"/>
              <p:cNvSpPr>
                <a:spLocks/>
              </p:cNvSpPr>
              <p:nvPr/>
            </p:nvSpPr>
            <p:spPr bwMode="auto">
              <a:xfrm>
                <a:off x="2932113" y="1500188"/>
                <a:ext cx="28574" cy="4761"/>
              </a:xfrm>
              <a:custGeom>
                <a:avLst/>
                <a:gdLst/>
                <a:ahLst/>
                <a:cxnLst>
                  <a:cxn ang="0">
                    <a:pos x="7" y="3"/>
                  </a:cxn>
                  <a:cxn ang="0">
                    <a:pos x="14" y="2"/>
                  </a:cxn>
                  <a:cxn ang="0">
                    <a:pos x="18" y="0"/>
                  </a:cxn>
                  <a:cxn ang="0">
                    <a:pos x="0" y="3"/>
                  </a:cxn>
                  <a:cxn ang="0">
                    <a:pos x="7" y="3"/>
                  </a:cxn>
                </a:cxnLst>
                <a:rect l="0" t="0" r="r" b="b"/>
                <a:pathLst>
                  <a:path w="18" h="3">
                    <a:moveTo>
                      <a:pt x="7" y="3"/>
                    </a:moveTo>
                    <a:lnTo>
                      <a:pt x="14" y="2"/>
                    </a:lnTo>
                    <a:lnTo>
                      <a:pt x="18" y="0"/>
                    </a:lnTo>
                    <a:lnTo>
                      <a:pt x="0" y="3"/>
                    </a:lnTo>
                    <a:lnTo>
                      <a:pt x="7"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5" name="Freeform 681"/>
              <p:cNvSpPr>
                <a:spLocks/>
              </p:cNvSpPr>
              <p:nvPr/>
            </p:nvSpPr>
            <p:spPr bwMode="auto">
              <a:xfrm>
                <a:off x="2817813" y="1604963"/>
                <a:ext cx="79376" cy="36511"/>
              </a:xfrm>
              <a:custGeom>
                <a:avLst/>
                <a:gdLst/>
                <a:ahLst/>
                <a:cxnLst>
                  <a:cxn ang="0">
                    <a:pos x="35" y="4"/>
                  </a:cxn>
                  <a:cxn ang="0">
                    <a:pos x="33" y="3"/>
                  </a:cxn>
                  <a:cxn ang="0">
                    <a:pos x="34" y="1"/>
                  </a:cxn>
                  <a:cxn ang="0">
                    <a:pos x="28" y="0"/>
                  </a:cxn>
                  <a:cxn ang="0">
                    <a:pos x="22" y="4"/>
                  </a:cxn>
                  <a:cxn ang="0">
                    <a:pos x="22" y="5"/>
                  </a:cxn>
                  <a:cxn ang="0">
                    <a:pos x="18" y="5"/>
                  </a:cxn>
                  <a:cxn ang="0">
                    <a:pos x="16" y="8"/>
                  </a:cxn>
                  <a:cxn ang="0">
                    <a:pos x="14" y="9"/>
                  </a:cxn>
                  <a:cxn ang="0">
                    <a:pos x="3" y="11"/>
                  </a:cxn>
                  <a:cxn ang="0">
                    <a:pos x="0" y="14"/>
                  </a:cxn>
                  <a:cxn ang="0">
                    <a:pos x="3" y="15"/>
                  </a:cxn>
                  <a:cxn ang="0">
                    <a:pos x="7" y="14"/>
                  </a:cxn>
                  <a:cxn ang="0">
                    <a:pos x="18" y="18"/>
                  </a:cxn>
                  <a:cxn ang="0">
                    <a:pos x="30" y="19"/>
                  </a:cxn>
                  <a:cxn ang="0">
                    <a:pos x="34" y="18"/>
                  </a:cxn>
                  <a:cxn ang="0">
                    <a:pos x="42" y="16"/>
                  </a:cxn>
                  <a:cxn ang="0">
                    <a:pos x="45" y="15"/>
                  </a:cxn>
                  <a:cxn ang="0">
                    <a:pos x="42" y="15"/>
                  </a:cxn>
                  <a:cxn ang="0">
                    <a:pos x="41" y="9"/>
                  </a:cxn>
                  <a:cxn ang="0">
                    <a:pos x="35" y="4"/>
                  </a:cxn>
                </a:cxnLst>
                <a:rect l="0" t="0" r="r" b="b"/>
                <a:pathLst>
                  <a:path w="45" h="19">
                    <a:moveTo>
                      <a:pt x="35" y="4"/>
                    </a:moveTo>
                    <a:lnTo>
                      <a:pt x="33" y="3"/>
                    </a:lnTo>
                    <a:lnTo>
                      <a:pt x="34" y="1"/>
                    </a:lnTo>
                    <a:lnTo>
                      <a:pt x="28" y="0"/>
                    </a:lnTo>
                    <a:lnTo>
                      <a:pt x="22" y="4"/>
                    </a:lnTo>
                    <a:lnTo>
                      <a:pt x="22" y="5"/>
                    </a:lnTo>
                    <a:lnTo>
                      <a:pt x="18" y="5"/>
                    </a:lnTo>
                    <a:lnTo>
                      <a:pt x="16" y="8"/>
                    </a:lnTo>
                    <a:lnTo>
                      <a:pt x="14" y="9"/>
                    </a:lnTo>
                    <a:lnTo>
                      <a:pt x="3" y="11"/>
                    </a:lnTo>
                    <a:lnTo>
                      <a:pt x="0" y="14"/>
                    </a:lnTo>
                    <a:lnTo>
                      <a:pt x="3" y="15"/>
                    </a:lnTo>
                    <a:lnTo>
                      <a:pt x="7" y="14"/>
                    </a:lnTo>
                    <a:lnTo>
                      <a:pt x="18" y="18"/>
                    </a:lnTo>
                    <a:lnTo>
                      <a:pt x="30" y="19"/>
                    </a:lnTo>
                    <a:lnTo>
                      <a:pt x="34" y="18"/>
                    </a:lnTo>
                    <a:lnTo>
                      <a:pt x="42" y="16"/>
                    </a:lnTo>
                    <a:lnTo>
                      <a:pt x="45" y="15"/>
                    </a:lnTo>
                    <a:lnTo>
                      <a:pt x="42" y="15"/>
                    </a:lnTo>
                    <a:lnTo>
                      <a:pt x="41" y="9"/>
                    </a:lnTo>
                    <a:lnTo>
                      <a:pt x="35" y="4"/>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6" name="Freeform 682"/>
              <p:cNvSpPr>
                <a:spLocks/>
              </p:cNvSpPr>
              <p:nvPr/>
            </p:nvSpPr>
            <p:spPr bwMode="auto">
              <a:xfrm>
                <a:off x="3006725" y="1460501"/>
                <a:ext cx="20638" cy="6349"/>
              </a:xfrm>
              <a:custGeom>
                <a:avLst/>
                <a:gdLst/>
                <a:ahLst/>
                <a:cxnLst>
                  <a:cxn ang="0">
                    <a:pos x="8" y="1"/>
                  </a:cxn>
                  <a:cxn ang="0">
                    <a:pos x="2" y="4"/>
                  </a:cxn>
                  <a:cxn ang="0">
                    <a:pos x="0" y="4"/>
                  </a:cxn>
                  <a:cxn ang="0">
                    <a:pos x="0" y="3"/>
                  </a:cxn>
                  <a:cxn ang="0">
                    <a:pos x="9" y="0"/>
                  </a:cxn>
                  <a:cxn ang="0">
                    <a:pos x="12" y="1"/>
                  </a:cxn>
                  <a:cxn ang="0">
                    <a:pos x="10" y="1"/>
                  </a:cxn>
                  <a:cxn ang="0">
                    <a:pos x="9" y="3"/>
                  </a:cxn>
                  <a:cxn ang="0">
                    <a:pos x="8" y="1"/>
                  </a:cxn>
                </a:cxnLst>
                <a:rect l="0" t="0" r="r" b="b"/>
                <a:pathLst>
                  <a:path w="12" h="4">
                    <a:moveTo>
                      <a:pt x="8" y="1"/>
                    </a:moveTo>
                    <a:lnTo>
                      <a:pt x="2" y="4"/>
                    </a:lnTo>
                    <a:lnTo>
                      <a:pt x="0" y="4"/>
                    </a:lnTo>
                    <a:lnTo>
                      <a:pt x="0" y="3"/>
                    </a:lnTo>
                    <a:lnTo>
                      <a:pt x="9" y="0"/>
                    </a:lnTo>
                    <a:lnTo>
                      <a:pt x="12" y="1"/>
                    </a:lnTo>
                    <a:lnTo>
                      <a:pt x="10" y="1"/>
                    </a:lnTo>
                    <a:lnTo>
                      <a:pt x="9" y="3"/>
                    </a:lnTo>
                    <a:lnTo>
                      <a:pt x="8"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7" name="Freeform 683"/>
              <p:cNvSpPr>
                <a:spLocks/>
              </p:cNvSpPr>
              <p:nvPr/>
            </p:nvSpPr>
            <p:spPr bwMode="auto">
              <a:xfrm>
                <a:off x="2917825" y="1436688"/>
                <a:ext cx="100013" cy="41275"/>
              </a:xfrm>
              <a:custGeom>
                <a:avLst/>
                <a:gdLst/>
                <a:ahLst/>
                <a:cxnLst>
                  <a:cxn ang="0">
                    <a:pos x="54" y="9"/>
                  </a:cxn>
                  <a:cxn ang="0">
                    <a:pos x="53" y="10"/>
                  </a:cxn>
                  <a:cxn ang="0">
                    <a:pos x="49" y="10"/>
                  </a:cxn>
                  <a:cxn ang="0">
                    <a:pos x="53" y="12"/>
                  </a:cxn>
                  <a:cxn ang="0">
                    <a:pos x="49" y="16"/>
                  </a:cxn>
                  <a:cxn ang="0">
                    <a:pos x="49" y="13"/>
                  </a:cxn>
                  <a:cxn ang="0">
                    <a:pos x="46" y="13"/>
                  </a:cxn>
                  <a:cxn ang="0">
                    <a:pos x="46" y="15"/>
                  </a:cxn>
                  <a:cxn ang="0">
                    <a:pos x="43" y="15"/>
                  </a:cxn>
                  <a:cxn ang="0">
                    <a:pos x="43" y="15"/>
                  </a:cxn>
                  <a:cxn ang="0">
                    <a:pos x="39" y="16"/>
                  </a:cxn>
                  <a:cxn ang="0">
                    <a:pos x="40" y="19"/>
                  </a:cxn>
                  <a:cxn ang="0">
                    <a:pos x="38" y="19"/>
                  </a:cxn>
                  <a:cxn ang="0">
                    <a:pos x="36" y="20"/>
                  </a:cxn>
                  <a:cxn ang="0">
                    <a:pos x="23" y="21"/>
                  </a:cxn>
                  <a:cxn ang="0">
                    <a:pos x="23" y="20"/>
                  </a:cxn>
                  <a:cxn ang="0">
                    <a:pos x="20" y="21"/>
                  </a:cxn>
                  <a:cxn ang="0">
                    <a:pos x="15" y="21"/>
                  </a:cxn>
                  <a:cxn ang="0">
                    <a:pos x="12" y="20"/>
                  </a:cxn>
                  <a:cxn ang="0">
                    <a:pos x="15" y="19"/>
                  </a:cxn>
                  <a:cxn ang="0">
                    <a:pos x="16" y="16"/>
                  </a:cxn>
                  <a:cxn ang="0">
                    <a:pos x="16" y="15"/>
                  </a:cxn>
                  <a:cxn ang="0">
                    <a:pos x="23" y="15"/>
                  </a:cxn>
                  <a:cxn ang="0">
                    <a:pos x="30" y="13"/>
                  </a:cxn>
                  <a:cxn ang="0">
                    <a:pos x="30" y="12"/>
                  </a:cxn>
                  <a:cxn ang="0">
                    <a:pos x="1" y="15"/>
                  </a:cxn>
                  <a:cxn ang="0">
                    <a:pos x="0" y="13"/>
                  </a:cxn>
                  <a:cxn ang="0">
                    <a:pos x="3" y="12"/>
                  </a:cxn>
                  <a:cxn ang="0">
                    <a:pos x="7" y="12"/>
                  </a:cxn>
                  <a:cxn ang="0">
                    <a:pos x="7" y="10"/>
                  </a:cxn>
                  <a:cxn ang="0">
                    <a:pos x="11" y="9"/>
                  </a:cxn>
                  <a:cxn ang="0">
                    <a:pos x="13" y="12"/>
                  </a:cxn>
                  <a:cxn ang="0">
                    <a:pos x="16" y="10"/>
                  </a:cxn>
                  <a:cxn ang="0">
                    <a:pos x="15" y="9"/>
                  </a:cxn>
                  <a:cxn ang="0">
                    <a:pos x="19" y="8"/>
                  </a:cxn>
                  <a:cxn ang="0">
                    <a:pos x="13" y="9"/>
                  </a:cxn>
                  <a:cxn ang="0">
                    <a:pos x="13" y="8"/>
                  </a:cxn>
                  <a:cxn ang="0">
                    <a:pos x="16" y="6"/>
                  </a:cxn>
                  <a:cxn ang="0">
                    <a:pos x="13" y="5"/>
                  </a:cxn>
                  <a:cxn ang="0">
                    <a:pos x="15" y="5"/>
                  </a:cxn>
                  <a:cxn ang="0">
                    <a:pos x="22" y="2"/>
                  </a:cxn>
                  <a:cxn ang="0">
                    <a:pos x="24" y="2"/>
                  </a:cxn>
                  <a:cxn ang="0">
                    <a:pos x="27" y="6"/>
                  </a:cxn>
                  <a:cxn ang="0">
                    <a:pos x="28" y="6"/>
                  </a:cxn>
                  <a:cxn ang="0">
                    <a:pos x="27" y="8"/>
                  </a:cxn>
                  <a:cxn ang="0">
                    <a:pos x="34" y="8"/>
                  </a:cxn>
                  <a:cxn ang="0">
                    <a:pos x="32" y="6"/>
                  </a:cxn>
                  <a:cxn ang="0">
                    <a:pos x="35" y="5"/>
                  </a:cxn>
                  <a:cxn ang="0">
                    <a:pos x="35" y="5"/>
                  </a:cxn>
                  <a:cxn ang="0">
                    <a:pos x="28" y="2"/>
                  </a:cxn>
                  <a:cxn ang="0">
                    <a:pos x="36" y="1"/>
                  </a:cxn>
                  <a:cxn ang="0">
                    <a:pos x="43" y="0"/>
                  </a:cxn>
                  <a:cxn ang="0">
                    <a:pos x="49" y="2"/>
                  </a:cxn>
                  <a:cxn ang="0">
                    <a:pos x="47" y="2"/>
                  </a:cxn>
                  <a:cxn ang="0">
                    <a:pos x="51" y="2"/>
                  </a:cxn>
                  <a:cxn ang="0">
                    <a:pos x="51" y="1"/>
                  </a:cxn>
                  <a:cxn ang="0">
                    <a:pos x="53" y="0"/>
                  </a:cxn>
                  <a:cxn ang="0">
                    <a:pos x="55" y="0"/>
                  </a:cxn>
                  <a:cxn ang="0">
                    <a:pos x="59" y="2"/>
                  </a:cxn>
                  <a:cxn ang="0">
                    <a:pos x="57" y="5"/>
                  </a:cxn>
                  <a:cxn ang="0">
                    <a:pos x="57" y="6"/>
                  </a:cxn>
                  <a:cxn ang="0">
                    <a:pos x="54" y="9"/>
                  </a:cxn>
                </a:cxnLst>
                <a:rect l="0" t="0" r="r" b="b"/>
                <a:pathLst>
                  <a:path w="59" h="21">
                    <a:moveTo>
                      <a:pt x="54" y="9"/>
                    </a:moveTo>
                    <a:lnTo>
                      <a:pt x="53" y="10"/>
                    </a:lnTo>
                    <a:lnTo>
                      <a:pt x="49" y="10"/>
                    </a:lnTo>
                    <a:lnTo>
                      <a:pt x="53" y="12"/>
                    </a:lnTo>
                    <a:lnTo>
                      <a:pt x="49" y="16"/>
                    </a:lnTo>
                    <a:lnTo>
                      <a:pt x="49" y="13"/>
                    </a:lnTo>
                    <a:lnTo>
                      <a:pt x="46" y="13"/>
                    </a:lnTo>
                    <a:lnTo>
                      <a:pt x="46" y="15"/>
                    </a:lnTo>
                    <a:lnTo>
                      <a:pt x="43" y="15"/>
                    </a:lnTo>
                    <a:lnTo>
                      <a:pt x="43" y="15"/>
                    </a:lnTo>
                    <a:lnTo>
                      <a:pt x="39" y="16"/>
                    </a:lnTo>
                    <a:lnTo>
                      <a:pt x="40" y="19"/>
                    </a:lnTo>
                    <a:lnTo>
                      <a:pt x="38" y="19"/>
                    </a:lnTo>
                    <a:lnTo>
                      <a:pt x="36" y="20"/>
                    </a:lnTo>
                    <a:lnTo>
                      <a:pt x="23" y="21"/>
                    </a:lnTo>
                    <a:lnTo>
                      <a:pt x="23" y="20"/>
                    </a:lnTo>
                    <a:lnTo>
                      <a:pt x="20" y="21"/>
                    </a:lnTo>
                    <a:lnTo>
                      <a:pt x="15" y="21"/>
                    </a:lnTo>
                    <a:lnTo>
                      <a:pt x="12" y="20"/>
                    </a:lnTo>
                    <a:lnTo>
                      <a:pt x="15" y="19"/>
                    </a:lnTo>
                    <a:lnTo>
                      <a:pt x="16" y="16"/>
                    </a:lnTo>
                    <a:lnTo>
                      <a:pt x="16" y="15"/>
                    </a:lnTo>
                    <a:lnTo>
                      <a:pt x="23" y="15"/>
                    </a:lnTo>
                    <a:lnTo>
                      <a:pt x="30" y="13"/>
                    </a:lnTo>
                    <a:lnTo>
                      <a:pt x="30" y="12"/>
                    </a:lnTo>
                    <a:lnTo>
                      <a:pt x="1" y="15"/>
                    </a:lnTo>
                    <a:lnTo>
                      <a:pt x="0" y="13"/>
                    </a:lnTo>
                    <a:lnTo>
                      <a:pt x="3" y="12"/>
                    </a:lnTo>
                    <a:lnTo>
                      <a:pt x="7" y="12"/>
                    </a:lnTo>
                    <a:lnTo>
                      <a:pt x="7" y="10"/>
                    </a:lnTo>
                    <a:lnTo>
                      <a:pt x="11" y="9"/>
                    </a:lnTo>
                    <a:lnTo>
                      <a:pt x="13" y="12"/>
                    </a:lnTo>
                    <a:lnTo>
                      <a:pt x="16" y="10"/>
                    </a:lnTo>
                    <a:lnTo>
                      <a:pt x="15" y="9"/>
                    </a:lnTo>
                    <a:lnTo>
                      <a:pt x="19" y="8"/>
                    </a:lnTo>
                    <a:lnTo>
                      <a:pt x="13" y="9"/>
                    </a:lnTo>
                    <a:lnTo>
                      <a:pt x="13" y="8"/>
                    </a:lnTo>
                    <a:lnTo>
                      <a:pt x="16" y="6"/>
                    </a:lnTo>
                    <a:lnTo>
                      <a:pt x="13" y="5"/>
                    </a:lnTo>
                    <a:lnTo>
                      <a:pt x="15" y="5"/>
                    </a:lnTo>
                    <a:lnTo>
                      <a:pt x="22" y="2"/>
                    </a:lnTo>
                    <a:lnTo>
                      <a:pt x="24" y="2"/>
                    </a:lnTo>
                    <a:lnTo>
                      <a:pt x="27" y="6"/>
                    </a:lnTo>
                    <a:lnTo>
                      <a:pt x="28" y="6"/>
                    </a:lnTo>
                    <a:lnTo>
                      <a:pt x="27" y="8"/>
                    </a:lnTo>
                    <a:lnTo>
                      <a:pt x="34" y="8"/>
                    </a:lnTo>
                    <a:lnTo>
                      <a:pt x="32" y="6"/>
                    </a:lnTo>
                    <a:lnTo>
                      <a:pt x="35" y="5"/>
                    </a:lnTo>
                    <a:lnTo>
                      <a:pt x="35" y="5"/>
                    </a:lnTo>
                    <a:lnTo>
                      <a:pt x="28" y="2"/>
                    </a:lnTo>
                    <a:lnTo>
                      <a:pt x="36" y="1"/>
                    </a:lnTo>
                    <a:lnTo>
                      <a:pt x="43" y="0"/>
                    </a:lnTo>
                    <a:lnTo>
                      <a:pt x="49" y="2"/>
                    </a:lnTo>
                    <a:lnTo>
                      <a:pt x="47" y="2"/>
                    </a:lnTo>
                    <a:lnTo>
                      <a:pt x="51" y="2"/>
                    </a:lnTo>
                    <a:lnTo>
                      <a:pt x="51" y="1"/>
                    </a:lnTo>
                    <a:lnTo>
                      <a:pt x="53" y="0"/>
                    </a:lnTo>
                    <a:lnTo>
                      <a:pt x="55" y="0"/>
                    </a:lnTo>
                    <a:lnTo>
                      <a:pt x="59" y="2"/>
                    </a:lnTo>
                    <a:lnTo>
                      <a:pt x="57" y="5"/>
                    </a:lnTo>
                    <a:lnTo>
                      <a:pt x="57" y="6"/>
                    </a:lnTo>
                    <a:lnTo>
                      <a:pt x="54" y="9"/>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8" name="Freeform 684"/>
              <p:cNvSpPr>
                <a:spLocks/>
              </p:cNvSpPr>
              <p:nvPr/>
            </p:nvSpPr>
            <p:spPr bwMode="auto">
              <a:xfrm>
                <a:off x="3059113" y="1387475"/>
                <a:ext cx="57150" cy="25401"/>
              </a:xfrm>
              <a:custGeom>
                <a:avLst/>
                <a:gdLst/>
                <a:ahLst/>
                <a:cxnLst>
                  <a:cxn ang="0">
                    <a:pos x="23" y="12"/>
                  </a:cxn>
                  <a:cxn ang="0">
                    <a:pos x="9" y="12"/>
                  </a:cxn>
                  <a:cxn ang="0">
                    <a:pos x="4" y="14"/>
                  </a:cxn>
                  <a:cxn ang="0">
                    <a:pos x="1" y="13"/>
                  </a:cxn>
                  <a:cxn ang="0">
                    <a:pos x="4" y="12"/>
                  </a:cxn>
                  <a:cxn ang="0">
                    <a:pos x="0" y="10"/>
                  </a:cxn>
                  <a:cxn ang="0">
                    <a:pos x="8" y="10"/>
                  </a:cxn>
                  <a:cxn ang="0">
                    <a:pos x="9" y="9"/>
                  </a:cxn>
                  <a:cxn ang="0">
                    <a:pos x="9" y="9"/>
                  </a:cxn>
                  <a:cxn ang="0">
                    <a:pos x="1" y="8"/>
                  </a:cxn>
                  <a:cxn ang="0">
                    <a:pos x="2" y="8"/>
                  </a:cxn>
                  <a:cxn ang="0">
                    <a:pos x="1" y="6"/>
                  </a:cxn>
                  <a:cxn ang="0">
                    <a:pos x="2" y="5"/>
                  </a:cxn>
                  <a:cxn ang="0">
                    <a:pos x="1" y="4"/>
                  </a:cxn>
                  <a:cxn ang="0">
                    <a:pos x="5" y="4"/>
                  </a:cxn>
                  <a:cxn ang="0">
                    <a:pos x="5" y="2"/>
                  </a:cxn>
                  <a:cxn ang="0">
                    <a:pos x="7" y="1"/>
                  </a:cxn>
                  <a:cxn ang="0">
                    <a:pos x="11" y="0"/>
                  </a:cxn>
                  <a:cxn ang="0">
                    <a:pos x="24" y="2"/>
                  </a:cxn>
                  <a:cxn ang="0">
                    <a:pos x="24" y="4"/>
                  </a:cxn>
                  <a:cxn ang="0">
                    <a:pos x="21" y="5"/>
                  </a:cxn>
                  <a:cxn ang="0">
                    <a:pos x="27" y="5"/>
                  </a:cxn>
                  <a:cxn ang="0">
                    <a:pos x="31" y="6"/>
                  </a:cxn>
                  <a:cxn ang="0">
                    <a:pos x="28" y="8"/>
                  </a:cxn>
                  <a:cxn ang="0">
                    <a:pos x="26" y="9"/>
                  </a:cxn>
                  <a:cxn ang="0">
                    <a:pos x="26" y="10"/>
                  </a:cxn>
                  <a:cxn ang="0">
                    <a:pos x="23" y="12"/>
                  </a:cxn>
                </a:cxnLst>
                <a:rect l="0" t="0" r="r" b="b"/>
                <a:pathLst>
                  <a:path w="31" h="14">
                    <a:moveTo>
                      <a:pt x="23" y="12"/>
                    </a:moveTo>
                    <a:lnTo>
                      <a:pt x="9" y="12"/>
                    </a:lnTo>
                    <a:lnTo>
                      <a:pt x="4" y="14"/>
                    </a:lnTo>
                    <a:lnTo>
                      <a:pt x="1" y="13"/>
                    </a:lnTo>
                    <a:lnTo>
                      <a:pt x="4" y="12"/>
                    </a:lnTo>
                    <a:lnTo>
                      <a:pt x="0" y="10"/>
                    </a:lnTo>
                    <a:lnTo>
                      <a:pt x="8" y="10"/>
                    </a:lnTo>
                    <a:lnTo>
                      <a:pt x="9" y="9"/>
                    </a:lnTo>
                    <a:lnTo>
                      <a:pt x="9" y="9"/>
                    </a:lnTo>
                    <a:lnTo>
                      <a:pt x="1" y="8"/>
                    </a:lnTo>
                    <a:lnTo>
                      <a:pt x="2" y="8"/>
                    </a:lnTo>
                    <a:lnTo>
                      <a:pt x="1" y="6"/>
                    </a:lnTo>
                    <a:lnTo>
                      <a:pt x="2" y="5"/>
                    </a:lnTo>
                    <a:lnTo>
                      <a:pt x="1" y="4"/>
                    </a:lnTo>
                    <a:lnTo>
                      <a:pt x="5" y="4"/>
                    </a:lnTo>
                    <a:lnTo>
                      <a:pt x="5" y="2"/>
                    </a:lnTo>
                    <a:lnTo>
                      <a:pt x="7" y="1"/>
                    </a:lnTo>
                    <a:lnTo>
                      <a:pt x="11" y="0"/>
                    </a:lnTo>
                    <a:lnTo>
                      <a:pt x="24" y="2"/>
                    </a:lnTo>
                    <a:lnTo>
                      <a:pt x="24" y="4"/>
                    </a:lnTo>
                    <a:lnTo>
                      <a:pt x="21" y="5"/>
                    </a:lnTo>
                    <a:lnTo>
                      <a:pt x="27" y="5"/>
                    </a:lnTo>
                    <a:lnTo>
                      <a:pt x="31" y="6"/>
                    </a:lnTo>
                    <a:lnTo>
                      <a:pt x="28" y="8"/>
                    </a:lnTo>
                    <a:lnTo>
                      <a:pt x="26" y="9"/>
                    </a:lnTo>
                    <a:lnTo>
                      <a:pt x="26" y="10"/>
                    </a:lnTo>
                    <a:lnTo>
                      <a:pt x="23" y="12"/>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79" name="Freeform 685"/>
              <p:cNvSpPr>
                <a:spLocks/>
              </p:cNvSpPr>
              <p:nvPr/>
            </p:nvSpPr>
            <p:spPr bwMode="auto">
              <a:xfrm>
                <a:off x="2955925" y="1376363"/>
                <a:ext cx="87313" cy="34925"/>
              </a:xfrm>
              <a:custGeom>
                <a:avLst/>
                <a:gdLst/>
                <a:ahLst/>
                <a:cxnLst>
                  <a:cxn ang="0">
                    <a:pos x="51" y="7"/>
                  </a:cxn>
                  <a:cxn ang="0">
                    <a:pos x="52" y="9"/>
                  </a:cxn>
                  <a:cxn ang="0">
                    <a:pos x="47" y="10"/>
                  </a:cxn>
                  <a:cxn ang="0">
                    <a:pos x="46" y="11"/>
                  </a:cxn>
                  <a:cxn ang="0">
                    <a:pos x="50" y="15"/>
                  </a:cxn>
                  <a:cxn ang="0">
                    <a:pos x="44" y="18"/>
                  </a:cxn>
                  <a:cxn ang="0">
                    <a:pos x="36" y="18"/>
                  </a:cxn>
                  <a:cxn ang="0">
                    <a:pos x="32" y="17"/>
                  </a:cxn>
                  <a:cxn ang="0">
                    <a:pos x="32" y="13"/>
                  </a:cxn>
                  <a:cxn ang="0">
                    <a:pos x="18" y="13"/>
                  </a:cxn>
                  <a:cxn ang="0">
                    <a:pos x="18" y="11"/>
                  </a:cxn>
                  <a:cxn ang="0">
                    <a:pos x="8" y="13"/>
                  </a:cxn>
                  <a:cxn ang="0">
                    <a:pos x="1" y="13"/>
                  </a:cxn>
                  <a:cxn ang="0">
                    <a:pos x="0" y="11"/>
                  </a:cxn>
                  <a:cxn ang="0">
                    <a:pos x="1" y="10"/>
                  </a:cxn>
                  <a:cxn ang="0">
                    <a:pos x="14" y="10"/>
                  </a:cxn>
                  <a:cxn ang="0">
                    <a:pos x="17" y="9"/>
                  </a:cxn>
                  <a:cxn ang="0">
                    <a:pos x="12" y="9"/>
                  </a:cxn>
                  <a:cxn ang="0">
                    <a:pos x="18" y="7"/>
                  </a:cxn>
                  <a:cxn ang="0">
                    <a:pos x="12" y="7"/>
                  </a:cxn>
                  <a:cxn ang="0">
                    <a:pos x="17" y="6"/>
                  </a:cxn>
                  <a:cxn ang="0">
                    <a:pos x="16" y="5"/>
                  </a:cxn>
                  <a:cxn ang="0">
                    <a:pos x="6" y="6"/>
                  </a:cxn>
                  <a:cxn ang="0">
                    <a:pos x="5" y="6"/>
                  </a:cxn>
                  <a:cxn ang="0">
                    <a:pos x="12" y="5"/>
                  </a:cxn>
                  <a:cxn ang="0">
                    <a:pos x="4" y="5"/>
                  </a:cxn>
                  <a:cxn ang="0">
                    <a:pos x="5" y="2"/>
                  </a:cxn>
                  <a:cxn ang="0">
                    <a:pos x="9" y="0"/>
                  </a:cxn>
                  <a:cxn ang="0">
                    <a:pos x="24" y="0"/>
                  </a:cxn>
                  <a:cxn ang="0">
                    <a:pos x="28" y="0"/>
                  </a:cxn>
                  <a:cxn ang="0">
                    <a:pos x="24" y="5"/>
                  </a:cxn>
                  <a:cxn ang="0">
                    <a:pos x="25" y="5"/>
                  </a:cxn>
                  <a:cxn ang="0">
                    <a:pos x="29" y="3"/>
                  </a:cxn>
                  <a:cxn ang="0">
                    <a:pos x="35" y="2"/>
                  </a:cxn>
                  <a:cxn ang="0">
                    <a:pos x="41" y="3"/>
                  </a:cxn>
                  <a:cxn ang="0">
                    <a:pos x="39" y="5"/>
                  </a:cxn>
                  <a:cxn ang="0">
                    <a:pos x="40" y="6"/>
                  </a:cxn>
                  <a:cxn ang="0">
                    <a:pos x="46" y="5"/>
                  </a:cxn>
                  <a:cxn ang="0">
                    <a:pos x="51" y="7"/>
                  </a:cxn>
                </a:cxnLst>
                <a:rect l="0" t="0" r="r" b="b"/>
                <a:pathLst>
                  <a:path w="52" h="18">
                    <a:moveTo>
                      <a:pt x="51" y="7"/>
                    </a:moveTo>
                    <a:lnTo>
                      <a:pt x="52" y="9"/>
                    </a:lnTo>
                    <a:lnTo>
                      <a:pt x="47" y="10"/>
                    </a:lnTo>
                    <a:lnTo>
                      <a:pt x="46" y="11"/>
                    </a:lnTo>
                    <a:lnTo>
                      <a:pt x="50" y="15"/>
                    </a:lnTo>
                    <a:lnTo>
                      <a:pt x="44" y="18"/>
                    </a:lnTo>
                    <a:lnTo>
                      <a:pt x="36" y="18"/>
                    </a:lnTo>
                    <a:lnTo>
                      <a:pt x="32" y="17"/>
                    </a:lnTo>
                    <a:lnTo>
                      <a:pt x="32" y="13"/>
                    </a:lnTo>
                    <a:lnTo>
                      <a:pt x="18" y="13"/>
                    </a:lnTo>
                    <a:lnTo>
                      <a:pt x="18" y="11"/>
                    </a:lnTo>
                    <a:lnTo>
                      <a:pt x="8" y="13"/>
                    </a:lnTo>
                    <a:lnTo>
                      <a:pt x="1" y="13"/>
                    </a:lnTo>
                    <a:lnTo>
                      <a:pt x="0" y="11"/>
                    </a:lnTo>
                    <a:lnTo>
                      <a:pt x="1" y="10"/>
                    </a:lnTo>
                    <a:lnTo>
                      <a:pt x="14" y="10"/>
                    </a:lnTo>
                    <a:lnTo>
                      <a:pt x="17" y="9"/>
                    </a:lnTo>
                    <a:lnTo>
                      <a:pt x="12" y="9"/>
                    </a:lnTo>
                    <a:lnTo>
                      <a:pt x="18" y="7"/>
                    </a:lnTo>
                    <a:lnTo>
                      <a:pt x="12" y="7"/>
                    </a:lnTo>
                    <a:lnTo>
                      <a:pt x="17" y="6"/>
                    </a:lnTo>
                    <a:lnTo>
                      <a:pt x="16" y="5"/>
                    </a:lnTo>
                    <a:lnTo>
                      <a:pt x="6" y="6"/>
                    </a:lnTo>
                    <a:lnTo>
                      <a:pt x="5" y="6"/>
                    </a:lnTo>
                    <a:lnTo>
                      <a:pt x="12" y="5"/>
                    </a:lnTo>
                    <a:lnTo>
                      <a:pt x="4" y="5"/>
                    </a:lnTo>
                    <a:lnTo>
                      <a:pt x="5" y="2"/>
                    </a:lnTo>
                    <a:lnTo>
                      <a:pt x="9" y="0"/>
                    </a:lnTo>
                    <a:lnTo>
                      <a:pt x="24" y="0"/>
                    </a:lnTo>
                    <a:lnTo>
                      <a:pt x="28" y="0"/>
                    </a:lnTo>
                    <a:lnTo>
                      <a:pt x="24" y="5"/>
                    </a:lnTo>
                    <a:lnTo>
                      <a:pt x="25" y="5"/>
                    </a:lnTo>
                    <a:lnTo>
                      <a:pt x="29" y="3"/>
                    </a:lnTo>
                    <a:lnTo>
                      <a:pt x="35" y="2"/>
                    </a:lnTo>
                    <a:lnTo>
                      <a:pt x="41" y="3"/>
                    </a:lnTo>
                    <a:lnTo>
                      <a:pt x="39" y="5"/>
                    </a:lnTo>
                    <a:lnTo>
                      <a:pt x="40" y="6"/>
                    </a:lnTo>
                    <a:lnTo>
                      <a:pt x="46" y="5"/>
                    </a:lnTo>
                    <a:lnTo>
                      <a:pt x="51" y="7"/>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0" name="Freeform 686"/>
              <p:cNvSpPr>
                <a:spLocks/>
              </p:cNvSpPr>
              <p:nvPr/>
            </p:nvSpPr>
            <p:spPr bwMode="auto">
              <a:xfrm>
                <a:off x="2978150" y="1408113"/>
                <a:ext cx="23814" cy="4761"/>
              </a:xfrm>
              <a:custGeom>
                <a:avLst/>
                <a:gdLst/>
                <a:ahLst/>
                <a:cxnLst>
                  <a:cxn ang="0">
                    <a:pos x="6" y="0"/>
                  </a:cxn>
                  <a:cxn ang="0">
                    <a:pos x="14" y="1"/>
                  </a:cxn>
                  <a:cxn ang="0">
                    <a:pos x="2" y="2"/>
                  </a:cxn>
                  <a:cxn ang="0">
                    <a:pos x="0" y="0"/>
                  </a:cxn>
                  <a:cxn ang="0">
                    <a:pos x="6" y="0"/>
                  </a:cxn>
                </a:cxnLst>
                <a:rect l="0" t="0" r="r" b="b"/>
                <a:pathLst>
                  <a:path w="14" h="2">
                    <a:moveTo>
                      <a:pt x="6" y="0"/>
                    </a:moveTo>
                    <a:lnTo>
                      <a:pt x="14" y="1"/>
                    </a:lnTo>
                    <a:lnTo>
                      <a:pt x="2" y="2"/>
                    </a:lnTo>
                    <a:lnTo>
                      <a:pt x="0" y="0"/>
                    </a:lnTo>
                    <a:lnTo>
                      <a:pt x="6"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1" name="Freeform 687"/>
              <p:cNvSpPr>
                <a:spLocks/>
              </p:cNvSpPr>
              <p:nvPr/>
            </p:nvSpPr>
            <p:spPr bwMode="auto">
              <a:xfrm>
                <a:off x="2917825" y="1412876"/>
                <a:ext cx="17463" cy="12700"/>
              </a:xfrm>
              <a:custGeom>
                <a:avLst/>
                <a:gdLst/>
                <a:ahLst/>
                <a:cxnLst>
                  <a:cxn ang="0">
                    <a:pos x="8" y="2"/>
                  </a:cxn>
                  <a:cxn ang="0">
                    <a:pos x="7" y="3"/>
                  </a:cxn>
                  <a:cxn ang="0">
                    <a:pos x="11" y="6"/>
                  </a:cxn>
                  <a:cxn ang="0">
                    <a:pos x="8" y="6"/>
                  </a:cxn>
                  <a:cxn ang="0">
                    <a:pos x="9" y="7"/>
                  </a:cxn>
                  <a:cxn ang="0">
                    <a:pos x="5" y="7"/>
                  </a:cxn>
                  <a:cxn ang="0">
                    <a:pos x="0" y="7"/>
                  </a:cxn>
                  <a:cxn ang="0">
                    <a:pos x="1" y="0"/>
                  </a:cxn>
                  <a:cxn ang="0">
                    <a:pos x="5" y="0"/>
                  </a:cxn>
                  <a:cxn ang="0">
                    <a:pos x="8" y="2"/>
                  </a:cxn>
                </a:cxnLst>
                <a:rect l="0" t="0" r="r" b="b"/>
                <a:pathLst>
                  <a:path w="11" h="7">
                    <a:moveTo>
                      <a:pt x="8" y="2"/>
                    </a:moveTo>
                    <a:lnTo>
                      <a:pt x="7" y="3"/>
                    </a:lnTo>
                    <a:lnTo>
                      <a:pt x="11" y="6"/>
                    </a:lnTo>
                    <a:lnTo>
                      <a:pt x="8" y="6"/>
                    </a:lnTo>
                    <a:lnTo>
                      <a:pt x="9" y="7"/>
                    </a:lnTo>
                    <a:lnTo>
                      <a:pt x="5" y="7"/>
                    </a:lnTo>
                    <a:lnTo>
                      <a:pt x="0" y="7"/>
                    </a:lnTo>
                    <a:lnTo>
                      <a:pt x="1" y="0"/>
                    </a:lnTo>
                    <a:lnTo>
                      <a:pt x="5" y="0"/>
                    </a:lnTo>
                    <a:lnTo>
                      <a:pt x="8" y="2"/>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2" name="Freeform 688"/>
              <p:cNvSpPr>
                <a:spLocks/>
              </p:cNvSpPr>
              <p:nvPr/>
            </p:nvSpPr>
            <p:spPr bwMode="auto">
              <a:xfrm>
                <a:off x="2906713" y="1436688"/>
                <a:ext cx="25401" cy="9526"/>
              </a:xfrm>
              <a:custGeom>
                <a:avLst/>
                <a:gdLst/>
                <a:ahLst/>
                <a:cxnLst>
                  <a:cxn ang="0">
                    <a:pos x="9" y="1"/>
                  </a:cxn>
                  <a:cxn ang="0">
                    <a:pos x="14" y="4"/>
                  </a:cxn>
                  <a:cxn ang="0">
                    <a:pos x="2" y="4"/>
                  </a:cxn>
                  <a:cxn ang="0">
                    <a:pos x="3" y="4"/>
                  </a:cxn>
                  <a:cxn ang="0">
                    <a:pos x="0" y="4"/>
                  </a:cxn>
                  <a:cxn ang="0">
                    <a:pos x="3" y="2"/>
                  </a:cxn>
                  <a:cxn ang="0">
                    <a:pos x="2" y="1"/>
                  </a:cxn>
                  <a:cxn ang="0">
                    <a:pos x="7" y="0"/>
                  </a:cxn>
                  <a:cxn ang="0">
                    <a:pos x="9" y="1"/>
                  </a:cxn>
                </a:cxnLst>
                <a:rect l="0" t="0" r="r" b="b"/>
                <a:pathLst>
                  <a:path w="14" h="4">
                    <a:moveTo>
                      <a:pt x="9" y="1"/>
                    </a:moveTo>
                    <a:lnTo>
                      <a:pt x="14" y="4"/>
                    </a:lnTo>
                    <a:lnTo>
                      <a:pt x="2" y="4"/>
                    </a:lnTo>
                    <a:lnTo>
                      <a:pt x="3" y="4"/>
                    </a:lnTo>
                    <a:lnTo>
                      <a:pt x="0" y="4"/>
                    </a:lnTo>
                    <a:lnTo>
                      <a:pt x="3" y="2"/>
                    </a:lnTo>
                    <a:lnTo>
                      <a:pt x="2" y="1"/>
                    </a:lnTo>
                    <a:lnTo>
                      <a:pt x="7" y="0"/>
                    </a:lnTo>
                    <a:lnTo>
                      <a:pt x="9"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3" name="Freeform 689"/>
              <p:cNvSpPr>
                <a:spLocks/>
              </p:cNvSpPr>
              <p:nvPr/>
            </p:nvSpPr>
            <p:spPr bwMode="auto">
              <a:xfrm>
                <a:off x="2903538" y="1446214"/>
                <a:ext cx="31750" cy="6349"/>
              </a:xfrm>
              <a:custGeom>
                <a:avLst/>
                <a:gdLst/>
                <a:ahLst/>
                <a:cxnLst>
                  <a:cxn ang="0">
                    <a:pos x="16" y="0"/>
                  </a:cxn>
                  <a:cxn ang="0">
                    <a:pos x="19" y="0"/>
                  </a:cxn>
                  <a:cxn ang="0">
                    <a:pos x="16" y="1"/>
                  </a:cxn>
                  <a:cxn ang="0">
                    <a:pos x="11" y="3"/>
                  </a:cxn>
                  <a:cxn ang="0">
                    <a:pos x="1" y="3"/>
                  </a:cxn>
                  <a:cxn ang="0">
                    <a:pos x="0" y="1"/>
                  </a:cxn>
                  <a:cxn ang="0">
                    <a:pos x="16" y="0"/>
                  </a:cxn>
                </a:cxnLst>
                <a:rect l="0" t="0" r="r" b="b"/>
                <a:pathLst>
                  <a:path w="19" h="3">
                    <a:moveTo>
                      <a:pt x="16" y="0"/>
                    </a:moveTo>
                    <a:lnTo>
                      <a:pt x="19" y="0"/>
                    </a:lnTo>
                    <a:lnTo>
                      <a:pt x="16" y="1"/>
                    </a:lnTo>
                    <a:lnTo>
                      <a:pt x="11" y="3"/>
                    </a:lnTo>
                    <a:lnTo>
                      <a:pt x="1" y="3"/>
                    </a:lnTo>
                    <a:lnTo>
                      <a:pt x="0" y="1"/>
                    </a:lnTo>
                    <a:lnTo>
                      <a:pt x="16"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4" name="Freeform 690"/>
              <p:cNvSpPr>
                <a:spLocks/>
              </p:cNvSpPr>
              <p:nvPr/>
            </p:nvSpPr>
            <p:spPr bwMode="auto">
              <a:xfrm>
                <a:off x="2905125" y="1452563"/>
                <a:ext cx="28574" cy="1587"/>
              </a:xfrm>
              <a:custGeom>
                <a:avLst/>
                <a:gdLst/>
                <a:ahLst/>
                <a:cxnLst>
                  <a:cxn ang="0">
                    <a:pos x="11" y="0"/>
                  </a:cxn>
                  <a:cxn ang="0">
                    <a:pos x="16" y="0"/>
                  </a:cxn>
                  <a:cxn ang="0">
                    <a:pos x="14" y="1"/>
                  </a:cxn>
                  <a:cxn ang="0">
                    <a:pos x="0" y="1"/>
                  </a:cxn>
                  <a:cxn ang="0">
                    <a:pos x="11" y="0"/>
                  </a:cxn>
                </a:cxnLst>
                <a:rect l="0" t="0" r="r" b="b"/>
                <a:pathLst>
                  <a:path w="16" h="1">
                    <a:moveTo>
                      <a:pt x="11" y="0"/>
                    </a:moveTo>
                    <a:lnTo>
                      <a:pt x="16" y="0"/>
                    </a:lnTo>
                    <a:lnTo>
                      <a:pt x="14" y="1"/>
                    </a:lnTo>
                    <a:lnTo>
                      <a:pt x="0" y="1"/>
                    </a:lnTo>
                    <a:lnTo>
                      <a:pt x="11" y="0"/>
                    </a:lnTo>
                    <a:close/>
                  </a:path>
                </a:pathLst>
              </a:custGeom>
              <a:solidFill>
                <a:srgbClr val="99CCFF"/>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5" name="Freeform 691"/>
              <p:cNvSpPr>
                <a:spLocks/>
              </p:cNvSpPr>
              <p:nvPr/>
            </p:nvSpPr>
            <p:spPr bwMode="auto">
              <a:xfrm>
                <a:off x="2909888" y="1454150"/>
                <a:ext cx="25401" cy="6349"/>
              </a:xfrm>
              <a:custGeom>
                <a:avLst/>
                <a:gdLst/>
                <a:ahLst/>
                <a:cxnLst>
                  <a:cxn ang="0">
                    <a:pos x="5" y="0"/>
                  </a:cxn>
                  <a:cxn ang="0">
                    <a:pos x="15" y="0"/>
                  </a:cxn>
                  <a:cxn ang="0">
                    <a:pos x="7" y="3"/>
                  </a:cxn>
                  <a:cxn ang="0">
                    <a:pos x="3" y="3"/>
                  </a:cxn>
                  <a:cxn ang="0">
                    <a:pos x="0" y="3"/>
                  </a:cxn>
                  <a:cxn ang="0">
                    <a:pos x="5" y="0"/>
                  </a:cxn>
                </a:cxnLst>
                <a:rect l="0" t="0" r="r" b="b"/>
                <a:pathLst>
                  <a:path w="15" h="3">
                    <a:moveTo>
                      <a:pt x="5" y="0"/>
                    </a:moveTo>
                    <a:lnTo>
                      <a:pt x="15" y="0"/>
                    </a:lnTo>
                    <a:lnTo>
                      <a:pt x="7" y="3"/>
                    </a:lnTo>
                    <a:lnTo>
                      <a:pt x="3" y="3"/>
                    </a:lnTo>
                    <a:lnTo>
                      <a:pt x="0" y="3"/>
                    </a:lnTo>
                    <a:lnTo>
                      <a:pt x="5"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6" name="Freeform 692"/>
              <p:cNvSpPr>
                <a:spLocks/>
              </p:cNvSpPr>
              <p:nvPr/>
            </p:nvSpPr>
            <p:spPr bwMode="auto">
              <a:xfrm>
                <a:off x="2870200" y="1466850"/>
                <a:ext cx="20638" cy="9526"/>
              </a:xfrm>
              <a:custGeom>
                <a:avLst/>
                <a:gdLst/>
                <a:ahLst/>
                <a:cxnLst>
                  <a:cxn ang="0">
                    <a:pos x="11" y="0"/>
                  </a:cxn>
                  <a:cxn ang="0">
                    <a:pos x="12" y="3"/>
                  </a:cxn>
                  <a:cxn ang="0">
                    <a:pos x="9" y="4"/>
                  </a:cxn>
                  <a:cxn ang="0">
                    <a:pos x="4" y="4"/>
                  </a:cxn>
                  <a:cxn ang="0">
                    <a:pos x="0" y="3"/>
                  </a:cxn>
                  <a:cxn ang="0">
                    <a:pos x="7" y="0"/>
                  </a:cxn>
                  <a:cxn ang="0">
                    <a:pos x="11" y="0"/>
                  </a:cxn>
                </a:cxnLst>
                <a:rect l="0" t="0" r="r" b="b"/>
                <a:pathLst>
                  <a:path w="12" h="4">
                    <a:moveTo>
                      <a:pt x="11" y="0"/>
                    </a:moveTo>
                    <a:lnTo>
                      <a:pt x="12" y="3"/>
                    </a:lnTo>
                    <a:lnTo>
                      <a:pt x="9" y="4"/>
                    </a:lnTo>
                    <a:lnTo>
                      <a:pt x="4" y="4"/>
                    </a:lnTo>
                    <a:lnTo>
                      <a:pt x="0" y="3"/>
                    </a:lnTo>
                    <a:lnTo>
                      <a:pt x="7" y="0"/>
                    </a:lnTo>
                    <a:lnTo>
                      <a:pt x="11" y="0"/>
                    </a:lnTo>
                    <a:close/>
                  </a:path>
                </a:pathLst>
              </a:custGeom>
              <a:solidFill>
                <a:srgbClr val="99CCFF"/>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7" name="Freeform 693"/>
              <p:cNvSpPr>
                <a:spLocks/>
              </p:cNvSpPr>
              <p:nvPr/>
            </p:nvSpPr>
            <p:spPr bwMode="auto">
              <a:xfrm>
                <a:off x="2657475" y="1431925"/>
                <a:ext cx="219075" cy="57150"/>
              </a:xfrm>
              <a:custGeom>
                <a:avLst/>
                <a:gdLst/>
                <a:ahLst/>
                <a:cxnLst>
                  <a:cxn ang="0">
                    <a:pos x="97" y="3"/>
                  </a:cxn>
                  <a:cxn ang="0">
                    <a:pos x="111" y="0"/>
                  </a:cxn>
                  <a:cxn ang="0">
                    <a:pos x="108" y="3"/>
                  </a:cxn>
                  <a:cxn ang="0">
                    <a:pos x="107" y="4"/>
                  </a:cxn>
                  <a:cxn ang="0">
                    <a:pos x="101" y="10"/>
                  </a:cxn>
                  <a:cxn ang="0">
                    <a:pos x="102" y="12"/>
                  </a:cxn>
                  <a:cxn ang="0">
                    <a:pos x="111" y="14"/>
                  </a:cxn>
                  <a:cxn ang="0">
                    <a:pos x="116" y="11"/>
                  </a:cxn>
                  <a:cxn ang="0">
                    <a:pos x="126" y="11"/>
                  </a:cxn>
                  <a:cxn ang="0">
                    <a:pos x="124" y="15"/>
                  </a:cxn>
                  <a:cxn ang="0">
                    <a:pos x="96" y="23"/>
                  </a:cxn>
                  <a:cxn ang="0">
                    <a:pos x="94" y="22"/>
                  </a:cxn>
                  <a:cxn ang="0">
                    <a:pos x="82" y="23"/>
                  </a:cxn>
                  <a:cxn ang="0">
                    <a:pos x="85" y="22"/>
                  </a:cxn>
                  <a:cxn ang="0">
                    <a:pos x="61" y="26"/>
                  </a:cxn>
                  <a:cxn ang="0">
                    <a:pos x="36" y="30"/>
                  </a:cxn>
                  <a:cxn ang="0">
                    <a:pos x="21" y="27"/>
                  </a:cxn>
                  <a:cxn ang="0">
                    <a:pos x="35" y="25"/>
                  </a:cxn>
                  <a:cxn ang="0">
                    <a:pos x="52" y="23"/>
                  </a:cxn>
                  <a:cxn ang="0">
                    <a:pos x="50" y="21"/>
                  </a:cxn>
                  <a:cxn ang="0">
                    <a:pos x="48" y="19"/>
                  </a:cxn>
                  <a:cxn ang="0">
                    <a:pos x="42" y="21"/>
                  </a:cxn>
                  <a:cxn ang="0">
                    <a:pos x="32" y="22"/>
                  </a:cxn>
                  <a:cxn ang="0">
                    <a:pos x="38" y="18"/>
                  </a:cxn>
                  <a:cxn ang="0">
                    <a:pos x="38" y="18"/>
                  </a:cxn>
                  <a:cxn ang="0">
                    <a:pos x="31" y="19"/>
                  </a:cxn>
                  <a:cxn ang="0">
                    <a:pos x="23" y="23"/>
                  </a:cxn>
                  <a:cxn ang="0">
                    <a:pos x="23" y="21"/>
                  </a:cxn>
                  <a:cxn ang="0">
                    <a:pos x="15" y="23"/>
                  </a:cxn>
                  <a:cxn ang="0">
                    <a:pos x="12" y="22"/>
                  </a:cxn>
                  <a:cxn ang="0">
                    <a:pos x="8" y="21"/>
                  </a:cxn>
                  <a:cxn ang="0">
                    <a:pos x="8" y="17"/>
                  </a:cxn>
                  <a:cxn ang="0">
                    <a:pos x="32" y="14"/>
                  </a:cxn>
                  <a:cxn ang="0">
                    <a:pos x="9" y="15"/>
                  </a:cxn>
                  <a:cxn ang="0">
                    <a:pos x="15" y="12"/>
                  </a:cxn>
                  <a:cxn ang="0">
                    <a:pos x="23" y="10"/>
                  </a:cxn>
                  <a:cxn ang="0">
                    <a:pos x="25" y="8"/>
                  </a:cxn>
                  <a:cxn ang="0">
                    <a:pos x="40" y="4"/>
                  </a:cxn>
                  <a:cxn ang="0">
                    <a:pos x="52" y="4"/>
                  </a:cxn>
                  <a:cxn ang="0">
                    <a:pos x="50" y="7"/>
                  </a:cxn>
                  <a:cxn ang="0">
                    <a:pos x="65" y="8"/>
                  </a:cxn>
                  <a:cxn ang="0">
                    <a:pos x="62" y="12"/>
                  </a:cxn>
                  <a:cxn ang="0">
                    <a:pos x="67" y="14"/>
                  </a:cxn>
                  <a:cxn ang="0">
                    <a:pos x="66" y="17"/>
                  </a:cxn>
                  <a:cxn ang="0">
                    <a:pos x="92" y="14"/>
                  </a:cxn>
                  <a:cxn ang="0">
                    <a:pos x="93" y="10"/>
                  </a:cxn>
                  <a:cxn ang="0">
                    <a:pos x="88" y="6"/>
                  </a:cxn>
                  <a:cxn ang="0">
                    <a:pos x="93" y="4"/>
                  </a:cxn>
                </a:cxnLst>
                <a:rect l="0" t="0" r="r" b="b"/>
                <a:pathLst>
                  <a:path w="126" h="30">
                    <a:moveTo>
                      <a:pt x="93" y="4"/>
                    </a:moveTo>
                    <a:lnTo>
                      <a:pt x="97" y="3"/>
                    </a:lnTo>
                    <a:lnTo>
                      <a:pt x="105" y="0"/>
                    </a:lnTo>
                    <a:lnTo>
                      <a:pt x="111" y="0"/>
                    </a:lnTo>
                    <a:lnTo>
                      <a:pt x="112" y="2"/>
                    </a:lnTo>
                    <a:lnTo>
                      <a:pt x="108" y="3"/>
                    </a:lnTo>
                    <a:lnTo>
                      <a:pt x="108" y="3"/>
                    </a:lnTo>
                    <a:lnTo>
                      <a:pt x="107" y="4"/>
                    </a:lnTo>
                    <a:lnTo>
                      <a:pt x="109" y="7"/>
                    </a:lnTo>
                    <a:lnTo>
                      <a:pt x="101" y="10"/>
                    </a:lnTo>
                    <a:lnTo>
                      <a:pt x="109" y="10"/>
                    </a:lnTo>
                    <a:lnTo>
                      <a:pt x="102" y="12"/>
                    </a:lnTo>
                    <a:lnTo>
                      <a:pt x="112" y="11"/>
                    </a:lnTo>
                    <a:lnTo>
                      <a:pt x="111" y="14"/>
                    </a:lnTo>
                    <a:lnTo>
                      <a:pt x="115" y="12"/>
                    </a:lnTo>
                    <a:lnTo>
                      <a:pt x="116" y="11"/>
                    </a:lnTo>
                    <a:lnTo>
                      <a:pt x="119" y="10"/>
                    </a:lnTo>
                    <a:lnTo>
                      <a:pt x="126" y="11"/>
                    </a:lnTo>
                    <a:lnTo>
                      <a:pt x="126" y="12"/>
                    </a:lnTo>
                    <a:lnTo>
                      <a:pt x="124" y="15"/>
                    </a:lnTo>
                    <a:lnTo>
                      <a:pt x="109" y="22"/>
                    </a:lnTo>
                    <a:lnTo>
                      <a:pt x="96" y="23"/>
                    </a:lnTo>
                    <a:lnTo>
                      <a:pt x="93" y="23"/>
                    </a:lnTo>
                    <a:lnTo>
                      <a:pt x="94" y="22"/>
                    </a:lnTo>
                    <a:lnTo>
                      <a:pt x="85" y="23"/>
                    </a:lnTo>
                    <a:lnTo>
                      <a:pt x="82" y="23"/>
                    </a:lnTo>
                    <a:lnTo>
                      <a:pt x="85" y="22"/>
                    </a:lnTo>
                    <a:lnTo>
                      <a:pt x="85" y="22"/>
                    </a:lnTo>
                    <a:lnTo>
                      <a:pt x="74" y="25"/>
                    </a:lnTo>
                    <a:lnTo>
                      <a:pt x="61" y="26"/>
                    </a:lnTo>
                    <a:lnTo>
                      <a:pt x="56" y="27"/>
                    </a:lnTo>
                    <a:lnTo>
                      <a:pt x="36" y="30"/>
                    </a:lnTo>
                    <a:lnTo>
                      <a:pt x="24" y="29"/>
                    </a:lnTo>
                    <a:lnTo>
                      <a:pt x="21" y="27"/>
                    </a:lnTo>
                    <a:lnTo>
                      <a:pt x="24" y="26"/>
                    </a:lnTo>
                    <a:lnTo>
                      <a:pt x="35" y="25"/>
                    </a:lnTo>
                    <a:lnTo>
                      <a:pt x="40" y="23"/>
                    </a:lnTo>
                    <a:lnTo>
                      <a:pt x="52" y="23"/>
                    </a:lnTo>
                    <a:lnTo>
                      <a:pt x="65" y="19"/>
                    </a:lnTo>
                    <a:lnTo>
                      <a:pt x="50" y="21"/>
                    </a:lnTo>
                    <a:lnTo>
                      <a:pt x="51" y="19"/>
                    </a:lnTo>
                    <a:lnTo>
                      <a:pt x="48" y="19"/>
                    </a:lnTo>
                    <a:lnTo>
                      <a:pt x="44" y="22"/>
                    </a:lnTo>
                    <a:lnTo>
                      <a:pt x="42" y="21"/>
                    </a:lnTo>
                    <a:lnTo>
                      <a:pt x="32" y="22"/>
                    </a:lnTo>
                    <a:lnTo>
                      <a:pt x="32" y="22"/>
                    </a:lnTo>
                    <a:lnTo>
                      <a:pt x="36" y="21"/>
                    </a:lnTo>
                    <a:lnTo>
                      <a:pt x="38" y="18"/>
                    </a:lnTo>
                    <a:lnTo>
                      <a:pt x="44" y="17"/>
                    </a:lnTo>
                    <a:lnTo>
                      <a:pt x="38" y="18"/>
                    </a:lnTo>
                    <a:lnTo>
                      <a:pt x="33" y="19"/>
                    </a:lnTo>
                    <a:lnTo>
                      <a:pt x="31" y="19"/>
                    </a:lnTo>
                    <a:lnTo>
                      <a:pt x="28" y="22"/>
                    </a:lnTo>
                    <a:lnTo>
                      <a:pt x="23" y="23"/>
                    </a:lnTo>
                    <a:lnTo>
                      <a:pt x="20" y="23"/>
                    </a:lnTo>
                    <a:lnTo>
                      <a:pt x="23" y="21"/>
                    </a:lnTo>
                    <a:lnTo>
                      <a:pt x="17" y="21"/>
                    </a:lnTo>
                    <a:lnTo>
                      <a:pt x="15" y="23"/>
                    </a:lnTo>
                    <a:lnTo>
                      <a:pt x="10" y="22"/>
                    </a:lnTo>
                    <a:lnTo>
                      <a:pt x="12" y="22"/>
                    </a:lnTo>
                    <a:lnTo>
                      <a:pt x="12" y="21"/>
                    </a:lnTo>
                    <a:lnTo>
                      <a:pt x="8" y="21"/>
                    </a:lnTo>
                    <a:lnTo>
                      <a:pt x="0" y="19"/>
                    </a:lnTo>
                    <a:lnTo>
                      <a:pt x="8" y="17"/>
                    </a:lnTo>
                    <a:lnTo>
                      <a:pt x="19" y="17"/>
                    </a:lnTo>
                    <a:lnTo>
                      <a:pt x="32" y="14"/>
                    </a:lnTo>
                    <a:lnTo>
                      <a:pt x="15" y="17"/>
                    </a:lnTo>
                    <a:lnTo>
                      <a:pt x="9" y="15"/>
                    </a:lnTo>
                    <a:lnTo>
                      <a:pt x="10" y="14"/>
                    </a:lnTo>
                    <a:lnTo>
                      <a:pt x="15" y="12"/>
                    </a:lnTo>
                    <a:lnTo>
                      <a:pt x="19" y="12"/>
                    </a:lnTo>
                    <a:lnTo>
                      <a:pt x="23" y="10"/>
                    </a:lnTo>
                    <a:lnTo>
                      <a:pt x="21" y="10"/>
                    </a:lnTo>
                    <a:lnTo>
                      <a:pt x="25" y="8"/>
                    </a:lnTo>
                    <a:lnTo>
                      <a:pt x="33" y="7"/>
                    </a:lnTo>
                    <a:lnTo>
                      <a:pt x="40" y="4"/>
                    </a:lnTo>
                    <a:lnTo>
                      <a:pt x="46" y="4"/>
                    </a:lnTo>
                    <a:lnTo>
                      <a:pt x="52" y="4"/>
                    </a:lnTo>
                    <a:lnTo>
                      <a:pt x="50" y="6"/>
                    </a:lnTo>
                    <a:lnTo>
                      <a:pt x="50" y="7"/>
                    </a:lnTo>
                    <a:lnTo>
                      <a:pt x="62" y="7"/>
                    </a:lnTo>
                    <a:lnTo>
                      <a:pt x="65" y="8"/>
                    </a:lnTo>
                    <a:lnTo>
                      <a:pt x="67" y="11"/>
                    </a:lnTo>
                    <a:lnTo>
                      <a:pt x="62" y="12"/>
                    </a:lnTo>
                    <a:lnTo>
                      <a:pt x="69" y="12"/>
                    </a:lnTo>
                    <a:lnTo>
                      <a:pt x="67" y="14"/>
                    </a:lnTo>
                    <a:lnTo>
                      <a:pt x="66" y="14"/>
                    </a:lnTo>
                    <a:lnTo>
                      <a:pt x="66" y="17"/>
                    </a:lnTo>
                    <a:lnTo>
                      <a:pt x="89" y="17"/>
                    </a:lnTo>
                    <a:lnTo>
                      <a:pt x="92" y="14"/>
                    </a:lnTo>
                    <a:lnTo>
                      <a:pt x="85" y="11"/>
                    </a:lnTo>
                    <a:lnTo>
                      <a:pt x="93" y="10"/>
                    </a:lnTo>
                    <a:lnTo>
                      <a:pt x="94" y="8"/>
                    </a:lnTo>
                    <a:lnTo>
                      <a:pt x="88" y="6"/>
                    </a:lnTo>
                    <a:lnTo>
                      <a:pt x="89" y="4"/>
                    </a:lnTo>
                    <a:lnTo>
                      <a:pt x="93" y="4"/>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8" name="Freeform 694"/>
              <p:cNvSpPr>
                <a:spLocks/>
              </p:cNvSpPr>
              <p:nvPr/>
            </p:nvSpPr>
            <p:spPr bwMode="auto">
              <a:xfrm>
                <a:off x="2557464" y="1447800"/>
                <a:ext cx="41275" cy="17463"/>
              </a:xfrm>
              <a:custGeom>
                <a:avLst/>
                <a:gdLst/>
                <a:ahLst/>
                <a:cxnLst>
                  <a:cxn ang="0">
                    <a:pos x="19" y="2"/>
                  </a:cxn>
                  <a:cxn ang="0">
                    <a:pos x="23" y="0"/>
                  </a:cxn>
                  <a:cxn ang="0">
                    <a:pos x="23" y="2"/>
                  </a:cxn>
                  <a:cxn ang="0">
                    <a:pos x="6" y="9"/>
                  </a:cxn>
                  <a:cxn ang="0">
                    <a:pos x="0" y="6"/>
                  </a:cxn>
                  <a:cxn ang="0">
                    <a:pos x="19" y="2"/>
                  </a:cxn>
                </a:cxnLst>
                <a:rect l="0" t="0" r="r" b="b"/>
                <a:pathLst>
                  <a:path w="23" h="9">
                    <a:moveTo>
                      <a:pt x="19" y="2"/>
                    </a:moveTo>
                    <a:lnTo>
                      <a:pt x="23" y="0"/>
                    </a:lnTo>
                    <a:lnTo>
                      <a:pt x="23" y="2"/>
                    </a:lnTo>
                    <a:lnTo>
                      <a:pt x="6" y="9"/>
                    </a:lnTo>
                    <a:lnTo>
                      <a:pt x="0" y="6"/>
                    </a:lnTo>
                    <a:lnTo>
                      <a:pt x="19" y="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89" name="Freeform 695"/>
              <p:cNvSpPr>
                <a:spLocks/>
              </p:cNvSpPr>
              <p:nvPr/>
            </p:nvSpPr>
            <p:spPr bwMode="auto">
              <a:xfrm>
                <a:off x="2511425" y="1414464"/>
                <a:ext cx="157163" cy="39687"/>
              </a:xfrm>
              <a:custGeom>
                <a:avLst/>
                <a:gdLst/>
                <a:ahLst/>
                <a:cxnLst>
                  <a:cxn ang="0">
                    <a:pos x="43" y="7"/>
                  </a:cxn>
                  <a:cxn ang="0">
                    <a:pos x="61" y="2"/>
                  </a:cxn>
                  <a:cxn ang="0">
                    <a:pos x="69" y="2"/>
                  </a:cxn>
                  <a:cxn ang="0">
                    <a:pos x="68" y="4"/>
                  </a:cxn>
                  <a:cxn ang="0">
                    <a:pos x="70" y="2"/>
                  </a:cxn>
                  <a:cxn ang="0">
                    <a:pos x="77" y="4"/>
                  </a:cxn>
                  <a:cxn ang="0">
                    <a:pos x="80" y="2"/>
                  </a:cxn>
                  <a:cxn ang="0">
                    <a:pos x="77" y="1"/>
                  </a:cxn>
                  <a:cxn ang="0">
                    <a:pos x="85" y="0"/>
                  </a:cxn>
                  <a:cxn ang="0">
                    <a:pos x="91" y="4"/>
                  </a:cxn>
                  <a:cxn ang="0">
                    <a:pos x="80" y="5"/>
                  </a:cxn>
                  <a:cxn ang="0">
                    <a:pos x="80" y="8"/>
                  </a:cxn>
                  <a:cxn ang="0">
                    <a:pos x="76" y="8"/>
                  </a:cxn>
                  <a:cxn ang="0">
                    <a:pos x="76" y="11"/>
                  </a:cxn>
                  <a:cxn ang="0">
                    <a:pos x="64" y="13"/>
                  </a:cxn>
                  <a:cxn ang="0">
                    <a:pos x="58" y="16"/>
                  </a:cxn>
                  <a:cxn ang="0">
                    <a:pos x="54" y="16"/>
                  </a:cxn>
                  <a:cxn ang="0">
                    <a:pos x="53" y="13"/>
                  </a:cxn>
                  <a:cxn ang="0">
                    <a:pos x="61" y="9"/>
                  </a:cxn>
                  <a:cxn ang="0">
                    <a:pos x="56" y="9"/>
                  </a:cxn>
                  <a:cxn ang="0">
                    <a:pos x="52" y="11"/>
                  </a:cxn>
                  <a:cxn ang="0">
                    <a:pos x="52" y="13"/>
                  </a:cxn>
                  <a:cxn ang="0">
                    <a:pos x="45" y="13"/>
                  </a:cxn>
                  <a:cxn ang="0">
                    <a:pos x="46" y="15"/>
                  </a:cxn>
                  <a:cxn ang="0">
                    <a:pos x="41" y="16"/>
                  </a:cxn>
                  <a:cxn ang="0">
                    <a:pos x="38" y="17"/>
                  </a:cxn>
                  <a:cxn ang="0">
                    <a:pos x="37" y="17"/>
                  </a:cxn>
                  <a:cxn ang="0">
                    <a:pos x="38" y="15"/>
                  </a:cxn>
                  <a:cxn ang="0">
                    <a:pos x="35" y="15"/>
                  </a:cxn>
                  <a:cxn ang="0">
                    <a:pos x="34" y="17"/>
                  </a:cxn>
                  <a:cxn ang="0">
                    <a:pos x="31" y="17"/>
                  </a:cxn>
                  <a:cxn ang="0">
                    <a:pos x="29" y="19"/>
                  </a:cxn>
                  <a:cxn ang="0">
                    <a:pos x="30" y="20"/>
                  </a:cxn>
                  <a:cxn ang="0">
                    <a:pos x="24" y="21"/>
                  </a:cxn>
                  <a:cxn ang="0">
                    <a:pos x="23" y="20"/>
                  </a:cxn>
                  <a:cxn ang="0">
                    <a:pos x="20" y="21"/>
                  </a:cxn>
                  <a:cxn ang="0">
                    <a:pos x="22" y="19"/>
                  </a:cxn>
                  <a:cxn ang="0">
                    <a:pos x="20" y="19"/>
                  </a:cxn>
                  <a:cxn ang="0">
                    <a:pos x="23" y="16"/>
                  </a:cxn>
                  <a:cxn ang="0">
                    <a:pos x="20" y="17"/>
                  </a:cxn>
                  <a:cxn ang="0">
                    <a:pos x="14" y="20"/>
                  </a:cxn>
                  <a:cxn ang="0">
                    <a:pos x="10" y="19"/>
                  </a:cxn>
                  <a:cxn ang="0">
                    <a:pos x="11" y="17"/>
                  </a:cxn>
                  <a:cxn ang="0">
                    <a:pos x="1" y="20"/>
                  </a:cxn>
                  <a:cxn ang="0">
                    <a:pos x="0" y="20"/>
                  </a:cxn>
                  <a:cxn ang="0">
                    <a:pos x="5" y="17"/>
                  </a:cxn>
                  <a:cxn ang="0">
                    <a:pos x="1" y="19"/>
                  </a:cxn>
                  <a:cxn ang="0">
                    <a:pos x="1" y="17"/>
                  </a:cxn>
                  <a:cxn ang="0">
                    <a:pos x="11" y="15"/>
                  </a:cxn>
                  <a:cxn ang="0">
                    <a:pos x="19" y="15"/>
                  </a:cxn>
                  <a:cxn ang="0">
                    <a:pos x="24" y="12"/>
                  </a:cxn>
                  <a:cxn ang="0">
                    <a:pos x="27" y="11"/>
                  </a:cxn>
                  <a:cxn ang="0">
                    <a:pos x="38" y="9"/>
                  </a:cxn>
                  <a:cxn ang="0">
                    <a:pos x="43" y="7"/>
                  </a:cxn>
                </a:cxnLst>
                <a:rect l="0" t="0" r="r" b="b"/>
                <a:pathLst>
                  <a:path w="91" h="21">
                    <a:moveTo>
                      <a:pt x="43" y="7"/>
                    </a:moveTo>
                    <a:lnTo>
                      <a:pt x="61" y="2"/>
                    </a:lnTo>
                    <a:lnTo>
                      <a:pt x="69" y="2"/>
                    </a:lnTo>
                    <a:lnTo>
                      <a:pt x="68" y="4"/>
                    </a:lnTo>
                    <a:lnTo>
                      <a:pt x="70" y="2"/>
                    </a:lnTo>
                    <a:lnTo>
                      <a:pt x="77" y="4"/>
                    </a:lnTo>
                    <a:lnTo>
                      <a:pt x="80" y="2"/>
                    </a:lnTo>
                    <a:lnTo>
                      <a:pt x="77" y="1"/>
                    </a:lnTo>
                    <a:lnTo>
                      <a:pt x="85" y="0"/>
                    </a:lnTo>
                    <a:lnTo>
                      <a:pt x="91" y="4"/>
                    </a:lnTo>
                    <a:lnTo>
                      <a:pt x="80" y="5"/>
                    </a:lnTo>
                    <a:lnTo>
                      <a:pt x="80" y="8"/>
                    </a:lnTo>
                    <a:lnTo>
                      <a:pt x="76" y="8"/>
                    </a:lnTo>
                    <a:lnTo>
                      <a:pt x="76" y="11"/>
                    </a:lnTo>
                    <a:lnTo>
                      <a:pt x="64" y="13"/>
                    </a:lnTo>
                    <a:lnTo>
                      <a:pt x="58" y="16"/>
                    </a:lnTo>
                    <a:lnTo>
                      <a:pt x="54" y="16"/>
                    </a:lnTo>
                    <a:lnTo>
                      <a:pt x="53" y="13"/>
                    </a:lnTo>
                    <a:lnTo>
                      <a:pt x="61" y="9"/>
                    </a:lnTo>
                    <a:lnTo>
                      <a:pt x="56" y="9"/>
                    </a:lnTo>
                    <a:lnTo>
                      <a:pt x="52" y="11"/>
                    </a:lnTo>
                    <a:lnTo>
                      <a:pt x="52" y="13"/>
                    </a:lnTo>
                    <a:lnTo>
                      <a:pt x="45" y="13"/>
                    </a:lnTo>
                    <a:lnTo>
                      <a:pt x="46" y="15"/>
                    </a:lnTo>
                    <a:lnTo>
                      <a:pt x="41" y="16"/>
                    </a:lnTo>
                    <a:lnTo>
                      <a:pt x="38" y="17"/>
                    </a:lnTo>
                    <a:lnTo>
                      <a:pt x="37" y="17"/>
                    </a:lnTo>
                    <a:lnTo>
                      <a:pt x="38" y="15"/>
                    </a:lnTo>
                    <a:lnTo>
                      <a:pt x="35" y="15"/>
                    </a:lnTo>
                    <a:lnTo>
                      <a:pt x="34" y="17"/>
                    </a:lnTo>
                    <a:lnTo>
                      <a:pt x="31" y="17"/>
                    </a:lnTo>
                    <a:lnTo>
                      <a:pt x="29" y="19"/>
                    </a:lnTo>
                    <a:lnTo>
                      <a:pt x="30" y="20"/>
                    </a:lnTo>
                    <a:lnTo>
                      <a:pt x="24" y="21"/>
                    </a:lnTo>
                    <a:lnTo>
                      <a:pt x="23" y="20"/>
                    </a:lnTo>
                    <a:lnTo>
                      <a:pt x="20" y="21"/>
                    </a:lnTo>
                    <a:lnTo>
                      <a:pt x="22" y="19"/>
                    </a:lnTo>
                    <a:lnTo>
                      <a:pt x="20" y="19"/>
                    </a:lnTo>
                    <a:lnTo>
                      <a:pt x="23" y="16"/>
                    </a:lnTo>
                    <a:lnTo>
                      <a:pt x="20" y="17"/>
                    </a:lnTo>
                    <a:lnTo>
                      <a:pt x="14" y="20"/>
                    </a:lnTo>
                    <a:lnTo>
                      <a:pt x="10" y="19"/>
                    </a:lnTo>
                    <a:lnTo>
                      <a:pt x="11" y="17"/>
                    </a:lnTo>
                    <a:lnTo>
                      <a:pt x="1" y="20"/>
                    </a:lnTo>
                    <a:lnTo>
                      <a:pt x="0" y="20"/>
                    </a:lnTo>
                    <a:lnTo>
                      <a:pt x="5" y="17"/>
                    </a:lnTo>
                    <a:lnTo>
                      <a:pt x="1" y="19"/>
                    </a:lnTo>
                    <a:lnTo>
                      <a:pt x="1" y="17"/>
                    </a:lnTo>
                    <a:lnTo>
                      <a:pt x="11" y="15"/>
                    </a:lnTo>
                    <a:lnTo>
                      <a:pt x="19" y="15"/>
                    </a:lnTo>
                    <a:lnTo>
                      <a:pt x="24" y="12"/>
                    </a:lnTo>
                    <a:lnTo>
                      <a:pt x="27" y="11"/>
                    </a:lnTo>
                    <a:lnTo>
                      <a:pt x="38" y="9"/>
                    </a:lnTo>
                    <a:lnTo>
                      <a:pt x="43" y="7"/>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0" name="Freeform 696"/>
              <p:cNvSpPr>
                <a:spLocks/>
              </p:cNvSpPr>
              <p:nvPr/>
            </p:nvSpPr>
            <p:spPr bwMode="auto">
              <a:xfrm>
                <a:off x="2663825" y="1430339"/>
                <a:ext cx="22225" cy="6349"/>
              </a:xfrm>
              <a:custGeom>
                <a:avLst/>
                <a:gdLst/>
                <a:ahLst/>
                <a:cxnLst>
                  <a:cxn ang="0">
                    <a:pos x="10" y="0"/>
                  </a:cxn>
                  <a:cxn ang="0">
                    <a:pos x="14" y="1"/>
                  </a:cxn>
                  <a:cxn ang="0">
                    <a:pos x="11" y="3"/>
                  </a:cxn>
                  <a:cxn ang="0">
                    <a:pos x="0" y="1"/>
                  </a:cxn>
                  <a:cxn ang="0">
                    <a:pos x="10" y="0"/>
                  </a:cxn>
                </a:cxnLst>
                <a:rect l="0" t="0" r="r" b="b"/>
                <a:pathLst>
                  <a:path w="14" h="3">
                    <a:moveTo>
                      <a:pt x="10" y="0"/>
                    </a:moveTo>
                    <a:lnTo>
                      <a:pt x="14" y="1"/>
                    </a:lnTo>
                    <a:lnTo>
                      <a:pt x="11" y="3"/>
                    </a:lnTo>
                    <a:lnTo>
                      <a:pt x="0" y="1"/>
                    </a:lnTo>
                    <a:lnTo>
                      <a:pt x="1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1" name="Freeform 697"/>
              <p:cNvSpPr>
                <a:spLocks/>
              </p:cNvSpPr>
              <p:nvPr/>
            </p:nvSpPr>
            <p:spPr bwMode="auto">
              <a:xfrm>
                <a:off x="2794000" y="1406525"/>
                <a:ext cx="71438" cy="14288"/>
              </a:xfrm>
              <a:custGeom>
                <a:avLst/>
                <a:gdLst/>
                <a:ahLst/>
                <a:cxnLst>
                  <a:cxn ang="0">
                    <a:pos x="21" y="0"/>
                  </a:cxn>
                  <a:cxn ang="0">
                    <a:pos x="38" y="0"/>
                  </a:cxn>
                  <a:cxn ang="0">
                    <a:pos x="41" y="0"/>
                  </a:cxn>
                  <a:cxn ang="0">
                    <a:pos x="38" y="2"/>
                  </a:cxn>
                  <a:cxn ang="0">
                    <a:pos x="21" y="3"/>
                  </a:cxn>
                  <a:cxn ang="0">
                    <a:pos x="22" y="4"/>
                  </a:cxn>
                  <a:cxn ang="0">
                    <a:pos x="21" y="4"/>
                  </a:cxn>
                  <a:cxn ang="0">
                    <a:pos x="33" y="3"/>
                  </a:cxn>
                  <a:cxn ang="0">
                    <a:pos x="32" y="4"/>
                  </a:cxn>
                  <a:cxn ang="0">
                    <a:pos x="28" y="7"/>
                  </a:cxn>
                  <a:cxn ang="0">
                    <a:pos x="7" y="8"/>
                  </a:cxn>
                  <a:cxn ang="0">
                    <a:pos x="0" y="7"/>
                  </a:cxn>
                  <a:cxn ang="0">
                    <a:pos x="2" y="6"/>
                  </a:cxn>
                  <a:cxn ang="0">
                    <a:pos x="3" y="3"/>
                  </a:cxn>
                  <a:cxn ang="0">
                    <a:pos x="6" y="2"/>
                  </a:cxn>
                  <a:cxn ang="0">
                    <a:pos x="21" y="0"/>
                  </a:cxn>
                </a:cxnLst>
                <a:rect l="0" t="0" r="r" b="b"/>
                <a:pathLst>
                  <a:path w="41" h="8">
                    <a:moveTo>
                      <a:pt x="21" y="0"/>
                    </a:moveTo>
                    <a:lnTo>
                      <a:pt x="38" y="0"/>
                    </a:lnTo>
                    <a:lnTo>
                      <a:pt x="41" y="0"/>
                    </a:lnTo>
                    <a:lnTo>
                      <a:pt x="38" y="2"/>
                    </a:lnTo>
                    <a:lnTo>
                      <a:pt x="21" y="3"/>
                    </a:lnTo>
                    <a:lnTo>
                      <a:pt x="22" y="4"/>
                    </a:lnTo>
                    <a:lnTo>
                      <a:pt x="21" y="4"/>
                    </a:lnTo>
                    <a:lnTo>
                      <a:pt x="33" y="3"/>
                    </a:lnTo>
                    <a:lnTo>
                      <a:pt x="32" y="4"/>
                    </a:lnTo>
                    <a:lnTo>
                      <a:pt x="28" y="7"/>
                    </a:lnTo>
                    <a:lnTo>
                      <a:pt x="7" y="8"/>
                    </a:lnTo>
                    <a:lnTo>
                      <a:pt x="0" y="7"/>
                    </a:lnTo>
                    <a:lnTo>
                      <a:pt x="2" y="6"/>
                    </a:lnTo>
                    <a:lnTo>
                      <a:pt x="3" y="3"/>
                    </a:lnTo>
                    <a:lnTo>
                      <a:pt x="6" y="2"/>
                    </a:lnTo>
                    <a:lnTo>
                      <a:pt x="21" y="0"/>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2" name="Freeform 698"/>
              <p:cNvSpPr>
                <a:spLocks/>
              </p:cNvSpPr>
              <p:nvPr/>
            </p:nvSpPr>
            <p:spPr bwMode="auto">
              <a:xfrm>
                <a:off x="2695575" y="1406525"/>
                <a:ext cx="14288" cy="6349"/>
              </a:xfrm>
              <a:custGeom>
                <a:avLst/>
                <a:gdLst/>
                <a:ahLst/>
                <a:cxnLst>
                  <a:cxn ang="0">
                    <a:pos x="0" y="2"/>
                  </a:cxn>
                  <a:cxn ang="0">
                    <a:pos x="7" y="0"/>
                  </a:cxn>
                  <a:cxn ang="0">
                    <a:pos x="9" y="3"/>
                  </a:cxn>
                  <a:cxn ang="0">
                    <a:pos x="3" y="4"/>
                  </a:cxn>
                  <a:cxn ang="0">
                    <a:pos x="0" y="2"/>
                  </a:cxn>
                </a:cxnLst>
                <a:rect l="0" t="0" r="r" b="b"/>
                <a:pathLst>
                  <a:path w="9" h="4">
                    <a:moveTo>
                      <a:pt x="0" y="2"/>
                    </a:moveTo>
                    <a:lnTo>
                      <a:pt x="7" y="0"/>
                    </a:lnTo>
                    <a:lnTo>
                      <a:pt x="9" y="3"/>
                    </a:lnTo>
                    <a:lnTo>
                      <a:pt x="3" y="4"/>
                    </a:lnTo>
                    <a:lnTo>
                      <a:pt x="0" y="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3" name="Freeform 699"/>
              <p:cNvSpPr>
                <a:spLocks/>
              </p:cNvSpPr>
              <p:nvPr/>
            </p:nvSpPr>
            <p:spPr bwMode="auto">
              <a:xfrm>
                <a:off x="2817813" y="1390650"/>
                <a:ext cx="66675" cy="11114"/>
              </a:xfrm>
              <a:custGeom>
                <a:avLst/>
                <a:gdLst/>
                <a:ahLst/>
                <a:cxnLst>
                  <a:cxn ang="0">
                    <a:pos x="36" y="2"/>
                  </a:cxn>
                  <a:cxn ang="0">
                    <a:pos x="39" y="3"/>
                  </a:cxn>
                  <a:cxn ang="0">
                    <a:pos x="38" y="4"/>
                  </a:cxn>
                  <a:cxn ang="0">
                    <a:pos x="35" y="6"/>
                  </a:cxn>
                  <a:cxn ang="0">
                    <a:pos x="24" y="6"/>
                  </a:cxn>
                  <a:cxn ang="0">
                    <a:pos x="19" y="4"/>
                  </a:cxn>
                  <a:cxn ang="0">
                    <a:pos x="19" y="6"/>
                  </a:cxn>
                  <a:cxn ang="0">
                    <a:pos x="17" y="6"/>
                  </a:cxn>
                  <a:cxn ang="0">
                    <a:pos x="10" y="4"/>
                  </a:cxn>
                  <a:cxn ang="0">
                    <a:pos x="4" y="6"/>
                  </a:cxn>
                  <a:cxn ang="0">
                    <a:pos x="0" y="6"/>
                  </a:cxn>
                  <a:cxn ang="0">
                    <a:pos x="5" y="3"/>
                  </a:cxn>
                  <a:cxn ang="0">
                    <a:pos x="31" y="0"/>
                  </a:cxn>
                  <a:cxn ang="0">
                    <a:pos x="36" y="2"/>
                  </a:cxn>
                </a:cxnLst>
                <a:rect l="0" t="0" r="r" b="b"/>
                <a:pathLst>
                  <a:path w="39" h="6">
                    <a:moveTo>
                      <a:pt x="36" y="2"/>
                    </a:moveTo>
                    <a:lnTo>
                      <a:pt x="39" y="3"/>
                    </a:lnTo>
                    <a:lnTo>
                      <a:pt x="38" y="4"/>
                    </a:lnTo>
                    <a:lnTo>
                      <a:pt x="35" y="6"/>
                    </a:lnTo>
                    <a:lnTo>
                      <a:pt x="24" y="6"/>
                    </a:lnTo>
                    <a:lnTo>
                      <a:pt x="19" y="4"/>
                    </a:lnTo>
                    <a:lnTo>
                      <a:pt x="19" y="6"/>
                    </a:lnTo>
                    <a:lnTo>
                      <a:pt x="17" y="6"/>
                    </a:lnTo>
                    <a:lnTo>
                      <a:pt x="10" y="4"/>
                    </a:lnTo>
                    <a:lnTo>
                      <a:pt x="4" y="6"/>
                    </a:lnTo>
                    <a:lnTo>
                      <a:pt x="0" y="6"/>
                    </a:lnTo>
                    <a:lnTo>
                      <a:pt x="5" y="3"/>
                    </a:lnTo>
                    <a:lnTo>
                      <a:pt x="31" y="0"/>
                    </a:lnTo>
                    <a:lnTo>
                      <a:pt x="36" y="2"/>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4" name="Freeform 700"/>
              <p:cNvSpPr>
                <a:spLocks/>
              </p:cNvSpPr>
              <p:nvPr/>
            </p:nvSpPr>
            <p:spPr bwMode="auto">
              <a:xfrm>
                <a:off x="3081338" y="1360488"/>
                <a:ext cx="22225" cy="9526"/>
              </a:xfrm>
              <a:custGeom>
                <a:avLst/>
                <a:gdLst/>
                <a:ahLst/>
                <a:cxnLst>
                  <a:cxn ang="0">
                    <a:pos x="6" y="0"/>
                  </a:cxn>
                  <a:cxn ang="0">
                    <a:pos x="13" y="1"/>
                  </a:cxn>
                  <a:cxn ang="0">
                    <a:pos x="10" y="4"/>
                  </a:cxn>
                  <a:cxn ang="0">
                    <a:pos x="6" y="5"/>
                  </a:cxn>
                  <a:cxn ang="0">
                    <a:pos x="4" y="3"/>
                  </a:cxn>
                  <a:cxn ang="0">
                    <a:pos x="0" y="3"/>
                  </a:cxn>
                  <a:cxn ang="0">
                    <a:pos x="2" y="1"/>
                  </a:cxn>
                  <a:cxn ang="0">
                    <a:pos x="6" y="0"/>
                  </a:cxn>
                </a:cxnLst>
                <a:rect l="0" t="0" r="r" b="b"/>
                <a:pathLst>
                  <a:path w="13" h="5">
                    <a:moveTo>
                      <a:pt x="6" y="0"/>
                    </a:moveTo>
                    <a:lnTo>
                      <a:pt x="13" y="1"/>
                    </a:lnTo>
                    <a:lnTo>
                      <a:pt x="10" y="4"/>
                    </a:lnTo>
                    <a:lnTo>
                      <a:pt x="6" y="5"/>
                    </a:lnTo>
                    <a:lnTo>
                      <a:pt x="4" y="3"/>
                    </a:lnTo>
                    <a:lnTo>
                      <a:pt x="0" y="3"/>
                    </a:lnTo>
                    <a:lnTo>
                      <a:pt x="2" y="1"/>
                    </a:lnTo>
                    <a:lnTo>
                      <a:pt x="6" y="0"/>
                    </a:lnTo>
                    <a:close/>
                  </a:path>
                </a:pathLst>
              </a:custGeom>
              <a:solidFill>
                <a:srgbClr val="99CCFF"/>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5" name="Freeform 701"/>
              <p:cNvSpPr>
                <a:spLocks/>
              </p:cNvSpPr>
              <p:nvPr/>
            </p:nvSpPr>
            <p:spPr bwMode="auto">
              <a:xfrm>
                <a:off x="3133725" y="1336675"/>
                <a:ext cx="157163" cy="69849"/>
              </a:xfrm>
              <a:custGeom>
                <a:avLst/>
                <a:gdLst/>
                <a:ahLst/>
                <a:cxnLst>
                  <a:cxn ang="0">
                    <a:pos x="31" y="8"/>
                  </a:cxn>
                  <a:cxn ang="0">
                    <a:pos x="23" y="5"/>
                  </a:cxn>
                  <a:cxn ang="0">
                    <a:pos x="25" y="4"/>
                  </a:cxn>
                  <a:cxn ang="0">
                    <a:pos x="30" y="3"/>
                  </a:cxn>
                  <a:cxn ang="0">
                    <a:pos x="35" y="3"/>
                  </a:cxn>
                  <a:cxn ang="0">
                    <a:pos x="34" y="1"/>
                  </a:cxn>
                  <a:cxn ang="0">
                    <a:pos x="34" y="0"/>
                  </a:cxn>
                  <a:cxn ang="0">
                    <a:pos x="58" y="1"/>
                  </a:cxn>
                  <a:cxn ang="0">
                    <a:pos x="59" y="7"/>
                  </a:cxn>
                  <a:cxn ang="0">
                    <a:pos x="59" y="8"/>
                  </a:cxn>
                  <a:cxn ang="0">
                    <a:pos x="71" y="9"/>
                  </a:cxn>
                  <a:cxn ang="0">
                    <a:pos x="70" y="11"/>
                  </a:cxn>
                  <a:cxn ang="0">
                    <a:pos x="70" y="13"/>
                  </a:cxn>
                  <a:cxn ang="0">
                    <a:pos x="73" y="11"/>
                  </a:cxn>
                  <a:cxn ang="0">
                    <a:pos x="82" y="9"/>
                  </a:cxn>
                  <a:cxn ang="0">
                    <a:pos x="76" y="12"/>
                  </a:cxn>
                  <a:cxn ang="0">
                    <a:pos x="82" y="15"/>
                  </a:cxn>
                  <a:cxn ang="0">
                    <a:pos x="73" y="19"/>
                  </a:cxn>
                  <a:cxn ang="0">
                    <a:pos x="84" y="19"/>
                  </a:cxn>
                  <a:cxn ang="0">
                    <a:pos x="89" y="17"/>
                  </a:cxn>
                  <a:cxn ang="0">
                    <a:pos x="90" y="23"/>
                  </a:cxn>
                  <a:cxn ang="0">
                    <a:pos x="71" y="26"/>
                  </a:cxn>
                  <a:cxn ang="0">
                    <a:pos x="69" y="24"/>
                  </a:cxn>
                  <a:cxn ang="0">
                    <a:pos x="58" y="30"/>
                  </a:cxn>
                  <a:cxn ang="0">
                    <a:pos x="59" y="24"/>
                  </a:cxn>
                  <a:cxn ang="0">
                    <a:pos x="53" y="30"/>
                  </a:cxn>
                  <a:cxn ang="0">
                    <a:pos x="51" y="32"/>
                  </a:cxn>
                  <a:cxn ang="0">
                    <a:pos x="46" y="31"/>
                  </a:cxn>
                  <a:cxn ang="0">
                    <a:pos x="42" y="35"/>
                  </a:cxn>
                  <a:cxn ang="0">
                    <a:pos x="34" y="31"/>
                  </a:cxn>
                  <a:cxn ang="0">
                    <a:pos x="31" y="34"/>
                  </a:cxn>
                  <a:cxn ang="0">
                    <a:pos x="30" y="35"/>
                  </a:cxn>
                  <a:cxn ang="0">
                    <a:pos x="12" y="35"/>
                  </a:cxn>
                  <a:cxn ang="0">
                    <a:pos x="13" y="34"/>
                  </a:cxn>
                  <a:cxn ang="0">
                    <a:pos x="8" y="32"/>
                  </a:cxn>
                  <a:cxn ang="0">
                    <a:pos x="9" y="31"/>
                  </a:cxn>
                  <a:cxn ang="0">
                    <a:pos x="8" y="27"/>
                  </a:cxn>
                  <a:cxn ang="0">
                    <a:pos x="17" y="24"/>
                  </a:cxn>
                  <a:cxn ang="0">
                    <a:pos x="25" y="21"/>
                  </a:cxn>
                  <a:cxn ang="0">
                    <a:pos x="28" y="21"/>
                  </a:cxn>
                  <a:cxn ang="0">
                    <a:pos x="20" y="21"/>
                  </a:cxn>
                  <a:cxn ang="0">
                    <a:pos x="23" y="20"/>
                  </a:cxn>
                  <a:cxn ang="0">
                    <a:pos x="12" y="21"/>
                  </a:cxn>
                  <a:cxn ang="0">
                    <a:pos x="12" y="20"/>
                  </a:cxn>
                  <a:cxn ang="0">
                    <a:pos x="4" y="20"/>
                  </a:cxn>
                  <a:cxn ang="0">
                    <a:pos x="2" y="19"/>
                  </a:cxn>
                  <a:cxn ang="0">
                    <a:pos x="17" y="17"/>
                  </a:cxn>
                  <a:cxn ang="0">
                    <a:pos x="2" y="17"/>
                  </a:cxn>
                  <a:cxn ang="0">
                    <a:pos x="1" y="13"/>
                  </a:cxn>
                  <a:cxn ang="0">
                    <a:pos x="2" y="12"/>
                  </a:cxn>
                  <a:cxn ang="0">
                    <a:pos x="19" y="13"/>
                  </a:cxn>
                  <a:cxn ang="0">
                    <a:pos x="21" y="12"/>
                  </a:cxn>
                  <a:cxn ang="0">
                    <a:pos x="11" y="12"/>
                  </a:cxn>
                  <a:cxn ang="0">
                    <a:pos x="5" y="9"/>
                  </a:cxn>
                  <a:cxn ang="0">
                    <a:pos x="17" y="9"/>
                  </a:cxn>
                  <a:cxn ang="0">
                    <a:pos x="12" y="8"/>
                  </a:cxn>
                  <a:cxn ang="0">
                    <a:pos x="17" y="7"/>
                  </a:cxn>
                </a:cxnLst>
                <a:rect l="0" t="0" r="r" b="b"/>
                <a:pathLst>
                  <a:path w="92" h="36">
                    <a:moveTo>
                      <a:pt x="17" y="7"/>
                    </a:moveTo>
                    <a:lnTo>
                      <a:pt x="31" y="8"/>
                    </a:lnTo>
                    <a:lnTo>
                      <a:pt x="27" y="7"/>
                    </a:lnTo>
                    <a:lnTo>
                      <a:pt x="23" y="5"/>
                    </a:lnTo>
                    <a:lnTo>
                      <a:pt x="23" y="5"/>
                    </a:lnTo>
                    <a:lnTo>
                      <a:pt x="25" y="4"/>
                    </a:lnTo>
                    <a:lnTo>
                      <a:pt x="25" y="4"/>
                    </a:lnTo>
                    <a:lnTo>
                      <a:pt x="30" y="3"/>
                    </a:lnTo>
                    <a:lnTo>
                      <a:pt x="32" y="4"/>
                    </a:lnTo>
                    <a:lnTo>
                      <a:pt x="35" y="3"/>
                    </a:lnTo>
                    <a:lnTo>
                      <a:pt x="48" y="1"/>
                    </a:lnTo>
                    <a:lnTo>
                      <a:pt x="34" y="1"/>
                    </a:lnTo>
                    <a:lnTo>
                      <a:pt x="32" y="0"/>
                    </a:lnTo>
                    <a:lnTo>
                      <a:pt x="34" y="0"/>
                    </a:lnTo>
                    <a:lnTo>
                      <a:pt x="54" y="0"/>
                    </a:lnTo>
                    <a:lnTo>
                      <a:pt x="58" y="1"/>
                    </a:lnTo>
                    <a:lnTo>
                      <a:pt x="57" y="3"/>
                    </a:lnTo>
                    <a:lnTo>
                      <a:pt x="59" y="7"/>
                    </a:lnTo>
                    <a:lnTo>
                      <a:pt x="57" y="8"/>
                    </a:lnTo>
                    <a:lnTo>
                      <a:pt x="59" y="8"/>
                    </a:lnTo>
                    <a:lnTo>
                      <a:pt x="71" y="8"/>
                    </a:lnTo>
                    <a:lnTo>
                      <a:pt x="71" y="9"/>
                    </a:lnTo>
                    <a:lnTo>
                      <a:pt x="70" y="9"/>
                    </a:lnTo>
                    <a:lnTo>
                      <a:pt x="70" y="11"/>
                    </a:lnTo>
                    <a:lnTo>
                      <a:pt x="69" y="12"/>
                    </a:lnTo>
                    <a:lnTo>
                      <a:pt x="70" y="13"/>
                    </a:lnTo>
                    <a:lnTo>
                      <a:pt x="74" y="12"/>
                    </a:lnTo>
                    <a:lnTo>
                      <a:pt x="73" y="11"/>
                    </a:lnTo>
                    <a:lnTo>
                      <a:pt x="76" y="9"/>
                    </a:lnTo>
                    <a:lnTo>
                      <a:pt x="82" y="9"/>
                    </a:lnTo>
                    <a:lnTo>
                      <a:pt x="81" y="12"/>
                    </a:lnTo>
                    <a:lnTo>
                      <a:pt x="76" y="12"/>
                    </a:lnTo>
                    <a:lnTo>
                      <a:pt x="82" y="13"/>
                    </a:lnTo>
                    <a:lnTo>
                      <a:pt x="82" y="15"/>
                    </a:lnTo>
                    <a:lnTo>
                      <a:pt x="82" y="15"/>
                    </a:lnTo>
                    <a:lnTo>
                      <a:pt x="73" y="19"/>
                    </a:lnTo>
                    <a:lnTo>
                      <a:pt x="81" y="17"/>
                    </a:lnTo>
                    <a:lnTo>
                      <a:pt x="84" y="19"/>
                    </a:lnTo>
                    <a:lnTo>
                      <a:pt x="84" y="20"/>
                    </a:lnTo>
                    <a:lnTo>
                      <a:pt x="89" y="17"/>
                    </a:lnTo>
                    <a:lnTo>
                      <a:pt x="92" y="21"/>
                    </a:lnTo>
                    <a:lnTo>
                      <a:pt x="90" y="23"/>
                    </a:lnTo>
                    <a:lnTo>
                      <a:pt x="73" y="24"/>
                    </a:lnTo>
                    <a:lnTo>
                      <a:pt x="71" y="26"/>
                    </a:lnTo>
                    <a:lnTo>
                      <a:pt x="69" y="27"/>
                    </a:lnTo>
                    <a:lnTo>
                      <a:pt x="69" y="24"/>
                    </a:lnTo>
                    <a:lnTo>
                      <a:pt x="66" y="27"/>
                    </a:lnTo>
                    <a:lnTo>
                      <a:pt x="58" y="30"/>
                    </a:lnTo>
                    <a:lnTo>
                      <a:pt x="57" y="28"/>
                    </a:lnTo>
                    <a:lnTo>
                      <a:pt x="59" y="24"/>
                    </a:lnTo>
                    <a:lnTo>
                      <a:pt x="54" y="27"/>
                    </a:lnTo>
                    <a:lnTo>
                      <a:pt x="53" y="30"/>
                    </a:lnTo>
                    <a:lnTo>
                      <a:pt x="54" y="31"/>
                    </a:lnTo>
                    <a:lnTo>
                      <a:pt x="51" y="32"/>
                    </a:lnTo>
                    <a:lnTo>
                      <a:pt x="47" y="30"/>
                    </a:lnTo>
                    <a:lnTo>
                      <a:pt x="46" y="31"/>
                    </a:lnTo>
                    <a:lnTo>
                      <a:pt x="47" y="32"/>
                    </a:lnTo>
                    <a:lnTo>
                      <a:pt x="42" y="35"/>
                    </a:lnTo>
                    <a:lnTo>
                      <a:pt x="35" y="31"/>
                    </a:lnTo>
                    <a:lnTo>
                      <a:pt x="34" y="31"/>
                    </a:lnTo>
                    <a:lnTo>
                      <a:pt x="35" y="36"/>
                    </a:lnTo>
                    <a:lnTo>
                      <a:pt x="31" y="34"/>
                    </a:lnTo>
                    <a:lnTo>
                      <a:pt x="27" y="34"/>
                    </a:lnTo>
                    <a:lnTo>
                      <a:pt x="30" y="35"/>
                    </a:lnTo>
                    <a:lnTo>
                      <a:pt x="28" y="36"/>
                    </a:lnTo>
                    <a:lnTo>
                      <a:pt x="12" y="35"/>
                    </a:lnTo>
                    <a:lnTo>
                      <a:pt x="11" y="34"/>
                    </a:lnTo>
                    <a:lnTo>
                      <a:pt x="13" y="34"/>
                    </a:lnTo>
                    <a:lnTo>
                      <a:pt x="9" y="34"/>
                    </a:lnTo>
                    <a:lnTo>
                      <a:pt x="8" y="32"/>
                    </a:lnTo>
                    <a:lnTo>
                      <a:pt x="20" y="31"/>
                    </a:lnTo>
                    <a:lnTo>
                      <a:pt x="9" y="31"/>
                    </a:lnTo>
                    <a:lnTo>
                      <a:pt x="8" y="28"/>
                    </a:lnTo>
                    <a:lnTo>
                      <a:pt x="8" y="27"/>
                    </a:lnTo>
                    <a:lnTo>
                      <a:pt x="8" y="26"/>
                    </a:lnTo>
                    <a:lnTo>
                      <a:pt x="17" y="24"/>
                    </a:lnTo>
                    <a:lnTo>
                      <a:pt x="27" y="23"/>
                    </a:lnTo>
                    <a:lnTo>
                      <a:pt x="25" y="21"/>
                    </a:lnTo>
                    <a:lnTo>
                      <a:pt x="30" y="21"/>
                    </a:lnTo>
                    <a:lnTo>
                      <a:pt x="28" y="21"/>
                    </a:lnTo>
                    <a:lnTo>
                      <a:pt x="30" y="20"/>
                    </a:lnTo>
                    <a:lnTo>
                      <a:pt x="20" y="21"/>
                    </a:lnTo>
                    <a:lnTo>
                      <a:pt x="20" y="21"/>
                    </a:lnTo>
                    <a:lnTo>
                      <a:pt x="23" y="20"/>
                    </a:lnTo>
                    <a:lnTo>
                      <a:pt x="15" y="23"/>
                    </a:lnTo>
                    <a:lnTo>
                      <a:pt x="12" y="21"/>
                    </a:lnTo>
                    <a:lnTo>
                      <a:pt x="16" y="20"/>
                    </a:lnTo>
                    <a:lnTo>
                      <a:pt x="12" y="20"/>
                    </a:lnTo>
                    <a:lnTo>
                      <a:pt x="4" y="23"/>
                    </a:lnTo>
                    <a:lnTo>
                      <a:pt x="4" y="20"/>
                    </a:lnTo>
                    <a:lnTo>
                      <a:pt x="0" y="20"/>
                    </a:lnTo>
                    <a:lnTo>
                      <a:pt x="2" y="19"/>
                    </a:lnTo>
                    <a:lnTo>
                      <a:pt x="12" y="19"/>
                    </a:lnTo>
                    <a:lnTo>
                      <a:pt x="17" y="17"/>
                    </a:lnTo>
                    <a:lnTo>
                      <a:pt x="13" y="19"/>
                    </a:lnTo>
                    <a:lnTo>
                      <a:pt x="2" y="17"/>
                    </a:lnTo>
                    <a:lnTo>
                      <a:pt x="0" y="15"/>
                    </a:lnTo>
                    <a:lnTo>
                      <a:pt x="1" y="13"/>
                    </a:lnTo>
                    <a:lnTo>
                      <a:pt x="2" y="13"/>
                    </a:lnTo>
                    <a:lnTo>
                      <a:pt x="2" y="12"/>
                    </a:lnTo>
                    <a:lnTo>
                      <a:pt x="20" y="15"/>
                    </a:lnTo>
                    <a:lnTo>
                      <a:pt x="19" y="13"/>
                    </a:lnTo>
                    <a:lnTo>
                      <a:pt x="25" y="12"/>
                    </a:lnTo>
                    <a:lnTo>
                      <a:pt x="21" y="12"/>
                    </a:lnTo>
                    <a:lnTo>
                      <a:pt x="15" y="12"/>
                    </a:lnTo>
                    <a:lnTo>
                      <a:pt x="11" y="12"/>
                    </a:lnTo>
                    <a:lnTo>
                      <a:pt x="5" y="11"/>
                    </a:lnTo>
                    <a:lnTo>
                      <a:pt x="5" y="9"/>
                    </a:lnTo>
                    <a:lnTo>
                      <a:pt x="7" y="9"/>
                    </a:lnTo>
                    <a:lnTo>
                      <a:pt x="17" y="9"/>
                    </a:lnTo>
                    <a:lnTo>
                      <a:pt x="11" y="8"/>
                    </a:lnTo>
                    <a:lnTo>
                      <a:pt x="12" y="8"/>
                    </a:lnTo>
                    <a:lnTo>
                      <a:pt x="13" y="8"/>
                    </a:lnTo>
                    <a:lnTo>
                      <a:pt x="17" y="7"/>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6" name="Freeform 702"/>
              <p:cNvSpPr>
                <a:spLocks/>
              </p:cNvSpPr>
              <p:nvPr/>
            </p:nvSpPr>
            <p:spPr bwMode="auto">
              <a:xfrm>
                <a:off x="3073400" y="1411288"/>
                <a:ext cx="47625" cy="9526"/>
              </a:xfrm>
              <a:custGeom>
                <a:avLst/>
                <a:gdLst/>
                <a:ahLst/>
                <a:cxnLst>
                  <a:cxn ang="0">
                    <a:pos x="12" y="1"/>
                  </a:cxn>
                  <a:cxn ang="0">
                    <a:pos x="24" y="1"/>
                  </a:cxn>
                  <a:cxn ang="0">
                    <a:pos x="27" y="3"/>
                  </a:cxn>
                  <a:cxn ang="0">
                    <a:pos x="24" y="3"/>
                  </a:cxn>
                  <a:cxn ang="0">
                    <a:pos x="23" y="4"/>
                  </a:cxn>
                  <a:cxn ang="0">
                    <a:pos x="22" y="5"/>
                  </a:cxn>
                  <a:cxn ang="0">
                    <a:pos x="8" y="5"/>
                  </a:cxn>
                  <a:cxn ang="0">
                    <a:pos x="0" y="4"/>
                  </a:cxn>
                  <a:cxn ang="0">
                    <a:pos x="0" y="3"/>
                  </a:cxn>
                  <a:cxn ang="0">
                    <a:pos x="8" y="0"/>
                  </a:cxn>
                  <a:cxn ang="0">
                    <a:pos x="12" y="1"/>
                  </a:cxn>
                </a:cxnLst>
                <a:rect l="0" t="0" r="r" b="b"/>
                <a:pathLst>
                  <a:path w="27" h="5">
                    <a:moveTo>
                      <a:pt x="12" y="1"/>
                    </a:moveTo>
                    <a:lnTo>
                      <a:pt x="24" y="1"/>
                    </a:lnTo>
                    <a:lnTo>
                      <a:pt x="27" y="3"/>
                    </a:lnTo>
                    <a:lnTo>
                      <a:pt x="24" y="3"/>
                    </a:lnTo>
                    <a:lnTo>
                      <a:pt x="23" y="4"/>
                    </a:lnTo>
                    <a:lnTo>
                      <a:pt x="22" y="5"/>
                    </a:lnTo>
                    <a:lnTo>
                      <a:pt x="8" y="5"/>
                    </a:lnTo>
                    <a:lnTo>
                      <a:pt x="0" y="4"/>
                    </a:lnTo>
                    <a:lnTo>
                      <a:pt x="0" y="3"/>
                    </a:lnTo>
                    <a:lnTo>
                      <a:pt x="8" y="0"/>
                    </a:lnTo>
                    <a:lnTo>
                      <a:pt x="12" y="1"/>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7" name="Freeform 703"/>
              <p:cNvSpPr>
                <a:spLocks/>
              </p:cNvSpPr>
              <p:nvPr/>
            </p:nvSpPr>
            <p:spPr bwMode="auto">
              <a:xfrm>
                <a:off x="3040063" y="1430339"/>
                <a:ext cx="254000" cy="58737"/>
              </a:xfrm>
              <a:custGeom>
                <a:avLst/>
                <a:gdLst/>
                <a:ahLst/>
                <a:cxnLst>
                  <a:cxn ang="0">
                    <a:pos x="2" y="1"/>
                  </a:cxn>
                  <a:cxn ang="0">
                    <a:pos x="0" y="4"/>
                  </a:cxn>
                  <a:cxn ang="0">
                    <a:pos x="10" y="8"/>
                  </a:cxn>
                  <a:cxn ang="0">
                    <a:pos x="21" y="10"/>
                  </a:cxn>
                  <a:cxn ang="0">
                    <a:pos x="28" y="13"/>
                  </a:cxn>
                  <a:cxn ang="0">
                    <a:pos x="29" y="19"/>
                  </a:cxn>
                  <a:cxn ang="0">
                    <a:pos x="20" y="23"/>
                  </a:cxn>
                  <a:cxn ang="0">
                    <a:pos x="19" y="28"/>
                  </a:cxn>
                  <a:cxn ang="0">
                    <a:pos x="24" y="29"/>
                  </a:cxn>
                  <a:cxn ang="0">
                    <a:pos x="28" y="29"/>
                  </a:cxn>
                  <a:cxn ang="0">
                    <a:pos x="33" y="31"/>
                  </a:cxn>
                  <a:cxn ang="0">
                    <a:pos x="44" y="29"/>
                  </a:cxn>
                  <a:cxn ang="0">
                    <a:pos x="47" y="28"/>
                  </a:cxn>
                  <a:cxn ang="0">
                    <a:pos x="51" y="28"/>
                  </a:cxn>
                  <a:cxn ang="0">
                    <a:pos x="51" y="32"/>
                  </a:cxn>
                  <a:cxn ang="0">
                    <a:pos x="69" y="32"/>
                  </a:cxn>
                  <a:cxn ang="0">
                    <a:pos x="73" y="31"/>
                  </a:cxn>
                  <a:cxn ang="0">
                    <a:pos x="81" y="29"/>
                  </a:cxn>
                  <a:cxn ang="0">
                    <a:pos x="86" y="29"/>
                  </a:cxn>
                  <a:cxn ang="0">
                    <a:pos x="105" y="28"/>
                  </a:cxn>
                  <a:cxn ang="0">
                    <a:pos x="107" y="28"/>
                  </a:cxn>
                  <a:cxn ang="0">
                    <a:pos x="111" y="31"/>
                  </a:cxn>
                  <a:cxn ang="0">
                    <a:pos x="135" y="28"/>
                  </a:cxn>
                  <a:cxn ang="0">
                    <a:pos x="135" y="24"/>
                  </a:cxn>
                  <a:cxn ang="0">
                    <a:pos x="147" y="19"/>
                  </a:cxn>
                  <a:cxn ang="0">
                    <a:pos x="143" y="17"/>
                  </a:cxn>
                  <a:cxn ang="0">
                    <a:pos x="127" y="14"/>
                  </a:cxn>
                  <a:cxn ang="0">
                    <a:pos x="102" y="17"/>
                  </a:cxn>
                  <a:cxn ang="0">
                    <a:pos x="94" y="19"/>
                  </a:cxn>
                  <a:cxn ang="0">
                    <a:pos x="89" y="20"/>
                  </a:cxn>
                  <a:cxn ang="0">
                    <a:pos x="73" y="17"/>
                  </a:cxn>
                  <a:cxn ang="0">
                    <a:pos x="63" y="20"/>
                  </a:cxn>
                  <a:cxn ang="0">
                    <a:pos x="59" y="17"/>
                  </a:cxn>
                  <a:cxn ang="0">
                    <a:pos x="56" y="19"/>
                  </a:cxn>
                  <a:cxn ang="0">
                    <a:pos x="58" y="14"/>
                  </a:cxn>
                  <a:cxn ang="0">
                    <a:pos x="54" y="13"/>
                  </a:cxn>
                  <a:cxn ang="0">
                    <a:pos x="50" y="13"/>
                  </a:cxn>
                  <a:cxn ang="0">
                    <a:pos x="51" y="12"/>
                  </a:cxn>
                  <a:cxn ang="0">
                    <a:pos x="66" y="9"/>
                  </a:cxn>
                  <a:cxn ang="0">
                    <a:pos x="50" y="4"/>
                  </a:cxn>
                  <a:cxn ang="0">
                    <a:pos x="31" y="5"/>
                  </a:cxn>
                  <a:cxn ang="0">
                    <a:pos x="32" y="1"/>
                  </a:cxn>
                </a:cxnLst>
                <a:rect l="0" t="0" r="r" b="b"/>
                <a:pathLst>
                  <a:path w="148" h="32">
                    <a:moveTo>
                      <a:pt x="23" y="0"/>
                    </a:moveTo>
                    <a:lnTo>
                      <a:pt x="8" y="0"/>
                    </a:lnTo>
                    <a:lnTo>
                      <a:pt x="2" y="1"/>
                    </a:lnTo>
                    <a:lnTo>
                      <a:pt x="6" y="2"/>
                    </a:lnTo>
                    <a:lnTo>
                      <a:pt x="1" y="2"/>
                    </a:lnTo>
                    <a:lnTo>
                      <a:pt x="0" y="4"/>
                    </a:lnTo>
                    <a:lnTo>
                      <a:pt x="6" y="5"/>
                    </a:lnTo>
                    <a:lnTo>
                      <a:pt x="6" y="8"/>
                    </a:lnTo>
                    <a:lnTo>
                      <a:pt x="10" y="8"/>
                    </a:lnTo>
                    <a:lnTo>
                      <a:pt x="10" y="10"/>
                    </a:lnTo>
                    <a:lnTo>
                      <a:pt x="12" y="9"/>
                    </a:lnTo>
                    <a:lnTo>
                      <a:pt x="21" y="10"/>
                    </a:lnTo>
                    <a:lnTo>
                      <a:pt x="29" y="9"/>
                    </a:lnTo>
                    <a:lnTo>
                      <a:pt x="29" y="10"/>
                    </a:lnTo>
                    <a:lnTo>
                      <a:pt x="28" y="13"/>
                    </a:lnTo>
                    <a:lnTo>
                      <a:pt x="31" y="16"/>
                    </a:lnTo>
                    <a:lnTo>
                      <a:pt x="28" y="17"/>
                    </a:lnTo>
                    <a:lnTo>
                      <a:pt x="29" y="19"/>
                    </a:lnTo>
                    <a:lnTo>
                      <a:pt x="23" y="20"/>
                    </a:lnTo>
                    <a:lnTo>
                      <a:pt x="23" y="21"/>
                    </a:lnTo>
                    <a:lnTo>
                      <a:pt x="20" y="23"/>
                    </a:lnTo>
                    <a:lnTo>
                      <a:pt x="25" y="24"/>
                    </a:lnTo>
                    <a:lnTo>
                      <a:pt x="20" y="25"/>
                    </a:lnTo>
                    <a:lnTo>
                      <a:pt x="19" y="28"/>
                    </a:lnTo>
                    <a:lnTo>
                      <a:pt x="21" y="29"/>
                    </a:lnTo>
                    <a:lnTo>
                      <a:pt x="21" y="29"/>
                    </a:lnTo>
                    <a:lnTo>
                      <a:pt x="24" y="29"/>
                    </a:lnTo>
                    <a:lnTo>
                      <a:pt x="25" y="29"/>
                    </a:lnTo>
                    <a:lnTo>
                      <a:pt x="31" y="28"/>
                    </a:lnTo>
                    <a:lnTo>
                      <a:pt x="28" y="29"/>
                    </a:lnTo>
                    <a:lnTo>
                      <a:pt x="29" y="31"/>
                    </a:lnTo>
                    <a:lnTo>
                      <a:pt x="31" y="28"/>
                    </a:lnTo>
                    <a:lnTo>
                      <a:pt x="33" y="31"/>
                    </a:lnTo>
                    <a:lnTo>
                      <a:pt x="32" y="31"/>
                    </a:lnTo>
                    <a:lnTo>
                      <a:pt x="39" y="32"/>
                    </a:lnTo>
                    <a:lnTo>
                      <a:pt x="44" y="29"/>
                    </a:lnTo>
                    <a:lnTo>
                      <a:pt x="43" y="28"/>
                    </a:lnTo>
                    <a:lnTo>
                      <a:pt x="46" y="28"/>
                    </a:lnTo>
                    <a:lnTo>
                      <a:pt x="47" y="28"/>
                    </a:lnTo>
                    <a:lnTo>
                      <a:pt x="47" y="29"/>
                    </a:lnTo>
                    <a:lnTo>
                      <a:pt x="51" y="28"/>
                    </a:lnTo>
                    <a:lnTo>
                      <a:pt x="51" y="28"/>
                    </a:lnTo>
                    <a:lnTo>
                      <a:pt x="52" y="28"/>
                    </a:lnTo>
                    <a:lnTo>
                      <a:pt x="48" y="32"/>
                    </a:lnTo>
                    <a:lnTo>
                      <a:pt x="51" y="32"/>
                    </a:lnTo>
                    <a:lnTo>
                      <a:pt x="59" y="32"/>
                    </a:lnTo>
                    <a:lnTo>
                      <a:pt x="66" y="32"/>
                    </a:lnTo>
                    <a:lnTo>
                      <a:pt x="69" y="32"/>
                    </a:lnTo>
                    <a:lnTo>
                      <a:pt x="67" y="31"/>
                    </a:lnTo>
                    <a:lnTo>
                      <a:pt x="70" y="32"/>
                    </a:lnTo>
                    <a:lnTo>
                      <a:pt x="73" y="31"/>
                    </a:lnTo>
                    <a:lnTo>
                      <a:pt x="74" y="32"/>
                    </a:lnTo>
                    <a:lnTo>
                      <a:pt x="79" y="31"/>
                    </a:lnTo>
                    <a:lnTo>
                      <a:pt x="81" y="29"/>
                    </a:lnTo>
                    <a:lnTo>
                      <a:pt x="82" y="32"/>
                    </a:lnTo>
                    <a:lnTo>
                      <a:pt x="85" y="31"/>
                    </a:lnTo>
                    <a:lnTo>
                      <a:pt x="86" y="29"/>
                    </a:lnTo>
                    <a:lnTo>
                      <a:pt x="86" y="32"/>
                    </a:lnTo>
                    <a:lnTo>
                      <a:pt x="100" y="31"/>
                    </a:lnTo>
                    <a:lnTo>
                      <a:pt x="105" y="28"/>
                    </a:lnTo>
                    <a:lnTo>
                      <a:pt x="101" y="27"/>
                    </a:lnTo>
                    <a:lnTo>
                      <a:pt x="102" y="27"/>
                    </a:lnTo>
                    <a:lnTo>
                      <a:pt x="107" y="28"/>
                    </a:lnTo>
                    <a:lnTo>
                      <a:pt x="105" y="31"/>
                    </a:lnTo>
                    <a:lnTo>
                      <a:pt x="107" y="32"/>
                    </a:lnTo>
                    <a:lnTo>
                      <a:pt x="111" y="31"/>
                    </a:lnTo>
                    <a:lnTo>
                      <a:pt x="115" y="32"/>
                    </a:lnTo>
                    <a:lnTo>
                      <a:pt x="132" y="31"/>
                    </a:lnTo>
                    <a:lnTo>
                      <a:pt x="135" y="28"/>
                    </a:lnTo>
                    <a:lnTo>
                      <a:pt x="135" y="28"/>
                    </a:lnTo>
                    <a:lnTo>
                      <a:pt x="134" y="27"/>
                    </a:lnTo>
                    <a:lnTo>
                      <a:pt x="135" y="24"/>
                    </a:lnTo>
                    <a:lnTo>
                      <a:pt x="146" y="21"/>
                    </a:lnTo>
                    <a:lnTo>
                      <a:pt x="148" y="20"/>
                    </a:lnTo>
                    <a:lnTo>
                      <a:pt x="147" y="19"/>
                    </a:lnTo>
                    <a:lnTo>
                      <a:pt x="142" y="19"/>
                    </a:lnTo>
                    <a:lnTo>
                      <a:pt x="143" y="19"/>
                    </a:lnTo>
                    <a:lnTo>
                      <a:pt x="143" y="17"/>
                    </a:lnTo>
                    <a:lnTo>
                      <a:pt x="135" y="16"/>
                    </a:lnTo>
                    <a:lnTo>
                      <a:pt x="136" y="14"/>
                    </a:lnTo>
                    <a:lnTo>
                      <a:pt x="127" y="14"/>
                    </a:lnTo>
                    <a:lnTo>
                      <a:pt x="117" y="16"/>
                    </a:lnTo>
                    <a:lnTo>
                      <a:pt x="111" y="14"/>
                    </a:lnTo>
                    <a:lnTo>
                      <a:pt x="102" y="17"/>
                    </a:lnTo>
                    <a:lnTo>
                      <a:pt x="97" y="17"/>
                    </a:lnTo>
                    <a:lnTo>
                      <a:pt x="94" y="17"/>
                    </a:lnTo>
                    <a:lnTo>
                      <a:pt x="94" y="19"/>
                    </a:lnTo>
                    <a:lnTo>
                      <a:pt x="92" y="17"/>
                    </a:lnTo>
                    <a:lnTo>
                      <a:pt x="85" y="19"/>
                    </a:lnTo>
                    <a:lnTo>
                      <a:pt x="89" y="20"/>
                    </a:lnTo>
                    <a:lnTo>
                      <a:pt x="77" y="21"/>
                    </a:lnTo>
                    <a:lnTo>
                      <a:pt x="81" y="20"/>
                    </a:lnTo>
                    <a:lnTo>
                      <a:pt x="73" y="17"/>
                    </a:lnTo>
                    <a:lnTo>
                      <a:pt x="69" y="20"/>
                    </a:lnTo>
                    <a:lnTo>
                      <a:pt x="69" y="19"/>
                    </a:lnTo>
                    <a:lnTo>
                      <a:pt x="63" y="20"/>
                    </a:lnTo>
                    <a:lnTo>
                      <a:pt x="65" y="19"/>
                    </a:lnTo>
                    <a:lnTo>
                      <a:pt x="62" y="17"/>
                    </a:lnTo>
                    <a:lnTo>
                      <a:pt x="59" y="17"/>
                    </a:lnTo>
                    <a:lnTo>
                      <a:pt x="58" y="20"/>
                    </a:lnTo>
                    <a:lnTo>
                      <a:pt x="56" y="20"/>
                    </a:lnTo>
                    <a:lnTo>
                      <a:pt x="56" y="19"/>
                    </a:lnTo>
                    <a:lnTo>
                      <a:pt x="55" y="17"/>
                    </a:lnTo>
                    <a:lnTo>
                      <a:pt x="58" y="16"/>
                    </a:lnTo>
                    <a:lnTo>
                      <a:pt x="58" y="14"/>
                    </a:lnTo>
                    <a:lnTo>
                      <a:pt x="52" y="16"/>
                    </a:lnTo>
                    <a:lnTo>
                      <a:pt x="54" y="14"/>
                    </a:lnTo>
                    <a:lnTo>
                      <a:pt x="54" y="13"/>
                    </a:lnTo>
                    <a:lnTo>
                      <a:pt x="39" y="16"/>
                    </a:lnTo>
                    <a:lnTo>
                      <a:pt x="43" y="13"/>
                    </a:lnTo>
                    <a:lnTo>
                      <a:pt x="50" y="13"/>
                    </a:lnTo>
                    <a:lnTo>
                      <a:pt x="42" y="10"/>
                    </a:lnTo>
                    <a:lnTo>
                      <a:pt x="43" y="9"/>
                    </a:lnTo>
                    <a:lnTo>
                      <a:pt x="51" y="12"/>
                    </a:lnTo>
                    <a:lnTo>
                      <a:pt x="61" y="12"/>
                    </a:lnTo>
                    <a:lnTo>
                      <a:pt x="63" y="10"/>
                    </a:lnTo>
                    <a:lnTo>
                      <a:pt x="66" y="9"/>
                    </a:lnTo>
                    <a:lnTo>
                      <a:pt x="56" y="8"/>
                    </a:lnTo>
                    <a:lnTo>
                      <a:pt x="56" y="5"/>
                    </a:lnTo>
                    <a:lnTo>
                      <a:pt x="50" y="4"/>
                    </a:lnTo>
                    <a:lnTo>
                      <a:pt x="33" y="5"/>
                    </a:lnTo>
                    <a:lnTo>
                      <a:pt x="25" y="8"/>
                    </a:lnTo>
                    <a:lnTo>
                      <a:pt x="31" y="5"/>
                    </a:lnTo>
                    <a:lnTo>
                      <a:pt x="33" y="4"/>
                    </a:lnTo>
                    <a:lnTo>
                      <a:pt x="33" y="2"/>
                    </a:lnTo>
                    <a:lnTo>
                      <a:pt x="32" y="1"/>
                    </a:lnTo>
                    <a:lnTo>
                      <a:pt x="27" y="1"/>
                    </a:lnTo>
                    <a:lnTo>
                      <a:pt x="23" y="0"/>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8" name="Freeform 704"/>
              <p:cNvSpPr>
                <a:spLocks/>
              </p:cNvSpPr>
              <p:nvPr/>
            </p:nvSpPr>
            <p:spPr bwMode="auto">
              <a:xfrm>
                <a:off x="3300413" y="1452563"/>
                <a:ext cx="12700" cy="1587"/>
              </a:xfrm>
              <a:custGeom>
                <a:avLst/>
                <a:gdLst/>
                <a:ahLst/>
                <a:cxnLst>
                  <a:cxn ang="0">
                    <a:pos x="8" y="0"/>
                  </a:cxn>
                  <a:cxn ang="0">
                    <a:pos x="6" y="1"/>
                  </a:cxn>
                  <a:cxn ang="0">
                    <a:pos x="8" y="2"/>
                  </a:cxn>
                  <a:cxn ang="0">
                    <a:pos x="0" y="2"/>
                  </a:cxn>
                  <a:cxn ang="0">
                    <a:pos x="7" y="0"/>
                  </a:cxn>
                  <a:cxn ang="0">
                    <a:pos x="8" y="0"/>
                  </a:cxn>
                </a:cxnLst>
                <a:rect l="0" t="0" r="r" b="b"/>
                <a:pathLst>
                  <a:path w="8" h="2">
                    <a:moveTo>
                      <a:pt x="8" y="0"/>
                    </a:moveTo>
                    <a:lnTo>
                      <a:pt x="6" y="1"/>
                    </a:lnTo>
                    <a:lnTo>
                      <a:pt x="8" y="2"/>
                    </a:lnTo>
                    <a:lnTo>
                      <a:pt x="0" y="2"/>
                    </a:lnTo>
                    <a:lnTo>
                      <a:pt x="7" y="0"/>
                    </a:lnTo>
                    <a:lnTo>
                      <a:pt x="8"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699" name="Freeform 705"/>
              <p:cNvSpPr>
                <a:spLocks/>
              </p:cNvSpPr>
              <p:nvPr/>
            </p:nvSpPr>
            <p:spPr bwMode="auto">
              <a:xfrm>
                <a:off x="3271839" y="1476376"/>
                <a:ext cx="17462" cy="6349"/>
              </a:xfrm>
              <a:custGeom>
                <a:avLst/>
                <a:gdLst/>
                <a:ahLst/>
                <a:cxnLst>
                  <a:cxn ang="0">
                    <a:pos x="7" y="3"/>
                  </a:cxn>
                  <a:cxn ang="0">
                    <a:pos x="9" y="3"/>
                  </a:cxn>
                  <a:cxn ang="0">
                    <a:pos x="9" y="0"/>
                  </a:cxn>
                  <a:cxn ang="0">
                    <a:pos x="0" y="1"/>
                  </a:cxn>
                  <a:cxn ang="0">
                    <a:pos x="1" y="4"/>
                  </a:cxn>
                  <a:cxn ang="0">
                    <a:pos x="7" y="3"/>
                  </a:cxn>
                </a:cxnLst>
                <a:rect l="0" t="0" r="r" b="b"/>
                <a:pathLst>
                  <a:path w="9" h="4">
                    <a:moveTo>
                      <a:pt x="7" y="3"/>
                    </a:moveTo>
                    <a:lnTo>
                      <a:pt x="9" y="3"/>
                    </a:lnTo>
                    <a:lnTo>
                      <a:pt x="9" y="0"/>
                    </a:lnTo>
                    <a:lnTo>
                      <a:pt x="0" y="1"/>
                    </a:lnTo>
                    <a:lnTo>
                      <a:pt x="1" y="4"/>
                    </a:lnTo>
                    <a:lnTo>
                      <a:pt x="7"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0" name="Freeform 706"/>
              <p:cNvSpPr>
                <a:spLocks/>
              </p:cNvSpPr>
              <p:nvPr/>
            </p:nvSpPr>
            <p:spPr bwMode="auto">
              <a:xfrm>
                <a:off x="3006725" y="1463675"/>
                <a:ext cx="50800" cy="20638"/>
              </a:xfrm>
              <a:custGeom>
                <a:avLst/>
                <a:gdLst/>
                <a:ahLst/>
                <a:cxnLst>
                  <a:cxn ang="0">
                    <a:pos x="23" y="0"/>
                  </a:cxn>
                  <a:cxn ang="0">
                    <a:pos x="29" y="6"/>
                  </a:cxn>
                  <a:cxn ang="0">
                    <a:pos x="28" y="6"/>
                  </a:cxn>
                  <a:cxn ang="0">
                    <a:pos x="23" y="12"/>
                  </a:cxn>
                  <a:cxn ang="0">
                    <a:pos x="10" y="12"/>
                  </a:cxn>
                  <a:cxn ang="0">
                    <a:pos x="8" y="10"/>
                  </a:cxn>
                  <a:cxn ang="0">
                    <a:pos x="2" y="10"/>
                  </a:cxn>
                  <a:cxn ang="0">
                    <a:pos x="2" y="8"/>
                  </a:cxn>
                  <a:cxn ang="0">
                    <a:pos x="4" y="8"/>
                  </a:cxn>
                  <a:cxn ang="0">
                    <a:pos x="0" y="8"/>
                  </a:cxn>
                  <a:cxn ang="0">
                    <a:pos x="0" y="7"/>
                  </a:cxn>
                  <a:cxn ang="0">
                    <a:pos x="1" y="6"/>
                  </a:cxn>
                  <a:cxn ang="0">
                    <a:pos x="6" y="4"/>
                  </a:cxn>
                  <a:cxn ang="0">
                    <a:pos x="9" y="4"/>
                  </a:cxn>
                  <a:cxn ang="0">
                    <a:pos x="8" y="3"/>
                  </a:cxn>
                  <a:cxn ang="0">
                    <a:pos x="9" y="3"/>
                  </a:cxn>
                  <a:cxn ang="0">
                    <a:pos x="12" y="2"/>
                  </a:cxn>
                  <a:cxn ang="0">
                    <a:pos x="13" y="2"/>
                  </a:cxn>
                  <a:cxn ang="0">
                    <a:pos x="19" y="0"/>
                  </a:cxn>
                  <a:cxn ang="0">
                    <a:pos x="23" y="0"/>
                  </a:cxn>
                </a:cxnLst>
                <a:rect l="0" t="0" r="r" b="b"/>
                <a:pathLst>
                  <a:path w="29" h="12">
                    <a:moveTo>
                      <a:pt x="23" y="0"/>
                    </a:moveTo>
                    <a:lnTo>
                      <a:pt x="29" y="6"/>
                    </a:lnTo>
                    <a:lnTo>
                      <a:pt x="28" y="6"/>
                    </a:lnTo>
                    <a:lnTo>
                      <a:pt x="23" y="12"/>
                    </a:lnTo>
                    <a:lnTo>
                      <a:pt x="10" y="12"/>
                    </a:lnTo>
                    <a:lnTo>
                      <a:pt x="8" y="10"/>
                    </a:lnTo>
                    <a:lnTo>
                      <a:pt x="2" y="10"/>
                    </a:lnTo>
                    <a:lnTo>
                      <a:pt x="2" y="8"/>
                    </a:lnTo>
                    <a:lnTo>
                      <a:pt x="4" y="8"/>
                    </a:lnTo>
                    <a:lnTo>
                      <a:pt x="0" y="8"/>
                    </a:lnTo>
                    <a:lnTo>
                      <a:pt x="0" y="7"/>
                    </a:lnTo>
                    <a:lnTo>
                      <a:pt x="1" y="6"/>
                    </a:lnTo>
                    <a:lnTo>
                      <a:pt x="6" y="4"/>
                    </a:lnTo>
                    <a:lnTo>
                      <a:pt x="9" y="4"/>
                    </a:lnTo>
                    <a:lnTo>
                      <a:pt x="8" y="3"/>
                    </a:lnTo>
                    <a:lnTo>
                      <a:pt x="9" y="3"/>
                    </a:lnTo>
                    <a:lnTo>
                      <a:pt x="12" y="2"/>
                    </a:lnTo>
                    <a:lnTo>
                      <a:pt x="13" y="2"/>
                    </a:lnTo>
                    <a:lnTo>
                      <a:pt x="19" y="0"/>
                    </a:lnTo>
                    <a:lnTo>
                      <a:pt x="23" y="0"/>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1" name="Freeform 707"/>
              <p:cNvSpPr>
                <a:spLocks/>
              </p:cNvSpPr>
              <p:nvPr/>
            </p:nvSpPr>
            <p:spPr bwMode="auto">
              <a:xfrm>
                <a:off x="2960688" y="1497013"/>
                <a:ext cx="125412" cy="55562"/>
              </a:xfrm>
              <a:custGeom>
                <a:avLst/>
                <a:gdLst/>
                <a:ahLst/>
                <a:cxnLst>
                  <a:cxn ang="0">
                    <a:pos x="28" y="1"/>
                  </a:cxn>
                  <a:cxn ang="0">
                    <a:pos x="44" y="0"/>
                  </a:cxn>
                  <a:cxn ang="0">
                    <a:pos x="52" y="1"/>
                  </a:cxn>
                  <a:cxn ang="0">
                    <a:pos x="54" y="3"/>
                  </a:cxn>
                  <a:cxn ang="0">
                    <a:pos x="60" y="1"/>
                  </a:cxn>
                  <a:cxn ang="0">
                    <a:pos x="73" y="3"/>
                  </a:cxn>
                  <a:cxn ang="0">
                    <a:pos x="65" y="7"/>
                  </a:cxn>
                  <a:cxn ang="0">
                    <a:pos x="60" y="7"/>
                  </a:cxn>
                  <a:cxn ang="0">
                    <a:pos x="60" y="10"/>
                  </a:cxn>
                  <a:cxn ang="0">
                    <a:pos x="55" y="11"/>
                  </a:cxn>
                  <a:cxn ang="0">
                    <a:pos x="51" y="12"/>
                  </a:cxn>
                  <a:cxn ang="0">
                    <a:pos x="52" y="12"/>
                  </a:cxn>
                  <a:cxn ang="0">
                    <a:pos x="51" y="14"/>
                  </a:cxn>
                  <a:cxn ang="0">
                    <a:pos x="39" y="19"/>
                  </a:cxn>
                  <a:cxn ang="0">
                    <a:pos x="29" y="18"/>
                  </a:cxn>
                  <a:cxn ang="0">
                    <a:pos x="17" y="19"/>
                  </a:cxn>
                  <a:cxn ang="0">
                    <a:pos x="21" y="19"/>
                  </a:cxn>
                  <a:cxn ang="0">
                    <a:pos x="23" y="22"/>
                  </a:cxn>
                  <a:cxn ang="0">
                    <a:pos x="12" y="27"/>
                  </a:cxn>
                  <a:cxn ang="0">
                    <a:pos x="2" y="29"/>
                  </a:cxn>
                  <a:cxn ang="0">
                    <a:pos x="0" y="29"/>
                  </a:cxn>
                  <a:cxn ang="0">
                    <a:pos x="4" y="26"/>
                  </a:cxn>
                  <a:cxn ang="0">
                    <a:pos x="2" y="26"/>
                  </a:cxn>
                  <a:cxn ang="0">
                    <a:pos x="5" y="23"/>
                  </a:cxn>
                  <a:cxn ang="0">
                    <a:pos x="9" y="20"/>
                  </a:cxn>
                  <a:cxn ang="0">
                    <a:pos x="6" y="22"/>
                  </a:cxn>
                  <a:cxn ang="0">
                    <a:pos x="5" y="19"/>
                  </a:cxn>
                  <a:cxn ang="0">
                    <a:pos x="6" y="16"/>
                  </a:cxn>
                  <a:cxn ang="0">
                    <a:pos x="10" y="14"/>
                  </a:cxn>
                  <a:cxn ang="0">
                    <a:pos x="17" y="6"/>
                  </a:cxn>
                  <a:cxn ang="0">
                    <a:pos x="20" y="4"/>
                  </a:cxn>
                  <a:cxn ang="0">
                    <a:pos x="23" y="3"/>
                  </a:cxn>
                  <a:cxn ang="0">
                    <a:pos x="24" y="1"/>
                  </a:cxn>
                  <a:cxn ang="0">
                    <a:pos x="28" y="1"/>
                  </a:cxn>
                </a:cxnLst>
                <a:rect l="0" t="0" r="r" b="b"/>
                <a:pathLst>
                  <a:path w="73" h="29">
                    <a:moveTo>
                      <a:pt x="28" y="1"/>
                    </a:moveTo>
                    <a:lnTo>
                      <a:pt x="44" y="0"/>
                    </a:lnTo>
                    <a:lnTo>
                      <a:pt x="52" y="1"/>
                    </a:lnTo>
                    <a:lnTo>
                      <a:pt x="54" y="3"/>
                    </a:lnTo>
                    <a:lnTo>
                      <a:pt x="60" y="1"/>
                    </a:lnTo>
                    <a:lnTo>
                      <a:pt x="73" y="3"/>
                    </a:lnTo>
                    <a:lnTo>
                      <a:pt x="65" y="7"/>
                    </a:lnTo>
                    <a:lnTo>
                      <a:pt x="60" y="7"/>
                    </a:lnTo>
                    <a:lnTo>
                      <a:pt x="60" y="10"/>
                    </a:lnTo>
                    <a:lnTo>
                      <a:pt x="55" y="11"/>
                    </a:lnTo>
                    <a:lnTo>
                      <a:pt x="51" y="12"/>
                    </a:lnTo>
                    <a:lnTo>
                      <a:pt x="52" y="12"/>
                    </a:lnTo>
                    <a:lnTo>
                      <a:pt x="51" y="14"/>
                    </a:lnTo>
                    <a:lnTo>
                      <a:pt x="39" y="19"/>
                    </a:lnTo>
                    <a:lnTo>
                      <a:pt x="29" y="18"/>
                    </a:lnTo>
                    <a:lnTo>
                      <a:pt x="17" y="19"/>
                    </a:lnTo>
                    <a:lnTo>
                      <a:pt x="21" y="19"/>
                    </a:lnTo>
                    <a:lnTo>
                      <a:pt x="23" y="22"/>
                    </a:lnTo>
                    <a:lnTo>
                      <a:pt x="12" y="27"/>
                    </a:lnTo>
                    <a:lnTo>
                      <a:pt x="2" y="29"/>
                    </a:lnTo>
                    <a:lnTo>
                      <a:pt x="0" y="29"/>
                    </a:lnTo>
                    <a:lnTo>
                      <a:pt x="4" y="26"/>
                    </a:lnTo>
                    <a:lnTo>
                      <a:pt x="2" y="26"/>
                    </a:lnTo>
                    <a:lnTo>
                      <a:pt x="5" y="23"/>
                    </a:lnTo>
                    <a:lnTo>
                      <a:pt x="9" y="20"/>
                    </a:lnTo>
                    <a:lnTo>
                      <a:pt x="6" y="22"/>
                    </a:lnTo>
                    <a:lnTo>
                      <a:pt x="5" y="19"/>
                    </a:lnTo>
                    <a:lnTo>
                      <a:pt x="6" y="16"/>
                    </a:lnTo>
                    <a:lnTo>
                      <a:pt x="10" y="14"/>
                    </a:lnTo>
                    <a:lnTo>
                      <a:pt x="17" y="6"/>
                    </a:lnTo>
                    <a:lnTo>
                      <a:pt x="20" y="4"/>
                    </a:lnTo>
                    <a:lnTo>
                      <a:pt x="23" y="3"/>
                    </a:lnTo>
                    <a:lnTo>
                      <a:pt x="24" y="1"/>
                    </a:lnTo>
                    <a:lnTo>
                      <a:pt x="28" y="1"/>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2" name="Freeform 708"/>
              <p:cNvSpPr>
                <a:spLocks/>
              </p:cNvSpPr>
              <p:nvPr/>
            </p:nvSpPr>
            <p:spPr bwMode="auto">
              <a:xfrm>
                <a:off x="3027363" y="1646237"/>
                <a:ext cx="14287" cy="14287"/>
              </a:xfrm>
              <a:custGeom>
                <a:avLst/>
                <a:gdLst/>
                <a:ahLst/>
                <a:cxnLst>
                  <a:cxn ang="0">
                    <a:pos x="8" y="1"/>
                  </a:cxn>
                  <a:cxn ang="0">
                    <a:pos x="5" y="6"/>
                  </a:cxn>
                  <a:cxn ang="0">
                    <a:pos x="3" y="8"/>
                  </a:cxn>
                  <a:cxn ang="0">
                    <a:pos x="0" y="6"/>
                  </a:cxn>
                  <a:cxn ang="0">
                    <a:pos x="4" y="1"/>
                  </a:cxn>
                  <a:cxn ang="0">
                    <a:pos x="7" y="0"/>
                  </a:cxn>
                  <a:cxn ang="0">
                    <a:pos x="8" y="1"/>
                  </a:cxn>
                </a:cxnLst>
                <a:rect l="0" t="0" r="r" b="b"/>
                <a:pathLst>
                  <a:path w="8" h="8">
                    <a:moveTo>
                      <a:pt x="8" y="1"/>
                    </a:moveTo>
                    <a:lnTo>
                      <a:pt x="5" y="6"/>
                    </a:lnTo>
                    <a:lnTo>
                      <a:pt x="3" y="8"/>
                    </a:lnTo>
                    <a:lnTo>
                      <a:pt x="0" y="6"/>
                    </a:lnTo>
                    <a:lnTo>
                      <a:pt x="4" y="1"/>
                    </a:lnTo>
                    <a:lnTo>
                      <a:pt x="7" y="0"/>
                    </a:lnTo>
                    <a:lnTo>
                      <a:pt x="8"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3" name="Freeform 709"/>
              <p:cNvSpPr>
                <a:spLocks/>
              </p:cNvSpPr>
              <p:nvPr/>
            </p:nvSpPr>
            <p:spPr bwMode="auto">
              <a:xfrm>
                <a:off x="2951163" y="1706563"/>
                <a:ext cx="134937" cy="77787"/>
              </a:xfrm>
              <a:custGeom>
                <a:avLst/>
                <a:gdLst/>
                <a:ahLst/>
                <a:cxnLst>
                  <a:cxn ang="0">
                    <a:pos x="37" y="2"/>
                  </a:cxn>
                  <a:cxn ang="0">
                    <a:pos x="39" y="0"/>
                  </a:cxn>
                  <a:cxn ang="0">
                    <a:pos x="39" y="2"/>
                  </a:cxn>
                  <a:cxn ang="0">
                    <a:pos x="42" y="2"/>
                  </a:cxn>
                  <a:cxn ang="0">
                    <a:pos x="42" y="5"/>
                  </a:cxn>
                  <a:cxn ang="0">
                    <a:pos x="41" y="6"/>
                  </a:cxn>
                  <a:cxn ang="0">
                    <a:pos x="39" y="10"/>
                  </a:cxn>
                  <a:cxn ang="0">
                    <a:pos x="41" y="10"/>
                  </a:cxn>
                  <a:cxn ang="0">
                    <a:pos x="46" y="7"/>
                  </a:cxn>
                  <a:cxn ang="0">
                    <a:pos x="48" y="7"/>
                  </a:cxn>
                  <a:cxn ang="0">
                    <a:pos x="50" y="9"/>
                  </a:cxn>
                  <a:cxn ang="0">
                    <a:pos x="49" y="10"/>
                  </a:cxn>
                  <a:cxn ang="0">
                    <a:pos x="56" y="11"/>
                  </a:cxn>
                  <a:cxn ang="0">
                    <a:pos x="60" y="17"/>
                  </a:cxn>
                  <a:cxn ang="0">
                    <a:pos x="66" y="18"/>
                  </a:cxn>
                  <a:cxn ang="0">
                    <a:pos x="66" y="26"/>
                  </a:cxn>
                  <a:cxn ang="0">
                    <a:pos x="65" y="28"/>
                  </a:cxn>
                  <a:cxn ang="0">
                    <a:pos x="69" y="28"/>
                  </a:cxn>
                  <a:cxn ang="0">
                    <a:pos x="73" y="26"/>
                  </a:cxn>
                  <a:cxn ang="0">
                    <a:pos x="76" y="28"/>
                  </a:cxn>
                  <a:cxn ang="0">
                    <a:pos x="75" y="30"/>
                  </a:cxn>
                  <a:cxn ang="0">
                    <a:pos x="79" y="32"/>
                  </a:cxn>
                  <a:cxn ang="0">
                    <a:pos x="65" y="36"/>
                  </a:cxn>
                  <a:cxn ang="0">
                    <a:pos x="57" y="32"/>
                  </a:cxn>
                  <a:cxn ang="0">
                    <a:pos x="53" y="33"/>
                  </a:cxn>
                  <a:cxn ang="0">
                    <a:pos x="56" y="29"/>
                  </a:cxn>
                  <a:cxn ang="0">
                    <a:pos x="48" y="28"/>
                  </a:cxn>
                  <a:cxn ang="0">
                    <a:pos x="52" y="26"/>
                  </a:cxn>
                  <a:cxn ang="0">
                    <a:pos x="43" y="26"/>
                  </a:cxn>
                  <a:cxn ang="0">
                    <a:pos x="41" y="32"/>
                  </a:cxn>
                  <a:cxn ang="0">
                    <a:pos x="31" y="34"/>
                  </a:cxn>
                  <a:cxn ang="0">
                    <a:pos x="23" y="38"/>
                  </a:cxn>
                  <a:cxn ang="0">
                    <a:pos x="16" y="41"/>
                  </a:cxn>
                  <a:cxn ang="0">
                    <a:pos x="14" y="41"/>
                  </a:cxn>
                  <a:cxn ang="0">
                    <a:pos x="14" y="38"/>
                  </a:cxn>
                  <a:cxn ang="0">
                    <a:pos x="18" y="30"/>
                  </a:cxn>
                  <a:cxn ang="0">
                    <a:pos x="15" y="33"/>
                  </a:cxn>
                  <a:cxn ang="0">
                    <a:pos x="0" y="34"/>
                  </a:cxn>
                  <a:cxn ang="0">
                    <a:pos x="0" y="33"/>
                  </a:cxn>
                  <a:cxn ang="0">
                    <a:pos x="4" y="29"/>
                  </a:cxn>
                  <a:cxn ang="0">
                    <a:pos x="15" y="26"/>
                  </a:cxn>
                  <a:cxn ang="0">
                    <a:pos x="18" y="19"/>
                  </a:cxn>
                  <a:cxn ang="0">
                    <a:pos x="25" y="13"/>
                  </a:cxn>
                  <a:cxn ang="0">
                    <a:pos x="29" y="7"/>
                  </a:cxn>
                  <a:cxn ang="0">
                    <a:pos x="37" y="2"/>
                  </a:cxn>
                </a:cxnLst>
                <a:rect l="0" t="0" r="r" b="b"/>
                <a:pathLst>
                  <a:path w="79" h="41">
                    <a:moveTo>
                      <a:pt x="37" y="2"/>
                    </a:moveTo>
                    <a:lnTo>
                      <a:pt x="39" y="0"/>
                    </a:lnTo>
                    <a:lnTo>
                      <a:pt x="39" y="2"/>
                    </a:lnTo>
                    <a:lnTo>
                      <a:pt x="42" y="2"/>
                    </a:lnTo>
                    <a:lnTo>
                      <a:pt x="42" y="5"/>
                    </a:lnTo>
                    <a:lnTo>
                      <a:pt x="41" y="6"/>
                    </a:lnTo>
                    <a:lnTo>
                      <a:pt x="39" y="10"/>
                    </a:lnTo>
                    <a:lnTo>
                      <a:pt x="41" y="10"/>
                    </a:lnTo>
                    <a:lnTo>
                      <a:pt x="46" y="7"/>
                    </a:lnTo>
                    <a:lnTo>
                      <a:pt x="48" y="7"/>
                    </a:lnTo>
                    <a:lnTo>
                      <a:pt x="50" y="9"/>
                    </a:lnTo>
                    <a:lnTo>
                      <a:pt x="49" y="10"/>
                    </a:lnTo>
                    <a:lnTo>
                      <a:pt x="56" y="11"/>
                    </a:lnTo>
                    <a:lnTo>
                      <a:pt x="60" y="17"/>
                    </a:lnTo>
                    <a:lnTo>
                      <a:pt x="66" y="18"/>
                    </a:lnTo>
                    <a:lnTo>
                      <a:pt x="66" y="26"/>
                    </a:lnTo>
                    <a:lnTo>
                      <a:pt x="65" y="28"/>
                    </a:lnTo>
                    <a:lnTo>
                      <a:pt x="69" y="28"/>
                    </a:lnTo>
                    <a:lnTo>
                      <a:pt x="73" y="26"/>
                    </a:lnTo>
                    <a:lnTo>
                      <a:pt x="76" y="28"/>
                    </a:lnTo>
                    <a:lnTo>
                      <a:pt x="75" y="30"/>
                    </a:lnTo>
                    <a:lnTo>
                      <a:pt x="79" y="32"/>
                    </a:lnTo>
                    <a:lnTo>
                      <a:pt x="65" y="36"/>
                    </a:lnTo>
                    <a:lnTo>
                      <a:pt x="57" y="32"/>
                    </a:lnTo>
                    <a:lnTo>
                      <a:pt x="53" y="33"/>
                    </a:lnTo>
                    <a:lnTo>
                      <a:pt x="56" y="29"/>
                    </a:lnTo>
                    <a:lnTo>
                      <a:pt x="48" y="28"/>
                    </a:lnTo>
                    <a:lnTo>
                      <a:pt x="52" y="26"/>
                    </a:lnTo>
                    <a:lnTo>
                      <a:pt x="43" y="26"/>
                    </a:lnTo>
                    <a:lnTo>
                      <a:pt x="41" y="32"/>
                    </a:lnTo>
                    <a:lnTo>
                      <a:pt x="31" y="34"/>
                    </a:lnTo>
                    <a:lnTo>
                      <a:pt x="23" y="38"/>
                    </a:lnTo>
                    <a:lnTo>
                      <a:pt x="16" y="41"/>
                    </a:lnTo>
                    <a:lnTo>
                      <a:pt x="14" y="41"/>
                    </a:lnTo>
                    <a:lnTo>
                      <a:pt x="14" y="38"/>
                    </a:lnTo>
                    <a:lnTo>
                      <a:pt x="18" y="30"/>
                    </a:lnTo>
                    <a:lnTo>
                      <a:pt x="15" y="33"/>
                    </a:lnTo>
                    <a:lnTo>
                      <a:pt x="0" y="34"/>
                    </a:lnTo>
                    <a:lnTo>
                      <a:pt x="0" y="33"/>
                    </a:lnTo>
                    <a:lnTo>
                      <a:pt x="4" y="29"/>
                    </a:lnTo>
                    <a:lnTo>
                      <a:pt x="15" y="26"/>
                    </a:lnTo>
                    <a:lnTo>
                      <a:pt x="18" y="19"/>
                    </a:lnTo>
                    <a:lnTo>
                      <a:pt x="25" y="13"/>
                    </a:lnTo>
                    <a:lnTo>
                      <a:pt x="29" y="7"/>
                    </a:lnTo>
                    <a:lnTo>
                      <a:pt x="37" y="2"/>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4" name="Freeform 710"/>
              <p:cNvSpPr>
                <a:spLocks/>
              </p:cNvSpPr>
              <p:nvPr/>
            </p:nvSpPr>
            <p:spPr bwMode="auto">
              <a:xfrm>
                <a:off x="3043238" y="1704975"/>
                <a:ext cx="12700" cy="12700"/>
              </a:xfrm>
              <a:custGeom>
                <a:avLst/>
                <a:gdLst/>
                <a:ahLst/>
                <a:cxnLst>
                  <a:cxn ang="0">
                    <a:pos x="4" y="2"/>
                  </a:cxn>
                  <a:cxn ang="0">
                    <a:pos x="7" y="7"/>
                  </a:cxn>
                  <a:cxn ang="0">
                    <a:pos x="3" y="7"/>
                  </a:cxn>
                  <a:cxn ang="0">
                    <a:pos x="2" y="4"/>
                  </a:cxn>
                  <a:cxn ang="0">
                    <a:pos x="0" y="0"/>
                  </a:cxn>
                  <a:cxn ang="0">
                    <a:pos x="4" y="2"/>
                  </a:cxn>
                </a:cxnLst>
                <a:rect l="0" t="0" r="r" b="b"/>
                <a:pathLst>
                  <a:path w="7" h="7">
                    <a:moveTo>
                      <a:pt x="4" y="2"/>
                    </a:moveTo>
                    <a:lnTo>
                      <a:pt x="7" y="7"/>
                    </a:lnTo>
                    <a:lnTo>
                      <a:pt x="3" y="7"/>
                    </a:lnTo>
                    <a:lnTo>
                      <a:pt x="2" y="4"/>
                    </a:lnTo>
                    <a:lnTo>
                      <a:pt x="0" y="0"/>
                    </a:lnTo>
                    <a:lnTo>
                      <a:pt x="4" y="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5" name="Freeform 711"/>
              <p:cNvSpPr>
                <a:spLocks/>
              </p:cNvSpPr>
              <p:nvPr/>
            </p:nvSpPr>
            <p:spPr bwMode="auto">
              <a:xfrm>
                <a:off x="3200400" y="1646237"/>
                <a:ext cx="46038" cy="26987"/>
              </a:xfrm>
              <a:custGeom>
                <a:avLst/>
                <a:gdLst/>
                <a:ahLst/>
                <a:cxnLst>
                  <a:cxn ang="0">
                    <a:pos x="16" y="0"/>
                  </a:cxn>
                  <a:cxn ang="0">
                    <a:pos x="27" y="1"/>
                  </a:cxn>
                  <a:cxn ang="0">
                    <a:pos x="27" y="4"/>
                  </a:cxn>
                  <a:cxn ang="0">
                    <a:pos x="23" y="10"/>
                  </a:cxn>
                  <a:cxn ang="0">
                    <a:pos x="15" y="15"/>
                  </a:cxn>
                  <a:cxn ang="0">
                    <a:pos x="0" y="15"/>
                  </a:cxn>
                  <a:cxn ang="0">
                    <a:pos x="0" y="10"/>
                  </a:cxn>
                  <a:cxn ang="0">
                    <a:pos x="3" y="6"/>
                  </a:cxn>
                  <a:cxn ang="0">
                    <a:pos x="12" y="1"/>
                  </a:cxn>
                  <a:cxn ang="0">
                    <a:pos x="16" y="0"/>
                  </a:cxn>
                </a:cxnLst>
                <a:rect l="0" t="0" r="r" b="b"/>
                <a:pathLst>
                  <a:path w="27" h="15">
                    <a:moveTo>
                      <a:pt x="16" y="0"/>
                    </a:moveTo>
                    <a:lnTo>
                      <a:pt x="27" y="1"/>
                    </a:lnTo>
                    <a:lnTo>
                      <a:pt x="27" y="4"/>
                    </a:lnTo>
                    <a:lnTo>
                      <a:pt x="23" y="10"/>
                    </a:lnTo>
                    <a:lnTo>
                      <a:pt x="15" y="15"/>
                    </a:lnTo>
                    <a:lnTo>
                      <a:pt x="0" y="15"/>
                    </a:lnTo>
                    <a:lnTo>
                      <a:pt x="0" y="10"/>
                    </a:lnTo>
                    <a:lnTo>
                      <a:pt x="3" y="6"/>
                    </a:lnTo>
                    <a:lnTo>
                      <a:pt x="12" y="1"/>
                    </a:lnTo>
                    <a:lnTo>
                      <a:pt x="16" y="0"/>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6" name="Freeform 712"/>
              <p:cNvSpPr>
                <a:spLocks/>
              </p:cNvSpPr>
              <p:nvPr/>
            </p:nvSpPr>
            <p:spPr bwMode="auto">
              <a:xfrm>
                <a:off x="3252788" y="1649414"/>
                <a:ext cx="19050" cy="11112"/>
              </a:xfrm>
              <a:custGeom>
                <a:avLst/>
                <a:gdLst/>
                <a:ahLst/>
                <a:cxnLst>
                  <a:cxn ang="0">
                    <a:pos x="1" y="2"/>
                  </a:cxn>
                  <a:cxn ang="0">
                    <a:pos x="7" y="0"/>
                  </a:cxn>
                  <a:cxn ang="0">
                    <a:pos x="12" y="3"/>
                  </a:cxn>
                  <a:cxn ang="0">
                    <a:pos x="12" y="4"/>
                  </a:cxn>
                  <a:cxn ang="0">
                    <a:pos x="2" y="6"/>
                  </a:cxn>
                  <a:cxn ang="0">
                    <a:pos x="0" y="4"/>
                  </a:cxn>
                  <a:cxn ang="0">
                    <a:pos x="1" y="2"/>
                  </a:cxn>
                </a:cxnLst>
                <a:rect l="0" t="0" r="r" b="b"/>
                <a:pathLst>
                  <a:path w="12" h="6">
                    <a:moveTo>
                      <a:pt x="1" y="2"/>
                    </a:moveTo>
                    <a:lnTo>
                      <a:pt x="7" y="0"/>
                    </a:lnTo>
                    <a:lnTo>
                      <a:pt x="12" y="3"/>
                    </a:lnTo>
                    <a:lnTo>
                      <a:pt x="12" y="4"/>
                    </a:lnTo>
                    <a:lnTo>
                      <a:pt x="2" y="6"/>
                    </a:lnTo>
                    <a:lnTo>
                      <a:pt x="0" y="4"/>
                    </a:lnTo>
                    <a:lnTo>
                      <a:pt x="1" y="2"/>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7" name="Freeform 713"/>
              <p:cNvSpPr>
                <a:spLocks/>
              </p:cNvSpPr>
              <p:nvPr/>
            </p:nvSpPr>
            <p:spPr bwMode="auto">
              <a:xfrm>
                <a:off x="3182938" y="1617664"/>
                <a:ext cx="26987" cy="12700"/>
              </a:xfrm>
              <a:custGeom>
                <a:avLst/>
                <a:gdLst/>
                <a:ahLst/>
                <a:cxnLst>
                  <a:cxn ang="0">
                    <a:pos x="14" y="2"/>
                  </a:cxn>
                  <a:cxn ang="0">
                    <a:pos x="8" y="5"/>
                  </a:cxn>
                  <a:cxn ang="0">
                    <a:pos x="0" y="7"/>
                  </a:cxn>
                  <a:cxn ang="0">
                    <a:pos x="4" y="4"/>
                  </a:cxn>
                  <a:cxn ang="0">
                    <a:pos x="11" y="1"/>
                  </a:cxn>
                  <a:cxn ang="0">
                    <a:pos x="15" y="2"/>
                  </a:cxn>
                  <a:cxn ang="0">
                    <a:pos x="16" y="0"/>
                  </a:cxn>
                  <a:cxn ang="0">
                    <a:pos x="14" y="0"/>
                  </a:cxn>
                  <a:cxn ang="0">
                    <a:pos x="12" y="1"/>
                  </a:cxn>
                  <a:cxn ang="0">
                    <a:pos x="14" y="2"/>
                  </a:cxn>
                </a:cxnLst>
                <a:rect l="0" t="0" r="r" b="b"/>
                <a:pathLst>
                  <a:path w="16" h="7">
                    <a:moveTo>
                      <a:pt x="14" y="2"/>
                    </a:moveTo>
                    <a:lnTo>
                      <a:pt x="8" y="5"/>
                    </a:lnTo>
                    <a:lnTo>
                      <a:pt x="0" y="7"/>
                    </a:lnTo>
                    <a:lnTo>
                      <a:pt x="4" y="4"/>
                    </a:lnTo>
                    <a:lnTo>
                      <a:pt x="11" y="1"/>
                    </a:lnTo>
                    <a:lnTo>
                      <a:pt x="15" y="2"/>
                    </a:lnTo>
                    <a:lnTo>
                      <a:pt x="16" y="0"/>
                    </a:lnTo>
                    <a:lnTo>
                      <a:pt x="14" y="0"/>
                    </a:lnTo>
                    <a:lnTo>
                      <a:pt x="12" y="1"/>
                    </a:lnTo>
                    <a:lnTo>
                      <a:pt x="14" y="2"/>
                    </a:lnTo>
                    <a:close/>
                  </a:path>
                </a:pathLst>
              </a:custGeom>
              <a:solidFill>
                <a:srgbClr val="99CCFF"/>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8" name="Freeform 714"/>
              <p:cNvSpPr>
                <a:spLocks/>
              </p:cNvSpPr>
              <p:nvPr/>
            </p:nvSpPr>
            <p:spPr bwMode="auto">
              <a:xfrm>
                <a:off x="3175000" y="1606550"/>
                <a:ext cx="23814" cy="6349"/>
              </a:xfrm>
              <a:custGeom>
                <a:avLst/>
                <a:gdLst/>
                <a:ahLst/>
                <a:cxnLst>
                  <a:cxn ang="0">
                    <a:pos x="5" y="0"/>
                  </a:cxn>
                  <a:cxn ang="0">
                    <a:pos x="13" y="2"/>
                  </a:cxn>
                  <a:cxn ang="0">
                    <a:pos x="6" y="3"/>
                  </a:cxn>
                  <a:cxn ang="0">
                    <a:pos x="5" y="3"/>
                  </a:cxn>
                  <a:cxn ang="0">
                    <a:pos x="3" y="4"/>
                  </a:cxn>
                  <a:cxn ang="0">
                    <a:pos x="0" y="0"/>
                  </a:cxn>
                  <a:cxn ang="0">
                    <a:pos x="5" y="0"/>
                  </a:cxn>
                </a:cxnLst>
                <a:rect l="0" t="0" r="r" b="b"/>
                <a:pathLst>
                  <a:path w="13" h="4">
                    <a:moveTo>
                      <a:pt x="5" y="0"/>
                    </a:moveTo>
                    <a:lnTo>
                      <a:pt x="13" y="2"/>
                    </a:lnTo>
                    <a:lnTo>
                      <a:pt x="6" y="3"/>
                    </a:lnTo>
                    <a:lnTo>
                      <a:pt x="5" y="3"/>
                    </a:lnTo>
                    <a:lnTo>
                      <a:pt x="3" y="4"/>
                    </a:lnTo>
                    <a:lnTo>
                      <a:pt x="0" y="0"/>
                    </a:lnTo>
                    <a:lnTo>
                      <a:pt x="5"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09" name="Freeform 715"/>
              <p:cNvSpPr>
                <a:spLocks/>
              </p:cNvSpPr>
              <p:nvPr/>
            </p:nvSpPr>
            <p:spPr bwMode="auto">
              <a:xfrm>
                <a:off x="3113088" y="1776413"/>
                <a:ext cx="14287" cy="7937"/>
              </a:xfrm>
              <a:custGeom>
                <a:avLst/>
                <a:gdLst/>
                <a:ahLst/>
                <a:cxnLst>
                  <a:cxn ang="0">
                    <a:pos x="0" y="0"/>
                  </a:cxn>
                  <a:cxn ang="0">
                    <a:pos x="9" y="0"/>
                  </a:cxn>
                  <a:cxn ang="0">
                    <a:pos x="9" y="3"/>
                  </a:cxn>
                  <a:cxn ang="0">
                    <a:pos x="5" y="4"/>
                  </a:cxn>
                  <a:cxn ang="0">
                    <a:pos x="0" y="0"/>
                  </a:cxn>
                </a:cxnLst>
                <a:rect l="0" t="0" r="r" b="b"/>
                <a:pathLst>
                  <a:path w="9" h="4">
                    <a:moveTo>
                      <a:pt x="0" y="0"/>
                    </a:moveTo>
                    <a:lnTo>
                      <a:pt x="9" y="0"/>
                    </a:lnTo>
                    <a:lnTo>
                      <a:pt x="9" y="3"/>
                    </a:lnTo>
                    <a:lnTo>
                      <a:pt x="5" y="4"/>
                    </a:lnTo>
                    <a:lnTo>
                      <a:pt x="0" y="0"/>
                    </a:lnTo>
                    <a:close/>
                  </a:path>
                </a:pathLst>
              </a:custGeom>
              <a:solidFill>
                <a:srgbClr val="99CCFF"/>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0" name="Freeform 716"/>
              <p:cNvSpPr>
                <a:spLocks/>
              </p:cNvSpPr>
              <p:nvPr/>
            </p:nvSpPr>
            <p:spPr bwMode="auto">
              <a:xfrm>
                <a:off x="3136900" y="1770063"/>
                <a:ext cx="12700" cy="6349"/>
              </a:xfrm>
              <a:custGeom>
                <a:avLst/>
                <a:gdLst/>
                <a:ahLst/>
                <a:cxnLst>
                  <a:cxn ang="0">
                    <a:pos x="0" y="0"/>
                  </a:cxn>
                  <a:cxn ang="0">
                    <a:pos x="7" y="1"/>
                  </a:cxn>
                  <a:cxn ang="0">
                    <a:pos x="6" y="4"/>
                  </a:cxn>
                  <a:cxn ang="0">
                    <a:pos x="2" y="3"/>
                  </a:cxn>
                  <a:cxn ang="0">
                    <a:pos x="0" y="0"/>
                  </a:cxn>
                </a:cxnLst>
                <a:rect l="0" t="0" r="r" b="b"/>
                <a:pathLst>
                  <a:path w="7" h="4">
                    <a:moveTo>
                      <a:pt x="0" y="0"/>
                    </a:moveTo>
                    <a:lnTo>
                      <a:pt x="7" y="1"/>
                    </a:lnTo>
                    <a:lnTo>
                      <a:pt x="6" y="4"/>
                    </a:lnTo>
                    <a:lnTo>
                      <a:pt x="2" y="3"/>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1" name="Freeform 717"/>
              <p:cNvSpPr>
                <a:spLocks/>
              </p:cNvSpPr>
              <p:nvPr/>
            </p:nvSpPr>
            <p:spPr bwMode="auto">
              <a:xfrm>
                <a:off x="3152775" y="1303337"/>
                <a:ext cx="558800" cy="144461"/>
              </a:xfrm>
              <a:custGeom>
                <a:avLst/>
                <a:gdLst/>
                <a:ahLst/>
                <a:cxnLst>
                  <a:cxn ang="0">
                    <a:pos x="45" y="75"/>
                  </a:cxn>
                  <a:cxn ang="0">
                    <a:pos x="61" y="75"/>
                  </a:cxn>
                  <a:cxn ang="0">
                    <a:pos x="72" y="73"/>
                  </a:cxn>
                  <a:cxn ang="0">
                    <a:pos x="100" y="73"/>
                  </a:cxn>
                  <a:cxn ang="0">
                    <a:pos x="101" y="68"/>
                  </a:cxn>
                  <a:cxn ang="0">
                    <a:pos x="97" y="65"/>
                  </a:cxn>
                  <a:cxn ang="0">
                    <a:pos x="87" y="62"/>
                  </a:cxn>
                  <a:cxn ang="0">
                    <a:pos x="124" y="58"/>
                  </a:cxn>
                  <a:cxn ang="0">
                    <a:pos x="158" y="52"/>
                  </a:cxn>
                  <a:cxn ang="0">
                    <a:pos x="154" y="45"/>
                  </a:cxn>
                  <a:cxn ang="0">
                    <a:pos x="142" y="41"/>
                  </a:cxn>
                  <a:cxn ang="0">
                    <a:pos x="173" y="41"/>
                  </a:cxn>
                  <a:cxn ang="0">
                    <a:pos x="170" y="39"/>
                  </a:cxn>
                  <a:cxn ang="0">
                    <a:pos x="189" y="34"/>
                  </a:cxn>
                  <a:cxn ang="0">
                    <a:pos x="216" y="31"/>
                  </a:cxn>
                  <a:cxn ang="0">
                    <a:pos x="222" y="29"/>
                  </a:cxn>
                  <a:cxn ang="0">
                    <a:pos x="277" y="16"/>
                  </a:cxn>
                  <a:cxn ang="0">
                    <a:pos x="248" y="15"/>
                  </a:cxn>
                  <a:cxn ang="0">
                    <a:pos x="323" y="7"/>
                  </a:cxn>
                  <a:cxn ang="0">
                    <a:pos x="307" y="2"/>
                  </a:cxn>
                  <a:cxn ang="0">
                    <a:pos x="287" y="3"/>
                  </a:cxn>
                  <a:cxn ang="0">
                    <a:pos x="231" y="0"/>
                  </a:cxn>
                  <a:cxn ang="0">
                    <a:pos x="199" y="6"/>
                  </a:cxn>
                  <a:cxn ang="0">
                    <a:pos x="157" y="2"/>
                  </a:cxn>
                  <a:cxn ang="0">
                    <a:pos x="142" y="6"/>
                  </a:cxn>
                  <a:cxn ang="0">
                    <a:pos x="127" y="8"/>
                  </a:cxn>
                  <a:cxn ang="0">
                    <a:pos x="106" y="7"/>
                  </a:cxn>
                  <a:cxn ang="0">
                    <a:pos x="110" y="11"/>
                  </a:cxn>
                  <a:cxn ang="0">
                    <a:pos x="93" y="11"/>
                  </a:cxn>
                  <a:cxn ang="0">
                    <a:pos x="72" y="12"/>
                  </a:cxn>
                  <a:cxn ang="0">
                    <a:pos x="70" y="15"/>
                  </a:cxn>
                  <a:cxn ang="0">
                    <a:pos x="72" y="18"/>
                  </a:cxn>
                  <a:cxn ang="0">
                    <a:pos x="62" y="22"/>
                  </a:cxn>
                  <a:cxn ang="0">
                    <a:pos x="84" y="26"/>
                  </a:cxn>
                  <a:cxn ang="0">
                    <a:pos x="106" y="25"/>
                  </a:cxn>
                  <a:cxn ang="0">
                    <a:pos x="123" y="23"/>
                  </a:cxn>
                  <a:cxn ang="0">
                    <a:pos x="146" y="22"/>
                  </a:cxn>
                  <a:cxn ang="0">
                    <a:pos x="157" y="19"/>
                  </a:cxn>
                  <a:cxn ang="0">
                    <a:pos x="139" y="25"/>
                  </a:cxn>
                  <a:cxn ang="0">
                    <a:pos x="130" y="35"/>
                  </a:cxn>
                  <a:cxn ang="0">
                    <a:pos x="78" y="29"/>
                  </a:cxn>
                  <a:cxn ang="0">
                    <a:pos x="82" y="35"/>
                  </a:cxn>
                  <a:cxn ang="0">
                    <a:pos x="78" y="42"/>
                  </a:cxn>
                  <a:cxn ang="0">
                    <a:pos x="93" y="48"/>
                  </a:cxn>
                  <a:cxn ang="0">
                    <a:pos x="51" y="49"/>
                  </a:cxn>
                  <a:cxn ang="0">
                    <a:pos x="53" y="53"/>
                  </a:cxn>
                  <a:cxn ang="0">
                    <a:pos x="70" y="52"/>
                  </a:cxn>
                  <a:cxn ang="0">
                    <a:pos x="55" y="57"/>
                  </a:cxn>
                  <a:cxn ang="0">
                    <a:pos x="70" y="61"/>
                  </a:cxn>
                  <a:cxn ang="0">
                    <a:pos x="59" y="62"/>
                  </a:cxn>
                  <a:cxn ang="0">
                    <a:pos x="26" y="60"/>
                  </a:cxn>
                  <a:cxn ang="0">
                    <a:pos x="30" y="65"/>
                  </a:cxn>
                  <a:cxn ang="0">
                    <a:pos x="7" y="75"/>
                  </a:cxn>
                  <a:cxn ang="0">
                    <a:pos x="15" y="75"/>
                  </a:cxn>
                  <a:cxn ang="0">
                    <a:pos x="26" y="75"/>
                  </a:cxn>
                </a:cxnLst>
                <a:rect l="0" t="0" r="r" b="b"/>
                <a:pathLst>
                  <a:path w="325" h="77">
                    <a:moveTo>
                      <a:pt x="26" y="75"/>
                    </a:moveTo>
                    <a:lnTo>
                      <a:pt x="35" y="77"/>
                    </a:lnTo>
                    <a:lnTo>
                      <a:pt x="45" y="76"/>
                    </a:lnTo>
                    <a:lnTo>
                      <a:pt x="41" y="75"/>
                    </a:lnTo>
                    <a:lnTo>
                      <a:pt x="42" y="73"/>
                    </a:lnTo>
                    <a:lnTo>
                      <a:pt x="45" y="75"/>
                    </a:lnTo>
                    <a:lnTo>
                      <a:pt x="49" y="73"/>
                    </a:lnTo>
                    <a:lnTo>
                      <a:pt x="50" y="72"/>
                    </a:lnTo>
                    <a:lnTo>
                      <a:pt x="55" y="75"/>
                    </a:lnTo>
                    <a:lnTo>
                      <a:pt x="58" y="75"/>
                    </a:lnTo>
                    <a:lnTo>
                      <a:pt x="59" y="73"/>
                    </a:lnTo>
                    <a:lnTo>
                      <a:pt x="61" y="75"/>
                    </a:lnTo>
                    <a:lnTo>
                      <a:pt x="62" y="75"/>
                    </a:lnTo>
                    <a:lnTo>
                      <a:pt x="68" y="75"/>
                    </a:lnTo>
                    <a:lnTo>
                      <a:pt x="70" y="73"/>
                    </a:lnTo>
                    <a:lnTo>
                      <a:pt x="68" y="72"/>
                    </a:lnTo>
                    <a:lnTo>
                      <a:pt x="72" y="72"/>
                    </a:lnTo>
                    <a:lnTo>
                      <a:pt x="72" y="73"/>
                    </a:lnTo>
                    <a:lnTo>
                      <a:pt x="80" y="73"/>
                    </a:lnTo>
                    <a:lnTo>
                      <a:pt x="80" y="76"/>
                    </a:lnTo>
                    <a:lnTo>
                      <a:pt x="76" y="77"/>
                    </a:lnTo>
                    <a:lnTo>
                      <a:pt x="77" y="77"/>
                    </a:lnTo>
                    <a:lnTo>
                      <a:pt x="91" y="76"/>
                    </a:lnTo>
                    <a:lnTo>
                      <a:pt x="100" y="73"/>
                    </a:lnTo>
                    <a:lnTo>
                      <a:pt x="100" y="75"/>
                    </a:lnTo>
                    <a:lnTo>
                      <a:pt x="110" y="72"/>
                    </a:lnTo>
                    <a:lnTo>
                      <a:pt x="114" y="71"/>
                    </a:lnTo>
                    <a:lnTo>
                      <a:pt x="114" y="68"/>
                    </a:lnTo>
                    <a:lnTo>
                      <a:pt x="104" y="69"/>
                    </a:lnTo>
                    <a:lnTo>
                      <a:pt x="101" y="68"/>
                    </a:lnTo>
                    <a:lnTo>
                      <a:pt x="103" y="68"/>
                    </a:lnTo>
                    <a:lnTo>
                      <a:pt x="107" y="67"/>
                    </a:lnTo>
                    <a:lnTo>
                      <a:pt x="104" y="65"/>
                    </a:lnTo>
                    <a:lnTo>
                      <a:pt x="95" y="67"/>
                    </a:lnTo>
                    <a:lnTo>
                      <a:pt x="93" y="67"/>
                    </a:lnTo>
                    <a:lnTo>
                      <a:pt x="97" y="65"/>
                    </a:lnTo>
                    <a:lnTo>
                      <a:pt x="91" y="65"/>
                    </a:lnTo>
                    <a:lnTo>
                      <a:pt x="80" y="67"/>
                    </a:lnTo>
                    <a:lnTo>
                      <a:pt x="80" y="64"/>
                    </a:lnTo>
                    <a:lnTo>
                      <a:pt x="88" y="64"/>
                    </a:lnTo>
                    <a:lnTo>
                      <a:pt x="87" y="62"/>
                    </a:lnTo>
                    <a:lnTo>
                      <a:pt x="87" y="62"/>
                    </a:lnTo>
                    <a:lnTo>
                      <a:pt x="95" y="64"/>
                    </a:lnTo>
                    <a:lnTo>
                      <a:pt x="116" y="64"/>
                    </a:lnTo>
                    <a:lnTo>
                      <a:pt x="122" y="61"/>
                    </a:lnTo>
                    <a:lnTo>
                      <a:pt x="126" y="60"/>
                    </a:lnTo>
                    <a:lnTo>
                      <a:pt x="123" y="60"/>
                    </a:lnTo>
                    <a:lnTo>
                      <a:pt x="124" y="58"/>
                    </a:lnTo>
                    <a:lnTo>
                      <a:pt x="123" y="57"/>
                    </a:lnTo>
                    <a:lnTo>
                      <a:pt x="124" y="56"/>
                    </a:lnTo>
                    <a:lnTo>
                      <a:pt x="145" y="56"/>
                    </a:lnTo>
                    <a:lnTo>
                      <a:pt x="150" y="54"/>
                    </a:lnTo>
                    <a:lnTo>
                      <a:pt x="152" y="53"/>
                    </a:lnTo>
                    <a:lnTo>
                      <a:pt x="158" y="52"/>
                    </a:lnTo>
                    <a:lnTo>
                      <a:pt x="149" y="49"/>
                    </a:lnTo>
                    <a:lnTo>
                      <a:pt x="165" y="48"/>
                    </a:lnTo>
                    <a:lnTo>
                      <a:pt x="165" y="48"/>
                    </a:lnTo>
                    <a:lnTo>
                      <a:pt x="166" y="45"/>
                    </a:lnTo>
                    <a:lnTo>
                      <a:pt x="165" y="45"/>
                    </a:lnTo>
                    <a:lnTo>
                      <a:pt x="154" y="45"/>
                    </a:lnTo>
                    <a:lnTo>
                      <a:pt x="160" y="44"/>
                    </a:lnTo>
                    <a:lnTo>
                      <a:pt x="158" y="44"/>
                    </a:lnTo>
                    <a:lnTo>
                      <a:pt x="141" y="45"/>
                    </a:lnTo>
                    <a:lnTo>
                      <a:pt x="143" y="44"/>
                    </a:lnTo>
                    <a:lnTo>
                      <a:pt x="142" y="42"/>
                    </a:lnTo>
                    <a:lnTo>
                      <a:pt x="142" y="41"/>
                    </a:lnTo>
                    <a:lnTo>
                      <a:pt x="158" y="41"/>
                    </a:lnTo>
                    <a:lnTo>
                      <a:pt x="161" y="42"/>
                    </a:lnTo>
                    <a:lnTo>
                      <a:pt x="170" y="44"/>
                    </a:lnTo>
                    <a:lnTo>
                      <a:pt x="173" y="42"/>
                    </a:lnTo>
                    <a:lnTo>
                      <a:pt x="170" y="41"/>
                    </a:lnTo>
                    <a:lnTo>
                      <a:pt x="173" y="41"/>
                    </a:lnTo>
                    <a:lnTo>
                      <a:pt x="149" y="41"/>
                    </a:lnTo>
                    <a:lnTo>
                      <a:pt x="152" y="39"/>
                    </a:lnTo>
                    <a:lnTo>
                      <a:pt x="150" y="38"/>
                    </a:lnTo>
                    <a:lnTo>
                      <a:pt x="152" y="38"/>
                    </a:lnTo>
                    <a:lnTo>
                      <a:pt x="154" y="37"/>
                    </a:lnTo>
                    <a:lnTo>
                      <a:pt x="170" y="39"/>
                    </a:lnTo>
                    <a:lnTo>
                      <a:pt x="172" y="38"/>
                    </a:lnTo>
                    <a:lnTo>
                      <a:pt x="172" y="38"/>
                    </a:lnTo>
                    <a:lnTo>
                      <a:pt x="185" y="37"/>
                    </a:lnTo>
                    <a:lnTo>
                      <a:pt x="187" y="37"/>
                    </a:lnTo>
                    <a:lnTo>
                      <a:pt x="187" y="35"/>
                    </a:lnTo>
                    <a:lnTo>
                      <a:pt x="189" y="34"/>
                    </a:lnTo>
                    <a:lnTo>
                      <a:pt x="189" y="35"/>
                    </a:lnTo>
                    <a:lnTo>
                      <a:pt x="191" y="35"/>
                    </a:lnTo>
                    <a:lnTo>
                      <a:pt x="202" y="35"/>
                    </a:lnTo>
                    <a:lnTo>
                      <a:pt x="210" y="34"/>
                    </a:lnTo>
                    <a:lnTo>
                      <a:pt x="207" y="33"/>
                    </a:lnTo>
                    <a:lnTo>
                      <a:pt x="216" y="31"/>
                    </a:lnTo>
                    <a:lnTo>
                      <a:pt x="200" y="31"/>
                    </a:lnTo>
                    <a:lnTo>
                      <a:pt x="204" y="30"/>
                    </a:lnTo>
                    <a:lnTo>
                      <a:pt x="222" y="30"/>
                    </a:lnTo>
                    <a:lnTo>
                      <a:pt x="221" y="29"/>
                    </a:lnTo>
                    <a:lnTo>
                      <a:pt x="222" y="27"/>
                    </a:lnTo>
                    <a:lnTo>
                      <a:pt x="222" y="29"/>
                    </a:lnTo>
                    <a:lnTo>
                      <a:pt x="230" y="27"/>
                    </a:lnTo>
                    <a:lnTo>
                      <a:pt x="235" y="26"/>
                    </a:lnTo>
                    <a:lnTo>
                      <a:pt x="244" y="25"/>
                    </a:lnTo>
                    <a:lnTo>
                      <a:pt x="287" y="16"/>
                    </a:lnTo>
                    <a:lnTo>
                      <a:pt x="288" y="15"/>
                    </a:lnTo>
                    <a:lnTo>
                      <a:pt x="277" y="16"/>
                    </a:lnTo>
                    <a:lnTo>
                      <a:pt x="233" y="21"/>
                    </a:lnTo>
                    <a:lnTo>
                      <a:pt x="234" y="19"/>
                    </a:lnTo>
                    <a:lnTo>
                      <a:pt x="234" y="19"/>
                    </a:lnTo>
                    <a:lnTo>
                      <a:pt x="265" y="15"/>
                    </a:lnTo>
                    <a:lnTo>
                      <a:pt x="248" y="16"/>
                    </a:lnTo>
                    <a:lnTo>
                      <a:pt x="248" y="15"/>
                    </a:lnTo>
                    <a:lnTo>
                      <a:pt x="252" y="15"/>
                    </a:lnTo>
                    <a:lnTo>
                      <a:pt x="253" y="15"/>
                    </a:lnTo>
                    <a:lnTo>
                      <a:pt x="294" y="14"/>
                    </a:lnTo>
                    <a:lnTo>
                      <a:pt x="322" y="8"/>
                    </a:lnTo>
                    <a:lnTo>
                      <a:pt x="325" y="7"/>
                    </a:lnTo>
                    <a:lnTo>
                      <a:pt x="323" y="7"/>
                    </a:lnTo>
                    <a:lnTo>
                      <a:pt x="315" y="6"/>
                    </a:lnTo>
                    <a:lnTo>
                      <a:pt x="306" y="7"/>
                    </a:lnTo>
                    <a:lnTo>
                      <a:pt x="310" y="6"/>
                    </a:lnTo>
                    <a:lnTo>
                      <a:pt x="304" y="3"/>
                    </a:lnTo>
                    <a:lnTo>
                      <a:pt x="306" y="3"/>
                    </a:lnTo>
                    <a:lnTo>
                      <a:pt x="307" y="2"/>
                    </a:lnTo>
                    <a:lnTo>
                      <a:pt x="299" y="3"/>
                    </a:lnTo>
                    <a:lnTo>
                      <a:pt x="296" y="2"/>
                    </a:lnTo>
                    <a:lnTo>
                      <a:pt x="290" y="3"/>
                    </a:lnTo>
                    <a:lnTo>
                      <a:pt x="291" y="3"/>
                    </a:lnTo>
                    <a:lnTo>
                      <a:pt x="290" y="3"/>
                    </a:lnTo>
                    <a:lnTo>
                      <a:pt x="287" y="3"/>
                    </a:lnTo>
                    <a:lnTo>
                      <a:pt x="258" y="4"/>
                    </a:lnTo>
                    <a:lnTo>
                      <a:pt x="281" y="2"/>
                    </a:lnTo>
                    <a:lnTo>
                      <a:pt x="257" y="2"/>
                    </a:lnTo>
                    <a:lnTo>
                      <a:pt x="250" y="0"/>
                    </a:lnTo>
                    <a:lnTo>
                      <a:pt x="235" y="2"/>
                    </a:lnTo>
                    <a:lnTo>
                      <a:pt x="231" y="0"/>
                    </a:lnTo>
                    <a:lnTo>
                      <a:pt x="223" y="0"/>
                    </a:lnTo>
                    <a:lnTo>
                      <a:pt x="216" y="2"/>
                    </a:lnTo>
                    <a:lnTo>
                      <a:pt x="219" y="3"/>
                    </a:lnTo>
                    <a:lnTo>
                      <a:pt x="210" y="0"/>
                    </a:lnTo>
                    <a:lnTo>
                      <a:pt x="184" y="0"/>
                    </a:lnTo>
                    <a:lnTo>
                      <a:pt x="199" y="6"/>
                    </a:lnTo>
                    <a:lnTo>
                      <a:pt x="191" y="7"/>
                    </a:lnTo>
                    <a:lnTo>
                      <a:pt x="192" y="6"/>
                    </a:lnTo>
                    <a:lnTo>
                      <a:pt x="192" y="4"/>
                    </a:lnTo>
                    <a:lnTo>
                      <a:pt x="185" y="2"/>
                    </a:lnTo>
                    <a:lnTo>
                      <a:pt x="161" y="2"/>
                    </a:lnTo>
                    <a:lnTo>
                      <a:pt x="157" y="2"/>
                    </a:lnTo>
                    <a:lnTo>
                      <a:pt x="164" y="4"/>
                    </a:lnTo>
                    <a:lnTo>
                      <a:pt x="146" y="3"/>
                    </a:lnTo>
                    <a:lnTo>
                      <a:pt x="152" y="6"/>
                    </a:lnTo>
                    <a:lnTo>
                      <a:pt x="139" y="4"/>
                    </a:lnTo>
                    <a:lnTo>
                      <a:pt x="135" y="6"/>
                    </a:lnTo>
                    <a:lnTo>
                      <a:pt x="142" y="6"/>
                    </a:lnTo>
                    <a:lnTo>
                      <a:pt x="131" y="7"/>
                    </a:lnTo>
                    <a:lnTo>
                      <a:pt x="131" y="7"/>
                    </a:lnTo>
                    <a:lnTo>
                      <a:pt x="146" y="10"/>
                    </a:lnTo>
                    <a:lnTo>
                      <a:pt x="145" y="10"/>
                    </a:lnTo>
                    <a:lnTo>
                      <a:pt x="131" y="8"/>
                    </a:lnTo>
                    <a:lnTo>
                      <a:pt x="127" y="8"/>
                    </a:lnTo>
                    <a:lnTo>
                      <a:pt x="131" y="10"/>
                    </a:lnTo>
                    <a:lnTo>
                      <a:pt x="124" y="10"/>
                    </a:lnTo>
                    <a:lnTo>
                      <a:pt x="126" y="10"/>
                    </a:lnTo>
                    <a:lnTo>
                      <a:pt x="124" y="8"/>
                    </a:lnTo>
                    <a:lnTo>
                      <a:pt x="112" y="6"/>
                    </a:lnTo>
                    <a:lnTo>
                      <a:pt x="106" y="7"/>
                    </a:lnTo>
                    <a:lnTo>
                      <a:pt x="108" y="7"/>
                    </a:lnTo>
                    <a:lnTo>
                      <a:pt x="107" y="8"/>
                    </a:lnTo>
                    <a:lnTo>
                      <a:pt x="96" y="10"/>
                    </a:lnTo>
                    <a:lnTo>
                      <a:pt x="112" y="11"/>
                    </a:lnTo>
                    <a:lnTo>
                      <a:pt x="111" y="11"/>
                    </a:lnTo>
                    <a:lnTo>
                      <a:pt x="110" y="11"/>
                    </a:lnTo>
                    <a:lnTo>
                      <a:pt x="106" y="11"/>
                    </a:lnTo>
                    <a:lnTo>
                      <a:pt x="106" y="11"/>
                    </a:lnTo>
                    <a:lnTo>
                      <a:pt x="99" y="10"/>
                    </a:lnTo>
                    <a:lnTo>
                      <a:pt x="95" y="10"/>
                    </a:lnTo>
                    <a:lnTo>
                      <a:pt x="93" y="11"/>
                    </a:lnTo>
                    <a:lnTo>
                      <a:pt x="93" y="11"/>
                    </a:lnTo>
                    <a:lnTo>
                      <a:pt x="92" y="10"/>
                    </a:lnTo>
                    <a:lnTo>
                      <a:pt x="84" y="10"/>
                    </a:lnTo>
                    <a:lnTo>
                      <a:pt x="74" y="11"/>
                    </a:lnTo>
                    <a:lnTo>
                      <a:pt x="76" y="12"/>
                    </a:lnTo>
                    <a:lnTo>
                      <a:pt x="73" y="11"/>
                    </a:lnTo>
                    <a:lnTo>
                      <a:pt x="72" y="12"/>
                    </a:lnTo>
                    <a:lnTo>
                      <a:pt x="68" y="11"/>
                    </a:lnTo>
                    <a:lnTo>
                      <a:pt x="51" y="14"/>
                    </a:lnTo>
                    <a:lnTo>
                      <a:pt x="49" y="15"/>
                    </a:lnTo>
                    <a:lnTo>
                      <a:pt x="53" y="15"/>
                    </a:lnTo>
                    <a:lnTo>
                      <a:pt x="66" y="14"/>
                    </a:lnTo>
                    <a:lnTo>
                      <a:pt x="70" y="15"/>
                    </a:lnTo>
                    <a:lnTo>
                      <a:pt x="57" y="16"/>
                    </a:lnTo>
                    <a:lnTo>
                      <a:pt x="59" y="18"/>
                    </a:lnTo>
                    <a:lnTo>
                      <a:pt x="81" y="15"/>
                    </a:lnTo>
                    <a:lnTo>
                      <a:pt x="81" y="15"/>
                    </a:lnTo>
                    <a:lnTo>
                      <a:pt x="64" y="18"/>
                    </a:lnTo>
                    <a:lnTo>
                      <a:pt x="72" y="18"/>
                    </a:lnTo>
                    <a:lnTo>
                      <a:pt x="61" y="19"/>
                    </a:lnTo>
                    <a:lnTo>
                      <a:pt x="59" y="21"/>
                    </a:lnTo>
                    <a:lnTo>
                      <a:pt x="62" y="21"/>
                    </a:lnTo>
                    <a:lnTo>
                      <a:pt x="82" y="21"/>
                    </a:lnTo>
                    <a:lnTo>
                      <a:pt x="88" y="21"/>
                    </a:lnTo>
                    <a:lnTo>
                      <a:pt x="62" y="22"/>
                    </a:lnTo>
                    <a:lnTo>
                      <a:pt x="78" y="26"/>
                    </a:lnTo>
                    <a:lnTo>
                      <a:pt x="88" y="22"/>
                    </a:lnTo>
                    <a:lnTo>
                      <a:pt x="99" y="21"/>
                    </a:lnTo>
                    <a:lnTo>
                      <a:pt x="96" y="22"/>
                    </a:lnTo>
                    <a:lnTo>
                      <a:pt x="85" y="25"/>
                    </a:lnTo>
                    <a:lnTo>
                      <a:pt x="84" y="26"/>
                    </a:lnTo>
                    <a:lnTo>
                      <a:pt x="88" y="26"/>
                    </a:lnTo>
                    <a:lnTo>
                      <a:pt x="95" y="25"/>
                    </a:lnTo>
                    <a:lnTo>
                      <a:pt x="92" y="26"/>
                    </a:lnTo>
                    <a:lnTo>
                      <a:pt x="101" y="26"/>
                    </a:lnTo>
                    <a:lnTo>
                      <a:pt x="104" y="26"/>
                    </a:lnTo>
                    <a:lnTo>
                      <a:pt x="106" y="25"/>
                    </a:lnTo>
                    <a:lnTo>
                      <a:pt x="111" y="23"/>
                    </a:lnTo>
                    <a:lnTo>
                      <a:pt x="107" y="25"/>
                    </a:lnTo>
                    <a:lnTo>
                      <a:pt x="111" y="25"/>
                    </a:lnTo>
                    <a:lnTo>
                      <a:pt x="126" y="22"/>
                    </a:lnTo>
                    <a:lnTo>
                      <a:pt x="124" y="22"/>
                    </a:lnTo>
                    <a:lnTo>
                      <a:pt x="123" y="23"/>
                    </a:lnTo>
                    <a:lnTo>
                      <a:pt x="126" y="23"/>
                    </a:lnTo>
                    <a:lnTo>
                      <a:pt x="110" y="26"/>
                    </a:lnTo>
                    <a:lnTo>
                      <a:pt x="111" y="26"/>
                    </a:lnTo>
                    <a:lnTo>
                      <a:pt x="143" y="23"/>
                    </a:lnTo>
                    <a:lnTo>
                      <a:pt x="147" y="22"/>
                    </a:lnTo>
                    <a:lnTo>
                      <a:pt x="146" y="22"/>
                    </a:lnTo>
                    <a:lnTo>
                      <a:pt x="149" y="21"/>
                    </a:lnTo>
                    <a:lnTo>
                      <a:pt x="146" y="19"/>
                    </a:lnTo>
                    <a:lnTo>
                      <a:pt x="152" y="21"/>
                    </a:lnTo>
                    <a:lnTo>
                      <a:pt x="158" y="18"/>
                    </a:lnTo>
                    <a:lnTo>
                      <a:pt x="172" y="16"/>
                    </a:lnTo>
                    <a:lnTo>
                      <a:pt x="157" y="19"/>
                    </a:lnTo>
                    <a:lnTo>
                      <a:pt x="150" y="22"/>
                    </a:lnTo>
                    <a:lnTo>
                      <a:pt x="149" y="22"/>
                    </a:lnTo>
                    <a:lnTo>
                      <a:pt x="175" y="22"/>
                    </a:lnTo>
                    <a:lnTo>
                      <a:pt x="175" y="23"/>
                    </a:lnTo>
                    <a:lnTo>
                      <a:pt x="160" y="23"/>
                    </a:lnTo>
                    <a:lnTo>
                      <a:pt x="139" y="25"/>
                    </a:lnTo>
                    <a:lnTo>
                      <a:pt x="108" y="29"/>
                    </a:lnTo>
                    <a:lnTo>
                      <a:pt x="112" y="31"/>
                    </a:lnTo>
                    <a:lnTo>
                      <a:pt x="119" y="33"/>
                    </a:lnTo>
                    <a:lnTo>
                      <a:pt x="116" y="33"/>
                    </a:lnTo>
                    <a:lnTo>
                      <a:pt x="115" y="35"/>
                    </a:lnTo>
                    <a:lnTo>
                      <a:pt x="130" y="35"/>
                    </a:lnTo>
                    <a:lnTo>
                      <a:pt x="119" y="37"/>
                    </a:lnTo>
                    <a:lnTo>
                      <a:pt x="111" y="37"/>
                    </a:lnTo>
                    <a:lnTo>
                      <a:pt x="111" y="34"/>
                    </a:lnTo>
                    <a:lnTo>
                      <a:pt x="100" y="29"/>
                    </a:lnTo>
                    <a:lnTo>
                      <a:pt x="81" y="29"/>
                    </a:lnTo>
                    <a:lnTo>
                      <a:pt x="78" y="29"/>
                    </a:lnTo>
                    <a:lnTo>
                      <a:pt x="76" y="30"/>
                    </a:lnTo>
                    <a:lnTo>
                      <a:pt x="74" y="31"/>
                    </a:lnTo>
                    <a:lnTo>
                      <a:pt x="76" y="31"/>
                    </a:lnTo>
                    <a:lnTo>
                      <a:pt x="74" y="31"/>
                    </a:lnTo>
                    <a:lnTo>
                      <a:pt x="73" y="34"/>
                    </a:lnTo>
                    <a:lnTo>
                      <a:pt x="82" y="35"/>
                    </a:lnTo>
                    <a:lnTo>
                      <a:pt x="85" y="38"/>
                    </a:lnTo>
                    <a:lnTo>
                      <a:pt x="84" y="41"/>
                    </a:lnTo>
                    <a:lnTo>
                      <a:pt x="88" y="41"/>
                    </a:lnTo>
                    <a:lnTo>
                      <a:pt x="85" y="41"/>
                    </a:lnTo>
                    <a:lnTo>
                      <a:pt x="81" y="42"/>
                    </a:lnTo>
                    <a:lnTo>
                      <a:pt x="78" y="42"/>
                    </a:lnTo>
                    <a:lnTo>
                      <a:pt x="77" y="44"/>
                    </a:lnTo>
                    <a:lnTo>
                      <a:pt x="95" y="45"/>
                    </a:lnTo>
                    <a:lnTo>
                      <a:pt x="107" y="44"/>
                    </a:lnTo>
                    <a:lnTo>
                      <a:pt x="100" y="46"/>
                    </a:lnTo>
                    <a:lnTo>
                      <a:pt x="97" y="48"/>
                    </a:lnTo>
                    <a:lnTo>
                      <a:pt x="93" y="48"/>
                    </a:lnTo>
                    <a:lnTo>
                      <a:pt x="93" y="49"/>
                    </a:lnTo>
                    <a:lnTo>
                      <a:pt x="84" y="45"/>
                    </a:lnTo>
                    <a:lnTo>
                      <a:pt x="73" y="45"/>
                    </a:lnTo>
                    <a:lnTo>
                      <a:pt x="55" y="46"/>
                    </a:lnTo>
                    <a:lnTo>
                      <a:pt x="50" y="49"/>
                    </a:lnTo>
                    <a:lnTo>
                      <a:pt x="51" y="49"/>
                    </a:lnTo>
                    <a:lnTo>
                      <a:pt x="43" y="50"/>
                    </a:lnTo>
                    <a:lnTo>
                      <a:pt x="42" y="53"/>
                    </a:lnTo>
                    <a:lnTo>
                      <a:pt x="41" y="54"/>
                    </a:lnTo>
                    <a:lnTo>
                      <a:pt x="50" y="53"/>
                    </a:lnTo>
                    <a:lnTo>
                      <a:pt x="59" y="50"/>
                    </a:lnTo>
                    <a:lnTo>
                      <a:pt x="53" y="53"/>
                    </a:lnTo>
                    <a:lnTo>
                      <a:pt x="53" y="54"/>
                    </a:lnTo>
                    <a:lnTo>
                      <a:pt x="59" y="54"/>
                    </a:lnTo>
                    <a:lnTo>
                      <a:pt x="64" y="53"/>
                    </a:lnTo>
                    <a:lnTo>
                      <a:pt x="73" y="49"/>
                    </a:lnTo>
                    <a:lnTo>
                      <a:pt x="69" y="50"/>
                    </a:lnTo>
                    <a:lnTo>
                      <a:pt x="70" y="52"/>
                    </a:lnTo>
                    <a:lnTo>
                      <a:pt x="66" y="53"/>
                    </a:lnTo>
                    <a:lnTo>
                      <a:pt x="64" y="53"/>
                    </a:lnTo>
                    <a:lnTo>
                      <a:pt x="61" y="54"/>
                    </a:lnTo>
                    <a:lnTo>
                      <a:pt x="64" y="54"/>
                    </a:lnTo>
                    <a:lnTo>
                      <a:pt x="54" y="56"/>
                    </a:lnTo>
                    <a:lnTo>
                      <a:pt x="55" y="57"/>
                    </a:lnTo>
                    <a:lnTo>
                      <a:pt x="59" y="57"/>
                    </a:lnTo>
                    <a:lnTo>
                      <a:pt x="55" y="58"/>
                    </a:lnTo>
                    <a:lnTo>
                      <a:pt x="58" y="60"/>
                    </a:lnTo>
                    <a:lnTo>
                      <a:pt x="62" y="58"/>
                    </a:lnTo>
                    <a:lnTo>
                      <a:pt x="58" y="61"/>
                    </a:lnTo>
                    <a:lnTo>
                      <a:pt x="70" y="61"/>
                    </a:lnTo>
                    <a:lnTo>
                      <a:pt x="84" y="56"/>
                    </a:lnTo>
                    <a:lnTo>
                      <a:pt x="87" y="54"/>
                    </a:lnTo>
                    <a:lnTo>
                      <a:pt x="76" y="60"/>
                    </a:lnTo>
                    <a:lnTo>
                      <a:pt x="68" y="61"/>
                    </a:lnTo>
                    <a:lnTo>
                      <a:pt x="69" y="62"/>
                    </a:lnTo>
                    <a:lnTo>
                      <a:pt x="59" y="62"/>
                    </a:lnTo>
                    <a:lnTo>
                      <a:pt x="58" y="64"/>
                    </a:lnTo>
                    <a:lnTo>
                      <a:pt x="49" y="62"/>
                    </a:lnTo>
                    <a:lnTo>
                      <a:pt x="49" y="60"/>
                    </a:lnTo>
                    <a:lnTo>
                      <a:pt x="46" y="57"/>
                    </a:lnTo>
                    <a:lnTo>
                      <a:pt x="28" y="58"/>
                    </a:lnTo>
                    <a:lnTo>
                      <a:pt x="26" y="60"/>
                    </a:lnTo>
                    <a:lnTo>
                      <a:pt x="30" y="61"/>
                    </a:lnTo>
                    <a:lnTo>
                      <a:pt x="28" y="64"/>
                    </a:lnTo>
                    <a:lnTo>
                      <a:pt x="35" y="62"/>
                    </a:lnTo>
                    <a:lnTo>
                      <a:pt x="31" y="64"/>
                    </a:lnTo>
                    <a:lnTo>
                      <a:pt x="34" y="64"/>
                    </a:lnTo>
                    <a:lnTo>
                      <a:pt x="30" y="65"/>
                    </a:lnTo>
                    <a:lnTo>
                      <a:pt x="16" y="67"/>
                    </a:lnTo>
                    <a:lnTo>
                      <a:pt x="4" y="71"/>
                    </a:lnTo>
                    <a:lnTo>
                      <a:pt x="0" y="73"/>
                    </a:lnTo>
                    <a:lnTo>
                      <a:pt x="1" y="75"/>
                    </a:lnTo>
                    <a:lnTo>
                      <a:pt x="7" y="73"/>
                    </a:lnTo>
                    <a:lnTo>
                      <a:pt x="7" y="75"/>
                    </a:lnTo>
                    <a:lnTo>
                      <a:pt x="9" y="73"/>
                    </a:lnTo>
                    <a:lnTo>
                      <a:pt x="11" y="71"/>
                    </a:lnTo>
                    <a:lnTo>
                      <a:pt x="12" y="71"/>
                    </a:lnTo>
                    <a:lnTo>
                      <a:pt x="8" y="75"/>
                    </a:lnTo>
                    <a:lnTo>
                      <a:pt x="12" y="76"/>
                    </a:lnTo>
                    <a:lnTo>
                      <a:pt x="15" y="75"/>
                    </a:lnTo>
                    <a:lnTo>
                      <a:pt x="18" y="73"/>
                    </a:lnTo>
                    <a:lnTo>
                      <a:pt x="22" y="76"/>
                    </a:lnTo>
                    <a:lnTo>
                      <a:pt x="27" y="73"/>
                    </a:lnTo>
                    <a:lnTo>
                      <a:pt x="28" y="72"/>
                    </a:lnTo>
                    <a:lnTo>
                      <a:pt x="27" y="73"/>
                    </a:lnTo>
                    <a:lnTo>
                      <a:pt x="26" y="75"/>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2" name="Freeform 718"/>
              <p:cNvSpPr>
                <a:spLocks/>
              </p:cNvSpPr>
              <p:nvPr/>
            </p:nvSpPr>
            <p:spPr bwMode="auto">
              <a:xfrm>
                <a:off x="3232150" y="1508125"/>
                <a:ext cx="77789" cy="23812"/>
              </a:xfrm>
              <a:custGeom>
                <a:avLst/>
                <a:gdLst/>
                <a:ahLst/>
                <a:cxnLst>
                  <a:cxn ang="0">
                    <a:pos x="23" y="1"/>
                  </a:cxn>
                  <a:cxn ang="0">
                    <a:pos x="31" y="1"/>
                  </a:cxn>
                  <a:cxn ang="0">
                    <a:pos x="38" y="4"/>
                  </a:cxn>
                  <a:cxn ang="0">
                    <a:pos x="45" y="10"/>
                  </a:cxn>
                  <a:cxn ang="0">
                    <a:pos x="38" y="12"/>
                  </a:cxn>
                  <a:cxn ang="0">
                    <a:pos x="23" y="10"/>
                  </a:cxn>
                  <a:cxn ang="0">
                    <a:pos x="9" y="13"/>
                  </a:cxn>
                  <a:cxn ang="0">
                    <a:pos x="4" y="12"/>
                  </a:cxn>
                  <a:cxn ang="0">
                    <a:pos x="7" y="6"/>
                  </a:cxn>
                  <a:cxn ang="0">
                    <a:pos x="0" y="5"/>
                  </a:cxn>
                  <a:cxn ang="0">
                    <a:pos x="5" y="1"/>
                  </a:cxn>
                  <a:cxn ang="0">
                    <a:pos x="9" y="0"/>
                  </a:cxn>
                  <a:cxn ang="0">
                    <a:pos x="23" y="1"/>
                  </a:cxn>
                </a:cxnLst>
                <a:rect l="0" t="0" r="r" b="b"/>
                <a:pathLst>
                  <a:path w="45" h="13">
                    <a:moveTo>
                      <a:pt x="23" y="1"/>
                    </a:moveTo>
                    <a:lnTo>
                      <a:pt x="31" y="1"/>
                    </a:lnTo>
                    <a:lnTo>
                      <a:pt x="38" y="4"/>
                    </a:lnTo>
                    <a:lnTo>
                      <a:pt x="45" y="10"/>
                    </a:lnTo>
                    <a:lnTo>
                      <a:pt x="38" y="12"/>
                    </a:lnTo>
                    <a:lnTo>
                      <a:pt x="23" y="10"/>
                    </a:lnTo>
                    <a:lnTo>
                      <a:pt x="9" y="13"/>
                    </a:lnTo>
                    <a:lnTo>
                      <a:pt x="4" y="12"/>
                    </a:lnTo>
                    <a:lnTo>
                      <a:pt x="7" y="6"/>
                    </a:lnTo>
                    <a:lnTo>
                      <a:pt x="0" y="5"/>
                    </a:lnTo>
                    <a:lnTo>
                      <a:pt x="5" y="1"/>
                    </a:lnTo>
                    <a:lnTo>
                      <a:pt x="9" y="0"/>
                    </a:lnTo>
                    <a:lnTo>
                      <a:pt x="23" y="1"/>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3" name="Freeform 719"/>
              <p:cNvSpPr>
                <a:spLocks/>
              </p:cNvSpPr>
              <p:nvPr/>
            </p:nvSpPr>
            <p:spPr bwMode="auto">
              <a:xfrm>
                <a:off x="2989263" y="1790700"/>
                <a:ext cx="47625" cy="22224"/>
              </a:xfrm>
              <a:custGeom>
                <a:avLst/>
                <a:gdLst/>
                <a:ahLst/>
                <a:cxnLst>
                  <a:cxn ang="0">
                    <a:pos x="23" y="0"/>
                  </a:cxn>
                  <a:cxn ang="0">
                    <a:pos x="12" y="3"/>
                  </a:cxn>
                  <a:cxn ang="0">
                    <a:pos x="0" y="12"/>
                  </a:cxn>
                  <a:cxn ang="0">
                    <a:pos x="8" y="11"/>
                  </a:cxn>
                  <a:cxn ang="0">
                    <a:pos x="13" y="9"/>
                  </a:cxn>
                  <a:cxn ang="0">
                    <a:pos x="16" y="7"/>
                  </a:cxn>
                  <a:cxn ang="0">
                    <a:pos x="24" y="4"/>
                  </a:cxn>
                  <a:cxn ang="0">
                    <a:pos x="28" y="0"/>
                  </a:cxn>
                  <a:cxn ang="0">
                    <a:pos x="23" y="0"/>
                  </a:cxn>
                </a:cxnLst>
                <a:rect l="0" t="0" r="r" b="b"/>
                <a:pathLst>
                  <a:path w="28" h="12">
                    <a:moveTo>
                      <a:pt x="23" y="0"/>
                    </a:moveTo>
                    <a:lnTo>
                      <a:pt x="12" y="3"/>
                    </a:lnTo>
                    <a:lnTo>
                      <a:pt x="0" y="12"/>
                    </a:lnTo>
                    <a:lnTo>
                      <a:pt x="8" y="11"/>
                    </a:lnTo>
                    <a:lnTo>
                      <a:pt x="13" y="9"/>
                    </a:lnTo>
                    <a:lnTo>
                      <a:pt x="16" y="7"/>
                    </a:lnTo>
                    <a:lnTo>
                      <a:pt x="24" y="4"/>
                    </a:lnTo>
                    <a:lnTo>
                      <a:pt x="28" y="0"/>
                    </a:lnTo>
                    <a:lnTo>
                      <a:pt x="23" y="0"/>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4" name="Freeform 720"/>
              <p:cNvSpPr>
                <a:spLocks/>
              </p:cNvSpPr>
              <p:nvPr/>
            </p:nvSpPr>
            <p:spPr bwMode="auto">
              <a:xfrm>
                <a:off x="3051175" y="1806575"/>
                <a:ext cx="30163" cy="22224"/>
              </a:xfrm>
              <a:custGeom>
                <a:avLst/>
                <a:gdLst/>
                <a:ahLst/>
                <a:cxnLst>
                  <a:cxn ang="0">
                    <a:pos x="10" y="0"/>
                  </a:cxn>
                  <a:cxn ang="0">
                    <a:pos x="6" y="1"/>
                  </a:cxn>
                  <a:cxn ang="0">
                    <a:pos x="0" y="9"/>
                  </a:cxn>
                  <a:cxn ang="0">
                    <a:pos x="4" y="12"/>
                  </a:cxn>
                  <a:cxn ang="0">
                    <a:pos x="17" y="1"/>
                  </a:cxn>
                  <a:cxn ang="0">
                    <a:pos x="10" y="0"/>
                  </a:cxn>
                </a:cxnLst>
                <a:rect l="0" t="0" r="r" b="b"/>
                <a:pathLst>
                  <a:path w="17" h="12">
                    <a:moveTo>
                      <a:pt x="10" y="0"/>
                    </a:moveTo>
                    <a:lnTo>
                      <a:pt x="6" y="1"/>
                    </a:lnTo>
                    <a:lnTo>
                      <a:pt x="0" y="9"/>
                    </a:lnTo>
                    <a:lnTo>
                      <a:pt x="4" y="12"/>
                    </a:lnTo>
                    <a:lnTo>
                      <a:pt x="17" y="1"/>
                    </a:lnTo>
                    <a:lnTo>
                      <a:pt x="10" y="0"/>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5" name="Freeform 721"/>
              <p:cNvSpPr>
                <a:spLocks/>
              </p:cNvSpPr>
              <p:nvPr/>
            </p:nvSpPr>
            <p:spPr bwMode="auto">
              <a:xfrm>
                <a:off x="3267075" y="1854200"/>
                <a:ext cx="14288" cy="9526"/>
              </a:xfrm>
              <a:custGeom>
                <a:avLst/>
                <a:gdLst/>
                <a:ahLst/>
                <a:cxnLst>
                  <a:cxn ang="0">
                    <a:pos x="3" y="1"/>
                  </a:cxn>
                  <a:cxn ang="0">
                    <a:pos x="0" y="4"/>
                  </a:cxn>
                  <a:cxn ang="0">
                    <a:pos x="7" y="1"/>
                  </a:cxn>
                  <a:cxn ang="0">
                    <a:pos x="8" y="0"/>
                  </a:cxn>
                  <a:cxn ang="0">
                    <a:pos x="3" y="1"/>
                  </a:cxn>
                </a:cxnLst>
                <a:rect l="0" t="0" r="r" b="b"/>
                <a:pathLst>
                  <a:path w="8" h="4">
                    <a:moveTo>
                      <a:pt x="3" y="1"/>
                    </a:moveTo>
                    <a:lnTo>
                      <a:pt x="0" y="4"/>
                    </a:lnTo>
                    <a:lnTo>
                      <a:pt x="7" y="1"/>
                    </a:lnTo>
                    <a:lnTo>
                      <a:pt x="8" y="0"/>
                    </a:lnTo>
                    <a:lnTo>
                      <a:pt x="3"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6" name="Freeform 722"/>
              <p:cNvSpPr>
                <a:spLocks/>
              </p:cNvSpPr>
              <p:nvPr/>
            </p:nvSpPr>
            <p:spPr bwMode="auto">
              <a:xfrm>
                <a:off x="3338513" y="1822450"/>
                <a:ext cx="19050" cy="9526"/>
              </a:xfrm>
              <a:custGeom>
                <a:avLst/>
                <a:gdLst/>
                <a:ahLst/>
                <a:cxnLst>
                  <a:cxn ang="0">
                    <a:pos x="6" y="0"/>
                  </a:cxn>
                  <a:cxn ang="0">
                    <a:pos x="10" y="3"/>
                  </a:cxn>
                  <a:cxn ang="0">
                    <a:pos x="7" y="6"/>
                  </a:cxn>
                  <a:cxn ang="0">
                    <a:pos x="0" y="3"/>
                  </a:cxn>
                  <a:cxn ang="0">
                    <a:pos x="0" y="2"/>
                  </a:cxn>
                  <a:cxn ang="0">
                    <a:pos x="6" y="0"/>
                  </a:cxn>
                </a:cxnLst>
                <a:rect l="0" t="0" r="r" b="b"/>
                <a:pathLst>
                  <a:path w="10" h="6">
                    <a:moveTo>
                      <a:pt x="6" y="0"/>
                    </a:moveTo>
                    <a:lnTo>
                      <a:pt x="10" y="3"/>
                    </a:lnTo>
                    <a:lnTo>
                      <a:pt x="7" y="6"/>
                    </a:lnTo>
                    <a:lnTo>
                      <a:pt x="0" y="3"/>
                    </a:lnTo>
                    <a:lnTo>
                      <a:pt x="0" y="2"/>
                    </a:lnTo>
                    <a:lnTo>
                      <a:pt x="6" y="0"/>
                    </a:lnTo>
                    <a:close/>
                  </a:path>
                </a:pathLst>
              </a:custGeom>
              <a:solidFill>
                <a:srgbClr val="99CCFF"/>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7" name="Freeform 723"/>
              <p:cNvSpPr>
                <a:spLocks/>
              </p:cNvSpPr>
              <p:nvPr/>
            </p:nvSpPr>
            <p:spPr bwMode="auto">
              <a:xfrm>
                <a:off x="3036888" y="1504949"/>
                <a:ext cx="446087" cy="312738"/>
              </a:xfrm>
              <a:custGeom>
                <a:avLst/>
                <a:gdLst/>
                <a:ahLst/>
                <a:cxnLst>
                  <a:cxn ang="0">
                    <a:pos x="27" y="11"/>
                  </a:cxn>
                  <a:cxn ang="0">
                    <a:pos x="11" y="22"/>
                  </a:cxn>
                  <a:cxn ang="0">
                    <a:pos x="2" y="34"/>
                  </a:cxn>
                  <a:cxn ang="0">
                    <a:pos x="4" y="45"/>
                  </a:cxn>
                  <a:cxn ang="0">
                    <a:pos x="27" y="52"/>
                  </a:cxn>
                  <a:cxn ang="0">
                    <a:pos x="72" y="52"/>
                  </a:cxn>
                  <a:cxn ang="0">
                    <a:pos x="90" y="52"/>
                  </a:cxn>
                  <a:cxn ang="0">
                    <a:pos x="110" y="49"/>
                  </a:cxn>
                  <a:cxn ang="0">
                    <a:pos x="126" y="61"/>
                  </a:cxn>
                  <a:cxn ang="0">
                    <a:pos x="126" y="67"/>
                  </a:cxn>
                  <a:cxn ang="0">
                    <a:pos x="138" y="69"/>
                  </a:cxn>
                  <a:cxn ang="0">
                    <a:pos x="144" y="90"/>
                  </a:cxn>
                  <a:cxn ang="0">
                    <a:pos x="118" y="113"/>
                  </a:cxn>
                  <a:cxn ang="0">
                    <a:pos x="95" y="118"/>
                  </a:cxn>
                  <a:cxn ang="0">
                    <a:pos x="61" y="123"/>
                  </a:cxn>
                  <a:cxn ang="0">
                    <a:pos x="86" y="127"/>
                  </a:cxn>
                  <a:cxn ang="0">
                    <a:pos x="95" y="126"/>
                  </a:cxn>
                  <a:cxn ang="0">
                    <a:pos x="106" y="126"/>
                  </a:cxn>
                  <a:cxn ang="0">
                    <a:pos x="117" y="138"/>
                  </a:cxn>
                  <a:cxn ang="0">
                    <a:pos x="117" y="142"/>
                  </a:cxn>
                  <a:cxn ang="0">
                    <a:pos x="137" y="155"/>
                  </a:cxn>
                  <a:cxn ang="0">
                    <a:pos x="146" y="159"/>
                  </a:cxn>
                  <a:cxn ang="0">
                    <a:pos x="168" y="167"/>
                  </a:cxn>
                  <a:cxn ang="0">
                    <a:pos x="161" y="149"/>
                  </a:cxn>
                  <a:cxn ang="0">
                    <a:pos x="165" y="142"/>
                  </a:cxn>
                  <a:cxn ang="0">
                    <a:pos x="182" y="152"/>
                  </a:cxn>
                  <a:cxn ang="0">
                    <a:pos x="192" y="157"/>
                  </a:cxn>
                  <a:cxn ang="0">
                    <a:pos x="194" y="146"/>
                  </a:cxn>
                  <a:cxn ang="0">
                    <a:pos x="198" y="134"/>
                  </a:cxn>
                  <a:cxn ang="0">
                    <a:pos x="201" y="126"/>
                  </a:cxn>
                  <a:cxn ang="0">
                    <a:pos x="187" y="125"/>
                  </a:cxn>
                  <a:cxn ang="0">
                    <a:pos x="186" y="115"/>
                  </a:cxn>
                  <a:cxn ang="0">
                    <a:pos x="184" y="104"/>
                  </a:cxn>
                  <a:cxn ang="0">
                    <a:pos x="192" y="102"/>
                  </a:cxn>
                  <a:cxn ang="0">
                    <a:pos x="205" y="106"/>
                  </a:cxn>
                  <a:cxn ang="0">
                    <a:pos x="214" y="115"/>
                  </a:cxn>
                  <a:cxn ang="0">
                    <a:pos x="221" y="119"/>
                  </a:cxn>
                  <a:cxn ang="0">
                    <a:pos x="238" y="111"/>
                  </a:cxn>
                  <a:cxn ang="0">
                    <a:pos x="247" y="103"/>
                  </a:cxn>
                  <a:cxn ang="0">
                    <a:pos x="240" y="95"/>
                  </a:cxn>
                  <a:cxn ang="0">
                    <a:pos x="228" y="81"/>
                  </a:cxn>
                  <a:cxn ang="0">
                    <a:pos x="211" y="76"/>
                  </a:cxn>
                  <a:cxn ang="0">
                    <a:pos x="202" y="62"/>
                  </a:cxn>
                  <a:cxn ang="0">
                    <a:pos x="220" y="60"/>
                  </a:cxn>
                  <a:cxn ang="0">
                    <a:pos x="221" y="56"/>
                  </a:cxn>
                  <a:cxn ang="0">
                    <a:pos x="213" y="50"/>
                  </a:cxn>
                  <a:cxn ang="0">
                    <a:pos x="211" y="45"/>
                  </a:cxn>
                  <a:cxn ang="0">
                    <a:pos x="190" y="42"/>
                  </a:cxn>
                  <a:cxn ang="0">
                    <a:pos x="194" y="35"/>
                  </a:cxn>
                  <a:cxn ang="0">
                    <a:pos x="168" y="33"/>
                  </a:cxn>
                  <a:cxn ang="0">
                    <a:pos x="160" y="29"/>
                  </a:cxn>
                  <a:cxn ang="0">
                    <a:pos x="163" y="20"/>
                  </a:cxn>
                  <a:cxn ang="0">
                    <a:pos x="127" y="19"/>
                  </a:cxn>
                  <a:cxn ang="0">
                    <a:pos x="110" y="22"/>
                  </a:cxn>
                  <a:cxn ang="0">
                    <a:pos x="114" y="15"/>
                  </a:cxn>
                  <a:cxn ang="0">
                    <a:pos x="113" y="2"/>
                  </a:cxn>
                  <a:cxn ang="0">
                    <a:pos x="86" y="6"/>
                  </a:cxn>
                  <a:cxn ang="0">
                    <a:pos x="72" y="10"/>
                  </a:cxn>
                  <a:cxn ang="0">
                    <a:pos x="58" y="19"/>
                  </a:cxn>
                  <a:cxn ang="0">
                    <a:pos x="53" y="33"/>
                  </a:cxn>
                  <a:cxn ang="0">
                    <a:pos x="31" y="38"/>
                  </a:cxn>
                  <a:cxn ang="0">
                    <a:pos x="44" y="25"/>
                  </a:cxn>
                  <a:cxn ang="0">
                    <a:pos x="79" y="2"/>
                  </a:cxn>
                </a:cxnLst>
                <a:rect l="0" t="0" r="r" b="b"/>
                <a:pathLst>
                  <a:path w="259" h="167">
                    <a:moveTo>
                      <a:pt x="77" y="2"/>
                    </a:moveTo>
                    <a:lnTo>
                      <a:pt x="67" y="0"/>
                    </a:lnTo>
                    <a:lnTo>
                      <a:pt x="54" y="2"/>
                    </a:lnTo>
                    <a:lnTo>
                      <a:pt x="38" y="6"/>
                    </a:lnTo>
                    <a:lnTo>
                      <a:pt x="29" y="10"/>
                    </a:lnTo>
                    <a:lnTo>
                      <a:pt x="27" y="11"/>
                    </a:lnTo>
                    <a:lnTo>
                      <a:pt x="27" y="11"/>
                    </a:lnTo>
                    <a:lnTo>
                      <a:pt x="25" y="12"/>
                    </a:lnTo>
                    <a:lnTo>
                      <a:pt x="23" y="14"/>
                    </a:lnTo>
                    <a:lnTo>
                      <a:pt x="21" y="14"/>
                    </a:lnTo>
                    <a:lnTo>
                      <a:pt x="12" y="19"/>
                    </a:lnTo>
                    <a:lnTo>
                      <a:pt x="11" y="22"/>
                    </a:lnTo>
                    <a:lnTo>
                      <a:pt x="14" y="22"/>
                    </a:lnTo>
                    <a:lnTo>
                      <a:pt x="7" y="25"/>
                    </a:lnTo>
                    <a:lnTo>
                      <a:pt x="7" y="27"/>
                    </a:lnTo>
                    <a:lnTo>
                      <a:pt x="3" y="29"/>
                    </a:lnTo>
                    <a:lnTo>
                      <a:pt x="0" y="33"/>
                    </a:lnTo>
                    <a:lnTo>
                      <a:pt x="2" y="34"/>
                    </a:lnTo>
                    <a:lnTo>
                      <a:pt x="19" y="35"/>
                    </a:lnTo>
                    <a:lnTo>
                      <a:pt x="26" y="38"/>
                    </a:lnTo>
                    <a:lnTo>
                      <a:pt x="14" y="39"/>
                    </a:lnTo>
                    <a:lnTo>
                      <a:pt x="3" y="37"/>
                    </a:lnTo>
                    <a:lnTo>
                      <a:pt x="2" y="39"/>
                    </a:lnTo>
                    <a:lnTo>
                      <a:pt x="4" y="45"/>
                    </a:lnTo>
                    <a:lnTo>
                      <a:pt x="7" y="48"/>
                    </a:lnTo>
                    <a:lnTo>
                      <a:pt x="19" y="48"/>
                    </a:lnTo>
                    <a:lnTo>
                      <a:pt x="23" y="48"/>
                    </a:lnTo>
                    <a:lnTo>
                      <a:pt x="26" y="45"/>
                    </a:lnTo>
                    <a:lnTo>
                      <a:pt x="25" y="48"/>
                    </a:lnTo>
                    <a:lnTo>
                      <a:pt x="27" y="52"/>
                    </a:lnTo>
                    <a:lnTo>
                      <a:pt x="34" y="52"/>
                    </a:lnTo>
                    <a:lnTo>
                      <a:pt x="34" y="50"/>
                    </a:lnTo>
                    <a:lnTo>
                      <a:pt x="50" y="53"/>
                    </a:lnTo>
                    <a:lnTo>
                      <a:pt x="57" y="52"/>
                    </a:lnTo>
                    <a:lnTo>
                      <a:pt x="67" y="54"/>
                    </a:lnTo>
                    <a:lnTo>
                      <a:pt x="72" y="52"/>
                    </a:lnTo>
                    <a:lnTo>
                      <a:pt x="76" y="54"/>
                    </a:lnTo>
                    <a:lnTo>
                      <a:pt x="77" y="54"/>
                    </a:lnTo>
                    <a:lnTo>
                      <a:pt x="77" y="54"/>
                    </a:lnTo>
                    <a:lnTo>
                      <a:pt x="72" y="50"/>
                    </a:lnTo>
                    <a:lnTo>
                      <a:pt x="73" y="50"/>
                    </a:lnTo>
                    <a:lnTo>
                      <a:pt x="90" y="52"/>
                    </a:lnTo>
                    <a:lnTo>
                      <a:pt x="90" y="54"/>
                    </a:lnTo>
                    <a:lnTo>
                      <a:pt x="100" y="53"/>
                    </a:lnTo>
                    <a:lnTo>
                      <a:pt x="102" y="52"/>
                    </a:lnTo>
                    <a:lnTo>
                      <a:pt x="102" y="48"/>
                    </a:lnTo>
                    <a:lnTo>
                      <a:pt x="106" y="46"/>
                    </a:lnTo>
                    <a:lnTo>
                      <a:pt x="110" y="49"/>
                    </a:lnTo>
                    <a:lnTo>
                      <a:pt x="115" y="49"/>
                    </a:lnTo>
                    <a:lnTo>
                      <a:pt x="113" y="54"/>
                    </a:lnTo>
                    <a:lnTo>
                      <a:pt x="119" y="54"/>
                    </a:lnTo>
                    <a:lnTo>
                      <a:pt x="119" y="56"/>
                    </a:lnTo>
                    <a:lnTo>
                      <a:pt x="115" y="57"/>
                    </a:lnTo>
                    <a:lnTo>
                      <a:pt x="126" y="61"/>
                    </a:lnTo>
                    <a:lnTo>
                      <a:pt x="126" y="64"/>
                    </a:lnTo>
                    <a:lnTo>
                      <a:pt x="121" y="65"/>
                    </a:lnTo>
                    <a:lnTo>
                      <a:pt x="115" y="65"/>
                    </a:lnTo>
                    <a:lnTo>
                      <a:pt x="114" y="67"/>
                    </a:lnTo>
                    <a:lnTo>
                      <a:pt x="113" y="71"/>
                    </a:lnTo>
                    <a:lnTo>
                      <a:pt x="126" y="67"/>
                    </a:lnTo>
                    <a:lnTo>
                      <a:pt x="133" y="67"/>
                    </a:lnTo>
                    <a:lnTo>
                      <a:pt x="134" y="67"/>
                    </a:lnTo>
                    <a:lnTo>
                      <a:pt x="132" y="68"/>
                    </a:lnTo>
                    <a:lnTo>
                      <a:pt x="136" y="72"/>
                    </a:lnTo>
                    <a:lnTo>
                      <a:pt x="137" y="71"/>
                    </a:lnTo>
                    <a:lnTo>
                      <a:pt x="138" y="69"/>
                    </a:lnTo>
                    <a:lnTo>
                      <a:pt x="141" y="69"/>
                    </a:lnTo>
                    <a:lnTo>
                      <a:pt x="138" y="73"/>
                    </a:lnTo>
                    <a:lnTo>
                      <a:pt x="138" y="75"/>
                    </a:lnTo>
                    <a:lnTo>
                      <a:pt x="144" y="75"/>
                    </a:lnTo>
                    <a:lnTo>
                      <a:pt x="146" y="77"/>
                    </a:lnTo>
                    <a:lnTo>
                      <a:pt x="144" y="90"/>
                    </a:lnTo>
                    <a:lnTo>
                      <a:pt x="145" y="90"/>
                    </a:lnTo>
                    <a:lnTo>
                      <a:pt x="136" y="94"/>
                    </a:lnTo>
                    <a:lnTo>
                      <a:pt x="134" y="98"/>
                    </a:lnTo>
                    <a:lnTo>
                      <a:pt x="130" y="98"/>
                    </a:lnTo>
                    <a:lnTo>
                      <a:pt x="113" y="106"/>
                    </a:lnTo>
                    <a:lnTo>
                      <a:pt x="118" y="113"/>
                    </a:lnTo>
                    <a:lnTo>
                      <a:pt x="117" y="115"/>
                    </a:lnTo>
                    <a:lnTo>
                      <a:pt x="110" y="114"/>
                    </a:lnTo>
                    <a:lnTo>
                      <a:pt x="103" y="117"/>
                    </a:lnTo>
                    <a:lnTo>
                      <a:pt x="99" y="117"/>
                    </a:lnTo>
                    <a:lnTo>
                      <a:pt x="98" y="118"/>
                    </a:lnTo>
                    <a:lnTo>
                      <a:pt x="95" y="118"/>
                    </a:lnTo>
                    <a:lnTo>
                      <a:pt x="75" y="115"/>
                    </a:lnTo>
                    <a:lnTo>
                      <a:pt x="75" y="117"/>
                    </a:lnTo>
                    <a:lnTo>
                      <a:pt x="73" y="117"/>
                    </a:lnTo>
                    <a:lnTo>
                      <a:pt x="72" y="119"/>
                    </a:lnTo>
                    <a:lnTo>
                      <a:pt x="64" y="122"/>
                    </a:lnTo>
                    <a:lnTo>
                      <a:pt x="61" y="123"/>
                    </a:lnTo>
                    <a:lnTo>
                      <a:pt x="60" y="126"/>
                    </a:lnTo>
                    <a:lnTo>
                      <a:pt x="61" y="130"/>
                    </a:lnTo>
                    <a:lnTo>
                      <a:pt x="71" y="133"/>
                    </a:lnTo>
                    <a:lnTo>
                      <a:pt x="81" y="130"/>
                    </a:lnTo>
                    <a:lnTo>
                      <a:pt x="83" y="127"/>
                    </a:lnTo>
                    <a:lnTo>
                      <a:pt x="86" y="127"/>
                    </a:lnTo>
                    <a:lnTo>
                      <a:pt x="88" y="127"/>
                    </a:lnTo>
                    <a:lnTo>
                      <a:pt x="88" y="130"/>
                    </a:lnTo>
                    <a:lnTo>
                      <a:pt x="95" y="130"/>
                    </a:lnTo>
                    <a:lnTo>
                      <a:pt x="96" y="129"/>
                    </a:lnTo>
                    <a:lnTo>
                      <a:pt x="98" y="129"/>
                    </a:lnTo>
                    <a:lnTo>
                      <a:pt x="95" y="126"/>
                    </a:lnTo>
                    <a:lnTo>
                      <a:pt x="96" y="125"/>
                    </a:lnTo>
                    <a:lnTo>
                      <a:pt x="100" y="123"/>
                    </a:lnTo>
                    <a:lnTo>
                      <a:pt x="99" y="126"/>
                    </a:lnTo>
                    <a:lnTo>
                      <a:pt x="100" y="125"/>
                    </a:lnTo>
                    <a:lnTo>
                      <a:pt x="102" y="127"/>
                    </a:lnTo>
                    <a:lnTo>
                      <a:pt x="106" y="126"/>
                    </a:lnTo>
                    <a:lnTo>
                      <a:pt x="107" y="127"/>
                    </a:lnTo>
                    <a:lnTo>
                      <a:pt x="110" y="127"/>
                    </a:lnTo>
                    <a:lnTo>
                      <a:pt x="109" y="131"/>
                    </a:lnTo>
                    <a:lnTo>
                      <a:pt x="111" y="133"/>
                    </a:lnTo>
                    <a:lnTo>
                      <a:pt x="111" y="137"/>
                    </a:lnTo>
                    <a:lnTo>
                      <a:pt x="117" y="138"/>
                    </a:lnTo>
                    <a:lnTo>
                      <a:pt x="118" y="141"/>
                    </a:lnTo>
                    <a:lnTo>
                      <a:pt x="121" y="138"/>
                    </a:lnTo>
                    <a:lnTo>
                      <a:pt x="123" y="142"/>
                    </a:lnTo>
                    <a:lnTo>
                      <a:pt x="126" y="142"/>
                    </a:lnTo>
                    <a:lnTo>
                      <a:pt x="119" y="145"/>
                    </a:lnTo>
                    <a:lnTo>
                      <a:pt x="117" y="142"/>
                    </a:lnTo>
                    <a:lnTo>
                      <a:pt x="118" y="149"/>
                    </a:lnTo>
                    <a:lnTo>
                      <a:pt x="122" y="150"/>
                    </a:lnTo>
                    <a:lnTo>
                      <a:pt x="132" y="155"/>
                    </a:lnTo>
                    <a:lnTo>
                      <a:pt x="136" y="152"/>
                    </a:lnTo>
                    <a:lnTo>
                      <a:pt x="136" y="155"/>
                    </a:lnTo>
                    <a:lnTo>
                      <a:pt x="137" y="155"/>
                    </a:lnTo>
                    <a:lnTo>
                      <a:pt x="141" y="153"/>
                    </a:lnTo>
                    <a:lnTo>
                      <a:pt x="140" y="156"/>
                    </a:lnTo>
                    <a:lnTo>
                      <a:pt x="142" y="156"/>
                    </a:lnTo>
                    <a:lnTo>
                      <a:pt x="142" y="160"/>
                    </a:lnTo>
                    <a:lnTo>
                      <a:pt x="144" y="160"/>
                    </a:lnTo>
                    <a:lnTo>
                      <a:pt x="146" y="159"/>
                    </a:lnTo>
                    <a:lnTo>
                      <a:pt x="145" y="160"/>
                    </a:lnTo>
                    <a:lnTo>
                      <a:pt x="146" y="161"/>
                    </a:lnTo>
                    <a:lnTo>
                      <a:pt x="156" y="163"/>
                    </a:lnTo>
                    <a:lnTo>
                      <a:pt x="159" y="165"/>
                    </a:lnTo>
                    <a:lnTo>
                      <a:pt x="165" y="164"/>
                    </a:lnTo>
                    <a:lnTo>
                      <a:pt x="168" y="167"/>
                    </a:lnTo>
                    <a:lnTo>
                      <a:pt x="172" y="167"/>
                    </a:lnTo>
                    <a:lnTo>
                      <a:pt x="172" y="165"/>
                    </a:lnTo>
                    <a:lnTo>
                      <a:pt x="175" y="161"/>
                    </a:lnTo>
                    <a:lnTo>
                      <a:pt x="163" y="150"/>
                    </a:lnTo>
                    <a:lnTo>
                      <a:pt x="163" y="149"/>
                    </a:lnTo>
                    <a:lnTo>
                      <a:pt x="161" y="149"/>
                    </a:lnTo>
                    <a:lnTo>
                      <a:pt x="155" y="142"/>
                    </a:lnTo>
                    <a:lnTo>
                      <a:pt x="155" y="140"/>
                    </a:lnTo>
                    <a:lnTo>
                      <a:pt x="157" y="140"/>
                    </a:lnTo>
                    <a:lnTo>
                      <a:pt x="163" y="144"/>
                    </a:lnTo>
                    <a:lnTo>
                      <a:pt x="165" y="144"/>
                    </a:lnTo>
                    <a:lnTo>
                      <a:pt x="165" y="142"/>
                    </a:lnTo>
                    <a:lnTo>
                      <a:pt x="167" y="142"/>
                    </a:lnTo>
                    <a:lnTo>
                      <a:pt x="169" y="146"/>
                    </a:lnTo>
                    <a:lnTo>
                      <a:pt x="174" y="148"/>
                    </a:lnTo>
                    <a:lnTo>
                      <a:pt x="174" y="150"/>
                    </a:lnTo>
                    <a:lnTo>
                      <a:pt x="180" y="150"/>
                    </a:lnTo>
                    <a:lnTo>
                      <a:pt x="182" y="152"/>
                    </a:lnTo>
                    <a:lnTo>
                      <a:pt x="187" y="150"/>
                    </a:lnTo>
                    <a:lnTo>
                      <a:pt x="188" y="153"/>
                    </a:lnTo>
                    <a:lnTo>
                      <a:pt x="190" y="153"/>
                    </a:lnTo>
                    <a:lnTo>
                      <a:pt x="188" y="156"/>
                    </a:lnTo>
                    <a:lnTo>
                      <a:pt x="190" y="157"/>
                    </a:lnTo>
                    <a:lnTo>
                      <a:pt x="192" y="157"/>
                    </a:lnTo>
                    <a:lnTo>
                      <a:pt x="191" y="152"/>
                    </a:lnTo>
                    <a:lnTo>
                      <a:pt x="197" y="153"/>
                    </a:lnTo>
                    <a:lnTo>
                      <a:pt x="198" y="152"/>
                    </a:lnTo>
                    <a:lnTo>
                      <a:pt x="197" y="150"/>
                    </a:lnTo>
                    <a:lnTo>
                      <a:pt x="195" y="150"/>
                    </a:lnTo>
                    <a:lnTo>
                      <a:pt x="194" y="146"/>
                    </a:lnTo>
                    <a:lnTo>
                      <a:pt x="197" y="144"/>
                    </a:lnTo>
                    <a:lnTo>
                      <a:pt x="199" y="146"/>
                    </a:lnTo>
                    <a:lnTo>
                      <a:pt x="201" y="145"/>
                    </a:lnTo>
                    <a:lnTo>
                      <a:pt x="203" y="141"/>
                    </a:lnTo>
                    <a:lnTo>
                      <a:pt x="205" y="136"/>
                    </a:lnTo>
                    <a:lnTo>
                      <a:pt x="198" y="134"/>
                    </a:lnTo>
                    <a:lnTo>
                      <a:pt x="199" y="131"/>
                    </a:lnTo>
                    <a:lnTo>
                      <a:pt x="202" y="131"/>
                    </a:lnTo>
                    <a:lnTo>
                      <a:pt x="203" y="129"/>
                    </a:lnTo>
                    <a:lnTo>
                      <a:pt x="205" y="127"/>
                    </a:lnTo>
                    <a:lnTo>
                      <a:pt x="201" y="127"/>
                    </a:lnTo>
                    <a:lnTo>
                      <a:pt x="201" y="126"/>
                    </a:lnTo>
                    <a:lnTo>
                      <a:pt x="198" y="127"/>
                    </a:lnTo>
                    <a:lnTo>
                      <a:pt x="199" y="123"/>
                    </a:lnTo>
                    <a:lnTo>
                      <a:pt x="191" y="125"/>
                    </a:lnTo>
                    <a:lnTo>
                      <a:pt x="195" y="122"/>
                    </a:lnTo>
                    <a:lnTo>
                      <a:pt x="188" y="122"/>
                    </a:lnTo>
                    <a:lnTo>
                      <a:pt x="187" y="125"/>
                    </a:lnTo>
                    <a:lnTo>
                      <a:pt x="187" y="119"/>
                    </a:lnTo>
                    <a:lnTo>
                      <a:pt x="184" y="118"/>
                    </a:lnTo>
                    <a:lnTo>
                      <a:pt x="186" y="117"/>
                    </a:lnTo>
                    <a:lnTo>
                      <a:pt x="186" y="117"/>
                    </a:lnTo>
                    <a:lnTo>
                      <a:pt x="187" y="117"/>
                    </a:lnTo>
                    <a:lnTo>
                      <a:pt x="186" y="115"/>
                    </a:lnTo>
                    <a:lnTo>
                      <a:pt x="187" y="113"/>
                    </a:lnTo>
                    <a:lnTo>
                      <a:pt x="180" y="113"/>
                    </a:lnTo>
                    <a:lnTo>
                      <a:pt x="182" y="108"/>
                    </a:lnTo>
                    <a:lnTo>
                      <a:pt x="191" y="108"/>
                    </a:lnTo>
                    <a:lnTo>
                      <a:pt x="188" y="104"/>
                    </a:lnTo>
                    <a:lnTo>
                      <a:pt x="184" y="104"/>
                    </a:lnTo>
                    <a:lnTo>
                      <a:pt x="183" y="102"/>
                    </a:lnTo>
                    <a:lnTo>
                      <a:pt x="187" y="102"/>
                    </a:lnTo>
                    <a:lnTo>
                      <a:pt x="187" y="100"/>
                    </a:lnTo>
                    <a:lnTo>
                      <a:pt x="188" y="100"/>
                    </a:lnTo>
                    <a:lnTo>
                      <a:pt x="194" y="103"/>
                    </a:lnTo>
                    <a:lnTo>
                      <a:pt x="192" y="102"/>
                    </a:lnTo>
                    <a:lnTo>
                      <a:pt x="194" y="102"/>
                    </a:lnTo>
                    <a:lnTo>
                      <a:pt x="192" y="100"/>
                    </a:lnTo>
                    <a:lnTo>
                      <a:pt x="194" y="99"/>
                    </a:lnTo>
                    <a:lnTo>
                      <a:pt x="198" y="100"/>
                    </a:lnTo>
                    <a:lnTo>
                      <a:pt x="197" y="103"/>
                    </a:lnTo>
                    <a:lnTo>
                      <a:pt x="205" y="106"/>
                    </a:lnTo>
                    <a:lnTo>
                      <a:pt x="205" y="108"/>
                    </a:lnTo>
                    <a:lnTo>
                      <a:pt x="211" y="107"/>
                    </a:lnTo>
                    <a:lnTo>
                      <a:pt x="209" y="110"/>
                    </a:lnTo>
                    <a:lnTo>
                      <a:pt x="209" y="111"/>
                    </a:lnTo>
                    <a:lnTo>
                      <a:pt x="211" y="115"/>
                    </a:lnTo>
                    <a:lnTo>
                      <a:pt x="214" y="115"/>
                    </a:lnTo>
                    <a:lnTo>
                      <a:pt x="214" y="115"/>
                    </a:lnTo>
                    <a:lnTo>
                      <a:pt x="213" y="118"/>
                    </a:lnTo>
                    <a:lnTo>
                      <a:pt x="214" y="119"/>
                    </a:lnTo>
                    <a:lnTo>
                      <a:pt x="217" y="118"/>
                    </a:lnTo>
                    <a:lnTo>
                      <a:pt x="217" y="121"/>
                    </a:lnTo>
                    <a:lnTo>
                      <a:pt x="221" y="119"/>
                    </a:lnTo>
                    <a:lnTo>
                      <a:pt x="222" y="123"/>
                    </a:lnTo>
                    <a:lnTo>
                      <a:pt x="228" y="118"/>
                    </a:lnTo>
                    <a:lnTo>
                      <a:pt x="229" y="118"/>
                    </a:lnTo>
                    <a:lnTo>
                      <a:pt x="230" y="111"/>
                    </a:lnTo>
                    <a:lnTo>
                      <a:pt x="237" y="114"/>
                    </a:lnTo>
                    <a:lnTo>
                      <a:pt x="238" y="111"/>
                    </a:lnTo>
                    <a:lnTo>
                      <a:pt x="241" y="111"/>
                    </a:lnTo>
                    <a:lnTo>
                      <a:pt x="243" y="108"/>
                    </a:lnTo>
                    <a:lnTo>
                      <a:pt x="247" y="107"/>
                    </a:lnTo>
                    <a:lnTo>
                      <a:pt x="245" y="106"/>
                    </a:lnTo>
                    <a:lnTo>
                      <a:pt x="241" y="106"/>
                    </a:lnTo>
                    <a:lnTo>
                      <a:pt x="247" y="103"/>
                    </a:lnTo>
                    <a:lnTo>
                      <a:pt x="252" y="104"/>
                    </a:lnTo>
                    <a:lnTo>
                      <a:pt x="255" y="103"/>
                    </a:lnTo>
                    <a:lnTo>
                      <a:pt x="252" y="102"/>
                    </a:lnTo>
                    <a:lnTo>
                      <a:pt x="259" y="99"/>
                    </a:lnTo>
                    <a:lnTo>
                      <a:pt x="252" y="94"/>
                    </a:lnTo>
                    <a:lnTo>
                      <a:pt x="240" y="95"/>
                    </a:lnTo>
                    <a:lnTo>
                      <a:pt x="245" y="90"/>
                    </a:lnTo>
                    <a:lnTo>
                      <a:pt x="233" y="91"/>
                    </a:lnTo>
                    <a:lnTo>
                      <a:pt x="233" y="90"/>
                    </a:lnTo>
                    <a:lnTo>
                      <a:pt x="237" y="88"/>
                    </a:lnTo>
                    <a:lnTo>
                      <a:pt x="234" y="83"/>
                    </a:lnTo>
                    <a:lnTo>
                      <a:pt x="228" y="81"/>
                    </a:lnTo>
                    <a:lnTo>
                      <a:pt x="230" y="79"/>
                    </a:lnTo>
                    <a:lnTo>
                      <a:pt x="220" y="80"/>
                    </a:lnTo>
                    <a:lnTo>
                      <a:pt x="217" y="79"/>
                    </a:lnTo>
                    <a:lnTo>
                      <a:pt x="220" y="77"/>
                    </a:lnTo>
                    <a:lnTo>
                      <a:pt x="220" y="76"/>
                    </a:lnTo>
                    <a:lnTo>
                      <a:pt x="211" y="76"/>
                    </a:lnTo>
                    <a:lnTo>
                      <a:pt x="215" y="73"/>
                    </a:lnTo>
                    <a:lnTo>
                      <a:pt x="199" y="71"/>
                    </a:lnTo>
                    <a:lnTo>
                      <a:pt x="207" y="69"/>
                    </a:lnTo>
                    <a:lnTo>
                      <a:pt x="203" y="67"/>
                    </a:lnTo>
                    <a:lnTo>
                      <a:pt x="209" y="65"/>
                    </a:lnTo>
                    <a:lnTo>
                      <a:pt x="202" y="62"/>
                    </a:lnTo>
                    <a:lnTo>
                      <a:pt x="207" y="62"/>
                    </a:lnTo>
                    <a:lnTo>
                      <a:pt x="209" y="61"/>
                    </a:lnTo>
                    <a:lnTo>
                      <a:pt x="214" y="64"/>
                    </a:lnTo>
                    <a:lnTo>
                      <a:pt x="222" y="62"/>
                    </a:lnTo>
                    <a:lnTo>
                      <a:pt x="225" y="61"/>
                    </a:lnTo>
                    <a:lnTo>
                      <a:pt x="220" y="60"/>
                    </a:lnTo>
                    <a:lnTo>
                      <a:pt x="210" y="58"/>
                    </a:lnTo>
                    <a:lnTo>
                      <a:pt x="207" y="60"/>
                    </a:lnTo>
                    <a:lnTo>
                      <a:pt x="203" y="57"/>
                    </a:lnTo>
                    <a:lnTo>
                      <a:pt x="202" y="58"/>
                    </a:lnTo>
                    <a:lnTo>
                      <a:pt x="214" y="54"/>
                    </a:lnTo>
                    <a:lnTo>
                      <a:pt x="221" y="56"/>
                    </a:lnTo>
                    <a:lnTo>
                      <a:pt x="222" y="54"/>
                    </a:lnTo>
                    <a:lnTo>
                      <a:pt x="222" y="53"/>
                    </a:lnTo>
                    <a:lnTo>
                      <a:pt x="218" y="49"/>
                    </a:lnTo>
                    <a:lnTo>
                      <a:pt x="215" y="48"/>
                    </a:lnTo>
                    <a:lnTo>
                      <a:pt x="213" y="49"/>
                    </a:lnTo>
                    <a:lnTo>
                      <a:pt x="213" y="50"/>
                    </a:lnTo>
                    <a:lnTo>
                      <a:pt x="207" y="52"/>
                    </a:lnTo>
                    <a:lnTo>
                      <a:pt x="203" y="52"/>
                    </a:lnTo>
                    <a:lnTo>
                      <a:pt x="209" y="49"/>
                    </a:lnTo>
                    <a:lnTo>
                      <a:pt x="199" y="49"/>
                    </a:lnTo>
                    <a:lnTo>
                      <a:pt x="209" y="48"/>
                    </a:lnTo>
                    <a:lnTo>
                      <a:pt x="211" y="45"/>
                    </a:lnTo>
                    <a:lnTo>
                      <a:pt x="213" y="46"/>
                    </a:lnTo>
                    <a:lnTo>
                      <a:pt x="214" y="43"/>
                    </a:lnTo>
                    <a:lnTo>
                      <a:pt x="205" y="41"/>
                    </a:lnTo>
                    <a:lnTo>
                      <a:pt x="194" y="45"/>
                    </a:lnTo>
                    <a:lnTo>
                      <a:pt x="202" y="39"/>
                    </a:lnTo>
                    <a:lnTo>
                      <a:pt x="190" y="42"/>
                    </a:lnTo>
                    <a:lnTo>
                      <a:pt x="197" y="39"/>
                    </a:lnTo>
                    <a:lnTo>
                      <a:pt x="197" y="38"/>
                    </a:lnTo>
                    <a:lnTo>
                      <a:pt x="187" y="38"/>
                    </a:lnTo>
                    <a:lnTo>
                      <a:pt x="182" y="37"/>
                    </a:lnTo>
                    <a:lnTo>
                      <a:pt x="192" y="35"/>
                    </a:lnTo>
                    <a:lnTo>
                      <a:pt x="194" y="35"/>
                    </a:lnTo>
                    <a:lnTo>
                      <a:pt x="192" y="31"/>
                    </a:lnTo>
                    <a:lnTo>
                      <a:pt x="183" y="29"/>
                    </a:lnTo>
                    <a:lnTo>
                      <a:pt x="178" y="31"/>
                    </a:lnTo>
                    <a:lnTo>
                      <a:pt x="174" y="30"/>
                    </a:lnTo>
                    <a:lnTo>
                      <a:pt x="172" y="34"/>
                    </a:lnTo>
                    <a:lnTo>
                      <a:pt x="168" y="33"/>
                    </a:lnTo>
                    <a:lnTo>
                      <a:pt x="171" y="30"/>
                    </a:lnTo>
                    <a:lnTo>
                      <a:pt x="165" y="31"/>
                    </a:lnTo>
                    <a:lnTo>
                      <a:pt x="174" y="27"/>
                    </a:lnTo>
                    <a:lnTo>
                      <a:pt x="165" y="27"/>
                    </a:lnTo>
                    <a:lnTo>
                      <a:pt x="159" y="30"/>
                    </a:lnTo>
                    <a:lnTo>
                      <a:pt x="160" y="29"/>
                    </a:lnTo>
                    <a:lnTo>
                      <a:pt x="165" y="27"/>
                    </a:lnTo>
                    <a:lnTo>
                      <a:pt x="167" y="26"/>
                    </a:lnTo>
                    <a:lnTo>
                      <a:pt x="168" y="25"/>
                    </a:lnTo>
                    <a:lnTo>
                      <a:pt x="160" y="23"/>
                    </a:lnTo>
                    <a:lnTo>
                      <a:pt x="163" y="22"/>
                    </a:lnTo>
                    <a:lnTo>
                      <a:pt x="163" y="20"/>
                    </a:lnTo>
                    <a:lnTo>
                      <a:pt x="161" y="18"/>
                    </a:lnTo>
                    <a:lnTo>
                      <a:pt x="163" y="18"/>
                    </a:lnTo>
                    <a:lnTo>
                      <a:pt x="159" y="16"/>
                    </a:lnTo>
                    <a:lnTo>
                      <a:pt x="141" y="15"/>
                    </a:lnTo>
                    <a:lnTo>
                      <a:pt x="129" y="18"/>
                    </a:lnTo>
                    <a:lnTo>
                      <a:pt x="127" y="19"/>
                    </a:lnTo>
                    <a:lnTo>
                      <a:pt x="130" y="20"/>
                    </a:lnTo>
                    <a:lnTo>
                      <a:pt x="122" y="22"/>
                    </a:lnTo>
                    <a:lnTo>
                      <a:pt x="119" y="19"/>
                    </a:lnTo>
                    <a:lnTo>
                      <a:pt x="115" y="20"/>
                    </a:lnTo>
                    <a:lnTo>
                      <a:pt x="117" y="18"/>
                    </a:lnTo>
                    <a:lnTo>
                      <a:pt x="110" y="22"/>
                    </a:lnTo>
                    <a:lnTo>
                      <a:pt x="109" y="22"/>
                    </a:lnTo>
                    <a:lnTo>
                      <a:pt x="99" y="26"/>
                    </a:lnTo>
                    <a:lnTo>
                      <a:pt x="99" y="25"/>
                    </a:lnTo>
                    <a:lnTo>
                      <a:pt x="104" y="23"/>
                    </a:lnTo>
                    <a:lnTo>
                      <a:pt x="102" y="22"/>
                    </a:lnTo>
                    <a:lnTo>
                      <a:pt x="114" y="15"/>
                    </a:lnTo>
                    <a:lnTo>
                      <a:pt x="111" y="12"/>
                    </a:lnTo>
                    <a:lnTo>
                      <a:pt x="114" y="11"/>
                    </a:lnTo>
                    <a:lnTo>
                      <a:pt x="109" y="8"/>
                    </a:lnTo>
                    <a:lnTo>
                      <a:pt x="111" y="7"/>
                    </a:lnTo>
                    <a:lnTo>
                      <a:pt x="114" y="3"/>
                    </a:lnTo>
                    <a:lnTo>
                      <a:pt x="113" y="2"/>
                    </a:lnTo>
                    <a:lnTo>
                      <a:pt x="100" y="2"/>
                    </a:lnTo>
                    <a:lnTo>
                      <a:pt x="91" y="4"/>
                    </a:lnTo>
                    <a:lnTo>
                      <a:pt x="86" y="4"/>
                    </a:lnTo>
                    <a:lnTo>
                      <a:pt x="88" y="6"/>
                    </a:lnTo>
                    <a:lnTo>
                      <a:pt x="86" y="7"/>
                    </a:lnTo>
                    <a:lnTo>
                      <a:pt x="86" y="6"/>
                    </a:lnTo>
                    <a:lnTo>
                      <a:pt x="79" y="6"/>
                    </a:lnTo>
                    <a:lnTo>
                      <a:pt x="79" y="7"/>
                    </a:lnTo>
                    <a:lnTo>
                      <a:pt x="79" y="8"/>
                    </a:lnTo>
                    <a:lnTo>
                      <a:pt x="73" y="7"/>
                    </a:lnTo>
                    <a:lnTo>
                      <a:pt x="71" y="8"/>
                    </a:lnTo>
                    <a:lnTo>
                      <a:pt x="72" y="10"/>
                    </a:lnTo>
                    <a:lnTo>
                      <a:pt x="65" y="11"/>
                    </a:lnTo>
                    <a:lnTo>
                      <a:pt x="69" y="12"/>
                    </a:lnTo>
                    <a:lnTo>
                      <a:pt x="61" y="12"/>
                    </a:lnTo>
                    <a:lnTo>
                      <a:pt x="60" y="16"/>
                    </a:lnTo>
                    <a:lnTo>
                      <a:pt x="57" y="18"/>
                    </a:lnTo>
                    <a:lnTo>
                      <a:pt x="58" y="19"/>
                    </a:lnTo>
                    <a:lnTo>
                      <a:pt x="64" y="19"/>
                    </a:lnTo>
                    <a:lnTo>
                      <a:pt x="49" y="25"/>
                    </a:lnTo>
                    <a:lnTo>
                      <a:pt x="52" y="29"/>
                    </a:lnTo>
                    <a:lnTo>
                      <a:pt x="57" y="30"/>
                    </a:lnTo>
                    <a:lnTo>
                      <a:pt x="57" y="30"/>
                    </a:lnTo>
                    <a:lnTo>
                      <a:pt x="53" y="33"/>
                    </a:lnTo>
                    <a:lnTo>
                      <a:pt x="50" y="37"/>
                    </a:lnTo>
                    <a:lnTo>
                      <a:pt x="48" y="38"/>
                    </a:lnTo>
                    <a:lnTo>
                      <a:pt x="46" y="38"/>
                    </a:lnTo>
                    <a:lnTo>
                      <a:pt x="49" y="35"/>
                    </a:lnTo>
                    <a:lnTo>
                      <a:pt x="49" y="35"/>
                    </a:lnTo>
                    <a:lnTo>
                      <a:pt x="31" y="38"/>
                    </a:lnTo>
                    <a:lnTo>
                      <a:pt x="40" y="35"/>
                    </a:lnTo>
                    <a:lnTo>
                      <a:pt x="50" y="34"/>
                    </a:lnTo>
                    <a:lnTo>
                      <a:pt x="52" y="31"/>
                    </a:lnTo>
                    <a:lnTo>
                      <a:pt x="48" y="31"/>
                    </a:lnTo>
                    <a:lnTo>
                      <a:pt x="44" y="26"/>
                    </a:lnTo>
                    <a:lnTo>
                      <a:pt x="44" y="25"/>
                    </a:lnTo>
                    <a:lnTo>
                      <a:pt x="49" y="19"/>
                    </a:lnTo>
                    <a:lnTo>
                      <a:pt x="48" y="16"/>
                    </a:lnTo>
                    <a:lnTo>
                      <a:pt x="50" y="14"/>
                    </a:lnTo>
                    <a:lnTo>
                      <a:pt x="57" y="11"/>
                    </a:lnTo>
                    <a:lnTo>
                      <a:pt x="60" y="8"/>
                    </a:lnTo>
                    <a:lnTo>
                      <a:pt x="79" y="2"/>
                    </a:lnTo>
                    <a:lnTo>
                      <a:pt x="77" y="2"/>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8" name="Freeform 724"/>
              <p:cNvSpPr>
                <a:spLocks/>
              </p:cNvSpPr>
              <p:nvPr/>
            </p:nvSpPr>
            <p:spPr bwMode="auto">
              <a:xfrm>
                <a:off x="3249613" y="1795463"/>
                <a:ext cx="7937" cy="4761"/>
              </a:xfrm>
              <a:custGeom>
                <a:avLst/>
                <a:gdLst/>
                <a:ahLst/>
                <a:cxnLst>
                  <a:cxn ang="0">
                    <a:pos x="0" y="0"/>
                  </a:cxn>
                  <a:cxn ang="0">
                    <a:pos x="6" y="1"/>
                  </a:cxn>
                  <a:cxn ang="0">
                    <a:pos x="3" y="2"/>
                  </a:cxn>
                  <a:cxn ang="0">
                    <a:pos x="0" y="0"/>
                  </a:cxn>
                </a:cxnLst>
                <a:rect l="0" t="0" r="r" b="b"/>
                <a:pathLst>
                  <a:path w="6" h="2">
                    <a:moveTo>
                      <a:pt x="0" y="0"/>
                    </a:moveTo>
                    <a:lnTo>
                      <a:pt x="6" y="1"/>
                    </a:lnTo>
                    <a:lnTo>
                      <a:pt x="3" y="2"/>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19" name="Freeform 725"/>
              <p:cNvSpPr>
                <a:spLocks/>
              </p:cNvSpPr>
              <p:nvPr/>
            </p:nvSpPr>
            <p:spPr bwMode="auto">
              <a:xfrm>
                <a:off x="1819275" y="2681288"/>
                <a:ext cx="4763" cy="6349"/>
              </a:xfrm>
              <a:custGeom>
                <a:avLst/>
                <a:gdLst/>
                <a:ahLst/>
                <a:cxnLst>
                  <a:cxn ang="0">
                    <a:pos x="0" y="0"/>
                  </a:cxn>
                  <a:cxn ang="0">
                    <a:pos x="2" y="4"/>
                  </a:cxn>
                  <a:cxn ang="0">
                    <a:pos x="0" y="4"/>
                  </a:cxn>
                  <a:cxn ang="0">
                    <a:pos x="0" y="0"/>
                  </a:cxn>
                </a:cxnLst>
                <a:rect l="0" t="0" r="r" b="b"/>
                <a:pathLst>
                  <a:path w="2" h="4">
                    <a:moveTo>
                      <a:pt x="0" y="0"/>
                    </a:moveTo>
                    <a:lnTo>
                      <a:pt x="2" y="4"/>
                    </a:lnTo>
                    <a:lnTo>
                      <a:pt x="0" y="4"/>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26" name="Freeform 732"/>
              <p:cNvSpPr>
                <a:spLocks/>
              </p:cNvSpPr>
              <p:nvPr/>
            </p:nvSpPr>
            <p:spPr bwMode="auto">
              <a:xfrm>
                <a:off x="1787525" y="2798763"/>
                <a:ext cx="3175" cy="11112"/>
              </a:xfrm>
              <a:custGeom>
                <a:avLst/>
                <a:gdLst/>
                <a:ahLst/>
                <a:cxnLst>
                  <a:cxn ang="0">
                    <a:pos x="0" y="3"/>
                  </a:cxn>
                  <a:cxn ang="0">
                    <a:pos x="2" y="0"/>
                  </a:cxn>
                  <a:cxn ang="0">
                    <a:pos x="0" y="6"/>
                  </a:cxn>
                  <a:cxn ang="0">
                    <a:pos x="0" y="3"/>
                  </a:cxn>
                </a:cxnLst>
                <a:rect l="0" t="0" r="r" b="b"/>
                <a:pathLst>
                  <a:path w="2" h="6">
                    <a:moveTo>
                      <a:pt x="0" y="3"/>
                    </a:moveTo>
                    <a:lnTo>
                      <a:pt x="2" y="0"/>
                    </a:lnTo>
                    <a:lnTo>
                      <a:pt x="0" y="6"/>
                    </a:lnTo>
                    <a:lnTo>
                      <a:pt x="0"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27" name="Line 733"/>
              <p:cNvSpPr>
                <a:spLocks noChangeShapeType="1"/>
              </p:cNvSpPr>
              <p:nvPr/>
            </p:nvSpPr>
            <p:spPr bwMode="auto">
              <a:xfrm>
                <a:off x="1846262" y="3138488"/>
                <a:ext cx="3175" cy="1587"/>
              </a:xfrm>
              <a:prstGeom prst="line">
                <a:avLst/>
              </a:prstGeom>
              <a:noFill/>
              <a:ln w="3175" cap="rnd">
                <a:solidFill>
                  <a:srgbClr val="686868"/>
                </a:solidFill>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29" name="Freeform 735"/>
              <p:cNvSpPr>
                <a:spLocks/>
              </p:cNvSpPr>
              <p:nvPr/>
            </p:nvSpPr>
            <p:spPr bwMode="auto">
              <a:xfrm>
                <a:off x="2343149" y="3690939"/>
                <a:ext cx="15875" cy="41275"/>
              </a:xfrm>
              <a:custGeom>
                <a:avLst/>
                <a:gdLst/>
                <a:ahLst/>
                <a:cxnLst>
                  <a:cxn ang="0">
                    <a:pos x="4" y="0"/>
                  </a:cxn>
                  <a:cxn ang="0">
                    <a:pos x="5" y="7"/>
                  </a:cxn>
                  <a:cxn ang="0">
                    <a:pos x="8" y="11"/>
                  </a:cxn>
                  <a:cxn ang="0">
                    <a:pos x="10" y="17"/>
                  </a:cxn>
                  <a:cxn ang="0">
                    <a:pos x="8" y="21"/>
                  </a:cxn>
                  <a:cxn ang="0">
                    <a:pos x="5" y="22"/>
                  </a:cxn>
                  <a:cxn ang="0">
                    <a:pos x="2" y="21"/>
                  </a:cxn>
                  <a:cxn ang="0">
                    <a:pos x="2" y="17"/>
                  </a:cxn>
                  <a:cxn ang="0">
                    <a:pos x="5" y="11"/>
                  </a:cxn>
                  <a:cxn ang="0">
                    <a:pos x="0" y="5"/>
                  </a:cxn>
                  <a:cxn ang="0">
                    <a:pos x="0" y="2"/>
                  </a:cxn>
                  <a:cxn ang="0">
                    <a:pos x="4" y="0"/>
                  </a:cxn>
                </a:cxnLst>
                <a:rect l="0" t="0" r="r" b="b"/>
                <a:pathLst>
                  <a:path w="10" h="22">
                    <a:moveTo>
                      <a:pt x="4" y="0"/>
                    </a:moveTo>
                    <a:lnTo>
                      <a:pt x="5" y="7"/>
                    </a:lnTo>
                    <a:lnTo>
                      <a:pt x="8" y="11"/>
                    </a:lnTo>
                    <a:lnTo>
                      <a:pt x="10" y="17"/>
                    </a:lnTo>
                    <a:lnTo>
                      <a:pt x="8" y="21"/>
                    </a:lnTo>
                    <a:lnTo>
                      <a:pt x="5" y="22"/>
                    </a:lnTo>
                    <a:lnTo>
                      <a:pt x="2" y="21"/>
                    </a:lnTo>
                    <a:lnTo>
                      <a:pt x="2" y="17"/>
                    </a:lnTo>
                    <a:lnTo>
                      <a:pt x="5" y="11"/>
                    </a:lnTo>
                    <a:lnTo>
                      <a:pt x="0" y="5"/>
                    </a:lnTo>
                    <a:lnTo>
                      <a:pt x="0" y="2"/>
                    </a:lnTo>
                    <a:lnTo>
                      <a:pt x="4" y="0"/>
                    </a:lnTo>
                    <a:close/>
                  </a:path>
                </a:pathLst>
              </a:custGeom>
              <a:solidFill>
                <a:srgbClr val="FFFF00"/>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30" name="Freeform 736"/>
              <p:cNvSpPr>
                <a:spLocks/>
              </p:cNvSpPr>
              <p:nvPr/>
            </p:nvSpPr>
            <p:spPr bwMode="auto">
              <a:xfrm>
                <a:off x="2359025" y="3703637"/>
                <a:ext cx="7938" cy="6349"/>
              </a:xfrm>
              <a:custGeom>
                <a:avLst/>
                <a:gdLst/>
                <a:ahLst/>
                <a:cxnLst>
                  <a:cxn ang="0">
                    <a:pos x="3" y="0"/>
                  </a:cxn>
                  <a:cxn ang="0">
                    <a:pos x="0" y="0"/>
                  </a:cxn>
                  <a:cxn ang="0">
                    <a:pos x="0" y="3"/>
                  </a:cxn>
                  <a:cxn ang="0">
                    <a:pos x="3" y="4"/>
                  </a:cxn>
                  <a:cxn ang="0">
                    <a:pos x="4" y="1"/>
                  </a:cxn>
                  <a:cxn ang="0">
                    <a:pos x="3" y="0"/>
                  </a:cxn>
                </a:cxnLst>
                <a:rect l="0" t="0" r="r" b="b"/>
                <a:pathLst>
                  <a:path w="4" h="4">
                    <a:moveTo>
                      <a:pt x="3" y="0"/>
                    </a:moveTo>
                    <a:lnTo>
                      <a:pt x="0" y="0"/>
                    </a:lnTo>
                    <a:lnTo>
                      <a:pt x="0" y="3"/>
                    </a:lnTo>
                    <a:lnTo>
                      <a:pt x="3" y="4"/>
                    </a:lnTo>
                    <a:lnTo>
                      <a:pt x="4" y="1"/>
                    </a:lnTo>
                    <a:lnTo>
                      <a:pt x="3" y="0"/>
                    </a:lnTo>
                    <a:close/>
                  </a:path>
                </a:pathLst>
              </a:custGeom>
              <a:solidFill>
                <a:srgbClr val="FFFF00"/>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31" name="Freeform 737"/>
              <p:cNvSpPr>
                <a:spLocks/>
              </p:cNvSpPr>
              <p:nvPr/>
            </p:nvSpPr>
            <p:spPr bwMode="auto">
              <a:xfrm>
                <a:off x="2370138" y="3711575"/>
                <a:ext cx="6350" cy="6349"/>
              </a:xfrm>
              <a:custGeom>
                <a:avLst/>
                <a:gdLst/>
                <a:ahLst/>
                <a:cxnLst>
                  <a:cxn ang="0">
                    <a:pos x="4" y="0"/>
                  </a:cxn>
                  <a:cxn ang="0">
                    <a:pos x="2" y="4"/>
                  </a:cxn>
                  <a:cxn ang="0">
                    <a:pos x="0" y="3"/>
                  </a:cxn>
                  <a:cxn ang="0">
                    <a:pos x="1" y="0"/>
                  </a:cxn>
                  <a:cxn ang="0">
                    <a:pos x="4" y="0"/>
                  </a:cxn>
                </a:cxnLst>
                <a:rect l="0" t="0" r="r" b="b"/>
                <a:pathLst>
                  <a:path w="4" h="4">
                    <a:moveTo>
                      <a:pt x="4" y="0"/>
                    </a:moveTo>
                    <a:lnTo>
                      <a:pt x="2" y="4"/>
                    </a:lnTo>
                    <a:lnTo>
                      <a:pt x="0" y="3"/>
                    </a:lnTo>
                    <a:lnTo>
                      <a:pt x="1" y="0"/>
                    </a:lnTo>
                    <a:lnTo>
                      <a:pt x="4"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32" name="Freeform 738"/>
              <p:cNvSpPr>
                <a:spLocks/>
              </p:cNvSpPr>
              <p:nvPr/>
            </p:nvSpPr>
            <p:spPr bwMode="auto">
              <a:xfrm>
                <a:off x="2392364" y="3717924"/>
                <a:ext cx="6350" cy="9526"/>
              </a:xfrm>
              <a:custGeom>
                <a:avLst/>
                <a:gdLst/>
                <a:ahLst/>
                <a:cxnLst>
                  <a:cxn ang="0">
                    <a:pos x="3" y="0"/>
                  </a:cxn>
                  <a:cxn ang="0">
                    <a:pos x="2" y="4"/>
                  </a:cxn>
                  <a:cxn ang="0">
                    <a:pos x="0" y="3"/>
                  </a:cxn>
                  <a:cxn ang="0">
                    <a:pos x="3" y="0"/>
                  </a:cxn>
                </a:cxnLst>
                <a:rect l="0" t="0" r="r" b="b"/>
                <a:pathLst>
                  <a:path w="3" h="4">
                    <a:moveTo>
                      <a:pt x="3" y="0"/>
                    </a:moveTo>
                    <a:lnTo>
                      <a:pt x="2" y="4"/>
                    </a:lnTo>
                    <a:lnTo>
                      <a:pt x="0" y="3"/>
                    </a:lnTo>
                    <a:lnTo>
                      <a:pt x="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49" name="Line 755"/>
              <p:cNvSpPr>
                <a:spLocks noChangeShapeType="1"/>
              </p:cNvSpPr>
              <p:nvPr/>
            </p:nvSpPr>
            <p:spPr bwMode="auto">
              <a:xfrm>
                <a:off x="1468438" y="4467224"/>
                <a:ext cx="1587" cy="1588"/>
              </a:xfrm>
              <a:prstGeom prst="line">
                <a:avLst/>
              </a:prstGeom>
              <a:noFill/>
              <a:ln w="3175" cap="rnd">
                <a:solidFill>
                  <a:srgbClr val="686868"/>
                </a:solidFill>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51" name="Freeform 757"/>
              <p:cNvSpPr>
                <a:spLocks/>
              </p:cNvSpPr>
              <p:nvPr/>
            </p:nvSpPr>
            <p:spPr bwMode="auto">
              <a:xfrm>
                <a:off x="1592263" y="4456113"/>
                <a:ext cx="4762" cy="0"/>
              </a:xfrm>
              <a:custGeom>
                <a:avLst/>
                <a:gdLst/>
                <a:ahLst/>
                <a:cxnLst>
                  <a:cxn ang="0">
                    <a:pos x="1" y="0"/>
                  </a:cxn>
                  <a:cxn ang="0">
                    <a:pos x="0" y="1"/>
                  </a:cxn>
                  <a:cxn ang="0">
                    <a:pos x="1" y="0"/>
                  </a:cxn>
                </a:cxnLst>
                <a:rect l="0" t="0" r="r" b="b"/>
                <a:pathLst>
                  <a:path w="1" h="1">
                    <a:moveTo>
                      <a:pt x="1" y="0"/>
                    </a:moveTo>
                    <a:lnTo>
                      <a:pt x="0" y="1"/>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52" name="Freeform 758"/>
              <p:cNvSpPr>
                <a:spLocks/>
              </p:cNvSpPr>
              <p:nvPr/>
            </p:nvSpPr>
            <p:spPr bwMode="auto">
              <a:xfrm>
                <a:off x="1984375" y="4527549"/>
                <a:ext cx="1588" cy="6349"/>
              </a:xfrm>
              <a:custGeom>
                <a:avLst/>
                <a:gdLst/>
                <a:ahLst/>
                <a:cxnLst>
                  <a:cxn ang="0">
                    <a:pos x="0" y="3"/>
                  </a:cxn>
                  <a:cxn ang="0">
                    <a:pos x="1" y="1"/>
                  </a:cxn>
                  <a:cxn ang="0">
                    <a:pos x="0" y="0"/>
                  </a:cxn>
                  <a:cxn ang="0">
                    <a:pos x="0" y="3"/>
                  </a:cxn>
                </a:cxnLst>
                <a:rect l="0" t="0" r="r" b="b"/>
                <a:pathLst>
                  <a:path w="1" h="3">
                    <a:moveTo>
                      <a:pt x="0" y="3"/>
                    </a:moveTo>
                    <a:lnTo>
                      <a:pt x="1" y="1"/>
                    </a:lnTo>
                    <a:lnTo>
                      <a:pt x="0" y="0"/>
                    </a:lnTo>
                    <a:lnTo>
                      <a:pt x="0"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79" name="Freeform 785"/>
              <p:cNvSpPr>
                <a:spLocks/>
              </p:cNvSpPr>
              <p:nvPr/>
            </p:nvSpPr>
            <p:spPr bwMode="auto">
              <a:xfrm>
                <a:off x="3086100" y="2700338"/>
                <a:ext cx="4763" cy="3175"/>
              </a:xfrm>
              <a:custGeom>
                <a:avLst/>
                <a:gdLst/>
                <a:ahLst/>
                <a:cxnLst>
                  <a:cxn ang="0">
                    <a:pos x="2" y="0"/>
                  </a:cxn>
                  <a:cxn ang="0">
                    <a:pos x="0" y="2"/>
                  </a:cxn>
                  <a:cxn ang="0">
                    <a:pos x="2" y="0"/>
                  </a:cxn>
                </a:cxnLst>
                <a:rect l="0" t="0" r="r" b="b"/>
                <a:pathLst>
                  <a:path w="2" h="2">
                    <a:moveTo>
                      <a:pt x="2" y="0"/>
                    </a:moveTo>
                    <a:lnTo>
                      <a:pt x="0" y="2"/>
                    </a:lnTo>
                    <a:lnTo>
                      <a:pt x="2"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0" name="Freeform 786"/>
              <p:cNvSpPr>
                <a:spLocks/>
              </p:cNvSpPr>
              <p:nvPr/>
            </p:nvSpPr>
            <p:spPr bwMode="auto">
              <a:xfrm>
                <a:off x="2716213" y="2870200"/>
                <a:ext cx="23812" cy="6349"/>
              </a:xfrm>
              <a:custGeom>
                <a:avLst/>
                <a:gdLst/>
                <a:ahLst/>
                <a:cxnLst>
                  <a:cxn ang="0">
                    <a:pos x="14" y="0"/>
                  </a:cxn>
                  <a:cxn ang="0">
                    <a:pos x="15" y="4"/>
                  </a:cxn>
                  <a:cxn ang="0">
                    <a:pos x="13" y="2"/>
                  </a:cxn>
                  <a:cxn ang="0">
                    <a:pos x="5" y="4"/>
                  </a:cxn>
                  <a:cxn ang="0">
                    <a:pos x="2" y="4"/>
                  </a:cxn>
                  <a:cxn ang="0">
                    <a:pos x="0" y="2"/>
                  </a:cxn>
                  <a:cxn ang="0">
                    <a:pos x="14" y="0"/>
                  </a:cxn>
                </a:cxnLst>
                <a:rect l="0" t="0" r="r" b="b"/>
                <a:pathLst>
                  <a:path w="15" h="4">
                    <a:moveTo>
                      <a:pt x="14" y="0"/>
                    </a:moveTo>
                    <a:lnTo>
                      <a:pt x="15" y="4"/>
                    </a:lnTo>
                    <a:lnTo>
                      <a:pt x="13" y="2"/>
                    </a:lnTo>
                    <a:lnTo>
                      <a:pt x="5" y="4"/>
                    </a:lnTo>
                    <a:lnTo>
                      <a:pt x="2" y="4"/>
                    </a:lnTo>
                    <a:lnTo>
                      <a:pt x="0" y="2"/>
                    </a:lnTo>
                    <a:lnTo>
                      <a:pt x="14"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1" name="Freeform 787"/>
              <p:cNvSpPr>
                <a:spLocks/>
              </p:cNvSpPr>
              <p:nvPr/>
            </p:nvSpPr>
            <p:spPr bwMode="auto">
              <a:xfrm>
                <a:off x="2752725" y="2876549"/>
                <a:ext cx="7938" cy="22224"/>
              </a:xfrm>
              <a:custGeom>
                <a:avLst/>
                <a:gdLst/>
                <a:ahLst/>
                <a:cxnLst>
                  <a:cxn ang="0">
                    <a:pos x="4" y="4"/>
                  </a:cxn>
                  <a:cxn ang="0">
                    <a:pos x="1" y="11"/>
                  </a:cxn>
                  <a:cxn ang="0">
                    <a:pos x="0" y="8"/>
                  </a:cxn>
                  <a:cxn ang="0">
                    <a:pos x="1" y="4"/>
                  </a:cxn>
                  <a:cxn ang="0">
                    <a:pos x="4" y="0"/>
                  </a:cxn>
                  <a:cxn ang="0">
                    <a:pos x="4" y="4"/>
                  </a:cxn>
                </a:cxnLst>
                <a:rect l="0" t="0" r="r" b="b"/>
                <a:pathLst>
                  <a:path w="4" h="11">
                    <a:moveTo>
                      <a:pt x="4" y="4"/>
                    </a:moveTo>
                    <a:lnTo>
                      <a:pt x="1" y="11"/>
                    </a:lnTo>
                    <a:lnTo>
                      <a:pt x="0" y="8"/>
                    </a:lnTo>
                    <a:lnTo>
                      <a:pt x="1" y="4"/>
                    </a:lnTo>
                    <a:lnTo>
                      <a:pt x="4" y="0"/>
                    </a:lnTo>
                    <a:lnTo>
                      <a:pt x="4"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2" name="Freeform 788"/>
              <p:cNvSpPr>
                <a:spLocks/>
              </p:cNvSpPr>
              <p:nvPr/>
            </p:nvSpPr>
            <p:spPr bwMode="auto">
              <a:xfrm>
                <a:off x="2744788" y="2924174"/>
                <a:ext cx="4762" cy="3175"/>
              </a:xfrm>
              <a:custGeom>
                <a:avLst/>
                <a:gdLst/>
                <a:ahLst/>
                <a:cxnLst>
                  <a:cxn ang="0">
                    <a:pos x="2" y="0"/>
                  </a:cxn>
                  <a:cxn ang="0">
                    <a:pos x="2" y="0"/>
                  </a:cxn>
                  <a:cxn ang="0">
                    <a:pos x="2" y="0"/>
                  </a:cxn>
                  <a:cxn ang="0">
                    <a:pos x="0" y="1"/>
                  </a:cxn>
                  <a:cxn ang="0">
                    <a:pos x="2" y="0"/>
                  </a:cxn>
                </a:cxnLst>
                <a:rect l="0" t="0" r="r" b="b"/>
                <a:pathLst>
                  <a:path w="2" h="1">
                    <a:moveTo>
                      <a:pt x="2" y="0"/>
                    </a:moveTo>
                    <a:lnTo>
                      <a:pt x="2" y="0"/>
                    </a:lnTo>
                    <a:lnTo>
                      <a:pt x="2" y="0"/>
                    </a:lnTo>
                    <a:lnTo>
                      <a:pt x="0" y="1"/>
                    </a:lnTo>
                    <a:lnTo>
                      <a:pt x="2"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3" name="Freeform 789"/>
              <p:cNvSpPr>
                <a:spLocks/>
              </p:cNvSpPr>
              <p:nvPr/>
            </p:nvSpPr>
            <p:spPr bwMode="auto">
              <a:xfrm>
                <a:off x="2724151" y="2921000"/>
                <a:ext cx="11113" cy="25401"/>
              </a:xfrm>
              <a:custGeom>
                <a:avLst/>
                <a:gdLst/>
                <a:ahLst/>
                <a:cxnLst>
                  <a:cxn ang="0">
                    <a:pos x="4" y="3"/>
                  </a:cxn>
                  <a:cxn ang="0">
                    <a:pos x="6" y="8"/>
                  </a:cxn>
                  <a:cxn ang="0">
                    <a:pos x="5" y="15"/>
                  </a:cxn>
                  <a:cxn ang="0">
                    <a:pos x="2" y="15"/>
                  </a:cxn>
                  <a:cxn ang="0">
                    <a:pos x="0" y="8"/>
                  </a:cxn>
                  <a:cxn ang="0">
                    <a:pos x="1" y="1"/>
                  </a:cxn>
                  <a:cxn ang="0">
                    <a:pos x="4" y="0"/>
                  </a:cxn>
                  <a:cxn ang="0">
                    <a:pos x="4" y="3"/>
                  </a:cxn>
                </a:cxnLst>
                <a:rect l="0" t="0" r="r" b="b"/>
                <a:pathLst>
                  <a:path w="6" h="15">
                    <a:moveTo>
                      <a:pt x="4" y="3"/>
                    </a:moveTo>
                    <a:lnTo>
                      <a:pt x="6" y="8"/>
                    </a:lnTo>
                    <a:lnTo>
                      <a:pt x="5" y="15"/>
                    </a:lnTo>
                    <a:lnTo>
                      <a:pt x="2" y="15"/>
                    </a:lnTo>
                    <a:lnTo>
                      <a:pt x="0" y="8"/>
                    </a:lnTo>
                    <a:lnTo>
                      <a:pt x="1" y="1"/>
                    </a:lnTo>
                    <a:lnTo>
                      <a:pt x="4" y="0"/>
                    </a:lnTo>
                    <a:lnTo>
                      <a:pt x="4"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4" name="Freeform 790"/>
              <p:cNvSpPr>
                <a:spLocks/>
              </p:cNvSpPr>
              <p:nvPr/>
            </p:nvSpPr>
            <p:spPr bwMode="auto">
              <a:xfrm>
                <a:off x="2733675" y="2946400"/>
                <a:ext cx="3175" cy="7937"/>
              </a:xfrm>
              <a:custGeom>
                <a:avLst/>
                <a:gdLst/>
                <a:ahLst/>
                <a:cxnLst>
                  <a:cxn ang="0">
                    <a:pos x="1" y="0"/>
                  </a:cxn>
                  <a:cxn ang="0">
                    <a:pos x="0" y="4"/>
                  </a:cxn>
                  <a:cxn ang="0">
                    <a:pos x="3" y="1"/>
                  </a:cxn>
                  <a:cxn ang="0">
                    <a:pos x="1" y="0"/>
                  </a:cxn>
                </a:cxnLst>
                <a:rect l="0" t="0" r="r" b="b"/>
                <a:pathLst>
                  <a:path w="3" h="4">
                    <a:moveTo>
                      <a:pt x="1" y="0"/>
                    </a:moveTo>
                    <a:lnTo>
                      <a:pt x="0" y="4"/>
                    </a:lnTo>
                    <a:lnTo>
                      <a:pt x="3" y="1"/>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5" name="Freeform 791"/>
              <p:cNvSpPr>
                <a:spLocks/>
              </p:cNvSpPr>
              <p:nvPr/>
            </p:nvSpPr>
            <p:spPr bwMode="auto">
              <a:xfrm>
                <a:off x="2733675" y="2947988"/>
                <a:ext cx="3175" cy="15875"/>
              </a:xfrm>
              <a:custGeom>
                <a:avLst/>
                <a:gdLst/>
                <a:ahLst/>
                <a:cxnLst>
                  <a:cxn ang="0">
                    <a:pos x="0" y="4"/>
                  </a:cxn>
                  <a:cxn ang="0">
                    <a:pos x="3" y="0"/>
                  </a:cxn>
                  <a:cxn ang="0">
                    <a:pos x="3" y="8"/>
                  </a:cxn>
                  <a:cxn ang="0">
                    <a:pos x="1" y="7"/>
                  </a:cxn>
                  <a:cxn ang="0">
                    <a:pos x="0" y="4"/>
                  </a:cxn>
                </a:cxnLst>
                <a:rect l="0" t="0" r="r" b="b"/>
                <a:pathLst>
                  <a:path w="3" h="8">
                    <a:moveTo>
                      <a:pt x="0" y="4"/>
                    </a:moveTo>
                    <a:lnTo>
                      <a:pt x="3" y="0"/>
                    </a:lnTo>
                    <a:lnTo>
                      <a:pt x="3" y="8"/>
                    </a:lnTo>
                    <a:lnTo>
                      <a:pt x="1" y="7"/>
                    </a:lnTo>
                    <a:lnTo>
                      <a:pt x="0"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6" name="Freeform 792"/>
              <p:cNvSpPr>
                <a:spLocks/>
              </p:cNvSpPr>
              <p:nvPr/>
            </p:nvSpPr>
            <p:spPr bwMode="auto">
              <a:xfrm>
                <a:off x="2773363" y="2921000"/>
                <a:ext cx="3175" cy="14288"/>
              </a:xfrm>
              <a:custGeom>
                <a:avLst/>
                <a:gdLst/>
                <a:ahLst/>
                <a:cxnLst>
                  <a:cxn ang="0">
                    <a:pos x="3" y="0"/>
                  </a:cxn>
                  <a:cxn ang="0">
                    <a:pos x="1" y="8"/>
                  </a:cxn>
                  <a:cxn ang="0">
                    <a:pos x="0" y="4"/>
                  </a:cxn>
                  <a:cxn ang="0">
                    <a:pos x="3" y="0"/>
                  </a:cxn>
                </a:cxnLst>
                <a:rect l="0" t="0" r="r" b="b"/>
                <a:pathLst>
                  <a:path w="3" h="8">
                    <a:moveTo>
                      <a:pt x="3" y="0"/>
                    </a:moveTo>
                    <a:lnTo>
                      <a:pt x="1" y="8"/>
                    </a:lnTo>
                    <a:lnTo>
                      <a:pt x="0" y="4"/>
                    </a:lnTo>
                    <a:lnTo>
                      <a:pt x="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7" name="Freeform 793"/>
              <p:cNvSpPr>
                <a:spLocks/>
              </p:cNvSpPr>
              <p:nvPr/>
            </p:nvSpPr>
            <p:spPr bwMode="auto">
              <a:xfrm>
                <a:off x="2786063" y="2935288"/>
                <a:ext cx="7937" cy="15875"/>
              </a:xfrm>
              <a:custGeom>
                <a:avLst/>
                <a:gdLst/>
                <a:ahLst/>
                <a:cxnLst>
                  <a:cxn ang="0">
                    <a:pos x="4" y="7"/>
                  </a:cxn>
                  <a:cxn ang="0">
                    <a:pos x="5" y="9"/>
                  </a:cxn>
                  <a:cxn ang="0">
                    <a:pos x="3" y="9"/>
                  </a:cxn>
                  <a:cxn ang="0">
                    <a:pos x="3" y="7"/>
                  </a:cxn>
                  <a:cxn ang="0">
                    <a:pos x="0" y="0"/>
                  </a:cxn>
                  <a:cxn ang="0">
                    <a:pos x="4" y="7"/>
                  </a:cxn>
                </a:cxnLst>
                <a:rect l="0" t="0" r="r" b="b"/>
                <a:pathLst>
                  <a:path w="5" h="9">
                    <a:moveTo>
                      <a:pt x="4" y="7"/>
                    </a:moveTo>
                    <a:lnTo>
                      <a:pt x="5" y="9"/>
                    </a:lnTo>
                    <a:lnTo>
                      <a:pt x="3" y="9"/>
                    </a:lnTo>
                    <a:lnTo>
                      <a:pt x="3" y="7"/>
                    </a:lnTo>
                    <a:lnTo>
                      <a:pt x="0" y="0"/>
                    </a:lnTo>
                    <a:lnTo>
                      <a:pt x="4" y="7"/>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8" name="Freeform 794"/>
              <p:cNvSpPr>
                <a:spLocks/>
              </p:cNvSpPr>
              <p:nvPr/>
            </p:nvSpPr>
            <p:spPr bwMode="auto">
              <a:xfrm>
                <a:off x="2813050" y="2951163"/>
                <a:ext cx="4763" cy="6349"/>
              </a:xfrm>
              <a:custGeom>
                <a:avLst/>
                <a:gdLst/>
                <a:ahLst/>
                <a:cxnLst>
                  <a:cxn ang="0">
                    <a:pos x="1" y="0"/>
                  </a:cxn>
                  <a:cxn ang="0">
                    <a:pos x="0" y="3"/>
                  </a:cxn>
                  <a:cxn ang="0">
                    <a:pos x="1" y="3"/>
                  </a:cxn>
                  <a:cxn ang="0">
                    <a:pos x="3" y="0"/>
                  </a:cxn>
                  <a:cxn ang="0">
                    <a:pos x="1" y="0"/>
                  </a:cxn>
                </a:cxnLst>
                <a:rect l="0" t="0" r="r" b="b"/>
                <a:pathLst>
                  <a:path w="3" h="3">
                    <a:moveTo>
                      <a:pt x="1" y="0"/>
                    </a:moveTo>
                    <a:lnTo>
                      <a:pt x="0" y="3"/>
                    </a:lnTo>
                    <a:lnTo>
                      <a:pt x="1" y="3"/>
                    </a:lnTo>
                    <a:lnTo>
                      <a:pt x="3" y="0"/>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89" name="Freeform 795"/>
              <p:cNvSpPr>
                <a:spLocks/>
              </p:cNvSpPr>
              <p:nvPr/>
            </p:nvSpPr>
            <p:spPr bwMode="auto">
              <a:xfrm>
                <a:off x="2792413" y="2970213"/>
                <a:ext cx="7937" cy="19050"/>
              </a:xfrm>
              <a:custGeom>
                <a:avLst/>
                <a:gdLst/>
                <a:ahLst/>
                <a:cxnLst>
                  <a:cxn ang="0">
                    <a:pos x="0" y="0"/>
                  </a:cxn>
                  <a:cxn ang="0">
                    <a:pos x="4" y="11"/>
                  </a:cxn>
                  <a:cxn ang="0">
                    <a:pos x="1" y="8"/>
                  </a:cxn>
                  <a:cxn ang="0">
                    <a:pos x="0" y="0"/>
                  </a:cxn>
                </a:cxnLst>
                <a:rect l="0" t="0" r="r" b="b"/>
                <a:pathLst>
                  <a:path w="4" h="11">
                    <a:moveTo>
                      <a:pt x="0" y="0"/>
                    </a:moveTo>
                    <a:lnTo>
                      <a:pt x="4" y="11"/>
                    </a:lnTo>
                    <a:lnTo>
                      <a:pt x="1" y="8"/>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0" name="Freeform 796"/>
              <p:cNvSpPr>
                <a:spLocks/>
              </p:cNvSpPr>
              <p:nvPr/>
            </p:nvSpPr>
            <p:spPr bwMode="auto">
              <a:xfrm>
                <a:off x="2813050" y="2992438"/>
                <a:ext cx="11113" cy="20636"/>
              </a:xfrm>
              <a:custGeom>
                <a:avLst/>
                <a:gdLst/>
                <a:ahLst/>
                <a:cxnLst>
                  <a:cxn ang="0">
                    <a:pos x="4" y="3"/>
                  </a:cxn>
                  <a:cxn ang="0">
                    <a:pos x="0" y="0"/>
                  </a:cxn>
                  <a:cxn ang="0">
                    <a:pos x="7" y="3"/>
                  </a:cxn>
                  <a:cxn ang="0">
                    <a:pos x="7" y="6"/>
                  </a:cxn>
                  <a:cxn ang="0">
                    <a:pos x="1" y="11"/>
                  </a:cxn>
                  <a:cxn ang="0">
                    <a:pos x="1" y="8"/>
                  </a:cxn>
                  <a:cxn ang="0">
                    <a:pos x="5" y="4"/>
                  </a:cxn>
                  <a:cxn ang="0">
                    <a:pos x="4" y="3"/>
                  </a:cxn>
                </a:cxnLst>
                <a:rect l="0" t="0" r="r" b="b"/>
                <a:pathLst>
                  <a:path w="7" h="11">
                    <a:moveTo>
                      <a:pt x="4" y="3"/>
                    </a:moveTo>
                    <a:lnTo>
                      <a:pt x="0" y="0"/>
                    </a:lnTo>
                    <a:lnTo>
                      <a:pt x="7" y="3"/>
                    </a:lnTo>
                    <a:lnTo>
                      <a:pt x="7" y="6"/>
                    </a:lnTo>
                    <a:lnTo>
                      <a:pt x="1" y="11"/>
                    </a:lnTo>
                    <a:lnTo>
                      <a:pt x="1" y="8"/>
                    </a:lnTo>
                    <a:lnTo>
                      <a:pt x="5" y="4"/>
                    </a:lnTo>
                    <a:lnTo>
                      <a:pt x="4"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1" name="Freeform 797"/>
              <p:cNvSpPr>
                <a:spLocks/>
              </p:cNvSpPr>
              <p:nvPr/>
            </p:nvSpPr>
            <p:spPr bwMode="auto">
              <a:xfrm>
                <a:off x="2841625" y="3005139"/>
                <a:ext cx="11113" cy="1587"/>
              </a:xfrm>
              <a:custGeom>
                <a:avLst/>
                <a:gdLst/>
                <a:ahLst/>
                <a:cxnLst>
                  <a:cxn ang="0">
                    <a:pos x="5" y="1"/>
                  </a:cxn>
                  <a:cxn ang="0">
                    <a:pos x="4" y="0"/>
                  </a:cxn>
                  <a:cxn ang="0">
                    <a:pos x="0" y="1"/>
                  </a:cxn>
                  <a:cxn ang="0">
                    <a:pos x="5" y="1"/>
                  </a:cxn>
                </a:cxnLst>
                <a:rect l="0" t="0" r="r" b="b"/>
                <a:pathLst>
                  <a:path w="5" h="1">
                    <a:moveTo>
                      <a:pt x="5" y="1"/>
                    </a:moveTo>
                    <a:lnTo>
                      <a:pt x="4" y="0"/>
                    </a:lnTo>
                    <a:lnTo>
                      <a:pt x="0" y="1"/>
                    </a:lnTo>
                    <a:lnTo>
                      <a:pt x="5"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2" name="Freeform 798"/>
              <p:cNvSpPr>
                <a:spLocks/>
              </p:cNvSpPr>
              <p:nvPr/>
            </p:nvSpPr>
            <p:spPr bwMode="auto">
              <a:xfrm>
                <a:off x="2857500" y="3017837"/>
                <a:ext cx="19050" cy="11112"/>
              </a:xfrm>
              <a:custGeom>
                <a:avLst/>
                <a:gdLst/>
                <a:ahLst/>
                <a:cxnLst>
                  <a:cxn ang="0">
                    <a:pos x="3" y="1"/>
                  </a:cxn>
                  <a:cxn ang="0">
                    <a:pos x="4" y="0"/>
                  </a:cxn>
                  <a:cxn ang="0">
                    <a:pos x="11" y="5"/>
                  </a:cxn>
                  <a:cxn ang="0">
                    <a:pos x="5" y="1"/>
                  </a:cxn>
                  <a:cxn ang="0">
                    <a:pos x="0" y="4"/>
                  </a:cxn>
                  <a:cxn ang="0">
                    <a:pos x="3" y="1"/>
                  </a:cxn>
                </a:cxnLst>
                <a:rect l="0" t="0" r="r" b="b"/>
                <a:pathLst>
                  <a:path w="11" h="5">
                    <a:moveTo>
                      <a:pt x="3" y="1"/>
                    </a:moveTo>
                    <a:lnTo>
                      <a:pt x="4" y="0"/>
                    </a:lnTo>
                    <a:lnTo>
                      <a:pt x="11" y="5"/>
                    </a:lnTo>
                    <a:lnTo>
                      <a:pt x="5" y="1"/>
                    </a:lnTo>
                    <a:lnTo>
                      <a:pt x="0" y="4"/>
                    </a:lnTo>
                    <a:lnTo>
                      <a:pt x="3"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3" name="Freeform 799"/>
              <p:cNvSpPr>
                <a:spLocks/>
              </p:cNvSpPr>
              <p:nvPr/>
            </p:nvSpPr>
            <p:spPr bwMode="auto">
              <a:xfrm>
                <a:off x="2825750" y="3038475"/>
                <a:ext cx="15875" cy="12700"/>
              </a:xfrm>
              <a:custGeom>
                <a:avLst/>
                <a:gdLst/>
                <a:ahLst/>
                <a:cxnLst>
                  <a:cxn ang="0">
                    <a:pos x="10" y="0"/>
                  </a:cxn>
                  <a:cxn ang="0">
                    <a:pos x="7" y="4"/>
                  </a:cxn>
                  <a:cxn ang="0">
                    <a:pos x="0" y="6"/>
                  </a:cxn>
                  <a:cxn ang="0">
                    <a:pos x="0" y="2"/>
                  </a:cxn>
                  <a:cxn ang="0">
                    <a:pos x="5" y="2"/>
                  </a:cxn>
                  <a:cxn ang="0">
                    <a:pos x="10" y="0"/>
                  </a:cxn>
                </a:cxnLst>
                <a:rect l="0" t="0" r="r" b="b"/>
                <a:pathLst>
                  <a:path w="10" h="6">
                    <a:moveTo>
                      <a:pt x="10" y="0"/>
                    </a:moveTo>
                    <a:lnTo>
                      <a:pt x="7" y="4"/>
                    </a:lnTo>
                    <a:lnTo>
                      <a:pt x="0" y="6"/>
                    </a:lnTo>
                    <a:lnTo>
                      <a:pt x="0" y="2"/>
                    </a:lnTo>
                    <a:lnTo>
                      <a:pt x="5" y="2"/>
                    </a:lnTo>
                    <a:lnTo>
                      <a:pt x="1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4" name="Freeform 800"/>
              <p:cNvSpPr>
                <a:spLocks/>
              </p:cNvSpPr>
              <p:nvPr/>
            </p:nvSpPr>
            <p:spPr bwMode="auto">
              <a:xfrm>
                <a:off x="2552700" y="2982913"/>
                <a:ext cx="254000" cy="103187"/>
              </a:xfrm>
              <a:custGeom>
                <a:avLst/>
                <a:gdLst/>
                <a:ahLst/>
                <a:cxnLst>
                  <a:cxn ang="0">
                    <a:pos x="107" y="24"/>
                  </a:cxn>
                  <a:cxn ang="0">
                    <a:pos x="113" y="30"/>
                  </a:cxn>
                  <a:cxn ang="0">
                    <a:pos x="123" y="34"/>
                  </a:cxn>
                  <a:cxn ang="0">
                    <a:pos x="128" y="34"/>
                  </a:cxn>
                  <a:cxn ang="0">
                    <a:pos x="127" y="39"/>
                  </a:cxn>
                  <a:cxn ang="0">
                    <a:pos x="139" y="40"/>
                  </a:cxn>
                  <a:cxn ang="0">
                    <a:pos x="143" y="46"/>
                  </a:cxn>
                  <a:cxn ang="0">
                    <a:pos x="147" y="47"/>
                  </a:cxn>
                  <a:cxn ang="0">
                    <a:pos x="147" y="48"/>
                  </a:cxn>
                  <a:cxn ang="0">
                    <a:pos x="131" y="54"/>
                  </a:cxn>
                  <a:cxn ang="0">
                    <a:pos x="109" y="53"/>
                  </a:cxn>
                  <a:cxn ang="0">
                    <a:pos x="99" y="55"/>
                  </a:cxn>
                  <a:cxn ang="0">
                    <a:pos x="97" y="53"/>
                  </a:cxn>
                  <a:cxn ang="0">
                    <a:pos x="107" y="46"/>
                  </a:cxn>
                  <a:cxn ang="0">
                    <a:pos x="108" y="43"/>
                  </a:cxn>
                  <a:cxn ang="0">
                    <a:pos x="94" y="40"/>
                  </a:cxn>
                  <a:cxn ang="0">
                    <a:pos x="89" y="35"/>
                  </a:cxn>
                  <a:cxn ang="0">
                    <a:pos x="86" y="27"/>
                  </a:cxn>
                  <a:cxn ang="0">
                    <a:pos x="70" y="24"/>
                  </a:cxn>
                  <a:cxn ang="0">
                    <a:pos x="61" y="19"/>
                  </a:cxn>
                  <a:cxn ang="0">
                    <a:pos x="42" y="16"/>
                  </a:cxn>
                  <a:cxn ang="0">
                    <a:pos x="40" y="13"/>
                  </a:cxn>
                  <a:cxn ang="0">
                    <a:pos x="46" y="11"/>
                  </a:cxn>
                  <a:cxn ang="0">
                    <a:pos x="43" y="9"/>
                  </a:cxn>
                  <a:cxn ang="0">
                    <a:pos x="31" y="8"/>
                  </a:cxn>
                  <a:cxn ang="0">
                    <a:pos x="24" y="15"/>
                  </a:cxn>
                  <a:cxn ang="0">
                    <a:pos x="15" y="16"/>
                  </a:cxn>
                  <a:cxn ang="0">
                    <a:pos x="5" y="23"/>
                  </a:cxn>
                  <a:cxn ang="0">
                    <a:pos x="0" y="21"/>
                  </a:cxn>
                  <a:cxn ang="0">
                    <a:pos x="6" y="19"/>
                  </a:cxn>
                  <a:cxn ang="0">
                    <a:pos x="8" y="11"/>
                  </a:cxn>
                  <a:cxn ang="0">
                    <a:pos x="17" y="7"/>
                  </a:cxn>
                  <a:cxn ang="0">
                    <a:pos x="36" y="0"/>
                  </a:cxn>
                  <a:cxn ang="0">
                    <a:pos x="47" y="0"/>
                  </a:cxn>
                  <a:cxn ang="0">
                    <a:pos x="69" y="2"/>
                  </a:cxn>
                  <a:cxn ang="0">
                    <a:pos x="78" y="12"/>
                  </a:cxn>
                  <a:cxn ang="0">
                    <a:pos x="89" y="13"/>
                  </a:cxn>
                  <a:cxn ang="0">
                    <a:pos x="89" y="15"/>
                  </a:cxn>
                  <a:cxn ang="0">
                    <a:pos x="94" y="17"/>
                  </a:cxn>
                  <a:cxn ang="0">
                    <a:pos x="97" y="20"/>
                  </a:cxn>
                  <a:cxn ang="0">
                    <a:pos x="107" y="24"/>
                  </a:cxn>
                </a:cxnLst>
                <a:rect l="0" t="0" r="r" b="b"/>
                <a:pathLst>
                  <a:path w="147" h="55">
                    <a:moveTo>
                      <a:pt x="107" y="24"/>
                    </a:moveTo>
                    <a:lnTo>
                      <a:pt x="113" y="30"/>
                    </a:lnTo>
                    <a:lnTo>
                      <a:pt x="123" y="34"/>
                    </a:lnTo>
                    <a:lnTo>
                      <a:pt x="128" y="34"/>
                    </a:lnTo>
                    <a:lnTo>
                      <a:pt x="127" y="39"/>
                    </a:lnTo>
                    <a:lnTo>
                      <a:pt x="139" y="40"/>
                    </a:lnTo>
                    <a:lnTo>
                      <a:pt x="143" y="46"/>
                    </a:lnTo>
                    <a:lnTo>
                      <a:pt x="147" y="47"/>
                    </a:lnTo>
                    <a:lnTo>
                      <a:pt x="147" y="48"/>
                    </a:lnTo>
                    <a:lnTo>
                      <a:pt x="131" y="54"/>
                    </a:lnTo>
                    <a:lnTo>
                      <a:pt x="109" y="53"/>
                    </a:lnTo>
                    <a:lnTo>
                      <a:pt x="99" y="55"/>
                    </a:lnTo>
                    <a:lnTo>
                      <a:pt x="97" y="53"/>
                    </a:lnTo>
                    <a:lnTo>
                      <a:pt x="107" y="46"/>
                    </a:lnTo>
                    <a:lnTo>
                      <a:pt x="108" y="43"/>
                    </a:lnTo>
                    <a:lnTo>
                      <a:pt x="94" y="40"/>
                    </a:lnTo>
                    <a:lnTo>
                      <a:pt x="89" y="35"/>
                    </a:lnTo>
                    <a:lnTo>
                      <a:pt x="86" y="27"/>
                    </a:lnTo>
                    <a:lnTo>
                      <a:pt x="70" y="24"/>
                    </a:lnTo>
                    <a:lnTo>
                      <a:pt x="61" y="19"/>
                    </a:lnTo>
                    <a:lnTo>
                      <a:pt x="42" y="16"/>
                    </a:lnTo>
                    <a:lnTo>
                      <a:pt x="40" y="13"/>
                    </a:lnTo>
                    <a:lnTo>
                      <a:pt x="46" y="11"/>
                    </a:lnTo>
                    <a:lnTo>
                      <a:pt x="43" y="9"/>
                    </a:lnTo>
                    <a:lnTo>
                      <a:pt x="31" y="8"/>
                    </a:lnTo>
                    <a:lnTo>
                      <a:pt x="24" y="15"/>
                    </a:lnTo>
                    <a:lnTo>
                      <a:pt x="15" y="16"/>
                    </a:lnTo>
                    <a:lnTo>
                      <a:pt x="5" y="23"/>
                    </a:lnTo>
                    <a:lnTo>
                      <a:pt x="0" y="21"/>
                    </a:lnTo>
                    <a:lnTo>
                      <a:pt x="6" y="19"/>
                    </a:lnTo>
                    <a:lnTo>
                      <a:pt x="8" y="11"/>
                    </a:lnTo>
                    <a:lnTo>
                      <a:pt x="17" y="7"/>
                    </a:lnTo>
                    <a:lnTo>
                      <a:pt x="36" y="0"/>
                    </a:lnTo>
                    <a:lnTo>
                      <a:pt x="47" y="0"/>
                    </a:lnTo>
                    <a:lnTo>
                      <a:pt x="69" y="2"/>
                    </a:lnTo>
                    <a:lnTo>
                      <a:pt x="78" y="12"/>
                    </a:lnTo>
                    <a:lnTo>
                      <a:pt x="89" y="13"/>
                    </a:lnTo>
                    <a:lnTo>
                      <a:pt x="89" y="15"/>
                    </a:lnTo>
                    <a:lnTo>
                      <a:pt x="94" y="17"/>
                    </a:lnTo>
                    <a:lnTo>
                      <a:pt x="97" y="20"/>
                    </a:lnTo>
                    <a:lnTo>
                      <a:pt x="107" y="24"/>
                    </a:lnTo>
                    <a:close/>
                  </a:path>
                </a:pathLst>
              </a:custGeom>
              <a:solidFill>
                <a:srgbClr val="FFFF00"/>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5" name="Freeform 801"/>
              <p:cNvSpPr>
                <a:spLocks/>
              </p:cNvSpPr>
              <p:nvPr/>
            </p:nvSpPr>
            <p:spPr bwMode="auto">
              <a:xfrm>
                <a:off x="2592388" y="3022600"/>
                <a:ext cx="11112" cy="12700"/>
              </a:xfrm>
              <a:custGeom>
                <a:avLst/>
                <a:gdLst/>
                <a:ahLst/>
                <a:cxnLst>
                  <a:cxn ang="0">
                    <a:pos x="6" y="0"/>
                  </a:cxn>
                  <a:cxn ang="0">
                    <a:pos x="6" y="6"/>
                  </a:cxn>
                  <a:cxn ang="0">
                    <a:pos x="1" y="7"/>
                  </a:cxn>
                  <a:cxn ang="0">
                    <a:pos x="0" y="4"/>
                  </a:cxn>
                  <a:cxn ang="0">
                    <a:pos x="2" y="6"/>
                  </a:cxn>
                  <a:cxn ang="0">
                    <a:pos x="2" y="0"/>
                  </a:cxn>
                  <a:cxn ang="0">
                    <a:pos x="6" y="0"/>
                  </a:cxn>
                </a:cxnLst>
                <a:rect l="0" t="0" r="r" b="b"/>
                <a:pathLst>
                  <a:path w="6" h="7">
                    <a:moveTo>
                      <a:pt x="6" y="0"/>
                    </a:moveTo>
                    <a:lnTo>
                      <a:pt x="6" y="6"/>
                    </a:lnTo>
                    <a:lnTo>
                      <a:pt x="1" y="7"/>
                    </a:lnTo>
                    <a:lnTo>
                      <a:pt x="0" y="4"/>
                    </a:lnTo>
                    <a:lnTo>
                      <a:pt x="2" y="6"/>
                    </a:lnTo>
                    <a:lnTo>
                      <a:pt x="2" y="0"/>
                    </a:lnTo>
                    <a:lnTo>
                      <a:pt x="6"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6" name="Freeform 802"/>
              <p:cNvSpPr>
                <a:spLocks/>
              </p:cNvSpPr>
              <p:nvPr/>
            </p:nvSpPr>
            <p:spPr bwMode="auto">
              <a:xfrm>
                <a:off x="2706688" y="3003551"/>
                <a:ext cx="19050" cy="17463"/>
              </a:xfrm>
              <a:custGeom>
                <a:avLst/>
                <a:gdLst/>
                <a:ahLst/>
                <a:cxnLst>
                  <a:cxn ang="0">
                    <a:pos x="8" y="4"/>
                  </a:cxn>
                  <a:cxn ang="0">
                    <a:pos x="12" y="6"/>
                  </a:cxn>
                  <a:cxn ang="0">
                    <a:pos x="12" y="9"/>
                  </a:cxn>
                  <a:cxn ang="0">
                    <a:pos x="11" y="9"/>
                  </a:cxn>
                  <a:cxn ang="0">
                    <a:pos x="5" y="2"/>
                  </a:cxn>
                  <a:cxn ang="0">
                    <a:pos x="1" y="1"/>
                  </a:cxn>
                  <a:cxn ang="0">
                    <a:pos x="0" y="0"/>
                  </a:cxn>
                  <a:cxn ang="0">
                    <a:pos x="4" y="0"/>
                  </a:cxn>
                  <a:cxn ang="0">
                    <a:pos x="8" y="4"/>
                  </a:cxn>
                </a:cxnLst>
                <a:rect l="0" t="0" r="r" b="b"/>
                <a:pathLst>
                  <a:path w="12" h="9">
                    <a:moveTo>
                      <a:pt x="8" y="4"/>
                    </a:moveTo>
                    <a:lnTo>
                      <a:pt x="12" y="6"/>
                    </a:lnTo>
                    <a:lnTo>
                      <a:pt x="12" y="9"/>
                    </a:lnTo>
                    <a:lnTo>
                      <a:pt x="11" y="9"/>
                    </a:lnTo>
                    <a:lnTo>
                      <a:pt x="5" y="2"/>
                    </a:lnTo>
                    <a:lnTo>
                      <a:pt x="1" y="1"/>
                    </a:lnTo>
                    <a:lnTo>
                      <a:pt x="0" y="0"/>
                    </a:lnTo>
                    <a:lnTo>
                      <a:pt x="4" y="0"/>
                    </a:lnTo>
                    <a:lnTo>
                      <a:pt x="8"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7" name="Freeform 803"/>
              <p:cNvSpPr>
                <a:spLocks/>
              </p:cNvSpPr>
              <p:nvPr/>
            </p:nvSpPr>
            <p:spPr bwMode="auto">
              <a:xfrm>
                <a:off x="2798763" y="3082925"/>
                <a:ext cx="71437" cy="57150"/>
              </a:xfrm>
              <a:custGeom>
                <a:avLst/>
                <a:gdLst/>
                <a:ahLst/>
                <a:cxnLst>
                  <a:cxn ang="0">
                    <a:pos x="36" y="31"/>
                  </a:cxn>
                  <a:cxn ang="0">
                    <a:pos x="38" y="27"/>
                  </a:cxn>
                  <a:cxn ang="0">
                    <a:pos x="36" y="21"/>
                  </a:cxn>
                  <a:cxn ang="0">
                    <a:pos x="39" y="18"/>
                  </a:cxn>
                  <a:cxn ang="0">
                    <a:pos x="42" y="12"/>
                  </a:cxn>
                  <a:cxn ang="0">
                    <a:pos x="40" y="2"/>
                  </a:cxn>
                  <a:cxn ang="0">
                    <a:pos x="31" y="4"/>
                  </a:cxn>
                  <a:cxn ang="0">
                    <a:pos x="23" y="0"/>
                  </a:cxn>
                  <a:cxn ang="0">
                    <a:pos x="16" y="2"/>
                  </a:cxn>
                  <a:cxn ang="0">
                    <a:pos x="17" y="5"/>
                  </a:cxn>
                  <a:cxn ang="0">
                    <a:pos x="24" y="6"/>
                  </a:cxn>
                  <a:cxn ang="0">
                    <a:pos x="24" y="16"/>
                  </a:cxn>
                  <a:cxn ang="0">
                    <a:pos x="30" y="20"/>
                  </a:cxn>
                  <a:cxn ang="0">
                    <a:pos x="28" y="23"/>
                  </a:cxn>
                  <a:cxn ang="0">
                    <a:pos x="17" y="24"/>
                  </a:cxn>
                  <a:cxn ang="0">
                    <a:pos x="1" y="23"/>
                  </a:cxn>
                  <a:cxn ang="0">
                    <a:pos x="0" y="24"/>
                  </a:cxn>
                  <a:cxn ang="0">
                    <a:pos x="7" y="31"/>
                  </a:cxn>
                  <a:cxn ang="0">
                    <a:pos x="11" y="28"/>
                  </a:cxn>
                  <a:cxn ang="0">
                    <a:pos x="23" y="29"/>
                  </a:cxn>
                  <a:cxn ang="0">
                    <a:pos x="31" y="28"/>
                  </a:cxn>
                  <a:cxn ang="0">
                    <a:pos x="36" y="31"/>
                  </a:cxn>
                </a:cxnLst>
                <a:rect l="0" t="0" r="r" b="b"/>
                <a:pathLst>
                  <a:path w="42" h="31">
                    <a:moveTo>
                      <a:pt x="36" y="31"/>
                    </a:moveTo>
                    <a:lnTo>
                      <a:pt x="38" y="27"/>
                    </a:lnTo>
                    <a:lnTo>
                      <a:pt x="36" y="21"/>
                    </a:lnTo>
                    <a:lnTo>
                      <a:pt x="39" y="18"/>
                    </a:lnTo>
                    <a:lnTo>
                      <a:pt x="42" y="12"/>
                    </a:lnTo>
                    <a:lnTo>
                      <a:pt x="40" y="2"/>
                    </a:lnTo>
                    <a:lnTo>
                      <a:pt x="31" y="4"/>
                    </a:lnTo>
                    <a:lnTo>
                      <a:pt x="23" y="0"/>
                    </a:lnTo>
                    <a:lnTo>
                      <a:pt x="16" y="2"/>
                    </a:lnTo>
                    <a:lnTo>
                      <a:pt x="17" y="5"/>
                    </a:lnTo>
                    <a:lnTo>
                      <a:pt x="24" y="6"/>
                    </a:lnTo>
                    <a:lnTo>
                      <a:pt x="24" y="16"/>
                    </a:lnTo>
                    <a:lnTo>
                      <a:pt x="30" y="20"/>
                    </a:lnTo>
                    <a:lnTo>
                      <a:pt x="28" y="23"/>
                    </a:lnTo>
                    <a:lnTo>
                      <a:pt x="17" y="24"/>
                    </a:lnTo>
                    <a:lnTo>
                      <a:pt x="1" y="23"/>
                    </a:lnTo>
                    <a:lnTo>
                      <a:pt x="0" y="24"/>
                    </a:lnTo>
                    <a:lnTo>
                      <a:pt x="7" y="31"/>
                    </a:lnTo>
                    <a:lnTo>
                      <a:pt x="11" y="28"/>
                    </a:lnTo>
                    <a:lnTo>
                      <a:pt x="23" y="29"/>
                    </a:lnTo>
                    <a:lnTo>
                      <a:pt x="31" y="28"/>
                    </a:lnTo>
                    <a:lnTo>
                      <a:pt x="36" y="31"/>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8" name="Freeform 804"/>
              <p:cNvSpPr>
                <a:spLocks/>
              </p:cNvSpPr>
              <p:nvPr/>
            </p:nvSpPr>
            <p:spPr bwMode="auto">
              <a:xfrm>
                <a:off x="2703513" y="3124200"/>
                <a:ext cx="47625" cy="22224"/>
              </a:xfrm>
              <a:custGeom>
                <a:avLst/>
                <a:gdLst/>
                <a:ahLst/>
                <a:cxnLst>
                  <a:cxn ang="0">
                    <a:pos x="17" y="1"/>
                  </a:cxn>
                  <a:cxn ang="0">
                    <a:pos x="22" y="5"/>
                  </a:cxn>
                  <a:cxn ang="0">
                    <a:pos x="27" y="5"/>
                  </a:cxn>
                  <a:cxn ang="0">
                    <a:pos x="29" y="10"/>
                  </a:cxn>
                  <a:cxn ang="0">
                    <a:pos x="22" y="9"/>
                  </a:cxn>
                  <a:cxn ang="0">
                    <a:pos x="17" y="10"/>
                  </a:cxn>
                  <a:cxn ang="0">
                    <a:pos x="15" y="12"/>
                  </a:cxn>
                  <a:cxn ang="0">
                    <a:pos x="7" y="10"/>
                  </a:cxn>
                  <a:cxn ang="0">
                    <a:pos x="0" y="4"/>
                  </a:cxn>
                  <a:cxn ang="0">
                    <a:pos x="7" y="0"/>
                  </a:cxn>
                  <a:cxn ang="0">
                    <a:pos x="17" y="1"/>
                  </a:cxn>
                </a:cxnLst>
                <a:rect l="0" t="0" r="r" b="b"/>
                <a:pathLst>
                  <a:path w="29" h="12">
                    <a:moveTo>
                      <a:pt x="17" y="1"/>
                    </a:moveTo>
                    <a:lnTo>
                      <a:pt x="22" y="5"/>
                    </a:lnTo>
                    <a:lnTo>
                      <a:pt x="27" y="5"/>
                    </a:lnTo>
                    <a:lnTo>
                      <a:pt x="29" y="10"/>
                    </a:lnTo>
                    <a:lnTo>
                      <a:pt x="22" y="9"/>
                    </a:lnTo>
                    <a:lnTo>
                      <a:pt x="17" y="10"/>
                    </a:lnTo>
                    <a:lnTo>
                      <a:pt x="15" y="12"/>
                    </a:lnTo>
                    <a:lnTo>
                      <a:pt x="7" y="10"/>
                    </a:lnTo>
                    <a:lnTo>
                      <a:pt x="0" y="4"/>
                    </a:lnTo>
                    <a:lnTo>
                      <a:pt x="7" y="0"/>
                    </a:lnTo>
                    <a:lnTo>
                      <a:pt x="17" y="1"/>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799" name="Freeform 805"/>
              <p:cNvSpPr>
                <a:spLocks/>
              </p:cNvSpPr>
              <p:nvPr/>
            </p:nvSpPr>
            <p:spPr bwMode="auto">
              <a:xfrm>
                <a:off x="2825750" y="3111501"/>
                <a:ext cx="12700" cy="9526"/>
              </a:xfrm>
              <a:custGeom>
                <a:avLst/>
                <a:gdLst/>
                <a:ahLst/>
                <a:cxnLst>
                  <a:cxn ang="0">
                    <a:pos x="4" y="0"/>
                  </a:cxn>
                  <a:cxn ang="0">
                    <a:pos x="7" y="1"/>
                  </a:cxn>
                  <a:cxn ang="0">
                    <a:pos x="7" y="4"/>
                  </a:cxn>
                  <a:cxn ang="0">
                    <a:pos x="1" y="2"/>
                  </a:cxn>
                  <a:cxn ang="0">
                    <a:pos x="0" y="0"/>
                  </a:cxn>
                  <a:cxn ang="0">
                    <a:pos x="4" y="0"/>
                  </a:cxn>
                </a:cxnLst>
                <a:rect l="0" t="0" r="r" b="b"/>
                <a:pathLst>
                  <a:path w="7" h="4">
                    <a:moveTo>
                      <a:pt x="4" y="0"/>
                    </a:moveTo>
                    <a:lnTo>
                      <a:pt x="7" y="1"/>
                    </a:lnTo>
                    <a:lnTo>
                      <a:pt x="7" y="4"/>
                    </a:lnTo>
                    <a:lnTo>
                      <a:pt x="1" y="2"/>
                    </a:lnTo>
                    <a:lnTo>
                      <a:pt x="0" y="0"/>
                    </a:lnTo>
                    <a:lnTo>
                      <a:pt x="4" y="0"/>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0" name="Freeform 806"/>
              <p:cNvSpPr>
                <a:spLocks/>
              </p:cNvSpPr>
              <p:nvPr/>
            </p:nvSpPr>
            <p:spPr bwMode="auto">
              <a:xfrm>
                <a:off x="2840038" y="3076575"/>
                <a:ext cx="3175" cy="6349"/>
              </a:xfrm>
              <a:custGeom>
                <a:avLst/>
                <a:gdLst/>
                <a:ahLst/>
                <a:cxnLst>
                  <a:cxn ang="0">
                    <a:pos x="2" y="0"/>
                  </a:cxn>
                  <a:cxn ang="0">
                    <a:pos x="3" y="3"/>
                  </a:cxn>
                  <a:cxn ang="0">
                    <a:pos x="0" y="1"/>
                  </a:cxn>
                  <a:cxn ang="0">
                    <a:pos x="2" y="0"/>
                  </a:cxn>
                </a:cxnLst>
                <a:rect l="0" t="0" r="r" b="b"/>
                <a:pathLst>
                  <a:path w="3" h="3">
                    <a:moveTo>
                      <a:pt x="2" y="0"/>
                    </a:moveTo>
                    <a:lnTo>
                      <a:pt x="3" y="3"/>
                    </a:lnTo>
                    <a:lnTo>
                      <a:pt x="0" y="1"/>
                    </a:lnTo>
                    <a:lnTo>
                      <a:pt x="2"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1" name="Freeform 807"/>
              <p:cNvSpPr>
                <a:spLocks/>
              </p:cNvSpPr>
              <p:nvPr/>
            </p:nvSpPr>
            <p:spPr bwMode="auto">
              <a:xfrm>
                <a:off x="2971800" y="3127376"/>
                <a:ext cx="38100" cy="14288"/>
              </a:xfrm>
              <a:custGeom>
                <a:avLst/>
                <a:gdLst/>
                <a:ahLst/>
                <a:cxnLst>
                  <a:cxn ang="0">
                    <a:pos x="21" y="0"/>
                  </a:cxn>
                  <a:cxn ang="0">
                    <a:pos x="22" y="4"/>
                  </a:cxn>
                  <a:cxn ang="0">
                    <a:pos x="18" y="7"/>
                  </a:cxn>
                  <a:cxn ang="0">
                    <a:pos x="14" y="8"/>
                  </a:cxn>
                  <a:cxn ang="0">
                    <a:pos x="3" y="8"/>
                  </a:cxn>
                  <a:cxn ang="0">
                    <a:pos x="0" y="3"/>
                  </a:cxn>
                  <a:cxn ang="0">
                    <a:pos x="3" y="0"/>
                  </a:cxn>
                  <a:cxn ang="0">
                    <a:pos x="21" y="0"/>
                  </a:cxn>
                </a:cxnLst>
                <a:rect l="0" t="0" r="r" b="b"/>
                <a:pathLst>
                  <a:path w="22" h="8">
                    <a:moveTo>
                      <a:pt x="21" y="0"/>
                    </a:moveTo>
                    <a:lnTo>
                      <a:pt x="22" y="4"/>
                    </a:lnTo>
                    <a:lnTo>
                      <a:pt x="18" y="7"/>
                    </a:lnTo>
                    <a:lnTo>
                      <a:pt x="14" y="8"/>
                    </a:lnTo>
                    <a:lnTo>
                      <a:pt x="3" y="8"/>
                    </a:lnTo>
                    <a:lnTo>
                      <a:pt x="0" y="3"/>
                    </a:lnTo>
                    <a:lnTo>
                      <a:pt x="3" y="0"/>
                    </a:lnTo>
                    <a:lnTo>
                      <a:pt x="2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2" name="Freeform 808"/>
              <p:cNvSpPr>
                <a:spLocks/>
              </p:cNvSpPr>
              <p:nvPr/>
            </p:nvSpPr>
            <p:spPr bwMode="auto">
              <a:xfrm>
                <a:off x="3027363" y="3128964"/>
                <a:ext cx="3175" cy="4761"/>
              </a:xfrm>
              <a:custGeom>
                <a:avLst/>
                <a:gdLst/>
                <a:ahLst/>
                <a:cxnLst>
                  <a:cxn ang="0">
                    <a:pos x="1" y="0"/>
                  </a:cxn>
                  <a:cxn ang="0">
                    <a:pos x="0" y="2"/>
                  </a:cxn>
                  <a:cxn ang="0">
                    <a:pos x="1" y="0"/>
                  </a:cxn>
                </a:cxnLst>
                <a:rect l="0" t="0" r="r" b="b"/>
                <a:pathLst>
                  <a:path w="1" h="2">
                    <a:moveTo>
                      <a:pt x="1" y="0"/>
                    </a:moveTo>
                    <a:lnTo>
                      <a:pt x="0" y="2"/>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3" name="Freeform 809"/>
              <p:cNvSpPr>
                <a:spLocks/>
              </p:cNvSpPr>
              <p:nvPr/>
            </p:nvSpPr>
            <p:spPr bwMode="auto">
              <a:xfrm>
                <a:off x="3030538" y="3146425"/>
                <a:ext cx="3175" cy="6349"/>
              </a:xfrm>
              <a:custGeom>
                <a:avLst/>
                <a:gdLst/>
                <a:ahLst/>
                <a:cxnLst>
                  <a:cxn ang="0">
                    <a:pos x="0" y="1"/>
                  </a:cxn>
                  <a:cxn ang="0">
                    <a:pos x="0" y="2"/>
                  </a:cxn>
                  <a:cxn ang="0">
                    <a:pos x="2" y="0"/>
                  </a:cxn>
                  <a:cxn ang="0">
                    <a:pos x="0" y="1"/>
                  </a:cxn>
                </a:cxnLst>
                <a:rect l="0" t="0" r="r" b="b"/>
                <a:pathLst>
                  <a:path w="2" h="2">
                    <a:moveTo>
                      <a:pt x="0" y="1"/>
                    </a:moveTo>
                    <a:lnTo>
                      <a:pt x="0" y="2"/>
                    </a:lnTo>
                    <a:lnTo>
                      <a:pt x="2" y="0"/>
                    </a:lnTo>
                    <a:lnTo>
                      <a:pt x="0"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4" name="Freeform 810"/>
              <p:cNvSpPr>
                <a:spLocks/>
              </p:cNvSpPr>
              <p:nvPr/>
            </p:nvSpPr>
            <p:spPr bwMode="auto">
              <a:xfrm>
                <a:off x="2916238" y="3314701"/>
                <a:ext cx="4762" cy="7937"/>
              </a:xfrm>
              <a:custGeom>
                <a:avLst/>
                <a:gdLst/>
                <a:ahLst/>
                <a:cxnLst>
                  <a:cxn ang="0">
                    <a:pos x="1" y="1"/>
                  </a:cxn>
                  <a:cxn ang="0">
                    <a:pos x="0" y="0"/>
                  </a:cxn>
                  <a:cxn ang="0">
                    <a:pos x="0" y="3"/>
                  </a:cxn>
                  <a:cxn ang="0">
                    <a:pos x="4" y="4"/>
                  </a:cxn>
                  <a:cxn ang="0">
                    <a:pos x="1" y="1"/>
                  </a:cxn>
                </a:cxnLst>
                <a:rect l="0" t="0" r="r" b="b"/>
                <a:pathLst>
                  <a:path w="4" h="4">
                    <a:moveTo>
                      <a:pt x="1" y="1"/>
                    </a:moveTo>
                    <a:lnTo>
                      <a:pt x="0" y="0"/>
                    </a:lnTo>
                    <a:lnTo>
                      <a:pt x="0" y="3"/>
                    </a:lnTo>
                    <a:lnTo>
                      <a:pt x="4" y="4"/>
                    </a:lnTo>
                    <a:lnTo>
                      <a:pt x="1"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5" name="Freeform 811"/>
              <p:cNvSpPr>
                <a:spLocks/>
              </p:cNvSpPr>
              <p:nvPr/>
            </p:nvSpPr>
            <p:spPr bwMode="auto">
              <a:xfrm>
                <a:off x="2933700" y="3317875"/>
                <a:ext cx="1588" cy="6349"/>
              </a:xfrm>
              <a:custGeom>
                <a:avLst/>
                <a:gdLst/>
                <a:ahLst/>
                <a:cxnLst>
                  <a:cxn ang="0">
                    <a:pos x="0" y="0"/>
                  </a:cxn>
                  <a:cxn ang="0">
                    <a:pos x="2" y="4"/>
                  </a:cxn>
                  <a:cxn ang="0">
                    <a:pos x="2" y="2"/>
                  </a:cxn>
                  <a:cxn ang="0">
                    <a:pos x="0" y="0"/>
                  </a:cxn>
                </a:cxnLst>
                <a:rect l="0" t="0" r="r" b="b"/>
                <a:pathLst>
                  <a:path w="2" h="4">
                    <a:moveTo>
                      <a:pt x="0" y="0"/>
                    </a:moveTo>
                    <a:lnTo>
                      <a:pt x="2" y="4"/>
                    </a:lnTo>
                    <a:lnTo>
                      <a:pt x="2" y="2"/>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6" name="Freeform 812"/>
              <p:cNvSpPr>
                <a:spLocks/>
              </p:cNvSpPr>
              <p:nvPr/>
            </p:nvSpPr>
            <p:spPr bwMode="auto">
              <a:xfrm>
                <a:off x="3027363" y="3351213"/>
                <a:ext cx="15875" cy="7937"/>
              </a:xfrm>
              <a:custGeom>
                <a:avLst/>
                <a:gdLst/>
                <a:ahLst/>
                <a:cxnLst>
                  <a:cxn ang="0">
                    <a:pos x="7" y="0"/>
                  </a:cxn>
                  <a:cxn ang="0">
                    <a:pos x="9" y="4"/>
                  </a:cxn>
                  <a:cxn ang="0">
                    <a:pos x="5" y="5"/>
                  </a:cxn>
                  <a:cxn ang="0">
                    <a:pos x="1" y="4"/>
                  </a:cxn>
                  <a:cxn ang="0">
                    <a:pos x="0" y="3"/>
                  </a:cxn>
                  <a:cxn ang="0">
                    <a:pos x="4" y="3"/>
                  </a:cxn>
                  <a:cxn ang="0">
                    <a:pos x="7" y="0"/>
                  </a:cxn>
                </a:cxnLst>
                <a:rect l="0" t="0" r="r" b="b"/>
                <a:pathLst>
                  <a:path w="9" h="5">
                    <a:moveTo>
                      <a:pt x="7" y="0"/>
                    </a:moveTo>
                    <a:lnTo>
                      <a:pt x="9" y="4"/>
                    </a:lnTo>
                    <a:lnTo>
                      <a:pt x="5" y="5"/>
                    </a:lnTo>
                    <a:lnTo>
                      <a:pt x="1" y="4"/>
                    </a:lnTo>
                    <a:lnTo>
                      <a:pt x="0" y="3"/>
                    </a:lnTo>
                    <a:lnTo>
                      <a:pt x="4" y="3"/>
                    </a:lnTo>
                    <a:lnTo>
                      <a:pt x="7"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7" name="Freeform 813"/>
              <p:cNvSpPr>
                <a:spLocks/>
              </p:cNvSpPr>
              <p:nvPr/>
            </p:nvSpPr>
            <p:spPr bwMode="auto">
              <a:xfrm>
                <a:off x="3095625" y="3321050"/>
                <a:ext cx="4763" cy="6349"/>
              </a:xfrm>
              <a:custGeom>
                <a:avLst/>
                <a:gdLst/>
                <a:ahLst/>
                <a:cxnLst>
                  <a:cxn ang="0">
                    <a:pos x="3" y="0"/>
                  </a:cxn>
                  <a:cxn ang="0">
                    <a:pos x="0" y="4"/>
                  </a:cxn>
                  <a:cxn ang="0">
                    <a:pos x="3" y="0"/>
                  </a:cxn>
                </a:cxnLst>
                <a:rect l="0" t="0" r="r" b="b"/>
                <a:pathLst>
                  <a:path w="3" h="4">
                    <a:moveTo>
                      <a:pt x="3" y="0"/>
                    </a:moveTo>
                    <a:lnTo>
                      <a:pt x="0" y="4"/>
                    </a:lnTo>
                    <a:lnTo>
                      <a:pt x="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8" name="Freeform 814"/>
              <p:cNvSpPr>
                <a:spLocks/>
              </p:cNvSpPr>
              <p:nvPr/>
            </p:nvSpPr>
            <p:spPr bwMode="auto">
              <a:xfrm>
                <a:off x="3116263" y="3287713"/>
                <a:ext cx="1587" cy="6349"/>
              </a:xfrm>
              <a:custGeom>
                <a:avLst/>
                <a:gdLst/>
                <a:ahLst/>
                <a:cxnLst>
                  <a:cxn ang="0">
                    <a:pos x="0" y="0"/>
                  </a:cxn>
                  <a:cxn ang="0">
                    <a:pos x="0" y="4"/>
                  </a:cxn>
                  <a:cxn ang="0">
                    <a:pos x="0" y="0"/>
                  </a:cxn>
                </a:cxnLst>
                <a:rect l="0" t="0" r="r" b="b"/>
                <a:pathLst>
                  <a:path h="4">
                    <a:moveTo>
                      <a:pt x="0" y="0"/>
                    </a:moveTo>
                    <a:lnTo>
                      <a:pt x="0" y="4"/>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09" name="Freeform 815"/>
              <p:cNvSpPr>
                <a:spLocks/>
              </p:cNvSpPr>
              <p:nvPr/>
            </p:nvSpPr>
            <p:spPr bwMode="auto">
              <a:xfrm>
                <a:off x="3117850" y="3263900"/>
                <a:ext cx="1588" cy="7937"/>
              </a:xfrm>
              <a:custGeom>
                <a:avLst/>
                <a:gdLst/>
                <a:ahLst/>
                <a:cxnLst>
                  <a:cxn ang="0">
                    <a:pos x="2" y="0"/>
                  </a:cxn>
                  <a:cxn ang="0">
                    <a:pos x="0" y="4"/>
                  </a:cxn>
                  <a:cxn ang="0">
                    <a:pos x="2" y="5"/>
                  </a:cxn>
                  <a:cxn ang="0">
                    <a:pos x="2" y="0"/>
                  </a:cxn>
                </a:cxnLst>
                <a:rect l="0" t="0" r="r" b="b"/>
                <a:pathLst>
                  <a:path w="2" h="5">
                    <a:moveTo>
                      <a:pt x="2" y="0"/>
                    </a:moveTo>
                    <a:lnTo>
                      <a:pt x="0" y="4"/>
                    </a:lnTo>
                    <a:lnTo>
                      <a:pt x="2" y="5"/>
                    </a:lnTo>
                    <a:lnTo>
                      <a:pt x="2"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0" name="Freeform 816"/>
              <p:cNvSpPr>
                <a:spLocks/>
              </p:cNvSpPr>
              <p:nvPr/>
            </p:nvSpPr>
            <p:spPr bwMode="auto">
              <a:xfrm>
                <a:off x="3116263" y="3235324"/>
                <a:ext cx="4762" cy="15875"/>
              </a:xfrm>
              <a:custGeom>
                <a:avLst/>
                <a:gdLst/>
                <a:ahLst/>
                <a:cxnLst>
                  <a:cxn ang="0">
                    <a:pos x="0" y="0"/>
                  </a:cxn>
                  <a:cxn ang="0">
                    <a:pos x="3" y="3"/>
                  </a:cxn>
                  <a:cxn ang="0">
                    <a:pos x="4" y="8"/>
                  </a:cxn>
                  <a:cxn ang="0">
                    <a:pos x="1" y="7"/>
                  </a:cxn>
                  <a:cxn ang="0">
                    <a:pos x="0" y="0"/>
                  </a:cxn>
                </a:cxnLst>
                <a:rect l="0" t="0" r="r" b="b"/>
                <a:pathLst>
                  <a:path w="4" h="8">
                    <a:moveTo>
                      <a:pt x="0" y="0"/>
                    </a:moveTo>
                    <a:lnTo>
                      <a:pt x="3" y="3"/>
                    </a:lnTo>
                    <a:lnTo>
                      <a:pt x="4" y="8"/>
                    </a:lnTo>
                    <a:lnTo>
                      <a:pt x="1" y="7"/>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1" name="Freeform 817"/>
              <p:cNvSpPr>
                <a:spLocks/>
              </p:cNvSpPr>
              <p:nvPr/>
            </p:nvSpPr>
            <p:spPr bwMode="auto">
              <a:xfrm>
                <a:off x="3113088" y="3216275"/>
                <a:ext cx="3175" cy="11114"/>
              </a:xfrm>
              <a:custGeom>
                <a:avLst/>
                <a:gdLst/>
                <a:ahLst/>
                <a:cxnLst>
                  <a:cxn ang="0">
                    <a:pos x="0" y="0"/>
                  </a:cxn>
                  <a:cxn ang="0">
                    <a:pos x="0" y="4"/>
                  </a:cxn>
                  <a:cxn ang="0">
                    <a:pos x="1" y="6"/>
                  </a:cxn>
                  <a:cxn ang="0">
                    <a:pos x="1" y="0"/>
                  </a:cxn>
                  <a:cxn ang="0">
                    <a:pos x="0" y="0"/>
                  </a:cxn>
                </a:cxnLst>
                <a:rect l="0" t="0" r="r" b="b"/>
                <a:pathLst>
                  <a:path w="1" h="6">
                    <a:moveTo>
                      <a:pt x="0" y="0"/>
                    </a:moveTo>
                    <a:lnTo>
                      <a:pt x="0" y="4"/>
                    </a:lnTo>
                    <a:lnTo>
                      <a:pt x="1" y="6"/>
                    </a:lnTo>
                    <a:lnTo>
                      <a:pt x="1" y="0"/>
                    </a:lnTo>
                    <a:lnTo>
                      <a:pt x="0" y="0"/>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2" name="Freeform 818"/>
              <p:cNvSpPr>
                <a:spLocks/>
              </p:cNvSpPr>
              <p:nvPr/>
            </p:nvSpPr>
            <p:spPr bwMode="auto">
              <a:xfrm>
                <a:off x="3103563" y="3186113"/>
                <a:ext cx="14287" cy="17462"/>
              </a:xfrm>
              <a:custGeom>
                <a:avLst/>
                <a:gdLst/>
                <a:ahLst/>
                <a:cxnLst>
                  <a:cxn ang="0">
                    <a:pos x="6" y="0"/>
                  </a:cxn>
                  <a:cxn ang="0">
                    <a:pos x="4" y="3"/>
                  </a:cxn>
                  <a:cxn ang="0">
                    <a:pos x="0" y="3"/>
                  </a:cxn>
                  <a:cxn ang="0">
                    <a:pos x="0" y="9"/>
                  </a:cxn>
                  <a:cxn ang="0">
                    <a:pos x="2" y="9"/>
                  </a:cxn>
                  <a:cxn ang="0">
                    <a:pos x="4" y="4"/>
                  </a:cxn>
                  <a:cxn ang="0">
                    <a:pos x="8" y="4"/>
                  </a:cxn>
                  <a:cxn ang="0">
                    <a:pos x="6" y="0"/>
                  </a:cxn>
                </a:cxnLst>
                <a:rect l="0" t="0" r="r" b="b"/>
                <a:pathLst>
                  <a:path w="8" h="9">
                    <a:moveTo>
                      <a:pt x="6" y="0"/>
                    </a:moveTo>
                    <a:lnTo>
                      <a:pt x="4" y="3"/>
                    </a:lnTo>
                    <a:lnTo>
                      <a:pt x="0" y="3"/>
                    </a:lnTo>
                    <a:lnTo>
                      <a:pt x="0" y="9"/>
                    </a:lnTo>
                    <a:lnTo>
                      <a:pt x="2" y="9"/>
                    </a:lnTo>
                    <a:lnTo>
                      <a:pt x="4" y="4"/>
                    </a:lnTo>
                    <a:lnTo>
                      <a:pt x="8" y="4"/>
                    </a:lnTo>
                    <a:lnTo>
                      <a:pt x="6" y="0"/>
                    </a:lnTo>
                    <a:close/>
                  </a:path>
                </a:pathLst>
              </a:custGeom>
              <a:solidFill>
                <a:schemeClr val="bg2"/>
              </a:solidFill>
              <a:ln w="3175" cap="flat" cmpd="sng">
                <a:solidFill>
                  <a:srgbClr val="686868"/>
                </a:solidFill>
                <a:prstDash val="solid"/>
                <a:round/>
                <a:headEnd/>
                <a:tailEn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3" name="Freeform 819"/>
              <p:cNvSpPr>
                <a:spLocks/>
              </p:cNvSpPr>
              <p:nvPr/>
            </p:nvSpPr>
            <p:spPr bwMode="auto">
              <a:xfrm>
                <a:off x="3103563" y="3168650"/>
                <a:ext cx="3175" cy="3175"/>
              </a:xfrm>
              <a:custGeom>
                <a:avLst/>
                <a:gdLst/>
                <a:ahLst/>
                <a:cxnLst>
                  <a:cxn ang="0">
                    <a:pos x="0" y="0"/>
                  </a:cxn>
                  <a:cxn ang="0">
                    <a:pos x="2" y="2"/>
                  </a:cxn>
                  <a:cxn ang="0">
                    <a:pos x="3" y="1"/>
                  </a:cxn>
                  <a:cxn ang="0">
                    <a:pos x="0" y="0"/>
                  </a:cxn>
                </a:cxnLst>
                <a:rect l="0" t="0" r="r" b="b"/>
                <a:pathLst>
                  <a:path w="3" h="2">
                    <a:moveTo>
                      <a:pt x="0" y="0"/>
                    </a:moveTo>
                    <a:lnTo>
                      <a:pt x="2" y="2"/>
                    </a:lnTo>
                    <a:lnTo>
                      <a:pt x="3" y="1"/>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4" name="Freeform 820"/>
              <p:cNvSpPr>
                <a:spLocks/>
              </p:cNvSpPr>
              <p:nvPr/>
            </p:nvSpPr>
            <p:spPr bwMode="auto">
              <a:xfrm>
                <a:off x="3076575" y="3159126"/>
                <a:ext cx="6350" cy="4763"/>
              </a:xfrm>
              <a:custGeom>
                <a:avLst/>
                <a:gdLst/>
                <a:ahLst/>
                <a:cxnLst>
                  <a:cxn ang="0">
                    <a:pos x="3" y="0"/>
                  </a:cxn>
                  <a:cxn ang="0">
                    <a:pos x="0" y="0"/>
                  </a:cxn>
                  <a:cxn ang="0">
                    <a:pos x="2" y="2"/>
                  </a:cxn>
                  <a:cxn ang="0">
                    <a:pos x="3" y="0"/>
                  </a:cxn>
                </a:cxnLst>
                <a:rect l="0" t="0" r="r" b="b"/>
                <a:pathLst>
                  <a:path w="3" h="2">
                    <a:moveTo>
                      <a:pt x="3" y="0"/>
                    </a:moveTo>
                    <a:lnTo>
                      <a:pt x="0" y="0"/>
                    </a:lnTo>
                    <a:lnTo>
                      <a:pt x="2" y="2"/>
                    </a:lnTo>
                    <a:lnTo>
                      <a:pt x="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5" name="Freeform 821"/>
              <p:cNvSpPr>
                <a:spLocks/>
              </p:cNvSpPr>
              <p:nvPr/>
            </p:nvSpPr>
            <p:spPr bwMode="auto">
              <a:xfrm>
                <a:off x="3119438" y="3344863"/>
                <a:ext cx="6350" cy="6349"/>
              </a:xfrm>
              <a:custGeom>
                <a:avLst/>
                <a:gdLst/>
                <a:ahLst/>
                <a:cxnLst>
                  <a:cxn ang="0">
                    <a:pos x="4" y="0"/>
                  </a:cxn>
                  <a:cxn ang="0">
                    <a:pos x="0" y="3"/>
                  </a:cxn>
                  <a:cxn ang="0">
                    <a:pos x="4" y="0"/>
                  </a:cxn>
                </a:cxnLst>
                <a:rect l="0" t="0" r="r" b="b"/>
                <a:pathLst>
                  <a:path w="4" h="3">
                    <a:moveTo>
                      <a:pt x="4" y="0"/>
                    </a:moveTo>
                    <a:lnTo>
                      <a:pt x="0" y="3"/>
                    </a:lnTo>
                    <a:lnTo>
                      <a:pt x="4"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6" name="Freeform 822"/>
              <p:cNvSpPr>
                <a:spLocks/>
              </p:cNvSpPr>
              <p:nvPr/>
            </p:nvSpPr>
            <p:spPr bwMode="auto">
              <a:xfrm>
                <a:off x="3089275" y="3363914"/>
                <a:ext cx="23814" cy="22224"/>
              </a:xfrm>
              <a:custGeom>
                <a:avLst/>
                <a:gdLst/>
                <a:ahLst/>
                <a:cxnLst>
                  <a:cxn ang="0">
                    <a:pos x="14" y="1"/>
                  </a:cxn>
                  <a:cxn ang="0">
                    <a:pos x="12" y="5"/>
                  </a:cxn>
                  <a:cxn ang="0">
                    <a:pos x="14" y="9"/>
                  </a:cxn>
                  <a:cxn ang="0">
                    <a:pos x="11" y="12"/>
                  </a:cxn>
                  <a:cxn ang="0">
                    <a:pos x="0" y="12"/>
                  </a:cxn>
                  <a:cxn ang="0">
                    <a:pos x="5" y="8"/>
                  </a:cxn>
                  <a:cxn ang="0">
                    <a:pos x="7" y="4"/>
                  </a:cxn>
                  <a:cxn ang="0">
                    <a:pos x="4" y="1"/>
                  </a:cxn>
                  <a:cxn ang="0">
                    <a:pos x="14" y="0"/>
                  </a:cxn>
                  <a:cxn ang="0">
                    <a:pos x="14" y="1"/>
                  </a:cxn>
                </a:cxnLst>
                <a:rect l="0" t="0" r="r" b="b"/>
                <a:pathLst>
                  <a:path w="14" h="12">
                    <a:moveTo>
                      <a:pt x="14" y="1"/>
                    </a:moveTo>
                    <a:lnTo>
                      <a:pt x="12" y="5"/>
                    </a:lnTo>
                    <a:lnTo>
                      <a:pt x="14" y="9"/>
                    </a:lnTo>
                    <a:lnTo>
                      <a:pt x="11" y="12"/>
                    </a:lnTo>
                    <a:lnTo>
                      <a:pt x="0" y="12"/>
                    </a:lnTo>
                    <a:lnTo>
                      <a:pt x="5" y="8"/>
                    </a:lnTo>
                    <a:lnTo>
                      <a:pt x="7" y="4"/>
                    </a:lnTo>
                    <a:lnTo>
                      <a:pt x="4" y="1"/>
                    </a:lnTo>
                    <a:lnTo>
                      <a:pt x="14" y="0"/>
                    </a:lnTo>
                    <a:lnTo>
                      <a:pt x="14" y="1"/>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7" name="Freeform 823"/>
              <p:cNvSpPr>
                <a:spLocks/>
              </p:cNvSpPr>
              <p:nvPr/>
            </p:nvSpPr>
            <p:spPr bwMode="auto">
              <a:xfrm>
                <a:off x="1854200" y="2827338"/>
                <a:ext cx="3175" cy="6349"/>
              </a:xfrm>
              <a:custGeom>
                <a:avLst/>
                <a:gdLst/>
                <a:ahLst/>
                <a:cxnLst>
                  <a:cxn ang="0">
                    <a:pos x="2" y="5"/>
                  </a:cxn>
                  <a:cxn ang="0">
                    <a:pos x="0" y="4"/>
                  </a:cxn>
                  <a:cxn ang="0">
                    <a:pos x="3" y="0"/>
                  </a:cxn>
                  <a:cxn ang="0">
                    <a:pos x="2" y="5"/>
                  </a:cxn>
                </a:cxnLst>
                <a:rect l="0" t="0" r="r" b="b"/>
                <a:pathLst>
                  <a:path w="3" h="5">
                    <a:moveTo>
                      <a:pt x="2" y="5"/>
                    </a:moveTo>
                    <a:lnTo>
                      <a:pt x="0" y="4"/>
                    </a:lnTo>
                    <a:lnTo>
                      <a:pt x="3" y="0"/>
                    </a:lnTo>
                    <a:lnTo>
                      <a:pt x="2" y="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8" name="Freeform 824"/>
              <p:cNvSpPr>
                <a:spLocks/>
              </p:cNvSpPr>
              <p:nvPr/>
            </p:nvSpPr>
            <p:spPr bwMode="auto">
              <a:xfrm>
                <a:off x="1906588" y="2789238"/>
                <a:ext cx="6350" cy="14287"/>
              </a:xfrm>
              <a:custGeom>
                <a:avLst/>
                <a:gdLst/>
                <a:ahLst/>
                <a:cxnLst>
                  <a:cxn ang="0">
                    <a:pos x="4" y="8"/>
                  </a:cxn>
                  <a:cxn ang="0">
                    <a:pos x="3" y="8"/>
                  </a:cxn>
                  <a:cxn ang="0">
                    <a:pos x="0" y="0"/>
                  </a:cxn>
                  <a:cxn ang="0">
                    <a:pos x="4" y="8"/>
                  </a:cxn>
                </a:cxnLst>
                <a:rect l="0" t="0" r="r" b="b"/>
                <a:pathLst>
                  <a:path w="4" h="8">
                    <a:moveTo>
                      <a:pt x="4" y="8"/>
                    </a:moveTo>
                    <a:lnTo>
                      <a:pt x="3" y="8"/>
                    </a:lnTo>
                    <a:lnTo>
                      <a:pt x="0" y="0"/>
                    </a:lnTo>
                    <a:lnTo>
                      <a:pt x="4" y="8"/>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19" name="Freeform 825"/>
              <p:cNvSpPr>
                <a:spLocks/>
              </p:cNvSpPr>
              <p:nvPr/>
            </p:nvSpPr>
            <p:spPr bwMode="auto">
              <a:xfrm>
                <a:off x="1930400" y="2798763"/>
                <a:ext cx="3175" cy="12700"/>
              </a:xfrm>
              <a:custGeom>
                <a:avLst/>
                <a:gdLst/>
                <a:ahLst/>
                <a:cxnLst>
                  <a:cxn ang="0">
                    <a:pos x="0" y="3"/>
                  </a:cxn>
                  <a:cxn ang="0">
                    <a:pos x="1" y="0"/>
                  </a:cxn>
                  <a:cxn ang="0">
                    <a:pos x="2" y="0"/>
                  </a:cxn>
                  <a:cxn ang="0">
                    <a:pos x="2" y="7"/>
                  </a:cxn>
                  <a:cxn ang="0">
                    <a:pos x="0" y="6"/>
                  </a:cxn>
                  <a:cxn ang="0">
                    <a:pos x="0" y="3"/>
                  </a:cxn>
                </a:cxnLst>
                <a:rect l="0" t="0" r="r" b="b"/>
                <a:pathLst>
                  <a:path w="2" h="7">
                    <a:moveTo>
                      <a:pt x="0" y="3"/>
                    </a:moveTo>
                    <a:lnTo>
                      <a:pt x="1" y="0"/>
                    </a:lnTo>
                    <a:lnTo>
                      <a:pt x="2" y="0"/>
                    </a:lnTo>
                    <a:lnTo>
                      <a:pt x="2" y="7"/>
                    </a:lnTo>
                    <a:lnTo>
                      <a:pt x="0" y="6"/>
                    </a:lnTo>
                    <a:lnTo>
                      <a:pt x="0"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0" name="Freeform 826"/>
              <p:cNvSpPr>
                <a:spLocks/>
              </p:cNvSpPr>
              <p:nvPr/>
            </p:nvSpPr>
            <p:spPr bwMode="auto">
              <a:xfrm>
                <a:off x="2266950" y="2921000"/>
                <a:ext cx="0" cy="6349"/>
              </a:xfrm>
              <a:custGeom>
                <a:avLst/>
                <a:gdLst/>
                <a:ahLst/>
                <a:cxnLst>
                  <a:cxn ang="0">
                    <a:pos x="1" y="0"/>
                  </a:cxn>
                  <a:cxn ang="0">
                    <a:pos x="1" y="3"/>
                  </a:cxn>
                  <a:cxn ang="0">
                    <a:pos x="0" y="4"/>
                  </a:cxn>
                  <a:cxn ang="0">
                    <a:pos x="0" y="1"/>
                  </a:cxn>
                  <a:cxn ang="0">
                    <a:pos x="1" y="0"/>
                  </a:cxn>
                </a:cxnLst>
                <a:rect l="0" t="0" r="r" b="b"/>
                <a:pathLst>
                  <a:path w="1" h="4">
                    <a:moveTo>
                      <a:pt x="1" y="0"/>
                    </a:moveTo>
                    <a:lnTo>
                      <a:pt x="1" y="3"/>
                    </a:lnTo>
                    <a:lnTo>
                      <a:pt x="0" y="4"/>
                    </a:lnTo>
                    <a:lnTo>
                      <a:pt x="0" y="1"/>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1" name="Freeform 827"/>
              <p:cNvSpPr>
                <a:spLocks/>
              </p:cNvSpPr>
              <p:nvPr/>
            </p:nvSpPr>
            <p:spPr bwMode="auto">
              <a:xfrm>
                <a:off x="2589213" y="3457575"/>
                <a:ext cx="3175" cy="12700"/>
              </a:xfrm>
              <a:custGeom>
                <a:avLst/>
                <a:gdLst/>
                <a:ahLst/>
                <a:cxnLst>
                  <a:cxn ang="0">
                    <a:pos x="3" y="0"/>
                  </a:cxn>
                  <a:cxn ang="0">
                    <a:pos x="0" y="5"/>
                  </a:cxn>
                  <a:cxn ang="0">
                    <a:pos x="3" y="7"/>
                  </a:cxn>
                  <a:cxn ang="0">
                    <a:pos x="3" y="1"/>
                  </a:cxn>
                  <a:cxn ang="0">
                    <a:pos x="3" y="0"/>
                  </a:cxn>
                </a:cxnLst>
                <a:rect l="0" t="0" r="r" b="b"/>
                <a:pathLst>
                  <a:path w="3" h="7">
                    <a:moveTo>
                      <a:pt x="3" y="0"/>
                    </a:moveTo>
                    <a:lnTo>
                      <a:pt x="0" y="5"/>
                    </a:lnTo>
                    <a:lnTo>
                      <a:pt x="3" y="7"/>
                    </a:lnTo>
                    <a:lnTo>
                      <a:pt x="3" y="1"/>
                    </a:lnTo>
                    <a:lnTo>
                      <a:pt x="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2" name="Freeform 828"/>
              <p:cNvSpPr>
                <a:spLocks/>
              </p:cNvSpPr>
              <p:nvPr/>
            </p:nvSpPr>
            <p:spPr bwMode="auto">
              <a:xfrm>
                <a:off x="2497138" y="3062288"/>
                <a:ext cx="6350" cy="7937"/>
              </a:xfrm>
              <a:custGeom>
                <a:avLst/>
                <a:gdLst/>
                <a:ahLst/>
                <a:cxnLst>
                  <a:cxn ang="0">
                    <a:pos x="4" y="0"/>
                  </a:cxn>
                  <a:cxn ang="0">
                    <a:pos x="3" y="0"/>
                  </a:cxn>
                  <a:cxn ang="0">
                    <a:pos x="0" y="5"/>
                  </a:cxn>
                  <a:cxn ang="0">
                    <a:pos x="4" y="0"/>
                  </a:cxn>
                </a:cxnLst>
                <a:rect l="0" t="0" r="r" b="b"/>
                <a:pathLst>
                  <a:path w="4" h="5">
                    <a:moveTo>
                      <a:pt x="4" y="0"/>
                    </a:moveTo>
                    <a:lnTo>
                      <a:pt x="3" y="0"/>
                    </a:lnTo>
                    <a:lnTo>
                      <a:pt x="0" y="5"/>
                    </a:lnTo>
                    <a:lnTo>
                      <a:pt x="4"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3" name="Freeform 829"/>
              <p:cNvSpPr>
                <a:spLocks/>
              </p:cNvSpPr>
              <p:nvPr/>
            </p:nvSpPr>
            <p:spPr bwMode="auto">
              <a:xfrm>
                <a:off x="3370263" y="3681413"/>
                <a:ext cx="14287" cy="15875"/>
              </a:xfrm>
              <a:custGeom>
                <a:avLst/>
                <a:gdLst/>
                <a:ahLst/>
                <a:cxnLst>
                  <a:cxn ang="0">
                    <a:pos x="1" y="0"/>
                  </a:cxn>
                  <a:cxn ang="0">
                    <a:pos x="0" y="3"/>
                  </a:cxn>
                  <a:cxn ang="0">
                    <a:pos x="1" y="7"/>
                  </a:cxn>
                  <a:cxn ang="0">
                    <a:pos x="8" y="8"/>
                  </a:cxn>
                  <a:cxn ang="0">
                    <a:pos x="8" y="5"/>
                  </a:cxn>
                  <a:cxn ang="0">
                    <a:pos x="1" y="0"/>
                  </a:cxn>
                </a:cxnLst>
                <a:rect l="0" t="0" r="r" b="b"/>
                <a:pathLst>
                  <a:path w="8" h="8">
                    <a:moveTo>
                      <a:pt x="1" y="0"/>
                    </a:moveTo>
                    <a:lnTo>
                      <a:pt x="0" y="3"/>
                    </a:lnTo>
                    <a:lnTo>
                      <a:pt x="1" y="7"/>
                    </a:lnTo>
                    <a:lnTo>
                      <a:pt x="8" y="8"/>
                    </a:lnTo>
                    <a:lnTo>
                      <a:pt x="8" y="5"/>
                    </a:lnTo>
                    <a:lnTo>
                      <a:pt x="1" y="0"/>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4" name="Freeform 830"/>
              <p:cNvSpPr>
                <a:spLocks/>
              </p:cNvSpPr>
              <p:nvPr/>
            </p:nvSpPr>
            <p:spPr bwMode="auto">
              <a:xfrm>
                <a:off x="3386138" y="3697288"/>
                <a:ext cx="6350" cy="6349"/>
              </a:xfrm>
              <a:custGeom>
                <a:avLst/>
                <a:gdLst/>
                <a:ahLst/>
                <a:cxnLst>
                  <a:cxn ang="0">
                    <a:pos x="4" y="3"/>
                  </a:cxn>
                  <a:cxn ang="0">
                    <a:pos x="0" y="3"/>
                  </a:cxn>
                  <a:cxn ang="0">
                    <a:pos x="3" y="0"/>
                  </a:cxn>
                  <a:cxn ang="0">
                    <a:pos x="4" y="0"/>
                  </a:cxn>
                  <a:cxn ang="0">
                    <a:pos x="4" y="3"/>
                  </a:cxn>
                </a:cxnLst>
                <a:rect l="0" t="0" r="r" b="b"/>
                <a:pathLst>
                  <a:path w="4" h="3">
                    <a:moveTo>
                      <a:pt x="4" y="3"/>
                    </a:moveTo>
                    <a:lnTo>
                      <a:pt x="0" y="3"/>
                    </a:lnTo>
                    <a:lnTo>
                      <a:pt x="3" y="0"/>
                    </a:lnTo>
                    <a:lnTo>
                      <a:pt x="4" y="0"/>
                    </a:lnTo>
                    <a:lnTo>
                      <a:pt x="4"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5" name="Freeform 831"/>
              <p:cNvSpPr>
                <a:spLocks/>
              </p:cNvSpPr>
              <p:nvPr/>
            </p:nvSpPr>
            <p:spPr bwMode="auto">
              <a:xfrm>
                <a:off x="3365500" y="3703637"/>
                <a:ext cx="50800" cy="49212"/>
              </a:xfrm>
              <a:custGeom>
                <a:avLst/>
                <a:gdLst/>
                <a:ahLst/>
                <a:cxnLst>
                  <a:cxn ang="0">
                    <a:pos x="30" y="3"/>
                  </a:cxn>
                  <a:cxn ang="0">
                    <a:pos x="30" y="12"/>
                  </a:cxn>
                  <a:cxn ang="0">
                    <a:pos x="22" y="23"/>
                  </a:cxn>
                  <a:cxn ang="0">
                    <a:pos x="11" y="27"/>
                  </a:cxn>
                  <a:cxn ang="0">
                    <a:pos x="4" y="26"/>
                  </a:cxn>
                  <a:cxn ang="0">
                    <a:pos x="1" y="23"/>
                  </a:cxn>
                  <a:cxn ang="0">
                    <a:pos x="0" y="5"/>
                  </a:cxn>
                  <a:cxn ang="0">
                    <a:pos x="4" y="1"/>
                  </a:cxn>
                  <a:cxn ang="0">
                    <a:pos x="16" y="1"/>
                  </a:cxn>
                  <a:cxn ang="0">
                    <a:pos x="24" y="0"/>
                  </a:cxn>
                  <a:cxn ang="0">
                    <a:pos x="30" y="3"/>
                  </a:cxn>
                </a:cxnLst>
                <a:rect l="0" t="0" r="r" b="b"/>
                <a:pathLst>
                  <a:path w="30" h="27">
                    <a:moveTo>
                      <a:pt x="30" y="3"/>
                    </a:moveTo>
                    <a:lnTo>
                      <a:pt x="30" y="12"/>
                    </a:lnTo>
                    <a:lnTo>
                      <a:pt x="22" y="23"/>
                    </a:lnTo>
                    <a:lnTo>
                      <a:pt x="11" y="27"/>
                    </a:lnTo>
                    <a:lnTo>
                      <a:pt x="4" y="26"/>
                    </a:lnTo>
                    <a:lnTo>
                      <a:pt x="1" y="23"/>
                    </a:lnTo>
                    <a:lnTo>
                      <a:pt x="0" y="5"/>
                    </a:lnTo>
                    <a:lnTo>
                      <a:pt x="4" y="1"/>
                    </a:lnTo>
                    <a:lnTo>
                      <a:pt x="16" y="1"/>
                    </a:lnTo>
                    <a:lnTo>
                      <a:pt x="24" y="0"/>
                    </a:lnTo>
                    <a:lnTo>
                      <a:pt x="30" y="3"/>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6" name="Freeform 832"/>
              <p:cNvSpPr>
                <a:spLocks/>
              </p:cNvSpPr>
              <p:nvPr/>
            </p:nvSpPr>
            <p:spPr bwMode="auto">
              <a:xfrm>
                <a:off x="3351213" y="3697288"/>
                <a:ext cx="14287" cy="20636"/>
              </a:xfrm>
              <a:custGeom>
                <a:avLst/>
                <a:gdLst/>
                <a:ahLst/>
                <a:cxnLst>
                  <a:cxn ang="0">
                    <a:pos x="8" y="6"/>
                  </a:cxn>
                  <a:cxn ang="0">
                    <a:pos x="3" y="12"/>
                  </a:cxn>
                  <a:cxn ang="0">
                    <a:pos x="1" y="12"/>
                  </a:cxn>
                  <a:cxn ang="0">
                    <a:pos x="0" y="8"/>
                  </a:cxn>
                  <a:cxn ang="0">
                    <a:pos x="3" y="3"/>
                  </a:cxn>
                  <a:cxn ang="0">
                    <a:pos x="8" y="0"/>
                  </a:cxn>
                  <a:cxn ang="0">
                    <a:pos x="4" y="4"/>
                  </a:cxn>
                  <a:cxn ang="0">
                    <a:pos x="7" y="4"/>
                  </a:cxn>
                  <a:cxn ang="0">
                    <a:pos x="8" y="6"/>
                  </a:cxn>
                </a:cxnLst>
                <a:rect l="0" t="0" r="r" b="b"/>
                <a:pathLst>
                  <a:path w="8" h="12">
                    <a:moveTo>
                      <a:pt x="8" y="6"/>
                    </a:moveTo>
                    <a:lnTo>
                      <a:pt x="3" y="12"/>
                    </a:lnTo>
                    <a:lnTo>
                      <a:pt x="1" y="12"/>
                    </a:lnTo>
                    <a:lnTo>
                      <a:pt x="0" y="8"/>
                    </a:lnTo>
                    <a:lnTo>
                      <a:pt x="3" y="3"/>
                    </a:lnTo>
                    <a:lnTo>
                      <a:pt x="8" y="0"/>
                    </a:lnTo>
                    <a:lnTo>
                      <a:pt x="4" y="4"/>
                    </a:lnTo>
                    <a:lnTo>
                      <a:pt x="7" y="4"/>
                    </a:lnTo>
                    <a:lnTo>
                      <a:pt x="8" y="6"/>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7" name="Freeform 833"/>
              <p:cNvSpPr>
                <a:spLocks/>
              </p:cNvSpPr>
              <p:nvPr/>
            </p:nvSpPr>
            <p:spPr bwMode="auto">
              <a:xfrm>
                <a:off x="3367088" y="3697288"/>
                <a:ext cx="4762" cy="3175"/>
              </a:xfrm>
              <a:custGeom>
                <a:avLst/>
                <a:gdLst/>
                <a:ahLst/>
                <a:cxnLst>
                  <a:cxn ang="0">
                    <a:pos x="2" y="0"/>
                  </a:cxn>
                  <a:cxn ang="0">
                    <a:pos x="3" y="2"/>
                  </a:cxn>
                  <a:cxn ang="0">
                    <a:pos x="2" y="2"/>
                  </a:cxn>
                  <a:cxn ang="0">
                    <a:pos x="0" y="0"/>
                  </a:cxn>
                  <a:cxn ang="0">
                    <a:pos x="2" y="0"/>
                  </a:cxn>
                </a:cxnLst>
                <a:rect l="0" t="0" r="r" b="b"/>
                <a:pathLst>
                  <a:path w="3" h="2">
                    <a:moveTo>
                      <a:pt x="2" y="0"/>
                    </a:moveTo>
                    <a:lnTo>
                      <a:pt x="3" y="2"/>
                    </a:lnTo>
                    <a:lnTo>
                      <a:pt x="2" y="2"/>
                    </a:lnTo>
                    <a:lnTo>
                      <a:pt x="0" y="0"/>
                    </a:lnTo>
                    <a:lnTo>
                      <a:pt x="2" y="0"/>
                    </a:lnTo>
                    <a:close/>
                  </a:path>
                </a:pathLst>
              </a:custGeom>
              <a:solidFill>
                <a:srgbClr val="FFFF00"/>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8" name="Freeform 834"/>
              <p:cNvSpPr>
                <a:spLocks/>
              </p:cNvSpPr>
              <p:nvPr/>
            </p:nvSpPr>
            <p:spPr bwMode="auto">
              <a:xfrm>
                <a:off x="3201988" y="5375275"/>
                <a:ext cx="30163" cy="11114"/>
              </a:xfrm>
              <a:custGeom>
                <a:avLst/>
                <a:gdLst/>
                <a:ahLst/>
                <a:cxnLst>
                  <a:cxn ang="0">
                    <a:pos x="3" y="1"/>
                  </a:cxn>
                  <a:cxn ang="0">
                    <a:pos x="0" y="1"/>
                  </a:cxn>
                  <a:cxn ang="0">
                    <a:pos x="6" y="0"/>
                  </a:cxn>
                  <a:cxn ang="0">
                    <a:pos x="14" y="1"/>
                  </a:cxn>
                  <a:cxn ang="0">
                    <a:pos x="17" y="5"/>
                  </a:cxn>
                  <a:cxn ang="0">
                    <a:pos x="15" y="6"/>
                  </a:cxn>
                  <a:cxn ang="0">
                    <a:pos x="11" y="5"/>
                  </a:cxn>
                  <a:cxn ang="0">
                    <a:pos x="10" y="5"/>
                  </a:cxn>
                  <a:cxn ang="0">
                    <a:pos x="6" y="4"/>
                  </a:cxn>
                  <a:cxn ang="0">
                    <a:pos x="3" y="1"/>
                  </a:cxn>
                </a:cxnLst>
                <a:rect l="0" t="0" r="r" b="b"/>
                <a:pathLst>
                  <a:path w="17" h="6">
                    <a:moveTo>
                      <a:pt x="3" y="1"/>
                    </a:moveTo>
                    <a:lnTo>
                      <a:pt x="0" y="1"/>
                    </a:lnTo>
                    <a:lnTo>
                      <a:pt x="6" y="0"/>
                    </a:lnTo>
                    <a:lnTo>
                      <a:pt x="14" y="1"/>
                    </a:lnTo>
                    <a:lnTo>
                      <a:pt x="17" y="5"/>
                    </a:lnTo>
                    <a:lnTo>
                      <a:pt x="15" y="6"/>
                    </a:lnTo>
                    <a:lnTo>
                      <a:pt x="11" y="5"/>
                    </a:lnTo>
                    <a:lnTo>
                      <a:pt x="10" y="5"/>
                    </a:lnTo>
                    <a:lnTo>
                      <a:pt x="6" y="4"/>
                    </a:lnTo>
                    <a:lnTo>
                      <a:pt x="3" y="1"/>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29" name="Freeform 835"/>
              <p:cNvSpPr>
                <a:spLocks/>
              </p:cNvSpPr>
              <p:nvPr/>
            </p:nvSpPr>
            <p:spPr bwMode="auto">
              <a:xfrm>
                <a:off x="3279775" y="5368925"/>
                <a:ext cx="14288" cy="6349"/>
              </a:xfrm>
              <a:custGeom>
                <a:avLst/>
                <a:gdLst/>
                <a:ahLst/>
                <a:cxnLst>
                  <a:cxn ang="0">
                    <a:pos x="1" y="1"/>
                  </a:cxn>
                  <a:cxn ang="0">
                    <a:pos x="9" y="0"/>
                  </a:cxn>
                  <a:cxn ang="0">
                    <a:pos x="1" y="3"/>
                  </a:cxn>
                  <a:cxn ang="0">
                    <a:pos x="0" y="3"/>
                  </a:cxn>
                  <a:cxn ang="0">
                    <a:pos x="1" y="1"/>
                  </a:cxn>
                </a:cxnLst>
                <a:rect l="0" t="0" r="r" b="b"/>
                <a:pathLst>
                  <a:path w="9" h="3">
                    <a:moveTo>
                      <a:pt x="1" y="1"/>
                    </a:moveTo>
                    <a:lnTo>
                      <a:pt x="9" y="0"/>
                    </a:lnTo>
                    <a:lnTo>
                      <a:pt x="1" y="3"/>
                    </a:lnTo>
                    <a:lnTo>
                      <a:pt x="0" y="3"/>
                    </a:lnTo>
                    <a:lnTo>
                      <a:pt x="1"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0" name="Freeform 836"/>
              <p:cNvSpPr>
                <a:spLocks/>
              </p:cNvSpPr>
              <p:nvPr/>
            </p:nvSpPr>
            <p:spPr bwMode="auto">
              <a:xfrm>
                <a:off x="3324225" y="5272088"/>
                <a:ext cx="34925" cy="23812"/>
              </a:xfrm>
              <a:custGeom>
                <a:avLst/>
                <a:gdLst/>
                <a:ahLst/>
                <a:cxnLst>
                  <a:cxn ang="0">
                    <a:pos x="16" y="2"/>
                  </a:cxn>
                  <a:cxn ang="0">
                    <a:pos x="19" y="3"/>
                  </a:cxn>
                  <a:cxn ang="0">
                    <a:pos x="19" y="4"/>
                  </a:cxn>
                  <a:cxn ang="0">
                    <a:pos x="14" y="10"/>
                  </a:cxn>
                  <a:cxn ang="0">
                    <a:pos x="10" y="11"/>
                  </a:cxn>
                  <a:cxn ang="0">
                    <a:pos x="10" y="12"/>
                  </a:cxn>
                  <a:cxn ang="0">
                    <a:pos x="6" y="14"/>
                  </a:cxn>
                  <a:cxn ang="0">
                    <a:pos x="0" y="11"/>
                  </a:cxn>
                  <a:cxn ang="0">
                    <a:pos x="6" y="10"/>
                  </a:cxn>
                  <a:cxn ang="0">
                    <a:pos x="6" y="8"/>
                  </a:cxn>
                  <a:cxn ang="0">
                    <a:pos x="10" y="6"/>
                  </a:cxn>
                  <a:cxn ang="0">
                    <a:pos x="4" y="3"/>
                  </a:cxn>
                  <a:cxn ang="0">
                    <a:pos x="4" y="3"/>
                  </a:cxn>
                  <a:cxn ang="0">
                    <a:pos x="1" y="0"/>
                  </a:cxn>
                  <a:cxn ang="0">
                    <a:pos x="8" y="3"/>
                  </a:cxn>
                  <a:cxn ang="0">
                    <a:pos x="16" y="2"/>
                  </a:cxn>
                </a:cxnLst>
                <a:rect l="0" t="0" r="r" b="b"/>
                <a:pathLst>
                  <a:path w="19" h="14">
                    <a:moveTo>
                      <a:pt x="16" y="2"/>
                    </a:moveTo>
                    <a:lnTo>
                      <a:pt x="19" y="3"/>
                    </a:lnTo>
                    <a:lnTo>
                      <a:pt x="19" y="4"/>
                    </a:lnTo>
                    <a:lnTo>
                      <a:pt x="14" y="10"/>
                    </a:lnTo>
                    <a:lnTo>
                      <a:pt x="10" y="11"/>
                    </a:lnTo>
                    <a:lnTo>
                      <a:pt x="10" y="12"/>
                    </a:lnTo>
                    <a:lnTo>
                      <a:pt x="6" y="14"/>
                    </a:lnTo>
                    <a:lnTo>
                      <a:pt x="0" y="11"/>
                    </a:lnTo>
                    <a:lnTo>
                      <a:pt x="6" y="10"/>
                    </a:lnTo>
                    <a:lnTo>
                      <a:pt x="6" y="8"/>
                    </a:lnTo>
                    <a:lnTo>
                      <a:pt x="10" y="6"/>
                    </a:lnTo>
                    <a:lnTo>
                      <a:pt x="4" y="3"/>
                    </a:lnTo>
                    <a:lnTo>
                      <a:pt x="4" y="3"/>
                    </a:lnTo>
                    <a:lnTo>
                      <a:pt x="1" y="0"/>
                    </a:lnTo>
                    <a:lnTo>
                      <a:pt x="8" y="3"/>
                    </a:lnTo>
                    <a:lnTo>
                      <a:pt x="16" y="2"/>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1" name="Freeform 837"/>
              <p:cNvSpPr>
                <a:spLocks/>
              </p:cNvSpPr>
              <p:nvPr/>
            </p:nvSpPr>
            <p:spPr bwMode="auto">
              <a:xfrm>
                <a:off x="3352800" y="5268913"/>
                <a:ext cx="38100" cy="31750"/>
              </a:xfrm>
              <a:custGeom>
                <a:avLst/>
                <a:gdLst/>
                <a:ahLst/>
                <a:cxnLst>
                  <a:cxn ang="0">
                    <a:pos x="21" y="8"/>
                  </a:cxn>
                  <a:cxn ang="0">
                    <a:pos x="17" y="9"/>
                  </a:cxn>
                  <a:cxn ang="0">
                    <a:pos x="10" y="9"/>
                  </a:cxn>
                  <a:cxn ang="0">
                    <a:pos x="14" y="13"/>
                  </a:cxn>
                  <a:cxn ang="0">
                    <a:pos x="8" y="12"/>
                  </a:cxn>
                  <a:cxn ang="0">
                    <a:pos x="8" y="15"/>
                  </a:cxn>
                  <a:cxn ang="0">
                    <a:pos x="10" y="15"/>
                  </a:cxn>
                  <a:cxn ang="0">
                    <a:pos x="6" y="13"/>
                  </a:cxn>
                  <a:cxn ang="0">
                    <a:pos x="6" y="17"/>
                  </a:cxn>
                  <a:cxn ang="0">
                    <a:pos x="0" y="13"/>
                  </a:cxn>
                  <a:cxn ang="0">
                    <a:pos x="0" y="9"/>
                  </a:cxn>
                  <a:cxn ang="0">
                    <a:pos x="4" y="7"/>
                  </a:cxn>
                  <a:cxn ang="0">
                    <a:pos x="7" y="8"/>
                  </a:cxn>
                  <a:cxn ang="0">
                    <a:pos x="4" y="3"/>
                  </a:cxn>
                  <a:cxn ang="0">
                    <a:pos x="7" y="0"/>
                  </a:cxn>
                  <a:cxn ang="0">
                    <a:pos x="10" y="0"/>
                  </a:cxn>
                  <a:cxn ang="0">
                    <a:pos x="14" y="3"/>
                  </a:cxn>
                  <a:cxn ang="0">
                    <a:pos x="18" y="3"/>
                  </a:cxn>
                  <a:cxn ang="0">
                    <a:pos x="22" y="7"/>
                  </a:cxn>
                  <a:cxn ang="0">
                    <a:pos x="21" y="8"/>
                  </a:cxn>
                </a:cxnLst>
                <a:rect l="0" t="0" r="r" b="b"/>
                <a:pathLst>
                  <a:path w="22" h="17">
                    <a:moveTo>
                      <a:pt x="21" y="8"/>
                    </a:moveTo>
                    <a:lnTo>
                      <a:pt x="17" y="9"/>
                    </a:lnTo>
                    <a:lnTo>
                      <a:pt x="10" y="9"/>
                    </a:lnTo>
                    <a:lnTo>
                      <a:pt x="14" y="13"/>
                    </a:lnTo>
                    <a:lnTo>
                      <a:pt x="8" y="12"/>
                    </a:lnTo>
                    <a:lnTo>
                      <a:pt x="8" y="15"/>
                    </a:lnTo>
                    <a:lnTo>
                      <a:pt x="10" y="15"/>
                    </a:lnTo>
                    <a:lnTo>
                      <a:pt x="6" y="13"/>
                    </a:lnTo>
                    <a:lnTo>
                      <a:pt x="6" y="17"/>
                    </a:lnTo>
                    <a:lnTo>
                      <a:pt x="0" y="13"/>
                    </a:lnTo>
                    <a:lnTo>
                      <a:pt x="0" y="9"/>
                    </a:lnTo>
                    <a:lnTo>
                      <a:pt x="4" y="7"/>
                    </a:lnTo>
                    <a:lnTo>
                      <a:pt x="7" y="8"/>
                    </a:lnTo>
                    <a:lnTo>
                      <a:pt x="4" y="3"/>
                    </a:lnTo>
                    <a:lnTo>
                      <a:pt x="7" y="0"/>
                    </a:lnTo>
                    <a:lnTo>
                      <a:pt x="10" y="0"/>
                    </a:lnTo>
                    <a:lnTo>
                      <a:pt x="14" y="3"/>
                    </a:lnTo>
                    <a:lnTo>
                      <a:pt x="18" y="3"/>
                    </a:lnTo>
                    <a:lnTo>
                      <a:pt x="22" y="7"/>
                    </a:lnTo>
                    <a:lnTo>
                      <a:pt x="21" y="8"/>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2" name="Freeform 838"/>
              <p:cNvSpPr>
                <a:spLocks/>
              </p:cNvSpPr>
              <p:nvPr/>
            </p:nvSpPr>
            <p:spPr bwMode="auto">
              <a:xfrm>
                <a:off x="2938463" y="4981574"/>
                <a:ext cx="25401" cy="50800"/>
              </a:xfrm>
              <a:custGeom>
                <a:avLst/>
                <a:gdLst/>
                <a:ahLst/>
                <a:cxnLst>
                  <a:cxn ang="0">
                    <a:pos x="2" y="0"/>
                  </a:cxn>
                  <a:cxn ang="0">
                    <a:pos x="4" y="3"/>
                  </a:cxn>
                  <a:cxn ang="0">
                    <a:pos x="7" y="3"/>
                  </a:cxn>
                  <a:cxn ang="0">
                    <a:pos x="13" y="11"/>
                  </a:cxn>
                  <a:cxn ang="0">
                    <a:pos x="9" y="15"/>
                  </a:cxn>
                  <a:cxn ang="0">
                    <a:pos x="13" y="19"/>
                  </a:cxn>
                  <a:cxn ang="0">
                    <a:pos x="11" y="19"/>
                  </a:cxn>
                  <a:cxn ang="0">
                    <a:pos x="14" y="24"/>
                  </a:cxn>
                  <a:cxn ang="0">
                    <a:pos x="13" y="24"/>
                  </a:cxn>
                  <a:cxn ang="0">
                    <a:pos x="13" y="27"/>
                  </a:cxn>
                  <a:cxn ang="0">
                    <a:pos x="6" y="27"/>
                  </a:cxn>
                  <a:cxn ang="0">
                    <a:pos x="3" y="23"/>
                  </a:cxn>
                  <a:cxn ang="0">
                    <a:pos x="3" y="16"/>
                  </a:cxn>
                  <a:cxn ang="0">
                    <a:pos x="0" y="4"/>
                  </a:cxn>
                  <a:cxn ang="0">
                    <a:pos x="2" y="0"/>
                  </a:cxn>
                </a:cxnLst>
                <a:rect l="0" t="0" r="r" b="b"/>
                <a:pathLst>
                  <a:path w="14" h="27">
                    <a:moveTo>
                      <a:pt x="2" y="0"/>
                    </a:moveTo>
                    <a:lnTo>
                      <a:pt x="4" y="3"/>
                    </a:lnTo>
                    <a:lnTo>
                      <a:pt x="7" y="3"/>
                    </a:lnTo>
                    <a:lnTo>
                      <a:pt x="13" y="11"/>
                    </a:lnTo>
                    <a:lnTo>
                      <a:pt x="9" y="15"/>
                    </a:lnTo>
                    <a:lnTo>
                      <a:pt x="13" y="19"/>
                    </a:lnTo>
                    <a:lnTo>
                      <a:pt x="11" y="19"/>
                    </a:lnTo>
                    <a:lnTo>
                      <a:pt x="14" y="24"/>
                    </a:lnTo>
                    <a:lnTo>
                      <a:pt x="13" y="24"/>
                    </a:lnTo>
                    <a:lnTo>
                      <a:pt x="13" y="27"/>
                    </a:lnTo>
                    <a:lnTo>
                      <a:pt x="6" y="27"/>
                    </a:lnTo>
                    <a:lnTo>
                      <a:pt x="3" y="23"/>
                    </a:lnTo>
                    <a:lnTo>
                      <a:pt x="3" y="16"/>
                    </a:lnTo>
                    <a:lnTo>
                      <a:pt x="0" y="4"/>
                    </a:lnTo>
                    <a:lnTo>
                      <a:pt x="2" y="0"/>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3" name="Freeform 839"/>
              <p:cNvSpPr>
                <a:spLocks/>
              </p:cNvSpPr>
              <p:nvPr/>
            </p:nvSpPr>
            <p:spPr bwMode="auto">
              <a:xfrm>
                <a:off x="2978150" y="5060951"/>
                <a:ext cx="19050" cy="14288"/>
              </a:xfrm>
              <a:custGeom>
                <a:avLst/>
                <a:gdLst/>
                <a:ahLst/>
                <a:cxnLst>
                  <a:cxn ang="0">
                    <a:pos x="6" y="0"/>
                  </a:cxn>
                  <a:cxn ang="0">
                    <a:pos x="10" y="3"/>
                  </a:cxn>
                  <a:cxn ang="0">
                    <a:pos x="10" y="7"/>
                  </a:cxn>
                  <a:cxn ang="0">
                    <a:pos x="6" y="8"/>
                  </a:cxn>
                  <a:cxn ang="0">
                    <a:pos x="0" y="4"/>
                  </a:cxn>
                  <a:cxn ang="0">
                    <a:pos x="6" y="0"/>
                  </a:cxn>
                </a:cxnLst>
                <a:rect l="0" t="0" r="r" b="b"/>
                <a:pathLst>
                  <a:path w="10" h="8">
                    <a:moveTo>
                      <a:pt x="6" y="0"/>
                    </a:moveTo>
                    <a:lnTo>
                      <a:pt x="10" y="3"/>
                    </a:lnTo>
                    <a:lnTo>
                      <a:pt x="10" y="7"/>
                    </a:lnTo>
                    <a:lnTo>
                      <a:pt x="6" y="8"/>
                    </a:lnTo>
                    <a:lnTo>
                      <a:pt x="0" y="4"/>
                    </a:lnTo>
                    <a:lnTo>
                      <a:pt x="6" y="0"/>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4" name="Freeform 840"/>
              <p:cNvSpPr>
                <a:spLocks/>
              </p:cNvSpPr>
              <p:nvPr/>
            </p:nvSpPr>
            <p:spPr bwMode="auto">
              <a:xfrm>
                <a:off x="2960688" y="5068888"/>
                <a:ext cx="9525" cy="4761"/>
              </a:xfrm>
              <a:custGeom>
                <a:avLst/>
                <a:gdLst/>
                <a:ahLst/>
                <a:cxnLst>
                  <a:cxn ang="0">
                    <a:pos x="0" y="0"/>
                  </a:cxn>
                  <a:cxn ang="0">
                    <a:pos x="5" y="2"/>
                  </a:cxn>
                  <a:cxn ang="0">
                    <a:pos x="2" y="2"/>
                  </a:cxn>
                  <a:cxn ang="0">
                    <a:pos x="0" y="0"/>
                  </a:cxn>
                </a:cxnLst>
                <a:rect l="0" t="0" r="r" b="b"/>
                <a:pathLst>
                  <a:path w="5" h="2">
                    <a:moveTo>
                      <a:pt x="0" y="0"/>
                    </a:moveTo>
                    <a:lnTo>
                      <a:pt x="5" y="2"/>
                    </a:lnTo>
                    <a:lnTo>
                      <a:pt x="2" y="2"/>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5" name="Freeform 841"/>
              <p:cNvSpPr>
                <a:spLocks/>
              </p:cNvSpPr>
              <p:nvPr/>
            </p:nvSpPr>
            <p:spPr bwMode="auto">
              <a:xfrm>
                <a:off x="2965450" y="5075237"/>
                <a:ext cx="6350" cy="6349"/>
              </a:xfrm>
              <a:custGeom>
                <a:avLst/>
                <a:gdLst/>
                <a:ahLst/>
                <a:cxnLst>
                  <a:cxn ang="0">
                    <a:pos x="2" y="3"/>
                  </a:cxn>
                  <a:cxn ang="0">
                    <a:pos x="0" y="2"/>
                  </a:cxn>
                  <a:cxn ang="0">
                    <a:pos x="2" y="0"/>
                  </a:cxn>
                  <a:cxn ang="0">
                    <a:pos x="4" y="2"/>
                  </a:cxn>
                  <a:cxn ang="0">
                    <a:pos x="2" y="3"/>
                  </a:cxn>
                </a:cxnLst>
                <a:rect l="0" t="0" r="r" b="b"/>
                <a:pathLst>
                  <a:path w="4" h="3">
                    <a:moveTo>
                      <a:pt x="2" y="3"/>
                    </a:moveTo>
                    <a:lnTo>
                      <a:pt x="0" y="2"/>
                    </a:lnTo>
                    <a:lnTo>
                      <a:pt x="2" y="0"/>
                    </a:lnTo>
                    <a:lnTo>
                      <a:pt x="4" y="2"/>
                    </a:lnTo>
                    <a:lnTo>
                      <a:pt x="2"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6" name="Freeform 842"/>
              <p:cNvSpPr>
                <a:spLocks/>
              </p:cNvSpPr>
              <p:nvPr/>
            </p:nvSpPr>
            <p:spPr bwMode="auto">
              <a:xfrm>
                <a:off x="2970213" y="5081588"/>
                <a:ext cx="7937" cy="9526"/>
              </a:xfrm>
              <a:custGeom>
                <a:avLst/>
                <a:gdLst/>
                <a:ahLst/>
                <a:cxnLst>
                  <a:cxn ang="0">
                    <a:pos x="0" y="1"/>
                  </a:cxn>
                  <a:cxn ang="0">
                    <a:pos x="4" y="0"/>
                  </a:cxn>
                  <a:cxn ang="0">
                    <a:pos x="5" y="4"/>
                  </a:cxn>
                  <a:cxn ang="0">
                    <a:pos x="0" y="1"/>
                  </a:cxn>
                </a:cxnLst>
                <a:rect l="0" t="0" r="r" b="b"/>
                <a:pathLst>
                  <a:path w="5" h="4">
                    <a:moveTo>
                      <a:pt x="0" y="1"/>
                    </a:moveTo>
                    <a:lnTo>
                      <a:pt x="4" y="0"/>
                    </a:lnTo>
                    <a:lnTo>
                      <a:pt x="5" y="4"/>
                    </a:lnTo>
                    <a:lnTo>
                      <a:pt x="0"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7" name="Freeform 843"/>
              <p:cNvSpPr>
                <a:spLocks/>
              </p:cNvSpPr>
              <p:nvPr/>
            </p:nvSpPr>
            <p:spPr bwMode="auto">
              <a:xfrm>
                <a:off x="2970213" y="5089524"/>
                <a:ext cx="7937" cy="1588"/>
              </a:xfrm>
              <a:custGeom>
                <a:avLst/>
                <a:gdLst/>
                <a:ahLst/>
                <a:cxnLst>
                  <a:cxn ang="0">
                    <a:pos x="0" y="0"/>
                  </a:cxn>
                  <a:cxn ang="0">
                    <a:pos x="5" y="2"/>
                  </a:cxn>
                  <a:cxn ang="0">
                    <a:pos x="0" y="0"/>
                  </a:cxn>
                </a:cxnLst>
                <a:rect l="0" t="0" r="r" b="b"/>
                <a:pathLst>
                  <a:path w="5" h="2">
                    <a:moveTo>
                      <a:pt x="0" y="0"/>
                    </a:moveTo>
                    <a:lnTo>
                      <a:pt x="5" y="2"/>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8" name="Freeform 844"/>
              <p:cNvSpPr>
                <a:spLocks/>
              </p:cNvSpPr>
              <p:nvPr/>
            </p:nvSpPr>
            <p:spPr bwMode="auto">
              <a:xfrm>
                <a:off x="2982913" y="5103813"/>
                <a:ext cx="3175" cy="4761"/>
              </a:xfrm>
              <a:custGeom>
                <a:avLst/>
                <a:gdLst/>
                <a:ahLst/>
                <a:cxnLst>
                  <a:cxn ang="0">
                    <a:pos x="0" y="0"/>
                  </a:cxn>
                  <a:cxn ang="0">
                    <a:pos x="2" y="3"/>
                  </a:cxn>
                  <a:cxn ang="0">
                    <a:pos x="1" y="3"/>
                  </a:cxn>
                  <a:cxn ang="0">
                    <a:pos x="0" y="0"/>
                  </a:cxn>
                </a:cxnLst>
                <a:rect l="0" t="0" r="r" b="b"/>
                <a:pathLst>
                  <a:path w="2" h="3">
                    <a:moveTo>
                      <a:pt x="0" y="0"/>
                    </a:moveTo>
                    <a:lnTo>
                      <a:pt x="2" y="3"/>
                    </a:lnTo>
                    <a:lnTo>
                      <a:pt x="1" y="3"/>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39" name="Freeform 845"/>
              <p:cNvSpPr>
                <a:spLocks/>
              </p:cNvSpPr>
              <p:nvPr/>
            </p:nvSpPr>
            <p:spPr bwMode="auto">
              <a:xfrm>
                <a:off x="2984500" y="5154612"/>
                <a:ext cx="7938" cy="7937"/>
              </a:xfrm>
              <a:custGeom>
                <a:avLst/>
                <a:gdLst/>
                <a:ahLst/>
                <a:cxnLst>
                  <a:cxn ang="0">
                    <a:pos x="6" y="4"/>
                  </a:cxn>
                  <a:cxn ang="0">
                    <a:pos x="1" y="3"/>
                  </a:cxn>
                  <a:cxn ang="0">
                    <a:pos x="0" y="2"/>
                  </a:cxn>
                  <a:cxn ang="0">
                    <a:pos x="1" y="0"/>
                  </a:cxn>
                  <a:cxn ang="0">
                    <a:pos x="6" y="4"/>
                  </a:cxn>
                </a:cxnLst>
                <a:rect l="0" t="0" r="r" b="b"/>
                <a:pathLst>
                  <a:path w="6" h="4">
                    <a:moveTo>
                      <a:pt x="6" y="4"/>
                    </a:moveTo>
                    <a:lnTo>
                      <a:pt x="1" y="3"/>
                    </a:lnTo>
                    <a:lnTo>
                      <a:pt x="0" y="2"/>
                    </a:lnTo>
                    <a:lnTo>
                      <a:pt x="1" y="0"/>
                    </a:lnTo>
                    <a:lnTo>
                      <a:pt x="6"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0" name="Freeform 846"/>
              <p:cNvSpPr>
                <a:spLocks/>
              </p:cNvSpPr>
              <p:nvPr/>
            </p:nvSpPr>
            <p:spPr bwMode="auto">
              <a:xfrm>
                <a:off x="2971800" y="5162550"/>
                <a:ext cx="4763" cy="4763"/>
              </a:xfrm>
              <a:custGeom>
                <a:avLst/>
                <a:gdLst/>
                <a:ahLst/>
                <a:cxnLst>
                  <a:cxn ang="0">
                    <a:pos x="3" y="0"/>
                  </a:cxn>
                  <a:cxn ang="0">
                    <a:pos x="3" y="3"/>
                  </a:cxn>
                  <a:cxn ang="0">
                    <a:pos x="0" y="1"/>
                  </a:cxn>
                  <a:cxn ang="0">
                    <a:pos x="3" y="0"/>
                  </a:cxn>
                </a:cxnLst>
                <a:rect l="0" t="0" r="r" b="b"/>
                <a:pathLst>
                  <a:path w="3" h="3">
                    <a:moveTo>
                      <a:pt x="3" y="0"/>
                    </a:moveTo>
                    <a:lnTo>
                      <a:pt x="3" y="3"/>
                    </a:lnTo>
                    <a:lnTo>
                      <a:pt x="0" y="1"/>
                    </a:lnTo>
                    <a:lnTo>
                      <a:pt x="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1" name="Freeform 847"/>
              <p:cNvSpPr>
                <a:spLocks/>
              </p:cNvSpPr>
              <p:nvPr/>
            </p:nvSpPr>
            <p:spPr bwMode="auto">
              <a:xfrm>
                <a:off x="2978150" y="5173663"/>
                <a:ext cx="11113" cy="9526"/>
              </a:xfrm>
              <a:custGeom>
                <a:avLst/>
                <a:gdLst/>
                <a:ahLst/>
                <a:cxnLst>
                  <a:cxn ang="0">
                    <a:pos x="0" y="0"/>
                  </a:cxn>
                  <a:cxn ang="0">
                    <a:pos x="4" y="1"/>
                  </a:cxn>
                  <a:cxn ang="0">
                    <a:pos x="6" y="2"/>
                  </a:cxn>
                  <a:cxn ang="0">
                    <a:pos x="4" y="4"/>
                  </a:cxn>
                  <a:cxn ang="0">
                    <a:pos x="0" y="0"/>
                  </a:cxn>
                </a:cxnLst>
                <a:rect l="0" t="0" r="r" b="b"/>
                <a:pathLst>
                  <a:path w="6" h="4">
                    <a:moveTo>
                      <a:pt x="0" y="0"/>
                    </a:moveTo>
                    <a:lnTo>
                      <a:pt x="4" y="1"/>
                    </a:lnTo>
                    <a:lnTo>
                      <a:pt x="6" y="2"/>
                    </a:lnTo>
                    <a:lnTo>
                      <a:pt x="4" y="4"/>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2" name="Freeform 848"/>
              <p:cNvSpPr>
                <a:spLocks/>
              </p:cNvSpPr>
              <p:nvPr/>
            </p:nvSpPr>
            <p:spPr bwMode="auto">
              <a:xfrm>
                <a:off x="2971800" y="5168901"/>
                <a:ext cx="12700" cy="15875"/>
              </a:xfrm>
              <a:custGeom>
                <a:avLst/>
                <a:gdLst/>
                <a:ahLst/>
                <a:cxnLst>
                  <a:cxn ang="0">
                    <a:pos x="0" y="3"/>
                  </a:cxn>
                  <a:cxn ang="0">
                    <a:pos x="0" y="0"/>
                  </a:cxn>
                  <a:cxn ang="0">
                    <a:pos x="2" y="0"/>
                  </a:cxn>
                  <a:cxn ang="0">
                    <a:pos x="7" y="8"/>
                  </a:cxn>
                  <a:cxn ang="0">
                    <a:pos x="0" y="3"/>
                  </a:cxn>
                </a:cxnLst>
                <a:rect l="0" t="0" r="r" b="b"/>
                <a:pathLst>
                  <a:path w="7" h="8">
                    <a:moveTo>
                      <a:pt x="0" y="3"/>
                    </a:moveTo>
                    <a:lnTo>
                      <a:pt x="0" y="0"/>
                    </a:lnTo>
                    <a:lnTo>
                      <a:pt x="2" y="0"/>
                    </a:lnTo>
                    <a:lnTo>
                      <a:pt x="7" y="8"/>
                    </a:lnTo>
                    <a:lnTo>
                      <a:pt x="0" y="3"/>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3" name="Freeform 849"/>
              <p:cNvSpPr>
                <a:spLocks/>
              </p:cNvSpPr>
              <p:nvPr/>
            </p:nvSpPr>
            <p:spPr bwMode="auto">
              <a:xfrm>
                <a:off x="2986088" y="5183188"/>
                <a:ext cx="12700" cy="6349"/>
              </a:xfrm>
              <a:custGeom>
                <a:avLst/>
                <a:gdLst/>
                <a:ahLst/>
                <a:cxnLst>
                  <a:cxn ang="0">
                    <a:pos x="0" y="0"/>
                  </a:cxn>
                  <a:cxn ang="0">
                    <a:pos x="3" y="1"/>
                  </a:cxn>
                  <a:cxn ang="0">
                    <a:pos x="7" y="4"/>
                  </a:cxn>
                  <a:cxn ang="0">
                    <a:pos x="2" y="2"/>
                  </a:cxn>
                  <a:cxn ang="0">
                    <a:pos x="0" y="0"/>
                  </a:cxn>
                </a:cxnLst>
                <a:rect l="0" t="0" r="r" b="b"/>
                <a:pathLst>
                  <a:path w="7" h="4">
                    <a:moveTo>
                      <a:pt x="0" y="0"/>
                    </a:moveTo>
                    <a:lnTo>
                      <a:pt x="3" y="1"/>
                    </a:lnTo>
                    <a:lnTo>
                      <a:pt x="7" y="4"/>
                    </a:lnTo>
                    <a:lnTo>
                      <a:pt x="2" y="2"/>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4" name="Freeform 850"/>
              <p:cNvSpPr>
                <a:spLocks/>
              </p:cNvSpPr>
              <p:nvPr/>
            </p:nvSpPr>
            <p:spPr bwMode="auto">
              <a:xfrm>
                <a:off x="2974975" y="5184776"/>
                <a:ext cx="7938" cy="6349"/>
              </a:xfrm>
              <a:custGeom>
                <a:avLst/>
                <a:gdLst/>
                <a:ahLst/>
                <a:cxnLst>
                  <a:cxn ang="0">
                    <a:pos x="1" y="3"/>
                  </a:cxn>
                  <a:cxn ang="0">
                    <a:pos x="0" y="0"/>
                  </a:cxn>
                  <a:cxn ang="0">
                    <a:pos x="1" y="0"/>
                  </a:cxn>
                  <a:cxn ang="0">
                    <a:pos x="4" y="3"/>
                  </a:cxn>
                  <a:cxn ang="0">
                    <a:pos x="2" y="4"/>
                  </a:cxn>
                  <a:cxn ang="0">
                    <a:pos x="1" y="3"/>
                  </a:cxn>
                </a:cxnLst>
                <a:rect l="0" t="0" r="r" b="b"/>
                <a:pathLst>
                  <a:path w="4" h="4">
                    <a:moveTo>
                      <a:pt x="1" y="3"/>
                    </a:moveTo>
                    <a:lnTo>
                      <a:pt x="0" y="0"/>
                    </a:lnTo>
                    <a:lnTo>
                      <a:pt x="1" y="0"/>
                    </a:lnTo>
                    <a:lnTo>
                      <a:pt x="4" y="3"/>
                    </a:lnTo>
                    <a:lnTo>
                      <a:pt x="2" y="4"/>
                    </a:lnTo>
                    <a:lnTo>
                      <a:pt x="1" y="3"/>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5" name="Freeform 851"/>
              <p:cNvSpPr>
                <a:spLocks/>
              </p:cNvSpPr>
              <p:nvPr/>
            </p:nvSpPr>
            <p:spPr bwMode="auto">
              <a:xfrm>
                <a:off x="2989263" y="5191125"/>
                <a:ext cx="22225" cy="41275"/>
              </a:xfrm>
              <a:custGeom>
                <a:avLst/>
                <a:gdLst/>
                <a:ahLst/>
                <a:cxnLst>
                  <a:cxn ang="0">
                    <a:pos x="1" y="4"/>
                  </a:cxn>
                  <a:cxn ang="0">
                    <a:pos x="0" y="2"/>
                  </a:cxn>
                  <a:cxn ang="0">
                    <a:pos x="3" y="0"/>
                  </a:cxn>
                  <a:cxn ang="0">
                    <a:pos x="7" y="4"/>
                  </a:cxn>
                  <a:cxn ang="0">
                    <a:pos x="13" y="18"/>
                  </a:cxn>
                  <a:cxn ang="0">
                    <a:pos x="13" y="22"/>
                  </a:cxn>
                  <a:cxn ang="0">
                    <a:pos x="12" y="22"/>
                  </a:cxn>
                  <a:cxn ang="0">
                    <a:pos x="9" y="19"/>
                  </a:cxn>
                  <a:cxn ang="0">
                    <a:pos x="7" y="12"/>
                  </a:cxn>
                  <a:cxn ang="0">
                    <a:pos x="0" y="10"/>
                  </a:cxn>
                  <a:cxn ang="0">
                    <a:pos x="4" y="10"/>
                  </a:cxn>
                  <a:cxn ang="0">
                    <a:pos x="3" y="8"/>
                  </a:cxn>
                  <a:cxn ang="0">
                    <a:pos x="0" y="7"/>
                  </a:cxn>
                  <a:cxn ang="0">
                    <a:pos x="1" y="4"/>
                  </a:cxn>
                </a:cxnLst>
                <a:rect l="0" t="0" r="r" b="b"/>
                <a:pathLst>
                  <a:path w="13" h="22">
                    <a:moveTo>
                      <a:pt x="1" y="4"/>
                    </a:moveTo>
                    <a:lnTo>
                      <a:pt x="0" y="2"/>
                    </a:lnTo>
                    <a:lnTo>
                      <a:pt x="3" y="0"/>
                    </a:lnTo>
                    <a:lnTo>
                      <a:pt x="7" y="4"/>
                    </a:lnTo>
                    <a:lnTo>
                      <a:pt x="13" y="18"/>
                    </a:lnTo>
                    <a:lnTo>
                      <a:pt x="13" y="22"/>
                    </a:lnTo>
                    <a:lnTo>
                      <a:pt x="12" y="22"/>
                    </a:lnTo>
                    <a:lnTo>
                      <a:pt x="9" y="19"/>
                    </a:lnTo>
                    <a:lnTo>
                      <a:pt x="7" y="12"/>
                    </a:lnTo>
                    <a:lnTo>
                      <a:pt x="0" y="10"/>
                    </a:lnTo>
                    <a:lnTo>
                      <a:pt x="4" y="10"/>
                    </a:lnTo>
                    <a:lnTo>
                      <a:pt x="3" y="8"/>
                    </a:lnTo>
                    <a:lnTo>
                      <a:pt x="0" y="7"/>
                    </a:lnTo>
                    <a:lnTo>
                      <a:pt x="1" y="4"/>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6" name="Freeform 852"/>
              <p:cNvSpPr>
                <a:spLocks/>
              </p:cNvSpPr>
              <p:nvPr/>
            </p:nvSpPr>
            <p:spPr bwMode="auto">
              <a:xfrm>
                <a:off x="2989263" y="5219700"/>
                <a:ext cx="7937" cy="4763"/>
              </a:xfrm>
              <a:custGeom>
                <a:avLst/>
                <a:gdLst/>
                <a:ahLst/>
                <a:cxnLst>
                  <a:cxn ang="0">
                    <a:pos x="0" y="1"/>
                  </a:cxn>
                  <a:cxn ang="0">
                    <a:pos x="0" y="0"/>
                  </a:cxn>
                  <a:cxn ang="0">
                    <a:pos x="4" y="3"/>
                  </a:cxn>
                  <a:cxn ang="0">
                    <a:pos x="1" y="3"/>
                  </a:cxn>
                  <a:cxn ang="0">
                    <a:pos x="0" y="1"/>
                  </a:cxn>
                </a:cxnLst>
                <a:rect l="0" t="0" r="r" b="b"/>
                <a:pathLst>
                  <a:path w="4" h="3">
                    <a:moveTo>
                      <a:pt x="0" y="1"/>
                    </a:moveTo>
                    <a:lnTo>
                      <a:pt x="0" y="0"/>
                    </a:lnTo>
                    <a:lnTo>
                      <a:pt x="4" y="3"/>
                    </a:lnTo>
                    <a:lnTo>
                      <a:pt x="1" y="3"/>
                    </a:lnTo>
                    <a:lnTo>
                      <a:pt x="0"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7" name="Freeform 853"/>
              <p:cNvSpPr>
                <a:spLocks/>
              </p:cNvSpPr>
              <p:nvPr/>
            </p:nvSpPr>
            <p:spPr bwMode="auto">
              <a:xfrm>
                <a:off x="2997200" y="5233989"/>
                <a:ext cx="12700" cy="11112"/>
              </a:xfrm>
              <a:custGeom>
                <a:avLst/>
                <a:gdLst/>
                <a:ahLst/>
                <a:cxnLst>
                  <a:cxn ang="0">
                    <a:pos x="1" y="3"/>
                  </a:cxn>
                  <a:cxn ang="0">
                    <a:pos x="0" y="0"/>
                  </a:cxn>
                  <a:cxn ang="0">
                    <a:pos x="7" y="2"/>
                  </a:cxn>
                  <a:cxn ang="0">
                    <a:pos x="8" y="6"/>
                  </a:cxn>
                  <a:cxn ang="0">
                    <a:pos x="4" y="3"/>
                  </a:cxn>
                  <a:cxn ang="0">
                    <a:pos x="3" y="4"/>
                  </a:cxn>
                  <a:cxn ang="0">
                    <a:pos x="1" y="3"/>
                  </a:cxn>
                </a:cxnLst>
                <a:rect l="0" t="0" r="r" b="b"/>
                <a:pathLst>
                  <a:path w="8" h="6">
                    <a:moveTo>
                      <a:pt x="1" y="3"/>
                    </a:moveTo>
                    <a:lnTo>
                      <a:pt x="0" y="0"/>
                    </a:lnTo>
                    <a:lnTo>
                      <a:pt x="7" y="2"/>
                    </a:lnTo>
                    <a:lnTo>
                      <a:pt x="8" y="6"/>
                    </a:lnTo>
                    <a:lnTo>
                      <a:pt x="4" y="3"/>
                    </a:lnTo>
                    <a:lnTo>
                      <a:pt x="3" y="4"/>
                    </a:lnTo>
                    <a:lnTo>
                      <a:pt x="1"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8" name="Freeform 854"/>
              <p:cNvSpPr>
                <a:spLocks/>
              </p:cNvSpPr>
              <p:nvPr/>
            </p:nvSpPr>
            <p:spPr bwMode="auto">
              <a:xfrm>
                <a:off x="3014663" y="5241925"/>
                <a:ext cx="15875" cy="14288"/>
              </a:xfrm>
              <a:custGeom>
                <a:avLst/>
                <a:gdLst/>
                <a:ahLst/>
                <a:cxnLst>
                  <a:cxn ang="0">
                    <a:pos x="4" y="4"/>
                  </a:cxn>
                  <a:cxn ang="0">
                    <a:pos x="2" y="4"/>
                  </a:cxn>
                  <a:cxn ang="0">
                    <a:pos x="0" y="0"/>
                  </a:cxn>
                  <a:cxn ang="0">
                    <a:pos x="6" y="4"/>
                  </a:cxn>
                  <a:cxn ang="0">
                    <a:pos x="9" y="7"/>
                  </a:cxn>
                  <a:cxn ang="0">
                    <a:pos x="4" y="4"/>
                  </a:cxn>
                </a:cxnLst>
                <a:rect l="0" t="0" r="r" b="b"/>
                <a:pathLst>
                  <a:path w="9" h="7">
                    <a:moveTo>
                      <a:pt x="4" y="4"/>
                    </a:moveTo>
                    <a:lnTo>
                      <a:pt x="2" y="4"/>
                    </a:lnTo>
                    <a:lnTo>
                      <a:pt x="0" y="0"/>
                    </a:lnTo>
                    <a:lnTo>
                      <a:pt x="6" y="4"/>
                    </a:lnTo>
                    <a:lnTo>
                      <a:pt x="9" y="7"/>
                    </a:lnTo>
                    <a:lnTo>
                      <a:pt x="4"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49" name="Freeform 855"/>
              <p:cNvSpPr>
                <a:spLocks/>
              </p:cNvSpPr>
              <p:nvPr/>
            </p:nvSpPr>
            <p:spPr bwMode="auto">
              <a:xfrm>
                <a:off x="3014663" y="5249864"/>
                <a:ext cx="12700" cy="12700"/>
              </a:xfrm>
              <a:custGeom>
                <a:avLst/>
                <a:gdLst/>
                <a:ahLst/>
                <a:cxnLst>
                  <a:cxn ang="0">
                    <a:pos x="6" y="4"/>
                  </a:cxn>
                  <a:cxn ang="0">
                    <a:pos x="8" y="8"/>
                  </a:cxn>
                  <a:cxn ang="0">
                    <a:pos x="5" y="8"/>
                  </a:cxn>
                  <a:cxn ang="0">
                    <a:pos x="1" y="4"/>
                  </a:cxn>
                  <a:cxn ang="0">
                    <a:pos x="0" y="0"/>
                  </a:cxn>
                  <a:cxn ang="0">
                    <a:pos x="4" y="2"/>
                  </a:cxn>
                  <a:cxn ang="0">
                    <a:pos x="6" y="4"/>
                  </a:cxn>
                </a:cxnLst>
                <a:rect l="0" t="0" r="r" b="b"/>
                <a:pathLst>
                  <a:path w="8" h="8">
                    <a:moveTo>
                      <a:pt x="6" y="4"/>
                    </a:moveTo>
                    <a:lnTo>
                      <a:pt x="8" y="8"/>
                    </a:lnTo>
                    <a:lnTo>
                      <a:pt x="5" y="8"/>
                    </a:lnTo>
                    <a:lnTo>
                      <a:pt x="1" y="4"/>
                    </a:lnTo>
                    <a:lnTo>
                      <a:pt x="0" y="0"/>
                    </a:lnTo>
                    <a:lnTo>
                      <a:pt x="4" y="2"/>
                    </a:lnTo>
                    <a:lnTo>
                      <a:pt x="6" y="4"/>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0" name="Freeform 856"/>
              <p:cNvSpPr>
                <a:spLocks/>
              </p:cNvSpPr>
              <p:nvPr/>
            </p:nvSpPr>
            <p:spPr bwMode="auto">
              <a:xfrm>
                <a:off x="3022600" y="5262562"/>
                <a:ext cx="4763" cy="11112"/>
              </a:xfrm>
              <a:custGeom>
                <a:avLst/>
                <a:gdLst/>
                <a:ahLst/>
                <a:cxnLst>
                  <a:cxn ang="0">
                    <a:pos x="0" y="5"/>
                  </a:cxn>
                  <a:cxn ang="0">
                    <a:pos x="1" y="0"/>
                  </a:cxn>
                  <a:cxn ang="0">
                    <a:pos x="4" y="3"/>
                  </a:cxn>
                  <a:cxn ang="0">
                    <a:pos x="0" y="5"/>
                  </a:cxn>
                </a:cxnLst>
                <a:rect l="0" t="0" r="r" b="b"/>
                <a:pathLst>
                  <a:path w="4" h="5">
                    <a:moveTo>
                      <a:pt x="0" y="5"/>
                    </a:moveTo>
                    <a:lnTo>
                      <a:pt x="1" y="0"/>
                    </a:lnTo>
                    <a:lnTo>
                      <a:pt x="4" y="3"/>
                    </a:lnTo>
                    <a:lnTo>
                      <a:pt x="0" y="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1" name="Freeform 857"/>
              <p:cNvSpPr>
                <a:spLocks/>
              </p:cNvSpPr>
              <p:nvPr/>
            </p:nvSpPr>
            <p:spPr bwMode="auto">
              <a:xfrm>
                <a:off x="3025775" y="5280025"/>
                <a:ext cx="4763" cy="12700"/>
              </a:xfrm>
              <a:custGeom>
                <a:avLst/>
                <a:gdLst/>
                <a:ahLst/>
                <a:cxnLst>
                  <a:cxn ang="0">
                    <a:pos x="3" y="6"/>
                  </a:cxn>
                  <a:cxn ang="0">
                    <a:pos x="2" y="6"/>
                  </a:cxn>
                  <a:cxn ang="0">
                    <a:pos x="0" y="4"/>
                  </a:cxn>
                  <a:cxn ang="0">
                    <a:pos x="0" y="0"/>
                  </a:cxn>
                  <a:cxn ang="0">
                    <a:pos x="2" y="2"/>
                  </a:cxn>
                  <a:cxn ang="0">
                    <a:pos x="3" y="6"/>
                  </a:cxn>
                </a:cxnLst>
                <a:rect l="0" t="0" r="r" b="b"/>
                <a:pathLst>
                  <a:path w="3" h="6">
                    <a:moveTo>
                      <a:pt x="3" y="6"/>
                    </a:moveTo>
                    <a:lnTo>
                      <a:pt x="2" y="6"/>
                    </a:lnTo>
                    <a:lnTo>
                      <a:pt x="0" y="4"/>
                    </a:lnTo>
                    <a:lnTo>
                      <a:pt x="0" y="0"/>
                    </a:lnTo>
                    <a:lnTo>
                      <a:pt x="2" y="2"/>
                    </a:lnTo>
                    <a:lnTo>
                      <a:pt x="3" y="6"/>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2" name="Freeform 858"/>
              <p:cNvSpPr>
                <a:spLocks/>
              </p:cNvSpPr>
              <p:nvPr/>
            </p:nvSpPr>
            <p:spPr bwMode="auto">
              <a:xfrm>
                <a:off x="3040063" y="5278437"/>
                <a:ext cx="9525" cy="7937"/>
              </a:xfrm>
              <a:custGeom>
                <a:avLst/>
                <a:gdLst/>
                <a:ahLst/>
                <a:cxnLst>
                  <a:cxn ang="0">
                    <a:pos x="1" y="2"/>
                  </a:cxn>
                  <a:cxn ang="0">
                    <a:pos x="5" y="4"/>
                  </a:cxn>
                  <a:cxn ang="0">
                    <a:pos x="1" y="3"/>
                  </a:cxn>
                  <a:cxn ang="0">
                    <a:pos x="0" y="0"/>
                  </a:cxn>
                  <a:cxn ang="0">
                    <a:pos x="1" y="2"/>
                  </a:cxn>
                </a:cxnLst>
                <a:rect l="0" t="0" r="r" b="b"/>
                <a:pathLst>
                  <a:path w="5" h="4">
                    <a:moveTo>
                      <a:pt x="1" y="2"/>
                    </a:moveTo>
                    <a:lnTo>
                      <a:pt x="5" y="4"/>
                    </a:lnTo>
                    <a:lnTo>
                      <a:pt x="1" y="3"/>
                    </a:lnTo>
                    <a:lnTo>
                      <a:pt x="0" y="0"/>
                    </a:lnTo>
                    <a:lnTo>
                      <a:pt x="1" y="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3" name="Freeform 859"/>
              <p:cNvSpPr>
                <a:spLocks/>
              </p:cNvSpPr>
              <p:nvPr/>
            </p:nvSpPr>
            <p:spPr bwMode="auto">
              <a:xfrm>
                <a:off x="3041650" y="5273675"/>
                <a:ext cx="9525" cy="6349"/>
              </a:xfrm>
              <a:custGeom>
                <a:avLst/>
                <a:gdLst/>
                <a:ahLst/>
                <a:cxnLst>
                  <a:cxn ang="0">
                    <a:pos x="3" y="1"/>
                  </a:cxn>
                  <a:cxn ang="0">
                    <a:pos x="5" y="4"/>
                  </a:cxn>
                  <a:cxn ang="0">
                    <a:pos x="0" y="0"/>
                  </a:cxn>
                  <a:cxn ang="0">
                    <a:pos x="3" y="1"/>
                  </a:cxn>
                </a:cxnLst>
                <a:rect l="0" t="0" r="r" b="b"/>
                <a:pathLst>
                  <a:path w="5" h="4">
                    <a:moveTo>
                      <a:pt x="3" y="1"/>
                    </a:moveTo>
                    <a:lnTo>
                      <a:pt x="5" y="4"/>
                    </a:lnTo>
                    <a:lnTo>
                      <a:pt x="0" y="0"/>
                    </a:lnTo>
                    <a:lnTo>
                      <a:pt x="3"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4" name="Freeform 860"/>
              <p:cNvSpPr>
                <a:spLocks/>
              </p:cNvSpPr>
              <p:nvPr/>
            </p:nvSpPr>
            <p:spPr bwMode="auto">
              <a:xfrm>
                <a:off x="3057524" y="5291138"/>
                <a:ext cx="55563" cy="42862"/>
              </a:xfrm>
              <a:custGeom>
                <a:avLst/>
                <a:gdLst/>
                <a:ahLst/>
                <a:cxnLst>
                  <a:cxn ang="0">
                    <a:pos x="0" y="3"/>
                  </a:cxn>
                  <a:cxn ang="0">
                    <a:pos x="6" y="1"/>
                  </a:cxn>
                  <a:cxn ang="0">
                    <a:pos x="9" y="4"/>
                  </a:cxn>
                  <a:cxn ang="0">
                    <a:pos x="9" y="0"/>
                  </a:cxn>
                  <a:cxn ang="0">
                    <a:pos x="11" y="1"/>
                  </a:cxn>
                  <a:cxn ang="0">
                    <a:pos x="13" y="4"/>
                  </a:cxn>
                  <a:cxn ang="0">
                    <a:pos x="11" y="9"/>
                  </a:cxn>
                  <a:cxn ang="0">
                    <a:pos x="19" y="14"/>
                  </a:cxn>
                  <a:cxn ang="0">
                    <a:pos x="23" y="11"/>
                  </a:cxn>
                  <a:cxn ang="0">
                    <a:pos x="29" y="11"/>
                  </a:cxn>
                  <a:cxn ang="0">
                    <a:pos x="32" y="14"/>
                  </a:cxn>
                  <a:cxn ang="0">
                    <a:pos x="21" y="19"/>
                  </a:cxn>
                  <a:cxn ang="0">
                    <a:pos x="23" y="23"/>
                  </a:cxn>
                  <a:cxn ang="0">
                    <a:pos x="21" y="23"/>
                  </a:cxn>
                  <a:cxn ang="0">
                    <a:pos x="13" y="18"/>
                  </a:cxn>
                  <a:cxn ang="0">
                    <a:pos x="18" y="18"/>
                  </a:cxn>
                  <a:cxn ang="0">
                    <a:pos x="14" y="15"/>
                  </a:cxn>
                  <a:cxn ang="0">
                    <a:pos x="14" y="16"/>
                  </a:cxn>
                  <a:cxn ang="0">
                    <a:pos x="10" y="16"/>
                  </a:cxn>
                  <a:cxn ang="0">
                    <a:pos x="10" y="14"/>
                  </a:cxn>
                  <a:cxn ang="0">
                    <a:pos x="4" y="11"/>
                  </a:cxn>
                  <a:cxn ang="0">
                    <a:pos x="0" y="3"/>
                  </a:cxn>
                </a:cxnLst>
                <a:rect l="0" t="0" r="r" b="b"/>
                <a:pathLst>
                  <a:path w="32" h="23">
                    <a:moveTo>
                      <a:pt x="0" y="3"/>
                    </a:moveTo>
                    <a:lnTo>
                      <a:pt x="6" y="1"/>
                    </a:lnTo>
                    <a:lnTo>
                      <a:pt x="9" y="4"/>
                    </a:lnTo>
                    <a:lnTo>
                      <a:pt x="9" y="0"/>
                    </a:lnTo>
                    <a:lnTo>
                      <a:pt x="11" y="1"/>
                    </a:lnTo>
                    <a:lnTo>
                      <a:pt x="13" y="4"/>
                    </a:lnTo>
                    <a:lnTo>
                      <a:pt x="11" y="9"/>
                    </a:lnTo>
                    <a:lnTo>
                      <a:pt x="19" y="14"/>
                    </a:lnTo>
                    <a:lnTo>
                      <a:pt x="23" y="11"/>
                    </a:lnTo>
                    <a:lnTo>
                      <a:pt x="29" y="11"/>
                    </a:lnTo>
                    <a:lnTo>
                      <a:pt x="32" y="14"/>
                    </a:lnTo>
                    <a:lnTo>
                      <a:pt x="21" y="19"/>
                    </a:lnTo>
                    <a:lnTo>
                      <a:pt x="23" y="23"/>
                    </a:lnTo>
                    <a:lnTo>
                      <a:pt x="21" y="23"/>
                    </a:lnTo>
                    <a:lnTo>
                      <a:pt x="13" y="18"/>
                    </a:lnTo>
                    <a:lnTo>
                      <a:pt x="18" y="18"/>
                    </a:lnTo>
                    <a:lnTo>
                      <a:pt x="14" y="15"/>
                    </a:lnTo>
                    <a:lnTo>
                      <a:pt x="14" y="16"/>
                    </a:lnTo>
                    <a:lnTo>
                      <a:pt x="10" y="16"/>
                    </a:lnTo>
                    <a:lnTo>
                      <a:pt x="10" y="14"/>
                    </a:lnTo>
                    <a:lnTo>
                      <a:pt x="4" y="11"/>
                    </a:lnTo>
                    <a:lnTo>
                      <a:pt x="0" y="3"/>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5" name="Freeform 861"/>
              <p:cNvSpPr>
                <a:spLocks/>
              </p:cNvSpPr>
              <p:nvPr/>
            </p:nvSpPr>
            <p:spPr bwMode="auto">
              <a:xfrm>
                <a:off x="3054351" y="5303838"/>
                <a:ext cx="4763" cy="6349"/>
              </a:xfrm>
              <a:custGeom>
                <a:avLst/>
                <a:gdLst/>
                <a:ahLst/>
                <a:cxnLst>
                  <a:cxn ang="0">
                    <a:pos x="2" y="0"/>
                  </a:cxn>
                  <a:cxn ang="0">
                    <a:pos x="4" y="2"/>
                  </a:cxn>
                  <a:cxn ang="0">
                    <a:pos x="2" y="4"/>
                  </a:cxn>
                  <a:cxn ang="0">
                    <a:pos x="2" y="1"/>
                  </a:cxn>
                  <a:cxn ang="0">
                    <a:pos x="1" y="2"/>
                  </a:cxn>
                  <a:cxn ang="0">
                    <a:pos x="0" y="0"/>
                  </a:cxn>
                  <a:cxn ang="0">
                    <a:pos x="2" y="0"/>
                  </a:cxn>
                </a:cxnLst>
                <a:rect l="0" t="0" r="r" b="b"/>
                <a:pathLst>
                  <a:path w="4" h="4">
                    <a:moveTo>
                      <a:pt x="2" y="0"/>
                    </a:moveTo>
                    <a:lnTo>
                      <a:pt x="4" y="2"/>
                    </a:lnTo>
                    <a:lnTo>
                      <a:pt x="2" y="4"/>
                    </a:lnTo>
                    <a:lnTo>
                      <a:pt x="2" y="1"/>
                    </a:lnTo>
                    <a:lnTo>
                      <a:pt x="1" y="2"/>
                    </a:lnTo>
                    <a:lnTo>
                      <a:pt x="0" y="0"/>
                    </a:lnTo>
                    <a:lnTo>
                      <a:pt x="2"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6" name="Freeform 862"/>
              <p:cNvSpPr>
                <a:spLocks/>
              </p:cNvSpPr>
              <p:nvPr/>
            </p:nvSpPr>
            <p:spPr bwMode="auto">
              <a:xfrm>
                <a:off x="3041650" y="5310187"/>
                <a:ext cx="41275" cy="22224"/>
              </a:xfrm>
              <a:custGeom>
                <a:avLst/>
                <a:gdLst/>
                <a:ahLst/>
                <a:cxnLst>
                  <a:cxn ang="0">
                    <a:pos x="0" y="0"/>
                  </a:cxn>
                  <a:cxn ang="0">
                    <a:pos x="23" y="11"/>
                  </a:cxn>
                  <a:cxn ang="0">
                    <a:pos x="19" y="9"/>
                  </a:cxn>
                  <a:cxn ang="0">
                    <a:pos x="13" y="8"/>
                  </a:cxn>
                  <a:cxn ang="0">
                    <a:pos x="4" y="4"/>
                  </a:cxn>
                  <a:cxn ang="0">
                    <a:pos x="0" y="0"/>
                  </a:cxn>
                </a:cxnLst>
                <a:rect l="0" t="0" r="r" b="b"/>
                <a:pathLst>
                  <a:path w="23" h="11">
                    <a:moveTo>
                      <a:pt x="0" y="0"/>
                    </a:moveTo>
                    <a:lnTo>
                      <a:pt x="23" y="11"/>
                    </a:lnTo>
                    <a:lnTo>
                      <a:pt x="19" y="9"/>
                    </a:lnTo>
                    <a:lnTo>
                      <a:pt x="13" y="8"/>
                    </a:lnTo>
                    <a:lnTo>
                      <a:pt x="4" y="4"/>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7" name="Freeform 863"/>
              <p:cNvSpPr>
                <a:spLocks/>
              </p:cNvSpPr>
              <p:nvPr/>
            </p:nvSpPr>
            <p:spPr bwMode="auto">
              <a:xfrm>
                <a:off x="3030538" y="5280025"/>
                <a:ext cx="6350" cy="12700"/>
              </a:xfrm>
              <a:custGeom>
                <a:avLst/>
                <a:gdLst/>
                <a:ahLst/>
                <a:cxnLst>
                  <a:cxn ang="0">
                    <a:pos x="0" y="0"/>
                  </a:cxn>
                  <a:cxn ang="0">
                    <a:pos x="3" y="5"/>
                  </a:cxn>
                  <a:cxn ang="0">
                    <a:pos x="2" y="6"/>
                  </a:cxn>
                  <a:cxn ang="0">
                    <a:pos x="0" y="4"/>
                  </a:cxn>
                  <a:cxn ang="0">
                    <a:pos x="0" y="0"/>
                  </a:cxn>
                </a:cxnLst>
                <a:rect l="0" t="0" r="r" b="b"/>
                <a:pathLst>
                  <a:path w="3" h="6">
                    <a:moveTo>
                      <a:pt x="0" y="0"/>
                    </a:moveTo>
                    <a:lnTo>
                      <a:pt x="3" y="5"/>
                    </a:lnTo>
                    <a:lnTo>
                      <a:pt x="2" y="6"/>
                    </a:lnTo>
                    <a:lnTo>
                      <a:pt x="0" y="4"/>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8" name="Freeform 864"/>
              <p:cNvSpPr>
                <a:spLocks/>
              </p:cNvSpPr>
              <p:nvPr/>
            </p:nvSpPr>
            <p:spPr bwMode="auto">
              <a:xfrm>
                <a:off x="3071813" y="5332413"/>
                <a:ext cx="34925" cy="17462"/>
              </a:xfrm>
              <a:custGeom>
                <a:avLst/>
                <a:gdLst/>
                <a:ahLst/>
                <a:cxnLst>
                  <a:cxn ang="0">
                    <a:pos x="0" y="0"/>
                  </a:cxn>
                  <a:cxn ang="0">
                    <a:pos x="6" y="1"/>
                  </a:cxn>
                  <a:cxn ang="0">
                    <a:pos x="9" y="1"/>
                  </a:cxn>
                  <a:cxn ang="0">
                    <a:pos x="13" y="2"/>
                  </a:cxn>
                  <a:cxn ang="0">
                    <a:pos x="14" y="2"/>
                  </a:cxn>
                  <a:cxn ang="0">
                    <a:pos x="19" y="5"/>
                  </a:cxn>
                  <a:cxn ang="0">
                    <a:pos x="20" y="6"/>
                  </a:cxn>
                  <a:cxn ang="0">
                    <a:pos x="19" y="6"/>
                  </a:cxn>
                  <a:cxn ang="0">
                    <a:pos x="19" y="10"/>
                  </a:cxn>
                  <a:cxn ang="0">
                    <a:pos x="16" y="9"/>
                  </a:cxn>
                  <a:cxn ang="0">
                    <a:pos x="17" y="10"/>
                  </a:cxn>
                  <a:cxn ang="0">
                    <a:pos x="13" y="10"/>
                  </a:cxn>
                  <a:cxn ang="0">
                    <a:pos x="14" y="9"/>
                  </a:cxn>
                  <a:cxn ang="0">
                    <a:pos x="8" y="8"/>
                  </a:cxn>
                  <a:cxn ang="0">
                    <a:pos x="6" y="5"/>
                  </a:cxn>
                  <a:cxn ang="0">
                    <a:pos x="4" y="5"/>
                  </a:cxn>
                  <a:cxn ang="0">
                    <a:pos x="0" y="0"/>
                  </a:cxn>
                  <a:cxn ang="0">
                    <a:pos x="0" y="0"/>
                  </a:cxn>
                </a:cxnLst>
                <a:rect l="0" t="0" r="r" b="b"/>
                <a:pathLst>
                  <a:path w="20" h="10">
                    <a:moveTo>
                      <a:pt x="0" y="0"/>
                    </a:moveTo>
                    <a:lnTo>
                      <a:pt x="6" y="1"/>
                    </a:lnTo>
                    <a:lnTo>
                      <a:pt x="9" y="1"/>
                    </a:lnTo>
                    <a:lnTo>
                      <a:pt x="13" y="2"/>
                    </a:lnTo>
                    <a:lnTo>
                      <a:pt x="14" y="2"/>
                    </a:lnTo>
                    <a:lnTo>
                      <a:pt x="19" y="5"/>
                    </a:lnTo>
                    <a:lnTo>
                      <a:pt x="20" y="6"/>
                    </a:lnTo>
                    <a:lnTo>
                      <a:pt x="19" y="6"/>
                    </a:lnTo>
                    <a:lnTo>
                      <a:pt x="19" y="10"/>
                    </a:lnTo>
                    <a:lnTo>
                      <a:pt x="16" y="9"/>
                    </a:lnTo>
                    <a:lnTo>
                      <a:pt x="17" y="10"/>
                    </a:lnTo>
                    <a:lnTo>
                      <a:pt x="13" y="10"/>
                    </a:lnTo>
                    <a:lnTo>
                      <a:pt x="14" y="9"/>
                    </a:lnTo>
                    <a:lnTo>
                      <a:pt x="8" y="8"/>
                    </a:lnTo>
                    <a:lnTo>
                      <a:pt x="6" y="5"/>
                    </a:lnTo>
                    <a:lnTo>
                      <a:pt x="4" y="5"/>
                    </a:lnTo>
                    <a:lnTo>
                      <a:pt x="0" y="0"/>
                    </a:lnTo>
                    <a:lnTo>
                      <a:pt x="0" y="0"/>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59" name="Freeform 865"/>
              <p:cNvSpPr>
                <a:spLocks/>
              </p:cNvSpPr>
              <p:nvPr/>
            </p:nvSpPr>
            <p:spPr bwMode="auto">
              <a:xfrm>
                <a:off x="3108326" y="5343525"/>
                <a:ext cx="28574" cy="17463"/>
              </a:xfrm>
              <a:custGeom>
                <a:avLst/>
                <a:gdLst/>
                <a:ahLst/>
                <a:cxnLst>
                  <a:cxn ang="0">
                    <a:pos x="3" y="0"/>
                  </a:cxn>
                  <a:cxn ang="0">
                    <a:pos x="7" y="4"/>
                  </a:cxn>
                  <a:cxn ang="0">
                    <a:pos x="8" y="2"/>
                  </a:cxn>
                  <a:cxn ang="0">
                    <a:pos x="11" y="3"/>
                  </a:cxn>
                  <a:cxn ang="0">
                    <a:pos x="14" y="6"/>
                  </a:cxn>
                  <a:cxn ang="0">
                    <a:pos x="15" y="4"/>
                  </a:cxn>
                  <a:cxn ang="0">
                    <a:pos x="16" y="7"/>
                  </a:cxn>
                  <a:cxn ang="0">
                    <a:pos x="15" y="9"/>
                  </a:cxn>
                  <a:cxn ang="0">
                    <a:pos x="8" y="6"/>
                  </a:cxn>
                  <a:cxn ang="0">
                    <a:pos x="8" y="7"/>
                  </a:cxn>
                  <a:cxn ang="0">
                    <a:pos x="3" y="6"/>
                  </a:cxn>
                  <a:cxn ang="0">
                    <a:pos x="0" y="2"/>
                  </a:cxn>
                  <a:cxn ang="0">
                    <a:pos x="3" y="0"/>
                  </a:cxn>
                </a:cxnLst>
                <a:rect l="0" t="0" r="r" b="b"/>
                <a:pathLst>
                  <a:path w="16" h="9">
                    <a:moveTo>
                      <a:pt x="3" y="0"/>
                    </a:moveTo>
                    <a:lnTo>
                      <a:pt x="7" y="4"/>
                    </a:lnTo>
                    <a:lnTo>
                      <a:pt x="8" y="2"/>
                    </a:lnTo>
                    <a:lnTo>
                      <a:pt x="11" y="3"/>
                    </a:lnTo>
                    <a:lnTo>
                      <a:pt x="14" y="6"/>
                    </a:lnTo>
                    <a:lnTo>
                      <a:pt x="15" y="4"/>
                    </a:lnTo>
                    <a:lnTo>
                      <a:pt x="16" y="7"/>
                    </a:lnTo>
                    <a:lnTo>
                      <a:pt x="15" y="9"/>
                    </a:lnTo>
                    <a:lnTo>
                      <a:pt x="8" y="6"/>
                    </a:lnTo>
                    <a:lnTo>
                      <a:pt x="8" y="7"/>
                    </a:lnTo>
                    <a:lnTo>
                      <a:pt x="3" y="6"/>
                    </a:lnTo>
                    <a:lnTo>
                      <a:pt x="0" y="2"/>
                    </a:lnTo>
                    <a:lnTo>
                      <a:pt x="3" y="0"/>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60" name="Freeform 866"/>
              <p:cNvSpPr>
                <a:spLocks/>
              </p:cNvSpPr>
              <p:nvPr/>
            </p:nvSpPr>
            <p:spPr bwMode="auto">
              <a:xfrm>
                <a:off x="3136900" y="5334000"/>
                <a:ext cx="14288" cy="22224"/>
              </a:xfrm>
              <a:custGeom>
                <a:avLst/>
                <a:gdLst/>
                <a:ahLst/>
                <a:cxnLst>
                  <a:cxn ang="0">
                    <a:pos x="2" y="0"/>
                  </a:cxn>
                  <a:cxn ang="0">
                    <a:pos x="7" y="7"/>
                  </a:cxn>
                  <a:cxn ang="0">
                    <a:pos x="3" y="6"/>
                  </a:cxn>
                  <a:cxn ang="0">
                    <a:pos x="5" y="8"/>
                  </a:cxn>
                  <a:cxn ang="0">
                    <a:pos x="9" y="11"/>
                  </a:cxn>
                  <a:cxn ang="0">
                    <a:pos x="2" y="7"/>
                  </a:cxn>
                  <a:cxn ang="0">
                    <a:pos x="0" y="4"/>
                  </a:cxn>
                  <a:cxn ang="0">
                    <a:pos x="2" y="4"/>
                  </a:cxn>
                  <a:cxn ang="0">
                    <a:pos x="0" y="2"/>
                  </a:cxn>
                  <a:cxn ang="0">
                    <a:pos x="2" y="0"/>
                  </a:cxn>
                </a:cxnLst>
                <a:rect l="0" t="0" r="r" b="b"/>
                <a:pathLst>
                  <a:path w="9" h="11">
                    <a:moveTo>
                      <a:pt x="2" y="0"/>
                    </a:moveTo>
                    <a:lnTo>
                      <a:pt x="7" y="7"/>
                    </a:lnTo>
                    <a:lnTo>
                      <a:pt x="3" y="6"/>
                    </a:lnTo>
                    <a:lnTo>
                      <a:pt x="5" y="8"/>
                    </a:lnTo>
                    <a:lnTo>
                      <a:pt x="9" y="11"/>
                    </a:lnTo>
                    <a:lnTo>
                      <a:pt x="2" y="7"/>
                    </a:lnTo>
                    <a:lnTo>
                      <a:pt x="0" y="4"/>
                    </a:lnTo>
                    <a:lnTo>
                      <a:pt x="2" y="4"/>
                    </a:lnTo>
                    <a:lnTo>
                      <a:pt x="0" y="2"/>
                    </a:lnTo>
                    <a:lnTo>
                      <a:pt x="2" y="0"/>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61" name="Freeform 867"/>
              <p:cNvSpPr>
                <a:spLocks/>
              </p:cNvSpPr>
              <p:nvPr/>
            </p:nvSpPr>
            <p:spPr bwMode="auto">
              <a:xfrm>
                <a:off x="3149600" y="5378450"/>
                <a:ext cx="3175" cy="1588"/>
              </a:xfrm>
              <a:custGeom>
                <a:avLst/>
                <a:gdLst/>
                <a:ahLst/>
                <a:cxnLst>
                  <a:cxn ang="0">
                    <a:pos x="0" y="1"/>
                  </a:cxn>
                  <a:cxn ang="0">
                    <a:pos x="2" y="0"/>
                  </a:cxn>
                  <a:cxn ang="0">
                    <a:pos x="3" y="1"/>
                  </a:cxn>
                  <a:cxn ang="0">
                    <a:pos x="0" y="1"/>
                  </a:cxn>
                </a:cxnLst>
                <a:rect l="0" t="0" r="r" b="b"/>
                <a:pathLst>
                  <a:path w="3" h="1">
                    <a:moveTo>
                      <a:pt x="0" y="1"/>
                    </a:moveTo>
                    <a:lnTo>
                      <a:pt x="2" y="0"/>
                    </a:lnTo>
                    <a:lnTo>
                      <a:pt x="3" y="1"/>
                    </a:lnTo>
                    <a:lnTo>
                      <a:pt x="0"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62" name="Freeform 868"/>
              <p:cNvSpPr>
                <a:spLocks/>
              </p:cNvSpPr>
              <p:nvPr/>
            </p:nvSpPr>
            <p:spPr bwMode="auto">
              <a:xfrm>
                <a:off x="3155950" y="5383213"/>
                <a:ext cx="6350" cy="1587"/>
              </a:xfrm>
              <a:custGeom>
                <a:avLst/>
                <a:gdLst/>
                <a:ahLst/>
                <a:cxnLst>
                  <a:cxn ang="0">
                    <a:pos x="4" y="1"/>
                  </a:cxn>
                  <a:cxn ang="0">
                    <a:pos x="0" y="0"/>
                  </a:cxn>
                  <a:cxn ang="0">
                    <a:pos x="3" y="0"/>
                  </a:cxn>
                  <a:cxn ang="0">
                    <a:pos x="4" y="1"/>
                  </a:cxn>
                </a:cxnLst>
                <a:rect l="0" t="0" r="r" b="b"/>
                <a:pathLst>
                  <a:path w="4" h="1">
                    <a:moveTo>
                      <a:pt x="4" y="1"/>
                    </a:moveTo>
                    <a:lnTo>
                      <a:pt x="0" y="0"/>
                    </a:lnTo>
                    <a:lnTo>
                      <a:pt x="3" y="0"/>
                    </a:lnTo>
                    <a:lnTo>
                      <a:pt x="4"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63" name="Freeform 869"/>
              <p:cNvSpPr>
                <a:spLocks/>
              </p:cNvSpPr>
              <p:nvPr/>
            </p:nvSpPr>
            <p:spPr bwMode="auto">
              <a:xfrm>
                <a:off x="3170238" y="5375275"/>
                <a:ext cx="15875" cy="4763"/>
              </a:xfrm>
              <a:custGeom>
                <a:avLst/>
                <a:gdLst/>
                <a:ahLst/>
                <a:cxnLst>
                  <a:cxn ang="0">
                    <a:pos x="9" y="1"/>
                  </a:cxn>
                  <a:cxn ang="0">
                    <a:pos x="2" y="2"/>
                  </a:cxn>
                  <a:cxn ang="0">
                    <a:pos x="0" y="0"/>
                  </a:cxn>
                  <a:cxn ang="0">
                    <a:pos x="9" y="1"/>
                  </a:cxn>
                </a:cxnLst>
                <a:rect l="0" t="0" r="r" b="b"/>
                <a:pathLst>
                  <a:path w="9" h="2">
                    <a:moveTo>
                      <a:pt x="9" y="1"/>
                    </a:moveTo>
                    <a:lnTo>
                      <a:pt x="2" y="2"/>
                    </a:lnTo>
                    <a:lnTo>
                      <a:pt x="0" y="0"/>
                    </a:lnTo>
                    <a:lnTo>
                      <a:pt x="9"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64" name="Freeform 870"/>
              <p:cNvSpPr>
                <a:spLocks/>
              </p:cNvSpPr>
              <p:nvPr/>
            </p:nvSpPr>
            <p:spPr bwMode="auto">
              <a:xfrm>
                <a:off x="3170238" y="5378450"/>
                <a:ext cx="49212" cy="19050"/>
              </a:xfrm>
              <a:custGeom>
                <a:avLst/>
                <a:gdLst/>
                <a:ahLst/>
                <a:cxnLst>
                  <a:cxn ang="0">
                    <a:pos x="0" y="3"/>
                  </a:cxn>
                  <a:cxn ang="0">
                    <a:pos x="18" y="0"/>
                  </a:cxn>
                  <a:cxn ang="0">
                    <a:pos x="21" y="1"/>
                  </a:cxn>
                  <a:cxn ang="0">
                    <a:pos x="22" y="4"/>
                  </a:cxn>
                  <a:cxn ang="0">
                    <a:pos x="23" y="5"/>
                  </a:cxn>
                  <a:cxn ang="0">
                    <a:pos x="25" y="7"/>
                  </a:cxn>
                  <a:cxn ang="0">
                    <a:pos x="29" y="11"/>
                  </a:cxn>
                  <a:cxn ang="0">
                    <a:pos x="22" y="7"/>
                  </a:cxn>
                  <a:cxn ang="0">
                    <a:pos x="19" y="8"/>
                  </a:cxn>
                  <a:cxn ang="0">
                    <a:pos x="13" y="4"/>
                  </a:cxn>
                  <a:cxn ang="0">
                    <a:pos x="10" y="5"/>
                  </a:cxn>
                  <a:cxn ang="0">
                    <a:pos x="15" y="8"/>
                  </a:cxn>
                  <a:cxn ang="0">
                    <a:pos x="11" y="8"/>
                  </a:cxn>
                  <a:cxn ang="0">
                    <a:pos x="6" y="5"/>
                  </a:cxn>
                  <a:cxn ang="0">
                    <a:pos x="9" y="3"/>
                  </a:cxn>
                  <a:cxn ang="0">
                    <a:pos x="3" y="4"/>
                  </a:cxn>
                  <a:cxn ang="0">
                    <a:pos x="0" y="3"/>
                  </a:cxn>
                </a:cxnLst>
                <a:rect l="0" t="0" r="r" b="b"/>
                <a:pathLst>
                  <a:path w="29" h="11">
                    <a:moveTo>
                      <a:pt x="0" y="3"/>
                    </a:moveTo>
                    <a:lnTo>
                      <a:pt x="18" y="0"/>
                    </a:lnTo>
                    <a:lnTo>
                      <a:pt x="21" y="1"/>
                    </a:lnTo>
                    <a:lnTo>
                      <a:pt x="22" y="4"/>
                    </a:lnTo>
                    <a:lnTo>
                      <a:pt x="23" y="5"/>
                    </a:lnTo>
                    <a:lnTo>
                      <a:pt x="25" y="7"/>
                    </a:lnTo>
                    <a:lnTo>
                      <a:pt x="29" y="11"/>
                    </a:lnTo>
                    <a:lnTo>
                      <a:pt x="22" y="7"/>
                    </a:lnTo>
                    <a:lnTo>
                      <a:pt x="19" y="8"/>
                    </a:lnTo>
                    <a:lnTo>
                      <a:pt x="13" y="4"/>
                    </a:lnTo>
                    <a:lnTo>
                      <a:pt x="10" y="5"/>
                    </a:lnTo>
                    <a:lnTo>
                      <a:pt x="15" y="8"/>
                    </a:lnTo>
                    <a:lnTo>
                      <a:pt x="11" y="8"/>
                    </a:lnTo>
                    <a:lnTo>
                      <a:pt x="6" y="5"/>
                    </a:lnTo>
                    <a:lnTo>
                      <a:pt x="9" y="3"/>
                    </a:lnTo>
                    <a:lnTo>
                      <a:pt x="3" y="4"/>
                    </a:lnTo>
                    <a:lnTo>
                      <a:pt x="0" y="3"/>
                    </a:lnTo>
                    <a:close/>
                  </a:path>
                </a:pathLst>
              </a:custGeom>
              <a:solidFill>
                <a:srgbClr val="FFFF00"/>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66" name="Freeform 872"/>
              <p:cNvSpPr>
                <a:spLocks/>
              </p:cNvSpPr>
              <p:nvPr/>
            </p:nvSpPr>
            <p:spPr bwMode="auto">
              <a:xfrm>
                <a:off x="2932113" y="2428875"/>
                <a:ext cx="50800" cy="17463"/>
              </a:xfrm>
              <a:custGeom>
                <a:avLst/>
                <a:gdLst/>
                <a:ahLst/>
                <a:cxnLst>
                  <a:cxn ang="0">
                    <a:pos x="26" y="1"/>
                  </a:cxn>
                  <a:cxn ang="0">
                    <a:pos x="27" y="0"/>
                  </a:cxn>
                  <a:cxn ang="0">
                    <a:pos x="20" y="2"/>
                  </a:cxn>
                  <a:cxn ang="0">
                    <a:pos x="5" y="5"/>
                  </a:cxn>
                  <a:cxn ang="0">
                    <a:pos x="1" y="8"/>
                  </a:cxn>
                  <a:cxn ang="0">
                    <a:pos x="0" y="9"/>
                  </a:cxn>
                  <a:cxn ang="0">
                    <a:pos x="3" y="9"/>
                  </a:cxn>
                  <a:cxn ang="0">
                    <a:pos x="26" y="4"/>
                  </a:cxn>
                  <a:cxn ang="0">
                    <a:pos x="30" y="2"/>
                  </a:cxn>
                  <a:cxn ang="0">
                    <a:pos x="30" y="1"/>
                  </a:cxn>
                  <a:cxn ang="0">
                    <a:pos x="27" y="2"/>
                  </a:cxn>
                  <a:cxn ang="0">
                    <a:pos x="23" y="2"/>
                  </a:cxn>
                  <a:cxn ang="0">
                    <a:pos x="26" y="1"/>
                  </a:cxn>
                </a:cxnLst>
                <a:rect l="0" t="0" r="r" b="b"/>
                <a:pathLst>
                  <a:path w="30" h="9">
                    <a:moveTo>
                      <a:pt x="26" y="1"/>
                    </a:moveTo>
                    <a:lnTo>
                      <a:pt x="27" y="0"/>
                    </a:lnTo>
                    <a:lnTo>
                      <a:pt x="20" y="2"/>
                    </a:lnTo>
                    <a:lnTo>
                      <a:pt x="5" y="5"/>
                    </a:lnTo>
                    <a:lnTo>
                      <a:pt x="1" y="8"/>
                    </a:lnTo>
                    <a:lnTo>
                      <a:pt x="0" y="9"/>
                    </a:lnTo>
                    <a:lnTo>
                      <a:pt x="3" y="9"/>
                    </a:lnTo>
                    <a:lnTo>
                      <a:pt x="26" y="4"/>
                    </a:lnTo>
                    <a:lnTo>
                      <a:pt x="30" y="2"/>
                    </a:lnTo>
                    <a:lnTo>
                      <a:pt x="30" y="1"/>
                    </a:lnTo>
                    <a:lnTo>
                      <a:pt x="27" y="2"/>
                    </a:lnTo>
                    <a:lnTo>
                      <a:pt x="23" y="2"/>
                    </a:lnTo>
                    <a:lnTo>
                      <a:pt x="26"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67" name="Freeform 873"/>
              <p:cNvSpPr>
                <a:spLocks/>
              </p:cNvSpPr>
              <p:nvPr/>
            </p:nvSpPr>
            <p:spPr bwMode="auto">
              <a:xfrm>
                <a:off x="2889251" y="2065338"/>
                <a:ext cx="20638" cy="15875"/>
              </a:xfrm>
              <a:custGeom>
                <a:avLst/>
                <a:gdLst/>
                <a:ahLst/>
                <a:cxnLst>
                  <a:cxn ang="0">
                    <a:pos x="1" y="2"/>
                  </a:cxn>
                  <a:cxn ang="0">
                    <a:pos x="8" y="0"/>
                  </a:cxn>
                  <a:cxn ang="0">
                    <a:pos x="13" y="2"/>
                  </a:cxn>
                  <a:cxn ang="0">
                    <a:pos x="13" y="8"/>
                  </a:cxn>
                  <a:cxn ang="0">
                    <a:pos x="9" y="8"/>
                  </a:cxn>
                  <a:cxn ang="0">
                    <a:pos x="5" y="6"/>
                  </a:cxn>
                  <a:cxn ang="0">
                    <a:pos x="0" y="4"/>
                  </a:cxn>
                  <a:cxn ang="0">
                    <a:pos x="1" y="2"/>
                  </a:cxn>
                </a:cxnLst>
                <a:rect l="0" t="0" r="r" b="b"/>
                <a:pathLst>
                  <a:path w="13" h="8">
                    <a:moveTo>
                      <a:pt x="1" y="2"/>
                    </a:moveTo>
                    <a:lnTo>
                      <a:pt x="8" y="0"/>
                    </a:lnTo>
                    <a:lnTo>
                      <a:pt x="13" y="2"/>
                    </a:lnTo>
                    <a:lnTo>
                      <a:pt x="13" y="8"/>
                    </a:lnTo>
                    <a:lnTo>
                      <a:pt x="9" y="8"/>
                    </a:lnTo>
                    <a:lnTo>
                      <a:pt x="5" y="6"/>
                    </a:lnTo>
                    <a:lnTo>
                      <a:pt x="0" y="4"/>
                    </a:lnTo>
                    <a:lnTo>
                      <a:pt x="1" y="2"/>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68" name="Freeform 874"/>
              <p:cNvSpPr>
                <a:spLocks/>
              </p:cNvSpPr>
              <p:nvPr/>
            </p:nvSpPr>
            <p:spPr bwMode="auto">
              <a:xfrm>
                <a:off x="3232150" y="2163764"/>
                <a:ext cx="49213" cy="25401"/>
              </a:xfrm>
              <a:custGeom>
                <a:avLst/>
                <a:gdLst/>
                <a:ahLst/>
                <a:cxnLst>
                  <a:cxn ang="0">
                    <a:pos x="5" y="0"/>
                  </a:cxn>
                  <a:cxn ang="0">
                    <a:pos x="21" y="5"/>
                  </a:cxn>
                  <a:cxn ang="0">
                    <a:pos x="24" y="8"/>
                  </a:cxn>
                  <a:cxn ang="0">
                    <a:pos x="28" y="8"/>
                  </a:cxn>
                  <a:cxn ang="0">
                    <a:pos x="29" y="12"/>
                  </a:cxn>
                  <a:cxn ang="0">
                    <a:pos x="23" y="13"/>
                  </a:cxn>
                  <a:cxn ang="0">
                    <a:pos x="9" y="9"/>
                  </a:cxn>
                  <a:cxn ang="0">
                    <a:pos x="8" y="5"/>
                  </a:cxn>
                  <a:cxn ang="0">
                    <a:pos x="0" y="1"/>
                  </a:cxn>
                  <a:cxn ang="0">
                    <a:pos x="0" y="0"/>
                  </a:cxn>
                  <a:cxn ang="0">
                    <a:pos x="5" y="0"/>
                  </a:cxn>
                </a:cxnLst>
                <a:rect l="0" t="0" r="r" b="b"/>
                <a:pathLst>
                  <a:path w="29" h="13">
                    <a:moveTo>
                      <a:pt x="5" y="0"/>
                    </a:moveTo>
                    <a:lnTo>
                      <a:pt x="21" y="5"/>
                    </a:lnTo>
                    <a:lnTo>
                      <a:pt x="24" y="8"/>
                    </a:lnTo>
                    <a:lnTo>
                      <a:pt x="28" y="8"/>
                    </a:lnTo>
                    <a:lnTo>
                      <a:pt x="29" y="12"/>
                    </a:lnTo>
                    <a:lnTo>
                      <a:pt x="23" y="13"/>
                    </a:lnTo>
                    <a:lnTo>
                      <a:pt x="9" y="9"/>
                    </a:lnTo>
                    <a:lnTo>
                      <a:pt x="8" y="5"/>
                    </a:lnTo>
                    <a:lnTo>
                      <a:pt x="0" y="1"/>
                    </a:lnTo>
                    <a:lnTo>
                      <a:pt x="0" y="0"/>
                    </a:lnTo>
                    <a:lnTo>
                      <a:pt x="5" y="0"/>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69" name="Freeform 875"/>
              <p:cNvSpPr>
                <a:spLocks/>
              </p:cNvSpPr>
              <p:nvPr/>
            </p:nvSpPr>
            <p:spPr bwMode="auto">
              <a:xfrm>
                <a:off x="3201988" y="2251075"/>
                <a:ext cx="50800" cy="31750"/>
              </a:xfrm>
              <a:custGeom>
                <a:avLst/>
                <a:gdLst/>
                <a:ahLst/>
                <a:cxnLst>
                  <a:cxn ang="0">
                    <a:pos x="7" y="3"/>
                  </a:cxn>
                  <a:cxn ang="0">
                    <a:pos x="4" y="4"/>
                  </a:cxn>
                  <a:cxn ang="0">
                    <a:pos x="7" y="8"/>
                  </a:cxn>
                  <a:cxn ang="0">
                    <a:pos x="11" y="8"/>
                  </a:cxn>
                  <a:cxn ang="0">
                    <a:pos x="17" y="11"/>
                  </a:cxn>
                  <a:cxn ang="0">
                    <a:pos x="29" y="9"/>
                  </a:cxn>
                  <a:cxn ang="0">
                    <a:pos x="29" y="11"/>
                  </a:cxn>
                  <a:cxn ang="0">
                    <a:pos x="22" y="13"/>
                  </a:cxn>
                  <a:cxn ang="0">
                    <a:pos x="22" y="16"/>
                  </a:cxn>
                  <a:cxn ang="0">
                    <a:pos x="19" y="17"/>
                  </a:cxn>
                  <a:cxn ang="0">
                    <a:pos x="17" y="16"/>
                  </a:cxn>
                  <a:cxn ang="0">
                    <a:pos x="15" y="12"/>
                  </a:cxn>
                  <a:cxn ang="0">
                    <a:pos x="11" y="13"/>
                  </a:cxn>
                  <a:cxn ang="0">
                    <a:pos x="4" y="9"/>
                  </a:cxn>
                  <a:cxn ang="0">
                    <a:pos x="3" y="8"/>
                  </a:cxn>
                  <a:cxn ang="0">
                    <a:pos x="3" y="7"/>
                  </a:cxn>
                  <a:cxn ang="0">
                    <a:pos x="0" y="5"/>
                  </a:cxn>
                  <a:cxn ang="0">
                    <a:pos x="2" y="4"/>
                  </a:cxn>
                  <a:cxn ang="0">
                    <a:pos x="7" y="0"/>
                  </a:cxn>
                  <a:cxn ang="0">
                    <a:pos x="7" y="3"/>
                  </a:cxn>
                </a:cxnLst>
                <a:rect l="0" t="0" r="r" b="b"/>
                <a:pathLst>
                  <a:path w="29" h="17">
                    <a:moveTo>
                      <a:pt x="7" y="3"/>
                    </a:moveTo>
                    <a:lnTo>
                      <a:pt x="4" y="4"/>
                    </a:lnTo>
                    <a:lnTo>
                      <a:pt x="7" y="8"/>
                    </a:lnTo>
                    <a:lnTo>
                      <a:pt x="11" y="8"/>
                    </a:lnTo>
                    <a:lnTo>
                      <a:pt x="17" y="11"/>
                    </a:lnTo>
                    <a:lnTo>
                      <a:pt x="29" y="9"/>
                    </a:lnTo>
                    <a:lnTo>
                      <a:pt x="29" y="11"/>
                    </a:lnTo>
                    <a:lnTo>
                      <a:pt x="22" y="13"/>
                    </a:lnTo>
                    <a:lnTo>
                      <a:pt x="22" y="16"/>
                    </a:lnTo>
                    <a:lnTo>
                      <a:pt x="19" y="17"/>
                    </a:lnTo>
                    <a:lnTo>
                      <a:pt x="17" y="16"/>
                    </a:lnTo>
                    <a:lnTo>
                      <a:pt x="15" y="12"/>
                    </a:lnTo>
                    <a:lnTo>
                      <a:pt x="11" y="13"/>
                    </a:lnTo>
                    <a:lnTo>
                      <a:pt x="4" y="9"/>
                    </a:lnTo>
                    <a:lnTo>
                      <a:pt x="3" y="8"/>
                    </a:lnTo>
                    <a:lnTo>
                      <a:pt x="3" y="7"/>
                    </a:lnTo>
                    <a:lnTo>
                      <a:pt x="0" y="5"/>
                    </a:lnTo>
                    <a:lnTo>
                      <a:pt x="2" y="4"/>
                    </a:lnTo>
                    <a:lnTo>
                      <a:pt x="7" y="0"/>
                    </a:lnTo>
                    <a:lnTo>
                      <a:pt x="7" y="3"/>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0" name="Freeform 876"/>
              <p:cNvSpPr>
                <a:spLocks/>
              </p:cNvSpPr>
              <p:nvPr/>
            </p:nvSpPr>
            <p:spPr bwMode="auto">
              <a:xfrm>
                <a:off x="3257550" y="2251075"/>
                <a:ext cx="41275" cy="42864"/>
              </a:xfrm>
              <a:custGeom>
                <a:avLst/>
                <a:gdLst/>
                <a:ahLst/>
                <a:cxnLst>
                  <a:cxn ang="0">
                    <a:pos x="17" y="1"/>
                  </a:cxn>
                  <a:cxn ang="0">
                    <a:pos x="16" y="0"/>
                  </a:cxn>
                  <a:cxn ang="0">
                    <a:pos x="16" y="3"/>
                  </a:cxn>
                  <a:cxn ang="0">
                    <a:pos x="4" y="15"/>
                  </a:cxn>
                  <a:cxn ang="0">
                    <a:pos x="0" y="20"/>
                  </a:cxn>
                  <a:cxn ang="0">
                    <a:pos x="1" y="23"/>
                  </a:cxn>
                  <a:cxn ang="0">
                    <a:pos x="12" y="23"/>
                  </a:cxn>
                  <a:cxn ang="0">
                    <a:pos x="23" y="17"/>
                  </a:cxn>
                  <a:cxn ang="0">
                    <a:pos x="21" y="16"/>
                  </a:cxn>
                  <a:cxn ang="0">
                    <a:pos x="23" y="13"/>
                  </a:cxn>
                  <a:cxn ang="0">
                    <a:pos x="20" y="12"/>
                  </a:cxn>
                  <a:cxn ang="0">
                    <a:pos x="19" y="15"/>
                  </a:cxn>
                  <a:cxn ang="0">
                    <a:pos x="19" y="13"/>
                  </a:cxn>
                  <a:cxn ang="0">
                    <a:pos x="12" y="15"/>
                  </a:cxn>
                  <a:cxn ang="0">
                    <a:pos x="16" y="12"/>
                  </a:cxn>
                  <a:cxn ang="0">
                    <a:pos x="15" y="11"/>
                  </a:cxn>
                  <a:cxn ang="0">
                    <a:pos x="20" y="3"/>
                  </a:cxn>
                  <a:cxn ang="0">
                    <a:pos x="19" y="1"/>
                  </a:cxn>
                  <a:cxn ang="0">
                    <a:pos x="17" y="1"/>
                  </a:cxn>
                </a:cxnLst>
                <a:rect l="0" t="0" r="r" b="b"/>
                <a:pathLst>
                  <a:path w="23" h="23">
                    <a:moveTo>
                      <a:pt x="17" y="1"/>
                    </a:moveTo>
                    <a:lnTo>
                      <a:pt x="16" y="0"/>
                    </a:lnTo>
                    <a:lnTo>
                      <a:pt x="16" y="3"/>
                    </a:lnTo>
                    <a:lnTo>
                      <a:pt x="4" y="15"/>
                    </a:lnTo>
                    <a:lnTo>
                      <a:pt x="0" y="20"/>
                    </a:lnTo>
                    <a:lnTo>
                      <a:pt x="1" y="23"/>
                    </a:lnTo>
                    <a:lnTo>
                      <a:pt x="12" y="23"/>
                    </a:lnTo>
                    <a:lnTo>
                      <a:pt x="23" y="17"/>
                    </a:lnTo>
                    <a:lnTo>
                      <a:pt x="21" y="16"/>
                    </a:lnTo>
                    <a:lnTo>
                      <a:pt x="23" y="13"/>
                    </a:lnTo>
                    <a:lnTo>
                      <a:pt x="20" y="12"/>
                    </a:lnTo>
                    <a:lnTo>
                      <a:pt x="19" y="15"/>
                    </a:lnTo>
                    <a:lnTo>
                      <a:pt x="19" y="13"/>
                    </a:lnTo>
                    <a:lnTo>
                      <a:pt x="12" y="15"/>
                    </a:lnTo>
                    <a:lnTo>
                      <a:pt x="16" y="12"/>
                    </a:lnTo>
                    <a:lnTo>
                      <a:pt x="15" y="11"/>
                    </a:lnTo>
                    <a:lnTo>
                      <a:pt x="20" y="3"/>
                    </a:lnTo>
                    <a:lnTo>
                      <a:pt x="19" y="1"/>
                    </a:lnTo>
                    <a:lnTo>
                      <a:pt x="17" y="1"/>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1" name="Freeform 877"/>
              <p:cNvSpPr>
                <a:spLocks/>
              </p:cNvSpPr>
              <p:nvPr/>
            </p:nvSpPr>
            <p:spPr bwMode="auto">
              <a:xfrm>
                <a:off x="3321050" y="2112963"/>
                <a:ext cx="144463" cy="150812"/>
              </a:xfrm>
              <a:custGeom>
                <a:avLst/>
                <a:gdLst/>
                <a:ahLst/>
                <a:cxnLst>
                  <a:cxn ang="0">
                    <a:pos x="82" y="36"/>
                  </a:cxn>
                  <a:cxn ang="0">
                    <a:pos x="72" y="35"/>
                  </a:cxn>
                  <a:cxn ang="0">
                    <a:pos x="59" y="38"/>
                  </a:cxn>
                  <a:cxn ang="0">
                    <a:pos x="59" y="35"/>
                  </a:cxn>
                  <a:cxn ang="0">
                    <a:pos x="53" y="31"/>
                  </a:cxn>
                  <a:cxn ang="0">
                    <a:pos x="60" y="27"/>
                  </a:cxn>
                  <a:cxn ang="0">
                    <a:pos x="53" y="24"/>
                  </a:cxn>
                  <a:cxn ang="0">
                    <a:pos x="42" y="32"/>
                  </a:cxn>
                  <a:cxn ang="0">
                    <a:pos x="45" y="25"/>
                  </a:cxn>
                  <a:cxn ang="0">
                    <a:pos x="56" y="12"/>
                  </a:cxn>
                  <a:cxn ang="0">
                    <a:pos x="60" y="12"/>
                  </a:cxn>
                  <a:cxn ang="0">
                    <a:pos x="61" y="6"/>
                  </a:cxn>
                  <a:cxn ang="0">
                    <a:pos x="64" y="4"/>
                  </a:cxn>
                  <a:cxn ang="0">
                    <a:pos x="68" y="0"/>
                  </a:cxn>
                  <a:cxn ang="0">
                    <a:pos x="53" y="4"/>
                  </a:cxn>
                  <a:cxn ang="0">
                    <a:pos x="46" y="9"/>
                  </a:cxn>
                  <a:cxn ang="0">
                    <a:pos x="40" y="15"/>
                  </a:cxn>
                  <a:cxn ang="0">
                    <a:pos x="37" y="21"/>
                  </a:cxn>
                  <a:cxn ang="0">
                    <a:pos x="34" y="24"/>
                  </a:cxn>
                  <a:cxn ang="0">
                    <a:pos x="29" y="34"/>
                  </a:cxn>
                  <a:cxn ang="0">
                    <a:pos x="22" y="38"/>
                  </a:cxn>
                  <a:cxn ang="0">
                    <a:pos x="23" y="40"/>
                  </a:cxn>
                  <a:cxn ang="0">
                    <a:pos x="14" y="47"/>
                  </a:cxn>
                  <a:cxn ang="0">
                    <a:pos x="11" y="47"/>
                  </a:cxn>
                  <a:cxn ang="0">
                    <a:pos x="14" y="50"/>
                  </a:cxn>
                  <a:cxn ang="0">
                    <a:pos x="2" y="59"/>
                  </a:cxn>
                  <a:cxn ang="0">
                    <a:pos x="0" y="65"/>
                  </a:cxn>
                  <a:cxn ang="0">
                    <a:pos x="17" y="63"/>
                  </a:cxn>
                  <a:cxn ang="0">
                    <a:pos x="41" y="63"/>
                  </a:cxn>
                  <a:cxn ang="0">
                    <a:pos x="45" y="63"/>
                  </a:cxn>
                  <a:cxn ang="0">
                    <a:pos x="49" y="66"/>
                  </a:cxn>
                  <a:cxn ang="0">
                    <a:pos x="57" y="65"/>
                  </a:cxn>
                  <a:cxn ang="0">
                    <a:pos x="48" y="71"/>
                  </a:cxn>
                  <a:cxn ang="0">
                    <a:pos x="41" y="76"/>
                  </a:cxn>
                  <a:cxn ang="0">
                    <a:pos x="49" y="74"/>
                  </a:cxn>
                  <a:cxn ang="0">
                    <a:pos x="61" y="67"/>
                  </a:cxn>
                  <a:cxn ang="0">
                    <a:pos x="69" y="59"/>
                  </a:cxn>
                  <a:cxn ang="0">
                    <a:pos x="64" y="76"/>
                  </a:cxn>
                  <a:cxn ang="0">
                    <a:pos x="71" y="71"/>
                  </a:cxn>
                  <a:cxn ang="0">
                    <a:pos x="69" y="78"/>
                  </a:cxn>
                  <a:cxn ang="0">
                    <a:pos x="73" y="78"/>
                  </a:cxn>
                  <a:cxn ang="0">
                    <a:pos x="84" y="66"/>
                  </a:cxn>
                  <a:cxn ang="0">
                    <a:pos x="84" y="62"/>
                  </a:cxn>
                  <a:cxn ang="0">
                    <a:pos x="79" y="65"/>
                  </a:cxn>
                  <a:cxn ang="0">
                    <a:pos x="84" y="55"/>
                  </a:cxn>
                  <a:cxn ang="0">
                    <a:pos x="75" y="63"/>
                  </a:cxn>
                  <a:cxn ang="0">
                    <a:pos x="72" y="61"/>
                  </a:cxn>
                  <a:cxn ang="0">
                    <a:pos x="72" y="54"/>
                  </a:cxn>
                  <a:cxn ang="0">
                    <a:pos x="84" y="47"/>
                  </a:cxn>
                  <a:cxn ang="0">
                    <a:pos x="72" y="50"/>
                  </a:cxn>
                  <a:cxn ang="0">
                    <a:pos x="73" y="44"/>
                  </a:cxn>
                </a:cxnLst>
                <a:rect l="0" t="0" r="r" b="b"/>
                <a:pathLst>
                  <a:path w="84" h="80">
                    <a:moveTo>
                      <a:pt x="83" y="38"/>
                    </a:moveTo>
                    <a:lnTo>
                      <a:pt x="82" y="36"/>
                    </a:lnTo>
                    <a:lnTo>
                      <a:pt x="76" y="35"/>
                    </a:lnTo>
                    <a:lnTo>
                      <a:pt x="72" y="35"/>
                    </a:lnTo>
                    <a:lnTo>
                      <a:pt x="71" y="34"/>
                    </a:lnTo>
                    <a:lnTo>
                      <a:pt x="59" y="38"/>
                    </a:lnTo>
                    <a:lnTo>
                      <a:pt x="63" y="32"/>
                    </a:lnTo>
                    <a:lnTo>
                      <a:pt x="59" y="35"/>
                    </a:lnTo>
                    <a:lnTo>
                      <a:pt x="53" y="34"/>
                    </a:lnTo>
                    <a:lnTo>
                      <a:pt x="53" y="31"/>
                    </a:lnTo>
                    <a:lnTo>
                      <a:pt x="52" y="31"/>
                    </a:lnTo>
                    <a:lnTo>
                      <a:pt x="60" y="27"/>
                    </a:lnTo>
                    <a:lnTo>
                      <a:pt x="52" y="27"/>
                    </a:lnTo>
                    <a:lnTo>
                      <a:pt x="53" y="24"/>
                    </a:lnTo>
                    <a:lnTo>
                      <a:pt x="52" y="24"/>
                    </a:lnTo>
                    <a:lnTo>
                      <a:pt x="42" y="32"/>
                    </a:lnTo>
                    <a:lnTo>
                      <a:pt x="42" y="30"/>
                    </a:lnTo>
                    <a:lnTo>
                      <a:pt x="45" y="25"/>
                    </a:lnTo>
                    <a:lnTo>
                      <a:pt x="55" y="16"/>
                    </a:lnTo>
                    <a:lnTo>
                      <a:pt x="56" y="12"/>
                    </a:lnTo>
                    <a:lnTo>
                      <a:pt x="57" y="13"/>
                    </a:lnTo>
                    <a:lnTo>
                      <a:pt x="60" y="12"/>
                    </a:lnTo>
                    <a:lnTo>
                      <a:pt x="63" y="8"/>
                    </a:lnTo>
                    <a:lnTo>
                      <a:pt x="61" y="6"/>
                    </a:lnTo>
                    <a:lnTo>
                      <a:pt x="61" y="5"/>
                    </a:lnTo>
                    <a:lnTo>
                      <a:pt x="64" y="4"/>
                    </a:lnTo>
                    <a:lnTo>
                      <a:pt x="67" y="1"/>
                    </a:lnTo>
                    <a:lnTo>
                      <a:pt x="68" y="0"/>
                    </a:lnTo>
                    <a:lnTo>
                      <a:pt x="59" y="2"/>
                    </a:lnTo>
                    <a:lnTo>
                      <a:pt x="53" y="4"/>
                    </a:lnTo>
                    <a:lnTo>
                      <a:pt x="49" y="8"/>
                    </a:lnTo>
                    <a:lnTo>
                      <a:pt x="46" y="9"/>
                    </a:lnTo>
                    <a:lnTo>
                      <a:pt x="45" y="12"/>
                    </a:lnTo>
                    <a:lnTo>
                      <a:pt x="40" y="15"/>
                    </a:lnTo>
                    <a:lnTo>
                      <a:pt x="41" y="16"/>
                    </a:lnTo>
                    <a:lnTo>
                      <a:pt x="37" y="21"/>
                    </a:lnTo>
                    <a:lnTo>
                      <a:pt x="38" y="23"/>
                    </a:lnTo>
                    <a:lnTo>
                      <a:pt x="34" y="24"/>
                    </a:lnTo>
                    <a:lnTo>
                      <a:pt x="29" y="30"/>
                    </a:lnTo>
                    <a:lnTo>
                      <a:pt x="29" y="34"/>
                    </a:lnTo>
                    <a:lnTo>
                      <a:pt x="23" y="35"/>
                    </a:lnTo>
                    <a:lnTo>
                      <a:pt x="22" y="38"/>
                    </a:lnTo>
                    <a:lnTo>
                      <a:pt x="25" y="38"/>
                    </a:lnTo>
                    <a:lnTo>
                      <a:pt x="23" y="40"/>
                    </a:lnTo>
                    <a:lnTo>
                      <a:pt x="19" y="40"/>
                    </a:lnTo>
                    <a:lnTo>
                      <a:pt x="14" y="47"/>
                    </a:lnTo>
                    <a:lnTo>
                      <a:pt x="13" y="48"/>
                    </a:lnTo>
                    <a:lnTo>
                      <a:pt x="11" y="47"/>
                    </a:lnTo>
                    <a:lnTo>
                      <a:pt x="7" y="48"/>
                    </a:lnTo>
                    <a:lnTo>
                      <a:pt x="14" y="50"/>
                    </a:lnTo>
                    <a:lnTo>
                      <a:pt x="15" y="51"/>
                    </a:lnTo>
                    <a:lnTo>
                      <a:pt x="2" y="59"/>
                    </a:lnTo>
                    <a:lnTo>
                      <a:pt x="0" y="62"/>
                    </a:lnTo>
                    <a:lnTo>
                      <a:pt x="0" y="65"/>
                    </a:lnTo>
                    <a:lnTo>
                      <a:pt x="4" y="65"/>
                    </a:lnTo>
                    <a:lnTo>
                      <a:pt x="17" y="63"/>
                    </a:lnTo>
                    <a:lnTo>
                      <a:pt x="33" y="65"/>
                    </a:lnTo>
                    <a:lnTo>
                      <a:pt x="41" y="63"/>
                    </a:lnTo>
                    <a:lnTo>
                      <a:pt x="46" y="61"/>
                    </a:lnTo>
                    <a:lnTo>
                      <a:pt x="45" y="63"/>
                    </a:lnTo>
                    <a:lnTo>
                      <a:pt x="41" y="66"/>
                    </a:lnTo>
                    <a:lnTo>
                      <a:pt x="49" y="66"/>
                    </a:lnTo>
                    <a:lnTo>
                      <a:pt x="52" y="63"/>
                    </a:lnTo>
                    <a:lnTo>
                      <a:pt x="57" y="65"/>
                    </a:lnTo>
                    <a:lnTo>
                      <a:pt x="52" y="69"/>
                    </a:lnTo>
                    <a:lnTo>
                      <a:pt x="48" y="71"/>
                    </a:lnTo>
                    <a:lnTo>
                      <a:pt x="42" y="73"/>
                    </a:lnTo>
                    <a:lnTo>
                      <a:pt x="41" y="76"/>
                    </a:lnTo>
                    <a:lnTo>
                      <a:pt x="44" y="76"/>
                    </a:lnTo>
                    <a:lnTo>
                      <a:pt x="49" y="74"/>
                    </a:lnTo>
                    <a:lnTo>
                      <a:pt x="57" y="67"/>
                    </a:lnTo>
                    <a:lnTo>
                      <a:pt x="61" y="67"/>
                    </a:lnTo>
                    <a:lnTo>
                      <a:pt x="67" y="59"/>
                    </a:lnTo>
                    <a:lnTo>
                      <a:pt x="69" y="59"/>
                    </a:lnTo>
                    <a:lnTo>
                      <a:pt x="68" y="69"/>
                    </a:lnTo>
                    <a:lnTo>
                      <a:pt x="64" y="76"/>
                    </a:lnTo>
                    <a:lnTo>
                      <a:pt x="65" y="77"/>
                    </a:lnTo>
                    <a:lnTo>
                      <a:pt x="71" y="71"/>
                    </a:lnTo>
                    <a:lnTo>
                      <a:pt x="72" y="71"/>
                    </a:lnTo>
                    <a:lnTo>
                      <a:pt x="69" y="78"/>
                    </a:lnTo>
                    <a:lnTo>
                      <a:pt x="71" y="80"/>
                    </a:lnTo>
                    <a:lnTo>
                      <a:pt x="73" y="78"/>
                    </a:lnTo>
                    <a:lnTo>
                      <a:pt x="76" y="78"/>
                    </a:lnTo>
                    <a:lnTo>
                      <a:pt x="84" y="66"/>
                    </a:lnTo>
                    <a:lnTo>
                      <a:pt x="84" y="62"/>
                    </a:lnTo>
                    <a:lnTo>
                      <a:pt x="84" y="62"/>
                    </a:lnTo>
                    <a:lnTo>
                      <a:pt x="79" y="66"/>
                    </a:lnTo>
                    <a:lnTo>
                      <a:pt x="79" y="65"/>
                    </a:lnTo>
                    <a:lnTo>
                      <a:pt x="79" y="62"/>
                    </a:lnTo>
                    <a:lnTo>
                      <a:pt x="84" y="55"/>
                    </a:lnTo>
                    <a:lnTo>
                      <a:pt x="79" y="58"/>
                    </a:lnTo>
                    <a:lnTo>
                      <a:pt x="75" y="63"/>
                    </a:lnTo>
                    <a:lnTo>
                      <a:pt x="73" y="63"/>
                    </a:lnTo>
                    <a:lnTo>
                      <a:pt x="72" y="61"/>
                    </a:lnTo>
                    <a:lnTo>
                      <a:pt x="73" y="58"/>
                    </a:lnTo>
                    <a:lnTo>
                      <a:pt x="72" y="54"/>
                    </a:lnTo>
                    <a:lnTo>
                      <a:pt x="82" y="50"/>
                    </a:lnTo>
                    <a:lnTo>
                      <a:pt x="84" y="47"/>
                    </a:lnTo>
                    <a:lnTo>
                      <a:pt x="78" y="50"/>
                    </a:lnTo>
                    <a:lnTo>
                      <a:pt x="72" y="50"/>
                    </a:lnTo>
                    <a:lnTo>
                      <a:pt x="76" y="46"/>
                    </a:lnTo>
                    <a:lnTo>
                      <a:pt x="73" y="44"/>
                    </a:lnTo>
                    <a:lnTo>
                      <a:pt x="83" y="38"/>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2" name="Freeform 878"/>
              <p:cNvSpPr>
                <a:spLocks/>
              </p:cNvSpPr>
              <p:nvPr/>
            </p:nvSpPr>
            <p:spPr bwMode="auto">
              <a:xfrm>
                <a:off x="2846388" y="2587625"/>
                <a:ext cx="9525" cy="23812"/>
              </a:xfrm>
              <a:custGeom>
                <a:avLst/>
                <a:gdLst/>
                <a:ahLst/>
                <a:cxnLst>
                  <a:cxn ang="0">
                    <a:pos x="0" y="13"/>
                  </a:cxn>
                  <a:cxn ang="0">
                    <a:pos x="3" y="13"/>
                  </a:cxn>
                  <a:cxn ang="0">
                    <a:pos x="6" y="6"/>
                  </a:cxn>
                  <a:cxn ang="0">
                    <a:pos x="4" y="0"/>
                  </a:cxn>
                  <a:cxn ang="0">
                    <a:pos x="6" y="6"/>
                  </a:cxn>
                  <a:cxn ang="0">
                    <a:pos x="3" y="12"/>
                  </a:cxn>
                  <a:cxn ang="0">
                    <a:pos x="0" y="13"/>
                  </a:cxn>
                </a:cxnLst>
                <a:rect l="0" t="0" r="r" b="b"/>
                <a:pathLst>
                  <a:path w="6" h="13">
                    <a:moveTo>
                      <a:pt x="0" y="13"/>
                    </a:moveTo>
                    <a:lnTo>
                      <a:pt x="3" y="13"/>
                    </a:lnTo>
                    <a:lnTo>
                      <a:pt x="6" y="6"/>
                    </a:lnTo>
                    <a:lnTo>
                      <a:pt x="4" y="0"/>
                    </a:lnTo>
                    <a:lnTo>
                      <a:pt x="6" y="6"/>
                    </a:lnTo>
                    <a:lnTo>
                      <a:pt x="3" y="12"/>
                    </a:lnTo>
                    <a:lnTo>
                      <a:pt x="0" y="1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3" name="Freeform 879"/>
              <p:cNvSpPr>
                <a:spLocks/>
              </p:cNvSpPr>
              <p:nvPr/>
            </p:nvSpPr>
            <p:spPr bwMode="auto">
              <a:xfrm>
                <a:off x="2668587" y="2921000"/>
                <a:ext cx="4762" cy="6349"/>
              </a:xfrm>
              <a:custGeom>
                <a:avLst/>
                <a:gdLst/>
                <a:ahLst/>
                <a:cxnLst>
                  <a:cxn ang="0">
                    <a:pos x="3" y="0"/>
                  </a:cxn>
                  <a:cxn ang="0">
                    <a:pos x="0" y="4"/>
                  </a:cxn>
                  <a:cxn ang="0">
                    <a:pos x="3" y="0"/>
                  </a:cxn>
                </a:cxnLst>
                <a:rect l="0" t="0" r="r" b="b"/>
                <a:pathLst>
                  <a:path w="3" h="4">
                    <a:moveTo>
                      <a:pt x="3" y="0"/>
                    </a:moveTo>
                    <a:lnTo>
                      <a:pt x="0" y="4"/>
                    </a:lnTo>
                    <a:lnTo>
                      <a:pt x="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4" name="Freeform 880"/>
              <p:cNvSpPr>
                <a:spLocks/>
              </p:cNvSpPr>
              <p:nvPr/>
            </p:nvSpPr>
            <p:spPr bwMode="auto">
              <a:xfrm>
                <a:off x="2663825" y="2927350"/>
                <a:ext cx="4763" cy="7937"/>
              </a:xfrm>
              <a:custGeom>
                <a:avLst/>
                <a:gdLst/>
                <a:ahLst/>
                <a:cxnLst>
                  <a:cxn ang="0">
                    <a:pos x="3" y="0"/>
                  </a:cxn>
                  <a:cxn ang="0">
                    <a:pos x="0" y="3"/>
                  </a:cxn>
                  <a:cxn ang="0">
                    <a:pos x="3" y="0"/>
                  </a:cxn>
                </a:cxnLst>
                <a:rect l="0" t="0" r="r" b="b"/>
                <a:pathLst>
                  <a:path w="3" h="3">
                    <a:moveTo>
                      <a:pt x="3" y="0"/>
                    </a:moveTo>
                    <a:lnTo>
                      <a:pt x="0" y="3"/>
                    </a:lnTo>
                    <a:lnTo>
                      <a:pt x="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5" name="Freeform 881"/>
              <p:cNvSpPr>
                <a:spLocks/>
              </p:cNvSpPr>
              <p:nvPr/>
            </p:nvSpPr>
            <p:spPr bwMode="auto">
              <a:xfrm>
                <a:off x="2636838" y="2935288"/>
                <a:ext cx="15875" cy="4761"/>
              </a:xfrm>
              <a:custGeom>
                <a:avLst/>
                <a:gdLst/>
                <a:ahLst/>
                <a:cxnLst>
                  <a:cxn ang="0">
                    <a:pos x="9" y="1"/>
                  </a:cxn>
                  <a:cxn ang="0">
                    <a:pos x="0" y="3"/>
                  </a:cxn>
                  <a:cxn ang="0">
                    <a:pos x="7" y="0"/>
                  </a:cxn>
                  <a:cxn ang="0">
                    <a:pos x="9" y="0"/>
                  </a:cxn>
                  <a:cxn ang="0">
                    <a:pos x="9" y="1"/>
                  </a:cxn>
                </a:cxnLst>
                <a:rect l="0" t="0" r="r" b="b"/>
                <a:pathLst>
                  <a:path w="9" h="3">
                    <a:moveTo>
                      <a:pt x="9" y="1"/>
                    </a:moveTo>
                    <a:lnTo>
                      <a:pt x="0" y="3"/>
                    </a:lnTo>
                    <a:lnTo>
                      <a:pt x="7" y="0"/>
                    </a:lnTo>
                    <a:lnTo>
                      <a:pt x="9" y="0"/>
                    </a:lnTo>
                    <a:lnTo>
                      <a:pt x="9"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6" name="Freeform 882"/>
              <p:cNvSpPr>
                <a:spLocks/>
              </p:cNvSpPr>
              <p:nvPr/>
            </p:nvSpPr>
            <p:spPr bwMode="auto">
              <a:xfrm>
                <a:off x="1803400" y="2646364"/>
                <a:ext cx="3175" cy="6349"/>
              </a:xfrm>
              <a:custGeom>
                <a:avLst/>
                <a:gdLst/>
                <a:ahLst/>
                <a:cxnLst>
                  <a:cxn ang="0">
                    <a:pos x="0" y="0"/>
                  </a:cxn>
                  <a:cxn ang="0">
                    <a:pos x="2" y="1"/>
                  </a:cxn>
                  <a:cxn ang="0">
                    <a:pos x="0" y="3"/>
                  </a:cxn>
                  <a:cxn ang="0">
                    <a:pos x="0" y="0"/>
                  </a:cxn>
                </a:cxnLst>
                <a:rect l="0" t="0" r="r" b="b"/>
                <a:pathLst>
                  <a:path w="2" h="3">
                    <a:moveTo>
                      <a:pt x="0" y="0"/>
                    </a:moveTo>
                    <a:lnTo>
                      <a:pt x="2" y="1"/>
                    </a:lnTo>
                    <a:lnTo>
                      <a:pt x="0" y="3"/>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7" name="Freeform 883"/>
              <p:cNvSpPr>
                <a:spLocks/>
              </p:cNvSpPr>
              <p:nvPr/>
            </p:nvSpPr>
            <p:spPr bwMode="auto">
              <a:xfrm>
                <a:off x="3006725" y="2419350"/>
                <a:ext cx="9525" cy="4763"/>
              </a:xfrm>
              <a:custGeom>
                <a:avLst/>
                <a:gdLst/>
                <a:ahLst/>
                <a:cxnLst>
                  <a:cxn ang="0">
                    <a:pos x="0" y="1"/>
                  </a:cxn>
                  <a:cxn ang="0">
                    <a:pos x="5" y="1"/>
                  </a:cxn>
                  <a:cxn ang="0">
                    <a:pos x="5" y="0"/>
                  </a:cxn>
                  <a:cxn ang="0">
                    <a:pos x="4" y="0"/>
                  </a:cxn>
                  <a:cxn ang="0">
                    <a:pos x="0" y="1"/>
                  </a:cxn>
                </a:cxnLst>
                <a:rect l="0" t="0" r="r" b="b"/>
                <a:pathLst>
                  <a:path w="5" h="1">
                    <a:moveTo>
                      <a:pt x="0" y="1"/>
                    </a:moveTo>
                    <a:lnTo>
                      <a:pt x="5" y="1"/>
                    </a:lnTo>
                    <a:lnTo>
                      <a:pt x="5" y="0"/>
                    </a:lnTo>
                    <a:lnTo>
                      <a:pt x="4" y="0"/>
                    </a:lnTo>
                    <a:lnTo>
                      <a:pt x="0"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8" name="Freeform 884"/>
              <p:cNvSpPr>
                <a:spLocks/>
              </p:cNvSpPr>
              <p:nvPr/>
            </p:nvSpPr>
            <p:spPr bwMode="auto">
              <a:xfrm>
                <a:off x="3022600" y="2419350"/>
                <a:ext cx="4763" cy="9526"/>
              </a:xfrm>
              <a:custGeom>
                <a:avLst/>
                <a:gdLst/>
                <a:ahLst/>
                <a:cxnLst>
                  <a:cxn ang="0">
                    <a:pos x="0" y="2"/>
                  </a:cxn>
                  <a:cxn ang="0">
                    <a:pos x="2" y="4"/>
                  </a:cxn>
                  <a:cxn ang="0">
                    <a:pos x="4" y="2"/>
                  </a:cxn>
                  <a:cxn ang="0">
                    <a:pos x="2" y="0"/>
                  </a:cxn>
                  <a:cxn ang="0">
                    <a:pos x="2" y="2"/>
                  </a:cxn>
                  <a:cxn ang="0">
                    <a:pos x="0" y="2"/>
                  </a:cxn>
                </a:cxnLst>
                <a:rect l="0" t="0" r="r" b="b"/>
                <a:pathLst>
                  <a:path w="4" h="4">
                    <a:moveTo>
                      <a:pt x="0" y="2"/>
                    </a:moveTo>
                    <a:lnTo>
                      <a:pt x="2" y="4"/>
                    </a:lnTo>
                    <a:lnTo>
                      <a:pt x="4" y="2"/>
                    </a:lnTo>
                    <a:lnTo>
                      <a:pt x="2" y="0"/>
                    </a:lnTo>
                    <a:lnTo>
                      <a:pt x="2" y="2"/>
                    </a:lnTo>
                    <a:lnTo>
                      <a:pt x="0" y="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79" name="Freeform 885"/>
              <p:cNvSpPr>
                <a:spLocks/>
              </p:cNvSpPr>
              <p:nvPr/>
            </p:nvSpPr>
            <p:spPr bwMode="auto">
              <a:xfrm>
                <a:off x="3076575" y="2336800"/>
                <a:ext cx="4763" cy="4763"/>
              </a:xfrm>
              <a:custGeom>
                <a:avLst/>
                <a:gdLst/>
                <a:ahLst/>
                <a:cxnLst>
                  <a:cxn ang="0">
                    <a:pos x="0" y="1"/>
                  </a:cxn>
                  <a:cxn ang="0">
                    <a:pos x="0" y="3"/>
                  </a:cxn>
                  <a:cxn ang="0">
                    <a:pos x="2" y="1"/>
                  </a:cxn>
                  <a:cxn ang="0">
                    <a:pos x="2" y="0"/>
                  </a:cxn>
                  <a:cxn ang="0">
                    <a:pos x="0" y="1"/>
                  </a:cxn>
                </a:cxnLst>
                <a:rect l="0" t="0" r="r" b="b"/>
                <a:pathLst>
                  <a:path w="2" h="3">
                    <a:moveTo>
                      <a:pt x="0" y="1"/>
                    </a:moveTo>
                    <a:lnTo>
                      <a:pt x="0" y="3"/>
                    </a:lnTo>
                    <a:lnTo>
                      <a:pt x="2" y="1"/>
                    </a:lnTo>
                    <a:lnTo>
                      <a:pt x="2" y="0"/>
                    </a:lnTo>
                    <a:lnTo>
                      <a:pt x="0"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0" name="Freeform 886"/>
              <p:cNvSpPr>
                <a:spLocks/>
              </p:cNvSpPr>
              <p:nvPr/>
            </p:nvSpPr>
            <p:spPr bwMode="auto">
              <a:xfrm>
                <a:off x="3082925" y="2335214"/>
                <a:ext cx="0" cy="1587"/>
              </a:xfrm>
              <a:custGeom>
                <a:avLst/>
                <a:gdLst/>
                <a:ahLst/>
                <a:cxnLst>
                  <a:cxn ang="0">
                    <a:pos x="0" y="1"/>
                  </a:cxn>
                  <a:cxn ang="0">
                    <a:pos x="0" y="1"/>
                  </a:cxn>
                  <a:cxn ang="0">
                    <a:pos x="1" y="0"/>
                  </a:cxn>
                  <a:cxn ang="0">
                    <a:pos x="0" y="1"/>
                  </a:cxn>
                </a:cxnLst>
                <a:rect l="0" t="0" r="r" b="b"/>
                <a:pathLst>
                  <a:path w="1" h="1">
                    <a:moveTo>
                      <a:pt x="0" y="1"/>
                    </a:moveTo>
                    <a:lnTo>
                      <a:pt x="0" y="1"/>
                    </a:lnTo>
                    <a:lnTo>
                      <a:pt x="1" y="0"/>
                    </a:lnTo>
                    <a:lnTo>
                      <a:pt x="0"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1" name="Freeform 887"/>
              <p:cNvSpPr>
                <a:spLocks/>
              </p:cNvSpPr>
              <p:nvPr/>
            </p:nvSpPr>
            <p:spPr bwMode="auto">
              <a:xfrm>
                <a:off x="3082925" y="2339975"/>
                <a:ext cx="0" cy="1588"/>
              </a:xfrm>
              <a:custGeom>
                <a:avLst/>
                <a:gdLst/>
                <a:ahLst/>
                <a:cxnLst>
                  <a:cxn ang="0">
                    <a:pos x="0" y="0"/>
                  </a:cxn>
                  <a:cxn ang="0">
                    <a:pos x="0" y="2"/>
                  </a:cxn>
                  <a:cxn ang="0">
                    <a:pos x="1" y="0"/>
                  </a:cxn>
                  <a:cxn ang="0">
                    <a:pos x="0" y="0"/>
                  </a:cxn>
                </a:cxnLst>
                <a:rect l="0" t="0" r="r" b="b"/>
                <a:pathLst>
                  <a:path w="1" h="2">
                    <a:moveTo>
                      <a:pt x="0" y="0"/>
                    </a:moveTo>
                    <a:lnTo>
                      <a:pt x="0" y="2"/>
                    </a:lnTo>
                    <a:lnTo>
                      <a:pt x="1" y="0"/>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2" name="Freeform 888"/>
              <p:cNvSpPr>
                <a:spLocks/>
              </p:cNvSpPr>
              <p:nvPr/>
            </p:nvSpPr>
            <p:spPr bwMode="auto">
              <a:xfrm>
                <a:off x="3125788" y="2317751"/>
                <a:ext cx="4762" cy="6349"/>
              </a:xfrm>
              <a:custGeom>
                <a:avLst/>
                <a:gdLst/>
                <a:ahLst/>
                <a:cxnLst>
                  <a:cxn ang="0">
                    <a:pos x="2" y="0"/>
                  </a:cxn>
                  <a:cxn ang="0">
                    <a:pos x="0" y="3"/>
                  </a:cxn>
                  <a:cxn ang="0">
                    <a:pos x="2" y="2"/>
                  </a:cxn>
                  <a:cxn ang="0">
                    <a:pos x="2" y="0"/>
                  </a:cxn>
                  <a:cxn ang="0">
                    <a:pos x="2" y="0"/>
                  </a:cxn>
                </a:cxnLst>
                <a:rect l="0" t="0" r="r" b="b"/>
                <a:pathLst>
                  <a:path w="2" h="3">
                    <a:moveTo>
                      <a:pt x="2" y="0"/>
                    </a:moveTo>
                    <a:lnTo>
                      <a:pt x="0" y="3"/>
                    </a:lnTo>
                    <a:lnTo>
                      <a:pt x="2" y="2"/>
                    </a:lnTo>
                    <a:lnTo>
                      <a:pt x="2" y="0"/>
                    </a:lnTo>
                    <a:lnTo>
                      <a:pt x="2"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3" name="Freeform 889"/>
              <p:cNvSpPr>
                <a:spLocks/>
              </p:cNvSpPr>
              <p:nvPr/>
            </p:nvSpPr>
            <p:spPr bwMode="auto">
              <a:xfrm>
                <a:off x="2287588" y="2827338"/>
                <a:ext cx="19050" cy="14287"/>
              </a:xfrm>
              <a:custGeom>
                <a:avLst/>
                <a:gdLst/>
                <a:ahLst/>
                <a:cxnLst>
                  <a:cxn ang="0">
                    <a:pos x="3" y="5"/>
                  </a:cxn>
                  <a:cxn ang="0">
                    <a:pos x="11" y="0"/>
                  </a:cxn>
                  <a:cxn ang="0">
                    <a:pos x="2" y="9"/>
                  </a:cxn>
                  <a:cxn ang="0">
                    <a:pos x="0" y="9"/>
                  </a:cxn>
                  <a:cxn ang="0">
                    <a:pos x="3" y="5"/>
                  </a:cxn>
                </a:cxnLst>
                <a:rect l="0" t="0" r="r" b="b"/>
                <a:pathLst>
                  <a:path w="11" h="9">
                    <a:moveTo>
                      <a:pt x="3" y="5"/>
                    </a:moveTo>
                    <a:lnTo>
                      <a:pt x="11" y="0"/>
                    </a:lnTo>
                    <a:lnTo>
                      <a:pt x="2" y="9"/>
                    </a:lnTo>
                    <a:lnTo>
                      <a:pt x="0" y="9"/>
                    </a:lnTo>
                    <a:lnTo>
                      <a:pt x="3" y="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4" name="Freeform 890"/>
              <p:cNvSpPr>
                <a:spLocks/>
              </p:cNvSpPr>
              <p:nvPr/>
            </p:nvSpPr>
            <p:spPr bwMode="auto">
              <a:xfrm>
                <a:off x="2097088" y="1606550"/>
                <a:ext cx="34925" cy="19050"/>
              </a:xfrm>
              <a:custGeom>
                <a:avLst/>
                <a:gdLst/>
                <a:ahLst/>
                <a:cxnLst>
                  <a:cxn ang="0">
                    <a:pos x="4" y="6"/>
                  </a:cxn>
                  <a:cxn ang="0">
                    <a:pos x="7" y="6"/>
                  </a:cxn>
                  <a:cxn ang="0">
                    <a:pos x="7" y="4"/>
                  </a:cxn>
                  <a:cxn ang="0">
                    <a:pos x="11" y="4"/>
                  </a:cxn>
                  <a:cxn ang="0">
                    <a:pos x="11" y="4"/>
                  </a:cxn>
                  <a:cxn ang="0">
                    <a:pos x="15" y="2"/>
                  </a:cxn>
                  <a:cxn ang="0">
                    <a:pos x="15" y="0"/>
                  </a:cxn>
                  <a:cxn ang="0">
                    <a:pos x="16" y="0"/>
                  </a:cxn>
                  <a:cxn ang="0">
                    <a:pos x="16" y="3"/>
                  </a:cxn>
                  <a:cxn ang="0">
                    <a:pos x="20" y="3"/>
                  </a:cxn>
                  <a:cxn ang="0">
                    <a:pos x="18" y="4"/>
                  </a:cxn>
                  <a:cxn ang="0">
                    <a:pos x="3" y="10"/>
                  </a:cxn>
                  <a:cxn ang="0">
                    <a:pos x="0" y="10"/>
                  </a:cxn>
                  <a:cxn ang="0">
                    <a:pos x="3" y="10"/>
                  </a:cxn>
                  <a:cxn ang="0">
                    <a:pos x="2" y="8"/>
                  </a:cxn>
                  <a:cxn ang="0">
                    <a:pos x="3" y="6"/>
                  </a:cxn>
                  <a:cxn ang="0">
                    <a:pos x="4" y="6"/>
                  </a:cxn>
                </a:cxnLst>
                <a:rect l="0" t="0" r="r" b="b"/>
                <a:pathLst>
                  <a:path w="20" h="10">
                    <a:moveTo>
                      <a:pt x="4" y="6"/>
                    </a:moveTo>
                    <a:lnTo>
                      <a:pt x="7" y="6"/>
                    </a:lnTo>
                    <a:lnTo>
                      <a:pt x="7" y="4"/>
                    </a:lnTo>
                    <a:lnTo>
                      <a:pt x="11" y="4"/>
                    </a:lnTo>
                    <a:lnTo>
                      <a:pt x="11" y="4"/>
                    </a:lnTo>
                    <a:lnTo>
                      <a:pt x="15" y="2"/>
                    </a:lnTo>
                    <a:lnTo>
                      <a:pt x="15" y="0"/>
                    </a:lnTo>
                    <a:lnTo>
                      <a:pt x="16" y="0"/>
                    </a:lnTo>
                    <a:lnTo>
                      <a:pt x="16" y="3"/>
                    </a:lnTo>
                    <a:lnTo>
                      <a:pt x="20" y="3"/>
                    </a:lnTo>
                    <a:lnTo>
                      <a:pt x="18" y="4"/>
                    </a:lnTo>
                    <a:lnTo>
                      <a:pt x="3" y="10"/>
                    </a:lnTo>
                    <a:lnTo>
                      <a:pt x="0" y="10"/>
                    </a:lnTo>
                    <a:lnTo>
                      <a:pt x="3" y="10"/>
                    </a:lnTo>
                    <a:lnTo>
                      <a:pt x="2" y="8"/>
                    </a:lnTo>
                    <a:lnTo>
                      <a:pt x="3" y="6"/>
                    </a:lnTo>
                    <a:lnTo>
                      <a:pt x="4" y="6"/>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5" name="Freeform 891"/>
              <p:cNvSpPr>
                <a:spLocks/>
              </p:cNvSpPr>
              <p:nvPr/>
            </p:nvSpPr>
            <p:spPr bwMode="auto">
              <a:xfrm>
                <a:off x="2082800" y="1619250"/>
                <a:ext cx="12700" cy="6349"/>
              </a:xfrm>
              <a:custGeom>
                <a:avLst/>
                <a:gdLst/>
                <a:ahLst/>
                <a:cxnLst>
                  <a:cxn ang="0">
                    <a:pos x="2" y="0"/>
                  </a:cxn>
                  <a:cxn ang="0">
                    <a:pos x="0" y="1"/>
                  </a:cxn>
                  <a:cxn ang="0">
                    <a:pos x="1" y="4"/>
                  </a:cxn>
                  <a:cxn ang="0">
                    <a:pos x="8" y="4"/>
                  </a:cxn>
                  <a:cxn ang="0">
                    <a:pos x="5" y="0"/>
                  </a:cxn>
                  <a:cxn ang="0">
                    <a:pos x="2" y="0"/>
                  </a:cxn>
                </a:cxnLst>
                <a:rect l="0" t="0" r="r" b="b"/>
                <a:pathLst>
                  <a:path w="8" h="4">
                    <a:moveTo>
                      <a:pt x="2" y="0"/>
                    </a:moveTo>
                    <a:lnTo>
                      <a:pt x="0" y="1"/>
                    </a:lnTo>
                    <a:lnTo>
                      <a:pt x="1" y="4"/>
                    </a:lnTo>
                    <a:lnTo>
                      <a:pt x="8" y="4"/>
                    </a:lnTo>
                    <a:lnTo>
                      <a:pt x="5" y="0"/>
                    </a:lnTo>
                    <a:lnTo>
                      <a:pt x="2"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6" name="Freeform 892"/>
              <p:cNvSpPr>
                <a:spLocks/>
              </p:cNvSpPr>
              <p:nvPr/>
            </p:nvSpPr>
            <p:spPr bwMode="auto">
              <a:xfrm>
                <a:off x="1792287" y="2647950"/>
                <a:ext cx="6350" cy="4763"/>
              </a:xfrm>
              <a:custGeom>
                <a:avLst/>
                <a:gdLst/>
                <a:ahLst/>
                <a:cxnLst>
                  <a:cxn ang="0">
                    <a:pos x="0" y="0"/>
                  </a:cxn>
                  <a:cxn ang="0">
                    <a:pos x="1" y="0"/>
                  </a:cxn>
                  <a:cxn ang="0">
                    <a:pos x="3" y="2"/>
                  </a:cxn>
                  <a:cxn ang="0">
                    <a:pos x="0" y="0"/>
                  </a:cxn>
                </a:cxnLst>
                <a:rect l="0" t="0" r="r" b="b"/>
                <a:pathLst>
                  <a:path w="3" h="2">
                    <a:moveTo>
                      <a:pt x="0" y="0"/>
                    </a:moveTo>
                    <a:lnTo>
                      <a:pt x="1" y="0"/>
                    </a:lnTo>
                    <a:lnTo>
                      <a:pt x="3" y="2"/>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7" name="Freeform 893"/>
              <p:cNvSpPr>
                <a:spLocks/>
              </p:cNvSpPr>
              <p:nvPr/>
            </p:nvSpPr>
            <p:spPr bwMode="auto">
              <a:xfrm>
                <a:off x="1827213" y="2668588"/>
                <a:ext cx="3175" cy="3175"/>
              </a:xfrm>
              <a:custGeom>
                <a:avLst/>
                <a:gdLst/>
                <a:ahLst/>
                <a:cxnLst>
                  <a:cxn ang="0">
                    <a:pos x="0" y="0"/>
                  </a:cxn>
                  <a:cxn ang="0">
                    <a:pos x="0" y="3"/>
                  </a:cxn>
                  <a:cxn ang="0">
                    <a:pos x="0" y="0"/>
                  </a:cxn>
                </a:cxnLst>
                <a:rect l="0" t="0" r="r" b="b"/>
                <a:pathLst>
                  <a:path h="3">
                    <a:moveTo>
                      <a:pt x="0" y="0"/>
                    </a:moveTo>
                    <a:lnTo>
                      <a:pt x="0" y="3"/>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8" name="Freeform 894"/>
              <p:cNvSpPr>
                <a:spLocks/>
              </p:cNvSpPr>
              <p:nvPr/>
            </p:nvSpPr>
            <p:spPr bwMode="auto">
              <a:xfrm>
                <a:off x="2266950" y="2921000"/>
                <a:ext cx="0" cy="6349"/>
              </a:xfrm>
              <a:custGeom>
                <a:avLst/>
                <a:gdLst/>
                <a:ahLst/>
                <a:cxnLst>
                  <a:cxn ang="0">
                    <a:pos x="1" y="0"/>
                  </a:cxn>
                  <a:cxn ang="0">
                    <a:pos x="1" y="3"/>
                  </a:cxn>
                  <a:cxn ang="0">
                    <a:pos x="0" y="4"/>
                  </a:cxn>
                  <a:cxn ang="0">
                    <a:pos x="0" y="1"/>
                  </a:cxn>
                  <a:cxn ang="0">
                    <a:pos x="1" y="0"/>
                  </a:cxn>
                </a:cxnLst>
                <a:rect l="0" t="0" r="r" b="b"/>
                <a:pathLst>
                  <a:path w="1" h="4">
                    <a:moveTo>
                      <a:pt x="1" y="0"/>
                    </a:moveTo>
                    <a:lnTo>
                      <a:pt x="1" y="3"/>
                    </a:lnTo>
                    <a:lnTo>
                      <a:pt x="0" y="4"/>
                    </a:lnTo>
                    <a:lnTo>
                      <a:pt x="0" y="1"/>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89" name="Freeform 895"/>
              <p:cNvSpPr>
                <a:spLocks/>
              </p:cNvSpPr>
              <p:nvPr/>
            </p:nvSpPr>
            <p:spPr bwMode="auto">
              <a:xfrm>
                <a:off x="1800225" y="2041525"/>
                <a:ext cx="6350" cy="6349"/>
              </a:xfrm>
              <a:custGeom>
                <a:avLst/>
                <a:gdLst/>
                <a:ahLst/>
                <a:cxnLst>
                  <a:cxn ang="0">
                    <a:pos x="0" y="1"/>
                  </a:cxn>
                  <a:cxn ang="0">
                    <a:pos x="4" y="0"/>
                  </a:cxn>
                  <a:cxn ang="0">
                    <a:pos x="4" y="3"/>
                  </a:cxn>
                  <a:cxn ang="0">
                    <a:pos x="1" y="3"/>
                  </a:cxn>
                  <a:cxn ang="0">
                    <a:pos x="0" y="1"/>
                  </a:cxn>
                </a:cxnLst>
                <a:rect l="0" t="0" r="r" b="b"/>
                <a:pathLst>
                  <a:path w="4" h="3">
                    <a:moveTo>
                      <a:pt x="0" y="1"/>
                    </a:moveTo>
                    <a:lnTo>
                      <a:pt x="4" y="0"/>
                    </a:lnTo>
                    <a:lnTo>
                      <a:pt x="4" y="3"/>
                    </a:lnTo>
                    <a:lnTo>
                      <a:pt x="1" y="3"/>
                    </a:lnTo>
                    <a:lnTo>
                      <a:pt x="0"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90" name="Freeform 896"/>
              <p:cNvSpPr>
                <a:spLocks/>
              </p:cNvSpPr>
              <p:nvPr/>
            </p:nvSpPr>
            <p:spPr bwMode="auto">
              <a:xfrm>
                <a:off x="1797050" y="2054225"/>
                <a:ext cx="4763" cy="11114"/>
              </a:xfrm>
              <a:custGeom>
                <a:avLst/>
                <a:gdLst/>
                <a:ahLst/>
                <a:cxnLst>
                  <a:cxn ang="0">
                    <a:pos x="0" y="0"/>
                  </a:cxn>
                  <a:cxn ang="0">
                    <a:pos x="4" y="2"/>
                  </a:cxn>
                  <a:cxn ang="0">
                    <a:pos x="3" y="6"/>
                  </a:cxn>
                  <a:cxn ang="0">
                    <a:pos x="0" y="0"/>
                  </a:cxn>
                </a:cxnLst>
                <a:rect l="0" t="0" r="r" b="b"/>
                <a:pathLst>
                  <a:path w="4" h="6">
                    <a:moveTo>
                      <a:pt x="0" y="0"/>
                    </a:moveTo>
                    <a:lnTo>
                      <a:pt x="4" y="2"/>
                    </a:lnTo>
                    <a:lnTo>
                      <a:pt x="3" y="6"/>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91" name="Freeform 897"/>
              <p:cNvSpPr>
                <a:spLocks/>
              </p:cNvSpPr>
              <p:nvPr/>
            </p:nvSpPr>
            <p:spPr bwMode="auto">
              <a:xfrm>
                <a:off x="1806575" y="2047875"/>
                <a:ext cx="6350" cy="17463"/>
              </a:xfrm>
              <a:custGeom>
                <a:avLst/>
                <a:gdLst/>
                <a:ahLst/>
                <a:cxnLst>
                  <a:cxn ang="0">
                    <a:pos x="3" y="4"/>
                  </a:cxn>
                  <a:cxn ang="0">
                    <a:pos x="3" y="6"/>
                  </a:cxn>
                  <a:cxn ang="0">
                    <a:pos x="0" y="10"/>
                  </a:cxn>
                  <a:cxn ang="0">
                    <a:pos x="1" y="2"/>
                  </a:cxn>
                  <a:cxn ang="0">
                    <a:pos x="0" y="0"/>
                  </a:cxn>
                  <a:cxn ang="0">
                    <a:pos x="1" y="0"/>
                  </a:cxn>
                  <a:cxn ang="0">
                    <a:pos x="3" y="4"/>
                  </a:cxn>
                </a:cxnLst>
                <a:rect l="0" t="0" r="r" b="b"/>
                <a:pathLst>
                  <a:path w="3" h="10">
                    <a:moveTo>
                      <a:pt x="3" y="4"/>
                    </a:moveTo>
                    <a:lnTo>
                      <a:pt x="3" y="6"/>
                    </a:lnTo>
                    <a:lnTo>
                      <a:pt x="0" y="10"/>
                    </a:lnTo>
                    <a:lnTo>
                      <a:pt x="1" y="2"/>
                    </a:lnTo>
                    <a:lnTo>
                      <a:pt x="0" y="0"/>
                    </a:lnTo>
                    <a:lnTo>
                      <a:pt x="1" y="0"/>
                    </a:lnTo>
                    <a:lnTo>
                      <a:pt x="3"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92" name="Freeform 898"/>
              <p:cNvSpPr>
                <a:spLocks/>
              </p:cNvSpPr>
              <p:nvPr/>
            </p:nvSpPr>
            <p:spPr bwMode="auto">
              <a:xfrm>
                <a:off x="1804988" y="2078038"/>
                <a:ext cx="1587" cy="9526"/>
              </a:xfrm>
              <a:custGeom>
                <a:avLst/>
                <a:gdLst/>
                <a:ahLst/>
                <a:cxnLst>
                  <a:cxn ang="0">
                    <a:pos x="1" y="0"/>
                  </a:cxn>
                  <a:cxn ang="0">
                    <a:pos x="0" y="5"/>
                  </a:cxn>
                  <a:cxn ang="0">
                    <a:pos x="0" y="1"/>
                  </a:cxn>
                  <a:cxn ang="0">
                    <a:pos x="1" y="0"/>
                  </a:cxn>
                </a:cxnLst>
                <a:rect l="0" t="0" r="r" b="b"/>
                <a:pathLst>
                  <a:path w="1" h="5">
                    <a:moveTo>
                      <a:pt x="1" y="0"/>
                    </a:moveTo>
                    <a:lnTo>
                      <a:pt x="0" y="5"/>
                    </a:lnTo>
                    <a:lnTo>
                      <a:pt x="0" y="1"/>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93" name="Freeform 899"/>
              <p:cNvSpPr>
                <a:spLocks/>
              </p:cNvSpPr>
              <p:nvPr/>
            </p:nvSpPr>
            <p:spPr bwMode="auto">
              <a:xfrm>
                <a:off x="1865313" y="2135188"/>
                <a:ext cx="68262" cy="77787"/>
              </a:xfrm>
              <a:custGeom>
                <a:avLst/>
                <a:gdLst/>
                <a:ahLst/>
                <a:cxnLst>
                  <a:cxn ang="0">
                    <a:pos x="8" y="7"/>
                  </a:cxn>
                  <a:cxn ang="0">
                    <a:pos x="11" y="4"/>
                  </a:cxn>
                  <a:cxn ang="0">
                    <a:pos x="5" y="3"/>
                  </a:cxn>
                  <a:cxn ang="0">
                    <a:pos x="2" y="5"/>
                  </a:cxn>
                  <a:cxn ang="0">
                    <a:pos x="0" y="3"/>
                  </a:cxn>
                  <a:cxn ang="0">
                    <a:pos x="2" y="1"/>
                  </a:cxn>
                  <a:cxn ang="0">
                    <a:pos x="6" y="0"/>
                  </a:cxn>
                  <a:cxn ang="0">
                    <a:pos x="31" y="8"/>
                  </a:cxn>
                  <a:cxn ang="0">
                    <a:pos x="34" y="18"/>
                  </a:cxn>
                  <a:cxn ang="0">
                    <a:pos x="32" y="22"/>
                  </a:cxn>
                  <a:cxn ang="0">
                    <a:pos x="40" y="28"/>
                  </a:cxn>
                  <a:cxn ang="0">
                    <a:pos x="39" y="35"/>
                  </a:cxn>
                  <a:cxn ang="0">
                    <a:pos x="40" y="35"/>
                  </a:cxn>
                  <a:cxn ang="0">
                    <a:pos x="40" y="38"/>
                  </a:cxn>
                  <a:cxn ang="0">
                    <a:pos x="34" y="41"/>
                  </a:cxn>
                  <a:cxn ang="0">
                    <a:pos x="23" y="35"/>
                  </a:cxn>
                  <a:cxn ang="0">
                    <a:pos x="27" y="32"/>
                  </a:cxn>
                  <a:cxn ang="0">
                    <a:pos x="23" y="34"/>
                  </a:cxn>
                  <a:cxn ang="0">
                    <a:pos x="21" y="32"/>
                  </a:cxn>
                  <a:cxn ang="0">
                    <a:pos x="25" y="30"/>
                  </a:cxn>
                  <a:cxn ang="0">
                    <a:pos x="17" y="30"/>
                  </a:cxn>
                  <a:cxn ang="0">
                    <a:pos x="16" y="28"/>
                  </a:cxn>
                  <a:cxn ang="0">
                    <a:pos x="19" y="28"/>
                  </a:cxn>
                  <a:cxn ang="0">
                    <a:pos x="17" y="26"/>
                  </a:cxn>
                  <a:cxn ang="0">
                    <a:pos x="11" y="23"/>
                  </a:cxn>
                  <a:cxn ang="0">
                    <a:pos x="11" y="20"/>
                  </a:cxn>
                  <a:cxn ang="0">
                    <a:pos x="19" y="19"/>
                  </a:cxn>
                  <a:cxn ang="0">
                    <a:pos x="15" y="19"/>
                  </a:cxn>
                  <a:cxn ang="0">
                    <a:pos x="15" y="18"/>
                  </a:cxn>
                  <a:cxn ang="0">
                    <a:pos x="12" y="18"/>
                  </a:cxn>
                  <a:cxn ang="0">
                    <a:pos x="11" y="15"/>
                  </a:cxn>
                  <a:cxn ang="0">
                    <a:pos x="8" y="16"/>
                  </a:cxn>
                  <a:cxn ang="0">
                    <a:pos x="6" y="15"/>
                  </a:cxn>
                  <a:cxn ang="0">
                    <a:pos x="11" y="12"/>
                  </a:cxn>
                  <a:cxn ang="0">
                    <a:pos x="8" y="11"/>
                  </a:cxn>
                  <a:cxn ang="0">
                    <a:pos x="6" y="12"/>
                  </a:cxn>
                  <a:cxn ang="0">
                    <a:pos x="6" y="11"/>
                  </a:cxn>
                  <a:cxn ang="0">
                    <a:pos x="1" y="12"/>
                  </a:cxn>
                  <a:cxn ang="0">
                    <a:pos x="4" y="8"/>
                  </a:cxn>
                  <a:cxn ang="0">
                    <a:pos x="2" y="7"/>
                  </a:cxn>
                  <a:cxn ang="0">
                    <a:pos x="8" y="7"/>
                  </a:cxn>
                </a:cxnLst>
                <a:rect l="0" t="0" r="r" b="b"/>
                <a:pathLst>
                  <a:path w="40" h="41">
                    <a:moveTo>
                      <a:pt x="8" y="7"/>
                    </a:moveTo>
                    <a:lnTo>
                      <a:pt x="11" y="4"/>
                    </a:lnTo>
                    <a:lnTo>
                      <a:pt x="5" y="3"/>
                    </a:lnTo>
                    <a:lnTo>
                      <a:pt x="2" y="5"/>
                    </a:lnTo>
                    <a:lnTo>
                      <a:pt x="0" y="3"/>
                    </a:lnTo>
                    <a:lnTo>
                      <a:pt x="2" y="1"/>
                    </a:lnTo>
                    <a:lnTo>
                      <a:pt x="6" y="0"/>
                    </a:lnTo>
                    <a:lnTo>
                      <a:pt x="31" y="8"/>
                    </a:lnTo>
                    <a:lnTo>
                      <a:pt x="34" y="18"/>
                    </a:lnTo>
                    <a:lnTo>
                      <a:pt x="32" y="22"/>
                    </a:lnTo>
                    <a:lnTo>
                      <a:pt x="40" y="28"/>
                    </a:lnTo>
                    <a:lnTo>
                      <a:pt x="39" y="35"/>
                    </a:lnTo>
                    <a:lnTo>
                      <a:pt x="40" y="35"/>
                    </a:lnTo>
                    <a:lnTo>
                      <a:pt x="40" y="38"/>
                    </a:lnTo>
                    <a:lnTo>
                      <a:pt x="34" y="41"/>
                    </a:lnTo>
                    <a:lnTo>
                      <a:pt x="23" y="35"/>
                    </a:lnTo>
                    <a:lnTo>
                      <a:pt x="27" y="32"/>
                    </a:lnTo>
                    <a:lnTo>
                      <a:pt x="23" y="34"/>
                    </a:lnTo>
                    <a:lnTo>
                      <a:pt x="21" y="32"/>
                    </a:lnTo>
                    <a:lnTo>
                      <a:pt x="25" y="30"/>
                    </a:lnTo>
                    <a:lnTo>
                      <a:pt x="17" y="30"/>
                    </a:lnTo>
                    <a:lnTo>
                      <a:pt x="16" y="28"/>
                    </a:lnTo>
                    <a:lnTo>
                      <a:pt x="19" y="28"/>
                    </a:lnTo>
                    <a:lnTo>
                      <a:pt x="17" y="26"/>
                    </a:lnTo>
                    <a:lnTo>
                      <a:pt x="11" y="23"/>
                    </a:lnTo>
                    <a:lnTo>
                      <a:pt x="11" y="20"/>
                    </a:lnTo>
                    <a:lnTo>
                      <a:pt x="19" y="19"/>
                    </a:lnTo>
                    <a:lnTo>
                      <a:pt x="15" y="19"/>
                    </a:lnTo>
                    <a:lnTo>
                      <a:pt x="15" y="18"/>
                    </a:lnTo>
                    <a:lnTo>
                      <a:pt x="12" y="18"/>
                    </a:lnTo>
                    <a:lnTo>
                      <a:pt x="11" y="15"/>
                    </a:lnTo>
                    <a:lnTo>
                      <a:pt x="8" y="16"/>
                    </a:lnTo>
                    <a:lnTo>
                      <a:pt x="6" y="15"/>
                    </a:lnTo>
                    <a:lnTo>
                      <a:pt x="11" y="12"/>
                    </a:lnTo>
                    <a:lnTo>
                      <a:pt x="8" y="11"/>
                    </a:lnTo>
                    <a:lnTo>
                      <a:pt x="6" y="12"/>
                    </a:lnTo>
                    <a:lnTo>
                      <a:pt x="6" y="11"/>
                    </a:lnTo>
                    <a:lnTo>
                      <a:pt x="1" y="12"/>
                    </a:lnTo>
                    <a:lnTo>
                      <a:pt x="4" y="8"/>
                    </a:lnTo>
                    <a:lnTo>
                      <a:pt x="2" y="7"/>
                    </a:lnTo>
                    <a:lnTo>
                      <a:pt x="8" y="7"/>
                    </a:lnTo>
                    <a:close/>
                  </a:path>
                </a:pathLst>
              </a:custGeom>
              <a:solidFill>
                <a:srgbClr val="99CCFF"/>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94" name="Freeform 900"/>
              <p:cNvSpPr>
                <a:spLocks/>
              </p:cNvSpPr>
              <p:nvPr/>
            </p:nvSpPr>
            <p:spPr bwMode="auto">
              <a:xfrm>
                <a:off x="1524000" y="1681164"/>
                <a:ext cx="11113" cy="3175"/>
              </a:xfrm>
              <a:custGeom>
                <a:avLst/>
                <a:gdLst/>
                <a:ahLst/>
                <a:cxnLst>
                  <a:cxn ang="0">
                    <a:pos x="3" y="0"/>
                  </a:cxn>
                  <a:cxn ang="0">
                    <a:pos x="6" y="0"/>
                  </a:cxn>
                  <a:cxn ang="0">
                    <a:pos x="4" y="2"/>
                  </a:cxn>
                  <a:cxn ang="0">
                    <a:pos x="0" y="2"/>
                  </a:cxn>
                  <a:cxn ang="0">
                    <a:pos x="2" y="1"/>
                  </a:cxn>
                  <a:cxn ang="0">
                    <a:pos x="3" y="0"/>
                  </a:cxn>
                </a:cxnLst>
                <a:rect l="0" t="0" r="r" b="b"/>
                <a:pathLst>
                  <a:path w="6" h="2">
                    <a:moveTo>
                      <a:pt x="3" y="0"/>
                    </a:moveTo>
                    <a:lnTo>
                      <a:pt x="6" y="0"/>
                    </a:lnTo>
                    <a:lnTo>
                      <a:pt x="4" y="2"/>
                    </a:lnTo>
                    <a:lnTo>
                      <a:pt x="0" y="2"/>
                    </a:lnTo>
                    <a:lnTo>
                      <a:pt x="2" y="1"/>
                    </a:lnTo>
                    <a:lnTo>
                      <a:pt x="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95" name="Freeform 901"/>
              <p:cNvSpPr>
                <a:spLocks/>
              </p:cNvSpPr>
              <p:nvPr/>
            </p:nvSpPr>
            <p:spPr bwMode="auto">
              <a:xfrm>
                <a:off x="1236663" y="1766888"/>
                <a:ext cx="53975" cy="20636"/>
              </a:xfrm>
              <a:custGeom>
                <a:avLst/>
                <a:gdLst/>
                <a:ahLst/>
                <a:cxnLst>
                  <a:cxn ang="0">
                    <a:pos x="15" y="10"/>
                  </a:cxn>
                  <a:cxn ang="0">
                    <a:pos x="10" y="5"/>
                  </a:cxn>
                  <a:cxn ang="0">
                    <a:pos x="0" y="6"/>
                  </a:cxn>
                  <a:cxn ang="0">
                    <a:pos x="0" y="4"/>
                  </a:cxn>
                  <a:cxn ang="0">
                    <a:pos x="7" y="0"/>
                  </a:cxn>
                  <a:cxn ang="0">
                    <a:pos x="13" y="2"/>
                  </a:cxn>
                  <a:cxn ang="0">
                    <a:pos x="22" y="1"/>
                  </a:cxn>
                  <a:cxn ang="0">
                    <a:pos x="23" y="5"/>
                  </a:cxn>
                  <a:cxn ang="0">
                    <a:pos x="31" y="6"/>
                  </a:cxn>
                  <a:cxn ang="0">
                    <a:pos x="29" y="8"/>
                  </a:cxn>
                  <a:cxn ang="0">
                    <a:pos x="23" y="8"/>
                  </a:cxn>
                  <a:cxn ang="0">
                    <a:pos x="18" y="10"/>
                  </a:cxn>
                  <a:cxn ang="0">
                    <a:pos x="15" y="10"/>
                  </a:cxn>
                </a:cxnLst>
                <a:rect l="0" t="0" r="r" b="b"/>
                <a:pathLst>
                  <a:path w="31" h="10">
                    <a:moveTo>
                      <a:pt x="15" y="10"/>
                    </a:moveTo>
                    <a:lnTo>
                      <a:pt x="10" y="5"/>
                    </a:lnTo>
                    <a:lnTo>
                      <a:pt x="0" y="6"/>
                    </a:lnTo>
                    <a:lnTo>
                      <a:pt x="0" y="4"/>
                    </a:lnTo>
                    <a:lnTo>
                      <a:pt x="7" y="0"/>
                    </a:lnTo>
                    <a:lnTo>
                      <a:pt x="13" y="2"/>
                    </a:lnTo>
                    <a:lnTo>
                      <a:pt x="22" y="1"/>
                    </a:lnTo>
                    <a:lnTo>
                      <a:pt x="23" y="5"/>
                    </a:lnTo>
                    <a:lnTo>
                      <a:pt x="31" y="6"/>
                    </a:lnTo>
                    <a:lnTo>
                      <a:pt x="29" y="8"/>
                    </a:lnTo>
                    <a:lnTo>
                      <a:pt x="23" y="8"/>
                    </a:lnTo>
                    <a:lnTo>
                      <a:pt x="18" y="10"/>
                    </a:lnTo>
                    <a:lnTo>
                      <a:pt x="15" y="1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96" name="Freeform 902"/>
              <p:cNvSpPr>
                <a:spLocks/>
              </p:cNvSpPr>
              <p:nvPr/>
            </p:nvSpPr>
            <p:spPr bwMode="auto">
              <a:xfrm>
                <a:off x="1846262" y="1941513"/>
                <a:ext cx="20637" cy="36511"/>
              </a:xfrm>
              <a:custGeom>
                <a:avLst/>
                <a:gdLst/>
                <a:ahLst/>
                <a:cxnLst>
                  <a:cxn ang="0">
                    <a:pos x="13" y="3"/>
                  </a:cxn>
                  <a:cxn ang="0">
                    <a:pos x="6" y="14"/>
                  </a:cxn>
                  <a:cxn ang="0">
                    <a:pos x="1" y="19"/>
                  </a:cxn>
                  <a:cxn ang="0">
                    <a:pos x="0" y="19"/>
                  </a:cxn>
                  <a:cxn ang="0">
                    <a:pos x="2" y="14"/>
                  </a:cxn>
                  <a:cxn ang="0">
                    <a:pos x="8" y="9"/>
                  </a:cxn>
                  <a:cxn ang="0">
                    <a:pos x="4" y="12"/>
                  </a:cxn>
                  <a:cxn ang="0">
                    <a:pos x="2" y="9"/>
                  </a:cxn>
                  <a:cxn ang="0">
                    <a:pos x="6" y="7"/>
                  </a:cxn>
                  <a:cxn ang="0">
                    <a:pos x="6" y="3"/>
                  </a:cxn>
                  <a:cxn ang="0">
                    <a:pos x="10" y="0"/>
                  </a:cxn>
                  <a:cxn ang="0">
                    <a:pos x="13" y="3"/>
                  </a:cxn>
                </a:cxnLst>
                <a:rect l="0" t="0" r="r" b="b"/>
                <a:pathLst>
                  <a:path w="13" h="19">
                    <a:moveTo>
                      <a:pt x="13" y="3"/>
                    </a:moveTo>
                    <a:lnTo>
                      <a:pt x="6" y="14"/>
                    </a:lnTo>
                    <a:lnTo>
                      <a:pt x="1" y="19"/>
                    </a:lnTo>
                    <a:lnTo>
                      <a:pt x="0" y="19"/>
                    </a:lnTo>
                    <a:lnTo>
                      <a:pt x="2" y="14"/>
                    </a:lnTo>
                    <a:lnTo>
                      <a:pt x="8" y="9"/>
                    </a:lnTo>
                    <a:lnTo>
                      <a:pt x="4" y="12"/>
                    </a:lnTo>
                    <a:lnTo>
                      <a:pt x="2" y="9"/>
                    </a:lnTo>
                    <a:lnTo>
                      <a:pt x="6" y="7"/>
                    </a:lnTo>
                    <a:lnTo>
                      <a:pt x="6" y="3"/>
                    </a:lnTo>
                    <a:lnTo>
                      <a:pt x="10" y="0"/>
                    </a:lnTo>
                    <a:lnTo>
                      <a:pt x="13"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97" name="Freeform 903"/>
              <p:cNvSpPr>
                <a:spLocks/>
              </p:cNvSpPr>
              <p:nvPr/>
            </p:nvSpPr>
            <p:spPr bwMode="auto">
              <a:xfrm>
                <a:off x="1862138" y="1922463"/>
                <a:ext cx="31750" cy="34925"/>
              </a:xfrm>
              <a:custGeom>
                <a:avLst/>
                <a:gdLst/>
                <a:ahLst/>
                <a:cxnLst>
                  <a:cxn ang="0">
                    <a:pos x="7" y="10"/>
                  </a:cxn>
                  <a:cxn ang="0">
                    <a:pos x="11" y="3"/>
                  </a:cxn>
                  <a:cxn ang="0">
                    <a:pos x="14" y="0"/>
                  </a:cxn>
                  <a:cxn ang="0">
                    <a:pos x="18" y="0"/>
                  </a:cxn>
                  <a:cxn ang="0">
                    <a:pos x="19" y="2"/>
                  </a:cxn>
                  <a:cxn ang="0">
                    <a:pos x="19" y="6"/>
                  </a:cxn>
                  <a:cxn ang="0">
                    <a:pos x="17" y="10"/>
                  </a:cxn>
                  <a:cxn ang="0">
                    <a:pos x="18" y="3"/>
                  </a:cxn>
                  <a:cxn ang="0">
                    <a:pos x="15" y="6"/>
                  </a:cxn>
                  <a:cxn ang="0">
                    <a:pos x="14" y="11"/>
                  </a:cxn>
                  <a:cxn ang="0">
                    <a:pos x="13" y="11"/>
                  </a:cxn>
                  <a:cxn ang="0">
                    <a:pos x="13" y="14"/>
                  </a:cxn>
                  <a:cxn ang="0">
                    <a:pos x="10" y="12"/>
                  </a:cxn>
                  <a:cxn ang="0">
                    <a:pos x="7" y="15"/>
                  </a:cxn>
                  <a:cxn ang="0">
                    <a:pos x="7" y="14"/>
                  </a:cxn>
                  <a:cxn ang="0">
                    <a:pos x="0" y="18"/>
                  </a:cxn>
                  <a:cxn ang="0">
                    <a:pos x="0" y="16"/>
                  </a:cxn>
                  <a:cxn ang="0">
                    <a:pos x="5" y="14"/>
                  </a:cxn>
                  <a:cxn ang="0">
                    <a:pos x="7" y="12"/>
                  </a:cxn>
                  <a:cxn ang="0">
                    <a:pos x="7" y="11"/>
                  </a:cxn>
                  <a:cxn ang="0">
                    <a:pos x="10" y="10"/>
                  </a:cxn>
                  <a:cxn ang="0">
                    <a:pos x="7" y="10"/>
                  </a:cxn>
                </a:cxnLst>
                <a:rect l="0" t="0" r="r" b="b"/>
                <a:pathLst>
                  <a:path w="19" h="18">
                    <a:moveTo>
                      <a:pt x="7" y="10"/>
                    </a:moveTo>
                    <a:lnTo>
                      <a:pt x="11" y="3"/>
                    </a:lnTo>
                    <a:lnTo>
                      <a:pt x="14" y="0"/>
                    </a:lnTo>
                    <a:lnTo>
                      <a:pt x="18" y="0"/>
                    </a:lnTo>
                    <a:lnTo>
                      <a:pt x="19" y="2"/>
                    </a:lnTo>
                    <a:lnTo>
                      <a:pt x="19" y="6"/>
                    </a:lnTo>
                    <a:lnTo>
                      <a:pt x="17" y="10"/>
                    </a:lnTo>
                    <a:lnTo>
                      <a:pt x="18" y="3"/>
                    </a:lnTo>
                    <a:lnTo>
                      <a:pt x="15" y="6"/>
                    </a:lnTo>
                    <a:lnTo>
                      <a:pt x="14" y="11"/>
                    </a:lnTo>
                    <a:lnTo>
                      <a:pt x="13" y="11"/>
                    </a:lnTo>
                    <a:lnTo>
                      <a:pt x="13" y="14"/>
                    </a:lnTo>
                    <a:lnTo>
                      <a:pt x="10" y="12"/>
                    </a:lnTo>
                    <a:lnTo>
                      <a:pt x="7" y="15"/>
                    </a:lnTo>
                    <a:lnTo>
                      <a:pt x="7" y="14"/>
                    </a:lnTo>
                    <a:lnTo>
                      <a:pt x="0" y="18"/>
                    </a:lnTo>
                    <a:lnTo>
                      <a:pt x="0" y="16"/>
                    </a:lnTo>
                    <a:lnTo>
                      <a:pt x="5" y="14"/>
                    </a:lnTo>
                    <a:lnTo>
                      <a:pt x="7" y="12"/>
                    </a:lnTo>
                    <a:lnTo>
                      <a:pt x="7" y="11"/>
                    </a:lnTo>
                    <a:lnTo>
                      <a:pt x="10" y="10"/>
                    </a:lnTo>
                    <a:lnTo>
                      <a:pt x="7" y="1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98" name="Freeform 904"/>
              <p:cNvSpPr>
                <a:spLocks/>
              </p:cNvSpPr>
              <p:nvPr/>
            </p:nvSpPr>
            <p:spPr bwMode="auto">
              <a:xfrm>
                <a:off x="1779588" y="1958976"/>
                <a:ext cx="20637" cy="19050"/>
              </a:xfrm>
              <a:custGeom>
                <a:avLst/>
                <a:gdLst/>
                <a:ahLst/>
                <a:cxnLst>
                  <a:cxn ang="0">
                    <a:pos x="5" y="5"/>
                  </a:cxn>
                  <a:cxn ang="0">
                    <a:pos x="4" y="2"/>
                  </a:cxn>
                  <a:cxn ang="0">
                    <a:pos x="5" y="0"/>
                  </a:cxn>
                  <a:cxn ang="0">
                    <a:pos x="9" y="0"/>
                  </a:cxn>
                  <a:cxn ang="0">
                    <a:pos x="9" y="2"/>
                  </a:cxn>
                  <a:cxn ang="0">
                    <a:pos x="12" y="2"/>
                  </a:cxn>
                  <a:cxn ang="0">
                    <a:pos x="9" y="5"/>
                  </a:cxn>
                  <a:cxn ang="0">
                    <a:pos x="8" y="5"/>
                  </a:cxn>
                  <a:cxn ang="0">
                    <a:pos x="1" y="11"/>
                  </a:cxn>
                  <a:cxn ang="0">
                    <a:pos x="1" y="10"/>
                  </a:cxn>
                  <a:cxn ang="0">
                    <a:pos x="0" y="10"/>
                  </a:cxn>
                  <a:cxn ang="0">
                    <a:pos x="1" y="7"/>
                  </a:cxn>
                  <a:cxn ang="0">
                    <a:pos x="5" y="6"/>
                  </a:cxn>
                  <a:cxn ang="0">
                    <a:pos x="4" y="5"/>
                  </a:cxn>
                  <a:cxn ang="0">
                    <a:pos x="5" y="5"/>
                  </a:cxn>
                </a:cxnLst>
                <a:rect l="0" t="0" r="r" b="b"/>
                <a:pathLst>
                  <a:path w="12" h="11">
                    <a:moveTo>
                      <a:pt x="5" y="5"/>
                    </a:moveTo>
                    <a:lnTo>
                      <a:pt x="4" y="2"/>
                    </a:lnTo>
                    <a:lnTo>
                      <a:pt x="5" y="0"/>
                    </a:lnTo>
                    <a:lnTo>
                      <a:pt x="9" y="0"/>
                    </a:lnTo>
                    <a:lnTo>
                      <a:pt x="9" y="2"/>
                    </a:lnTo>
                    <a:lnTo>
                      <a:pt x="12" y="2"/>
                    </a:lnTo>
                    <a:lnTo>
                      <a:pt x="9" y="5"/>
                    </a:lnTo>
                    <a:lnTo>
                      <a:pt x="8" y="5"/>
                    </a:lnTo>
                    <a:lnTo>
                      <a:pt x="1" y="11"/>
                    </a:lnTo>
                    <a:lnTo>
                      <a:pt x="1" y="10"/>
                    </a:lnTo>
                    <a:lnTo>
                      <a:pt x="0" y="10"/>
                    </a:lnTo>
                    <a:lnTo>
                      <a:pt x="1" y="7"/>
                    </a:lnTo>
                    <a:lnTo>
                      <a:pt x="5" y="6"/>
                    </a:lnTo>
                    <a:lnTo>
                      <a:pt x="4" y="5"/>
                    </a:lnTo>
                    <a:lnTo>
                      <a:pt x="5" y="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899" name="Freeform 905"/>
              <p:cNvSpPr>
                <a:spLocks/>
              </p:cNvSpPr>
              <p:nvPr/>
            </p:nvSpPr>
            <p:spPr bwMode="auto">
              <a:xfrm>
                <a:off x="1851024" y="1952625"/>
                <a:ext cx="19050" cy="19050"/>
              </a:xfrm>
              <a:custGeom>
                <a:avLst/>
                <a:gdLst/>
                <a:ahLst/>
                <a:cxnLst>
                  <a:cxn ang="0">
                    <a:pos x="2" y="2"/>
                  </a:cxn>
                  <a:cxn ang="0">
                    <a:pos x="4" y="0"/>
                  </a:cxn>
                  <a:cxn ang="0">
                    <a:pos x="12" y="3"/>
                  </a:cxn>
                  <a:cxn ang="0">
                    <a:pos x="8" y="7"/>
                  </a:cxn>
                  <a:cxn ang="0">
                    <a:pos x="6" y="4"/>
                  </a:cxn>
                  <a:cxn ang="0">
                    <a:pos x="4" y="10"/>
                  </a:cxn>
                  <a:cxn ang="0">
                    <a:pos x="0" y="11"/>
                  </a:cxn>
                  <a:cxn ang="0">
                    <a:pos x="4" y="4"/>
                  </a:cxn>
                  <a:cxn ang="0">
                    <a:pos x="2" y="4"/>
                  </a:cxn>
                  <a:cxn ang="0">
                    <a:pos x="2" y="2"/>
                  </a:cxn>
                </a:cxnLst>
                <a:rect l="0" t="0" r="r" b="b"/>
                <a:pathLst>
                  <a:path w="12" h="11">
                    <a:moveTo>
                      <a:pt x="2" y="2"/>
                    </a:moveTo>
                    <a:lnTo>
                      <a:pt x="4" y="0"/>
                    </a:lnTo>
                    <a:lnTo>
                      <a:pt x="12" y="3"/>
                    </a:lnTo>
                    <a:lnTo>
                      <a:pt x="8" y="7"/>
                    </a:lnTo>
                    <a:lnTo>
                      <a:pt x="6" y="4"/>
                    </a:lnTo>
                    <a:lnTo>
                      <a:pt x="4" y="10"/>
                    </a:lnTo>
                    <a:lnTo>
                      <a:pt x="0" y="11"/>
                    </a:lnTo>
                    <a:lnTo>
                      <a:pt x="4" y="4"/>
                    </a:lnTo>
                    <a:lnTo>
                      <a:pt x="2" y="4"/>
                    </a:lnTo>
                    <a:lnTo>
                      <a:pt x="2" y="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00" name="Freeform 906"/>
              <p:cNvSpPr>
                <a:spLocks/>
              </p:cNvSpPr>
              <p:nvPr/>
            </p:nvSpPr>
            <p:spPr bwMode="auto">
              <a:xfrm>
                <a:off x="1814513" y="1963738"/>
                <a:ext cx="4762" cy="6349"/>
              </a:xfrm>
              <a:custGeom>
                <a:avLst/>
                <a:gdLst/>
                <a:ahLst/>
                <a:cxnLst>
                  <a:cxn ang="0">
                    <a:pos x="4" y="0"/>
                  </a:cxn>
                  <a:cxn ang="0">
                    <a:pos x="3" y="3"/>
                  </a:cxn>
                  <a:cxn ang="0">
                    <a:pos x="0" y="3"/>
                  </a:cxn>
                  <a:cxn ang="0">
                    <a:pos x="3" y="0"/>
                  </a:cxn>
                  <a:cxn ang="0">
                    <a:pos x="4" y="0"/>
                  </a:cxn>
                </a:cxnLst>
                <a:rect l="0" t="0" r="r" b="b"/>
                <a:pathLst>
                  <a:path w="4" h="3">
                    <a:moveTo>
                      <a:pt x="4" y="0"/>
                    </a:moveTo>
                    <a:lnTo>
                      <a:pt x="3" y="3"/>
                    </a:lnTo>
                    <a:lnTo>
                      <a:pt x="0" y="3"/>
                    </a:lnTo>
                    <a:lnTo>
                      <a:pt x="3" y="0"/>
                    </a:lnTo>
                    <a:lnTo>
                      <a:pt x="4"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01" name="Freeform 907"/>
              <p:cNvSpPr>
                <a:spLocks/>
              </p:cNvSpPr>
              <p:nvPr/>
            </p:nvSpPr>
            <p:spPr bwMode="auto">
              <a:xfrm>
                <a:off x="1885950" y="1971674"/>
                <a:ext cx="7938" cy="6349"/>
              </a:xfrm>
              <a:custGeom>
                <a:avLst/>
                <a:gdLst/>
                <a:ahLst/>
                <a:cxnLst>
                  <a:cxn ang="0">
                    <a:pos x="5" y="0"/>
                  </a:cxn>
                  <a:cxn ang="0">
                    <a:pos x="4" y="2"/>
                  </a:cxn>
                  <a:cxn ang="0">
                    <a:pos x="2" y="3"/>
                  </a:cxn>
                  <a:cxn ang="0">
                    <a:pos x="0" y="2"/>
                  </a:cxn>
                  <a:cxn ang="0">
                    <a:pos x="5" y="0"/>
                  </a:cxn>
                </a:cxnLst>
                <a:rect l="0" t="0" r="r" b="b"/>
                <a:pathLst>
                  <a:path w="5" h="3">
                    <a:moveTo>
                      <a:pt x="5" y="0"/>
                    </a:moveTo>
                    <a:lnTo>
                      <a:pt x="4" y="2"/>
                    </a:lnTo>
                    <a:lnTo>
                      <a:pt x="2" y="3"/>
                    </a:lnTo>
                    <a:lnTo>
                      <a:pt x="0" y="2"/>
                    </a:lnTo>
                    <a:lnTo>
                      <a:pt x="5"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02" name="Freeform 908"/>
              <p:cNvSpPr>
                <a:spLocks/>
              </p:cNvSpPr>
              <p:nvPr/>
            </p:nvSpPr>
            <p:spPr bwMode="auto">
              <a:xfrm>
                <a:off x="1825625" y="1919288"/>
                <a:ext cx="31750" cy="23812"/>
              </a:xfrm>
              <a:custGeom>
                <a:avLst/>
                <a:gdLst/>
                <a:ahLst/>
                <a:cxnLst>
                  <a:cxn ang="0">
                    <a:pos x="19" y="4"/>
                  </a:cxn>
                  <a:cxn ang="0">
                    <a:pos x="17" y="5"/>
                  </a:cxn>
                  <a:cxn ang="0">
                    <a:pos x="16" y="5"/>
                  </a:cxn>
                  <a:cxn ang="0">
                    <a:pos x="15" y="7"/>
                  </a:cxn>
                  <a:cxn ang="0">
                    <a:pos x="15" y="8"/>
                  </a:cxn>
                  <a:cxn ang="0">
                    <a:pos x="12" y="12"/>
                  </a:cxn>
                  <a:cxn ang="0">
                    <a:pos x="6" y="8"/>
                  </a:cxn>
                  <a:cxn ang="0">
                    <a:pos x="4" y="12"/>
                  </a:cxn>
                  <a:cxn ang="0">
                    <a:pos x="1" y="13"/>
                  </a:cxn>
                  <a:cxn ang="0">
                    <a:pos x="0" y="12"/>
                  </a:cxn>
                  <a:cxn ang="0">
                    <a:pos x="1" y="12"/>
                  </a:cxn>
                  <a:cxn ang="0">
                    <a:pos x="1" y="7"/>
                  </a:cxn>
                  <a:cxn ang="0">
                    <a:pos x="2" y="5"/>
                  </a:cxn>
                  <a:cxn ang="0">
                    <a:pos x="4" y="5"/>
                  </a:cxn>
                  <a:cxn ang="0">
                    <a:pos x="5" y="3"/>
                  </a:cxn>
                  <a:cxn ang="0">
                    <a:pos x="6" y="1"/>
                  </a:cxn>
                  <a:cxn ang="0">
                    <a:pos x="5" y="3"/>
                  </a:cxn>
                  <a:cxn ang="0">
                    <a:pos x="12" y="0"/>
                  </a:cxn>
                  <a:cxn ang="0">
                    <a:pos x="13" y="3"/>
                  </a:cxn>
                  <a:cxn ang="0">
                    <a:pos x="19" y="4"/>
                  </a:cxn>
                </a:cxnLst>
                <a:rect l="0" t="0" r="r" b="b"/>
                <a:pathLst>
                  <a:path w="19" h="13">
                    <a:moveTo>
                      <a:pt x="19" y="4"/>
                    </a:moveTo>
                    <a:lnTo>
                      <a:pt x="17" y="5"/>
                    </a:lnTo>
                    <a:lnTo>
                      <a:pt x="16" y="5"/>
                    </a:lnTo>
                    <a:lnTo>
                      <a:pt x="15" y="7"/>
                    </a:lnTo>
                    <a:lnTo>
                      <a:pt x="15" y="8"/>
                    </a:lnTo>
                    <a:lnTo>
                      <a:pt x="12" y="12"/>
                    </a:lnTo>
                    <a:lnTo>
                      <a:pt x="6" y="8"/>
                    </a:lnTo>
                    <a:lnTo>
                      <a:pt x="4" y="12"/>
                    </a:lnTo>
                    <a:lnTo>
                      <a:pt x="1" y="13"/>
                    </a:lnTo>
                    <a:lnTo>
                      <a:pt x="0" y="12"/>
                    </a:lnTo>
                    <a:lnTo>
                      <a:pt x="1" y="12"/>
                    </a:lnTo>
                    <a:lnTo>
                      <a:pt x="1" y="7"/>
                    </a:lnTo>
                    <a:lnTo>
                      <a:pt x="2" y="5"/>
                    </a:lnTo>
                    <a:lnTo>
                      <a:pt x="4" y="5"/>
                    </a:lnTo>
                    <a:lnTo>
                      <a:pt x="5" y="3"/>
                    </a:lnTo>
                    <a:lnTo>
                      <a:pt x="6" y="1"/>
                    </a:lnTo>
                    <a:lnTo>
                      <a:pt x="5" y="3"/>
                    </a:lnTo>
                    <a:lnTo>
                      <a:pt x="12" y="0"/>
                    </a:lnTo>
                    <a:lnTo>
                      <a:pt x="13" y="3"/>
                    </a:lnTo>
                    <a:lnTo>
                      <a:pt x="19"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03" name="Freeform 909"/>
              <p:cNvSpPr>
                <a:spLocks/>
              </p:cNvSpPr>
              <p:nvPr/>
            </p:nvSpPr>
            <p:spPr bwMode="auto">
              <a:xfrm>
                <a:off x="1852613" y="1976439"/>
                <a:ext cx="22225" cy="46037"/>
              </a:xfrm>
              <a:custGeom>
                <a:avLst/>
                <a:gdLst/>
                <a:ahLst/>
                <a:cxnLst>
                  <a:cxn ang="0">
                    <a:pos x="13" y="5"/>
                  </a:cxn>
                  <a:cxn ang="0">
                    <a:pos x="13" y="8"/>
                  </a:cxn>
                  <a:cxn ang="0">
                    <a:pos x="12" y="10"/>
                  </a:cxn>
                  <a:cxn ang="0">
                    <a:pos x="13" y="13"/>
                  </a:cxn>
                  <a:cxn ang="0">
                    <a:pos x="11" y="10"/>
                  </a:cxn>
                  <a:cxn ang="0">
                    <a:pos x="9" y="15"/>
                  </a:cxn>
                  <a:cxn ang="0">
                    <a:pos x="12" y="17"/>
                  </a:cxn>
                  <a:cxn ang="0">
                    <a:pos x="6" y="21"/>
                  </a:cxn>
                  <a:cxn ang="0">
                    <a:pos x="9" y="21"/>
                  </a:cxn>
                  <a:cxn ang="0">
                    <a:pos x="5" y="24"/>
                  </a:cxn>
                  <a:cxn ang="0">
                    <a:pos x="2" y="24"/>
                  </a:cxn>
                  <a:cxn ang="0">
                    <a:pos x="5" y="20"/>
                  </a:cxn>
                  <a:cxn ang="0">
                    <a:pos x="2" y="20"/>
                  </a:cxn>
                  <a:cxn ang="0">
                    <a:pos x="4" y="17"/>
                  </a:cxn>
                  <a:cxn ang="0">
                    <a:pos x="0" y="15"/>
                  </a:cxn>
                  <a:cxn ang="0">
                    <a:pos x="2" y="15"/>
                  </a:cxn>
                  <a:cxn ang="0">
                    <a:pos x="4" y="12"/>
                  </a:cxn>
                  <a:cxn ang="0">
                    <a:pos x="5" y="12"/>
                  </a:cxn>
                  <a:cxn ang="0">
                    <a:pos x="1" y="10"/>
                  </a:cxn>
                  <a:cxn ang="0">
                    <a:pos x="5" y="8"/>
                  </a:cxn>
                  <a:cxn ang="0">
                    <a:pos x="9" y="2"/>
                  </a:cxn>
                  <a:cxn ang="0">
                    <a:pos x="1" y="6"/>
                  </a:cxn>
                  <a:cxn ang="0">
                    <a:pos x="6" y="2"/>
                  </a:cxn>
                  <a:cxn ang="0">
                    <a:pos x="8" y="0"/>
                  </a:cxn>
                  <a:cxn ang="0">
                    <a:pos x="12" y="0"/>
                  </a:cxn>
                  <a:cxn ang="0">
                    <a:pos x="13" y="1"/>
                  </a:cxn>
                  <a:cxn ang="0">
                    <a:pos x="11" y="4"/>
                  </a:cxn>
                  <a:cxn ang="0">
                    <a:pos x="13" y="5"/>
                  </a:cxn>
                </a:cxnLst>
                <a:rect l="0" t="0" r="r" b="b"/>
                <a:pathLst>
                  <a:path w="13" h="24">
                    <a:moveTo>
                      <a:pt x="13" y="5"/>
                    </a:moveTo>
                    <a:lnTo>
                      <a:pt x="13" y="8"/>
                    </a:lnTo>
                    <a:lnTo>
                      <a:pt x="12" y="10"/>
                    </a:lnTo>
                    <a:lnTo>
                      <a:pt x="13" y="13"/>
                    </a:lnTo>
                    <a:lnTo>
                      <a:pt x="11" y="10"/>
                    </a:lnTo>
                    <a:lnTo>
                      <a:pt x="9" y="15"/>
                    </a:lnTo>
                    <a:lnTo>
                      <a:pt x="12" y="17"/>
                    </a:lnTo>
                    <a:lnTo>
                      <a:pt x="6" y="21"/>
                    </a:lnTo>
                    <a:lnTo>
                      <a:pt x="9" y="21"/>
                    </a:lnTo>
                    <a:lnTo>
                      <a:pt x="5" y="24"/>
                    </a:lnTo>
                    <a:lnTo>
                      <a:pt x="2" y="24"/>
                    </a:lnTo>
                    <a:lnTo>
                      <a:pt x="5" y="20"/>
                    </a:lnTo>
                    <a:lnTo>
                      <a:pt x="2" y="20"/>
                    </a:lnTo>
                    <a:lnTo>
                      <a:pt x="4" y="17"/>
                    </a:lnTo>
                    <a:lnTo>
                      <a:pt x="0" y="15"/>
                    </a:lnTo>
                    <a:lnTo>
                      <a:pt x="2" y="15"/>
                    </a:lnTo>
                    <a:lnTo>
                      <a:pt x="4" y="12"/>
                    </a:lnTo>
                    <a:lnTo>
                      <a:pt x="5" y="12"/>
                    </a:lnTo>
                    <a:lnTo>
                      <a:pt x="1" y="10"/>
                    </a:lnTo>
                    <a:lnTo>
                      <a:pt x="5" y="8"/>
                    </a:lnTo>
                    <a:lnTo>
                      <a:pt x="9" y="2"/>
                    </a:lnTo>
                    <a:lnTo>
                      <a:pt x="1" y="6"/>
                    </a:lnTo>
                    <a:lnTo>
                      <a:pt x="6" y="2"/>
                    </a:lnTo>
                    <a:lnTo>
                      <a:pt x="8" y="0"/>
                    </a:lnTo>
                    <a:lnTo>
                      <a:pt x="12" y="0"/>
                    </a:lnTo>
                    <a:lnTo>
                      <a:pt x="13" y="1"/>
                    </a:lnTo>
                    <a:lnTo>
                      <a:pt x="11" y="4"/>
                    </a:lnTo>
                    <a:lnTo>
                      <a:pt x="13" y="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04" name="Freeform 910"/>
              <p:cNvSpPr>
                <a:spLocks/>
              </p:cNvSpPr>
              <p:nvPr/>
            </p:nvSpPr>
            <p:spPr bwMode="auto">
              <a:xfrm>
                <a:off x="1879600" y="1987549"/>
                <a:ext cx="25401" cy="20638"/>
              </a:xfrm>
              <a:custGeom>
                <a:avLst/>
                <a:gdLst/>
                <a:ahLst/>
                <a:cxnLst>
                  <a:cxn ang="0">
                    <a:pos x="3" y="10"/>
                  </a:cxn>
                  <a:cxn ang="0">
                    <a:pos x="6" y="9"/>
                  </a:cxn>
                  <a:cxn ang="0">
                    <a:pos x="4" y="11"/>
                  </a:cxn>
                  <a:cxn ang="0">
                    <a:pos x="7" y="11"/>
                  </a:cxn>
                  <a:cxn ang="0">
                    <a:pos x="10" y="9"/>
                  </a:cxn>
                  <a:cxn ang="0">
                    <a:pos x="12" y="4"/>
                  </a:cxn>
                  <a:cxn ang="0">
                    <a:pos x="14" y="0"/>
                  </a:cxn>
                  <a:cxn ang="0">
                    <a:pos x="7" y="2"/>
                  </a:cxn>
                  <a:cxn ang="0">
                    <a:pos x="7" y="3"/>
                  </a:cxn>
                  <a:cxn ang="0">
                    <a:pos x="0" y="7"/>
                  </a:cxn>
                  <a:cxn ang="0">
                    <a:pos x="2" y="9"/>
                  </a:cxn>
                  <a:cxn ang="0">
                    <a:pos x="4" y="6"/>
                  </a:cxn>
                  <a:cxn ang="0">
                    <a:pos x="6" y="7"/>
                  </a:cxn>
                  <a:cxn ang="0">
                    <a:pos x="8" y="4"/>
                  </a:cxn>
                  <a:cxn ang="0">
                    <a:pos x="7" y="7"/>
                  </a:cxn>
                  <a:cxn ang="0">
                    <a:pos x="3" y="10"/>
                  </a:cxn>
                </a:cxnLst>
                <a:rect l="0" t="0" r="r" b="b"/>
                <a:pathLst>
                  <a:path w="14" h="11">
                    <a:moveTo>
                      <a:pt x="3" y="10"/>
                    </a:moveTo>
                    <a:lnTo>
                      <a:pt x="6" y="9"/>
                    </a:lnTo>
                    <a:lnTo>
                      <a:pt x="4" y="11"/>
                    </a:lnTo>
                    <a:lnTo>
                      <a:pt x="7" y="11"/>
                    </a:lnTo>
                    <a:lnTo>
                      <a:pt x="10" y="9"/>
                    </a:lnTo>
                    <a:lnTo>
                      <a:pt x="12" y="4"/>
                    </a:lnTo>
                    <a:lnTo>
                      <a:pt x="14" y="0"/>
                    </a:lnTo>
                    <a:lnTo>
                      <a:pt x="7" y="2"/>
                    </a:lnTo>
                    <a:lnTo>
                      <a:pt x="7" y="3"/>
                    </a:lnTo>
                    <a:lnTo>
                      <a:pt x="0" y="7"/>
                    </a:lnTo>
                    <a:lnTo>
                      <a:pt x="2" y="9"/>
                    </a:lnTo>
                    <a:lnTo>
                      <a:pt x="4" y="6"/>
                    </a:lnTo>
                    <a:lnTo>
                      <a:pt x="6" y="7"/>
                    </a:lnTo>
                    <a:lnTo>
                      <a:pt x="8" y="4"/>
                    </a:lnTo>
                    <a:lnTo>
                      <a:pt x="7" y="7"/>
                    </a:lnTo>
                    <a:lnTo>
                      <a:pt x="3" y="1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05" name="Freeform 911"/>
              <p:cNvSpPr>
                <a:spLocks/>
              </p:cNvSpPr>
              <p:nvPr/>
            </p:nvSpPr>
            <p:spPr bwMode="auto">
              <a:xfrm>
                <a:off x="1901826" y="2006601"/>
                <a:ext cx="3175" cy="15875"/>
              </a:xfrm>
              <a:custGeom>
                <a:avLst/>
                <a:gdLst/>
                <a:ahLst/>
                <a:cxnLst>
                  <a:cxn ang="0">
                    <a:pos x="3" y="4"/>
                  </a:cxn>
                  <a:cxn ang="0">
                    <a:pos x="3" y="8"/>
                  </a:cxn>
                  <a:cxn ang="0">
                    <a:pos x="0" y="8"/>
                  </a:cxn>
                  <a:cxn ang="0">
                    <a:pos x="0" y="4"/>
                  </a:cxn>
                  <a:cxn ang="0">
                    <a:pos x="3" y="0"/>
                  </a:cxn>
                  <a:cxn ang="0">
                    <a:pos x="3" y="4"/>
                  </a:cxn>
                </a:cxnLst>
                <a:rect l="0" t="0" r="r" b="b"/>
                <a:pathLst>
                  <a:path w="3" h="8">
                    <a:moveTo>
                      <a:pt x="3" y="4"/>
                    </a:moveTo>
                    <a:lnTo>
                      <a:pt x="3" y="8"/>
                    </a:lnTo>
                    <a:lnTo>
                      <a:pt x="0" y="8"/>
                    </a:lnTo>
                    <a:lnTo>
                      <a:pt x="0" y="4"/>
                    </a:lnTo>
                    <a:lnTo>
                      <a:pt x="3" y="0"/>
                    </a:lnTo>
                    <a:lnTo>
                      <a:pt x="3"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06" name="Freeform 912"/>
              <p:cNvSpPr>
                <a:spLocks/>
              </p:cNvSpPr>
              <p:nvPr/>
            </p:nvSpPr>
            <p:spPr bwMode="auto">
              <a:xfrm>
                <a:off x="1806575" y="2006601"/>
                <a:ext cx="0" cy="6349"/>
              </a:xfrm>
              <a:custGeom>
                <a:avLst/>
                <a:gdLst/>
                <a:ahLst/>
                <a:cxnLst>
                  <a:cxn ang="0">
                    <a:pos x="1" y="0"/>
                  </a:cxn>
                  <a:cxn ang="0">
                    <a:pos x="1" y="4"/>
                  </a:cxn>
                  <a:cxn ang="0">
                    <a:pos x="0" y="3"/>
                  </a:cxn>
                  <a:cxn ang="0">
                    <a:pos x="1" y="0"/>
                  </a:cxn>
                </a:cxnLst>
                <a:rect l="0" t="0" r="r" b="b"/>
                <a:pathLst>
                  <a:path w="1" h="4">
                    <a:moveTo>
                      <a:pt x="1" y="0"/>
                    </a:moveTo>
                    <a:lnTo>
                      <a:pt x="1" y="4"/>
                    </a:lnTo>
                    <a:lnTo>
                      <a:pt x="0" y="3"/>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07" name="Freeform 913"/>
              <p:cNvSpPr>
                <a:spLocks/>
              </p:cNvSpPr>
              <p:nvPr/>
            </p:nvSpPr>
            <p:spPr bwMode="auto">
              <a:xfrm>
                <a:off x="1873250" y="2036762"/>
                <a:ext cx="31750" cy="33337"/>
              </a:xfrm>
              <a:custGeom>
                <a:avLst/>
                <a:gdLst/>
                <a:ahLst/>
                <a:cxnLst>
                  <a:cxn ang="0">
                    <a:pos x="15" y="2"/>
                  </a:cxn>
                  <a:cxn ang="0">
                    <a:pos x="19" y="0"/>
                  </a:cxn>
                  <a:cxn ang="0">
                    <a:pos x="19" y="3"/>
                  </a:cxn>
                  <a:cxn ang="0">
                    <a:pos x="8" y="13"/>
                  </a:cxn>
                  <a:cxn ang="0">
                    <a:pos x="4" y="15"/>
                  </a:cxn>
                  <a:cxn ang="0">
                    <a:pos x="2" y="14"/>
                  </a:cxn>
                  <a:cxn ang="0">
                    <a:pos x="0" y="17"/>
                  </a:cxn>
                  <a:cxn ang="0">
                    <a:pos x="0" y="13"/>
                  </a:cxn>
                  <a:cxn ang="0">
                    <a:pos x="2" y="13"/>
                  </a:cxn>
                  <a:cxn ang="0">
                    <a:pos x="2" y="11"/>
                  </a:cxn>
                  <a:cxn ang="0">
                    <a:pos x="0" y="9"/>
                  </a:cxn>
                  <a:cxn ang="0">
                    <a:pos x="1" y="3"/>
                  </a:cxn>
                  <a:cxn ang="0">
                    <a:pos x="4" y="0"/>
                  </a:cxn>
                  <a:cxn ang="0">
                    <a:pos x="9" y="0"/>
                  </a:cxn>
                  <a:cxn ang="0">
                    <a:pos x="7" y="3"/>
                  </a:cxn>
                  <a:cxn ang="0">
                    <a:pos x="12" y="0"/>
                  </a:cxn>
                  <a:cxn ang="0">
                    <a:pos x="9" y="6"/>
                  </a:cxn>
                  <a:cxn ang="0">
                    <a:pos x="2" y="7"/>
                  </a:cxn>
                  <a:cxn ang="0">
                    <a:pos x="5" y="9"/>
                  </a:cxn>
                  <a:cxn ang="0">
                    <a:pos x="15" y="2"/>
                  </a:cxn>
                </a:cxnLst>
                <a:rect l="0" t="0" r="r" b="b"/>
                <a:pathLst>
                  <a:path w="19" h="17">
                    <a:moveTo>
                      <a:pt x="15" y="2"/>
                    </a:moveTo>
                    <a:lnTo>
                      <a:pt x="19" y="0"/>
                    </a:lnTo>
                    <a:lnTo>
                      <a:pt x="19" y="3"/>
                    </a:lnTo>
                    <a:lnTo>
                      <a:pt x="8" y="13"/>
                    </a:lnTo>
                    <a:lnTo>
                      <a:pt x="4" y="15"/>
                    </a:lnTo>
                    <a:lnTo>
                      <a:pt x="2" y="14"/>
                    </a:lnTo>
                    <a:lnTo>
                      <a:pt x="0" y="17"/>
                    </a:lnTo>
                    <a:lnTo>
                      <a:pt x="0" y="13"/>
                    </a:lnTo>
                    <a:lnTo>
                      <a:pt x="2" y="13"/>
                    </a:lnTo>
                    <a:lnTo>
                      <a:pt x="2" y="11"/>
                    </a:lnTo>
                    <a:lnTo>
                      <a:pt x="0" y="9"/>
                    </a:lnTo>
                    <a:lnTo>
                      <a:pt x="1" y="3"/>
                    </a:lnTo>
                    <a:lnTo>
                      <a:pt x="4" y="0"/>
                    </a:lnTo>
                    <a:lnTo>
                      <a:pt x="9" y="0"/>
                    </a:lnTo>
                    <a:lnTo>
                      <a:pt x="7" y="3"/>
                    </a:lnTo>
                    <a:lnTo>
                      <a:pt x="12" y="0"/>
                    </a:lnTo>
                    <a:lnTo>
                      <a:pt x="9" y="6"/>
                    </a:lnTo>
                    <a:lnTo>
                      <a:pt x="2" y="7"/>
                    </a:lnTo>
                    <a:lnTo>
                      <a:pt x="5" y="9"/>
                    </a:lnTo>
                    <a:lnTo>
                      <a:pt x="15" y="2"/>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08" name="Freeform 914"/>
              <p:cNvSpPr>
                <a:spLocks/>
              </p:cNvSpPr>
              <p:nvPr/>
            </p:nvSpPr>
            <p:spPr bwMode="auto">
              <a:xfrm>
                <a:off x="1792287" y="2065338"/>
                <a:ext cx="22225" cy="33337"/>
              </a:xfrm>
              <a:custGeom>
                <a:avLst/>
                <a:gdLst/>
                <a:ahLst/>
                <a:cxnLst>
                  <a:cxn ang="0">
                    <a:pos x="0" y="8"/>
                  </a:cxn>
                  <a:cxn ang="0">
                    <a:pos x="3" y="5"/>
                  </a:cxn>
                  <a:cxn ang="0">
                    <a:pos x="0" y="7"/>
                  </a:cxn>
                  <a:cxn ang="0">
                    <a:pos x="0" y="5"/>
                  </a:cxn>
                  <a:cxn ang="0">
                    <a:pos x="3" y="4"/>
                  </a:cxn>
                  <a:cxn ang="0">
                    <a:pos x="1" y="3"/>
                  </a:cxn>
                  <a:cxn ang="0">
                    <a:pos x="11" y="0"/>
                  </a:cxn>
                  <a:cxn ang="0">
                    <a:pos x="10" y="3"/>
                  </a:cxn>
                  <a:cxn ang="0">
                    <a:pos x="7" y="4"/>
                  </a:cxn>
                  <a:cxn ang="0">
                    <a:pos x="8" y="5"/>
                  </a:cxn>
                  <a:cxn ang="0">
                    <a:pos x="5" y="7"/>
                  </a:cxn>
                  <a:cxn ang="0">
                    <a:pos x="1" y="9"/>
                  </a:cxn>
                  <a:cxn ang="0">
                    <a:pos x="4" y="12"/>
                  </a:cxn>
                  <a:cxn ang="0">
                    <a:pos x="4" y="18"/>
                  </a:cxn>
                  <a:cxn ang="0">
                    <a:pos x="0" y="8"/>
                  </a:cxn>
                </a:cxnLst>
                <a:rect l="0" t="0" r="r" b="b"/>
                <a:pathLst>
                  <a:path w="11" h="18">
                    <a:moveTo>
                      <a:pt x="0" y="8"/>
                    </a:moveTo>
                    <a:lnTo>
                      <a:pt x="3" y="5"/>
                    </a:lnTo>
                    <a:lnTo>
                      <a:pt x="0" y="7"/>
                    </a:lnTo>
                    <a:lnTo>
                      <a:pt x="0" y="5"/>
                    </a:lnTo>
                    <a:lnTo>
                      <a:pt x="3" y="4"/>
                    </a:lnTo>
                    <a:lnTo>
                      <a:pt x="1" y="3"/>
                    </a:lnTo>
                    <a:lnTo>
                      <a:pt x="11" y="0"/>
                    </a:lnTo>
                    <a:lnTo>
                      <a:pt x="10" y="3"/>
                    </a:lnTo>
                    <a:lnTo>
                      <a:pt x="7" y="4"/>
                    </a:lnTo>
                    <a:lnTo>
                      <a:pt x="8" y="5"/>
                    </a:lnTo>
                    <a:lnTo>
                      <a:pt x="5" y="7"/>
                    </a:lnTo>
                    <a:lnTo>
                      <a:pt x="1" y="9"/>
                    </a:lnTo>
                    <a:lnTo>
                      <a:pt x="4" y="12"/>
                    </a:lnTo>
                    <a:lnTo>
                      <a:pt x="4" y="18"/>
                    </a:lnTo>
                    <a:lnTo>
                      <a:pt x="0" y="8"/>
                    </a:lnTo>
                    <a:close/>
                  </a:path>
                </a:pathLst>
              </a:custGeom>
              <a:solidFill>
                <a:schemeClr val="bg2"/>
              </a:solidFill>
              <a:ln w="3175" cap="flat" cmpd="sng">
                <a:solidFill>
                  <a:srgbClr val="686868"/>
                </a:solidFill>
                <a:prstDash val="solid"/>
                <a:round/>
                <a:headEnd type="none" w="med" len="med"/>
                <a:tailEnd type="none" w="med" len="med"/>
              </a:ln>
              <a:effectLst/>
            </p:spPr>
            <p:txBody>
              <a:bodyPr wrap="none" lIns="46033" tIns="0" rIns="46033" bIns="0" anchor="ct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09" name="Freeform 915"/>
              <p:cNvSpPr>
                <a:spLocks/>
              </p:cNvSpPr>
              <p:nvPr/>
            </p:nvSpPr>
            <p:spPr bwMode="auto">
              <a:xfrm>
                <a:off x="1800225" y="2041525"/>
                <a:ext cx="6350" cy="6349"/>
              </a:xfrm>
              <a:custGeom>
                <a:avLst/>
                <a:gdLst/>
                <a:ahLst/>
                <a:cxnLst>
                  <a:cxn ang="0">
                    <a:pos x="0" y="1"/>
                  </a:cxn>
                  <a:cxn ang="0">
                    <a:pos x="4" y="0"/>
                  </a:cxn>
                  <a:cxn ang="0">
                    <a:pos x="4" y="3"/>
                  </a:cxn>
                  <a:cxn ang="0">
                    <a:pos x="1" y="3"/>
                  </a:cxn>
                  <a:cxn ang="0">
                    <a:pos x="0" y="1"/>
                  </a:cxn>
                </a:cxnLst>
                <a:rect l="0" t="0" r="r" b="b"/>
                <a:pathLst>
                  <a:path w="4" h="3">
                    <a:moveTo>
                      <a:pt x="0" y="1"/>
                    </a:moveTo>
                    <a:lnTo>
                      <a:pt x="4" y="0"/>
                    </a:lnTo>
                    <a:lnTo>
                      <a:pt x="4" y="3"/>
                    </a:lnTo>
                    <a:lnTo>
                      <a:pt x="1" y="3"/>
                    </a:lnTo>
                    <a:lnTo>
                      <a:pt x="0"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10" name="Freeform 916"/>
              <p:cNvSpPr>
                <a:spLocks/>
              </p:cNvSpPr>
              <p:nvPr/>
            </p:nvSpPr>
            <p:spPr bwMode="auto">
              <a:xfrm>
                <a:off x="1868488" y="2054225"/>
                <a:ext cx="6350" cy="11114"/>
              </a:xfrm>
              <a:custGeom>
                <a:avLst/>
                <a:gdLst/>
                <a:ahLst/>
                <a:cxnLst>
                  <a:cxn ang="0">
                    <a:pos x="0" y="0"/>
                  </a:cxn>
                  <a:cxn ang="0">
                    <a:pos x="4" y="2"/>
                  </a:cxn>
                  <a:cxn ang="0">
                    <a:pos x="3" y="6"/>
                  </a:cxn>
                  <a:cxn ang="0">
                    <a:pos x="0" y="0"/>
                  </a:cxn>
                </a:cxnLst>
                <a:rect l="0" t="0" r="r" b="b"/>
                <a:pathLst>
                  <a:path w="4" h="6">
                    <a:moveTo>
                      <a:pt x="0" y="0"/>
                    </a:moveTo>
                    <a:lnTo>
                      <a:pt x="4" y="2"/>
                    </a:lnTo>
                    <a:lnTo>
                      <a:pt x="3" y="6"/>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11" name="Freeform 917"/>
              <p:cNvSpPr>
                <a:spLocks/>
              </p:cNvSpPr>
              <p:nvPr/>
            </p:nvSpPr>
            <p:spPr bwMode="auto">
              <a:xfrm>
                <a:off x="1887538" y="2047875"/>
                <a:ext cx="4762" cy="17463"/>
              </a:xfrm>
              <a:custGeom>
                <a:avLst/>
                <a:gdLst/>
                <a:ahLst/>
                <a:cxnLst>
                  <a:cxn ang="0">
                    <a:pos x="3" y="4"/>
                  </a:cxn>
                  <a:cxn ang="0">
                    <a:pos x="3" y="6"/>
                  </a:cxn>
                  <a:cxn ang="0">
                    <a:pos x="0" y="10"/>
                  </a:cxn>
                  <a:cxn ang="0">
                    <a:pos x="1" y="2"/>
                  </a:cxn>
                  <a:cxn ang="0">
                    <a:pos x="0" y="0"/>
                  </a:cxn>
                  <a:cxn ang="0">
                    <a:pos x="1" y="0"/>
                  </a:cxn>
                  <a:cxn ang="0">
                    <a:pos x="3" y="4"/>
                  </a:cxn>
                </a:cxnLst>
                <a:rect l="0" t="0" r="r" b="b"/>
                <a:pathLst>
                  <a:path w="3" h="10">
                    <a:moveTo>
                      <a:pt x="3" y="4"/>
                    </a:moveTo>
                    <a:lnTo>
                      <a:pt x="3" y="6"/>
                    </a:lnTo>
                    <a:lnTo>
                      <a:pt x="0" y="10"/>
                    </a:lnTo>
                    <a:lnTo>
                      <a:pt x="1" y="2"/>
                    </a:lnTo>
                    <a:lnTo>
                      <a:pt x="0" y="0"/>
                    </a:lnTo>
                    <a:lnTo>
                      <a:pt x="1" y="0"/>
                    </a:lnTo>
                    <a:lnTo>
                      <a:pt x="3"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12" name="Freeform 918"/>
              <p:cNvSpPr>
                <a:spLocks/>
              </p:cNvSpPr>
              <p:nvPr/>
            </p:nvSpPr>
            <p:spPr bwMode="auto">
              <a:xfrm>
                <a:off x="1878013" y="2078038"/>
                <a:ext cx="1587" cy="9526"/>
              </a:xfrm>
              <a:custGeom>
                <a:avLst/>
                <a:gdLst/>
                <a:ahLst/>
                <a:cxnLst>
                  <a:cxn ang="0">
                    <a:pos x="1" y="0"/>
                  </a:cxn>
                  <a:cxn ang="0">
                    <a:pos x="0" y="5"/>
                  </a:cxn>
                  <a:cxn ang="0">
                    <a:pos x="0" y="1"/>
                  </a:cxn>
                  <a:cxn ang="0">
                    <a:pos x="1" y="0"/>
                  </a:cxn>
                </a:cxnLst>
                <a:rect l="0" t="0" r="r" b="b"/>
                <a:pathLst>
                  <a:path w="1" h="5">
                    <a:moveTo>
                      <a:pt x="1" y="0"/>
                    </a:moveTo>
                    <a:lnTo>
                      <a:pt x="0" y="5"/>
                    </a:lnTo>
                    <a:lnTo>
                      <a:pt x="0" y="1"/>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13" name="Freeform 919"/>
              <p:cNvSpPr>
                <a:spLocks/>
              </p:cNvSpPr>
              <p:nvPr/>
            </p:nvSpPr>
            <p:spPr bwMode="auto">
              <a:xfrm>
                <a:off x="735013" y="1966913"/>
                <a:ext cx="14287" cy="9526"/>
              </a:xfrm>
              <a:custGeom>
                <a:avLst/>
                <a:gdLst/>
                <a:ahLst/>
                <a:cxnLst>
                  <a:cxn ang="0">
                    <a:pos x="1" y="0"/>
                  </a:cxn>
                  <a:cxn ang="0">
                    <a:pos x="8" y="1"/>
                  </a:cxn>
                  <a:cxn ang="0">
                    <a:pos x="1" y="4"/>
                  </a:cxn>
                  <a:cxn ang="0">
                    <a:pos x="0" y="4"/>
                  </a:cxn>
                  <a:cxn ang="0">
                    <a:pos x="3" y="2"/>
                  </a:cxn>
                  <a:cxn ang="0">
                    <a:pos x="1" y="0"/>
                  </a:cxn>
                </a:cxnLst>
                <a:rect l="0" t="0" r="r" b="b"/>
                <a:pathLst>
                  <a:path w="8" h="4">
                    <a:moveTo>
                      <a:pt x="1" y="0"/>
                    </a:moveTo>
                    <a:lnTo>
                      <a:pt x="8" y="1"/>
                    </a:lnTo>
                    <a:lnTo>
                      <a:pt x="1" y="4"/>
                    </a:lnTo>
                    <a:lnTo>
                      <a:pt x="0" y="4"/>
                    </a:lnTo>
                    <a:lnTo>
                      <a:pt x="3" y="2"/>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14" name="Freeform 920"/>
              <p:cNvSpPr>
                <a:spLocks/>
              </p:cNvSpPr>
              <p:nvPr/>
            </p:nvSpPr>
            <p:spPr bwMode="auto">
              <a:xfrm>
                <a:off x="744539" y="1966913"/>
                <a:ext cx="17462" cy="9526"/>
              </a:xfrm>
              <a:custGeom>
                <a:avLst/>
                <a:gdLst/>
                <a:ahLst/>
                <a:cxnLst>
                  <a:cxn ang="0">
                    <a:pos x="0" y="4"/>
                  </a:cxn>
                  <a:cxn ang="0">
                    <a:pos x="11" y="0"/>
                  </a:cxn>
                  <a:cxn ang="0">
                    <a:pos x="7" y="2"/>
                  </a:cxn>
                  <a:cxn ang="0">
                    <a:pos x="0" y="4"/>
                  </a:cxn>
                </a:cxnLst>
                <a:rect l="0" t="0" r="r" b="b"/>
                <a:pathLst>
                  <a:path w="11" h="4">
                    <a:moveTo>
                      <a:pt x="0" y="4"/>
                    </a:moveTo>
                    <a:lnTo>
                      <a:pt x="11" y="0"/>
                    </a:lnTo>
                    <a:lnTo>
                      <a:pt x="7" y="2"/>
                    </a:lnTo>
                    <a:lnTo>
                      <a:pt x="0" y="4"/>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15" name="Freeform 921"/>
              <p:cNvSpPr>
                <a:spLocks/>
              </p:cNvSpPr>
              <p:nvPr/>
            </p:nvSpPr>
            <p:spPr bwMode="auto">
              <a:xfrm>
                <a:off x="762000" y="1963738"/>
                <a:ext cx="12700" cy="12700"/>
              </a:xfrm>
              <a:custGeom>
                <a:avLst/>
                <a:gdLst/>
                <a:ahLst/>
                <a:cxnLst>
                  <a:cxn ang="0">
                    <a:pos x="2" y="3"/>
                  </a:cxn>
                  <a:cxn ang="0">
                    <a:pos x="7" y="0"/>
                  </a:cxn>
                  <a:cxn ang="0">
                    <a:pos x="6" y="3"/>
                  </a:cxn>
                  <a:cxn ang="0">
                    <a:pos x="8" y="3"/>
                  </a:cxn>
                  <a:cxn ang="0">
                    <a:pos x="7" y="4"/>
                  </a:cxn>
                  <a:cxn ang="0">
                    <a:pos x="0" y="6"/>
                  </a:cxn>
                  <a:cxn ang="0">
                    <a:pos x="2" y="3"/>
                  </a:cxn>
                </a:cxnLst>
                <a:rect l="0" t="0" r="r" b="b"/>
                <a:pathLst>
                  <a:path w="8" h="6">
                    <a:moveTo>
                      <a:pt x="2" y="3"/>
                    </a:moveTo>
                    <a:lnTo>
                      <a:pt x="7" y="0"/>
                    </a:lnTo>
                    <a:lnTo>
                      <a:pt x="6" y="3"/>
                    </a:lnTo>
                    <a:lnTo>
                      <a:pt x="8" y="3"/>
                    </a:lnTo>
                    <a:lnTo>
                      <a:pt x="7" y="4"/>
                    </a:lnTo>
                    <a:lnTo>
                      <a:pt x="0" y="6"/>
                    </a:lnTo>
                    <a:lnTo>
                      <a:pt x="2"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16" name="Freeform 922"/>
              <p:cNvSpPr>
                <a:spLocks/>
              </p:cNvSpPr>
              <p:nvPr/>
            </p:nvSpPr>
            <p:spPr bwMode="auto">
              <a:xfrm>
                <a:off x="819150" y="2090738"/>
                <a:ext cx="20638" cy="9526"/>
              </a:xfrm>
              <a:custGeom>
                <a:avLst/>
                <a:gdLst/>
                <a:ahLst/>
                <a:cxnLst>
                  <a:cxn ang="0">
                    <a:pos x="10" y="0"/>
                  </a:cxn>
                  <a:cxn ang="0">
                    <a:pos x="11" y="0"/>
                  </a:cxn>
                  <a:cxn ang="0">
                    <a:pos x="11" y="1"/>
                  </a:cxn>
                  <a:cxn ang="0">
                    <a:pos x="4" y="4"/>
                  </a:cxn>
                  <a:cxn ang="0">
                    <a:pos x="0" y="4"/>
                  </a:cxn>
                  <a:cxn ang="0">
                    <a:pos x="7" y="1"/>
                  </a:cxn>
                  <a:cxn ang="0">
                    <a:pos x="10" y="0"/>
                  </a:cxn>
                </a:cxnLst>
                <a:rect l="0" t="0" r="r" b="b"/>
                <a:pathLst>
                  <a:path w="11" h="4">
                    <a:moveTo>
                      <a:pt x="10" y="0"/>
                    </a:moveTo>
                    <a:lnTo>
                      <a:pt x="11" y="0"/>
                    </a:lnTo>
                    <a:lnTo>
                      <a:pt x="11" y="1"/>
                    </a:lnTo>
                    <a:lnTo>
                      <a:pt x="4" y="4"/>
                    </a:lnTo>
                    <a:lnTo>
                      <a:pt x="0" y="4"/>
                    </a:lnTo>
                    <a:lnTo>
                      <a:pt x="7" y="1"/>
                    </a:lnTo>
                    <a:lnTo>
                      <a:pt x="1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17" name="Freeform 923"/>
              <p:cNvSpPr>
                <a:spLocks/>
              </p:cNvSpPr>
              <p:nvPr/>
            </p:nvSpPr>
            <p:spPr bwMode="auto">
              <a:xfrm>
                <a:off x="833438" y="2098676"/>
                <a:ext cx="20637" cy="1588"/>
              </a:xfrm>
              <a:custGeom>
                <a:avLst/>
                <a:gdLst/>
                <a:ahLst/>
                <a:cxnLst>
                  <a:cxn ang="0">
                    <a:pos x="0" y="0"/>
                  </a:cxn>
                  <a:cxn ang="0">
                    <a:pos x="11" y="1"/>
                  </a:cxn>
                  <a:cxn ang="0">
                    <a:pos x="4" y="1"/>
                  </a:cxn>
                  <a:cxn ang="0">
                    <a:pos x="0" y="0"/>
                  </a:cxn>
                </a:cxnLst>
                <a:rect l="0" t="0" r="r" b="b"/>
                <a:pathLst>
                  <a:path w="11" h="1">
                    <a:moveTo>
                      <a:pt x="0" y="0"/>
                    </a:moveTo>
                    <a:lnTo>
                      <a:pt x="11" y="1"/>
                    </a:lnTo>
                    <a:lnTo>
                      <a:pt x="4" y="1"/>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18" name="Freeform 924"/>
              <p:cNvSpPr>
                <a:spLocks/>
              </p:cNvSpPr>
              <p:nvPr/>
            </p:nvSpPr>
            <p:spPr bwMode="auto">
              <a:xfrm>
                <a:off x="868363" y="2089150"/>
                <a:ext cx="9525" cy="6349"/>
              </a:xfrm>
              <a:custGeom>
                <a:avLst/>
                <a:gdLst/>
                <a:ahLst/>
                <a:cxnLst>
                  <a:cxn ang="0">
                    <a:pos x="3" y="0"/>
                  </a:cxn>
                  <a:cxn ang="0">
                    <a:pos x="5" y="1"/>
                  </a:cxn>
                  <a:cxn ang="0">
                    <a:pos x="0" y="2"/>
                  </a:cxn>
                  <a:cxn ang="0">
                    <a:pos x="3" y="0"/>
                  </a:cxn>
                </a:cxnLst>
                <a:rect l="0" t="0" r="r" b="b"/>
                <a:pathLst>
                  <a:path w="5" h="2">
                    <a:moveTo>
                      <a:pt x="3" y="0"/>
                    </a:moveTo>
                    <a:lnTo>
                      <a:pt x="5" y="1"/>
                    </a:lnTo>
                    <a:lnTo>
                      <a:pt x="0" y="2"/>
                    </a:lnTo>
                    <a:lnTo>
                      <a:pt x="3"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19" name="Freeform 925"/>
              <p:cNvSpPr>
                <a:spLocks/>
              </p:cNvSpPr>
              <p:nvPr/>
            </p:nvSpPr>
            <p:spPr bwMode="auto">
              <a:xfrm>
                <a:off x="957263" y="2057400"/>
                <a:ext cx="46037" cy="23812"/>
              </a:xfrm>
              <a:custGeom>
                <a:avLst/>
                <a:gdLst/>
                <a:ahLst/>
                <a:cxnLst>
                  <a:cxn ang="0">
                    <a:pos x="0" y="12"/>
                  </a:cxn>
                  <a:cxn ang="0">
                    <a:pos x="13" y="4"/>
                  </a:cxn>
                  <a:cxn ang="0">
                    <a:pos x="19" y="3"/>
                  </a:cxn>
                  <a:cxn ang="0">
                    <a:pos x="21" y="1"/>
                  </a:cxn>
                  <a:cxn ang="0">
                    <a:pos x="27" y="0"/>
                  </a:cxn>
                  <a:cxn ang="0">
                    <a:pos x="24" y="3"/>
                  </a:cxn>
                  <a:cxn ang="0">
                    <a:pos x="0" y="12"/>
                  </a:cxn>
                </a:cxnLst>
                <a:rect l="0" t="0" r="r" b="b"/>
                <a:pathLst>
                  <a:path w="27" h="12">
                    <a:moveTo>
                      <a:pt x="0" y="12"/>
                    </a:moveTo>
                    <a:lnTo>
                      <a:pt x="13" y="4"/>
                    </a:lnTo>
                    <a:lnTo>
                      <a:pt x="19" y="3"/>
                    </a:lnTo>
                    <a:lnTo>
                      <a:pt x="21" y="1"/>
                    </a:lnTo>
                    <a:lnTo>
                      <a:pt x="27" y="0"/>
                    </a:lnTo>
                    <a:lnTo>
                      <a:pt x="24" y="3"/>
                    </a:lnTo>
                    <a:lnTo>
                      <a:pt x="0" y="1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20" name="Freeform 926"/>
              <p:cNvSpPr>
                <a:spLocks/>
              </p:cNvSpPr>
              <p:nvPr/>
            </p:nvSpPr>
            <p:spPr bwMode="auto">
              <a:xfrm>
                <a:off x="1003300" y="2043113"/>
                <a:ext cx="46038" cy="22224"/>
              </a:xfrm>
              <a:custGeom>
                <a:avLst/>
                <a:gdLst/>
                <a:ahLst/>
                <a:cxnLst>
                  <a:cxn ang="0">
                    <a:pos x="0" y="11"/>
                  </a:cxn>
                  <a:cxn ang="0">
                    <a:pos x="0" y="10"/>
                  </a:cxn>
                  <a:cxn ang="0">
                    <a:pos x="6" y="8"/>
                  </a:cxn>
                  <a:cxn ang="0">
                    <a:pos x="15" y="4"/>
                  </a:cxn>
                  <a:cxn ang="0">
                    <a:pos x="17" y="4"/>
                  </a:cxn>
                  <a:cxn ang="0">
                    <a:pos x="16" y="3"/>
                  </a:cxn>
                  <a:cxn ang="0">
                    <a:pos x="17" y="0"/>
                  </a:cxn>
                  <a:cxn ang="0">
                    <a:pos x="21" y="0"/>
                  </a:cxn>
                  <a:cxn ang="0">
                    <a:pos x="21" y="2"/>
                  </a:cxn>
                  <a:cxn ang="0">
                    <a:pos x="27" y="0"/>
                  </a:cxn>
                  <a:cxn ang="0">
                    <a:pos x="27" y="0"/>
                  </a:cxn>
                  <a:cxn ang="0">
                    <a:pos x="20" y="4"/>
                  </a:cxn>
                  <a:cxn ang="0">
                    <a:pos x="21" y="4"/>
                  </a:cxn>
                  <a:cxn ang="0">
                    <a:pos x="13" y="8"/>
                  </a:cxn>
                  <a:cxn ang="0">
                    <a:pos x="0" y="11"/>
                  </a:cxn>
                </a:cxnLst>
                <a:rect l="0" t="0" r="r" b="b"/>
                <a:pathLst>
                  <a:path w="27" h="11">
                    <a:moveTo>
                      <a:pt x="0" y="11"/>
                    </a:moveTo>
                    <a:lnTo>
                      <a:pt x="0" y="10"/>
                    </a:lnTo>
                    <a:lnTo>
                      <a:pt x="6" y="8"/>
                    </a:lnTo>
                    <a:lnTo>
                      <a:pt x="15" y="4"/>
                    </a:lnTo>
                    <a:lnTo>
                      <a:pt x="17" y="4"/>
                    </a:lnTo>
                    <a:lnTo>
                      <a:pt x="16" y="3"/>
                    </a:lnTo>
                    <a:lnTo>
                      <a:pt x="17" y="0"/>
                    </a:lnTo>
                    <a:lnTo>
                      <a:pt x="21" y="0"/>
                    </a:lnTo>
                    <a:lnTo>
                      <a:pt x="21" y="2"/>
                    </a:lnTo>
                    <a:lnTo>
                      <a:pt x="27" y="0"/>
                    </a:lnTo>
                    <a:lnTo>
                      <a:pt x="27" y="0"/>
                    </a:lnTo>
                    <a:lnTo>
                      <a:pt x="20" y="4"/>
                    </a:lnTo>
                    <a:lnTo>
                      <a:pt x="21" y="4"/>
                    </a:lnTo>
                    <a:lnTo>
                      <a:pt x="13" y="8"/>
                    </a:lnTo>
                    <a:lnTo>
                      <a:pt x="0" y="1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21" name="Freeform 927"/>
              <p:cNvSpPr>
                <a:spLocks/>
              </p:cNvSpPr>
              <p:nvPr/>
            </p:nvSpPr>
            <p:spPr bwMode="auto">
              <a:xfrm>
                <a:off x="1057275" y="2035174"/>
                <a:ext cx="11113" cy="6349"/>
              </a:xfrm>
              <a:custGeom>
                <a:avLst/>
                <a:gdLst/>
                <a:ahLst/>
                <a:cxnLst>
                  <a:cxn ang="0">
                    <a:pos x="4" y="0"/>
                  </a:cxn>
                  <a:cxn ang="0">
                    <a:pos x="6" y="1"/>
                  </a:cxn>
                  <a:cxn ang="0">
                    <a:pos x="0" y="3"/>
                  </a:cxn>
                  <a:cxn ang="0">
                    <a:pos x="3" y="0"/>
                  </a:cxn>
                  <a:cxn ang="0">
                    <a:pos x="4" y="0"/>
                  </a:cxn>
                </a:cxnLst>
                <a:rect l="0" t="0" r="r" b="b"/>
                <a:pathLst>
                  <a:path w="6" h="3">
                    <a:moveTo>
                      <a:pt x="4" y="0"/>
                    </a:moveTo>
                    <a:lnTo>
                      <a:pt x="6" y="1"/>
                    </a:lnTo>
                    <a:lnTo>
                      <a:pt x="0" y="3"/>
                    </a:lnTo>
                    <a:lnTo>
                      <a:pt x="3" y="0"/>
                    </a:lnTo>
                    <a:lnTo>
                      <a:pt x="4"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22" name="Freeform 928"/>
              <p:cNvSpPr>
                <a:spLocks/>
              </p:cNvSpPr>
              <p:nvPr/>
            </p:nvSpPr>
            <p:spPr bwMode="auto">
              <a:xfrm>
                <a:off x="1138238" y="2028825"/>
                <a:ext cx="1587" cy="1588"/>
              </a:xfrm>
              <a:custGeom>
                <a:avLst/>
                <a:gdLst/>
                <a:ahLst/>
                <a:cxnLst>
                  <a:cxn ang="0">
                    <a:pos x="0" y="0"/>
                  </a:cxn>
                  <a:cxn ang="0">
                    <a:pos x="2" y="1"/>
                  </a:cxn>
                  <a:cxn ang="0">
                    <a:pos x="0" y="0"/>
                  </a:cxn>
                </a:cxnLst>
                <a:rect l="0" t="0" r="r" b="b"/>
                <a:pathLst>
                  <a:path w="2" h="1">
                    <a:moveTo>
                      <a:pt x="0" y="0"/>
                    </a:moveTo>
                    <a:lnTo>
                      <a:pt x="2" y="1"/>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23" name="Freeform 929"/>
              <p:cNvSpPr>
                <a:spLocks/>
              </p:cNvSpPr>
              <p:nvPr/>
            </p:nvSpPr>
            <p:spPr bwMode="auto">
              <a:xfrm>
                <a:off x="1201738" y="2000250"/>
                <a:ext cx="9525" cy="7937"/>
              </a:xfrm>
              <a:custGeom>
                <a:avLst/>
                <a:gdLst/>
                <a:ahLst/>
                <a:cxnLst>
                  <a:cxn ang="0">
                    <a:pos x="4" y="2"/>
                  </a:cxn>
                  <a:cxn ang="0">
                    <a:pos x="4" y="0"/>
                  </a:cxn>
                  <a:cxn ang="0">
                    <a:pos x="5" y="2"/>
                  </a:cxn>
                  <a:cxn ang="0">
                    <a:pos x="3" y="4"/>
                  </a:cxn>
                  <a:cxn ang="0">
                    <a:pos x="0" y="4"/>
                  </a:cxn>
                  <a:cxn ang="0">
                    <a:pos x="3" y="2"/>
                  </a:cxn>
                  <a:cxn ang="0">
                    <a:pos x="4" y="2"/>
                  </a:cxn>
                </a:cxnLst>
                <a:rect l="0" t="0" r="r" b="b"/>
                <a:pathLst>
                  <a:path w="5" h="4">
                    <a:moveTo>
                      <a:pt x="4" y="2"/>
                    </a:moveTo>
                    <a:lnTo>
                      <a:pt x="4" y="0"/>
                    </a:lnTo>
                    <a:lnTo>
                      <a:pt x="5" y="2"/>
                    </a:lnTo>
                    <a:lnTo>
                      <a:pt x="3" y="4"/>
                    </a:lnTo>
                    <a:lnTo>
                      <a:pt x="0" y="4"/>
                    </a:lnTo>
                    <a:lnTo>
                      <a:pt x="3" y="2"/>
                    </a:lnTo>
                    <a:lnTo>
                      <a:pt x="4" y="2"/>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24" name="Freeform 930"/>
              <p:cNvSpPr>
                <a:spLocks/>
              </p:cNvSpPr>
              <p:nvPr/>
            </p:nvSpPr>
            <p:spPr bwMode="auto">
              <a:xfrm>
                <a:off x="1360488" y="1970088"/>
                <a:ext cx="9525" cy="1587"/>
              </a:xfrm>
              <a:custGeom>
                <a:avLst/>
                <a:gdLst/>
                <a:ahLst/>
                <a:cxnLst>
                  <a:cxn ang="0">
                    <a:pos x="3" y="1"/>
                  </a:cxn>
                  <a:cxn ang="0">
                    <a:pos x="5" y="0"/>
                  </a:cxn>
                  <a:cxn ang="0">
                    <a:pos x="4" y="1"/>
                  </a:cxn>
                  <a:cxn ang="0">
                    <a:pos x="0" y="2"/>
                  </a:cxn>
                  <a:cxn ang="0">
                    <a:pos x="3" y="1"/>
                  </a:cxn>
                </a:cxnLst>
                <a:rect l="0" t="0" r="r" b="b"/>
                <a:pathLst>
                  <a:path w="5" h="2">
                    <a:moveTo>
                      <a:pt x="3" y="1"/>
                    </a:moveTo>
                    <a:lnTo>
                      <a:pt x="5" y="0"/>
                    </a:lnTo>
                    <a:lnTo>
                      <a:pt x="4" y="1"/>
                    </a:lnTo>
                    <a:lnTo>
                      <a:pt x="0" y="2"/>
                    </a:lnTo>
                    <a:lnTo>
                      <a:pt x="3"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25" name="Freeform 931"/>
              <p:cNvSpPr>
                <a:spLocks/>
              </p:cNvSpPr>
              <p:nvPr/>
            </p:nvSpPr>
            <p:spPr bwMode="auto">
              <a:xfrm>
                <a:off x="1371600" y="1970088"/>
                <a:ext cx="6350" cy="1587"/>
              </a:xfrm>
              <a:custGeom>
                <a:avLst/>
                <a:gdLst/>
                <a:ahLst/>
                <a:cxnLst>
                  <a:cxn ang="0">
                    <a:pos x="1" y="1"/>
                  </a:cxn>
                  <a:cxn ang="0">
                    <a:pos x="0" y="1"/>
                  </a:cxn>
                  <a:cxn ang="0">
                    <a:pos x="3" y="0"/>
                  </a:cxn>
                  <a:cxn ang="0">
                    <a:pos x="1" y="1"/>
                  </a:cxn>
                </a:cxnLst>
                <a:rect l="0" t="0" r="r" b="b"/>
                <a:pathLst>
                  <a:path w="3" h="1">
                    <a:moveTo>
                      <a:pt x="1" y="1"/>
                    </a:moveTo>
                    <a:lnTo>
                      <a:pt x="0" y="1"/>
                    </a:lnTo>
                    <a:lnTo>
                      <a:pt x="3" y="0"/>
                    </a:lnTo>
                    <a:lnTo>
                      <a:pt x="1"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26" name="Freeform 932"/>
              <p:cNvSpPr>
                <a:spLocks/>
              </p:cNvSpPr>
              <p:nvPr/>
            </p:nvSpPr>
            <p:spPr bwMode="auto">
              <a:xfrm>
                <a:off x="1384300" y="1928814"/>
                <a:ext cx="61913" cy="34925"/>
              </a:xfrm>
              <a:custGeom>
                <a:avLst/>
                <a:gdLst/>
                <a:ahLst/>
                <a:cxnLst>
                  <a:cxn ang="0">
                    <a:pos x="1" y="8"/>
                  </a:cxn>
                  <a:cxn ang="0">
                    <a:pos x="9" y="6"/>
                  </a:cxn>
                  <a:cxn ang="0">
                    <a:pos x="13" y="4"/>
                  </a:cxn>
                  <a:cxn ang="0">
                    <a:pos x="15" y="4"/>
                  </a:cxn>
                  <a:cxn ang="0">
                    <a:pos x="12" y="6"/>
                  </a:cxn>
                  <a:cxn ang="0">
                    <a:pos x="12" y="8"/>
                  </a:cxn>
                  <a:cxn ang="0">
                    <a:pos x="13" y="8"/>
                  </a:cxn>
                  <a:cxn ang="0">
                    <a:pos x="17" y="6"/>
                  </a:cxn>
                  <a:cxn ang="0">
                    <a:pos x="19" y="4"/>
                  </a:cxn>
                  <a:cxn ang="0">
                    <a:pos x="19" y="3"/>
                  </a:cxn>
                  <a:cxn ang="0">
                    <a:pos x="20" y="2"/>
                  </a:cxn>
                  <a:cxn ang="0">
                    <a:pos x="23" y="0"/>
                  </a:cxn>
                  <a:cxn ang="0">
                    <a:pos x="21" y="4"/>
                  </a:cxn>
                  <a:cxn ang="0">
                    <a:pos x="28" y="2"/>
                  </a:cxn>
                  <a:cxn ang="0">
                    <a:pos x="29" y="0"/>
                  </a:cxn>
                  <a:cxn ang="0">
                    <a:pos x="32" y="0"/>
                  </a:cxn>
                  <a:cxn ang="0">
                    <a:pos x="31" y="3"/>
                  </a:cxn>
                  <a:cxn ang="0">
                    <a:pos x="36" y="0"/>
                  </a:cxn>
                  <a:cxn ang="0">
                    <a:pos x="32" y="6"/>
                  </a:cxn>
                  <a:cxn ang="0">
                    <a:pos x="36" y="6"/>
                  </a:cxn>
                  <a:cxn ang="0">
                    <a:pos x="32" y="7"/>
                  </a:cxn>
                  <a:cxn ang="0">
                    <a:pos x="25" y="6"/>
                  </a:cxn>
                  <a:cxn ang="0">
                    <a:pos x="24" y="7"/>
                  </a:cxn>
                  <a:cxn ang="0">
                    <a:pos x="27" y="8"/>
                  </a:cxn>
                  <a:cxn ang="0">
                    <a:pos x="25" y="10"/>
                  </a:cxn>
                  <a:cxn ang="0">
                    <a:pos x="25" y="8"/>
                  </a:cxn>
                  <a:cxn ang="0">
                    <a:pos x="20" y="10"/>
                  </a:cxn>
                  <a:cxn ang="0">
                    <a:pos x="20" y="11"/>
                  </a:cxn>
                  <a:cxn ang="0">
                    <a:pos x="10" y="14"/>
                  </a:cxn>
                  <a:cxn ang="0">
                    <a:pos x="5" y="16"/>
                  </a:cxn>
                  <a:cxn ang="0">
                    <a:pos x="0" y="18"/>
                  </a:cxn>
                  <a:cxn ang="0">
                    <a:pos x="5" y="15"/>
                  </a:cxn>
                  <a:cxn ang="0">
                    <a:pos x="4" y="14"/>
                  </a:cxn>
                  <a:cxn ang="0">
                    <a:pos x="6" y="12"/>
                  </a:cxn>
                  <a:cxn ang="0">
                    <a:pos x="4" y="12"/>
                  </a:cxn>
                  <a:cxn ang="0">
                    <a:pos x="1" y="15"/>
                  </a:cxn>
                  <a:cxn ang="0">
                    <a:pos x="0" y="16"/>
                  </a:cxn>
                  <a:cxn ang="0">
                    <a:pos x="1" y="8"/>
                  </a:cxn>
                </a:cxnLst>
                <a:rect l="0" t="0" r="r" b="b"/>
                <a:pathLst>
                  <a:path w="36" h="18">
                    <a:moveTo>
                      <a:pt x="1" y="8"/>
                    </a:moveTo>
                    <a:lnTo>
                      <a:pt x="9" y="6"/>
                    </a:lnTo>
                    <a:lnTo>
                      <a:pt x="13" y="4"/>
                    </a:lnTo>
                    <a:lnTo>
                      <a:pt x="15" y="4"/>
                    </a:lnTo>
                    <a:lnTo>
                      <a:pt x="12" y="6"/>
                    </a:lnTo>
                    <a:lnTo>
                      <a:pt x="12" y="8"/>
                    </a:lnTo>
                    <a:lnTo>
                      <a:pt x="13" y="8"/>
                    </a:lnTo>
                    <a:lnTo>
                      <a:pt x="17" y="6"/>
                    </a:lnTo>
                    <a:lnTo>
                      <a:pt x="19" y="4"/>
                    </a:lnTo>
                    <a:lnTo>
                      <a:pt x="19" y="3"/>
                    </a:lnTo>
                    <a:lnTo>
                      <a:pt x="20" y="2"/>
                    </a:lnTo>
                    <a:lnTo>
                      <a:pt x="23" y="0"/>
                    </a:lnTo>
                    <a:lnTo>
                      <a:pt x="21" y="4"/>
                    </a:lnTo>
                    <a:lnTo>
                      <a:pt x="28" y="2"/>
                    </a:lnTo>
                    <a:lnTo>
                      <a:pt x="29" y="0"/>
                    </a:lnTo>
                    <a:lnTo>
                      <a:pt x="32" y="0"/>
                    </a:lnTo>
                    <a:lnTo>
                      <a:pt x="31" y="3"/>
                    </a:lnTo>
                    <a:lnTo>
                      <a:pt x="36" y="0"/>
                    </a:lnTo>
                    <a:lnTo>
                      <a:pt x="32" y="6"/>
                    </a:lnTo>
                    <a:lnTo>
                      <a:pt x="36" y="6"/>
                    </a:lnTo>
                    <a:lnTo>
                      <a:pt x="32" y="7"/>
                    </a:lnTo>
                    <a:lnTo>
                      <a:pt x="25" y="6"/>
                    </a:lnTo>
                    <a:lnTo>
                      <a:pt x="24" y="7"/>
                    </a:lnTo>
                    <a:lnTo>
                      <a:pt x="27" y="8"/>
                    </a:lnTo>
                    <a:lnTo>
                      <a:pt x="25" y="10"/>
                    </a:lnTo>
                    <a:lnTo>
                      <a:pt x="25" y="8"/>
                    </a:lnTo>
                    <a:lnTo>
                      <a:pt x="20" y="10"/>
                    </a:lnTo>
                    <a:lnTo>
                      <a:pt x="20" y="11"/>
                    </a:lnTo>
                    <a:lnTo>
                      <a:pt x="10" y="14"/>
                    </a:lnTo>
                    <a:lnTo>
                      <a:pt x="5" y="16"/>
                    </a:lnTo>
                    <a:lnTo>
                      <a:pt x="0" y="18"/>
                    </a:lnTo>
                    <a:lnTo>
                      <a:pt x="5" y="15"/>
                    </a:lnTo>
                    <a:lnTo>
                      <a:pt x="4" y="14"/>
                    </a:lnTo>
                    <a:lnTo>
                      <a:pt x="6" y="12"/>
                    </a:lnTo>
                    <a:lnTo>
                      <a:pt x="4" y="12"/>
                    </a:lnTo>
                    <a:lnTo>
                      <a:pt x="1" y="15"/>
                    </a:lnTo>
                    <a:lnTo>
                      <a:pt x="0" y="16"/>
                    </a:lnTo>
                    <a:lnTo>
                      <a:pt x="1" y="8"/>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27" name="Freeform 933"/>
              <p:cNvSpPr>
                <a:spLocks/>
              </p:cNvSpPr>
              <p:nvPr/>
            </p:nvSpPr>
            <p:spPr bwMode="auto">
              <a:xfrm>
                <a:off x="1439863" y="1916113"/>
                <a:ext cx="26987" cy="9526"/>
              </a:xfrm>
              <a:custGeom>
                <a:avLst/>
                <a:gdLst/>
                <a:ahLst/>
                <a:cxnLst>
                  <a:cxn ang="0">
                    <a:pos x="7" y="3"/>
                  </a:cxn>
                  <a:cxn ang="0">
                    <a:pos x="6" y="1"/>
                  </a:cxn>
                  <a:cxn ang="0">
                    <a:pos x="9" y="0"/>
                  </a:cxn>
                  <a:cxn ang="0">
                    <a:pos x="15" y="0"/>
                  </a:cxn>
                  <a:cxn ang="0">
                    <a:pos x="11" y="1"/>
                  </a:cxn>
                  <a:cxn ang="0">
                    <a:pos x="15" y="1"/>
                  </a:cxn>
                  <a:cxn ang="0">
                    <a:pos x="14" y="4"/>
                  </a:cxn>
                  <a:cxn ang="0">
                    <a:pos x="2" y="7"/>
                  </a:cxn>
                  <a:cxn ang="0">
                    <a:pos x="0" y="4"/>
                  </a:cxn>
                  <a:cxn ang="0">
                    <a:pos x="7" y="3"/>
                  </a:cxn>
                </a:cxnLst>
                <a:rect l="0" t="0" r="r" b="b"/>
                <a:pathLst>
                  <a:path w="15" h="7">
                    <a:moveTo>
                      <a:pt x="7" y="3"/>
                    </a:moveTo>
                    <a:lnTo>
                      <a:pt x="6" y="1"/>
                    </a:lnTo>
                    <a:lnTo>
                      <a:pt x="9" y="0"/>
                    </a:lnTo>
                    <a:lnTo>
                      <a:pt x="15" y="0"/>
                    </a:lnTo>
                    <a:lnTo>
                      <a:pt x="11" y="1"/>
                    </a:lnTo>
                    <a:lnTo>
                      <a:pt x="15" y="1"/>
                    </a:lnTo>
                    <a:lnTo>
                      <a:pt x="14" y="4"/>
                    </a:lnTo>
                    <a:lnTo>
                      <a:pt x="2" y="7"/>
                    </a:lnTo>
                    <a:lnTo>
                      <a:pt x="0" y="4"/>
                    </a:lnTo>
                    <a:lnTo>
                      <a:pt x="7"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28" name="Freeform 934"/>
              <p:cNvSpPr>
                <a:spLocks/>
              </p:cNvSpPr>
              <p:nvPr/>
            </p:nvSpPr>
            <p:spPr bwMode="auto">
              <a:xfrm>
                <a:off x="1463676" y="1908175"/>
                <a:ext cx="3175" cy="4763"/>
              </a:xfrm>
              <a:custGeom>
                <a:avLst/>
                <a:gdLst/>
                <a:ahLst/>
                <a:cxnLst>
                  <a:cxn ang="0">
                    <a:pos x="1" y="0"/>
                  </a:cxn>
                  <a:cxn ang="0">
                    <a:pos x="2" y="2"/>
                  </a:cxn>
                  <a:cxn ang="0">
                    <a:pos x="0" y="2"/>
                  </a:cxn>
                  <a:cxn ang="0">
                    <a:pos x="1" y="0"/>
                  </a:cxn>
                </a:cxnLst>
                <a:rect l="0" t="0" r="r" b="b"/>
                <a:pathLst>
                  <a:path w="2" h="2">
                    <a:moveTo>
                      <a:pt x="1" y="0"/>
                    </a:moveTo>
                    <a:lnTo>
                      <a:pt x="2" y="2"/>
                    </a:lnTo>
                    <a:lnTo>
                      <a:pt x="0" y="2"/>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29" name="Freeform 935"/>
              <p:cNvSpPr>
                <a:spLocks/>
              </p:cNvSpPr>
              <p:nvPr/>
            </p:nvSpPr>
            <p:spPr bwMode="auto">
              <a:xfrm>
                <a:off x="1590675" y="1860550"/>
                <a:ext cx="33338" cy="17463"/>
              </a:xfrm>
              <a:custGeom>
                <a:avLst/>
                <a:gdLst/>
                <a:ahLst/>
                <a:cxnLst>
                  <a:cxn ang="0">
                    <a:pos x="6" y="5"/>
                  </a:cxn>
                  <a:cxn ang="0">
                    <a:pos x="18" y="0"/>
                  </a:cxn>
                  <a:cxn ang="0">
                    <a:pos x="18" y="1"/>
                  </a:cxn>
                  <a:cxn ang="0">
                    <a:pos x="6" y="6"/>
                  </a:cxn>
                  <a:cxn ang="0">
                    <a:pos x="0" y="8"/>
                  </a:cxn>
                  <a:cxn ang="0">
                    <a:pos x="6" y="5"/>
                  </a:cxn>
                </a:cxnLst>
                <a:rect l="0" t="0" r="r" b="b"/>
                <a:pathLst>
                  <a:path w="18" h="8">
                    <a:moveTo>
                      <a:pt x="6" y="5"/>
                    </a:moveTo>
                    <a:lnTo>
                      <a:pt x="18" y="0"/>
                    </a:lnTo>
                    <a:lnTo>
                      <a:pt x="18" y="1"/>
                    </a:lnTo>
                    <a:lnTo>
                      <a:pt x="6" y="6"/>
                    </a:lnTo>
                    <a:lnTo>
                      <a:pt x="0" y="8"/>
                    </a:lnTo>
                    <a:lnTo>
                      <a:pt x="6" y="5"/>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30" name="Freeform 936"/>
              <p:cNvSpPr>
                <a:spLocks/>
              </p:cNvSpPr>
              <p:nvPr/>
            </p:nvSpPr>
            <p:spPr bwMode="auto">
              <a:xfrm>
                <a:off x="1631950" y="1854200"/>
                <a:ext cx="12700" cy="9526"/>
              </a:xfrm>
              <a:custGeom>
                <a:avLst/>
                <a:gdLst/>
                <a:ahLst/>
                <a:cxnLst>
                  <a:cxn ang="0">
                    <a:pos x="0" y="3"/>
                  </a:cxn>
                  <a:cxn ang="0">
                    <a:pos x="3" y="0"/>
                  </a:cxn>
                  <a:cxn ang="0">
                    <a:pos x="7" y="1"/>
                  </a:cxn>
                  <a:cxn ang="0">
                    <a:pos x="0" y="4"/>
                  </a:cxn>
                  <a:cxn ang="0">
                    <a:pos x="0" y="3"/>
                  </a:cxn>
                </a:cxnLst>
                <a:rect l="0" t="0" r="r" b="b"/>
                <a:pathLst>
                  <a:path w="7" h="4">
                    <a:moveTo>
                      <a:pt x="0" y="3"/>
                    </a:moveTo>
                    <a:lnTo>
                      <a:pt x="3" y="0"/>
                    </a:lnTo>
                    <a:lnTo>
                      <a:pt x="7" y="1"/>
                    </a:lnTo>
                    <a:lnTo>
                      <a:pt x="0" y="4"/>
                    </a:lnTo>
                    <a:lnTo>
                      <a:pt x="0"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31" name="Freeform 937"/>
              <p:cNvSpPr>
                <a:spLocks/>
              </p:cNvSpPr>
              <p:nvPr/>
            </p:nvSpPr>
            <p:spPr bwMode="auto">
              <a:xfrm>
                <a:off x="1292225" y="1905000"/>
                <a:ext cx="14288" cy="7937"/>
              </a:xfrm>
              <a:custGeom>
                <a:avLst/>
                <a:gdLst/>
                <a:ahLst/>
                <a:cxnLst>
                  <a:cxn ang="0">
                    <a:pos x="8" y="0"/>
                  </a:cxn>
                  <a:cxn ang="0">
                    <a:pos x="3" y="2"/>
                  </a:cxn>
                  <a:cxn ang="0">
                    <a:pos x="0" y="4"/>
                  </a:cxn>
                  <a:cxn ang="0">
                    <a:pos x="3" y="1"/>
                  </a:cxn>
                  <a:cxn ang="0">
                    <a:pos x="8" y="0"/>
                  </a:cxn>
                </a:cxnLst>
                <a:rect l="0" t="0" r="r" b="b"/>
                <a:pathLst>
                  <a:path w="8" h="4">
                    <a:moveTo>
                      <a:pt x="8" y="0"/>
                    </a:moveTo>
                    <a:lnTo>
                      <a:pt x="3" y="2"/>
                    </a:lnTo>
                    <a:lnTo>
                      <a:pt x="0" y="4"/>
                    </a:lnTo>
                    <a:lnTo>
                      <a:pt x="3" y="1"/>
                    </a:lnTo>
                    <a:lnTo>
                      <a:pt x="8"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32" name="Freeform 938"/>
              <p:cNvSpPr>
                <a:spLocks/>
              </p:cNvSpPr>
              <p:nvPr/>
            </p:nvSpPr>
            <p:spPr bwMode="auto">
              <a:xfrm>
                <a:off x="1216025" y="1860550"/>
                <a:ext cx="38100" cy="17463"/>
              </a:xfrm>
              <a:custGeom>
                <a:avLst/>
                <a:gdLst/>
                <a:ahLst/>
                <a:cxnLst>
                  <a:cxn ang="0">
                    <a:pos x="0" y="1"/>
                  </a:cxn>
                  <a:cxn ang="0">
                    <a:pos x="18" y="0"/>
                  </a:cxn>
                  <a:cxn ang="0">
                    <a:pos x="22" y="1"/>
                  </a:cxn>
                  <a:cxn ang="0">
                    <a:pos x="18" y="4"/>
                  </a:cxn>
                  <a:cxn ang="0">
                    <a:pos x="18" y="5"/>
                  </a:cxn>
                  <a:cxn ang="0">
                    <a:pos x="7" y="8"/>
                  </a:cxn>
                  <a:cxn ang="0">
                    <a:pos x="0" y="5"/>
                  </a:cxn>
                  <a:cxn ang="0">
                    <a:pos x="0" y="1"/>
                  </a:cxn>
                </a:cxnLst>
                <a:rect l="0" t="0" r="r" b="b"/>
                <a:pathLst>
                  <a:path w="22" h="8">
                    <a:moveTo>
                      <a:pt x="0" y="1"/>
                    </a:moveTo>
                    <a:lnTo>
                      <a:pt x="18" y="0"/>
                    </a:lnTo>
                    <a:lnTo>
                      <a:pt x="22" y="1"/>
                    </a:lnTo>
                    <a:lnTo>
                      <a:pt x="18" y="4"/>
                    </a:lnTo>
                    <a:lnTo>
                      <a:pt x="18" y="5"/>
                    </a:lnTo>
                    <a:lnTo>
                      <a:pt x="7" y="8"/>
                    </a:lnTo>
                    <a:lnTo>
                      <a:pt x="0" y="5"/>
                    </a:lnTo>
                    <a:lnTo>
                      <a:pt x="0" y="1"/>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33" name="Freeform 939"/>
              <p:cNvSpPr>
                <a:spLocks/>
              </p:cNvSpPr>
              <p:nvPr/>
            </p:nvSpPr>
            <p:spPr bwMode="auto">
              <a:xfrm>
                <a:off x="1271588" y="1847849"/>
                <a:ext cx="23812" cy="12700"/>
              </a:xfrm>
              <a:custGeom>
                <a:avLst/>
                <a:gdLst/>
                <a:ahLst/>
                <a:cxnLst>
                  <a:cxn ang="0">
                    <a:pos x="0" y="3"/>
                  </a:cxn>
                  <a:cxn ang="0">
                    <a:pos x="8" y="0"/>
                  </a:cxn>
                  <a:cxn ang="0">
                    <a:pos x="13" y="1"/>
                  </a:cxn>
                  <a:cxn ang="0">
                    <a:pos x="12" y="3"/>
                  </a:cxn>
                  <a:cxn ang="0">
                    <a:pos x="2" y="7"/>
                  </a:cxn>
                  <a:cxn ang="0">
                    <a:pos x="4" y="3"/>
                  </a:cxn>
                  <a:cxn ang="0">
                    <a:pos x="0" y="3"/>
                  </a:cxn>
                </a:cxnLst>
                <a:rect l="0" t="0" r="r" b="b"/>
                <a:pathLst>
                  <a:path w="13" h="7">
                    <a:moveTo>
                      <a:pt x="0" y="3"/>
                    </a:moveTo>
                    <a:lnTo>
                      <a:pt x="8" y="0"/>
                    </a:lnTo>
                    <a:lnTo>
                      <a:pt x="13" y="1"/>
                    </a:lnTo>
                    <a:lnTo>
                      <a:pt x="12" y="3"/>
                    </a:lnTo>
                    <a:lnTo>
                      <a:pt x="2" y="7"/>
                    </a:lnTo>
                    <a:lnTo>
                      <a:pt x="4" y="3"/>
                    </a:lnTo>
                    <a:lnTo>
                      <a:pt x="0"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34" name="Freeform 940"/>
              <p:cNvSpPr>
                <a:spLocks/>
              </p:cNvSpPr>
              <p:nvPr/>
            </p:nvSpPr>
            <p:spPr bwMode="auto">
              <a:xfrm>
                <a:off x="1117600" y="1854200"/>
                <a:ext cx="3175" cy="6349"/>
              </a:xfrm>
              <a:custGeom>
                <a:avLst/>
                <a:gdLst/>
                <a:ahLst/>
                <a:cxnLst>
                  <a:cxn ang="0">
                    <a:pos x="1" y="0"/>
                  </a:cxn>
                  <a:cxn ang="0">
                    <a:pos x="3" y="3"/>
                  </a:cxn>
                  <a:cxn ang="0">
                    <a:pos x="0" y="1"/>
                  </a:cxn>
                  <a:cxn ang="0">
                    <a:pos x="1" y="0"/>
                  </a:cxn>
                </a:cxnLst>
                <a:rect l="0" t="0" r="r" b="b"/>
                <a:pathLst>
                  <a:path w="3" h="3">
                    <a:moveTo>
                      <a:pt x="1" y="0"/>
                    </a:moveTo>
                    <a:lnTo>
                      <a:pt x="3" y="3"/>
                    </a:lnTo>
                    <a:lnTo>
                      <a:pt x="0" y="1"/>
                    </a:lnTo>
                    <a:lnTo>
                      <a:pt x="1"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35" name="Freeform 941"/>
              <p:cNvSpPr>
                <a:spLocks/>
              </p:cNvSpPr>
              <p:nvPr/>
            </p:nvSpPr>
            <p:spPr bwMode="auto">
              <a:xfrm>
                <a:off x="1058863" y="1949450"/>
                <a:ext cx="4762" cy="3175"/>
              </a:xfrm>
              <a:custGeom>
                <a:avLst/>
                <a:gdLst/>
                <a:ahLst/>
                <a:cxnLst>
                  <a:cxn ang="0">
                    <a:pos x="0" y="0"/>
                  </a:cxn>
                  <a:cxn ang="0">
                    <a:pos x="2" y="1"/>
                  </a:cxn>
                  <a:cxn ang="0">
                    <a:pos x="0" y="0"/>
                  </a:cxn>
                </a:cxnLst>
                <a:rect l="0" t="0" r="r" b="b"/>
                <a:pathLst>
                  <a:path w="2" h="1">
                    <a:moveTo>
                      <a:pt x="0" y="0"/>
                    </a:moveTo>
                    <a:lnTo>
                      <a:pt x="2" y="1"/>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36" name="Freeform 942"/>
              <p:cNvSpPr>
                <a:spLocks/>
              </p:cNvSpPr>
              <p:nvPr/>
            </p:nvSpPr>
            <p:spPr bwMode="auto">
              <a:xfrm>
                <a:off x="1057275" y="1970088"/>
                <a:ext cx="1588" cy="1587"/>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37" name="Freeform 943"/>
              <p:cNvSpPr>
                <a:spLocks/>
              </p:cNvSpPr>
              <p:nvPr/>
            </p:nvSpPr>
            <p:spPr bwMode="auto">
              <a:xfrm>
                <a:off x="2776539" y="2282825"/>
                <a:ext cx="36512" cy="12700"/>
              </a:xfrm>
              <a:custGeom>
                <a:avLst/>
                <a:gdLst/>
                <a:ahLst/>
                <a:cxnLst>
                  <a:cxn ang="0">
                    <a:pos x="13" y="2"/>
                  </a:cxn>
                  <a:cxn ang="0">
                    <a:pos x="0" y="2"/>
                  </a:cxn>
                  <a:cxn ang="0">
                    <a:pos x="6" y="6"/>
                  </a:cxn>
                  <a:cxn ang="0">
                    <a:pos x="13" y="7"/>
                  </a:cxn>
                  <a:cxn ang="0">
                    <a:pos x="17" y="6"/>
                  </a:cxn>
                  <a:cxn ang="0">
                    <a:pos x="20" y="2"/>
                  </a:cxn>
                  <a:cxn ang="0">
                    <a:pos x="19" y="2"/>
                  </a:cxn>
                  <a:cxn ang="0">
                    <a:pos x="16" y="6"/>
                  </a:cxn>
                  <a:cxn ang="0">
                    <a:pos x="16" y="0"/>
                  </a:cxn>
                  <a:cxn ang="0">
                    <a:pos x="13" y="2"/>
                  </a:cxn>
                </a:cxnLst>
                <a:rect l="0" t="0" r="r" b="b"/>
                <a:pathLst>
                  <a:path w="20" h="7">
                    <a:moveTo>
                      <a:pt x="13" y="2"/>
                    </a:moveTo>
                    <a:lnTo>
                      <a:pt x="0" y="2"/>
                    </a:lnTo>
                    <a:lnTo>
                      <a:pt x="6" y="6"/>
                    </a:lnTo>
                    <a:lnTo>
                      <a:pt x="13" y="7"/>
                    </a:lnTo>
                    <a:lnTo>
                      <a:pt x="17" y="6"/>
                    </a:lnTo>
                    <a:lnTo>
                      <a:pt x="20" y="2"/>
                    </a:lnTo>
                    <a:lnTo>
                      <a:pt x="19" y="2"/>
                    </a:lnTo>
                    <a:lnTo>
                      <a:pt x="16" y="6"/>
                    </a:lnTo>
                    <a:lnTo>
                      <a:pt x="16" y="0"/>
                    </a:lnTo>
                    <a:lnTo>
                      <a:pt x="13" y="2"/>
                    </a:lnTo>
                    <a:close/>
                  </a:path>
                </a:pathLst>
              </a:custGeom>
              <a:solidFill>
                <a:srgbClr val="99CCFF"/>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38" name="Freeform 944"/>
              <p:cNvSpPr>
                <a:spLocks/>
              </p:cNvSpPr>
              <p:nvPr/>
            </p:nvSpPr>
            <p:spPr bwMode="auto">
              <a:xfrm>
                <a:off x="3146425" y="2116139"/>
                <a:ext cx="15875" cy="12700"/>
              </a:xfrm>
              <a:custGeom>
                <a:avLst/>
                <a:gdLst/>
                <a:ahLst/>
                <a:cxnLst>
                  <a:cxn ang="0">
                    <a:pos x="5" y="7"/>
                  </a:cxn>
                  <a:cxn ang="0">
                    <a:pos x="9" y="5"/>
                  </a:cxn>
                  <a:cxn ang="0">
                    <a:pos x="8" y="4"/>
                  </a:cxn>
                  <a:cxn ang="0">
                    <a:pos x="8" y="1"/>
                  </a:cxn>
                  <a:cxn ang="0">
                    <a:pos x="9" y="3"/>
                  </a:cxn>
                  <a:cxn ang="0">
                    <a:pos x="8" y="4"/>
                  </a:cxn>
                  <a:cxn ang="0">
                    <a:pos x="9" y="4"/>
                  </a:cxn>
                  <a:cxn ang="0">
                    <a:pos x="10" y="1"/>
                  </a:cxn>
                  <a:cxn ang="0">
                    <a:pos x="9" y="0"/>
                  </a:cxn>
                  <a:cxn ang="0">
                    <a:pos x="4" y="0"/>
                  </a:cxn>
                  <a:cxn ang="0">
                    <a:pos x="0" y="3"/>
                  </a:cxn>
                  <a:cxn ang="0">
                    <a:pos x="0" y="5"/>
                  </a:cxn>
                  <a:cxn ang="0">
                    <a:pos x="5" y="7"/>
                  </a:cxn>
                </a:cxnLst>
                <a:rect l="0" t="0" r="r" b="b"/>
                <a:pathLst>
                  <a:path w="10" h="7">
                    <a:moveTo>
                      <a:pt x="5" y="7"/>
                    </a:moveTo>
                    <a:lnTo>
                      <a:pt x="9" y="5"/>
                    </a:lnTo>
                    <a:lnTo>
                      <a:pt x="8" y="4"/>
                    </a:lnTo>
                    <a:lnTo>
                      <a:pt x="8" y="1"/>
                    </a:lnTo>
                    <a:lnTo>
                      <a:pt x="9" y="3"/>
                    </a:lnTo>
                    <a:lnTo>
                      <a:pt x="8" y="4"/>
                    </a:lnTo>
                    <a:lnTo>
                      <a:pt x="9" y="4"/>
                    </a:lnTo>
                    <a:lnTo>
                      <a:pt x="10" y="1"/>
                    </a:lnTo>
                    <a:lnTo>
                      <a:pt x="9" y="0"/>
                    </a:lnTo>
                    <a:lnTo>
                      <a:pt x="4" y="0"/>
                    </a:lnTo>
                    <a:lnTo>
                      <a:pt x="0" y="3"/>
                    </a:lnTo>
                    <a:lnTo>
                      <a:pt x="0" y="5"/>
                    </a:lnTo>
                    <a:lnTo>
                      <a:pt x="5" y="7"/>
                    </a:lnTo>
                    <a:close/>
                  </a:path>
                </a:pathLst>
              </a:custGeom>
              <a:no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39" name="Freeform 945"/>
              <p:cNvSpPr>
                <a:spLocks/>
              </p:cNvSpPr>
              <p:nvPr/>
            </p:nvSpPr>
            <p:spPr bwMode="auto">
              <a:xfrm>
                <a:off x="2370138" y="1798638"/>
                <a:ext cx="23812" cy="6349"/>
              </a:xfrm>
              <a:custGeom>
                <a:avLst/>
                <a:gdLst/>
                <a:ahLst/>
                <a:cxnLst>
                  <a:cxn ang="0">
                    <a:pos x="8" y="0"/>
                  </a:cxn>
                  <a:cxn ang="0">
                    <a:pos x="14" y="0"/>
                  </a:cxn>
                  <a:cxn ang="0">
                    <a:pos x="13" y="0"/>
                  </a:cxn>
                  <a:cxn ang="0">
                    <a:pos x="0" y="3"/>
                  </a:cxn>
                  <a:cxn ang="0">
                    <a:pos x="8" y="0"/>
                  </a:cxn>
                </a:cxnLst>
                <a:rect l="0" t="0" r="r" b="b"/>
                <a:pathLst>
                  <a:path w="14" h="3">
                    <a:moveTo>
                      <a:pt x="8" y="0"/>
                    </a:moveTo>
                    <a:lnTo>
                      <a:pt x="14" y="0"/>
                    </a:lnTo>
                    <a:lnTo>
                      <a:pt x="13" y="0"/>
                    </a:lnTo>
                    <a:lnTo>
                      <a:pt x="0" y="3"/>
                    </a:lnTo>
                    <a:lnTo>
                      <a:pt x="8"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40" name="Freeform 946"/>
              <p:cNvSpPr>
                <a:spLocks/>
              </p:cNvSpPr>
              <p:nvPr/>
            </p:nvSpPr>
            <p:spPr bwMode="auto">
              <a:xfrm>
                <a:off x="2332038" y="1814513"/>
                <a:ext cx="19050" cy="7937"/>
              </a:xfrm>
              <a:custGeom>
                <a:avLst/>
                <a:gdLst/>
                <a:ahLst/>
                <a:cxnLst>
                  <a:cxn ang="0">
                    <a:pos x="0" y="3"/>
                  </a:cxn>
                  <a:cxn ang="0">
                    <a:pos x="1" y="3"/>
                  </a:cxn>
                  <a:cxn ang="0">
                    <a:pos x="4" y="3"/>
                  </a:cxn>
                  <a:cxn ang="0">
                    <a:pos x="8" y="2"/>
                  </a:cxn>
                  <a:cxn ang="0">
                    <a:pos x="12" y="0"/>
                  </a:cxn>
                  <a:cxn ang="0">
                    <a:pos x="12" y="0"/>
                  </a:cxn>
                  <a:cxn ang="0">
                    <a:pos x="12" y="2"/>
                  </a:cxn>
                  <a:cxn ang="0">
                    <a:pos x="10" y="2"/>
                  </a:cxn>
                  <a:cxn ang="0">
                    <a:pos x="9" y="3"/>
                  </a:cxn>
                  <a:cxn ang="0">
                    <a:pos x="9" y="3"/>
                  </a:cxn>
                  <a:cxn ang="0">
                    <a:pos x="9" y="4"/>
                  </a:cxn>
                  <a:cxn ang="0">
                    <a:pos x="6" y="4"/>
                  </a:cxn>
                  <a:cxn ang="0">
                    <a:pos x="6" y="4"/>
                  </a:cxn>
                  <a:cxn ang="0">
                    <a:pos x="4" y="4"/>
                  </a:cxn>
                  <a:cxn ang="0">
                    <a:pos x="4" y="4"/>
                  </a:cxn>
                  <a:cxn ang="0">
                    <a:pos x="2" y="4"/>
                  </a:cxn>
                  <a:cxn ang="0">
                    <a:pos x="2" y="3"/>
                  </a:cxn>
                  <a:cxn ang="0">
                    <a:pos x="0" y="3"/>
                  </a:cxn>
                </a:cxnLst>
                <a:rect l="0" t="0" r="r" b="b"/>
                <a:pathLst>
                  <a:path w="12" h="4">
                    <a:moveTo>
                      <a:pt x="0" y="3"/>
                    </a:moveTo>
                    <a:lnTo>
                      <a:pt x="1" y="3"/>
                    </a:lnTo>
                    <a:lnTo>
                      <a:pt x="4" y="3"/>
                    </a:lnTo>
                    <a:lnTo>
                      <a:pt x="8" y="2"/>
                    </a:lnTo>
                    <a:lnTo>
                      <a:pt x="12" y="0"/>
                    </a:lnTo>
                    <a:lnTo>
                      <a:pt x="12" y="0"/>
                    </a:lnTo>
                    <a:lnTo>
                      <a:pt x="12" y="2"/>
                    </a:lnTo>
                    <a:lnTo>
                      <a:pt x="10" y="2"/>
                    </a:lnTo>
                    <a:lnTo>
                      <a:pt x="9" y="3"/>
                    </a:lnTo>
                    <a:lnTo>
                      <a:pt x="9" y="3"/>
                    </a:lnTo>
                    <a:lnTo>
                      <a:pt x="9" y="4"/>
                    </a:lnTo>
                    <a:lnTo>
                      <a:pt x="6" y="4"/>
                    </a:lnTo>
                    <a:lnTo>
                      <a:pt x="6" y="4"/>
                    </a:lnTo>
                    <a:lnTo>
                      <a:pt x="4" y="4"/>
                    </a:lnTo>
                    <a:lnTo>
                      <a:pt x="4" y="4"/>
                    </a:lnTo>
                    <a:lnTo>
                      <a:pt x="2" y="4"/>
                    </a:lnTo>
                    <a:lnTo>
                      <a:pt x="2" y="3"/>
                    </a:lnTo>
                    <a:lnTo>
                      <a:pt x="0" y="3"/>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sp>
            <p:nvSpPr>
              <p:cNvPr id="941" name="Freeform 947"/>
              <p:cNvSpPr>
                <a:spLocks/>
              </p:cNvSpPr>
              <p:nvPr/>
            </p:nvSpPr>
            <p:spPr bwMode="auto">
              <a:xfrm>
                <a:off x="2243138" y="1839913"/>
                <a:ext cx="11112" cy="3175"/>
              </a:xfrm>
              <a:custGeom>
                <a:avLst/>
                <a:gdLst/>
                <a:ahLst/>
                <a:cxnLst>
                  <a:cxn ang="0">
                    <a:pos x="4" y="0"/>
                  </a:cxn>
                  <a:cxn ang="0">
                    <a:pos x="6" y="1"/>
                  </a:cxn>
                  <a:cxn ang="0">
                    <a:pos x="4" y="2"/>
                  </a:cxn>
                  <a:cxn ang="0">
                    <a:pos x="4" y="2"/>
                  </a:cxn>
                  <a:cxn ang="0">
                    <a:pos x="3" y="2"/>
                  </a:cxn>
                  <a:cxn ang="0">
                    <a:pos x="0" y="1"/>
                  </a:cxn>
                  <a:cxn ang="0">
                    <a:pos x="3" y="0"/>
                  </a:cxn>
                  <a:cxn ang="0">
                    <a:pos x="4" y="0"/>
                  </a:cxn>
                  <a:cxn ang="0">
                    <a:pos x="4" y="0"/>
                  </a:cxn>
                </a:cxnLst>
                <a:rect l="0" t="0" r="r" b="b"/>
                <a:pathLst>
                  <a:path w="6" h="2">
                    <a:moveTo>
                      <a:pt x="4" y="0"/>
                    </a:moveTo>
                    <a:lnTo>
                      <a:pt x="6" y="1"/>
                    </a:lnTo>
                    <a:lnTo>
                      <a:pt x="4" y="2"/>
                    </a:lnTo>
                    <a:lnTo>
                      <a:pt x="4" y="2"/>
                    </a:lnTo>
                    <a:lnTo>
                      <a:pt x="3" y="2"/>
                    </a:lnTo>
                    <a:lnTo>
                      <a:pt x="0" y="1"/>
                    </a:lnTo>
                    <a:lnTo>
                      <a:pt x="3" y="0"/>
                    </a:lnTo>
                    <a:lnTo>
                      <a:pt x="4" y="0"/>
                    </a:lnTo>
                    <a:lnTo>
                      <a:pt x="4" y="0"/>
                    </a:lnTo>
                    <a:close/>
                  </a:path>
                </a:pathLst>
              </a:custGeom>
              <a:solidFill>
                <a:schemeClr val="bg2"/>
              </a:solidFill>
              <a:ln w="3175" cap="rnd">
                <a:solidFill>
                  <a:srgbClr val="686868"/>
                </a:solidFill>
                <a:prstDash val="solid"/>
                <a:round/>
                <a:headEnd/>
                <a:tailEnd/>
              </a:ln>
            </p:spPr>
            <p:txBody>
              <a:bodyPr/>
              <a:lstStyle/>
              <a:p>
                <a:pPr defTabSz="914400" fontAlgn="auto">
                  <a:spcBef>
                    <a:spcPts val="0"/>
                  </a:spcBef>
                  <a:spcAft>
                    <a:spcPts val="0"/>
                  </a:spcAft>
                  <a:defRPr/>
                </a:pPr>
                <a:endParaRPr lang="en-US" sz="1800">
                  <a:solidFill>
                    <a:srgbClr val="000000"/>
                  </a:solidFill>
                  <a:latin typeface="Arial" pitchFamily="34" charset="0"/>
                  <a:cs typeface="Arial" pitchFamily="34" charset="0"/>
                </a:endParaRPr>
              </a:p>
            </p:txBody>
          </p:sp>
        </p:grpSp>
        <p:sp>
          <p:nvSpPr>
            <p:cNvPr id="974" name="TextBox 973"/>
            <p:cNvSpPr txBox="1"/>
            <p:nvPr/>
          </p:nvSpPr>
          <p:spPr>
            <a:xfrm>
              <a:off x="3276600" y="1498948"/>
              <a:ext cx="2667000" cy="646331"/>
            </a:xfrm>
            <a:prstGeom prst="rect">
              <a:avLst/>
            </a:prstGeom>
            <a:noFill/>
          </p:spPr>
          <p:txBody>
            <a:bodyPr wrap="square" rtlCol="0">
              <a:spAutoFit/>
            </a:bodyPr>
            <a:lstStyle/>
            <a:p>
              <a:pPr algn="ctr"/>
              <a:r>
                <a:rPr lang="en-US" b="1" dirty="0" smtClean="0">
                  <a:solidFill>
                    <a:schemeClr val="tx1"/>
                  </a:solidFill>
                  <a:latin typeface="Arial" pitchFamily="34" charset="0"/>
                  <a:cs typeface="Arial" pitchFamily="34" charset="0"/>
                </a:rPr>
                <a:t>In-Region Training</a:t>
              </a:r>
            </a:p>
            <a:p>
              <a:pPr algn="ctr"/>
              <a:r>
                <a:rPr lang="en-US" b="1" dirty="0" smtClean="0">
                  <a:latin typeface="Arial" pitchFamily="34" charset="0"/>
                  <a:cs typeface="Arial" pitchFamily="34" charset="0"/>
                </a:rPr>
                <a:t>(IRT)</a:t>
              </a:r>
              <a:endParaRPr lang="en-US" b="1" dirty="0">
                <a:solidFill>
                  <a:schemeClr val="tx1"/>
                </a:solidFill>
                <a:latin typeface="Arial" pitchFamily="34" charset="0"/>
                <a:cs typeface="Arial" pitchFamily="34" charset="0"/>
              </a:endParaRPr>
            </a:p>
          </p:txBody>
        </p:sp>
      </p:grpSp>
      <p:grpSp>
        <p:nvGrpSpPr>
          <p:cNvPr id="6" name="Group 978"/>
          <p:cNvGrpSpPr/>
          <p:nvPr/>
        </p:nvGrpSpPr>
        <p:grpSpPr>
          <a:xfrm>
            <a:off x="6539630" y="1803748"/>
            <a:ext cx="2667000" cy="2349153"/>
            <a:chOff x="6477000" y="1752600"/>
            <a:chExt cx="2667000" cy="2349153"/>
          </a:xfrm>
        </p:grpSpPr>
        <p:sp>
          <p:nvSpPr>
            <p:cNvPr id="975" name="TextBox 974"/>
            <p:cNvSpPr txBox="1"/>
            <p:nvPr/>
          </p:nvSpPr>
          <p:spPr>
            <a:xfrm>
              <a:off x="6477000" y="1752600"/>
              <a:ext cx="2667000" cy="923330"/>
            </a:xfrm>
            <a:prstGeom prst="rect">
              <a:avLst/>
            </a:prstGeom>
            <a:noFill/>
          </p:spPr>
          <p:txBody>
            <a:bodyPr wrap="square" rtlCol="0">
              <a:spAutoFit/>
            </a:bodyPr>
            <a:lstStyle/>
            <a:p>
              <a:pPr algn="ctr"/>
              <a:r>
                <a:rPr lang="en-US" b="1" dirty="0" smtClean="0">
                  <a:solidFill>
                    <a:schemeClr val="tx1"/>
                  </a:solidFill>
                  <a:latin typeface="Arial" pitchFamily="34" charset="0"/>
                  <a:cs typeface="Arial" pitchFamily="34" charset="0"/>
                </a:rPr>
                <a:t>Advanced Civil Schooling</a:t>
              </a:r>
            </a:p>
            <a:p>
              <a:pPr algn="ctr"/>
              <a:r>
                <a:rPr lang="en-US" b="1" dirty="0" smtClean="0">
                  <a:latin typeface="Arial" pitchFamily="34" charset="0"/>
                  <a:cs typeface="Arial" pitchFamily="34" charset="0"/>
                </a:rPr>
                <a:t>(ACS)</a:t>
              </a:r>
              <a:endParaRPr lang="en-US" b="1" dirty="0">
                <a:solidFill>
                  <a:schemeClr val="tx1"/>
                </a:solidFill>
                <a:latin typeface="Arial" pitchFamily="34" charset="0"/>
                <a:cs typeface="Arial" pitchFamily="34" charset="0"/>
              </a:endParaRPr>
            </a:p>
          </p:txBody>
        </p:sp>
        <p:pic>
          <p:nvPicPr>
            <p:cNvPr id="347" name="Picture 2" descr="Higher Education in Canada"/>
            <p:cNvPicPr>
              <a:picLocks noChangeAspect="1" noChangeArrowheads="1"/>
            </p:cNvPicPr>
            <p:nvPr/>
          </p:nvPicPr>
          <p:blipFill>
            <a:blip r:embed="rId4" cstate="print"/>
            <a:srcRect/>
            <a:stretch>
              <a:fillRect/>
            </a:stretch>
          </p:blipFill>
          <p:spPr bwMode="auto">
            <a:xfrm>
              <a:off x="6686744" y="2844452"/>
              <a:ext cx="1905000" cy="1257301"/>
            </a:xfrm>
            <a:prstGeom prst="rect">
              <a:avLst/>
            </a:prstGeom>
            <a:noFill/>
          </p:spPr>
        </p:pic>
      </p:grpSp>
      <p:sp>
        <p:nvSpPr>
          <p:cNvPr id="976" name="TextBox 975"/>
          <p:cNvSpPr txBox="1"/>
          <p:nvPr/>
        </p:nvSpPr>
        <p:spPr>
          <a:xfrm>
            <a:off x="2096022" y="4343400"/>
            <a:ext cx="2362200" cy="1569660"/>
          </a:xfrm>
          <a:prstGeom prst="rect">
            <a:avLst/>
          </a:prstGeom>
          <a:noFill/>
          <a:ln>
            <a:solidFill>
              <a:schemeClr val="bg1">
                <a:lumMod val="65000"/>
              </a:schemeClr>
            </a:solidFill>
          </a:ln>
        </p:spPr>
        <p:txBody>
          <a:bodyPr wrap="square" rtlCol="0">
            <a:spAutoFit/>
          </a:bodyPr>
          <a:lstStyle/>
          <a:p>
            <a:pPr>
              <a:buFont typeface="Arial" pitchFamily="34" charset="0"/>
              <a:buChar char="•"/>
            </a:pPr>
            <a:r>
              <a:rPr lang="en-US" sz="1600" b="1" dirty="0" smtClean="0">
                <a:solidFill>
                  <a:schemeClr val="tx1"/>
                </a:solidFill>
                <a:latin typeface="Arial" pitchFamily="34" charset="0"/>
                <a:cs typeface="Arial" pitchFamily="34" charset="0"/>
              </a:rPr>
              <a:t> Language – between 26 and 63 weeks</a:t>
            </a:r>
          </a:p>
          <a:p>
            <a:pPr>
              <a:buFont typeface="Arial" pitchFamily="34" charset="0"/>
              <a:buChar char="•"/>
            </a:pPr>
            <a:r>
              <a:rPr lang="en-US" sz="1600" b="1" dirty="0" smtClean="0">
                <a:latin typeface="Arial" pitchFamily="34" charset="0"/>
                <a:cs typeface="Arial" pitchFamily="34" charset="0"/>
              </a:rPr>
              <a:t> Must achieve 2/2</a:t>
            </a:r>
            <a:endParaRPr lang="en-US" sz="1600" b="1" dirty="0" smtClean="0">
              <a:solidFill>
                <a:schemeClr val="tx1"/>
              </a:solidFill>
              <a:latin typeface="Arial" pitchFamily="34" charset="0"/>
              <a:cs typeface="Arial" pitchFamily="34" charset="0"/>
            </a:endParaRPr>
          </a:p>
          <a:p>
            <a:pPr>
              <a:buFont typeface="Arial" pitchFamily="34" charset="0"/>
              <a:buChar char="•"/>
            </a:pPr>
            <a:r>
              <a:rPr lang="en-US" sz="1600" b="1" dirty="0" smtClean="0">
                <a:latin typeface="Arial" pitchFamily="34" charset="0"/>
                <a:cs typeface="Arial" pitchFamily="34" charset="0"/>
              </a:rPr>
              <a:t> Language selection dependant on AOC</a:t>
            </a:r>
          </a:p>
          <a:p>
            <a:pPr>
              <a:buFont typeface="Arial" pitchFamily="34" charset="0"/>
              <a:buChar char="•"/>
            </a:pPr>
            <a:r>
              <a:rPr lang="en-US" sz="1600" b="1" dirty="0" smtClean="0">
                <a:solidFill>
                  <a:schemeClr val="tx1"/>
                </a:solidFill>
                <a:latin typeface="Arial" pitchFamily="34" charset="0"/>
                <a:cs typeface="Arial" pitchFamily="34" charset="0"/>
              </a:rPr>
              <a:t> </a:t>
            </a:r>
            <a:r>
              <a:rPr lang="en-US" sz="1600" b="1" dirty="0" smtClean="0">
                <a:latin typeface="Arial" pitchFamily="34" charset="0"/>
                <a:cs typeface="Arial" pitchFamily="34" charset="0"/>
              </a:rPr>
              <a:t>DLI East or West</a:t>
            </a:r>
            <a:endParaRPr lang="en-US" sz="1600" b="1" dirty="0">
              <a:solidFill>
                <a:schemeClr val="tx1"/>
              </a:solidFill>
              <a:latin typeface="Arial" pitchFamily="34" charset="0"/>
              <a:cs typeface="Arial" pitchFamily="34" charset="0"/>
            </a:endParaRPr>
          </a:p>
        </p:txBody>
      </p:sp>
      <p:sp>
        <p:nvSpPr>
          <p:cNvPr id="977" name="TextBox 976"/>
          <p:cNvSpPr txBox="1"/>
          <p:nvPr/>
        </p:nvSpPr>
        <p:spPr>
          <a:xfrm>
            <a:off x="4572000" y="4343400"/>
            <a:ext cx="2209800" cy="2062103"/>
          </a:xfrm>
          <a:prstGeom prst="rect">
            <a:avLst/>
          </a:prstGeom>
          <a:noFill/>
          <a:ln>
            <a:solidFill>
              <a:schemeClr val="bg1">
                <a:lumMod val="65000"/>
              </a:schemeClr>
            </a:solidFill>
          </a:ln>
        </p:spPr>
        <p:txBody>
          <a:bodyPr wrap="square" rtlCol="0">
            <a:spAutoFit/>
          </a:bodyPr>
          <a:lstStyle/>
          <a:p>
            <a:pPr>
              <a:buFont typeface="Arial" pitchFamily="34" charset="0"/>
              <a:buChar char="•"/>
            </a:pPr>
            <a:r>
              <a:rPr lang="en-US" sz="1600" b="1" dirty="0" smtClean="0">
                <a:solidFill>
                  <a:schemeClr val="tx1"/>
                </a:solidFill>
                <a:latin typeface="Arial" pitchFamily="34" charset="0"/>
                <a:cs typeface="Arial" pitchFamily="34" charset="0"/>
              </a:rPr>
              <a:t> Immerse Officer</a:t>
            </a:r>
          </a:p>
          <a:p>
            <a:pPr>
              <a:buFont typeface="Arial" pitchFamily="34" charset="0"/>
              <a:buChar char="•"/>
            </a:pPr>
            <a:r>
              <a:rPr lang="en-US" sz="1600" b="1" dirty="0" smtClean="0">
                <a:latin typeface="Arial" pitchFamily="34" charset="0"/>
                <a:cs typeface="Arial" pitchFamily="34" charset="0"/>
              </a:rPr>
              <a:t> Typically 12 months</a:t>
            </a:r>
            <a:endParaRPr lang="en-US" sz="1600" b="1" dirty="0" smtClean="0">
              <a:solidFill>
                <a:schemeClr val="tx1"/>
              </a:solidFill>
              <a:latin typeface="Arial" pitchFamily="34" charset="0"/>
              <a:cs typeface="Arial" pitchFamily="34" charset="0"/>
            </a:endParaRPr>
          </a:p>
          <a:p>
            <a:pPr>
              <a:buFont typeface="Arial" pitchFamily="34" charset="0"/>
              <a:buChar char="•"/>
            </a:pPr>
            <a:r>
              <a:rPr lang="en-US" sz="1600" b="1" dirty="0" smtClean="0">
                <a:solidFill>
                  <a:schemeClr val="tx1"/>
                </a:solidFill>
                <a:latin typeface="Arial" pitchFamily="34" charset="0"/>
                <a:cs typeface="Arial" pitchFamily="34" charset="0"/>
              </a:rPr>
              <a:t> “Internships”-more specialized experiences</a:t>
            </a:r>
          </a:p>
          <a:p>
            <a:pPr>
              <a:buFont typeface="Arial" pitchFamily="34" charset="0"/>
              <a:buChar char="•"/>
            </a:pPr>
            <a:r>
              <a:rPr lang="en-US" sz="1600" b="1" dirty="0" smtClean="0">
                <a:solidFill>
                  <a:schemeClr val="tx1"/>
                </a:solidFill>
                <a:latin typeface="Arial" pitchFamily="34" charset="0"/>
                <a:cs typeface="Arial" pitchFamily="34" charset="0"/>
              </a:rPr>
              <a:t> Language goal 3/3 upon completion</a:t>
            </a:r>
            <a:endParaRPr lang="en-US" sz="1600" b="1" dirty="0">
              <a:solidFill>
                <a:schemeClr val="tx1"/>
              </a:solidFill>
              <a:latin typeface="Arial" pitchFamily="34" charset="0"/>
              <a:cs typeface="Arial" pitchFamily="34" charset="0"/>
            </a:endParaRPr>
          </a:p>
        </p:txBody>
      </p:sp>
      <p:sp>
        <p:nvSpPr>
          <p:cNvPr id="978" name="TextBox 977"/>
          <p:cNvSpPr txBox="1"/>
          <p:nvPr/>
        </p:nvSpPr>
        <p:spPr>
          <a:xfrm>
            <a:off x="457200" y="1200090"/>
            <a:ext cx="8229600" cy="40011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tx1"/>
                </a:solidFill>
                <a:latin typeface="Arial" pitchFamily="34" charset="0"/>
                <a:cs typeface="Arial" pitchFamily="34" charset="0"/>
              </a:rPr>
              <a:t>Joint FAOC + Language + ICT + ACS + ILE = Initial FAO Training</a:t>
            </a:r>
            <a:endParaRPr lang="en-US" sz="2000" b="1" dirty="0">
              <a:solidFill>
                <a:schemeClr val="tx1"/>
              </a:solidFill>
              <a:latin typeface="Arial" pitchFamily="34" charset="0"/>
              <a:cs typeface="Arial" pitchFamily="34" charset="0"/>
            </a:endParaRPr>
          </a:p>
        </p:txBody>
      </p:sp>
      <p:sp>
        <p:nvSpPr>
          <p:cNvPr id="982" name="Right Arrow Callout 981"/>
          <p:cNvSpPr/>
          <p:nvPr/>
        </p:nvSpPr>
        <p:spPr bwMode="auto">
          <a:xfrm>
            <a:off x="76200" y="2209800"/>
            <a:ext cx="1905000" cy="1828800"/>
          </a:xfrm>
          <a:prstGeom prst="rightArrowCallou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lang="en-US" sz="2400" b="1" dirty="0" smtClean="0">
                <a:latin typeface="Arial" pitchFamily="34" charset="0"/>
                <a:ea typeface="Arial Unicode MS" pitchFamily="34" charset="-128"/>
                <a:cs typeface="Arial" pitchFamily="34" charset="0"/>
              </a:rPr>
              <a:t>Joint</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24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FAO</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24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Course</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4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endParaRPr>
          </a:p>
        </p:txBody>
      </p:sp>
      <p:sp>
        <p:nvSpPr>
          <p:cNvPr id="983" name="TextBox 982"/>
          <p:cNvSpPr txBox="1"/>
          <p:nvPr/>
        </p:nvSpPr>
        <p:spPr>
          <a:xfrm>
            <a:off x="75156" y="4343400"/>
            <a:ext cx="1905000" cy="1323439"/>
          </a:xfrm>
          <a:prstGeom prst="rect">
            <a:avLst/>
          </a:prstGeom>
          <a:noFill/>
          <a:ln>
            <a:solidFill>
              <a:schemeClr val="bg1">
                <a:lumMod val="65000"/>
              </a:schemeClr>
            </a:solidFill>
          </a:ln>
        </p:spPr>
        <p:txBody>
          <a:bodyPr wrap="square" rtlCol="0">
            <a:spAutoFit/>
          </a:bodyPr>
          <a:lstStyle/>
          <a:p>
            <a:pPr>
              <a:buFont typeface="Arial" pitchFamily="34" charset="0"/>
              <a:buChar char="•"/>
            </a:pPr>
            <a:r>
              <a:rPr lang="en-US" sz="1600" b="1" dirty="0" smtClean="0">
                <a:solidFill>
                  <a:schemeClr val="tx1"/>
                </a:solidFill>
                <a:latin typeface="Arial" pitchFamily="34" charset="0"/>
                <a:cs typeface="Arial" pitchFamily="34" charset="0"/>
              </a:rPr>
              <a:t> Intro to FAO</a:t>
            </a:r>
          </a:p>
          <a:p>
            <a:pPr>
              <a:buFont typeface="Arial" pitchFamily="34" charset="0"/>
              <a:buChar char="•"/>
            </a:pPr>
            <a:r>
              <a:rPr lang="en-US" sz="1600" b="1" dirty="0" smtClean="0">
                <a:solidFill>
                  <a:schemeClr val="tx1"/>
                </a:solidFill>
                <a:latin typeface="Arial" pitchFamily="34" charset="0"/>
                <a:cs typeface="Arial" pitchFamily="34" charset="0"/>
              </a:rPr>
              <a:t> Conducted in Monterey, CA</a:t>
            </a:r>
          </a:p>
          <a:p>
            <a:pPr>
              <a:buFont typeface="Arial" pitchFamily="34" charset="0"/>
              <a:buChar char="•"/>
            </a:pPr>
            <a:r>
              <a:rPr lang="en-US" sz="1600" b="1" dirty="0" smtClean="0">
                <a:solidFill>
                  <a:schemeClr val="tx1"/>
                </a:solidFill>
                <a:latin typeface="Arial" pitchFamily="34" charset="0"/>
                <a:cs typeface="Arial" pitchFamily="34" charset="0"/>
              </a:rPr>
              <a:t> Army and Joint </a:t>
            </a:r>
            <a:r>
              <a:rPr lang="en-US" sz="1600" b="1" dirty="0" smtClean="0">
                <a:latin typeface="Arial" pitchFamily="34" charset="0"/>
                <a:cs typeface="Arial" pitchFamily="34" charset="0"/>
              </a:rPr>
              <a:t>phases</a:t>
            </a:r>
            <a:endParaRPr lang="en-US" sz="1600" b="1" dirty="0">
              <a:solidFill>
                <a:schemeClr val="tx1"/>
              </a:solidFill>
              <a:latin typeface="Arial" pitchFamily="34" charset="0"/>
              <a:cs typeface="Arial" pitchFamily="34" charset="0"/>
            </a:endParaRPr>
          </a:p>
        </p:txBody>
      </p:sp>
      <p:sp>
        <p:nvSpPr>
          <p:cNvPr id="984" name="TextBox 983"/>
          <p:cNvSpPr txBox="1"/>
          <p:nvPr/>
        </p:nvSpPr>
        <p:spPr>
          <a:xfrm>
            <a:off x="6858000" y="4343400"/>
            <a:ext cx="2209800" cy="1569660"/>
          </a:xfrm>
          <a:prstGeom prst="rect">
            <a:avLst/>
          </a:prstGeom>
          <a:noFill/>
          <a:ln>
            <a:solidFill>
              <a:schemeClr val="bg1">
                <a:lumMod val="65000"/>
              </a:schemeClr>
            </a:solidFill>
          </a:ln>
        </p:spPr>
        <p:txBody>
          <a:bodyPr wrap="square" rtlCol="0">
            <a:spAutoFit/>
          </a:bodyPr>
          <a:lstStyle/>
          <a:p>
            <a:pPr>
              <a:buFont typeface="Arial" pitchFamily="34" charset="0"/>
              <a:buChar char="•"/>
            </a:pPr>
            <a:r>
              <a:rPr lang="en-US" sz="1600" b="1" dirty="0" smtClean="0">
                <a:solidFill>
                  <a:schemeClr val="tx1"/>
                </a:solidFill>
                <a:latin typeface="Arial" pitchFamily="34" charset="0"/>
                <a:cs typeface="Arial" pitchFamily="34" charset="0"/>
              </a:rPr>
              <a:t> Regionally focused</a:t>
            </a:r>
          </a:p>
          <a:p>
            <a:pPr>
              <a:buFont typeface="Arial" pitchFamily="34" charset="0"/>
              <a:buChar char="•"/>
            </a:pPr>
            <a:r>
              <a:rPr lang="en-US" sz="1600" b="1" dirty="0" smtClean="0">
                <a:latin typeface="Arial" pitchFamily="34" charset="0"/>
                <a:cs typeface="Arial" pitchFamily="34" charset="0"/>
              </a:rPr>
              <a:t> Select disciplines of study</a:t>
            </a:r>
          </a:p>
          <a:p>
            <a:pPr>
              <a:buFont typeface="Arial" pitchFamily="34" charset="0"/>
              <a:buChar char="•"/>
            </a:pPr>
            <a:r>
              <a:rPr lang="en-US" sz="1600" b="1" dirty="0" smtClean="0">
                <a:solidFill>
                  <a:schemeClr val="tx1"/>
                </a:solidFill>
                <a:latin typeface="Arial" pitchFamily="34" charset="0"/>
                <a:cs typeface="Arial" pitchFamily="34" charset="0"/>
              </a:rPr>
              <a:t> 12-18 Months</a:t>
            </a:r>
          </a:p>
          <a:p>
            <a:pPr>
              <a:buFont typeface="Arial" pitchFamily="34" charset="0"/>
              <a:buChar char="•"/>
            </a:pPr>
            <a:r>
              <a:rPr lang="en-US" sz="1600" b="1" dirty="0" smtClean="0">
                <a:latin typeface="Arial" pitchFamily="34" charset="0"/>
                <a:cs typeface="Arial" pitchFamily="34" charset="0"/>
              </a:rPr>
              <a:t> Large diversity of schools desired</a:t>
            </a:r>
            <a:endParaRPr lang="en-US" sz="1600" b="1" dirty="0">
              <a:solidFill>
                <a:schemeClr val="tx1"/>
              </a:solidFill>
              <a:latin typeface="Arial" pitchFamily="34" charset="0"/>
              <a:cs typeface="Arial" pitchFamily="34" charset="0"/>
            </a:endParaRPr>
          </a:p>
        </p:txBody>
      </p:sp>
      <p:sp>
        <p:nvSpPr>
          <p:cNvPr id="348" name="Rectangle 347"/>
          <p:cNvSpPr/>
          <p:nvPr/>
        </p:nvSpPr>
        <p:spPr>
          <a:xfrm>
            <a:off x="1614983" y="457200"/>
            <a:ext cx="5930406" cy="584775"/>
          </a:xfrm>
          <a:prstGeom prst="rect">
            <a:avLst/>
          </a:prstGeom>
        </p:spPr>
        <p:txBody>
          <a:bodyPr wrap="none">
            <a:spAutoFit/>
          </a:bodyPr>
          <a:lstStyle/>
          <a:p>
            <a:pPr algn="ctr"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u="sng" dirty="0" smtClean="0">
                <a:solidFill>
                  <a:srgbClr val="000000"/>
                </a:solidFill>
                <a:latin typeface="Arial" pitchFamily="34" charset="0"/>
                <a:cs typeface="Arial" pitchFamily="34" charset="0"/>
              </a:rPr>
              <a:t>Foreign Area Officers (FAOs)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p:txBody>
      </p:sp>
      <p:sp>
        <p:nvSpPr>
          <p:cNvPr id="4" name="Rectangle 3"/>
          <p:cNvSpPr>
            <a:spLocks noChangeArrowheads="1"/>
          </p:cNvSpPr>
          <p:nvPr/>
        </p:nvSpPr>
        <p:spPr bwMode="auto">
          <a:xfrm>
            <a:off x="914400" y="602346"/>
            <a:ext cx="7315200" cy="609600"/>
          </a:xfrm>
          <a:prstGeom prst="rect">
            <a:avLst/>
          </a:prstGeom>
          <a:noFill/>
          <a:ln w="28575">
            <a:noFill/>
            <a:miter lim="800000"/>
            <a:headEnd/>
            <a:tailEnd/>
          </a:ln>
        </p:spPr>
        <p:txBody>
          <a:bodyPr anchor="ctr"/>
          <a:lstStyle/>
          <a:p>
            <a:pPr algn="ctr"/>
            <a:r>
              <a:rPr lang="en-US" sz="3200" b="1" dirty="0" smtClean="0">
                <a:latin typeface="Arial" pitchFamily="34" charset="0"/>
                <a:cs typeface="Arial" pitchFamily="34" charset="0"/>
              </a:rPr>
              <a:t>RAF Coordination Battle Rhythm</a:t>
            </a:r>
            <a:endParaRPr lang="en-US" sz="3200" b="1" dirty="0">
              <a:latin typeface="Arial" pitchFamily="34" charset="0"/>
              <a:cs typeface="Arial" pitchFamily="34" charset="0"/>
            </a:endParaRPr>
          </a:p>
        </p:txBody>
      </p:sp>
      <p:sp>
        <p:nvSpPr>
          <p:cNvPr id="6" name="Content Placeholder 8"/>
          <p:cNvSpPr>
            <a:spLocks noGrp="1"/>
          </p:cNvSpPr>
          <p:nvPr>
            <p:ph idx="1"/>
          </p:nvPr>
        </p:nvSpPr>
        <p:spPr>
          <a:xfrm>
            <a:off x="145146" y="1350220"/>
            <a:ext cx="8839200" cy="5013766"/>
          </a:xfrm>
        </p:spPr>
        <p:txBody>
          <a:bodyPr>
            <a:noAutofit/>
          </a:bodyPr>
          <a:lstStyle/>
          <a:p>
            <a:pPr marL="61913" indent="-236538">
              <a:buNone/>
            </a:pPr>
            <a:r>
              <a:rPr lang="en-US" sz="2200" b="1" dirty="0" smtClean="0">
                <a:latin typeface="Arial" pitchFamily="34" charset="0"/>
                <a:cs typeface="Arial" pitchFamily="34" charset="0"/>
              </a:rPr>
              <a:t>Bimonthly:</a:t>
            </a:r>
          </a:p>
          <a:p>
            <a:pPr marL="682625" lvl="2" indent="-219075">
              <a:spcBef>
                <a:spcPts val="0"/>
              </a:spcBef>
            </a:pPr>
            <a:r>
              <a:rPr lang="en-US" sz="1800" b="1" dirty="0" smtClean="0">
                <a:latin typeface="Arial" pitchFamily="34" charset="0"/>
                <a:cs typeface="Arial" pitchFamily="34" charset="0"/>
              </a:rPr>
              <a:t>Building Partner Capacity VTCs: FORSCOM, HQDA, </a:t>
            </a:r>
            <a:r>
              <a:rPr lang="en-US" sz="1800" b="1" dirty="0" err="1" smtClean="0">
                <a:latin typeface="Arial" pitchFamily="34" charset="0"/>
                <a:cs typeface="Arial" pitchFamily="34" charset="0"/>
              </a:rPr>
              <a:t>MCCoE</a:t>
            </a:r>
            <a:r>
              <a:rPr lang="en-US" sz="1800" b="1" dirty="0" smtClean="0">
                <a:latin typeface="Arial" pitchFamily="34" charset="0"/>
                <a:cs typeface="Arial" pitchFamily="34" charset="0"/>
              </a:rPr>
              <a:t>, PKSOI, JCISFA, ARCIC</a:t>
            </a:r>
          </a:p>
          <a:p>
            <a:pPr marL="682625" lvl="2" indent="-219075">
              <a:spcBef>
                <a:spcPts val="0"/>
              </a:spcBef>
            </a:pPr>
            <a:endParaRPr lang="en-US" sz="800" b="1" dirty="0" smtClean="0">
              <a:latin typeface="Arial" pitchFamily="34" charset="0"/>
              <a:cs typeface="Arial" pitchFamily="34" charset="0"/>
            </a:endParaRPr>
          </a:p>
          <a:p>
            <a:pPr marL="61913" indent="-236538">
              <a:buNone/>
            </a:pPr>
            <a:r>
              <a:rPr lang="en-US" sz="2200" b="1" dirty="0" smtClean="0">
                <a:latin typeface="Arial" pitchFamily="34" charset="0"/>
                <a:cs typeface="Arial" pitchFamily="34" charset="0"/>
              </a:rPr>
              <a:t>Monthly:</a:t>
            </a:r>
          </a:p>
          <a:p>
            <a:pPr marL="682625" lvl="2" indent="-219075">
              <a:spcBef>
                <a:spcPts val="0"/>
              </a:spcBef>
            </a:pPr>
            <a:r>
              <a:rPr lang="en-US" sz="1800" b="1" dirty="0" smtClean="0">
                <a:latin typeface="Arial" pitchFamily="34" charset="0"/>
                <a:cs typeface="Arial" pitchFamily="34" charset="0"/>
              </a:rPr>
              <a:t>RAF VTCs: FORSCOM, HQDA, USARAF, 1 ID, TRADOC, NGB, OCAR</a:t>
            </a:r>
          </a:p>
          <a:p>
            <a:pPr marL="682625" lvl="2" indent="-219075">
              <a:spcBef>
                <a:spcPts val="0"/>
              </a:spcBef>
            </a:pPr>
            <a:endParaRPr lang="en-US" sz="800" b="1" dirty="0" smtClean="0">
              <a:latin typeface="Arial" pitchFamily="34" charset="0"/>
              <a:cs typeface="Arial" pitchFamily="34" charset="0"/>
            </a:endParaRPr>
          </a:p>
          <a:p>
            <a:pPr marL="282575" lvl="1" indent="-219075">
              <a:spcBef>
                <a:spcPts val="0"/>
              </a:spcBef>
              <a:buNone/>
            </a:pPr>
            <a:r>
              <a:rPr lang="en-US" sz="2200" b="1" dirty="0" smtClean="0">
                <a:latin typeface="Arial" pitchFamily="34" charset="0"/>
                <a:cs typeface="Arial" pitchFamily="34" charset="0"/>
              </a:rPr>
              <a:t>Quarterly:</a:t>
            </a:r>
          </a:p>
          <a:p>
            <a:pPr marL="682625" lvl="2" indent="-219075">
              <a:spcBef>
                <a:spcPts val="0"/>
              </a:spcBef>
            </a:pPr>
            <a:r>
              <a:rPr lang="en-US" sz="1800" b="1" dirty="0" smtClean="0">
                <a:latin typeface="Arial" pitchFamily="34" charset="0"/>
                <a:cs typeface="Arial" pitchFamily="34" charset="0"/>
              </a:rPr>
              <a:t>RAF Working Group (within ASRC): FORSCOM, HQDA, USARAF, 1 ID </a:t>
            </a:r>
          </a:p>
          <a:p>
            <a:pPr marL="282575" lvl="1" indent="-219075">
              <a:spcBef>
                <a:spcPts val="0"/>
              </a:spcBef>
              <a:buNone/>
            </a:pPr>
            <a:endParaRPr lang="en-US" sz="800" b="1" dirty="0" smtClean="0">
              <a:latin typeface="Arial" pitchFamily="34" charset="0"/>
              <a:cs typeface="Arial" pitchFamily="34" charset="0"/>
            </a:endParaRPr>
          </a:p>
          <a:p>
            <a:pPr marL="282575" lvl="1" indent="-219075">
              <a:spcBef>
                <a:spcPts val="0"/>
              </a:spcBef>
              <a:buNone/>
            </a:pPr>
            <a:r>
              <a:rPr lang="en-US" sz="2200" b="1" dirty="0" smtClean="0">
                <a:latin typeface="Arial" pitchFamily="34" charset="0"/>
                <a:cs typeface="Arial" pitchFamily="34" charset="0"/>
              </a:rPr>
              <a:t>Semi-Annual:</a:t>
            </a:r>
          </a:p>
          <a:p>
            <a:pPr marL="682625" lvl="2" indent="-219075">
              <a:spcBef>
                <a:spcPts val="0"/>
              </a:spcBef>
            </a:pPr>
            <a:r>
              <a:rPr lang="en-US" sz="1800" b="1" dirty="0" smtClean="0">
                <a:latin typeface="Arial" pitchFamily="34" charset="0"/>
                <a:cs typeface="Arial" pitchFamily="34" charset="0"/>
              </a:rPr>
              <a:t>ASCC and GCC Theater Security Cooperation Conferences </a:t>
            </a:r>
          </a:p>
          <a:p>
            <a:pPr marL="682625" lvl="2" indent="-219075">
              <a:spcBef>
                <a:spcPts val="0"/>
              </a:spcBef>
            </a:pPr>
            <a:r>
              <a:rPr lang="en-US" sz="1800" b="1" dirty="0" smtClean="0">
                <a:latin typeface="Arial" pitchFamily="34" charset="0"/>
                <a:cs typeface="Arial" pitchFamily="34" charset="0"/>
              </a:rPr>
              <a:t>162d Training Enabler Working Groups: LDESP, AWG, DLI, Cubic CORs, TRADOC, National Language Service Corps, NG</a:t>
            </a:r>
          </a:p>
          <a:p>
            <a:pPr marL="682625" lvl="2" indent="-219075">
              <a:spcBef>
                <a:spcPts val="0"/>
              </a:spcBef>
            </a:pPr>
            <a:endParaRPr lang="en-US" sz="800" b="1" dirty="0" smtClean="0">
              <a:latin typeface="Arial" pitchFamily="34" charset="0"/>
              <a:cs typeface="Arial" pitchFamily="34" charset="0"/>
            </a:endParaRPr>
          </a:p>
          <a:p>
            <a:pPr marL="282575" lvl="1" indent="-219075">
              <a:spcBef>
                <a:spcPts val="0"/>
              </a:spcBef>
              <a:buNone/>
            </a:pPr>
            <a:r>
              <a:rPr lang="en-US" sz="2200" b="1" dirty="0" smtClean="0">
                <a:latin typeface="Arial" pitchFamily="34" charset="0"/>
                <a:cs typeface="Arial" pitchFamily="34" charset="0"/>
              </a:rPr>
              <a:t>Annual:</a:t>
            </a:r>
          </a:p>
          <a:p>
            <a:pPr marL="682625" lvl="2" indent="-219075">
              <a:spcBef>
                <a:spcPts val="0"/>
              </a:spcBef>
            </a:pPr>
            <a:r>
              <a:rPr lang="en-US" sz="1800" b="1" dirty="0" smtClean="0">
                <a:latin typeface="Arial" pitchFamily="34" charset="0"/>
                <a:cs typeface="Arial" pitchFamily="34" charset="0"/>
              </a:rPr>
              <a:t>ASCC issues Campaign Plan to RAF BDE</a:t>
            </a:r>
          </a:p>
          <a:p>
            <a:pPr marL="682625" lvl="2" indent="-219075">
              <a:spcBef>
                <a:spcPts val="0"/>
              </a:spcBef>
            </a:pPr>
            <a:r>
              <a:rPr lang="en-US" sz="1800" b="1" dirty="0" smtClean="0">
                <a:latin typeface="Arial" pitchFamily="34" charset="0"/>
                <a:cs typeface="Arial" pitchFamily="34" charset="0"/>
              </a:rPr>
              <a:t>Army Campaign Support Plan Conference: USARAF, FORSCOM, HQDA 3/5/7</a:t>
            </a:r>
          </a:p>
          <a:p>
            <a:pPr marL="682625" lvl="2" indent="-219075">
              <a:spcBef>
                <a:spcPts val="0"/>
              </a:spcBef>
            </a:pPr>
            <a:endParaRPr lang="en-US" sz="7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p:txBody>
      </p:sp>
      <p:sp>
        <p:nvSpPr>
          <p:cNvPr id="4" name="Rectangle 3"/>
          <p:cNvSpPr>
            <a:spLocks noChangeArrowheads="1"/>
          </p:cNvSpPr>
          <p:nvPr/>
        </p:nvSpPr>
        <p:spPr bwMode="auto">
          <a:xfrm>
            <a:off x="914400" y="798833"/>
            <a:ext cx="7315200" cy="609600"/>
          </a:xfrm>
          <a:prstGeom prst="rect">
            <a:avLst/>
          </a:prstGeom>
          <a:noFill/>
          <a:ln w="28575">
            <a:noFill/>
            <a:miter lim="800000"/>
            <a:headEnd/>
            <a:tailEnd/>
          </a:ln>
        </p:spPr>
        <p:txBody>
          <a:bodyPr anchor="ctr"/>
          <a:lstStyle/>
          <a:p>
            <a:pPr algn="ctr"/>
            <a:r>
              <a:rPr lang="en-US" sz="3200" b="1" dirty="0" smtClean="0">
                <a:latin typeface="Arial" pitchFamily="34" charset="0"/>
                <a:cs typeface="Arial" pitchFamily="34" charset="0"/>
              </a:rPr>
              <a:t>AFRICOM RAF (2/1 ID)</a:t>
            </a:r>
          </a:p>
          <a:p>
            <a:pPr algn="ctr"/>
            <a:r>
              <a:rPr lang="en-US" sz="3200" b="1" dirty="0" smtClean="0">
                <a:latin typeface="Arial" pitchFamily="34" charset="0"/>
                <a:cs typeface="Arial" pitchFamily="34" charset="0"/>
              </a:rPr>
              <a:t>HQDA Proof of Principle</a:t>
            </a:r>
            <a:endParaRPr lang="en-US" sz="3200" b="1" dirty="0">
              <a:latin typeface="Arial" pitchFamily="34" charset="0"/>
              <a:cs typeface="Arial" pitchFamily="34" charset="0"/>
            </a:endParaRPr>
          </a:p>
        </p:txBody>
      </p:sp>
      <p:sp>
        <p:nvSpPr>
          <p:cNvPr id="6" name="Content Placeholder 8"/>
          <p:cNvSpPr>
            <a:spLocks noGrp="1"/>
          </p:cNvSpPr>
          <p:nvPr>
            <p:ph idx="1"/>
          </p:nvPr>
        </p:nvSpPr>
        <p:spPr>
          <a:xfrm>
            <a:off x="-152400" y="2057400"/>
            <a:ext cx="9296400" cy="5013766"/>
          </a:xfrm>
        </p:spPr>
        <p:txBody>
          <a:bodyPr>
            <a:noAutofit/>
          </a:bodyPr>
          <a:lstStyle/>
          <a:p>
            <a:pPr marL="682625" lvl="2" indent="-219075">
              <a:spcBef>
                <a:spcPts val="0"/>
              </a:spcBef>
            </a:pPr>
            <a:endParaRPr lang="en-US" sz="700" b="1" dirty="0" smtClean="0">
              <a:latin typeface="Arial" pitchFamily="34" charset="0"/>
              <a:cs typeface="Arial" pitchFamily="34" charset="0"/>
            </a:endParaRPr>
          </a:p>
          <a:p>
            <a:pPr marL="461963" lvl="1" indent="-236538">
              <a:buNone/>
            </a:pPr>
            <a:r>
              <a:rPr lang="en-US" sz="2400" b="1" dirty="0" smtClean="0">
                <a:latin typeface="Arial" pitchFamily="34" charset="0"/>
                <a:cs typeface="Arial" pitchFamily="34" charset="0"/>
              </a:rPr>
              <a:t>- Completed 162</a:t>
            </a:r>
            <a:r>
              <a:rPr lang="en-US" sz="2400" b="1" baseline="30000" dirty="0" smtClean="0">
                <a:latin typeface="Arial" pitchFamily="34" charset="0"/>
                <a:cs typeface="Arial" pitchFamily="34" charset="0"/>
              </a:rPr>
              <a:t>nd</a:t>
            </a:r>
            <a:r>
              <a:rPr lang="en-US" sz="2400" b="1" dirty="0" smtClean="0">
                <a:latin typeface="Arial" pitchFamily="34" charset="0"/>
                <a:cs typeface="Arial" pitchFamily="34" charset="0"/>
              </a:rPr>
              <a:t> Proof of Principle Event:</a:t>
            </a:r>
          </a:p>
          <a:p>
            <a:pPr marL="688975" lvl="1" indent="-227013">
              <a:buFont typeface="Arial" pitchFamily="34" charset="0"/>
              <a:buChar char="•"/>
            </a:pPr>
            <a:r>
              <a:rPr lang="en-US" sz="1800" b="1" dirty="0" smtClean="0">
                <a:latin typeface="Arial" pitchFamily="34" charset="0"/>
                <a:cs typeface="Arial" pitchFamily="34" charset="0"/>
              </a:rPr>
              <a:t>Training for 8 </a:t>
            </a:r>
            <a:r>
              <a:rPr lang="en-US" sz="1800" b="1" dirty="0" err="1" smtClean="0">
                <a:latin typeface="Arial" pitchFamily="34" charset="0"/>
                <a:cs typeface="Arial" pitchFamily="34" charset="0"/>
              </a:rPr>
              <a:t>pax</a:t>
            </a:r>
            <a:r>
              <a:rPr lang="en-US" sz="1800" b="1" dirty="0" smtClean="0">
                <a:latin typeface="Arial" pitchFamily="34" charset="0"/>
                <a:cs typeface="Arial" pitchFamily="34" charset="0"/>
              </a:rPr>
              <a:t> deploying to Operation Onward Liberty in Liberia (15-18 NOV 11)</a:t>
            </a:r>
          </a:p>
          <a:p>
            <a:pPr marL="461963" lvl="1" indent="-236538">
              <a:buNone/>
            </a:pPr>
            <a:r>
              <a:rPr lang="en-US" sz="2400" b="1" dirty="0" smtClean="0">
                <a:latin typeface="Arial" pitchFamily="34" charset="0"/>
                <a:cs typeface="Arial" pitchFamily="34" charset="0"/>
              </a:rPr>
              <a:t>- Continuing instructor certification and currency </a:t>
            </a:r>
          </a:p>
          <a:p>
            <a:pPr marL="688975" lvl="1" indent="-227013">
              <a:buFont typeface="Arial" pitchFamily="34" charset="0"/>
              <a:buChar char="•"/>
            </a:pPr>
            <a:r>
              <a:rPr lang="en-US" sz="1800" b="1" dirty="0" smtClean="0">
                <a:latin typeface="Arial" pitchFamily="34" charset="0"/>
                <a:cs typeface="Arial" pitchFamily="34" charset="0"/>
              </a:rPr>
              <a:t>Namibian Defense Force Senior NCOs Development presentation (5-9 MAR 12)</a:t>
            </a:r>
          </a:p>
          <a:p>
            <a:pPr marL="688975" lvl="1" indent="-227013">
              <a:buFont typeface="Arial" pitchFamily="34" charset="0"/>
              <a:buChar char="•"/>
            </a:pPr>
            <a:r>
              <a:rPr lang="en-US" sz="1800" b="1" dirty="0" smtClean="0">
                <a:latin typeface="Arial" pitchFamily="34" charset="0"/>
                <a:cs typeface="Arial" pitchFamily="34" charset="0"/>
              </a:rPr>
              <a:t>Foreign Service Institute (</a:t>
            </a:r>
            <a:r>
              <a:rPr lang="en-US" sz="1800" b="1" dirty="0" err="1" smtClean="0">
                <a:latin typeface="Arial" pitchFamily="34" charset="0"/>
                <a:cs typeface="Arial" pitchFamily="34" charset="0"/>
              </a:rPr>
              <a:t>DoS</a:t>
            </a:r>
            <a:r>
              <a:rPr lang="en-US" sz="1800" b="1" dirty="0" smtClean="0">
                <a:latin typeface="Arial" pitchFamily="34" charset="0"/>
                <a:cs typeface="Arial" pitchFamily="34" charset="0"/>
              </a:rPr>
              <a:t>-run) Course on Sub-Saharan Africa (23 APR-4 MAY 12)</a:t>
            </a:r>
          </a:p>
          <a:p>
            <a:pPr marL="688975" lvl="1" indent="-227013">
              <a:buFont typeface="Arial" pitchFamily="34" charset="0"/>
              <a:buChar char="•"/>
            </a:pPr>
            <a:r>
              <a:rPr lang="en-US" sz="1800" b="1" dirty="0" smtClean="0">
                <a:latin typeface="Arial" pitchFamily="34" charset="0"/>
                <a:cs typeface="Arial" pitchFamily="34" charset="0"/>
              </a:rPr>
              <a:t>Malawi MTT to teach NCO Roles and Employment (14-18 MAY 12)</a:t>
            </a:r>
          </a:p>
          <a:p>
            <a:pPr marL="688975" lvl="1" indent="-227013">
              <a:buFont typeface="Arial" pitchFamily="34" charset="0"/>
              <a:buChar char="•"/>
            </a:pPr>
            <a:r>
              <a:rPr lang="en-US" sz="1800" b="1" dirty="0" smtClean="0">
                <a:latin typeface="Arial" pitchFamily="34" charset="0"/>
                <a:cs typeface="Arial" pitchFamily="34" charset="0"/>
              </a:rPr>
              <a:t>3-week Africa immersion trips through Cadet Command (Summer 12) </a:t>
            </a:r>
          </a:p>
          <a:p>
            <a:pPr marL="688975" lvl="1" indent="-227013">
              <a:buFont typeface="Arial" pitchFamily="34" charset="0"/>
              <a:buChar char="•"/>
            </a:pPr>
            <a:r>
              <a:rPr lang="en-US" sz="1800" b="1" dirty="0" smtClean="0">
                <a:latin typeface="Arial" pitchFamily="34" charset="0"/>
                <a:cs typeface="Arial" pitchFamily="34" charset="0"/>
              </a:rPr>
              <a:t>AFRICOM FAO language sustainment programs (Summer 12) </a:t>
            </a:r>
          </a:p>
          <a:p>
            <a:pPr marL="688975" lvl="1" indent="-227013">
              <a:buFont typeface="Arial" pitchFamily="34" charset="0"/>
              <a:buChar char="•"/>
            </a:pPr>
            <a:r>
              <a:rPr lang="en-US" sz="1800" b="1" dirty="0" smtClean="0">
                <a:latin typeface="Arial" pitchFamily="34" charset="0"/>
                <a:cs typeface="Arial" pitchFamily="34" charset="0"/>
              </a:rPr>
              <a:t>Army Security Cooperation Planner Course (DEC 11)</a:t>
            </a:r>
          </a:p>
          <a:p>
            <a:pPr marL="688975" lvl="1" indent="-227013">
              <a:buFont typeface="Arial" pitchFamily="34" charset="0"/>
              <a:buChar char="•"/>
            </a:pPr>
            <a:r>
              <a:rPr lang="en-US" sz="1800" b="1" dirty="0" smtClean="0">
                <a:latin typeface="Arial" pitchFamily="34" charset="0"/>
                <a:cs typeface="Arial" pitchFamily="34" charset="0"/>
              </a:rPr>
              <a:t>162d SFA Course, Ops Group OC/T Certification, Army Basic Instructor Course</a:t>
            </a:r>
          </a:p>
          <a:p>
            <a:pPr marL="688975" lvl="1" indent="-227013">
              <a:buFont typeface="Arial" pitchFamily="34" charset="0"/>
              <a:buChar char="•"/>
            </a:pPr>
            <a:endParaRPr lang="en-US" sz="700" b="1" dirty="0" smtClean="0">
              <a:latin typeface="Arial" pitchFamily="34" charset="0"/>
              <a:cs typeface="Arial" pitchFamily="34" charset="0"/>
            </a:endParaRPr>
          </a:p>
          <a:p>
            <a:pPr marL="461963" lvl="1" indent="-236538"/>
            <a:endParaRPr lang="en-US" sz="700" b="1" dirty="0" smtClean="0">
              <a:latin typeface="Arial" pitchFamily="34" charset="0"/>
              <a:cs typeface="Arial" pitchFamily="34" charset="0"/>
            </a:endParaRPr>
          </a:p>
        </p:txBody>
      </p:sp>
      <p:pic>
        <p:nvPicPr>
          <p:cNvPr id="9" name="Picture 8" descr="africom-42123-2009-06-22-080608.jpg"/>
          <p:cNvPicPr>
            <a:picLocks noChangeAspect="1"/>
          </p:cNvPicPr>
          <p:nvPr/>
        </p:nvPicPr>
        <p:blipFill>
          <a:blip r:embed="rId3" cstate="print">
            <a:lum bright="8000" contrast="-2000"/>
          </a:blip>
          <a:stretch>
            <a:fillRect/>
          </a:stretch>
        </p:blipFill>
        <p:spPr>
          <a:xfrm>
            <a:off x="361243" y="917704"/>
            <a:ext cx="1772356" cy="1177161"/>
          </a:xfrm>
          <a:prstGeom prst="rect">
            <a:avLst/>
          </a:prstGeom>
        </p:spPr>
      </p:pic>
      <p:pic>
        <p:nvPicPr>
          <p:cNvPr id="8" name="Picture 7" descr="bw-africom-com-kigali.jpg"/>
          <p:cNvPicPr>
            <a:picLocks noChangeAspect="1"/>
          </p:cNvPicPr>
          <p:nvPr/>
        </p:nvPicPr>
        <p:blipFill>
          <a:blip r:embed="rId4" cstate="print">
            <a:lum bright="9000" contrast="-9000"/>
          </a:blip>
          <a:stretch>
            <a:fillRect/>
          </a:stretch>
        </p:blipFill>
        <p:spPr>
          <a:xfrm>
            <a:off x="7111999" y="917704"/>
            <a:ext cx="1749778" cy="117563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32550"/>
            <a:ext cx="2133600" cy="365125"/>
          </a:xfrm>
        </p:spPr>
        <p:txBody>
          <a:bodyPr/>
          <a:lstStyle/>
          <a:p>
            <a:endParaRPr lang="en-US" dirty="0">
              <a:solidFill>
                <a:prstClr val="black"/>
              </a:solidFill>
            </a:endParaRPr>
          </a:p>
        </p:txBody>
      </p:sp>
      <p:sp>
        <p:nvSpPr>
          <p:cNvPr id="5" name="Rectangle 4"/>
          <p:cNvSpPr/>
          <p:nvPr/>
        </p:nvSpPr>
        <p:spPr>
          <a:xfrm>
            <a:off x="7467600" y="61722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0" y="1371600"/>
            <a:ext cx="2895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1524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SFC Williams - Cape Verde</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pSp>
        <p:nvGrpSpPr>
          <p:cNvPr id="2" name="Group 94"/>
          <p:cNvGrpSpPr>
            <a:grpSpLocks/>
          </p:cNvGrpSpPr>
          <p:nvPr/>
        </p:nvGrpSpPr>
        <p:grpSpPr bwMode="auto">
          <a:xfrm>
            <a:off x="6321425" y="1397524"/>
            <a:ext cx="2822575" cy="1454150"/>
            <a:chOff x="4800600" y="667613"/>
            <a:chExt cx="3581400" cy="1873395"/>
          </a:xfrm>
        </p:grpSpPr>
        <p:pic>
          <p:nvPicPr>
            <p:cNvPr id="9" name="Picture 16" descr="File:Unified Combatant Commands map.pn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00600" y="667613"/>
              <a:ext cx="3581400" cy="1873395"/>
            </a:xfrm>
            <a:prstGeom prst="rect">
              <a:avLst/>
            </a:prstGeom>
            <a:noFill/>
            <a:ln w="9525">
              <a:noFill/>
              <a:miter lim="800000"/>
              <a:headEnd/>
              <a:tailEnd/>
            </a:ln>
          </p:spPr>
        </p:pic>
        <p:grpSp>
          <p:nvGrpSpPr>
            <p:cNvPr id="3" name="Group 145"/>
            <p:cNvGrpSpPr>
              <a:grpSpLocks/>
            </p:cNvGrpSpPr>
            <p:nvPr/>
          </p:nvGrpSpPr>
          <p:grpSpPr bwMode="auto">
            <a:xfrm>
              <a:off x="5499557" y="679884"/>
              <a:ext cx="2459771" cy="1294607"/>
              <a:chOff x="5499557" y="762982"/>
              <a:chExt cx="2459771" cy="1294607"/>
            </a:xfrm>
          </p:grpSpPr>
          <p:pic>
            <p:nvPicPr>
              <p:cNvPr id="11" name="Picture 315" descr="162 INFANTRY BDE-SSI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99557" y="1092258"/>
                <a:ext cx="286029" cy="406992"/>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8" name="Group 95"/>
              <p:cNvGrpSpPr/>
              <p:nvPr/>
            </p:nvGrpSpPr>
            <p:grpSpPr>
              <a:xfrm>
                <a:off x="5793318" y="1549270"/>
                <a:ext cx="184181" cy="263662"/>
                <a:chOff x="3279253" y="5029200"/>
                <a:chExt cx="287178" cy="415270"/>
              </a:xfrm>
              <a:effectLst>
                <a:outerShdw blurRad="50800" dist="38100" dir="5400000" algn="t" rotWithShape="0">
                  <a:prstClr val="black">
                    <a:alpha val="40000"/>
                  </a:prstClr>
                </a:outerShdw>
              </a:effectLst>
            </p:grpSpPr>
            <p:pic>
              <p:nvPicPr>
                <p:cNvPr id="29"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30" name="TextBox 29"/>
                <p:cNvSpPr txBox="1"/>
                <p:nvPr/>
              </p:nvSpPr>
              <p:spPr>
                <a:xfrm>
                  <a:off x="3352800" y="5029200"/>
                  <a:ext cx="184731" cy="261610"/>
                </a:xfrm>
                <a:prstGeom prst="rect">
                  <a:avLst/>
                </a:prstGeom>
                <a:noFill/>
                <a:ln>
                  <a:noFill/>
                </a:ln>
              </p:spPr>
              <p:txBody>
                <a:bodyPr wrap="none">
                  <a:spAutoFit/>
                </a:bodyPr>
                <a:lstStyle/>
                <a:p>
                  <a:pPr fontAlgn="auto">
                    <a:spcBef>
                      <a:spcPts val="0"/>
                    </a:spcBef>
                    <a:spcAft>
                      <a:spcPts val="0"/>
                    </a:spcAft>
                    <a:defRPr/>
                  </a:pPr>
                  <a:endParaRPr lang="en-US" sz="1100" dirty="0">
                    <a:solidFill>
                      <a:srgbClr val="FFFF00"/>
                    </a:solidFill>
                    <a:latin typeface="+mn-lt"/>
                    <a:cs typeface="+mn-cs"/>
                  </a:endParaRPr>
                </a:p>
              </p:txBody>
            </p:sp>
          </p:grpSp>
          <p:grpSp>
            <p:nvGrpSpPr>
              <p:cNvPr id="10" name="Group 105"/>
              <p:cNvGrpSpPr/>
              <p:nvPr/>
            </p:nvGrpSpPr>
            <p:grpSpPr>
              <a:xfrm>
                <a:off x="6606091" y="1278747"/>
                <a:ext cx="184181" cy="263662"/>
                <a:chOff x="3279253" y="5029200"/>
                <a:chExt cx="287178" cy="415270"/>
              </a:xfrm>
              <a:effectLst>
                <a:outerShdw blurRad="50800" dist="38100" dir="5400000" algn="t" rotWithShape="0">
                  <a:prstClr val="black">
                    <a:alpha val="40000"/>
                  </a:prstClr>
                </a:outerShdw>
              </a:effectLst>
            </p:grpSpPr>
            <p:pic>
              <p:nvPicPr>
                <p:cNvPr id="27"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28" name="TextBox 27"/>
                <p:cNvSpPr txBox="1"/>
                <p:nvPr/>
              </p:nvSpPr>
              <p:spPr>
                <a:xfrm>
                  <a:off x="3352800" y="5029200"/>
                  <a:ext cx="184731" cy="261610"/>
                </a:xfrm>
                <a:prstGeom prst="rect">
                  <a:avLst/>
                </a:prstGeom>
                <a:noFill/>
                <a:ln>
                  <a:noFill/>
                </a:ln>
              </p:spPr>
              <p:txBody>
                <a:bodyPr wrap="none">
                  <a:spAutoFit/>
                </a:bodyPr>
                <a:lstStyle/>
                <a:p>
                  <a:pPr fontAlgn="auto">
                    <a:spcBef>
                      <a:spcPts val="0"/>
                    </a:spcBef>
                    <a:spcAft>
                      <a:spcPts val="0"/>
                    </a:spcAft>
                    <a:defRPr/>
                  </a:pPr>
                  <a:endParaRPr lang="en-US" sz="1100" dirty="0">
                    <a:solidFill>
                      <a:srgbClr val="FFFF00"/>
                    </a:solidFill>
                    <a:latin typeface="+mn-lt"/>
                    <a:cs typeface="+mn-cs"/>
                  </a:endParaRPr>
                </a:p>
              </p:txBody>
            </p:sp>
          </p:grpSp>
          <p:grpSp>
            <p:nvGrpSpPr>
              <p:cNvPr id="12" name="Group 108"/>
              <p:cNvGrpSpPr/>
              <p:nvPr/>
            </p:nvGrpSpPr>
            <p:grpSpPr>
              <a:xfrm>
                <a:off x="6550422" y="1037383"/>
                <a:ext cx="184181" cy="263662"/>
                <a:chOff x="3279253" y="5029200"/>
                <a:chExt cx="287178" cy="415270"/>
              </a:xfrm>
              <a:effectLst>
                <a:outerShdw blurRad="50800" dist="38100" dir="5400000" algn="t" rotWithShape="0">
                  <a:prstClr val="black">
                    <a:alpha val="40000"/>
                  </a:prstClr>
                </a:outerShdw>
              </a:effectLst>
            </p:grpSpPr>
            <p:pic>
              <p:nvPicPr>
                <p:cNvPr id="25"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26" name="TextBox 25"/>
                <p:cNvSpPr txBox="1"/>
                <p:nvPr/>
              </p:nvSpPr>
              <p:spPr>
                <a:xfrm>
                  <a:off x="3352800" y="5029200"/>
                  <a:ext cx="184731" cy="261610"/>
                </a:xfrm>
                <a:prstGeom prst="rect">
                  <a:avLst/>
                </a:prstGeom>
                <a:noFill/>
                <a:ln>
                  <a:noFill/>
                </a:ln>
              </p:spPr>
              <p:txBody>
                <a:bodyPr wrap="none">
                  <a:spAutoFit/>
                </a:bodyPr>
                <a:lstStyle/>
                <a:p>
                  <a:pPr fontAlgn="auto">
                    <a:spcBef>
                      <a:spcPts val="0"/>
                    </a:spcBef>
                    <a:spcAft>
                      <a:spcPts val="0"/>
                    </a:spcAft>
                    <a:defRPr/>
                  </a:pPr>
                  <a:endParaRPr lang="en-US" sz="1100" dirty="0">
                    <a:solidFill>
                      <a:srgbClr val="FFFF00"/>
                    </a:solidFill>
                    <a:latin typeface="+mn-lt"/>
                    <a:cs typeface="+mn-cs"/>
                  </a:endParaRPr>
                </a:p>
              </p:txBody>
            </p:sp>
          </p:grpSp>
          <p:grpSp>
            <p:nvGrpSpPr>
              <p:cNvPr id="13" name="Group 112"/>
              <p:cNvGrpSpPr/>
              <p:nvPr/>
            </p:nvGrpSpPr>
            <p:grpSpPr>
              <a:xfrm>
                <a:off x="6952831" y="1340303"/>
                <a:ext cx="184181" cy="263662"/>
                <a:chOff x="3279253" y="5029200"/>
                <a:chExt cx="287178" cy="415270"/>
              </a:xfrm>
              <a:effectLst>
                <a:outerShdw blurRad="50800" dist="38100" dir="5400000" algn="t" rotWithShape="0">
                  <a:prstClr val="black">
                    <a:alpha val="40000"/>
                  </a:prstClr>
                </a:outerShdw>
              </a:effectLst>
            </p:grpSpPr>
            <p:pic>
              <p:nvPicPr>
                <p:cNvPr id="23"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24" name="TextBox 23"/>
                <p:cNvSpPr txBox="1"/>
                <p:nvPr/>
              </p:nvSpPr>
              <p:spPr>
                <a:xfrm>
                  <a:off x="3352800" y="5029200"/>
                  <a:ext cx="184731" cy="261610"/>
                </a:xfrm>
                <a:prstGeom prst="rect">
                  <a:avLst/>
                </a:prstGeom>
                <a:noFill/>
                <a:ln>
                  <a:noFill/>
                </a:ln>
              </p:spPr>
              <p:txBody>
                <a:bodyPr wrap="none">
                  <a:spAutoFit/>
                </a:bodyPr>
                <a:lstStyle/>
                <a:p>
                  <a:pPr fontAlgn="auto">
                    <a:spcBef>
                      <a:spcPts val="0"/>
                    </a:spcBef>
                    <a:spcAft>
                      <a:spcPts val="0"/>
                    </a:spcAft>
                    <a:defRPr/>
                  </a:pPr>
                  <a:endParaRPr lang="en-US" sz="1100" dirty="0">
                    <a:solidFill>
                      <a:srgbClr val="FFFF00"/>
                    </a:solidFill>
                    <a:latin typeface="+mn-lt"/>
                    <a:cs typeface="+mn-cs"/>
                  </a:endParaRPr>
                </a:p>
              </p:txBody>
            </p:sp>
          </p:grpSp>
          <p:grpSp>
            <p:nvGrpSpPr>
              <p:cNvPr id="14" name="Group 123"/>
              <p:cNvGrpSpPr/>
              <p:nvPr/>
            </p:nvGrpSpPr>
            <p:grpSpPr>
              <a:xfrm>
                <a:off x="7775147" y="1361361"/>
                <a:ext cx="184181" cy="263662"/>
                <a:chOff x="3279253" y="5029200"/>
                <a:chExt cx="287178" cy="415270"/>
              </a:xfrm>
              <a:effectLst>
                <a:outerShdw blurRad="50800" dist="38100" dir="5400000" algn="t" rotWithShape="0">
                  <a:prstClr val="black">
                    <a:alpha val="40000"/>
                  </a:prstClr>
                </a:outerShdw>
              </a:effectLst>
            </p:grpSpPr>
            <p:pic>
              <p:nvPicPr>
                <p:cNvPr id="21"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22" name="TextBox 21"/>
                <p:cNvSpPr txBox="1"/>
                <p:nvPr/>
              </p:nvSpPr>
              <p:spPr>
                <a:xfrm>
                  <a:off x="3352800" y="5029200"/>
                  <a:ext cx="184731" cy="261610"/>
                </a:xfrm>
                <a:prstGeom prst="rect">
                  <a:avLst/>
                </a:prstGeom>
                <a:noFill/>
                <a:ln>
                  <a:noFill/>
                </a:ln>
              </p:spPr>
              <p:txBody>
                <a:bodyPr wrap="none">
                  <a:spAutoFit/>
                </a:bodyPr>
                <a:lstStyle/>
                <a:p>
                  <a:pPr fontAlgn="auto">
                    <a:spcBef>
                      <a:spcPts val="0"/>
                    </a:spcBef>
                    <a:spcAft>
                      <a:spcPts val="0"/>
                    </a:spcAft>
                    <a:defRPr/>
                  </a:pPr>
                  <a:endParaRPr lang="en-US" sz="1100" dirty="0">
                    <a:solidFill>
                      <a:srgbClr val="FFFF00"/>
                    </a:solidFill>
                    <a:latin typeface="+mn-lt"/>
                    <a:cs typeface="+mn-cs"/>
                  </a:endParaRPr>
                </a:p>
              </p:txBody>
            </p:sp>
          </p:grpSp>
          <p:sp>
            <p:nvSpPr>
              <p:cNvPr id="17" name="Curved Up Arrow 16"/>
              <p:cNvSpPr/>
              <p:nvPr/>
            </p:nvSpPr>
            <p:spPr>
              <a:xfrm>
                <a:off x="5592215" y="1607646"/>
                <a:ext cx="2282185" cy="44585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 name="Curved Up Arrow 17"/>
              <p:cNvSpPr/>
              <p:nvPr/>
            </p:nvSpPr>
            <p:spPr>
              <a:xfrm>
                <a:off x="5604300" y="1599465"/>
                <a:ext cx="1152171" cy="44585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9" name="Curved Up Arrow 18"/>
              <p:cNvSpPr/>
              <p:nvPr/>
            </p:nvSpPr>
            <p:spPr>
              <a:xfrm>
                <a:off x="5606314" y="1611737"/>
                <a:ext cx="1589272" cy="44585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 name="Curved Down Arrow 19"/>
              <p:cNvSpPr/>
              <p:nvPr/>
            </p:nvSpPr>
            <p:spPr>
              <a:xfrm>
                <a:off x="5658685" y="762982"/>
                <a:ext cx="1041386" cy="2720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grpSp>
      <p:sp>
        <p:nvSpPr>
          <p:cNvPr id="37" name="TextBox 36"/>
          <p:cNvSpPr txBox="1"/>
          <p:nvPr/>
        </p:nvSpPr>
        <p:spPr>
          <a:xfrm>
            <a:off x="152400" y="1295400"/>
            <a:ext cx="3276600" cy="523220"/>
          </a:xfrm>
          <a:prstGeom prst="rect">
            <a:avLst/>
          </a:prstGeom>
          <a:noFill/>
        </p:spPr>
        <p:txBody>
          <a:bodyPr wrap="square" rtlCol="0">
            <a:spAutoFit/>
          </a:bodyPr>
          <a:lstStyle/>
          <a:p>
            <a:r>
              <a:rPr lang="en-US" sz="1400" b="1" dirty="0" smtClean="0"/>
              <a:t>WHO</a:t>
            </a:r>
            <a:r>
              <a:rPr lang="en-US" sz="1400" dirty="0" smtClean="0"/>
              <a:t>: 12 X Cadets, 1 X Cadre, 1 X 162</a:t>
            </a:r>
            <a:r>
              <a:rPr lang="en-US" sz="1400" baseline="30000" dirty="0" smtClean="0"/>
              <a:t>ND</a:t>
            </a:r>
            <a:r>
              <a:rPr lang="en-US" sz="1400" dirty="0" smtClean="0"/>
              <a:t> INF BDE RAF-TT (AFRICOM) NCO </a:t>
            </a:r>
          </a:p>
        </p:txBody>
      </p:sp>
      <p:sp>
        <p:nvSpPr>
          <p:cNvPr id="38" name="TextBox 37"/>
          <p:cNvSpPr txBox="1"/>
          <p:nvPr/>
        </p:nvSpPr>
        <p:spPr>
          <a:xfrm>
            <a:off x="152400" y="1905000"/>
            <a:ext cx="3124200" cy="307777"/>
          </a:xfrm>
          <a:prstGeom prst="rect">
            <a:avLst/>
          </a:prstGeom>
          <a:noFill/>
        </p:spPr>
        <p:txBody>
          <a:bodyPr wrap="square" rtlCol="0">
            <a:spAutoFit/>
          </a:bodyPr>
          <a:lstStyle/>
          <a:p>
            <a:r>
              <a:rPr lang="en-US" sz="1400" b="1" dirty="0" smtClean="0"/>
              <a:t>WHAT</a:t>
            </a:r>
            <a:r>
              <a:rPr lang="en-US" sz="1400" dirty="0" smtClean="0"/>
              <a:t>: Conducts Basic English Training</a:t>
            </a:r>
            <a:endParaRPr lang="en-US" sz="1400" b="1" dirty="0"/>
          </a:p>
        </p:txBody>
      </p:sp>
      <p:sp>
        <p:nvSpPr>
          <p:cNvPr id="39" name="TextBox 38"/>
          <p:cNvSpPr txBox="1"/>
          <p:nvPr/>
        </p:nvSpPr>
        <p:spPr>
          <a:xfrm>
            <a:off x="152400" y="2291953"/>
            <a:ext cx="3200400" cy="307777"/>
          </a:xfrm>
          <a:prstGeom prst="rect">
            <a:avLst/>
          </a:prstGeom>
          <a:noFill/>
        </p:spPr>
        <p:txBody>
          <a:bodyPr wrap="square" rtlCol="0">
            <a:spAutoFit/>
          </a:bodyPr>
          <a:lstStyle/>
          <a:p>
            <a:r>
              <a:rPr lang="en-US" sz="1400" b="1" dirty="0" smtClean="0"/>
              <a:t>WHERE</a:t>
            </a:r>
            <a:r>
              <a:rPr lang="en-US" sz="1400" dirty="0" smtClean="0"/>
              <a:t>: Cape Verde, Africa</a:t>
            </a:r>
            <a:endParaRPr lang="en-US" sz="1400" b="1" dirty="0"/>
          </a:p>
        </p:txBody>
      </p:sp>
      <p:sp>
        <p:nvSpPr>
          <p:cNvPr id="40" name="TextBox 39"/>
          <p:cNvSpPr txBox="1"/>
          <p:nvPr/>
        </p:nvSpPr>
        <p:spPr>
          <a:xfrm>
            <a:off x="152401" y="2743200"/>
            <a:ext cx="3200400" cy="1384995"/>
          </a:xfrm>
          <a:prstGeom prst="rect">
            <a:avLst/>
          </a:prstGeom>
          <a:noFill/>
        </p:spPr>
        <p:txBody>
          <a:bodyPr wrap="square" rtlCol="0">
            <a:spAutoFit/>
          </a:bodyPr>
          <a:lstStyle/>
          <a:p>
            <a:r>
              <a:rPr lang="en-US" sz="1400" b="1" dirty="0" smtClean="0"/>
              <a:t>MISSION</a:t>
            </a:r>
            <a:r>
              <a:rPr lang="en-US" sz="1400" dirty="0" smtClean="0"/>
              <a:t>: NLT 8 July 2012, Cadets from throughout Cadet Command deploy to Cape Verde, Africa, to assist with English Language Training and develop enhanced cultural understanding and foreign language capability.</a:t>
            </a:r>
            <a:endParaRPr lang="en-US" sz="1400" b="1" dirty="0"/>
          </a:p>
        </p:txBody>
      </p:sp>
      <p:sp>
        <p:nvSpPr>
          <p:cNvPr id="41" name="TextBox 40"/>
          <p:cNvSpPr txBox="1"/>
          <p:nvPr/>
        </p:nvSpPr>
        <p:spPr>
          <a:xfrm>
            <a:off x="152400" y="4114800"/>
            <a:ext cx="3352800" cy="954107"/>
          </a:xfrm>
          <a:prstGeom prst="rect">
            <a:avLst/>
          </a:prstGeom>
          <a:noFill/>
        </p:spPr>
        <p:txBody>
          <a:bodyPr wrap="square" rtlCol="0">
            <a:spAutoFit/>
          </a:bodyPr>
          <a:lstStyle/>
          <a:p>
            <a:r>
              <a:rPr lang="en-US" sz="1400" b="1" dirty="0" smtClean="0"/>
              <a:t>KEY TASKS</a:t>
            </a:r>
            <a:r>
              <a:rPr lang="en-US" sz="1400" dirty="0" smtClean="0"/>
              <a:t>:</a:t>
            </a:r>
          </a:p>
          <a:p>
            <a:pPr>
              <a:buFont typeface="Arial" pitchFamily="34" charset="0"/>
              <a:buChar char="•"/>
            </a:pPr>
            <a:r>
              <a:rPr lang="en-US" sz="1400" b="1" dirty="0" smtClean="0"/>
              <a:t> </a:t>
            </a:r>
            <a:r>
              <a:rPr lang="en-US" sz="1400" dirty="0" smtClean="0"/>
              <a:t>English Language Training</a:t>
            </a:r>
          </a:p>
          <a:p>
            <a:pPr>
              <a:buFont typeface="Arial" pitchFamily="34" charset="0"/>
              <a:buChar char="•"/>
            </a:pPr>
            <a:r>
              <a:rPr lang="en-US" sz="1400" b="1" dirty="0" smtClean="0"/>
              <a:t> </a:t>
            </a:r>
            <a:r>
              <a:rPr lang="en-US" sz="1400" dirty="0" smtClean="0"/>
              <a:t>Develop enhanced cultural understanding</a:t>
            </a:r>
          </a:p>
          <a:p>
            <a:pPr>
              <a:buFont typeface="Arial" pitchFamily="34" charset="0"/>
              <a:buChar char="•"/>
            </a:pPr>
            <a:r>
              <a:rPr lang="en-US" sz="1400" b="1" dirty="0" smtClean="0"/>
              <a:t> </a:t>
            </a:r>
            <a:r>
              <a:rPr lang="en-US" sz="1400" dirty="0" smtClean="0"/>
              <a:t>Develop foreign language capability</a:t>
            </a:r>
            <a:endParaRPr lang="en-US" sz="1400" b="1" dirty="0"/>
          </a:p>
        </p:txBody>
      </p:sp>
      <p:pic>
        <p:nvPicPr>
          <p:cNvPr id="1026" name="Picture 2" descr="C:\Users\tony\Desktop\P1080653.JPG"/>
          <p:cNvPicPr>
            <a:picLocks noChangeAspect="1" noChangeArrowheads="1"/>
          </p:cNvPicPr>
          <p:nvPr/>
        </p:nvPicPr>
        <p:blipFill>
          <a:blip r:embed="rId7" cstate="print"/>
          <a:srcRect/>
          <a:stretch>
            <a:fillRect/>
          </a:stretch>
        </p:blipFill>
        <p:spPr bwMode="auto">
          <a:xfrm>
            <a:off x="6248400" y="2896800"/>
            <a:ext cx="2640151" cy="1980000"/>
          </a:xfrm>
          <a:prstGeom prst="rect">
            <a:avLst/>
          </a:prstGeom>
          <a:noFill/>
        </p:spPr>
      </p:pic>
      <p:pic>
        <p:nvPicPr>
          <p:cNvPr id="1027" name="Picture 3" descr="C:\Users\tony\Desktop\DSC01532.JPG"/>
          <p:cNvPicPr>
            <a:picLocks noChangeAspect="1" noChangeArrowheads="1"/>
          </p:cNvPicPr>
          <p:nvPr/>
        </p:nvPicPr>
        <p:blipFill>
          <a:blip r:embed="rId8" cstate="print"/>
          <a:srcRect/>
          <a:stretch>
            <a:fillRect/>
          </a:stretch>
        </p:blipFill>
        <p:spPr bwMode="auto">
          <a:xfrm>
            <a:off x="3581400" y="915600"/>
            <a:ext cx="2640000" cy="1980000"/>
          </a:xfrm>
          <a:prstGeom prst="rect">
            <a:avLst/>
          </a:prstGeom>
          <a:noFill/>
        </p:spPr>
      </p:pic>
      <p:pic>
        <p:nvPicPr>
          <p:cNvPr id="1028" name="Picture 4" descr="C:\Users\tony\Desktop\P1090322.JPG"/>
          <p:cNvPicPr>
            <a:picLocks noChangeAspect="1" noChangeArrowheads="1"/>
          </p:cNvPicPr>
          <p:nvPr/>
        </p:nvPicPr>
        <p:blipFill>
          <a:blip r:embed="rId9" cstate="print"/>
          <a:srcRect/>
          <a:stretch>
            <a:fillRect/>
          </a:stretch>
        </p:blipFill>
        <p:spPr bwMode="auto">
          <a:xfrm>
            <a:off x="3581400" y="4801800"/>
            <a:ext cx="2640151" cy="1980000"/>
          </a:xfrm>
          <a:prstGeom prst="rect">
            <a:avLst/>
          </a:prstGeom>
          <a:noFill/>
        </p:spPr>
      </p:pic>
      <p:pic>
        <p:nvPicPr>
          <p:cNvPr id="1029" name="Picture 5" descr="C:\Users\tony\Desktop\P1080652.JPG"/>
          <p:cNvPicPr>
            <a:picLocks noChangeAspect="1" noChangeArrowheads="1"/>
          </p:cNvPicPr>
          <p:nvPr/>
        </p:nvPicPr>
        <p:blipFill>
          <a:blip r:embed="rId10" cstate="print"/>
          <a:srcRect/>
          <a:stretch>
            <a:fillRect/>
          </a:stretch>
        </p:blipFill>
        <p:spPr bwMode="auto">
          <a:xfrm>
            <a:off x="6248400" y="4801800"/>
            <a:ext cx="2640151" cy="1980000"/>
          </a:xfrm>
          <a:prstGeom prst="rect">
            <a:avLst/>
          </a:prstGeom>
          <a:noFill/>
        </p:spPr>
      </p:pic>
      <p:pic>
        <p:nvPicPr>
          <p:cNvPr id="1030" name="Picture 6" descr="C:\Users\tony\Desktop\P1080755.JPG"/>
          <p:cNvPicPr>
            <a:picLocks noChangeAspect="1" noChangeArrowheads="1"/>
          </p:cNvPicPr>
          <p:nvPr/>
        </p:nvPicPr>
        <p:blipFill>
          <a:blip r:embed="rId11" cstate="print"/>
          <a:srcRect/>
          <a:stretch>
            <a:fillRect/>
          </a:stretch>
        </p:blipFill>
        <p:spPr bwMode="auto">
          <a:xfrm>
            <a:off x="3581400" y="2896800"/>
            <a:ext cx="2640151" cy="1980000"/>
          </a:xfrm>
          <a:prstGeom prst="rect">
            <a:avLst/>
          </a:prstGeom>
          <a:noFill/>
        </p:spPr>
      </p:pic>
      <p:sp>
        <p:nvSpPr>
          <p:cNvPr id="48" name="TextBox 47"/>
          <p:cNvSpPr txBox="1"/>
          <p:nvPr/>
        </p:nvSpPr>
        <p:spPr>
          <a:xfrm>
            <a:off x="152400" y="5105400"/>
            <a:ext cx="3352800" cy="1815882"/>
          </a:xfrm>
          <a:prstGeom prst="rect">
            <a:avLst/>
          </a:prstGeom>
          <a:noFill/>
        </p:spPr>
        <p:txBody>
          <a:bodyPr wrap="square" rtlCol="0">
            <a:spAutoFit/>
          </a:bodyPr>
          <a:lstStyle/>
          <a:p>
            <a:r>
              <a:rPr lang="en-US" sz="1400" b="1" dirty="0" smtClean="0"/>
              <a:t>SUMMARY</a:t>
            </a:r>
            <a:r>
              <a:rPr lang="en-US" sz="1400" dirty="0" smtClean="0"/>
              <a:t>: In a classroom environment trained 30 Cape Verde NCOs and Officers in English. Attended country’s first  Anti-immigrations exercise and military reform conference. This gave both a better understanding for language, culture, and history for both Cape Verde and the United States participants.</a:t>
            </a:r>
            <a:endParaRPr lang="en-US" sz="1400" b="1" dirty="0"/>
          </a:p>
        </p:txBody>
      </p:sp>
      <p:sp>
        <p:nvSpPr>
          <p:cNvPr id="49" name="TextBox 48"/>
          <p:cNvSpPr txBox="1"/>
          <p:nvPr/>
        </p:nvSpPr>
        <p:spPr>
          <a:xfrm>
            <a:off x="6400800" y="4495800"/>
            <a:ext cx="2438400" cy="381000"/>
          </a:xfrm>
          <a:prstGeom prst="rect">
            <a:avLst/>
          </a:prstGeom>
          <a:noFill/>
        </p:spPr>
        <p:txBody>
          <a:bodyPr wrap="square" rtlCol="0">
            <a:spAutoFit/>
          </a:bodyPr>
          <a:lstStyle/>
          <a:p>
            <a:pPr algn="ctr"/>
            <a:r>
              <a:rPr lang="en-US" b="1" dirty="0" smtClean="0">
                <a:solidFill>
                  <a:schemeClr val="bg1"/>
                </a:solidFill>
              </a:rPr>
              <a:t>Classroom Training</a:t>
            </a:r>
            <a:endParaRPr lang="en-US" b="1" dirty="0">
              <a:solidFill>
                <a:schemeClr val="bg1"/>
              </a:solidFill>
            </a:endParaRPr>
          </a:p>
        </p:txBody>
      </p:sp>
      <p:sp>
        <p:nvSpPr>
          <p:cNvPr id="50" name="TextBox 49"/>
          <p:cNvSpPr txBox="1"/>
          <p:nvPr/>
        </p:nvSpPr>
        <p:spPr>
          <a:xfrm>
            <a:off x="3657600" y="6477000"/>
            <a:ext cx="2438400" cy="381000"/>
          </a:xfrm>
          <a:prstGeom prst="rect">
            <a:avLst/>
          </a:prstGeom>
          <a:noFill/>
        </p:spPr>
        <p:txBody>
          <a:bodyPr wrap="square" rtlCol="0">
            <a:spAutoFit/>
          </a:bodyPr>
          <a:lstStyle/>
          <a:p>
            <a:pPr algn="ctr"/>
            <a:r>
              <a:rPr lang="en-US" b="1" dirty="0" smtClean="0">
                <a:solidFill>
                  <a:schemeClr val="bg1"/>
                </a:solidFill>
              </a:rPr>
              <a:t>Graduation Ceremony</a:t>
            </a:r>
            <a:endParaRPr lang="en-US" b="1" dirty="0">
              <a:solidFill>
                <a:schemeClr val="bg1"/>
              </a:solidFill>
            </a:endParaRPr>
          </a:p>
        </p:txBody>
      </p:sp>
      <p:sp>
        <p:nvSpPr>
          <p:cNvPr id="51" name="TextBox 50"/>
          <p:cNvSpPr txBox="1"/>
          <p:nvPr/>
        </p:nvSpPr>
        <p:spPr>
          <a:xfrm>
            <a:off x="3657600" y="4572000"/>
            <a:ext cx="2438400" cy="381000"/>
          </a:xfrm>
          <a:prstGeom prst="rect">
            <a:avLst/>
          </a:prstGeom>
          <a:noFill/>
        </p:spPr>
        <p:txBody>
          <a:bodyPr wrap="square" rtlCol="0">
            <a:spAutoFit/>
          </a:bodyPr>
          <a:lstStyle/>
          <a:p>
            <a:pPr algn="ctr"/>
            <a:r>
              <a:rPr lang="en-US" b="1" dirty="0" smtClean="0">
                <a:solidFill>
                  <a:schemeClr val="bg1"/>
                </a:solidFill>
              </a:rPr>
              <a:t>US Ambassador</a:t>
            </a:r>
            <a:endParaRPr lang="en-US" b="1" dirty="0">
              <a:solidFill>
                <a:schemeClr val="bg1"/>
              </a:solidFill>
            </a:endParaRPr>
          </a:p>
        </p:txBody>
      </p:sp>
      <p:sp>
        <p:nvSpPr>
          <p:cNvPr id="52" name="TextBox 51"/>
          <p:cNvSpPr txBox="1"/>
          <p:nvPr/>
        </p:nvSpPr>
        <p:spPr>
          <a:xfrm>
            <a:off x="3581400" y="2590800"/>
            <a:ext cx="2590800" cy="369332"/>
          </a:xfrm>
          <a:prstGeom prst="rect">
            <a:avLst/>
          </a:prstGeom>
          <a:noFill/>
        </p:spPr>
        <p:txBody>
          <a:bodyPr wrap="square" rtlCol="0">
            <a:spAutoFit/>
          </a:bodyPr>
          <a:lstStyle/>
          <a:p>
            <a:pPr algn="ctr"/>
            <a:r>
              <a:rPr lang="en-US" b="1" dirty="0" smtClean="0">
                <a:solidFill>
                  <a:schemeClr val="bg1"/>
                </a:solidFill>
              </a:rPr>
              <a:t>President of Cape Verde</a:t>
            </a:r>
            <a:endParaRPr lang="en-US" b="1" dirty="0">
              <a:solidFill>
                <a:schemeClr val="bg1"/>
              </a:solidFill>
            </a:endParaRPr>
          </a:p>
        </p:txBody>
      </p:sp>
      <p:sp>
        <p:nvSpPr>
          <p:cNvPr id="53" name="TextBox 52"/>
          <p:cNvSpPr txBox="1"/>
          <p:nvPr/>
        </p:nvSpPr>
        <p:spPr>
          <a:xfrm>
            <a:off x="6400800" y="6477000"/>
            <a:ext cx="2438400" cy="381000"/>
          </a:xfrm>
          <a:prstGeom prst="rect">
            <a:avLst/>
          </a:prstGeom>
          <a:noFill/>
        </p:spPr>
        <p:txBody>
          <a:bodyPr wrap="square" rtlCol="0">
            <a:spAutoFit/>
          </a:bodyPr>
          <a:lstStyle/>
          <a:p>
            <a:pPr algn="ctr"/>
            <a:r>
              <a:rPr lang="en-US" b="1" dirty="0" smtClean="0">
                <a:solidFill>
                  <a:schemeClr val="bg1"/>
                </a:solidFill>
              </a:rPr>
              <a:t>Classroom Training</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0"/>
          <p:cNvSpPr txBox="1">
            <a:spLocks/>
          </p:cNvSpPr>
          <p:nvPr/>
        </p:nvSpPr>
        <p:spPr>
          <a:xfrm>
            <a:off x="477748" y="236139"/>
            <a:ext cx="8229600" cy="725426"/>
          </a:xfrm>
          <a:prstGeom prst="rect">
            <a:avLst/>
          </a:prstGeom>
        </p:spPr>
        <p:txBody>
          <a:bodyPr/>
          <a:lstStyle/>
          <a:p>
            <a:pPr algn="ctr" eaLnBrk="0" fontAlgn="base" hangingPunct="0">
              <a:spcBef>
                <a:spcPct val="0"/>
              </a:spcBef>
              <a:spcAft>
                <a:spcPct val="0"/>
              </a:spcAft>
              <a:defRPr/>
            </a:pPr>
            <a:r>
              <a:rPr lang="en-US" sz="3200" b="1" kern="0" dirty="0" smtClean="0">
                <a:latin typeface="Arial" pitchFamily="34" charset="0"/>
                <a:cs typeface="Arial" pitchFamily="34" charset="0"/>
              </a:rPr>
              <a:t>Agenda</a:t>
            </a:r>
          </a:p>
        </p:txBody>
      </p:sp>
      <p:sp>
        <p:nvSpPr>
          <p:cNvPr id="3" name="TextBox 2"/>
          <p:cNvSpPr txBox="1"/>
          <p:nvPr/>
        </p:nvSpPr>
        <p:spPr>
          <a:xfrm>
            <a:off x="805969" y="1591970"/>
            <a:ext cx="7707085" cy="4201150"/>
          </a:xfrm>
          <a:prstGeom prst="rect">
            <a:avLst/>
          </a:prstGeom>
          <a:noFill/>
        </p:spPr>
        <p:txBody>
          <a:bodyPr wrap="square" rtlCol="0">
            <a:spAutoFit/>
          </a:bodyPr>
          <a:lstStyle/>
          <a:p>
            <a:pPr>
              <a:spcAft>
                <a:spcPts val="600"/>
              </a:spcAft>
              <a:buFont typeface="Arial" pitchFamily="34" charset="0"/>
              <a:buChar char="•"/>
            </a:pPr>
            <a:r>
              <a:rPr lang="en-US" sz="2800" dirty="0" smtClean="0">
                <a:latin typeface="Arial" pitchFamily="34" charset="0"/>
                <a:cs typeface="Arial" pitchFamily="34" charset="0"/>
              </a:rPr>
              <a:t> 162</a:t>
            </a:r>
            <a:r>
              <a:rPr lang="en-US" sz="2800" baseline="30000" dirty="0" smtClean="0">
                <a:latin typeface="Arial" pitchFamily="34" charset="0"/>
                <a:cs typeface="Arial" pitchFamily="34" charset="0"/>
              </a:rPr>
              <a:t>nd</a:t>
            </a:r>
            <a:r>
              <a:rPr lang="en-US" sz="2800" dirty="0" smtClean="0">
                <a:latin typeface="Arial" pitchFamily="34" charset="0"/>
                <a:cs typeface="Arial" pitchFamily="34" charset="0"/>
              </a:rPr>
              <a:t> IN Brigade Current Operations</a:t>
            </a:r>
          </a:p>
          <a:p>
            <a:pPr>
              <a:spcAft>
                <a:spcPts val="600"/>
              </a:spcAft>
            </a:pPr>
            <a:endParaRPr lang="en-US" sz="1000" dirty="0" smtClean="0">
              <a:latin typeface="Arial" pitchFamily="34" charset="0"/>
              <a:cs typeface="Arial" pitchFamily="34" charset="0"/>
            </a:endParaRPr>
          </a:p>
          <a:p>
            <a:pPr>
              <a:spcAft>
                <a:spcPts val="600"/>
              </a:spcAft>
              <a:buFont typeface="Arial" pitchFamily="34" charset="0"/>
              <a:buChar char="•"/>
            </a:pPr>
            <a:r>
              <a:rPr lang="en-US" sz="2800" dirty="0" smtClean="0">
                <a:latin typeface="Arial" pitchFamily="34" charset="0"/>
                <a:cs typeface="Arial" pitchFamily="34" charset="0"/>
              </a:rPr>
              <a:t> Projected RAF Training Demand </a:t>
            </a:r>
          </a:p>
          <a:p>
            <a:pPr>
              <a:spcAft>
                <a:spcPts val="600"/>
              </a:spcAft>
              <a:buFont typeface="Arial" pitchFamily="34" charset="0"/>
              <a:buChar char="•"/>
            </a:pPr>
            <a:endParaRPr lang="en-US" sz="1000" dirty="0" smtClean="0">
              <a:latin typeface="Arial" pitchFamily="34" charset="0"/>
              <a:cs typeface="Arial" pitchFamily="34" charset="0"/>
            </a:endParaRPr>
          </a:p>
          <a:p>
            <a:pPr>
              <a:spcAft>
                <a:spcPts val="600"/>
              </a:spcAft>
              <a:buFont typeface="Arial" pitchFamily="34" charset="0"/>
              <a:buChar char="•"/>
            </a:pPr>
            <a:r>
              <a:rPr lang="en-US" sz="2800" dirty="0" smtClean="0">
                <a:latin typeface="Arial" pitchFamily="34" charset="0"/>
                <a:cs typeface="Arial" pitchFamily="34" charset="0"/>
              </a:rPr>
              <a:t> 162</a:t>
            </a:r>
            <a:r>
              <a:rPr lang="en-US" sz="2800" baseline="30000" dirty="0" smtClean="0">
                <a:latin typeface="Arial" pitchFamily="34" charset="0"/>
                <a:cs typeface="Arial" pitchFamily="34" charset="0"/>
              </a:rPr>
              <a:t>nd</a:t>
            </a:r>
            <a:r>
              <a:rPr lang="en-US" sz="2800" dirty="0" smtClean="0">
                <a:latin typeface="Arial" pitchFamily="34" charset="0"/>
                <a:cs typeface="Arial" pitchFamily="34" charset="0"/>
              </a:rPr>
              <a:t> IN Brigade Output for the Army of 2020</a:t>
            </a:r>
          </a:p>
          <a:p>
            <a:pPr>
              <a:spcAft>
                <a:spcPts val="600"/>
              </a:spcAft>
              <a:buFont typeface="Arial" pitchFamily="34" charset="0"/>
              <a:buChar char="•"/>
            </a:pPr>
            <a:endParaRPr lang="en-US" sz="1000" dirty="0" smtClean="0">
              <a:latin typeface="Arial" pitchFamily="34" charset="0"/>
              <a:cs typeface="Arial" pitchFamily="34" charset="0"/>
            </a:endParaRPr>
          </a:p>
          <a:p>
            <a:pPr>
              <a:spcAft>
                <a:spcPts val="600"/>
              </a:spcAft>
              <a:buFont typeface="Arial" pitchFamily="34" charset="0"/>
              <a:buChar char="•"/>
            </a:pPr>
            <a:r>
              <a:rPr lang="en-US" sz="2800" dirty="0" smtClean="0">
                <a:latin typeface="Arial" pitchFamily="34" charset="0"/>
                <a:cs typeface="Arial" pitchFamily="34" charset="0"/>
              </a:rPr>
              <a:t> RAF Training</a:t>
            </a:r>
          </a:p>
          <a:p>
            <a:pPr>
              <a:spcAft>
                <a:spcPts val="600"/>
              </a:spcAft>
            </a:pPr>
            <a:endParaRPr lang="en-US" sz="2800" dirty="0" smtClean="0">
              <a:latin typeface="Arial" pitchFamily="34" charset="0"/>
              <a:cs typeface="Arial" pitchFamily="34" charset="0"/>
            </a:endParaRPr>
          </a:p>
          <a:p>
            <a:pPr>
              <a:spcAft>
                <a:spcPts val="600"/>
              </a:spcAft>
            </a:pPr>
            <a:r>
              <a:rPr lang="en-US" sz="2800" dirty="0" smtClean="0">
                <a:latin typeface="Arial" pitchFamily="34" charset="0"/>
                <a:cs typeface="Arial" pitchFamily="34" charset="0"/>
              </a:rPr>
              <a:t> </a:t>
            </a:r>
          </a:p>
          <a:p>
            <a:pPr>
              <a:spcAft>
                <a:spcPts val="600"/>
              </a:spcAft>
            </a:pPr>
            <a:endParaRPr lang="en-US" sz="2400" dirty="0" smtClean="0">
              <a:latin typeface="Arial" pitchFamily="34" charset="0"/>
              <a:cs typeface="Arial" pitchFamily="34" charset="0"/>
            </a:endParaRPr>
          </a:p>
        </p:txBody>
      </p:sp>
      <p:sp>
        <p:nvSpPr>
          <p:cNvPr id="6" name="Slide Number Placeholder 4"/>
          <p:cNvSpPr>
            <a:spLocks noGrp="1"/>
          </p:cNvSpPr>
          <p:nvPr>
            <p:ph type="sldNum" sz="quarter" idx="12"/>
          </p:nvPr>
        </p:nvSpPr>
        <p:spPr>
          <a:xfrm>
            <a:off x="7010400" y="6492875"/>
            <a:ext cx="2133600" cy="365125"/>
          </a:xfrm>
        </p:spPr>
        <p:txBody>
          <a:bodyPr/>
          <a:lstStyle/>
          <a:p>
            <a:fld id="{0EE095FF-EFC7-4676-8C17-A4391E65FB04}" type="slidenum">
              <a:rPr lang="en-US" sz="1200" smtClean="0">
                <a:solidFill>
                  <a:schemeClr val="tx1"/>
                </a:solidFill>
                <a:latin typeface="Arial" pitchFamily="34" charset="0"/>
                <a:cs typeface="Arial" pitchFamily="34" charset="0"/>
              </a:rPr>
              <a:pPr/>
              <a:t>2</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7467600" y="60960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248400" y="1371600"/>
            <a:ext cx="2895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r>
              <a:rPr lang="en-US" sz="3200" b="1" dirty="0" smtClean="0">
                <a:effectLst>
                  <a:outerShdw blurRad="38100" dist="38100" dir="2700000" algn="tl">
                    <a:srgbClr val="000000">
                      <a:alpha val="43137"/>
                    </a:srgbClr>
                  </a:outerShdw>
                </a:effectLst>
                <a:latin typeface="Arial" pitchFamily="34" charset="0"/>
                <a:cs typeface="Arial" pitchFamily="34" charset="0"/>
              </a:rPr>
              <a:t>CPT Ready - Ghana</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7" name="TextBox 66"/>
          <p:cNvSpPr txBox="1"/>
          <p:nvPr/>
        </p:nvSpPr>
        <p:spPr>
          <a:xfrm>
            <a:off x="457200" y="685800"/>
            <a:ext cx="8686800" cy="830997"/>
          </a:xfrm>
          <a:prstGeom prst="rect">
            <a:avLst/>
          </a:prstGeom>
          <a:noFill/>
        </p:spPr>
        <p:txBody>
          <a:bodyPr wrap="square" rtlCol="0">
            <a:spAutoFit/>
          </a:bodyPr>
          <a:lstStyle/>
          <a:p>
            <a:pPr algn="ctr"/>
            <a:r>
              <a:rPr lang="en-US" sz="1600" b="1" dirty="0" smtClean="0">
                <a:latin typeface="Arial" pitchFamily="34" charset="0"/>
                <a:cs typeface="Arial" pitchFamily="34" charset="0"/>
              </a:rPr>
              <a:t>Training Advisors and Security Force Assistance Teams for the Army and for </a:t>
            </a:r>
          </a:p>
          <a:p>
            <a:pPr algn="ctr"/>
            <a:r>
              <a:rPr lang="en-US" sz="1600" b="1" dirty="0" smtClean="0">
                <a:latin typeface="Arial" pitchFamily="34" charset="0"/>
                <a:cs typeface="Arial" pitchFamily="34" charset="0"/>
              </a:rPr>
              <a:t>Joint Force Commanders to Build Security Capacity in Designated Countries</a:t>
            </a:r>
          </a:p>
          <a:p>
            <a:pPr algn="ctr"/>
            <a:endParaRPr lang="en-US" sz="1600" b="1" dirty="0">
              <a:latin typeface="Arial" pitchFamily="34" charset="0"/>
              <a:cs typeface="Arial" pitchFamily="34" charset="0"/>
            </a:endParaRPr>
          </a:p>
        </p:txBody>
      </p:sp>
      <p:sp>
        <p:nvSpPr>
          <p:cNvPr id="68" name="TextBox 67"/>
          <p:cNvSpPr txBox="1"/>
          <p:nvPr/>
        </p:nvSpPr>
        <p:spPr>
          <a:xfrm>
            <a:off x="152400" y="1295400"/>
            <a:ext cx="3276600" cy="523220"/>
          </a:xfrm>
          <a:prstGeom prst="rect">
            <a:avLst/>
          </a:prstGeom>
          <a:noFill/>
        </p:spPr>
        <p:txBody>
          <a:bodyPr wrap="square" rtlCol="0">
            <a:spAutoFit/>
          </a:bodyPr>
          <a:lstStyle/>
          <a:p>
            <a:r>
              <a:rPr lang="en-US" sz="1400" b="1" dirty="0" smtClean="0"/>
              <a:t>WHO</a:t>
            </a:r>
            <a:r>
              <a:rPr lang="en-US" sz="1400" dirty="0" smtClean="0"/>
              <a:t>: 12 X Cadets, 2 X Cadre, 1 X 162</a:t>
            </a:r>
            <a:r>
              <a:rPr lang="en-US" sz="1400" baseline="30000" dirty="0" smtClean="0"/>
              <a:t>ND</a:t>
            </a:r>
            <a:r>
              <a:rPr lang="en-US" sz="1400" dirty="0" smtClean="0"/>
              <a:t> INF BDE RAF-TT (AFRICOM) Officer </a:t>
            </a:r>
          </a:p>
        </p:txBody>
      </p:sp>
      <p:sp>
        <p:nvSpPr>
          <p:cNvPr id="69" name="TextBox 68"/>
          <p:cNvSpPr txBox="1"/>
          <p:nvPr/>
        </p:nvSpPr>
        <p:spPr>
          <a:xfrm>
            <a:off x="152400" y="1828800"/>
            <a:ext cx="3124200" cy="523220"/>
          </a:xfrm>
          <a:prstGeom prst="rect">
            <a:avLst/>
          </a:prstGeom>
          <a:noFill/>
        </p:spPr>
        <p:txBody>
          <a:bodyPr wrap="square" rtlCol="0">
            <a:spAutoFit/>
          </a:bodyPr>
          <a:lstStyle/>
          <a:p>
            <a:r>
              <a:rPr lang="en-US" sz="1400" b="1" dirty="0" smtClean="0"/>
              <a:t>WHAT</a:t>
            </a:r>
            <a:r>
              <a:rPr lang="en-US" sz="1400" dirty="0" smtClean="0"/>
              <a:t>: Partner with Cross Cultural Solutions NGO</a:t>
            </a:r>
            <a:endParaRPr lang="en-US" sz="1400" b="1" dirty="0"/>
          </a:p>
        </p:txBody>
      </p:sp>
      <p:sp>
        <p:nvSpPr>
          <p:cNvPr id="73" name="TextBox 72"/>
          <p:cNvSpPr txBox="1"/>
          <p:nvPr/>
        </p:nvSpPr>
        <p:spPr>
          <a:xfrm>
            <a:off x="152400" y="2362200"/>
            <a:ext cx="3200400" cy="307777"/>
          </a:xfrm>
          <a:prstGeom prst="rect">
            <a:avLst/>
          </a:prstGeom>
          <a:noFill/>
        </p:spPr>
        <p:txBody>
          <a:bodyPr wrap="square" rtlCol="0">
            <a:spAutoFit/>
          </a:bodyPr>
          <a:lstStyle/>
          <a:p>
            <a:r>
              <a:rPr lang="en-US" sz="1400" b="1" dirty="0" smtClean="0"/>
              <a:t>WHERE</a:t>
            </a:r>
            <a:r>
              <a:rPr lang="en-US" sz="1400" dirty="0" smtClean="0"/>
              <a:t>: Ghana, Africa</a:t>
            </a:r>
            <a:endParaRPr lang="en-US" sz="1400" b="1" dirty="0"/>
          </a:p>
        </p:txBody>
      </p:sp>
      <p:sp>
        <p:nvSpPr>
          <p:cNvPr id="75" name="TextBox 74"/>
          <p:cNvSpPr txBox="1"/>
          <p:nvPr/>
        </p:nvSpPr>
        <p:spPr>
          <a:xfrm>
            <a:off x="152401" y="2667000"/>
            <a:ext cx="3200400" cy="1384995"/>
          </a:xfrm>
          <a:prstGeom prst="rect">
            <a:avLst/>
          </a:prstGeom>
          <a:noFill/>
        </p:spPr>
        <p:txBody>
          <a:bodyPr wrap="square" rtlCol="0">
            <a:spAutoFit/>
          </a:bodyPr>
          <a:lstStyle/>
          <a:p>
            <a:r>
              <a:rPr lang="en-US" sz="1400" b="1" dirty="0" smtClean="0"/>
              <a:t>MISSION</a:t>
            </a:r>
            <a:r>
              <a:rPr lang="en-US" sz="1400" dirty="0" smtClean="0"/>
              <a:t>: NLT 23 Jun 2012, cadets and cadre deploy to Ghana, Africa to develop partner relationships with Ghanaian organizations IOT facilitate a better cultural understanding between both host nation and visiting personnel.</a:t>
            </a:r>
            <a:endParaRPr lang="en-US" sz="1400" b="1" dirty="0"/>
          </a:p>
        </p:txBody>
      </p:sp>
      <p:sp>
        <p:nvSpPr>
          <p:cNvPr id="77" name="TextBox 76"/>
          <p:cNvSpPr txBox="1"/>
          <p:nvPr/>
        </p:nvSpPr>
        <p:spPr>
          <a:xfrm>
            <a:off x="152400" y="3962400"/>
            <a:ext cx="3352800" cy="954107"/>
          </a:xfrm>
          <a:prstGeom prst="rect">
            <a:avLst/>
          </a:prstGeom>
          <a:noFill/>
        </p:spPr>
        <p:txBody>
          <a:bodyPr wrap="square" rtlCol="0">
            <a:spAutoFit/>
          </a:bodyPr>
          <a:lstStyle/>
          <a:p>
            <a:r>
              <a:rPr lang="en-US" sz="1400" b="1" dirty="0" smtClean="0"/>
              <a:t>KEY TASKS</a:t>
            </a:r>
            <a:r>
              <a:rPr lang="en-US" sz="1400" dirty="0" smtClean="0"/>
              <a:t>:</a:t>
            </a:r>
          </a:p>
          <a:p>
            <a:pPr>
              <a:buFont typeface="Arial" pitchFamily="34" charset="0"/>
              <a:buChar char="•"/>
            </a:pPr>
            <a:r>
              <a:rPr lang="en-US" sz="1400" b="1" dirty="0" smtClean="0"/>
              <a:t> </a:t>
            </a:r>
            <a:r>
              <a:rPr lang="en-US" sz="1400" dirty="0" smtClean="0"/>
              <a:t>Develop enhanced cultural understanding</a:t>
            </a:r>
          </a:p>
          <a:p>
            <a:pPr>
              <a:buFont typeface="Arial" pitchFamily="34" charset="0"/>
              <a:buChar char="•"/>
            </a:pPr>
            <a:r>
              <a:rPr lang="en-US" sz="1400" b="1" dirty="0" smtClean="0"/>
              <a:t> </a:t>
            </a:r>
            <a:r>
              <a:rPr lang="en-US" sz="1400" dirty="0" smtClean="0"/>
              <a:t>Strengthen host/partner relationship through volunteer efforts</a:t>
            </a:r>
            <a:endParaRPr lang="en-US" sz="1400" b="1" dirty="0"/>
          </a:p>
        </p:txBody>
      </p:sp>
      <p:sp>
        <p:nvSpPr>
          <p:cNvPr id="78" name="TextBox 77"/>
          <p:cNvSpPr txBox="1"/>
          <p:nvPr/>
        </p:nvSpPr>
        <p:spPr>
          <a:xfrm>
            <a:off x="152400" y="4953000"/>
            <a:ext cx="3352800" cy="1815882"/>
          </a:xfrm>
          <a:prstGeom prst="rect">
            <a:avLst/>
          </a:prstGeom>
          <a:noFill/>
        </p:spPr>
        <p:txBody>
          <a:bodyPr wrap="square" rtlCol="0">
            <a:spAutoFit/>
          </a:bodyPr>
          <a:lstStyle/>
          <a:p>
            <a:r>
              <a:rPr lang="en-US" sz="1400" b="1" dirty="0" smtClean="0"/>
              <a:t>SUMMARY</a:t>
            </a:r>
            <a:r>
              <a:rPr lang="en-US" sz="1400" dirty="0" smtClean="0"/>
              <a:t>: Cadets and cadre work in a volunteer capacity with different local Ghanaian medical and educational organizations.  Working with host nation personnel helped facilitate a cultural exchange between both parties, improving our understanding and appreciation for each other.</a:t>
            </a:r>
            <a:endParaRPr lang="en-US" sz="1400" b="1" dirty="0"/>
          </a:p>
        </p:txBody>
      </p:sp>
      <p:pic>
        <p:nvPicPr>
          <p:cNvPr id="3" name="Picture 2" descr="C:\Users\kevin.ready\Desktop\Ghana\DSCN1488.JPG"/>
          <p:cNvPicPr>
            <a:picLocks noChangeAspect="1" noChangeArrowheads="1"/>
          </p:cNvPicPr>
          <p:nvPr/>
        </p:nvPicPr>
        <p:blipFill>
          <a:blip r:embed="rId3" cstate="print"/>
          <a:srcRect/>
          <a:stretch>
            <a:fillRect/>
          </a:stretch>
        </p:blipFill>
        <p:spPr bwMode="auto">
          <a:xfrm>
            <a:off x="3505200" y="4629150"/>
            <a:ext cx="2971800" cy="2228850"/>
          </a:xfrm>
          <a:prstGeom prst="rect">
            <a:avLst/>
          </a:prstGeom>
          <a:noFill/>
        </p:spPr>
      </p:pic>
      <p:pic>
        <p:nvPicPr>
          <p:cNvPr id="1027" name="Picture 3" descr="C:\Users\kevin.ready\Desktop\Ghana\DSCN1289.JPG"/>
          <p:cNvPicPr>
            <a:picLocks noChangeAspect="1" noChangeArrowheads="1"/>
          </p:cNvPicPr>
          <p:nvPr/>
        </p:nvPicPr>
        <p:blipFill>
          <a:blip r:embed="rId4" cstate="print"/>
          <a:srcRect/>
          <a:stretch>
            <a:fillRect/>
          </a:stretch>
        </p:blipFill>
        <p:spPr bwMode="auto">
          <a:xfrm>
            <a:off x="6324600" y="4800600"/>
            <a:ext cx="2819400" cy="2057400"/>
          </a:xfrm>
          <a:prstGeom prst="rect">
            <a:avLst/>
          </a:prstGeom>
          <a:noFill/>
        </p:spPr>
      </p:pic>
      <p:pic>
        <p:nvPicPr>
          <p:cNvPr id="1028" name="Picture 4" descr="C:\Users\kevin.ready\Desktop\Ghana\DSCN1301.JPG"/>
          <p:cNvPicPr>
            <a:picLocks noChangeAspect="1" noChangeArrowheads="1"/>
          </p:cNvPicPr>
          <p:nvPr/>
        </p:nvPicPr>
        <p:blipFill>
          <a:blip r:embed="rId5" cstate="print"/>
          <a:srcRect/>
          <a:stretch>
            <a:fillRect/>
          </a:stretch>
        </p:blipFill>
        <p:spPr bwMode="auto">
          <a:xfrm>
            <a:off x="3505200" y="2438400"/>
            <a:ext cx="3429000" cy="2571750"/>
          </a:xfrm>
          <a:prstGeom prst="rect">
            <a:avLst/>
          </a:prstGeom>
          <a:noFill/>
        </p:spPr>
      </p:pic>
      <p:pic>
        <p:nvPicPr>
          <p:cNvPr id="1030" name="Picture 6" descr="C:\Users\kevin.ready\Desktop\Ghana\DSCN1234.JPG"/>
          <p:cNvPicPr>
            <a:picLocks noChangeAspect="1" noChangeArrowheads="1"/>
          </p:cNvPicPr>
          <p:nvPr/>
        </p:nvPicPr>
        <p:blipFill>
          <a:blip r:embed="rId6" cstate="print"/>
          <a:srcRect/>
          <a:stretch>
            <a:fillRect/>
          </a:stretch>
        </p:blipFill>
        <p:spPr bwMode="auto">
          <a:xfrm>
            <a:off x="3505200" y="1279160"/>
            <a:ext cx="3276600" cy="2090738"/>
          </a:xfrm>
          <a:prstGeom prst="rect">
            <a:avLst/>
          </a:prstGeom>
          <a:noFill/>
        </p:spPr>
      </p:pic>
      <p:pic>
        <p:nvPicPr>
          <p:cNvPr id="6" name="Picture 5" descr="C:\Users\kevin.ready\Desktop\Ghana\DSCN1338.JPG"/>
          <p:cNvPicPr>
            <a:picLocks noChangeAspect="1" noChangeArrowheads="1"/>
          </p:cNvPicPr>
          <p:nvPr/>
        </p:nvPicPr>
        <p:blipFill>
          <a:blip r:embed="rId7" cstate="print"/>
          <a:srcRect/>
          <a:stretch>
            <a:fillRect/>
          </a:stretch>
        </p:blipFill>
        <p:spPr bwMode="auto">
          <a:xfrm>
            <a:off x="6324600" y="1270000"/>
            <a:ext cx="2819400" cy="3759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p:txBody>
      </p:sp>
      <p:sp>
        <p:nvSpPr>
          <p:cNvPr id="4" name="Rectangle 3"/>
          <p:cNvSpPr>
            <a:spLocks noChangeArrowheads="1"/>
          </p:cNvSpPr>
          <p:nvPr/>
        </p:nvSpPr>
        <p:spPr bwMode="auto">
          <a:xfrm>
            <a:off x="914400" y="813888"/>
            <a:ext cx="7315200" cy="609600"/>
          </a:xfrm>
          <a:prstGeom prst="rect">
            <a:avLst/>
          </a:prstGeom>
          <a:noFill/>
          <a:ln w="28575">
            <a:noFill/>
            <a:miter lim="800000"/>
            <a:headEnd/>
            <a:tailEnd/>
          </a:ln>
        </p:spPr>
        <p:txBody>
          <a:bodyPr anchor="ctr"/>
          <a:lstStyle/>
          <a:p>
            <a:pPr algn="ctr"/>
            <a:r>
              <a:rPr lang="en-US" sz="3200" b="1" dirty="0" smtClean="0">
                <a:latin typeface="Arial" pitchFamily="34" charset="0"/>
                <a:cs typeface="Arial" pitchFamily="34" charset="0"/>
              </a:rPr>
              <a:t>162</a:t>
            </a:r>
            <a:r>
              <a:rPr lang="en-US" sz="3200" b="1" baseline="30000" dirty="0" smtClean="0">
                <a:latin typeface="Arial" pitchFamily="34" charset="0"/>
                <a:cs typeface="Arial" pitchFamily="34" charset="0"/>
              </a:rPr>
              <a:t>nd</a:t>
            </a:r>
            <a:r>
              <a:rPr lang="en-US" sz="3200" b="1" dirty="0" smtClean="0">
                <a:latin typeface="Arial" pitchFamily="34" charset="0"/>
                <a:cs typeface="Arial" pitchFamily="34" charset="0"/>
              </a:rPr>
              <a:t> IN BDE Proof of Principle for PACOM </a:t>
            </a:r>
          </a:p>
          <a:p>
            <a:pPr algn="ctr"/>
            <a:endParaRPr lang="en-US" sz="3200" b="1" dirty="0">
              <a:latin typeface="Arial" pitchFamily="34" charset="0"/>
              <a:cs typeface="Arial" pitchFamily="34" charset="0"/>
            </a:endParaRPr>
          </a:p>
        </p:txBody>
      </p:sp>
      <p:sp>
        <p:nvSpPr>
          <p:cNvPr id="6" name="Content Placeholder 8"/>
          <p:cNvSpPr>
            <a:spLocks noGrp="1"/>
          </p:cNvSpPr>
          <p:nvPr>
            <p:ph idx="1"/>
          </p:nvPr>
        </p:nvSpPr>
        <p:spPr>
          <a:xfrm>
            <a:off x="-152400" y="1948836"/>
            <a:ext cx="9296400" cy="5013766"/>
          </a:xfrm>
        </p:spPr>
        <p:txBody>
          <a:bodyPr>
            <a:noAutofit/>
          </a:bodyPr>
          <a:lstStyle/>
          <a:p>
            <a:pPr marL="682625" lvl="2" indent="-219075">
              <a:spcBef>
                <a:spcPts val="0"/>
              </a:spcBef>
            </a:pPr>
            <a:endParaRPr lang="en-US" sz="700" b="1" dirty="0" smtClean="0">
              <a:latin typeface="Arial" pitchFamily="34" charset="0"/>
              <a:cs typeface="Arial" pitchFamily="34" charset="0"/>
            </a:endParaRPr>
          </a:p>
          <a:p>
            <a:pPr marL="461963" lvl="1" indent="-236538">
              <a:buNone/>
            </a:pPr>
            <a:r>
              <a:rPr lang="en-US" sz="2400" b="1" dirty="0" smtClean="0">
                <a:latin typeface="Arial" pitchFamily="34" charset="0"/>
                <a:cs typeface="Arial" pitchFamily="34" charset="0"/>
              </a:rPr>
              <a:t>- Completed 162</a:t>
            </a:r>
            <a:r>
              <a:rPr lang="en-US" sz="2400" b="1" baseline="30000" dirty="0" smtClean="0">
                <a:latin typeface="Arial" pitchFamily="34" charset="0"/>
                <a:cs typeface="Arial" pitchFamily="34" charset="0"/>
              </a:rPr>
              <a:t>nd</a:t>
            </a:r>
            <a:r>
              <a:rPr lang="en-US" sz="2400" b="1" dirty="0" smtClean="0">
                <a:latin typeface="Arial" pitchFamily="34" charset="0"/>
                <a:cs typeface="Arial" pitchFamily="34" charset="0"/>
              </a:rPr>
              <a:t> PACOM Proof of Principle Events:</a:t>
            </a:r>
          </a:p>
          <a:p>
            <a:pPr marL="688975" lvl="1" indent="-227013">
              <a:buFont typeface="Arial" pitchFamily="34" charset="0"/>
              <a:buChar char="•"/>
            </a:pPr>
            <a:r>
              <a:rPr lang="en-US" sz="1800" b="1" dirty="0" smtClean="0">
                <a:latin typeface="Arial" pitchFamily="34" charset="0"/>
                <a:cs typeface="Arial" pitchFamily="34" charset="0"/>
              </a:rPr>
              <a:t>Training for 50 </a:t>
            </a:r>
            <a:r>
              <a:rPr lang="en-US" sz="1800" b="1" dirty="0" err="1" smtClean="0">
                <a:latin typeface="Arial" pitchFamily="34" charset="0"/>
                <a:cs typeface="Arial" pitchFamily="34" charset="0"/>
              </a:rPr>
              <a:t>pax</a:t>
            </a:r>
            <a:r>
              <a:rPr lang="en-US" sz="1800" b="1" dirty="0" smtClean="0">
                <a:latin typeface="Arial" pitchFamily="34" charset="0"/>
                <a:cs typeface="Arial" pitchFamily="34" charset="0"/>
              </a:rPr>
              <a:t> from 585</a:t>
            </a:r>
            <a:r>
              <a:rPr lang="en-US" sz="1800" b="1" baseline="30000" dirty="0" smtClean="0">
                <a:latin typeface="Arial" pitchFamily="34" charset="0"/>
                <a:cs typeface="Arial" pitchFamily="34" charset="0"/>
              </a:rPr>
              <a:t>th</a:t>
            </a:r>
            <a:r>
              <a:rPr lang="en-US" sz="1800" b="1" dirty="0" smtClean="0">
                <a:latin typeface="Arial" pitchFamily="34" charset="0"/>
                <a:cs typeface="Arial" pitchFamily="34" charset="0"/>
              </a:rPr>
              <a:t> EN Co. at Ft. Lewis deploying to Thailand for EXERCISE BALANCE TORCH; 162d team augmented by 300</a:t>
            </a:r>
            <a:r>
              <a:rPr lang="en-US" sz="1800" b="1" baseline="30000" dirty="0" smtClean="0">
                <a:latin typeface="Arial" pitchFamily="34" charset="0"/>
                <a:cs typeface="Arial" pitchFamily="34" charset="0"/>
              </a:rPr>
              <a:t>th</a:t>
            </a:r>
            <a:r>
              <a:rPr lang="en-US" sz="1800" b="1" dirty="0" smtClean="0">
                <a:latin typeface="Arial" pitchFamily="34" charset="0"/>
                <a:cs typeface="Arial" pitchFamily="34" charset="0"/>
              </a:rPr>
              <a:t> MI BN (Utah ARNG) and TRADOC Culture Center (4 MAY)</a:t>
            </a:r>
          </a:p>
          <a:p>
            <a:pPr marL="688975" lvl="1" indent="-227013">
              <a:buFont typeface="Arial" pitchFamily="34" charset="0"/>
              <a:buChar char="•"/>
            </a:pPr>
            <a:r>
              <a:rPr lang="en-US" sz="1800" b="1" dirty="0" smtClean="0">
                <a:latin typeface="Arial" pitchFamily="34" charset="0"/>
                <a:cs typeface="Arial" pitchFamily="34" charset="0"/>
              </a:rPr>
              <a:t>Training for 3 </a:t>
            </a:r>
            <a:r>
              <a:rPr lang="en-US" sz="1800" b="1" dirty="0" err="1" smtClean="0">
                <a:latin typeface="Arial" pitchFamily="34" charset="0"/>
                <a:cs typeface="Arial" pitchFamily="34" charset="0"/>
              </a:rPr>
              <a:t>pax</a:t>
            </a:r>
            <a:r>
              <a:rPr lang="en-US" sz="1800" b="1" dirty="0" smtClean="0">
                <a:latin typeface="Arial" pitchFamily="34" charset="0"/>
                <a:cs typeface="Arial" pitchFamily="34" charset="0"/>
              </a:rPr>
              <a:t> at Ft. Jackson deploying to the Philippines for a Drill Sergeant exchange (8 MAY)</a:t>
            </a:r>
          </a:p>
          <a:p>
            <a:pPr marL="688975" lvl="1" indent="-227013">
              <a:buFont typeface="Arial" pitchFamily="34" charset="0"/>
              <a:buChar char="•"/>
            </a:pPr>
            <a:r>
              <a:rPr lang="en-US" sz="1800" b="1" dirty="0" smtClean="0">
                <a:latin typeface="Arial" pitchFamily="34" charset="0"/>
                <a:cs typeface="Arial" pitchFamily="34" charset="0"/>
              </a:rPr>
              <a:t>Ongoing POI support being provided for 18</a:t>
            </a:r>
            <a:r>
              <a:rPr lang="en-US" sz="1800" b="1" baseline="30000" dirty="0" smtClean="0">
                <a:latin typeface="Arial" pitchFamily="34" charset="0"/>
                <a:cs typeface="Arial" pitchFamily="34" charset="0"/>
              </a:rPr>
              <a:t>th</a:t>
            </a:r>
            <a:r>
              <a:rPr lang="en-US" sz="1800" b="1" dirty="0" smtClean="0">
                <a:latin typeface="Arial" pitchFamily="34" charset="0"/>
                <a:cs typeface="Arial" pitchFamily="34" charset="0"/>
              </a:rPr>
              <a:t> MEDCOM international engagement trips </a:t>
            </a:r>
          </a:p>
          <a:p>
            <a:pPr marL="461963" lvl="1" indent="-236538">
              <a:buNone/>
            </a:pPr>
            <a:r>
              <a:rPr lang="en-US" sz="2400" b="1" dirty="0" smtClean="0">
                <a:latin typeface="Arial" pitchFamily="34" charset="0"/>
                <a:cs typeface="Arial" pitchFamily="34" charset="0"/>
              </a:rPr>
              <a:t>- Continuing instructor certification and currency </a:t>
            </a:r>
            <a:endParaRPr lang="en-US" sz="1800" b="1" dirty="0" smtClean="0">
              <a:latin typeface="Arial" pitchFamily="34" charset="0"/>
              <a:cs typeface="Arial" pitchFamily="34" charset="0"/>
            </a:endParaRPr>
          </a:p>
          <a:p>
            <a:pPr marL="688975" lvl="1" indent="-227013">
              <a:buFont typeface="Arial" pitchFamily="34" charset="0"/>
              <a:buChar char="•"/>
            </a:pPr>
            <a:r>
              <a:rPr lang="en-US" sz="1800" b="1" dirty="0" smtClean="0">
                <a:latin typeface="Arial" pitchFamily="34" charset="0"/>
                <a:cs typeface="Arial" pitchFamily="34" charset="0"/>
              </a:rPr>
              <a:t>Asia-Pacific Center for Security Studies Orientation Course (23-27 JAN)</a:t>
            </a:r>
          </a:p>
          <a:p>
            <a:pPr marL="688975" lvl="1" indent="-227013">
              <a:buFont typeface="Arial" pitchFamily="34" charset="0"/>
              <a:buChar char="•"/>
            </a:pPr>
            <a:r>
              <a:rPr lang="en-US" sz="1800" b="1" dirty="0" smtClean="0">
                <a:latin typeface="Arial" pitchFamily="34" charset="0"/>
                <a:cs typeface="Arial" pitchFamily="34" charset="0"/>
              </a:rPr>
              <a:t>Foreign Service Institute (</a:t>
            </a:r>
            <a:r>
              <a:rPr lang="en-US" sz="1800" b="1" dirty="0" err="1" smtClean="0">
                <a:latin typeface="Arial" pitchFamily="34" charset="0"/>
                <a:cs typeface="Arial" pitchFamily="34" charset="0"/>
              </a:rPr>
              <a:t>DoS</a:t>
            </a:r>
            <a:r>
              <a:rPr lang="en-US" sz="1800" b="1" dirty="0" smtClean="0">
                <a:latin typeface="Arial" pitchFamily="34" charset="0"/>
                <a:cs typeface="Arial" pitchFamily="34" charset="0"/>
              </a:rPr>
              <a:t>-run) Course on Southeast Asia (1-14 JUL)</a:t>
            </a:r>
          </a:p>
          <a:p>
            <a:pPr marL="688975" lvl="1" indent="-227013">
              <a:buFont typeface="Arial" pitchFamily="34" charset="0"/>
              <a:buChar char="•"/>
            </a:pPr>
            <a:r>
              <a:rPr lang="en-US" sz="1800" b="1" dirty="0" smtClean="0">
                <a:latin typeface="Arial" pitchFamily="34" charset="0"/>
                <a:cs typeface="Arial" pitchFamily="34" charset="0"/>
              </a:rPr>
              <a:t>3-week Asia immersion trip through Cadet Command (Summer 12) </a:t>
            </a:r>
          </a:p>
          <a:p>
            <a:pPr marL="688975" lvl="1" indent="-227013">
              <a:buFont typeface="Arial" pitchFamily="34" charset="0"/>
              <a:buChar char="•"/>
            </a:pPr>
            <a:r>
              <a:rPr lang="en-US" sz="1800" b="1" dirty="0" smtClean="0">
                <a:latin typeface="Arial" pitchFamily="34" charset="0"/>
                <a:cs typeface="Arial" pitchFamily="34" charset="0"/>
              </a:rPr>
              <a:t>162d SFA Course, Ops Group OC/T Certification, Army Basic Instructor Course</a:t>
            </a:r>
          </a:p>
          <a:p>
            <a:pPr marL="688975" lvl="1" indent="-227013">
              <a:buFont typeface="Arial" pitchFamily="34" charset="0"/>
              <a:buChar char="•"/>
            </a:pPr>
            <a:endParaRPr lang="en-US" sz="700" b="1" dirty="0" smtClean="0">
              <a:latin typeface="Arial" pitchFamily="34" charset="0"/>
              <a:cs typeface="Arial" pitchFamily="34" charset="0"/>
            </a:endParaRPr>
          </a:p>
          <a:p>
            <a:pPr marL="461963" lvl="1" indent="-236538"/>
            <a:endParaRPr lang="en-US" sz="700" b="1" dirty="0" smtClean="0">
              <a:latin typeface="Arial" pitchFamily="34" charset="0"/>
              <a:cs typeface="Arial" pitchFamily="34" charset="0"/>
            </a:endParaRPr>
          </a:p>
        </p:txBody>
      </p:sp>
      <p:pic>
        <p:nvPicPr>
          <p:cNvPr id="10" name="Picture 9" descr="522074_q75.jpg"/>
          <p:cNvPicPr>
            <a:picLocks noChangeAspect="1"/>
          </p:cNvPicPr>
          <p:nvPr/>
        </p:nvPicPr>
        <p:blipFill>
          <a:blip r:embed="rId3" cstate="print"/>
          <a:stretch>
            <a:fillRect/>
          </a:stretch>
        </p:blipFill>
        <p:spPr>
          <a:xfrm>
            <a:off x="1177047" y="1004252"/>
            <a:ext cx="1728078" cy="1152052"/>
          </a:xfrm>
          <a:prstGeom prst="rect">
            <a:avLst/>
          </a:prstGeom>
        </p:spPr>
      </p:pic>
      <p:pic>
        <p:nvPicPr>
          <p:cNvPr id="14" name="Picture 13" descr="size0-army_mil-67148-2010-03-16-150352.jpg"/>
          <p:cNvPicPr>
            <a:picLocks noChangeAspect="1"/>
          </p:cNvPicPr>
          <p:nvPr/>
        </p:nvPicPr>
        <p:blipFill>
          <a:blip r:embed="rId4" cstate="print"/>
          <a:stretch>
            <a:fillRect/>
          </a:stretch>
        </p:blipFill>
        <p:spPr>
          <a:xfrm>
            <a:off x="6245095" y="912458"/>
            <a:ext cx="1887227" cy="126208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4" name="Picture 6" descr="X:\162nd\04_BDE Staff\PAO\PAO Photos\2012 Photos\Steppe Eagle Train Up\Folder 1\DSC_0083.JPG"/>
          <p:cNvPicPr>
            <a:picLocks noChangeAspect="1" noChangeArrowheads="1"/>
          </p:cNvPicPr>
          <p:nvPr/>
        </p:nvPicPr>
        <p:blipFill>
          <a:blip r:embed="rId3" cstate="print"/>
          <a:srcRect/>
          <a:stretch>
            <a:fillRect/>
          </a:stretch>
        </p:blipFill>
        <p:spPr bwMode="auto">
          <a:xfrm>
            <a:off x="1691030" y="2145155"/>
            <a:ext cx="3128619" cy="2080198"/>
          </a:xfrm>
          <a:prstGeom prst="rect">
            <a:avLst/>
          </a:prstGeom>
          <a:noFill/>
        </p:spPr>
      </p:pic>
      <p:pic>
        <p:nvPicPr>
          <p:cNvPr id="119810" name="Picture 2" descr="X:\162nd\04_BDE Staff\PAO\PAO Photos\2012 Photos\Steppe Eagle Train Up\DSC_0043.JPG"/>
          <p:cNvPicPr>
            <a:picLocks noChangeAspect="1" noChangeArrowheads="1"/>
          </p:cNvPicPr>
          <p:nvPr/>
        </p:nvPicPr>
        <p:blipFill>
          <a:blip r:embed="rId4" cstate="print"/>
          <a:srcRect l="10307" t="12639" r="4824" b="12491"/>
          <a:stretch>
            <a:fillRect/>
          </a:stretch>
        </p:blipFill>
        <p:spPr bwMode="auto">
          <a:xfrm rot="16200000">
            <a:off x="-553844" y="3234223"/>
            <a:ext cx="3335332" cy="1857985"/>
          </a:xfrm>
          <a:prstGeom prst="rect">
            <a:avLst/>
          </a:prstGeom>
          <a:noFill/>
        </p:spPr>
      </p:pic>
      <p:sp>
        <p:nvSpPr>
          <p:cNvPr id="76" name="Rectangle 75"/>
          <p:cNvSpPr/>
          <p:nvPr/>
        </p:nvSpPr>
        <p:spPr>
          <a:xfrm>
            <a:off x="7467600" y="60960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2355" y="180975"/>
            <a:ext cx="9144000" cy="1143000"/>
          </a:xfrm>
        </p:spPr>
        <p:txBody>
          <a:bodyPr>
            <a:normAutofit/>
          </a:bodyPr>
          <a:lstStyle/>
          <a:p>
            <a:r>
              <a:rPr lang="en-US" sz="2800" b="1" dirty="0" smtClean="0">
                <a:latin typeface="Arial" pitchFamily="34" charset="0"/>
                <a:cs typeface="Arial" pitchFamily="34" charset="0"/>
              </a:rPr>
              <a:t>162</a:t>
            </a:r>
            <a:r>
              <a:rPr lang="en-US" sz="2800" b="1" baseline="30000" dirty="0" smtClean="0">
                <a:latin typeface="Arial" pitchFamily="34" charset="0"/>
                <a:cs typeface="Arial" pitchFamily="34" charset="0"/>
              </a:rPr>
              <a:t>nd</a:t>
            </a:r>
            <a:r>
              <a:rPr lang="en-US" sz="2800" b="1" dirty="0" smtClean="0">
                <a:latin typeface="Arial" pitchFamily="34" charset="0"/>
                <a:cs typeface="Arial" pitchFamily="34" charset="0"/>
              </a:rPr>
              <a:t> IN BDE CENTCOM RAF Training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Proof of Principle: Exercise Steppe Eagle Training </a:t>
            </a:r>
            <a:endParaRPr lang="en-US" sz="2800" b="1" dirty="0">
              <a:latin typeface="Arial" pitchFamily="34" charset="0"/>
              <a:cs typeface="Arial" pitchFamily="34" charset="0"/>
            </a:endParaRPr>
          </a:p>
        </p:txBody>
      </p:sp>
      <p:sp>
        <p:nvSpPr>
          <p:cNvPr id="67" name="TextBox 66"/>
          <p:cNvSpPr txBox="1"/>
          <p:nvPr/>
        </p:nvSpPr>
        <p:spPr>
          <a:xfrm>
            <a:off x="371475" y="1190625"/>
            <a:ext cx="8686800"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Training for C Co./2-30 IN from 4/10 MTN deploying to Kazakhstan (141 Soldiers)  </a:t>
            </a:r>
          </a:p>
          <a:p>
            <a:pPr algn="ctr"/>
            <a:endParaRPr lang="en-US" sz="1600" b="1" dirty="0">
              <a:latin typeface="Arial" pitchFamily="34" charset="0"/>
              <a:cs typeface="Arial" pitchFamily="34" charset="0"/>
            </a:endParaRPr>
          </a:p>
        </p:txBody>
      </p:sp>
      <p:sp>
        <p:nvSpPr>
          <p:cNvPr id="64" name="TextBox 63"/>
          <p:cNvSpPr txBox="1"/>
          <p:nvPr/>
        </p:nvSpPr>
        <p:spPr>
          <a:xfrm>
            <a:off x="201853" y="1492928"/>
            <a:ext cx="3961588" cy="1107996"/>
          </a:xfrm>
          <a:prstGeom prst="rect">
            <a:avLst/>
          </a:prstGeom>
          <a:solidFill>
            <a:schemeClr val="tx1"/>
          </a:solidFill>
          <a:ln>
            <a:solidFill>
              <a:srgbClr val="FFFF00"/>
            </a:solidFill>
          </a:ln>
        </p:spPr>
        <p:txBody>
          <a:bodyPr wrap="square" rtlCol="0">
            <a:spAutoFit/>
          </a:bodyPr>
          <a:lstStyle/>
          <a:p>
            <a:pPr fontAlgn="base">
              <a:spcBef>
                <a:spcPct val="0"/>
              </a:spcBef>
              <a:spcAft>
                <a:spcPct val="0"/>
              </a:spcAft>
            </a:pPr>
            <a:r>
              <a:rPr lang="en-US" sz="1100" b="1" dirty="0" smtClean="0">
                <a:solidFill>
                  <a:srgbClr val="FFFF00"/>
                </a:solidFill>
                <a:latin typeface="Arial" pitchFamily="34" charset="0"/>
                <a:cs typeface="Arial" pitchFamily="34" charset="0"/>
              </a:rPr>
              <a:t>1. Steppe Eagle:</a:t>
            </a:r>
            <a:endParaRPr lang="en-US" sz="1100" b="1" dirty="0">
              <a:solidFill>
                <a:srgbClr val="FFFF00"/>
              </a:solidFill>
              <a:latin typeface="Arial" pitchFamily="34" charset="0"/>
              <a:cs typeface="Arial" pitchFamily="34" charset="0"/>
            </a:endParaRPr>
          </a:p>
          <a:p>
            <a:pPr fontAlgn="base">
              <a:spcBef>
                <a:spcPct val="0"/>
              </a:spcBef>
              <a:spcAft>
                <a:spcPct val="0"/>
              </a:spcAft>
            </a:pPr>
            <a:r>
              <a:rPr lang="en-US" sz="1100" b="1" dirty="0" smtClean="0">
                <a:solidFill>
                  <a:srgbClr val="FFFF00"/>
                </a:solidFill>
                <a:latin typeface="Arial" pitchFamily="34" charset="0"/>
                <a:cs typeface="Arial" pitchFamily="34" charset="0"/>
              </a:rPr>
              <a:t>- Host Nation Force: Kazakhstan Air Mobile Forces</a:t>
            </a:r>
            <a:endParaRPr lang="en-US" sz="1100" b="1" dirty="0">
              <a:solidFill>
                <a:srgbClr val="FFFF00"/>
              </a:solidFill>
              <a:latin typeface="Arial" pitchFamily="34" charset="0"/>
              <a:cs typeface="Arial" pitchFamily="34" charset="0"/>
            </a:endParaRPr>
          </a:p>
          <a:p>
            <a:pPr fontAlgn="base">
              <a:spcBef>
                <a:spcPct val="0"/>
              </a:spcBef>
              <a:spcAft>
                <a:spcPct val="0"/>
              </a:spcAft>
            </a:pPr>
            <a:r>
              <a:rPr lang="en-US" sz="1100" b="1" dirty="0" smtClean="0">
                <a:solidFill>
                  <a:srgbClr val="FFFF00"/>
                </a:solidFill>
                <a:latin typeface="Arial" pitchFamily="34" charset="0"/>
                <a:cs typeface="Arial" pitchFamily="34" charset="0"/>
              </a:rPr>
              <a:t>- What: Exercise led by ARCENT ICW NATO </a:t>
            </a:r>
          </a:p>
          <a:p>
            <a:pPr fontAlgn="base">
              <a:spcBef>
                <a:spcPct val="0"/>
              </a:spcBef>
              <a:spcAft>
                <a:spcPct val="0"/>
              </a:spcAft>
            </a:pPr>
            <a:r>
              <a:rPr lang="en-US" sz="1100" b="1" dirty="0" smtClean="0">
                <a:solidFill>
                  <a:srgbClr val="FFFF00"/>
                </a:solidFill>
                <a:latin typeface="Arial" pitchFamily="34" charset="0"/>
                <a:cs typeface="Arial" pitchFamily="34" charset="0"/>
              </a:rPr>
              <a:t>- Where: </a:t>
            </a:r>
            <a:r>
              <a:rPr lang="en-US" sz="1100" b="1" dirty="0" err="1" smtClean="0">
                <a:solidFill>
                  <a:srgbClr val="FFFF00"/>
                </a:solidFill>
                <a:latin typeface="Arial" pitchFamily="34" charset="0"/>
                <a:cs typeface="Arial" pitchFamily="34" charset="0"/>
              </a:rPr>
              <a:t>Illisky</a:t>
            </a:r>
            <a:r>
              <a:rPr lang="en-US" sz="1100" b="1" dirty="0" smtClean="0">
                <a:solidFill>
                  <a:srgbClr val="FFFF00"/>
                </a:solidFill>
                <a:latin typeface="Arial" pitchFamily="34" charset="0"/>
                <a:cs typeface="Arial" pitchFamily="34" charset="0"/>
              </a:rPr>
              <a:t> Training Area, Southeast Kazakhstan</a:t>
            </a:r>
          </a:p>
          <a:p>
            <a:pPr fontAlgn="base">
              <a:spcBef>
                <a:spcPct val="0"/>
              </a:spcBef>
              <a:spcAft>
                <a:spcPct val="0"/>
              </a:spcAft>
            </a:pPr>
            <a:r>
              <a:rPr lang="en-US" sz="1100" b="1" dirty="0" smtClean="0">
                <a:solidFill>
                  <a:srgbClr val="FFFF00"/>
                </a:solidFill>
                <a:latin typeface="Arial" pitchFamily="34" charset="0"/>
                <a:cs typeface="Arial" pitchFamily="34" charset="0"/>
              </a:rPr>
              <a:t>- When: 6-20 SEP 12</a:t>
            </a:r>
            <a:endParaRPr lang="en-US" sz="1100" b="1" dirty="0">
              <a:solidFill>
                <a:srgbClr val="FFFF00"/>
              </a:solidFill>
              <a:latin typeface="Arial" pitchFamily="34" charset="0"/>
              <a:cs typeface="Arial" pitchFamily="34" charset="0"/>
            </a:endParaRPr>
          </a:p>
          <a:p>
            <a:pPr fontAlgn="base">
              <a:spcBef>
                <a:spcPct val="0"/>
              </a:spcBef>
              <a:spcAft>
                <a:spcPct val="0"/>
              </a:spcAft>
            </a:pPr>
            <a:r>
              <a:rPr lang="en-US" sz="1100" b="1" dirty="0" smtClean="0">
                <a:solidFill>
                  <a:srgbClr val="FFFF00"/>
                </a:solidFill>
                <a:latin typeface="Arial" pitchFamily="34" charset="0"/>
                <a:cs typeface="Arial" pitchFamily="34" charset="0"/>
              </a:rPr>
              <a:t>- Why: Refine PKO TTPs at  Company level and below</a:t>
            </a:r>
            <a:endParaRPr lang="en-US" sz="1100" b="1" dirty="0">
              <a:solidFill>
                <a:srgbClr val="FFFF00"/>
              </a:solidFill>
              <a:latin typeface="Arial" pitchFamily="34" charset="0"/>
              <a:cs typeface="Arial" pitchFamily="34" charset="0"/>
            </a:endParaRPr>
          </a:p>
        </p:txBody>
      </p:sp>
      <p:pic>
        <p:nvPicPr>
          <p:cNvPr id="119812" name="Picture 4" descr="X:\162nd\04_BDE Staff\PAO\PAO Photos\2012 Photos\Steppe Eagle Train Up\Folder 1\DSC_0043.JPG"/>
          <p:cNvPicPr>
            <a:picLocks noChangeAspect="1" noChangeArrowheads="1"/>
          </p:cNvPicPr>
          <p:nvPr/>
        </p:nvPicPr>
        <p:blipFill>
          <a:blip r:embed="rId5" cstate="print"/>
          <a:srcRect l="7877" t="10816" r="24315" b="8318"/>
          <a:stretch>
            <a:fillRect/>
          </a:stretch>
        </p:blipFill>
        <p:spPr bwMode="auto">
          <a:xfrm>
            <a:off x="6258534" y="2113555"/>
            <a:ext cx="2837052" cy="3090124"/>
          </a:xfrm>
          <a:prstGeom prst="rect">
            <a:avLst/>
          </a:prstGeom>
          <a:noFill/>
        </p:spPr>
      </p:pic>
      <p:pic>
        <p:nvPicPr>
          <p:cNvPr id="119816" name="Picture 8" descr="X:\162nd\04_BDE Staff\PAO\PAO Photos\2012 Photos\Steppe Eagle Train Up\Folder 1\DSC_0094.JPG"/>
          <p:cNvPicPr>
            <a:picLocks noChangeAspect="1" noChangeArrowheads="1"/>
          </p:cNvPicPr>
          <p:nvPr/>
        </p:nvPicPr>
        <p:blipFill>
          <a:blip r:embed="rId6" cstate="print"/>
          <a:srcRect l="7708" t="26500" r="21563" b="2687"/>
          <a:stretch>
            <a:fillRect/>
          </a:stretch>
        </p:blipFill>
        <p:spPr bwMode="auto">
          <a:xfrm>
            <a:off x="4387170" y="4081972"/>
            <a:ext cx="2898847" cy="1929718"/>
          </a:xfrm>
          <a:prstGeom prst="rect">
            <a:avLst/>
          </a:prstGeom>
          <a:noFill/>
        </p:spPr>
      </p:pic>
      <p:pic>
        <p:nvPicPr>
          <p:cNvPr id="119818" name="Picture 10" descr="X:\162nd\04_BDE Staff\PAO\PAO Photos\2012 Photos\Steppe Eagle Train Up\Folder 1\DSC_0142.JPG"/>
          <p:cNvPicPr>
            <a:picLocks noChangeAspect="1" noChangeArrowheads="1"/>
          </p:cNvPicPr>
          <p:nvPr/>
        </p:nvPicPr>
        <p:blipFill>
          <a:blip r:embed="rId7" cstate="print"/>
          <a:srcRect l="21771" t="5820" r="22500" b="21643"/>
          <a:stretch>
            <a:fillRect/>
          </a:stretch>
        </p:blipFill>
        <p:spPr bwMode="auto">
          <a:xfrm>
            <a:off x="4433337" y="2257425"/>
            <a:ext cx="2098174" cy="1815803"/>
          </a:xfrm>
          <a:prstGeom prst="rect">
            <a:avLst/>
          </a:prstGeom>
          <a:noFill/>
        </p:spPr>
      </p:pic>
      <p:sp>
        <p:nvSpPr>
          <p:cNvPr id="66" name="TextBox 65"/>
          <p:cNvSpPr txBox="1"/>
          <p:nvPr/>
        </p:nvSpPr>
        <p:spPr>
          <a:xfrm>
            <a:off x="5052106" y="1502268"/>
            <a:ext cx="3566607" cy="769441"/>
          </a:xfrm>
          <a:prstGeom prst="rect">
            <a:avLst/>
          </a:prstGeom>
          <a:solidFill>
            <a:schemeClr val="tx1"/>
          </a:solidFill>
          <a:ln>
            <a:solidFill>
              <a:srgbClr val="FFFF00"/>
            </a:solidFill>
          </a:ln>
        </p:spPr>
        <p:txBody>
          <a:bodyPr wrap="square" rtlCol="0">
            <a:spAutoFit/>
          </a:bodyPr>
          <a:lstStyle/>
          <a:p>
            <a:pPr fontAlgn="base">
              <a:spcBef>
                <a:spcPct val="0"/>
              </a:spcBef>
              <a:spcAft>
                <a:spcPct val="0"/>
              </a:spcAft>
            </a:pPr>
            <a:r>
              <a:rPr lang="en-US" sz="1100" b="1" dirty="0" smtClean="0">
                <a:solidFill>
                  <a:srgbClr val="FFFF00"/>
                </a:solidFill>
                <a:latin typeface="Arial" pitchFamily="34" charset="0"/>
                <a:cs typeface="Arial" pitchFamily="34" charset="0"/>
              </a:rPr>
              <a:t>2. Regionally-Focused, Culturally Based Training:</a:t>
            </a:r>
          </a:p>
          <a:p>
            <a:pPr fontAlgn="base">
              <a:spcBef>
                <a:spcPct val="0"/>
              </a:spcBef>
              <a:spcAft>
                <a:spcPct val="0"/>
              </a:spcAft>
            </a:pPr>
            <a:r>
              <a:rPr lang="en-US" sz="1100" b="1" dirty="0" smtClean="0">
                <a:solidFill>
                  <a:srgbClr val="FFFF00"/>
                </a:solidFill>
                <a:latin typeface="Arial" pitchFamily="34" charset="0"/>
                <a:cs typeface="Arial" pitchFamily="34" charset="0"/>
              </a:rPr>
              <a:t>- Regional and Cultural Knowledge </a:t>
            </a:r>
          </a:p>
          <a:p>
            <a:pPr fontAlgn="base">
              <a:spcBef>
                <a:spcPct val="0"/>
              </a:spcBef>
              <a:spcAft>
                <a:spcPct val="0"/>
              </a:spcAft>
            </a:pPr>
            <a:r>
              <a:rPr lang="en-US" sz="1100" b="1" dirty="0" smtClean="0">
                <a:solidFill>
                  <a:srgbClr val="FFFF00"/>
                </a:solidFill>
                <a:latin typeface="Arial" pitchFamily="34" charset="0"/>
                <a:cs typeface="Arial" pitchFamily="34" charset="0"/>
              </a:rPr>
              <a:t>- Language</a:t>
            </a:r>
          </a:p>
          <a:p>
            <a:pPr fontAlgn="base">
              <a:spcBef>
                <a:spcPct val="0"/>
              </a:spcBef>
              <a:spcAft>
                <a:spcPct val="0"/>
              </a:spcAft>
            </a:pPr>
            <a:r>
              <a:rPr lang="en-US" sz="1100" b="1" dirty="0" smtClean="0">
                <a:solidFill>
                  <a:srgbClr val="FFFF00"/>
                </a:solidFill>
                <a:latin typeface="Arial" pitchFamily="34" charset="0"/>
                <a:cs typeface="Arial" pitchFamily="34" charset="0"/>
              </a:rPr>
              <a:t>- SFA/SC Skills</a:t>
            </a:r>
          </a:p>
        </p:txBody>
      </p:sp>
      <p:pic>
        <p:nvPicPr>
          <p:cNvPr id="119819" name="Picture 11" descr="X:\162nd\04_BDE Staff\PAO\PAO Photos\2012 Photos\Steppe Eagle Train Up\Folder 1\DSC_0107.JPG"/>
          <p:cNvPicPr>
            <a:picLocks noChangeAspect="1" noChangeArrowheads="1"/>
          </p:cNvPicPr>
          <p:nvPr/>
        </p:nvPicPr>
        <p:blipFill>
          <a:blip r:embed="rId8" cstate="print"/>
          <a:srcRect l="47187" t="6917" r="10208" b="20390"/>
          <a:stretch>
            <a:fillRect/>
          </a:stretch>
        </p:blipFill>
        <p:spPr bwMode="auto">
          <a:xfrm>
            <a:off x="2040854" y="3914775"/>
            <a:ext cx="2392849" cy="2543176"/>
          </a:xfrm>
          <a:prstGeom prst="rect">
            <a:avLst/>
          </a:prstGeom>
          <a:noFill/>
        </p:spPr>
      </p:pic>
      <p:sp>
        <p:nvSpPr>
          <p:cNvPr id="71" name="TextBox 70"/>
          <p:cNvSpPr txBox="1"/>
          <p:nvPr/>
        </p:nvSpPr>
        <p:spPr>
          <a:xfrm>
            <a:off x="5229225" y="5591401"/>
            <a:ext cx="2667000" cy="1107996"/>
          </a:xfrm>
          <a:prstGeom prst="rect">
            <a:avLst/>
          </a:prstGeom>
          <a:solidFill>
            <a:schemeClr val="tx1"/>
          </a:solidFill>
          <a:ln>
            <a:solidFill>
              <a:srgbClr val="FFFF00"/>
            </a:solidFill>
          </a:ln>
        </p:spPr>
        <p:txBody>
          <a:bodyPr wrap="square" rtlCol="0">
            <a:spAutoFit/>
          </a:bodyPr>
          <a:lstStyle/>
          <a:p>
            <a:pPr fontAlgn="base">
              <a:spcBef>
                <a:spcPct val="0"/>
              </a:spcBef>
              <a:spcAft>
                <a:spcPct val="0"/>
              </a:spcAft>
            </a:pPr>
            <a:r>
              <a:rPr lang="en-US" sz="1100" b="1" dirty="0" smtClean="0">
                <a:solidFill>
                  <a:srgbClr val="FFFF00"/>
                </a:solidFill>
                <a:latin typeface="Arial" pitchFamily="34" charset="0"/>
                <a:cs typeface="Arial" pitchFamily="34" charset="0"/>
              </a:rPr>
              <a:t>4. Leveraged SFA/SC Training Network:</a:t>
            </a:r>
          </a:p>
          <a:p>
            <a:pPr fontAlgn="base">
              <a:spcBef>
                <a:spcPct val="0"/>
              </a:spcBef>
              <a:spcAft>
                <a:spcPct val="0"/>
              </a:spcAft>
              <a:buFontTx/>
              <a:buChar char="-"/>
            </a:pPr>
            <a:r>
              <a:rPr lang="en-US" sz="1100" b="1" dirty="0" smtClean="0">
                <a:solidFill>
                  <a:srgbClr val="FFFF00"/>
                </a:solidFill>
                <a:latin typeface="Arial" pitchFamily="34" charset="0"/>
                <a:cs typeface="Arial" pitchFamily="34" charset="0"/>
              </a:rPr>
              <a:t> Joint</a:t>
            </a:r>
          </a:p>
          <a:p>
            <a:pPr fontAlgn="base">
              <a:spcBef>
                <a:spcPct val="0"/>
              </a:spcBef>
              <a:spcAft>
                <a:spcPct val="0"/>
              </a:spcAft>
              <a:buFontTx/>
              <a:buChar char="-"/>
            </a:pPr>
            <a:r>
              <a:rPr lang="en-US" sz="1100" b="1" dirty="0" smtClean="0">
                <a:solidFill>
                  <a:srgbClr val="FFFF00"/>
                </a:solidFill>
                <a:latin typeface="Arial" pitchFamily="34" charset="0"/>
                <a:cs typeface="Arial" pitchFamily="34" charset="0"/>
              </a:rPr>
              <a:t> Interagency</a:t>
            </a:r>
          </a:p>
          <a:p>
            <a:pPr fontAlgn="base">
              <a:spcBef>
                <a:spcPct val="0"/>
              </a:spcBef>
              <a:spcAft>
                <a:spcPct val="0"/>
              </a:spcAft>
              <a:buFontTx/>
              <a:buChar char="-"/>
            </a:pPr>
            <a:r>
              <a:rPr lang="en-US" sz="1100" b="1" dirty="0" smtClean="0">
                <a:solidFill>
                  <a:srgbClr val="FFFF00"/>
                </a:solidFill>
                <a:latin typeface="Arial" pitchFamily="34" charset="0"/>
                <a:cs typeface="Arial" pitchFamily="34" charset="0"/>
              </a:rPr>
              <a:t> Intergovernmental</a:t>
            </a:r>
          </a:p>
          <a:p>
            <a:pPr fontAlgn="base">
              <a:spcBef>
                <a:spcPct val="0"/>
              </a:spcBef>
              <a:spcAft>
                <a:spcPct val="0"/>
              </a:spcAft>
              <a:buFontTx/>
              <a:buChar char="-"/>
            </a:pPr>
            <a:r>
              <a:rPr lang="en-US" sz="1100" b="1" dirty="0" smtClean="0">
                <a:solidFill>
                  <a:srgbClr val="FFFF00"/>
                </a:solidFill>
                <a:latin typeface="Arial" pitchFamily="34" charset="0"/>
                <a:cs typeface="Arial" pitchFamily="34" charset="0"/>
              </a:rPr>
              <a:t> Multinational</a:t>
            </a:r>
          </a:p>
        </p:txBody>
      </p:sp>
      <p:sp>
        <p:nvSpPr>
          <p:cNvPr id="80" name="TextBox 79"/>
          <p:cNvSpPr txBox="1"/>
          <p:nvPr/>
        </p:nvSpPr>
        <p:spPr>
          <a:xfrm>
            <a:off x="668699" y="5819914"/>
            <a:ext cx="3436576" cy="938719"/>
          </a:xfrm>
          <a:prstGeom prst="rect">
            <a:avLst/>
          </a:prstGeom>
          <a:solidFill>
            <a:schemeClr val="tx1"/>
          </a:solidFill>
          <a:ln>
            <a:solidFill>
              <a:srgbClr val="FFFF00"/>
            </a:solidFill>
          </a:ln>
        </p:spPr>
        <p:txBody>
          <a:bodyPr wrap="square" rtlCol="0">
            <a:spAutoFit/>
          </a:bodyPr>
          <a:lstStyle/>
          <a:p>
            <a:pPr fontAlgn="base">
              <a:spcBef>
                <a:spcPct val="0"/>
              </a:spcBef>
              <a:spcAft>
                <a:spcPct val="0"/>
              </a:spcAft>
            </a:pPr>
            <a:r>
              <a:rPr lang="en-US" sz="1100" b="1" dirty="0" smtClean="0">
                <a:solidFill>
                  <a:srgbClr val="FFFF00"/>
                </a:solidFill>
                <a:latin typeface="Arial" pitchFamily="34" charset="0"/>
                <a:cs typeface="Arial" pitchFamily="34" charset="0"/>
              </a:rPr>
              <a:t>3. Hands-On, Performance Oriented Training:</a:t>
            </a:r>
          </a:p>
          <a:p>
            <a:pPr fontAlgn="base">
              <a:spcBef>
                <a:spcPct val="0"/>
              </a:spcBef>
              <a:spcAft>
                <a:spcPct val="0"/>
              </a:spcAft>
            </a:pPr>
            <a:r>
              <a:rPr lang="en-US" sz="1100" b="1" dirty="0" smtClean="0">
                <a:solidFill>
                  <a:srgbClr val="FFFF00"/>
                </a:solidFill>
                <a:latin typeface="Arial" pitchFamily="34" charset="0"/>
                <a:cs typeface="Arial" pitchFamily="34" charset="0"/>
              </a:rPr>
              <a:t>- Culture-Based Scenarios (Professional and Social)</a:t>
            </a:r>
          </a:p>
          <a:p>
            <a:pPr fontAlgn="base">
              <a:spcBef>
                <a:spcPct val="0"/>
              </a:spcBef>
              <a:spcAft>
                <a:spcPct val="0"/>
              </a:spcAft>
            </a:pPr>
            <a:r>
              <a:rPr lang="en-US" sz="1100" b="1" dirty="0" smtClean="0">
                <a:solidFill>
                  <a:srgbClr val="FFFF00"/>
                </a:solidFill>
                <a:latin typeface="Arial" pitchFamily="34" charset="0"/>
                <a:cs typeface="Arial" pitchFamily="34" charset="0"/>
              </a:rPr>
              <a:t>- Cross-Cultural Leadership </a:t>
            </a:r>
          </a:p>
          <a:p>
            <a:pPr fontAlgn="base">
              <a:spcBef>
                <a:spcPct val="0"/>
              </a:spcBef>
              <a:spcAft>
                <a:spcPct val="0"/>
              </a:spcAft>
            </a:pPr>
            <a:r>
              <a:rPr lang="en-US" sz="1100" b="1" dirty="0" smtClean="0">
                <a:solidFill>
                  <a:srgbClr val="FFFF00"/>
                </a:solidFill>
                <a:latin typeface="Arial" pitchFamily="34" charset="0"/>
                <a:cs typeface="Arial" pitchFamily="34" charset="0"/>
              </a:rPr>
              <a:t>- Foreign Weapons Familiarization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3" name="Straight Arrow Connector 242"/>
          <p:cNvCxnSpPr/>
          <p:nvPr/>
        </p:nvCxnSpPr>
        <p:spPr>
          <a:xfrm flipH="1" flipV="1">
            <a:off x="4191000" y="2743200"/>
            <a:ext cx="2362200" cy="6858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V="1">
            <a:off x="6553200" y="2743200"/>
            <a:ext cx="3048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flipV="1">
            <a:off x="6019800" y="2743200"/>
            <a:ext cx="533402" cy="6858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flipV="1">
            <a:off x="5181600" y="2743200"/>
            <a:ext cx="1371602" cy="6858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152400"/>
            <a:ext cx="8229600" cy="1143000"/>
          </a:xfrm>
        </p:spPr>
        <p:txBody>
          <a:bodyPr>
            <a:normAutofit/>
          </a:bodyPr>
          <a:lstStyle/>
          <a:p>
            <a:r>
              <a:rPr lang="en-US" sz="2400" b="1" dirty="0" smtClean="0">
                <a:latin typeface="Arial" pitchFamily="34" charset="0"/>
                <a:cs typeface="Arial" pitchFamily="34" charset="0"/>
              </a:rPr>
              <a:t>Proposed RAF Training Concept </a:t>
            </a:r>
            <a:endParaRPr lang="en-US" sz="2400" b="1" dirty="0">
              <a:latin typeface="Arial" pitchFamily="34" charset="0"/>
              <a:cs typeface="Arial" pitchFamily="34" charset="0"/>
            </a:endParaRPr>
          </a:p>
        </p:txBody>
      </p:sp>
      <p:sp>
        <p:nvSpPr>
          <p:cNvPr id="7" name="TextBox 6"/>
          <p:cNvSpPr txBox="1"/>
          <p:nvPr/>
        </p:nvSpPr>
        <p:spPr>
          <a:xfrm>
            <a:off x="4445108" y="3409950"/>
            <a:ext cx="3132589" cy="307777"/>
          </a:xfrm>
          <a:prstGeom prst="rect">
            <a:avLst/>
          </a:prstGeom>
          <a:noFill/>
        </p:spPr>
        <p:txBody>
          <a:bodyPr wrap="none" rtlCol="0">
            <a:spAutoFit/>
          </a:bodyPr>
          <a:lstStyle/>
          <a:p>
            <a:r>
              <a:rPr lang="en-US" sz="1400" b="1" dirty="0" smtClean="0">
                <a:latin typeface="Arial" pitchFamily="34" charset="0"/>
                <a:cs typeface="Arial" pitchFamily="34" charset="0"/>
              </a:rPr>
              <a:t>Commanders/Staff: 3-Day Seminar</a:t>
            </a:r>
            <a:endParaRPr lang="en-US" sz="1400" b="1" dirty="0">
              <a:latin typeface="Arial" pitchFamily="34" charset="0"/>
              <a:cs typeface="Arial" pitchFamily="34" charset="0"/>
            </a:endParaRPr>
          </a:p>
        </p:txBody>
      </p:sp>
      <p:sp>
        <p:nvSpPr>
          <p:cNvPr id="8" name="TextBox 7"/>
          <p:cNvSpPr txBox="1"/>
          <p:nvPr/>
        </p:nvSpPr>
        <p:spPr>
          <a:xfrm>
            <a:off x="4439236" y="4112657"/>
            <a:ext cx="4042838" cy="738664"/>
          </a:xfrm>
          <a:prstGeom prst="rect">
            <a:avLst/>
          </a:prstGeom>
          <a:noFill/>
        </p:spPr>
        <p:txBody>
          <a:bodyPr wrap="none" rtlCol="0">
            <a:spAutoFit/>
          </a:bodyPr>
          <a:lstStyle/>
          <a:p>
            <a:r>
              <a:rPr lang="en-US" sz="1400" b="1" dirty="0" smtClean="0">
                <a:latin typeface="Arial" pitchFamily="34" charset="0"/>
                <a:cs typeface="Arial" pitchFamily="34" charset="0"/>
              </a:rPr>
              <a:t>RAF Unit Training: 2 Weeks of Education +</a:t>
            </a:r>
          </a:p>
          <a:p>
            <a:r>
              <a:rPr lang="en-US" sz="1400" b="1" dirty="0" smtClean="0">
                <a:latin typeface="Arial" pitchFamily="34" charset="0"/>
                <a:cs typeface="Arial" pitchFamily="34" charset="0"/>
              </a:rPr>
              <a:t>Hands-On, Performance-Oriented Training to </a:t>
            </a:r>
          </a:p>
          <a:p>
            <a:r>
              <a:rPr lang="en-US" sz="1400" b="1" dirty="0" smtClean="0">
                <a:latin typeface="Arial" pitchFamily="34" charset="0"/>
                <a:cs typeface="Arial" pitchFamily="34" charset="0"/>
              </a:rPr>
              <a:t>Build Partner Nation Capacity</a:t>
            </a:r>
            <a:endParaRPr lang="en-US" sz="1400" b="1" dirty="0">
              <a:latin typeface="Arial" pitchFamily="34" charset="0"/>
              <a:cs typeface="Arial" pitchFamily="34" charset="0"/>
            </a:endParaRPr>
          </a:p>
        </p:txBody>
      </p:sp>
      <p:sp>
        <p:nvSpPr>
          <p:cNvPr id="17" name="Rectangle 16"/>
          <p:cNvSpPr/>
          <p:nvPr/>
        </p:nvSpPr>
        <p:spPr>
          <a:xfrm>
            <a:off x="4524375" y="3703082"/>
            <a:ext cx="857877" cy="4476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AOR UPDATE</a:t>
            </a:r>
            <a:endParaRPr lang="en-US" sz="900" b="1" dirty="0">
              <a:solidFill>
                <a:schemeClr val="tx1"/>
              </a:solidFill>
              <a:latin typeface="Arial" pitchFamily="34" charset="0"/>
              <a:cs typeface="Arial" pitchFamily="34" charset="0"/>
            </a:endParaRPr>
          </a:p>
        </p:txBody>
      </p:sp>
      <p:sp>
        <p:nvSpPr>
          <p:cNvPr id="23" name="Rectangle 22"/>
          <p:cNvSpPr/>
          <p:nvPr/>
        </p:nvSpPr>
        <p:spPr>
          <a:xfrm>
            <a:off x="5438775" y="3693557"/>
            <a:ext cx="1447800" cy="4667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CDR</a:t>
            </a:r>
          </a:p>
          <a:p>
            <a:pPr algn="ctr"/>
            <a:r>
              <a:rPr lang="en-US" sz="900" b="1" dirty="0" smtClean="0">
                <a:solidFill>
                  <a:schemeClr val="tx1"/>
                </a:solidFill>
                <a:latin typeface="Arial" pitchFamily="34" charset="0"/>
                <a:cs typeface="Arial" pitchFamily="34" charset="0"/>
              </a:rPr>
              <a:t>SPECIAL </a:t>
            </a:r>
          </a:p>
          <a:p>
            <a:pPr algn="ctr"/>
            <a:r>
              <a:rPr lang="en-US" sz="900" b="1" dirty="0" smtClean="0">
                <a:solidFill>
                  <a:schemeClr val="tx1"/>
                </a:solidFill>
                <a:latin typeface="Arial" pitchFamily="34" charset="0"/>
                <a:cs typeface="Arial" pitchFamily="34" charset="0"/>
              </a:rPr>
              <a:t>TOPICS</a:t>
            </a:r>
            <a:endParaRPr lang="en-US" sz="900" b="1" dirty="0">
              <a:solidFill>
                <a:schemeClr val="tx1"/>
              </a:solidFill>
              <a:latin typeface="Arial" pitchFamily="34" charset="0"/>
              <a:cs typeface="Arial" pitchFamily="34" charset="0"/>
            </a:endParaRPr>
          </a:p>
        </p:txBody>
      </p:sp>
      <p:sp>
        <p:nvSpPr>
          <p:cNvPr id="30" name="Rectangle 29"/>
          <p:cNvSpPr/>
          <p:nvPr/>
        </p:nvSpPr>
        <p:spPr>
          <a:xfrm>
            <a:off x="4524375" y="4807982"/>
            <a:ext cx="857877" cy="4476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AOR OVERVIEW</a:t>
            </a:r>
            <a:endParaRPr lang="en-US" sz="900" b="1" dirty="0">
              <a:solidFill>
                <a:schemeClr val="tx1"/>
              </a:solidFill>
              <a:latin typeface="Arial" pitchFamily="34" charset="0"/>
              <a:cs typeface="Arial" pitchFamily="34" charset="0"/>
            </a:endParaRPr>
          </a:p>
        </p:txBody>
      </p:sp>
      <p:sp>
        <p:nvSpPr>
          <p:cNvPr id="31" name="Rectangle 30"/>
          <p:cNvSpPr/>
          <p:nvPr/>
        </p:nvSpPr>
        <p:spPr>
          <a:xfrm>
            <a:off x="5438775" y="4798457"/>
            <a:ext cx="1512636" cy="4667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itchFamily="34" charset="0"/>
                <a:cs typeface="Arial" pitchFamily="34" charset="0"/>
              </a:rPr>
              <a:t>REGIONAL TRAINING (LANGUAGE,REGIONAL EXPERTISE,CULTURE)</a:t>
            </a:r>
            <a:endParaRPr lang="en-US" sz="800" b="1" dirty="0">
              <a:solidFill>
                <a:schemeClr val="tx1"/>
              </a:solidFill>
              <a:latin typeface="Arial" pitchFamily="34" charset="0"/>
              <a:cs typeface="Arial" pitchFamily="34" charset="0"/>
            </a:endParaRPr>
          </a:p>
        </p:txBody>
      </p:sp>
      <p:sp>
        <p:nvSpPr>
          <p:cNvPr id="32" name="Rectangle 31"/>
          <p:cNvSpPr/>
          <p:nvPr/>
        </p:nvSpPr>
        <p:spPr>
          <a:xfrm>
            <a:off x="6999036" y="4798457"/>
            <a:ext cx="1761539" cy="4667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itchFamily="34" charset="0"/>
                <a:cs typeface="Arial" pitchFamily="34" charset="0"/>
              </a:rPr>
              <a:t>MISSION-FOCUSED PLANNING AND REHEARSALS (ADVISE/PARTNER/AUGMENT)</a:t>
            </a:r>
            <a:endParaRPr lang="en-US" sz="800" b="1" dirty="0">
              <a:solidFill>
                <a:schemeClr val="tx1"/>
              </a:solidFill>
              <a:latin typeface="Arial" pitchFamily="34" charset="0"/>
              <a:cs typeface="Arial" pitchFamily="34" charset="0"/>
            </a:endParaRPr>
          </a:p>
        </p:txBody>
      </p:sp>
      <p:sp>
        <p:nvSpPr>
          <p:cNvPr id="46" name="TextBox 45"/>
          <p:cNvSpPr txBox="1"/>
          <p:nvPr/>
        </p:nvSpPr>
        <p:spPr>
          <a:xfrm>
            <a:off x="2145065" y="2754536"/>
            <a:ext cx="1887055" cy="523220"/>
          </a:xfrm>
          <a:prstGeom prst="rect">
            <a:avLst/>
          </a:prstGeom>
          <a:noFill/>
        </p:spPr>
        <p:txBody>
          <a:bodyPr wrap="none" rtlCol="0">
            <a:spAutoFit/>
          </a:bodyPr>
          <a:lstStyle/>
          <a:p>
            <a:r>
              <a:rPr lang="en-US" sz="1400" b="1" dirty="0" smtClean="0">
                <a:latin typeface="Arial" pitchFamily="34" charset="0"/>
                <a:cs typeface="Arial" pitchFamily="34" charset="0"/>
              </a:rPr>
              <a:t>Commanders/Staff: </a:t>
            </a:r>
          </a:p>
          <a:p>
            <a:r>
              <a:rPr lang="en-US" sz="1400" b="1" dirty="0" smtClean="0">
                <a:latin typeface="Arial" pitchFamily="34" charset="0"/>
                <a:cs typeface="Arial" pitchFamily="34" charset="0"/>
              </a:rPr>
              <a:t>3-Day Seminar</a:t>
            </a:r>
            <a:endParaRPr lang="en-US" sz="1400" b="1" dirty="0">
              <a:latin typeface="Arial" pitchFamily="34" charset="0"/>
              <a:cs typeface="Arial" pitchFamily="34" charset="0"/>
            </a:endParaRPr>
          </a:p>
        </p:txBody>
      </p:sp>
      <p:sp>
        <p:nvSpPr>
          <p:cNvPr id="48" name="Rectangle 47"/>
          <p:cNvSpPr/>
          <p:nvPr/>
        </p:nvSpPr>
        <p:spPr>
          <a:xfrm>
            <a:off x="2240315" y="3259361"/>
            <a:ext cx="1371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AOR ORIENTATION/ OVERVIEW</a:t>
            </a:r>
            <a:endParaRPr lang="en-US" sz="900" b="1" dirty="0">
              <a:solidFill>
                <a:schemeClr val="tx1"/>
              </a:solidFill>
              <a:latin typeface="Arial" pitchFamily="34" charset="0"/>
              <a:cs typeface="Arial" pitchFamily="34" charset="0"/>
            </a:endParaRPr>
          </a:p>
        </p:txBody>
      </p:sp>
      <p:sp>
        <p:nvSpPr>
          <p:cNvPr id="69" name="TextBox 68"/>
          <p:cNvSpPr txBox="1"/>
          <p:nvPr/>
        </p:nvSpPr>
        <p:spPr>
          <a:xfrm>
            <a:off x="4724400" y="2971800"/>
            <a:ext cx="4038600" cy="261610"/>
          </a:xfrm>
          <a:prstGeom prst="rect">
            <a:avLst/>
          </a:prstGeom>
          <a:solidFill>
            <a:schemeClr val="bg1"/>
          </a:solidFill>
          <a:ln w="15875">
            <a:solidFill>
              <a:schemeClr val="tx1"/>
            </a:solidFill>
          </a:ln>
        </p:spPr>
        <p:txBody>
          <a:bodyPr wrap="square" rtlCol="0">
            <a:spAutoFit/>
          </a:bodyPr>
          <a:lstStyle/>
          <a:p>
            <a:pPr algn="ctr"/>
            <a:r>
              <a:rPr lang="en-US" sz="1100" b="1" dirty="0" smtClean="0">
                <a:latin typeface="Arial" pitchFamily="34" charset="0"/>
                <a:cs typeface="Arial" pitchFamily="34" charset="0"/>
              </a:rPr>
              <a:t>Quarterly Training Tailored to Upcoming Missions</a:t>
            </a:r>
          </a:p>
        </p:txBody>
      </p:sp>
      <p:sp>
        <p:nvSpPr>
          <p:cNvPr id="70" name="TextBox 69"/>
          <p:cNvSpPr txBox="1"/>
          <p:nvPr/>
        </p:nvSpPr>
        <p:spPr>
          <a:xfrm>
            <a:off x="3594538" y="5429250"/>
            <a:ext cx="5397062" cy="307777"/>
          </a:xfrm>
          <a:prstGeom prst="rect">
            <a:avLst/>
          </a:prstGeom>
          <a:solidFill>
            <a:schemeClr val="bg1"/>
          </a:solidFill>
          <a:ln>
            <a:solidFill>
              <a:schemeClr val="tx1"/>
            </a:solidFill>
          </a:ln>
        </p:spPr>
        <p:txBody>
          <a:bodyPr wrap="square" rtlCol="0">
            <a:spAutoFit/>
          </a:bodyPr>
          <a:lstStyle/>
          <a:p>
            <a:pPr algn="ctr"/>
            <a:r>
              <a:rPr lang="en-US" sz="1400" b="1" dirty="0" smtClean="0">
                <a:latin typeface="Arial" pitchFamily="34" charset="0"/>
                <a:cs typeface="Arial" pitchFamily="34" charset="0"/>
              </a:rPr>
              <a:t>Language Training at Home Station   </a:t>
            </a:r>
          </a:p>
        </p:txBody>
      </p:sp>
      <p:sp>
        <p:nvSpPr>
          <p:cNvPr id="71" name="TextBox 70"/>
          <p:cNvSpPr txBox="1"/>
          <p:nvPr/>
        </p:nvSpPr>
        <p:spPr>
          <a:xfrm>
            <a:off x="4256690" y="5867400"/>
            <a:ext cx="4734910" cy="523220"/>
          </a:xfrm>
          <a:prstGeom prst="rect">
            <a:avLst/>
          </a:prstGeom>
          <a:solidFill>
            <a:schemeClr val="bg1"/>
          </a:solidFill>
          <a:ln>
            <a:solidFill>
              <a:schemeClr val="tx1"/>
            </a:solidFill>
          </a:ln>
        </p:spPr>
        <p:txBody>
          <a:bodyPr wrap="square" rtlCol="0">
            <a:spAutoFit/>
          </a:bodyPr>
          <a:lstStyle/>
          <a:p>
            <a:pPr algn="ctr"/>
            <a:r>
              <a:rPr lang="en-US" sz="1400" b="1" dirty="0" smtClean="0">
                <a:latin typeface="Arial" pitchFamily="34" charset="0"/>
                <a:cs typeface="Arial" pitchFamily="34" charset="0"/>
              </a:rPr>
              <a:t> Tailored, Scaled, Regionally-Focused, </a:t>
            </a:r>
          </a:p>
          <a:p>
            <a:pPr algn="ctr"/>
            <a:r>
              <a:rPr lang="en-US" sz="1400" b="1" dirty="0" smtClean="0">
                <a:latin typeface="Arial" pitchFamily="34" charset="0"/>
                <a:cs typeface="Arial" pitchFamily="34" charset="0"/>
              </a:rPr>
              <a:t>Culturally-Based Training Conducted at Ft. Polk</a:t>
            </a:r>
          </a:p>
        </p:txBody>
      </p:sp>
      <p:sp>
        <p:nvSpPr>
          <p:cNvPr id="132" name="AutoShape 26"/>
          <p:cNvSpPr>
            <a:spLocks noChangeArrowheads="1"/>
          </p:cNvSpPr>
          <p:nvPr/>
        </p:nvSpPr>
        <p:spPr bwMode="auto">
          <a:xfrm>
            <a:off x="228600" y="1293813"/>
            <a:ext cx="8382000" cy="744537"/>
          </a:xfrm>
          <a:prstGeom prst="rightArrow">
            <a:avLst>
              <a:gd name="adj1" fmla="val 50000"/>
              <a:gd name="adj2" fmla="val 195243"/>
            </a:avLst>
          </a:prstGeom>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ln w="9525" algn="ctr">
            <a:noFill/>
            <a:miter lim="800000"/>
            <a:headEnd/>
            <a:tailEnd/>
          </a:ln>
        </p:spPr>
        <p:txBody>
          <a:bodyPr lIns="96539" tIns="48271" rIns="96539" bIns="48271" anchor="ctr">
            <a:spAutoFit/>
          </a:bodyPr>
          <a:lstStyle/>
          <a:p>
            <a:pPr eaLnBrk="0" hangingPunct="0"/>
            <a:endParaRPr lang="en-US" b="1">
              <a:solidFill>
                <a:srgbClr val="000000"/>
              </a:solidFill>
              <a:latin typeface="Calibri" pitchFamily="34" charset="0"/>
            </a:endParaRPr>
          </a:p>
        </p:txBody>
      </p:sp>
      <p:sp>
        <p:nvSpPr>
          <p:cNvPr id="133" name="AutoShape 17"/>
          <p:cNvSpPr>
            <a:spLocks noChangeArrowheads="1"/>
          </p:cNvSpPr>
          <p:nvPr/>
        </p:nvSpPr>
        <p:spPr bwMode="auto">
          <a:xfrm>
            <a:off x="2205038" y="1217613"/>
            <a:ext cx="558800" cy="392112"/>
          </a:xfrm>
          <a:prstGeom prst="roundRect">
            <a:avLst>
              <a:gd name="adj" fmla="val 16667"/>
            </a:avLst>
          </a:prstGeom>
          <a:solidFill>
            <a:srgbClr val="FF0000"/>
          </a:solidFill>
          <a:ln w="9525">
            <a:solidFill>
              <a:schemeClr val="tx1"/>
            </a:solidFill>
            <a:round/>
            <a:headEnd/>
            <a:tailEnd/>
          </a:ln>
        </p:spPr>
        <p:txBody>
          <a:bodyPr wrap="none" lIns="96539" tIns="48271" rIns="96539" bIns="48271" anchor="ctr"/>
          <a:lstStyle/>
          <a:p>
            <a:pPr algn="ctr" eaLnBrk="0" hangingPunct="0"/>
            <a:r>
              <a:rPr lang="en-US" sz="800" b="1">
                <a:solidFill>
                  <a:srgbClr val="FFFF00"/>
                </a:solidFill>
                <a:latin typeface="Calibri" pitchFamily="34" charset="0"/>
              </a:rPr>
              <a:t>STAFFEX </a:t>
            </a:r>
          </a:p>
          <a:p>
            <a:pPr algn="ctr" eaLnBrk="0" hangingPunct="0"/>
            <a:r>
              <a:rPr lang="en-US" sz="800" b="1">
                <a:solidFill>
                  <a:srgbClr val="FFFF00"/>
                </a:solidFill>
                <a:latin typeface="Calibri" pitchFamily="34" charset="0"/>
              </a:rPr>
              <a:t>(LTP)</a:t>
            </a:r>
          </a:p>
        </p:txBody>
      </p:sp>
      <p:grpSp>
        <p:nvGrpSpPr>
          <p:cNvPr id="3" name="Group 130"/>
          <p:cNvGrpSpPr>
            <a:grpSpLocks/>
          </p:cNvGrpSpPr>
          <p:nvPr/>
        </p:nvGrpSpPr>
        <p:grpSpPr bwMode="auto">
          <a:xfrm>
            <a:off x="2455863" y="1220788"/>
            <a:ext cx="1027112" cy="785812"/>
            <a:chOff x="2641106" y="1623592"/>
            <a:chExt cx="836613" cy="785812"/>
          </a:xfrm>
        </p:grpSpPr>
        <p:sp>
          <p:nvSpPr>
            <p:cNvPr id="135" name="AutoShape 31"/>
            <p:cNvSpPr>
              <a:spLocks noChangeArrowheads="1"/>
            </p:cNvSpPr>
            <p:nvPr/>
          </p:nvSpPr>
          <p:spPr bwMode="auto">
            <a:xfrm>
              <a:off x="2767013" y="1623592"/>
              <a:ext cx="587375" cy="785812"/>
            </a:xfrm>
            <a:prstGeom prst="star8">
              <a:avLst>
                <a:gd name="adj" fmla="val 38250"/>
              </a:avLst>
            </a:prstGeom>
            <a:gradFill rotWithShape="1">
              <a:gsLst>
                <a:gs pos="0">
                  <a:schemeClr val="bg1"/>
                </a:gs>
                <a:gs pos="100000">
                  <a:srgbClr val="FFCC66"/>
                </a:gs>
              </a:gsLst>
              <a:path path="shape">
                <a:fillToRect l="50000" t="50000" r="50000" b="50000"/>
              </a:path>
            </a:gradFill>
            <a:ln w="9525">
              <a:solidFill>
                <a:schemeClr val="tx1"/>
              </a:solidFill>
              <a:miter lim="800000"/>
              <a:headEnd/>
              <a:tailEnd/>
            </a:ln>
          </p:spPr>
          <p:txBody>
            <a:bodyPr lIns="96539" tIns="48271" rIns="96539" bIns="48271" anchor="ctr">
              <a:spAutoFit/>
            </a:bodyPr>
            <a:lstStyle/>
            <a:p>
              <a:pPr eaLnBrk="0" hangingPunct="0"/>
              <a:endParaRPr lang="en-US" sz="3000" b="1">
                <a:solidFill>
                  <a:srgbClr val="000000"/>
                </a:solidFill>
                <a:latin typeface="Calibri" pitchFamily="34" charset="0"/>
              </a:endParaRPr>
            </a:p>
          </p:txBody>
        </p:sp>
        <p:sp>
          <p:nvSpPr>
            <p:cNvPr id="136" name="Text Box 52"/>
            <p:cNvSpPr txBox="1">
              <a:spLocks noChangeArrowheads="1"/>
            </p:cNvSpPr>
            <p:nvPr/>
          </p:nvSpPr>
          <p:spPr bwMode="auto">
            <a:xfrm>
              <a:off x="2641106" y="1726660"/>
              <a:ext cx="836613" cy="589927"/>
            </a:xfrm>
            <a:prstGeom prst="rect">
              <a:avLst/>
            </a:prstGeom>
            <a:noFill/>
            <a:ln w="9525">
              <a:noFill/>
              <a:miter lim="800000"/>
              <a:headEnd/>
              <a:tailEnd/>
            </a:ln>
          </p:spPr>
          <p:txBody>
            <a:bodyPr lIns="96539" tIns="48271" rIns="96539" bIns="48271">
              <a:spAutoFit/>
            </a:bodyPr>
            <a:lstStyle/>
            <a:p>
              <a:pPr algn="ctr" eaLnBrk="0" hangingPunct="0"/>
              <a:r>
                <a:rPr lang="en-US" sz="800" b="1">
                  <a:solidFill>
                    <a:srgbClr val="000000"/>
                  </a:solidFill>
                  <a:latin typeface="Calibri" pitchFamily="34" charset="0"/>
                </a:rPr>
                <a:t>CO Mnvr/</a:t>
              </a:r>
            </a:p>
            <a:p>
              <a:pPr algn="ctr" eaLnBrk="0" hangingPunct="0"/>
              <a:r>
                <a:rPr lang="en-US" sz="800" b="1">
                  <a:solidFill>
                    <a:srgbClr val="000000"/>
                  </a:solidFill>
                  <a:latin typeface="Calibri" pitchFamily="34" charset="0"/>
                </a:rPr>
                <a:t>Live Fire &amp;</a:t>
              </a:r>
            </a:p>
            <a:p>
              <a:pPr algn="ctr" eaLnBrk="0" hangingPunct="0"/>
              <a:r>
                <a:rPr lang="en-US" sz="800" b="1">
                  <a:solidFill>
                    <a:srgbClr val="000000"/>
                  </a:solidFill>
                  <a:latin typeface="Calibri" pitchFamily="34" charset="0"/>
                </a:rPr>
                <a:t>BDE/BN</a:t>
              </a:r>
            </a:p>
            <a:p>
              <a:pPr algn="ctr" eaLnBrk="0" hangingPunct="0"/>
              <a:r>
                <a:rPr lang="en-US" sz="800" b="1">
                  <a:solidFill>
                    <a:srgbClr val="000000"/>
                  </a:solidFill>
                  <a:latin typeface="Calibri" pitchFamily="34" charset="0"/>
                </a:rPr>
                <a:t> Staff Prof</a:t>
              </a:r>
            </a:p>
          </p:txBody>
        </p:sp>
      </p:grpSp>
      <p:sp>
        <p:nvSpPr>
          <p:cNvPr id="137" name="TextBox 101"/>
          <p:cNvSpPr txBox="1">
            <a:spLocks noChangeArrowheads="1"/>
          </p:cNvSpPr>
          <p:nvPr/>
        </p:nvSpPr>
        <p:spPr bwMode="auto">
          <a:xfrm>
            <a:off x="2397125" y="1000125"/>
            <a:ext cx="930275" cy="246063"/>
          </a:xfrm>
          <a:prstGeom prst="rect">
            <a:avLst/>
          </a:prstGeom>
          <a:noFill/>
          <a:ln w="9525">
            <a:noFill/>
            <a:miter lim="800000"/>
            <a:headEnd/>
            <a:tailEnd/>
          </a:ln>
        </p:spPr>
        <p:txBody>
          <a:bodyPr wrap="none">
            <a:spAutoFit/>
          </a:bodyPr>
          <a:lstStyle/>
          <a:p>
            <a:r>
              <a:rPr lang="en-US" sz="1000" b="1">
                <a:solidFill>
                  <a:srgbClr val="000000"/>
                </a:solidFill>
                <a:latin typeface="Calibri" pitchFamily="34" charset="0"/>
              </a:rPr>
              <a:t>TRAIN/READY</a:t>
            </a:r>
          </a:p>
        </p:txBody>
      </p:sp>
      <p:sp>
        <p:nvSpPr>
          <p:cNvPr id="138" name="Rounded Rectangle 584"/>
          <p:cNvSpPr>
            <a:spLocks noChangeArrowheads="1"/>
          </p:cNvSpPr>
          <p:nvPr/>
        </p:nvSpPr>
        <p:spPr bwMode="auto">
          <a:xfrm>
            <a:off x="1143000" y="1195388"/>
            <a:ext cx="3294063" cy="1360487"/>
          </a:xfrm>
          <a:prstGeom prst="roundRect">
            <a:avLst>
              <a:gd name="adj" fmla="val 6306"/>
            </a:avLst>
          </a:prstGeom>
          <a:noFill/>
          <a:ln w="28575" algn="ctr">
            <a:solidFill>
              <a:schemeClr val="tx1"/>
            </a:solidFill>
            <a:round/>
            <a:headEnd/>
            <a:tailEnd/>
          </a:ln>
        </p:spPr>
        <p:txBody>
          <a:bodyPr lIns="0" tIns="0" rIns="0" bIns="0"/>
          <a:lstStyle/>
          <a:p>
            <a:pPr algn="ctr" eaLnBrk="0" hangingPunct="0"/>
            <a:endParaRPr lang="en-US" sz="1200" b="1">
              <a:solidFill>
                <a:srgbClr val="000000"/>
              </a:solidFill>
              <a:latin typeface="Calibri" pitchFamily="34" charset="0"/>
            </a:endParaRPr>
          </a:p>
        </p:txBody>
      </p:sp>
      <p:sp>
        <p:nvSpPr>
          <p:cNvPr id="139" name="Rounded Rectangle 584"/>
          <p:cNvSpPr>
            <a:spLocks noChangeArrowheads="1"/>
          </p:cNvSpPr>
          <p:nvPr/>
        </p:nvSpPr>
        <p:spPr bwMode="auto">
          <a:xfrm>
            <a:off x="4437063" y="1195388"/>
            <a:ext cx="4267200" cy="1360487"/>
          </a:xfrm>
          <a:prstGeom prst="roundRect">
            <a:avLst>
              <a:gd name="adj" fmla="val 6306"/>
            </a:avLst>
          </a:prstGeom>
          <a:noFill/>
          <a:ln w="28575" algn="ctr">
            <a:solidFill>
              <a:schemeClr val="tx1"/>
            </a:solidFill>
            <a:round/>
            <a:headEnd/>
            <a:tailEnd/>
          </a:ln>
        </p:spPr>
        <p:txBody>
          <a:bodyPr lIns="0" tIns="0" rIns="0" bIns="0"/>
          <a:lstStyle/>
          <a:p>
            <a:pPr algn="ctr" eaLnBrk="0" hangingPunct="0"/>
            <a:endParaRPr lang="en-US" sz="1200" b="1">
              <a:solidFill>
                <a:srgbClr val="000000"/>
              </a:solidFill>
              <a:latin typeface="Calibri" pitchFamily="34" charset="0"/>
            </a:endParaRPr>
          </a:p>
        </p:txBody>
      </p:sp>
      <p:sp>
        <p:nvSpPr>
          <p:cNvPr id="140" name="TextBox 128"/>
          <p:cNvSpPr txBox="1">
            <a:spLocks noChangeArrowheads="1"/>
          </p:cNvSpPr>
          <p:nvPr/>
        </p:nvSpPr>
        <p:spPr bwMode="auto">
          <a:xfrm>
            <a:off x="5942013" y="1009650"/>
            <a:ext cx="768350" cy="246063"/>
          </a:xfrm>
          <a:prstGeom prst="rect">
            <a:avLst/>
          </a:prstGeom>
          <a:noFill/>
          <a:ln w="9525">
            <a:noFill/>
            <a:miter lim="800000"/>
            <a:headEnd/>
            <a:tailEnd/>
          </a:ln>
        </p:spPr>
        <p:txBody>
          <a:bodyPr wrap="none">
            <a:spAutoFit/>
          </a:bodyPr>
          <a:lstStyle/>
          <a:p>
            <a:r>
              <a:rPr lang="en-US" sz="1000" b="1">
                <a:solidFill>
                  <a:srgbClr val="000000"/>
                </a:solidFill>
                <a:latin typeface="Calibri" pitchFamily="34" charset="0"/>
              </a:rPr>
              <a:t>AVAILABLE</a:t>
            </a:r>
          </a:p>
        </p:txBody>
      </p:sp>
      <p:sp>
        <p:nvSpPr>
          <p:cNvPr id="141" name="Rectangle 803"/>
          <p:cNvSpPr>
            <a:spLocks noChangeArrowheads="1"/>
          </p:cNvSpPr>
          <p:nvPr/>
        </p:nvSpPr>
        <p:spPr bwMode="auto">
          <a:xfrm>
            <a:off x="457200" y="1063625"/>
            <a:ext cx="322263"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RESET</a:t>
            </a:r>
            <a:endParaRPr lang="en-US" sz="2800" b="1">
              <a:solidFill>
                <a:srgbClr val="000000"/>
              </a:solidFill>
              <a:latin typeface="Calibri" pitchFamily="34" charset="0"/>
            </a:endParaRPr>
          </a:p>
        </p:txBody>
      </p:sp>
      <p:sp>
        <p:nvSpPr>
          <p:cNvPr id="142" name="Rounded Rectangle 141"/>
          <p:cNvSpPr/>
          <p:nvPr/>
        </p:nvSpPr>
        <p:spPr>
          <a:xfrm>
            <a:off x="5121275" y="1217613"/>
            <a:ext cx="542925" cy="3810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a:solidFill>
                  <a:srgbClr val="FFFF00"/>
                </a:solidFill>
              </a:rPr>
              <a:t>CPX</a:t>
            </a:r>
          </a:p>
          <a:p>
            <a:pPr algn="ctr" fontAlgn="auto">
              <a:spcBef>
                <a:spcPts val="0"/>
              </a:spcBef>
              <a:spcAft>
                <a:spcPts val="0"/>
              </a:spcAft>
              <a:defRPr/>
            </a:pPr>
            <a:r>
              <a:rPr lang="en-US" sz="800" b="1" dirty="0">
                <a:solidFill>
                  <a:srgbClr val="FFFF00"/>
                </a:solidFill>
              </a:rPr>
              <a:t>(BWFX)</a:t>
            </a:r>
          </a:p>
        </p:txBody>
      </p:sp>
      <p:sp>
        <p:nvSpPr>
          <p:cNvPr id="143" name="TextBox 186"/>
          <p:cNvSpPr txBox="1">
            <a:spLocks noChangeArrowheads="1"/>
          </p:cNvSpPr>
          <p:nvPr/>
        </p:nvSpPr>
        <p:spPr bwMode="auto">
          <a:xfrm>
            <a:off x="4224338" y="1009650"/>
            <a:ext cx="469900" cy="246063"/>
          </a:xfrm>
          <a:prstGeom prst="rect">
            <a:avLst/>
          </a:prstGeom>
          <a:noFill/>
          <a:ln w="9525">
            <a:noFill/>
            <a:miter lim="800000"/>
            <a:headEnd/>
            <a:tailEnd/>
          </a:ln>
        </p:spPr>
        <p:txBody>
          <a:bodyPr wrap="none">
            <a:spAutoFit/>
          </a:bodyPr>
          <a:lstStyle/>
          <a:p>
            <a:r>
              <a:rPr lang="en-US" sz="1000" b="1" dirty="0">
                <a:latin typeface="Calibri" pitchFamily="34" charset="0"/>
              </a:rPr>
              <a:t>AFPD</a:t>
            </a:r>
          </a:p>
        </p:txBody>
      </p:sp>
      <p:sp>
        <p:nvSpPr>
          <p:cNvPr id="144" name="Rounded Rectangle 584"/>
          <p:cNvSpPr>
            <a:spLocks noChangeArrowheads="1"/>
          </p:cNvSpPr>
          <p:nvPr/>
        </p:nvSpPr>
        <p:spPr bwMode="auto">
          <a:xfrm>
            <a:off x="169863" y="1204913"/>
            <a:ext cx="973137" cy="1358900"/>
          </a:xfrm>
          <a:prstGeom prst="roundRect">
            <a:avLst>
              <a:gd name="adj" fmla="val 6306"/>
            </a:avLst>
          </a:prstGeom>
          <a:noFill/>
          <a:ln w="28575" algn="ctr">
            <a:solidFill>
              <a:schemeClr val="tx1"/>
            </a:solidFill>
            <a:round/>
            <a:headEnd/>
            <a:tailEnd/>
          </a:ln>
        </p:spPr>
        <p:txBody>
          <a:bodyPr lIns="0" tIns="0" rIns="0" bIns="0"/>
          <a:lstStyle/>
          <a:p>
            <a:pPr algn="ctr" eaLnBrk="0" hangingPunct="0"/>
            <a:endParaRPr lang="en-US" sz="1200" b="1">
              <a:solidFill>
                <a:srgbClr val="000000"/>
              </a:solidFill>
              <a:latin typeface="Calibri" pitchFamily="34" charset="0"/>
            </a:endParaRPr>
          </a:p>
        </p:txBody>
      </p:sp>
      <p:grpSp>
        <p:nvGrpSpPr>
          <p:cNvPr id="4" name="Group 129"/>
          <p:cNvGrpSpPr>
            <a:grpSpLocks/>
          </p:cNvGrpSpPr>
          <p:nvPr/>
        </p:nvGrpSpPr>
        <p:grpSpPr bwMode="auto">
          <a:xfrm>
            <a:off x="795338" y="1195388"/>
            <a:ext cx="695325" cy="784225"/>
            <a:chOff x="1289050" y="1681430"/>
            <a:chExt cx="599235" cy="784225"/>
          </a:xfrm>
        </p:grpSpPr>
        <p:sp>
          <p:nvSpPr>
            <p:cNvPr id="146" name="AutoShape 31"/>
            <p:cNvSpPr>
              <a:spLocks noChangeArrowheads="1"/>
            </p:cNvSpPr>
            <p:nvPr/>
          </p:nvSpPr>
          <p:spPr bwMode="auto">
            <a:xfrm>
              <a:off x="1289050" y="1681430"/>
              <a:ext cx="585788" cy="784225"/>
            </a:xfrm>
            <a:prstGeom prst="star8">
              <a:avLst>
                <a:gd name="adj" fmla="val 38250"/>
              </a:avLst>
            </a:prstGeom>
            <a:gradFill rotWithShape="1">
              <a:gsLst>
                <a:gs pos="0">
                  <a:schemeClr val="bg1"/>
                </a:gs>
                <a:gs pos="100000">
                  <a:srgbClr val="FFCC66"/>
                </a:gs>
              </a:gsLst>
              <a:path path="shape">
                <a:fillToRect l="50000" t="50000" r="50000" b="50000"/>
              </a:path>
            </a:gradFill>
            <a:ln w="9525">
              <a:solidFill>
                <a:schemeClr val="tx1"/>
              </a:solidFill>
              <a:miter lim="800000"/>
              <a:headEnd/>
              <a:tailEnd/>
            </a:ln>
          </p:spPr>
          <p:txBody>
            <a:bodyPr lIns="96539" tIns="48271" rIns="96539" bIns="48271" anchor="ctr">
              <a:spAutoFit/>
            </a:bodyPr>
            <a:lstStyle/>
            <a:p>
              <a:pPr eaLnBrk="0" hangingPunct="0"/>
              <a:endParaRPr lang="en-US" sz="3000" b="1">
                <a:solidFill>
                  <a:srgbClr val="000000"/>
                </a:solidFill>
                <a:latin typeface="Calibri" pitchFamily="34" charset="0"/>
              </a:endParaRPr>
            </a:p>
          </p:txBody>
        </p:sp>
        <p:sp>
          <p:nvSpPr>
            <p:cNvPr id="147" name="Text Box 52"/>
            <p:cNvSpPr txBox="1">
              <a:spLocks noChangeArrowheads="1"/>
            </p:cNvSpPr>
            <p:nvPr/>
          </p:nvSpPr>
          <p:spPr bwMode="auto">
            <a:xfrm>
              <a:off x="1298096" y="1740744"/>
              <a:ext cx="590189" cy="713038"/>
            </a:xfrm>
            <a:prstGeom prst="rect">
              <a:avLst/>
            </a:prstGeom>
            <a:noFill/>
            <a:ln w="9525">
              <a:noFill/>
              <a:miter lim="800000"/>
              <a:headEnd/>
              <a:tailEnd/>
            </a:ln>
          </p:spPr>
          <p:txBody>
            <a:bodyPr lIns="96539" tIns="48271" rIns="96539" bIns="48271">
              <a:spAutoFit/>
            </a:bodyPr>
            <a:lstStyle/>
            <a:p>
              <a:pPr algn="ctr" eaLnBrk="0" hangingPunct="0"/>
              <a:r>
                <a:rPr lang="en-US" sz="800" b="1">
                  <a:solidFill>
                    <a:srgbClr val="000000"/>
                  </a:solidFill>
                  <a:latin typeface="Calibri" pitchFamily="34" charset="0"/>
                </a:rPr>
                <a:t>PLT  Mnvr/ Live Fire </a:t>
              </a:r>
            </a:p>
            <a:p>
              <a:pPr algn="ctr" eaLnBrk="0" hangingPunct="0"/>
              <a:r>
                <a:rPr lang="en-US" sz="800" b="1">
                  <a:solidFill>
                    <a:srgbClr val="000000"/>
                  </a:solidFill>
                  <a:latin typeface="Calibri" pitchFamily="34" charset="0"/>
                </a:rPr>
                <a:t>&amp; BDE/BN </a:t>
              </a:r>
            </a:p>
            <a:p>
              <a:pPr algn="ctr" eaLnBrk="0" hangingPunct="0"/>
              <a:r>
                <a:rPr lang="en-US" sz="800" b="1">
                  <a:solidFill>
                    <a:srgbClr val="000000"/>
                  </a:solidFill>
                  <a:latin typeface="Calibri" pitchFamily="34" charset="0"/>
                </a:rPr>
                <a:t>Staff Sec Prof</a:t>
              </a:r>
            </a:p>
          </p:txBody>
        </p:sp>
      </p:grpSp>
      <p:grpSp>
        <p:nvGrpSpPr>
          <p:cNvPr id="5" name="Group 264"/>
          <p:cNvGrpSpPr>
            <a:grpSpLocks/>
          </p:cNvGrpSpPr>
          <p:nvPr/>
        </p:nvGrpSpPr>
        <p:grpSpPr bwMode="auto">
          <a:xfrm>
            <a:off x="3357563" y="1189038"/>
            <a:ext cx="795337" cy="762000"/>
            <a:chOff x="8448421" y="2196895"/>
            <a:chExt cx="639552" cy="644682"/>
          </a:xfrm>
        </p:grpSpPr>
        <p:sp>
          <p:nvSpPr>
            <p:cNvPr id="149" name="AutoShape 31"/>
            <p:cNvSpPr>
              <a:spLocks noChangeArrowheads="1"/>
            </p:cNvSpPr>
            <p:nvPr/>
          </p:nvSpPr>
          <p:spPr bwMode="auto">
            <a:xfrm>
              <a:off x="8448421" y="2196895"/>
              <a:ext cx="563506" cy="644682"/>
            </a:xfrm>
            <a:prstGeom prst="star8">
              <a:avLst>
                <a:gd name="adj" fmla="val 38250"/>
              </a:avLst>
            </a:prstGeom>
            <a:gradFill rotWithShape="1">
              <a:gsLst>
                <a:gs pos="0">
                  <a:schemeClr val="bg1"/>
                </a:gs>
                <a:gs pos="100000">
                  <a:srgbClr val="FFCC66"/>
                </a:gs>
              </a:gsLst>
              <a:path path="shape">
                <a:fillToRect l="50000" t="50000" r="50000" b="50000"/>
              </a:path>
            </a:gradFill>
            <a:ln w="9525">
              <a:solidFill>
                <a:schemeClr val="tx1"/>
              </a:solidFill>
              <a:miter lim="800000"/>
              <a:headEnd/>
              <a:tailEnd/>
            </a:ln>
          </p:spPr>
          <p:txBody>
            <a:bodyPr anchor="ctr">
              <a:spAutoFit/>
            </a:bodyPr>
            <a:lstStyle/>
            <a:p>
              <a:pPr eaLnBrk="0" hangingPunct="0"/>
              <a:endParaRPr lang="en-US" sz="3000" b="1">
                <a:solidFill>
                  <a:srgbClr val="000000"/>
                </a:solidFill>
                <a:latin typeface="Calibri" pitchFamily="34" charset="0"/>
              </a:endParaRPr>
            </a:p>
          </p:txBody>
        </p:sp>
        <p:sp>
          <p:nvSpPr>
            <p:cNvPr id="150" name="Text Box 58"/>
            <p:cNvSpPr txBox="1">
              <a:spLocks noChangeArrowheads="1"/>
            </p:cNvSpPr>
            <p:nvPr/>
          </p:nvSpPr>
          <p:spPr bwMode="auto">
            <a:xfrm>
              <a:off x="8479060" y="2280399"/>
              <a:ext cx="608913" cy="442665"/>
            </a:xfrm>
            <a:prstGeom prst="rect">
              <a:avLst/>
            </a:prstGeom>
            <a:noFill/>
            <a:ln w="9525">
              <a:noFill/>
              <a:miter lim="800000"/>
              <a:headEnd/>
              <a:tailEnd/>
            </a:ln>
          </p:spPr>
          <p:txBody>
            <a:bodyPr>
              <a:spAutoFit/>
            </a:bodyPr>
            <a:lstStyle/>
            <a:p>
              <a:pPr algn="ctr" eaLnBrk="0" hangingPunct="0"/>
              <a:r>
                <a:rPr lang="en-US" sz="700" b="1">
                  <a:solidFill>
                    <a:srgbClr val="000000"/>
                  </a:solidFill>
                  <a:latin typeface="Calibri" pitchFamily="34" charset="0"/>
                </a:rPr>
                <a:t>BN Mnvr/</a:t>
              </a:r>
            </a:p>
            <a:p>
              <a:pPr algn="ctr" eaLnBrk="0" hangingPunct="0"/>
              <a:r>
                <a:rPr lang="en-US" sz="700" b="1">
                  <a:solidFill>
                    <a:srgbClr val="000000"/>
                  </a:solidFill>
                  <a:latin typeface="Calibri" pitchFamily="34" charset="0"/>
                </a:rPr>
                <a:t>Live Fire &amp;</a:t>
              </a:r>
            </a:p>
            <a:p>
              <a:pPr algn="ctr" eaLnBrk="0" hangingPunct="0"/>
              <a:r>
                <a:rPr lang="en-US" sz="700" b="1">
                  <a:solidFill>
                    <a:srgbClr val="000000"/>
                  </a:solidFill>
                  <a:latin typeface="Calibri" pitchFamily="34" charset="0"/>
                </a:rPr>
                <a:t>BDE/BN </a:t>
              </a:r>
            </a:p>
            <a:p>
              <a:pPr algn="ctr" eaLnBrk="0" hangingPunct="0"/>
              <a:r>
                <a:rPr lang="en-US" sz="700" b="1">
                  <a:solidFill>
                    <a:srgbClr val="000000"/>
                  </a:solidFill>
                  <a:latin typeface="Calibri" pitchFamily="34" charset="0"/>
                </a:rPr>
                <a:t>Staff Prof</a:t>
              </a:r>
            </a:p>
          </p:txBody>
        </p:sp>
      </p:grpSp>
      <p:sp>
        <p:nvSpPr>
          <p:cNvPr id="151" name="AutoShape 17"/>
          <p:cNvSpPr>
            <a:spLocks noChangeArrowheads="1"/>
          </p:cNvSpPr>
          <p:nvPr/>
        </p:nvSpPr>
        <p:spPr bwMode="auto">
          <a:xfrm>
            <a:off x="3252788" y="1198563"/>
            <a:ext cx="320675" cy="365125"/>
          </a:xfrm>
          <a:prstGeom prst="roundRect">
            <a:avLst>
              <a:gd name="adj" fmla="val 16667"/>
            </a:avLst>
          </a:prstGeom>
          <a:solidFill>
            <a:srgbClr val="FF0000"/>
          </a:solidFill>
          <a:ln w="9525">
            <a:solidFill>
              <a:schemeClr val="tx1"/>
            </a:solidFill>
            <a:round/>
            <a:headEnd/>
            <a:tailEnd/>
          </a:ln>
        </p:spPr>
        <p:txBody>
          <a:bodyPr lIns="0" tIns="0" rIns="0" bIns="0" anchor="ctr"/>
          <a:lstStyle/>
          <a:p>
            <a:pPr algn="ctr"/>
            <a:r>
              <a:rPr lang="en-US" sz="800" b="1">
                <a:solidFill>
                  <a:srgbClr val="FFFF00"/>
                </a:solidFill>
                <a:latin typeface="Calibri" pitchFamily="34" charset="0"/>
              </a:rPr>
              <a:t>FTX</a:t>
            </a:r>
          </a:p>
          <a:p>
            <a:pPr algn="ctr"/>
            <a:r>
              <a:rPr lang="en-US" sz="700" b="1">
                <a:solidFill>
                  <a:srgbClr val="FFFF00"/>
                </a:solidFill>
                <a:latin typeface="Calibri" pitchFamily="34" charset="0"/>
              </a:rPr>
              <a:t>(MCTC)</a:t>
            </a:r>
          </a:p>
        </p:txBody>
      </p:sp>
      <p:sp>
        <p:nvSpPr>
          <p:cNvPr id="152" name="Rectangle 151"/>
          <p:cNvSpPr/>
          <p:nvPr/>
        </p:nvSpPr>
        <p:spPr>
          <a:xfrm>
            <a:off x="228600" y="2087563"/>
            <a:ext cx="914400"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TextBox 229"/>
          <p:cNvSpPr txBox="1">
            <a:spLocks noChangeArrowheads="1"/>
          </p:cNvSpPr>
          <p:nvPr/>
        </p:nvSpPr>
        <p:spPr bwMode="auto">
          <a:xfrm>
            <a:off x="179388" y="2043113"/>
            <a:ext cx="990600" cy="522287"/>
          </a:xfrm>
          <a:prstGeom prst="rect">
            <a:avLst/>
          </a:prstGeom>
          <a:noFill/>
          <a:ln w="9525">
            <a:noFill/>
            <a:miter lim="800000"/>
            <a:headEnd/>
            <a:tailEnd/>
          </a:ln>
        </p:spPr>
        <p:txBody>
          <a:bodyPr>
            <a:spAutoFit/>
          </a:bodyPr>
          <a:lstStyle/>
          <a:p>
            <a:pPr algn="ctr"/>
            <a:r>
              <a:rPr lang="en-US" sz="700">
                <a:latin typeface="Calibri" pitchFamily="34" charset="0"/>
              </a:rPr>
              <a:t>SQD: STX</a:t>
            </a:r>
          </a:p>
          <a:p>
            <a:pPr algn="ctr"/>
            <a:r>
              <a:rPr lang="en-US" sz="700">
                <a:latin typeface="Calibri" pitchFamily="34" charset="0"/>
              </a:rPr>
              <a:t>PLT: STX, LFX</a:t>
            </a:r>
          </a:p>
          <a:p>
            <a:pPr algn="ctr"/>
            <a:r>
              <a:rPr lang="en-US" sz="700">
                <a:latin typeface="Calibri" pitchFamily="34" charset="0"/>
              </a:rPr>
              <a:t>CO: STX</a:t>
            </a:r>
          </a:p>
          <a:p>
            <a:pPr algn="ctr"/>
            <a:r>
              <a:rPr lang="en-US" sz="700">
                <a:latin typeface="Calibri" pitchFamily="34" charset="0"/>
              </a:rPr>
              <a:t>BDE/BN STAFF TRNG</a:t>
            </a:r>
            <a:endParaRPr lang="en-US" sz="600">
              <a:latin typeface="Calibri" pitchFamily="34" charset="0"/>
            </a:endParaRPr>
          </a:p>
        </p:txBody>
      </p:sp>
      <p:sp>
        <p:nvSpPr>
          <p:cNvPr id="154" name="Rectangle 153"/>
          <p:cNvSpPr/>
          <p:nvPr/>
        </p:nvSpPr>
        <p:spPr>
          <a:xfrm>
            <a:off x="1147763" y="2087563"/>
            <a:ext cx="1819275"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TextBox 231"/>
          <p:cNvSpPr txBox="1">
            <a:spLocks noChangeArrowheads="1"/>
          </p:cNvSpPr>
          <p:nvPr/>
        </p:nvSpPr>
        <p:spPr bwMode="auto">
          <a:xfrm>
            <a:off x="1081088" y="2047875"/>
            <a:ext cx="1981200" cy="523875"/>
          </a:xfrm>
          <a:prstGeom prst="rect">
            <a:avLst/>
          </a:prstGeom>
          <a:noFill/>
          <a:ln w="9525">
            <a:noFill/>
            <a:miter lim="800000"/>
            <a:headEnd/>
            <a:tailEnd/>
          </a:ln>
        </p:spPr>
        <p:txBody>
          <a:bodyPr>
            <a:spAutoFit/>
          </a:bodyPr>
          <a:lstStyle/>
          <a:p>
            <a:pPr algn="ctr"/>
            <a:r>
              <a:rPr lang="en-US" sz="700">
                <a:latin typeface="Calibri" pitchFamily="34" charset="0"/>
              </a:rPr>
              <a:t>SQD: STX </a:t>
            </a:r>
          </a:p>
          <a:p>
            <a:pPr algn="ctr"/>
            <a:r>
              <a:rPr lang="en-US" sz="700">
                <a:latin typeface="Calibri" pitchFamily="34" charset="0"/>
              </a:rPr>
              <a:t>PLT:  STX, LFX </a:t>
            </a:r>
          </a:p>
          <a:p>
            <a:pPr algn="ctr"/>
            <a:r>
              <a:rPr lang="en-US" sz="700">
                <a:latin typeface="Calibri" pitchFamily="34" charset="0"/>
              </a:rPr>
              <a:t>CO: GNRY, STX, FTX , CALFX</a:t>
            </a:r>
          </a:p>
          <a:p>
            <a:pPr algn="ctr"/>
            <a:r>
              <a:rPr lang="en-US" sz="700">
                <a:latin typeface="Calibri" pitchFamily="34" charset="0"/>
              </a:rPr>
              <a:t>BDE/BN: FTX, STAFFEX, CPX</a:t>
            </a:r>
            <a:endParaRPr lang="en-US" sz="600">
              <a:latin typeface="Calibri" pitchFamily="34" charset="0"/>
            </a:endParaRPr>
          </a:p>
        </p:txBody>
      </p:sp>
      <p:sp>
        <p:nvSpPr>
          <p:cNvPr id="156" name="Rectangle 155"/>
          <p:cNvSpPr/>
          <p:nvPr/>
        </p:nvSpPr>
        <p:spPr>
          <a:xfrm>
            <a:off x="4441825" y="2087563"/>
            <a:ext cx="2797175"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Rectangle 156"/>
          <p:cNvSpPr/>
          <p:nvPr/>
        </p:nvSpPr>
        <p:spPr>
          <a:xfrm>
            <a:off x="2967038" y="2087563"/>
            <a:ext cx="995362"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TextBox 235"/>
          <p:cNvSpPr txBox="1">
            <a:spLocks noChangeArrowheads="1"/>
          </p:cNvSpPr>
          <p:nvPr/>
        </p:nvSpPr>
        <p:spPr bwMode="auto">
          <a:xfrm>
            <a:off x="2895600" y="2101850"/>
            <a:ext cx="1066800" cy="415925"/>
          </a:xfrm>
          <a:prstGeom prst="rect">
            <a:avLst/>
          </a:prstGeom>
          <a:noFill/>
          <a:ln w="9525">
            <a:noFill/>
            <a:miter lim="800000"/>
            <a:headEnd/>
            <a:tailEnd/>
          </a:ln>
        </p:spPr>
        <p:txBody>
          <a:bodyPr>
            <a:spAutoFit/>
          </a:bodyPr>
          <a:lstStyle/>
          <a:p>
            <a:pPr algn="ctr"/>
            <a:r>
              <a:rPr lang="en-US" sz="700" dirty="0">
                <a:latin typeface="Calibri" pitchFamily="34" charset="0"/>
              </a:rPr>
              <a:t>CO: GNRY, STX </a:t>
            </a:r>
          </a:p>
          <a:p>
            <a:pPr algn="ctr"/>
            <a:r>
              <a:rPr lang="en-US" sz="700" dirty="0">
                <a:latin typeface="Calibri" pitchFamily="34" charset="0"/>
              </a:rPr>
              <a:t>BDE/BN: FCX, STAFFEX, CPX,FTX (MCTC), DEPEX</a:t>
            </a:r>
            <a:endParaRPr lang="en-US" sz="600" dirty="0">
              <a:latin typeface="Calibri" pitchFamily="34" charset="0"/>
            </a:endParaRPr>
          </a:p>
        </p:txBody>
      </p:sp>
      <p:sp>
        <p:nvSpPr>
          <p:cNvPr id="159" name="AutoShape 17"/>
          <p:cNvSpPr>
            <a:spLocks noChangeArrowheads="1"/>
          </p:cNvSpPr>
          <p:nvPr/>
        </p:nvSpPr>
        <p:spPr bwMode="auto">
          <a:xfrm>
            <a:off x="4014788" y="1217613"/>
            <a:ext cx="381000" cy="365125"/>
          </a:xfrm>
          <a:prstGeom prst="roundRect">
            <a:avLst>
              <a:gd name="adj" fmla="val 16667"/>
            </a:avLst>
          </a:prstGeom>
          <a:solidFill>
            <a:schemeClr val="bg2">
              <a:lumMod val="90000"/>
            </a:schemeClr>
          </a:solidFill>
          <a:ln w="9525">
            <a:solidFill>
              <a:schemeClr val="tx1"/>
            </a:solidFill>
            <a:round/>
            <a:headEnd/>
            <a:tailEnd/>
          </a:ln>
        </p:spPr>
        <p:txBody>
          <a:bodyPr lIns="0" tIns="0" rIns="0" bIns="0" anchor="ctr"/>
          <a:lstStyle/>
          <a:p>
            <a:pPr algn="ctr" fontAlgn="auto">
              <a:spcBef>
                <a:spcPts val="0"/>
              </a:spcBef>
              <a:spcAft>
                <a:spcPts val="0"/>
              </a:spcAft>
              <a:defRPr/>
            </a:pPr>
            <a:r>
              <a:rPr lang="en-US" sz="800" b="1" dirty="0">
                <a:latin typeface="+mn-lt"/>
                <a:cs typeface="+mn-cs"/>
              </a:rPr>
              <a:t>Region Specific Training</a:t>
            </a:r>
          </a:p>
        </p:txBody>
      </p:sp>
      <p:sp>
        <p:nvSpPr>
          <p:cNvPr id="160" name="TextBox 238"/>
          <p:cNvSpPr txBox="1">
            <a:spLocks noChangeArrowheads="1"/>
          </p:cNvSpPr>
          <p:nvPr/>
        </p:nvSpPr>
        <p:spPr bwMode="auto">
          <a:xfrm>
            <a:off x="4572000" y="2051050"/>
            <a:ext cx="2438400" cy="523875"/>
          </a:xfrm>
          <a:prstGeom prst="rect">
            <a:avLst/>
          </a:prstGeom>
          <a:noFill/>
          <a:ln w="9525">
            <a:noFill/>
            <a:miter lim="800000"/>
            <a:headEnd/>
            <a:tailEnd/>
          </a:ln>
        </p:spPr>
        <p:txBody>
          <a:bodyPr>
            <a:spAutoFit/>
          </a:bodyPr>
          <a:lstStyle/>
          <a:p>
            <a:pPr algn="ctr"/>
            <a:r>
              <a:rPr lang="en-US" sz="700">
                <a:latin typeface="Calibri" pitchFamily="34" charset="0"/>
              </a:rPr>
              <a:t>SQD : STX, LFX </a:t>
            </a:r>
          </a:p>
          <a:p>
            <a:pPr algn="ctr"/>
            <a:r>
              <a:rPr lang="en-US" sz="700">
                <a:latin typeface="Calibri" pitchFamily="34" charset="0"/>
              </a:rPr>
              <a:t>PLT: STX, LFX </a:t>
            </a:r>
          </a:p>
          <a:p>
            <a:pPr algn="ctr"/>
            <a:r>
              <a:rPr lang="en-US" sz="700">
                <a:latin typeface="Calibri" pitchFamily="34" charset="0"/>
              </a:rPr>
              <a:t>CO: GNRY, STX, FTX, CALFX </a:t>
            </a:r>
          </a:p>
          <a:p>
            <a:pPr algn="ctr"/>
            <a:r>
              <a:rPr lang="en-US" sz="700">
                <a:latin typeface="Calibri" pitchFamily="34" charset="0"/>
              </a:rPr>
              <a:t>BDE/BN: FTX, FCX, STAFFEX, CPX,</a:t>
            </a:r>
            <a:endParaRPr lang="en-US" sz="600">
              <a:latin typeface="Calibri" pitchFamily="34" charset="0"/>
            </a:endParaRPr>
          </a:p>
        </p:txBody>
      </p:sp>
      <p:sp>
        <p:nvSpPr>
          <p:cNvPr id="161" name="Rectangle 160"/>
          <p:cNvSpPr/>
          <p:nvPr/>
        </p:nvSpPr>
        <p:spPr>
          <a:xfrm>
            <a:off x="7239000" y="2087563"/>
            <a:ext cx="1447800"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TextBox 240"/>
          <p:cNvSpPr txBox="1">
            <a:spLocks noChangeArrowheads="1"/>
          </p:cNvSpPr>
          <p:nvPr/>
        </p:nvSpPr>
        <p:spPr bwMode="auto">
          <a:xfrm>
            <a:off x="7239000" y="2036763"/>
            <a:ext cx="1447800" cy="523875"/>
          </a:xfrm>
          <a:prstGeom prst="rect">
            <a:avLst/>
          </a:prstGeom>
          <a:noFill/>
          <a:ln w="9525">
            <a:noFill/>
            <a:miter lim="800000"/>
            <a:headEnd/>
            <a:tailEnd/>
          </a:ln>
        </p:spPr>
        <p:txBody>
          <a:bodyPr>
            <a:spAutoFit/>
          </a:bodyPr>
          <a:lstStyle/>
          <a:p>
            <a:pPr algn="ctr"/>
            <a:r>
              <a:rPr lang="en-US" sz="700">
                <a:latin typeface="Calibri" pitchFamily="34" charset="0"/>
              </a:rPr>
              <a:t>SQD: STX, LFX </a:t>
            </a:r>
          </a:p>
          <a:p>
            <a:pPr algn="ctr"/>
            <a:r>
              <a:rPr lang="en-US" sz="700">
                <a:latin typeface="Calibri" pitchFamily="34" charset="0"/>
              </a:rPr>
              <a:t>PLT:  STX, LFX </a:t>
            </a:r>
          </a:p>
          <a:p>
            <a:pPr algn="ctr"/>
            <a:r>
              <a:rPr lang="en-US" sz="700">
                <a:latin typeface="Calibri" pitchFamily="34" charset="0"/>
              </a:rPr>
              <a:t>CO: GNRY, STX</a:t>
            </a:r>
          </a:p>
          <a:p>
            <a:pPr algn="ctr"/>
            <a:r>
              <a:rPr lang="en-US" sz="700">
                <a:latin typeface="Calibri" pitchFamily="34" charset="0"/>
              </a:rPr>
              <a:t>BDE/BN: STAFFEX</a:t>
            </a:r>
            <a:endParaRPr lang="en-US" sz="600">
              <a:latin typeface="Calibri" pitchFamily="34" charset="0"/>
            </a:endParaRPr>
          </a:p>
        </p:txBody>
      </p:sp>
      <p:sp>
        <p:nvSpPr>
          <p:cNvPr id="163" name="Rectangle 162"/>
          <p:cNvSpPr/>
          <p:nvPr/>
        </p:nvSpPr>
        <p:spPr>
          <a:xfrm>
            <a:off x="3886200" y="2087563"/>
            <a:ext cx="552450"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TextBox 236"/>
          <p:cNvSpPr txBox="1">
            <a:spLocks noChangeArrowheads="1"/>
          </p:cNvSpPr>
          <p:nvPr/>
        </p:nvSpPr>
        <p:spPr bwMode="auto">
          <a:xfrm>
            <a:off x="3738563" y="2106613"/>
            <a:ext cx="847725" cy="414337"/>
          </a:xfrm>
          <a:prstGeom prst="rect">
            <a:avLst/>
          </a:prstGeom>
          <a:noFill/>
          <a:ln w="9525">
            <a:noFill/>
            <a:miter lim="800000"/>
            <a:headEnd/>
            <a:tailEnd/>
          </a:ln>
        </p:spPr>
        <p:txBody>
          <a:bodyPr>
            <a:spAutoFit/>
          </a:bodyPr>
          <a:lstStyle/>
          <a:p>
            <a:pPr algn="ctr"/>
            <a:r>
              <a:rPr lang="en-US" sz="700">
                <a:latin typeface="Calibri" pitchFamily="34" charset="0"/>
              </a:rPr>
              <a:t>SQD: STX</a:t>
            </a:r>
          </a:p>
          <a:p>
            <a:pPr algn="ctr"/>
            <a:r>
              <a:rPr lang="en-US" sz="700">
                <a:latin typeface="Calibri" pitchFamily="34" charset="0"/>
              </a:rPr>
              <a:t>PLT: STX</a:t>
            </a:r>
          </a:p>
          <a:p>
            <a:pPr algn="ctr"/>
            <a:r>
              <a:rPr lang="en-US" sz="600">
                <a:latin typeface="Calibri" pitchFamily="34" charset="0"/>
              </a:rPr>
              <a:t>BDE/BN: STAFFEX</a:t>
            </a:r>
            <a:endParaRPr lang="en-US" sz="500">
              <a:latin typeface="Calibri" pitchFamily="34" charset="0"/>
            </a:endParaRPr>
          </a:p>
        </p:txBody>
      </p:sp>
      <p:cxnSp>
        <p:nvCxnSpPr>
          <p:cNvPr id="165" name="Straight Connector 164"/>
          <p:cNvCxnSpPr/>
          <p:nvPr/>
        </p:nvCxnSpPr>
        <p:spPr>
          <a:xfrm>
            <a:off x="54133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9376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59861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95103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65588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00831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71316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06558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77043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12286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82771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18013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88498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23741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4226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829468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1" name="Rectangle 116"/>
          <p:cNvSpPr>
            <a:spLocks noChangeArrowheads="1"/>
          </p:cNvSpPr>
          <p:nvPr/>
        </p:nvSpPr>
        <p:spPr bwMode="auto">
          <a:xfrm>
            <a:off x="219075" y="841375"/>
            <a:ext cx="252413"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P2</a:t>
            </a:r>
          </a:p>
        </p:txBody>
      </p:sp>
      <p:sp>
        <p:nvSpPr>
          <p:cNvPr id="182" name="Rectangle 116"/>
          <p:cNvSpPr>
            <a:spLocks noChangeArrowheads="1"/>
          </p:cNvSpPr>
          <p:nvPr/>
        </p:nvSpPr>
        <p:spPr bwMode="auto">
          <a:xfrm>
            <a:off x="566738" y="841375"/>
            <a:ext cx="252412"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S2</a:t>
            </a:r>
          </a:p>
        </p:txBody>
      </p:sp>
      <p:sp>
        <p:nvSpPr>
          <p:cNvPr id="183" name="Rectangle 116"/>
          <p:cNvSpPr>
            <a:spLocks noChangeArrowheads="1"/>
          </p:cNvSpPr>
          <p:nvPr/>
        </p:nvSpPr>
        <p:spPr bwMode="auto">
          <a:xfrm>
            <a:off x="2033588" y="841375"/>
            <a:ext cx="252412"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P1</a:t>
            </a:r>
          </a:p>
        </p:txBody>
      </p:sp>
      <p:sp>
        <p:nvSpPr>
          <p:cNvPr id="184" name="Rectangle 116"/>
          <p:cNvSpPr>
            <a:spLocks noChangeArrowheads="1"/>
          </p:cNvSpPr>
          <p:nvPr/>
        </p:nvSpPr>
        <p:spPr bwMode="auto">
          <a:xfrm>
            <a:off x="2330450" y="841375"/>
            <a:ext cx="252413"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S1</a:t>
            </a:r>
          </a:p>
        </p:txBody>
      </p:sp>
      <p:sp>
        <p:nvSpPr>
          <p:cNvPr id="185" name="Freeform 184"/>
          <p:cNvSpPr/>
          <p:nvPr/>
        </p:nvSpPr>
        <p:spPr>
          <a:xfrm>
            <a:off x="2303463" y="814388"/>
            <a:ext cx="0" cy="182562"/>
          </a:xfrm>
          <a:custGeom>
            <a:avLst/>
            <a:gdLst>
              <a:gd name="connsiteX0" fmla="*/ 0 w 0"/>
              <a:gd name="connsiteY0" fmla="*/ 183357 h 183357"/>
              <a:gd name="connsiteX1" fmla="*/ 0 w 0"/>
              <a:gd name="connsiteY1" fmla="*/ 0 h 183357"/>
              <a:gd name="connsiteX2" fmla="*/ 0 w 0"/>
              <a:gd name="connsiteY2" fmla="*/ 0 h 183357"/>
            </a:gdLst>
            <a:ahLst/>
            <a:cxnLst>
              <a:cxn ang="0">
                <a:pos x="connsiteX0" y="connsiteY0"/>
              </a:cxn>
              <a:cxn ang="0">
                <a:pos x="connsiteX1" y="connsiteY1"/>
              </a:cxn>
              <a:cxn ang="0">
                <a:pos x="connsiteX2" y="connsiteY2"/>
              </a:cxn>
            </a:cxnLst>
            <a:rect l="l" t="t" r="r" b="b"/>
            <a:pathLst>
              <a:path h="183357">
                <a:moveTo>
                  <a:pt x="0" y="183357"/>
                </a:moveTo>
                <a:lnTo>
                  <a:pt x="0" y="0"/>
                </a:lnTo>
                <a:lnTo>
                  <a:pt x="0" y="0"/>
                </a:ln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86" name="Straight Connector 185"/>
          <p:cNvCxnSpPr/>
          <p:nvPr/>
        </p:nvCxnSpPr>
        <p:spPr>
          <a:xfrm>
            <a:off x="193675" y="839788"/>
            <a:ext cx="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418013" y="84613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647113" y="84613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6532563" y="83978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246188" y="83978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3360738" y="83978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475288" y="838200"/>
            <a:ext cx="0" cy="153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589838" y="83978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88913" y="987425"/>
            <a:ext cx="845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Rectangle 803"/>
          <p:cNvSpPr>
            <a:spLocks noChangeArrowheads="1"/>
          </p:cNvSpPr>
          <p:nvPr/>
        </p:nvSpPr>
        <p:spPr bwMode="auto">
          <a:xfrm>
            <a:off x="1209675" y="671513"/>
            <a:ext cx="95250" cy="153987"/>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3 </a:t>
            </a:r>
            <a:endParaRPr lang="en-US" sz="2800" b="1">
              <a:solidFill>
                <a:srgbClr val="000000"/>
              </a:solidFill>
              <a:latin typeface="Calibri" pitchFamily="34" charset="0"/>
            </a:endParaRPr>
          </a:p>
        </p:txBody>
      </p:sp>
      <p:sp>
        <p:nvSpPr>
          <p:cNvPr id="196" name="Rectangle 803"/>
          <p:cNvSpPr>
            <a:spLocks noChangeArrowheads="1"/>
          </p:cNvSpPr>
          <p:nvPr/>
        </p:nvSpPr>
        <p:spPr bwMode="auto">
          <a:xfrm>
            <a:off x="2209800" y="685800"/>
            <a:ext cx="95250"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6 </a:t>
            </a:r>
            <a:endParaRPr lang="en-US" sz="2800" b="1">
              <a:solidFill>
                <a:srgbClr val="000000"/>
              </a:solidFill>
              <a:latin typeface="Calibri" pitchFamily="34" charset="0"/>
            </a:endParaRPr>
          </a:p>
        </p:txBody>
      </p:sp>
      <p:sp>
        <p:nvSpPr>
          <p:cNvPr id="197" name="Rectangle 803"/>
          <p:cNvSpPr>
            <a:spLocks noChangeArrowheads="1"/>
          </p:cNvSpPr>
          <p:nvPr/>
        </p:nvSpPr>
        <p:spPr bwMode="auto">
          <a:xfrm>
            <a:off x="3328988" y="684213"/>
            <a:ext cx="65087" cy="153987"/>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9</a:t>
            </a:r>
            <a:endParaRPr lang="en-US" sz="2800" b="1">
              <a:solidFill>
                <a:srgbClr val="000000"/>
              </a:solidFill>
              <a:latin typeface="Calibri" pitchFamily="34" charset="0"/>
            </a:endParaRPr>
          </a:p>
        </p:txBody>
      </p:sp>
      <p:sp>
        <p:nvSpPr>
          <p:cNvPr id="198" name="Rectangle 803"/>
          <p:cNvSpPr>
            <a:spLocks noChangeArrowheads="1"/>
          </p:cNvSpPr>
          <p:nvPr/>
        </p:nvSpPr>
        <p:spPr bwMode="auto">
          <a:xfrm>
            <a:off x="4356100" y="685800"/>
            <a:ext cx="160338"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12 </a:t>
            </a:r>
            <a:endParaRPr lang="en-US" sz="2800" b="1">
              <a:solidFill>
                <a:srgbClr val="000000"/>
              </a:solidFill>
              <a:latin typeface="Calibri" pitchFamily="34" charset="0"/>
            </a:endParaRPr>
          </a:p>
        </p:txBody>
      </p:sp>
      <p:sp>
        <p:nvSpPr>
          <p:cNvPr id="199" name="Rectangle 803"/>
          <p:cNvSpPr>
            <a:spLocks noChangeArrowheads="1"/>
          </p:cNvSpPr>
          <p:nvPr/>
        </p:nvSpPr>
        <p:spPr bwMode="auto">
          <a:xfrm>
            <a:off x="5419725" y="685800"/>
            <a:ext cx="160338"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15 </a:t>
            </a:r>
            <a:endParaRPr lang="en-US" sz="2800" b="1">
              <a:solidFill>
                <a:srgbClr val="000000"/>
              </a:solidFill>
              <a:latin typeface="Calibri" pitchFamily="34" charset="0"/>
            </a:endParaRPr>
          </a:p>
        </p:txBody>
      </p:sp>
      <p:sp>
        <p:nvSpPr>
          <p:cNvPr id="200" name="Rectangle 803"/>
          <p:cNvSpPr>
            <a:spLocks noChangeArrowheads="1"/>
          </p:cNvSpPr>
          <p:nvPr/>
        </p:nvSpPr>
        <p:spPr bwMode="auto">
          <a:xfrm>
            <a:off x="6462713" y="685800"/>
            <a:ext cx="160337"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18 </a:t>
            </a:r>
            <a:endParaRPr lang="en-US" sz="2800" b="1">
              <a:solidFill>
                <a:srgbClr val="000000"/>
              </a:solidFill>
              <a:latin typeface="Calibri" pitchFamily="34" charset="0"/>
            </a:endParaRPr>
          </a:p>
        </p:txBody>
      </p:sp>
      <p:sp>
        <p:nvSpPr>
          <p:cNvPr id="201" name="Rectangle 803"/>
          <p:cNvSpPr>
            <a:spLocks noChangeArrowheads="1"/>
          </p:cNvSpPr>
          <p:nvPr/>
        </p:nvSpPr>
        <p:spPr bwMode="auto">
          <a:xfrm>
            <a:off x="7529513" y="685800"/>
            <a:ext cx="160337"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21 </a:t>
            </a:r>
            <a:endParaRPr lang="en-US" sz="2800" b="1">
              <a:solidFill>
                <a:srgbClr val="000000"/>
              </a:solidFill>
              <a:latin typeface="Calibri" pitchFamily="34" charset="0"/>
            </a:endParaRPr>
          </a:p>
        </p:txBody>
      </p:sp>
      <p:sp>
        <p:nvSpPr>
          <p:cNvPr id="202" name="Rectangle 803"/>
          <p:cNvSpPr>
            <a:spLocks noChangeArrowheads="1"/>
          </p:cNvSpPr>
          <p:nvPr/>
        </p:nvSpPr>
        <p:spPr bwMode="auto">
          <a:xfrm>
            <a:off x="8582025" y="685800"/>
            <a:ext cx="160338"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24 </a:t>
            </a:r>
            <a:endParaRPr lang="en-US" sz="2800" b="1">
              <a:solidFill>
                <a:srgbClr val="000000"/>
              </a:solidFill>
              <a:latin typeface="Calibri" pitchFamily="34" charset="0"/>
            </a:endParaRPr>
          </a:p>
        </p:txBody>
      </p:sp>
      <p:sp>
        <p:nvSpPr>
          <p:cNvPr id="203" name="Rectangle 803"/>
          <p:cNvSpPr>
            <a:spLocks noChangeArrowheads="1"/>
          </p:cNvSpPr>
          <p:nvPr/>
        </p:nvSpPr>
        <p:spPr bwMode="auto">
          <a:xfrm>
            <a:off x="171450" y="684213"/>
            <a:ext cx="93663" cy="153987"/>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0 </a:t>
            </a:r>
            <a:endParaRPr lang="en-US" sz="2800" b="1">
              <a:solidFill>
                <a:srgbClr val="000000"/>
              </a:solidFill>
              <a:latin typeface="Calibri" pitchFamily="34" charset="0"/>
            </a:endParaRPr>
          </a:p>
        </p:txBody>
      </p:sp>
      <p:sp>
        <p:nvSpPr>
          <p:cNvPr id="204" name="Rectangle 116"/>
          <p:cNvSpPr>
            <a:spLocks noChangeArrowheads="1"/>
          </p:cNvSpPr>
          <p:nvPr/>
        </p:nvSpPr>
        <p:spPr bwMode="auto">
          <a:xfrm>
            <a:off x="1119188" y="841375"/>
            <a:ext cx="252412" cy="122238"/>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T3</a:t>
            </a:r>
          </a:p>
        </p:txBody>
      </p:sp>
      <p:sp>
        <p:nvSpPr>
          <p:cNvPr id="205" name="Rectangle 116"/>
          <p:cNvSpPr>
            <a:spLocks noChangeArrowheads="1"/>
          </p:cNvSpPr>
          <p:nvPr/>
        </p:nvSpPr>
        <p:spPr bwMode="auto">
          <a:xfrm>
            <a:off x="2881313" y="849313"/>
            <a:ext cx="252412"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T2</a:t>
            </a:r>
          </a:p>
        </p:txBody>
      </p:sp>
      <p:sp>
        <p:nvSpPr>
          <p:cNvPr id="206" name="Rectangle 116"/>
          <p:cNvSpPr>
            <a:spLocks noChangeArrowheads="1"/>
          </p:cNvSpPr>
          <p:nvPr/>
        </p:nvSpPr>
        <p:spPr bwMode="auto">
          <a:xfrm>
            <a:off x="4295775" y="849313"/>
            <a:ext cx="252413"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T1</a:t>
            </a:r>
          </a:p>
        </p:txBody>
      </p:sp>
      <p:sp>
        <p:nvSpPr>
          <p:cNvPr id="207" name="Rectangle 116"/>
          <p:cNvSpPr>
            <a:spLocks noChangeArrowheads="1"/>
          </p:cNvSpPr>
          <p:nvPr/>
        </p:nvSpPr>
        <p:spPr bwMode="auto">
          <a:xfrm>
            <a:off x="8520113" y="849313"/>
            <a:ext cx="252412"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T1/T2</a:t>
            </a:r>
          </a:p>
        </p:txBody>
      </p:sp>
      <p:sp>
        <p:nvSpPr>
          <p:cNvPr id="208" name="Rectangle 114"/>
          <p:cNvSpPr>
            <a:spLocks noChangeArrowheads="1"/>
          </p:cNvSpPr>
          <p:nvPr/>
        </p:nvSpPr>
        <p:spPr bwMode="auto">
          <a:xfrm>
            <a:off x="316189" y="2517775"/>
            <a:ext cx="741362" cy="277813"/>
          </a:xfrm>
          <a:prstGeom prst="rect">
            <a:avLst/>
          </a:prstGeom>
          <a:noFill/>
          <a:ln w="9525">
            <a:noFill/>
            <a:miter lim="800000"/>
            <a:headEnd/>
            <a:tailEnd/>
          </a:ln>
        </p:spPr>
        <p:txBody>
          <a:bodyPr wrap="none">
            <a:spAutoFit/>
          </a:bodyPr>
          <a:lstStyle/>
          <a:p>
            <a:pPr algn="ctr"/>
            <a:r>
              <a:rPr lang="en-US" sz="1200" b="1" u="sng" dirty="0">
                <a:solidFill>
                  <a:srgbClr val="0000FF"/>
                </a:solidFill>
              </a:rPr>
              <a:t>RESET</a:t>
            </a:r>
            <a:r>
              <a:rPr lang="en-US" sz="1200" u="sng" dirty="0">
                <a:solidFill>
                  <a:srgbClr val="0000FF"/>
                </a:solidFill>
              </a:rPr>
              <a:t> </a:t>
            </a:r>
          </a:p>
        </p:txBody>
      </p:sp>
      <p:sp>
        <p:nvSpPr>
          <p:cNvPr id="209" name="Rectangle 115"/>
          <p:cNvSpPr>
            <a:spLocks noChangeArrowheads="1"/>
          </p:cNvSpPr>
          <p:nvPr/>
        </p:nvSpPr>
        <p:spPr bwMode="auto">
          <a:xfrm>
            <a:off x="2365448" y="2514600"/>
            <a:ext cx="1363663" cy="276225"/>
          </a:xfrm>
          <a:prstGeom prst="rect">
            <a:avLst/>
          </a:prstGeom>
          <a:noFill/>
          <a:ln w="9525">
            <a:noFill/>
            <a:miter lim="800000"/>
            <a:headEnd/>
            <a:tailEnd/>
          </a:ln>
        </p:spPr>
        <p:txBody>
          <a:bodyPr wrap="none">
            <a:spAutoFit/>
          </a:bodyPr>
          <a:lstStyle/>
          <a:p>
            <a:pPr algn="ctr"/>
            <a:r>
              <a:rPr lang="en-US" sz="1200" b="1" u="sng" dirty="0">
                <a:solidFill>
                  <a:srgbClr val="0000FF"/>
                </a:solidFill>
              </a:rPr>
              <a:t>TRAIN / READY</a:t>
            </a:r>
            <a:r>
              <a:rPr lang="en-US" sz="1200" u="sng" dirty="0">
                <a:solidFill>
                  <a:srgbClr val="0000FF"/>
                </a:solidFill>
              </a:rPr>
              <a:t> </a:t>
            </a:r>
          </a:p>
        </p:txBody>
      </p:sp>
      <p:sp>
        <p:nvSpPr>
          <p:cNvPr id="210" name="Rectangle 116"/>
          <p:cNvSpPr>
            <a:spLocks noChangeArrowheads="1"/>
          </p:cNvSpPr>
          <p:nvPr/>
        </p:nvSpPr>
        <p:spPr bwMode="auto">
          <a:xfrm>
            <a:off x="5943600" y="2505075"/>
            <a:ext cx="1085850" cy="277813"/>
          </a:xfrm>
          <a:prstGeom prst="rect">
            <a:avLst/>
          </a:prstGeom>
          <a:noFill/>
          <a:ln w="9525">
            <a:noFill/>
            <a:miter lim="800000"/>
            <a:headEnd/>
            <a:tailEnd/>
          </a:ln>
        </p:spPr>
        <p:txBody>
          <a:bodyPr wrap="none">
            <a:spAutoFit/>
          </a:bodyPr>
          <a:lstStyle/>
          <a:p>
            <a:pPr algn="ctr"/>
            <a:r>
              <a:rPr lang="en-US" sz="1200" b="1" u="sng" dirty="0">
                <a:solidFill>
                  <a:srgbClr val="0000FF"/>
                </a:solidFill>
              </a:rPr>
              <a:t>AVAILABLE</a:t>
            </a:r>
            <a:r>
              <a:rPr lang="en-US" sz="1200" u="sng" dirty="0">
                <a:solidFill>
                  <a:srgbClr val="0000FF"/>
                </a:solidFill>
              </a:rPr>
              <a:t> </a:t>
            </a:r>
          </a:p>
        </p:txBody>
      </p:sp>
      <p:sp>
        <p:nvSpPr>
          <p:cNvPr id="214" name="Right Brace 213"/>
          <p:cNvSpPr/>
          <p:nvPr/>
        </p:nvSpPr>
        <p:spPr>
          <a:xfrm>
            <a:off x="7493749" y="3505200"/>
            <a:ext cx="135775" cy="609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TextBox 214"/>
          <p:cNvSpPr txBox="1"/>
          <p:nvPr/>
        </p:nvSpPr>
        <p:spPr>
          <a:xfrm rot="5400000">
            <a:off x="7480629" y="3573431"/>
            <a:ext cx="750526" cy="461665"/>
          </a:xfrm>
          <a:prstGeom prst="rect">
            <a:avLst/>
          </a:prstGeom>
          <a:noFill/>
        </p:spPr>
        <p:txBody>
          <a:bodyPr wrap="none" rtlCol="0">
            <a:spAutoFit/>
          </a:bodyPr>
          <a:lstStyle/>
          <a:p>
            <a:pPr algn="ctr"/>
            <a:r>
              <a:rPr lang="en-US" sz="1200" b="1" dirty="0" smtClean="0">
                <a:latin typeface="Arial" pitchFamily="34" charset="0"/>
                <a:cs typeface="Arial" pitchFamily="34" charset="0"/>
              </a:rPr>
              <a:t>Home</a:t>
            </a:r>
          </a:p>
          <a:p>
            <a:pPr algn="ctr"/>
            <a:r>
              <a:rPr lang="en-US" sz="1200" b="1" dirty="0" smtClean="0">
                <a:latin typeface="Arial" pitchFamily="34" charset="0"/>
                <a:cs typeface="Arial" pitchFamily="34" charset="0"/>
              </a:rPr>
              <a:t> Station</a:t>
            </a:r>
            <a:endParaRPr lang="en-US" sz="1200" b="1" dirty="0">
              <a:latin typeface="Arial" pitchFamily="34" charset="0"/>
              <a:cs typeface="Arial" pitchFamily="34" charset="0"/>
            </a:endParaRPr>
          </a:p>
        </p:txBody>
      </p:sp>
      <p:sp>
        <p:nvSpPr>
          <p:cNvPr id="216" name="TextBox 215"/>
          <p:cNvSpPr txBox="1"/>
          <p:nvPr/>
        </p:nvSpPr>
        <p:spPr>
          <a:xfrm rot="5400000">
            <a:off x="8634245" y="4604731"/>
            <a:ext cx="742511" cy="276999"/>
          </a:xfrm>
          <a:prstGeom prst="rect">
            <a:avLst/>
          </a:prstGeom>
          <a:noFill/>
        </p:spPr>
        <p:txBody>
          <a:bodyPr wrap="none" rtlCol="0">
            <a:spAutoFit/>
          </a:bodyPr>
          <a:lstStyle/>
          <a:p>
            <a:pPr algn="ctr"/>
            <a:r>
              <a:rPr lang="en-US" sz="1200" b="1" dirty="0" smtClean="0">
                <a:latin typeface="Arial" pitchFamily="34" charset="0"/>
                <a:cs typeface="Arial" pitchFamily="34" charset="0"/>
              </a:rPr>
              <a:t>Ft. Polk</a:t>
            </a:r>
            <a:endParaRPr lang="en-US" sz="1200" b="1" dirty="0">
              <a:latin typeface="Arial" pitchFamily="34" charset="0"/>
              <a:cs typeface="Arial" pitchFamily="34" charset="0"/>
            </a:endParaRPr>
          </a:p>
        </p:txBody>
      </p:sp>
      <p:sp>
        <p:nvSpPr>
          <p:cNvPr id="217" name="Right Brace 216"/>
          <p:cNvSpPr/>
          <p:nvPr/>
        </p:nvSpPr>
        <p:spPr>
          <a:xfrm>
            <a:off x="8789150" y="4191000"/>
            <a:ext cx="126250" cy="1143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0" name="Straight Connector 219"/>
          <p:cNvCxnSpPr/>
          <p:nvPr/>
        </p:nvCxnSpPr>
        <p:spPr>
          <a:xfrm>
            <a:off x="4448175" y="2724150"/>
            <a:ext cx="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186"/>
          <p:cNvSpPr txBox="1">
            <a:spLocks noChangeArrowheads="1"/>
          </p:cNvSpPr>
          <p:nvPr/>
        </p:nvSpPr>
        <p:spPr bwMode="auto">
          <a:xfrm>
            <a:off x="4233863" y="2554287"/>
            <a:ext cx="469900" cy="246063"/>
          </a:xfrm>
          <a:prstGeom prst="rect">
            <a:avLst/>
          </a:prstGeom>
          <a:noFill/>
          <a:ln w="9525">
            <a:noFill/>
            <a:miter lim="800000"/>
            <a:headEnd/>
            <a:tailEnd/>
          </a:ln>
        </p:spPr>
        <p:txBody>
          <a:bodyPr wrap="none">
            <a:spAutoFit/>
          </a:bodyPr>
          <a:lstStyle/>
          <a:p>
            <a:r>
              <a:rPr lang="en-US" sz="1000" b="1" dirty="0">
                <a:latin typeface="Calibri" pitchFamily="34" charset="0"/>
              </a:rPr>
              <a:t>AFPD</a:t>
            </a:r>
          </a:p>
        </p:txBody>
      </p:sp>
      <p:sp>
        <p:nvSpPr>
          <p:cNvPr id="223" name="TextBox 222"/>
          <p:cNvSpPr txBox="1"/>
          <p:nvPr/>
        </p:nvSpPr>
        <p:spPr>
          <a:xfrm rot="5400000">
            <a:off x="3835599" y="3081890"/>
            <a:ext cx="750526" cy="461665"/>
          </a:xfrm>
          <a:prstGeom prst="rect">
            <a:avLst/>
          </a:prstGeom>
          <a:noFill/>
        </p:spPr>
        <p:txBody>
          <a:bodyPr wrap="none" rtlCol="0">
            <a:spAutoFit/>
          </a:bodyPr>
          <a:lstStyle/>
          <a:p>
            <a:pPr algn="ctr"/>
            <a:r>
              <a:rPr lang="en-US" sz="1200" b="1" dirty="0" smtClean="0">
                <a:latin typeface="Arial" pitchFamily="34" charset="0"/>
                <a:cs typeface="Arial" pitchFamily="34" charset="0"/>
              </a:rPr>
              <a:t>Home</a:t>
            </a:r>
          </a:p>
          <a:p>
            <a:pPr algn="ctr"/>
            <a:r>
              <a:rPr lang="en-US" sz="1200" b="1" dirty="0" smtClean="0">
                <a:latin typeface="Arial" pitchFamily="34" charset="0"/>
                <a:cs typeface="Arial" pitchFamily="34" charset="0"/>
              </a:rPr>
              <a:t> Station</a:t>
            </a:r>
            <a:endParaRPr lang="en-US" sz="1200" b="1" dirty="0">
              <a:latin typeface="Arial" pitchFamily="34" charset="0"/>
              <a:cs typeface="Arial" pitchFamily="34" charset="0"/>
            </a:endParaRPr>
          </a:p>
        </p:txBody>
      </p:sp>
      <p:sp>
        <p:nvSpPr>
          <p:cNvPr id="224" name="Right Brace 223"/>
          <p:cNvSpPr/>
          <p:nvPr/>
        </p:nvSpPr>
        <p:spPr>
          <a:xfrm>
            <a:off x="3859565" y="2764264"/>
            <a:ext cx="152400" cy="1143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9" name="Straight Arrow Connector 248"/>
          <p:cNvCxnSpPr/>
          <p:nvPr/>
        </p:nvCxnSpPr>
        <p:spPr>
          <a:xfrm>
            <a:off x="8305800" y="6019800"/>
            <a:ext cx="609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flipH="1">
            <a:off x="4302469" y="6038850"/>
            <a:ext cx="685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3855761" y="5592142"/>
            <a:ext cx="685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8079816" y="5588858"/>
            <a:ext cx="609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5" name="TextBox 4"/>
          <p:cNvSpPr txBox="1"/>
          <p:nvPr/>
        </p:nvSpPr>
        <p:spPr>
          <a:xfrm>
            <a:off x="2804989" y="552334"/>
            <a:ext cx="3218573" cy="523220"/>
          </a:xfrm>
          <a:prstGeom prst="rect">
            <a:avLst/>
          </a:prstGeom>
          <a:noFill/>
        </p:spPr>
        <p:txBody>
          <a:bodyPr wrap="none" rtlCol="0">
            <a:spAutoFit/>
          </a:bodyPr>
          <a:lstStyle/>
          <a:p>
            <a:r>
              <a:rPr lang="en-US" sz="2800" b="1" dirty="0" smtClean="0">
                <a:latin typeface="Arial" pitchFamily="34" charset="0"/>
                <a:cs typeface="Arial" pitchFamily="34" charset="0"/>
              </a:rPr>
              <a:t>RAF Unit Training</a:t>
            </a:r>
          </a:p>
        </p:txBody>
      </p:sp>
      <p:sp>
        <p:nvSpPr>
          <p:cNvPr id="6" name="Rectangle 5"/>
          <p:cNvSpPr/>
          <p:nvPr/>
        </p:nvSpPr>
        <p:spPr>
          <a:xfrm>
            <a:off x="778203" y="2636196"/>
            <a:ext cx="1206240" cy="90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smtClean="0">
              <a:solidFill>
                <a:schemeClr val="tx1"/>
              </a:solidFill>
              <a:latin typeface="Arial" pitchFamily="34" charset="0"/>
              <a:cs typeface="Arial" pitchFamily="34" charset="0"/>
            </a:endParaRPr>
          </a:p>
          <a:p>
            <a:pPr algn="ctr"/>
            <a:r>
              <a:rPr lang="en-US" sz="900" b="1" dirty="0" smtClean="0">
                <a:solidFill>
                  <a:schemeClr val="tx1"/>
                </a:solidFill>
                <a:latin typeface="Arial" pitchFamily="34" charset="0"/>
                <a:cs typeface="Arial" pitchFamily="34" charset="0"/>
              </a:rPr>
              <a:t>AOR OVERVIEW</a:t>
            </a:r>
          </a:p>
          <a:p>
            <a:pPr algn="ctr"/>
            <a:r>
              <a:rPr lang="en-US" sz="900" b="1" dirty="0" smtClean="0">
                <a:solidFill>
                  <a:schemeClr val="tx1"/>
                </a:solidFill>
                <a:latin typeface="Arial" pitchFamily="34" charset="0"/>
                <a:cs typeface="Arial" pitchFamily="34" charset="0"/>
              </a:rPr>
              <a:t>+</a:t>
            </a:r>
          </a:p>
          <a:p>
            <a:pPr algn="ctr"/>
            <a:r>
              <a:rPr lang="en-US" sz="900" b="1" dirty="0" smtClean="0">
                <a:solidFill>
                  <a:schemeClr val="tx1"/>
                </a:solidFill>
                <a:latin typeface="Arial" pitchFamily="34" charset="0"/>
                <a:cs typeface="Arial" pitchFamily="34" charset="0"/>
              </a:rPr>
              <a:t> ADVISING INTRO</a:t>
            </a:r>
          </a:p>
          <a:p>
            <a:pPr algn="ctr"/>
            <a:endParaRPr lang="en-US" sz="900" b="1" dirty="0" smtClean="0">
              <a:solidFill>
                <a:schemeClr val="tx1"/>
              </a:solidFill>
              <a:latin typeface="Arial" pitchFamily="34" charset="0"/>
              <a:cs typeface="Arial" pitchFamily="34" charset="0"/>
            </a:endParaRPr>
          </a:p>
          <a:p>
            <a:pPr algn="ctr"/>
            <a:r>
              <a:rPr lang="en-US" sz="900" b="1" dirty="0" smtClean="0">
                <a:solidFill>
                  <a:schemeClr val="tx1"/>
                </a:solidFill>
                <a:latin typeface="Arial" pitchFamily="34" charset="0"/>
                <a:cs typeface="Arial" pitchFamily="34" charset="0"/>
              </a:rPr>
              <a:t>(2 Days)</a:t>
            </a:r>
          </a:p>
          <a:p>
            <a:pPr algn="ctr"/>
            <a:endParaRPr lang="en-US" sz="900" b="1" dirty="0" smtClean="0">
              <a:solidFill>
                <a:schemeClr val="tx1"/>
              </a:solidFill>
              <a:latin typeface="Arial" pitchFamily="34" charset="0"/>
              <a:cs typeface="Arial" pitchFamily="34" charset="0"/>
            </a:endParaRPr>
          </a:p>
          <a:p>
            <a:pPr algn="ctr"/>
            <a:endParaRPr lang="en-US" sz="900" b="1" dirty="0" smtClean="0">
              <a:solidFill>
                <a:schemeClr val="tx1"/>
              </a:solidFill>
              <a:latin typeface="Arial" pitchFamily="34" charset="0"/>
              <a:cs typeface="Arial" pitchFamily="34" charset="0"/>
            </a:endParaRPr>
          </a:p>
        </p:txBody>
      </p:sp>
      <p:sp>
        <p:nvSpPr>
          <p:cNvPr id="7" name="Rectangle 6"/>
          <p:cNvSpPr/>
          <p:nvPr/>
        </p:nvSpPr>
        <p:spPr>
          <a:xfrm>
            <a:off x="3211142" y="2607013"/>
            <a:ext cx="1720782" cy="894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REGIONAL TRAINING (LANGUAGE,REGIONAL EXPERTISE,CULTURE)</a:t>
            </a:r>
          </a:p>
          <a:p>
            <a:pPr algn="ctr"/>
            <a:endParaRPr lang="en-US" sz="900" b="1" dirty="0" smtClean="0">
              <a:solidFill>
                <a:schemeClr val="tx1"/>
              </a:solidFill>
              <a:latin typeface="Arial" pitchFamily="34" charset="0"/>
              <a:cs typeface="Arial" pitchFamily="34" charset="0"/>
            </a:endParaRPr>
          </a:p>
          <a:p>
            <a:pPr algn="ctr"/>
            <a:r>
              <a:rPr lang="en-US" sz="900" b="1" dirty="0" smtClean="0">
                <a:solidFill>
                  <a:schemeClr val="tx1"/>
                </a:solidFill>
                <a:latin typeface="Arial" pitchFamily="34" charset="0"/>
                <a:cs typeface="Arial" pitchFamily="34" charset="0"/>
              </a:rPr>
              <a:t>(1.5 Days)</a:t>
            </a:r>
            <a:endParaRPr lang="en-US" sz="900" b="1" dirty="0">
              <a:solidFill>
                <a:schemeClr val="tx1"/>
              </a:solidFill>
              <a:latin typeface="Arial" pitchFamily="34" charset="0"/>
              <a:cs typeface="Arial" pitchFamily="34" charset="0"/>
            </a:endParaRPr>
          </a:p>
        </p:txBody>
      </p:sp>
      <p:sp>
        <p:nvSpPr>
          <p:cNvPr id="8" name="Rectangle 7"/>
          <p:cNvSpPr/>
          <p:nvPr/>
        </p:nvSpPr>
        <p:spPr>
          <a:xfrm>
            <a:off x="5924147" y="2568103"/>
            <a:ext cx="1926075" cy="894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MISSION-FOCUSED PLANNING AND REHEARSALS (ADVISE/PARTNER/AUGMENT</a:t>
            </a:r>
            <a:r>
              <a:rPr lang="en-US" sz="800" b="1" dirty="0" smtClean="0">
                <a:solidFill>
                  <a:schemeClr val="tx1"/>
                </a:solidFill>
                <a:latin typeface="Arial" pitchFamily="34" charset="0"/>
                <a:cs typeface="Arial" pitchFamily="34" charset="0"/>
              </a:rPr>
              <a:t>)</a:t>
            </a:r>
          </a:p>
          <a:p>
            <a:pPr algn="ctr"/>
            <a:endParaRPr lang="en-US" sz="800" b="1" dirty="0" smtClean="0">
              <a:solidFill>
                <a:schemeClr val="tx1"/>
              </a:solidFill>
              <a:latin typeface="Arial" pitchFamily="34" charset="0"/>
              <a:cs typeface="Arial" pitchFamily="34" charset="0"/>
            </a:endParaRPr>
          </a:p>
          <a:p>
            <a:pPr algn="ctr"/>
            <a:r>
              <a:rPr lang="en-US" sz="900" b="1" dirty="0" smtClean="0">
                <a:solidFill>
                  <a:schemeClr val="tx1"/>
                </a:solidFill>
                <a:latin typeface="Arial" pitchFamily="34" charset="0"/>
                <a:cs typeface="Arial" pitchFamily="34" charset="0"/>
              </a:rPr>
              <a:t>(1.5 Days)</a:t>
            </a:r>
            <a:endParaRPr lang="en-US" sz="900" b="1" dirty="0">
              <a:solidFill>
                <a:schemeClr val="tx1"/>
              </a:solidFill>
              <a:latin typeface="Arial" pitchFamily="34" charset="0"/>
              <a:cs typeface="Arial" pitchFamily="34" charset="0"/>
            </a:endParaRPr>
          </a:p>
        </p:txBody>
      </p:sp>
      <p:sp>
        <p:nvSpPr>
          <p:cNvPr id="12" name="TextBox 11"/>
          <p:cNvSpPr txBox="1"/>
          <p:nvPr/>
        </p:nvSpPr>
        <p:spPr>
          <a:xfrm>
            <a:off x="1526185" y="1413894"/>
            <a:ext cx="6256906" cy="923330"/>
          </a:xfrm>
          <a:prstGeom prst="rect">
            <a:avLst/>
          </a:prstGeom>
          <a:noFill/>
        </p:spPr>
        <p:txBody>
          <a:bodyPr wrap="none" rtlCol="0">
            <a:spAutoFit/>
          </a:bodyPr>
          <a:lstStyle/>
          <a:p>
            <a:pPr algn="ctr"/>
            <a:r>
              <a:rPr lang="en-US" b="1" dirty="0" smtClean="0">
                <a:latin typeface="Arial" pitchFamily="34" charset="0"/>
                <a:cs typeface="Arial" pitchFamily="34" charset="0"/>
              </a:rPr>
              <a:t>Education + Hands-On, Performance-Oriented Training </a:t>
            </a:r>
          </a:p>
          <a:p>
            <a:pPr algn="ctr"/>
            <a:r>
              <a:rPr lang="en-US" b="1" dirty="0" smtClean="0">
                <a:latin typeface="Arial" pitchFamily="34" charset="0"/>
                <a:cs typeface="Arial" pitchFamily="34" charset="0"/>
              </a:rPr>
              <a:t>To Build Partner Nation Capacity</a:t>
            </a:r>
          </a:p>
          <a:p>
            <a:pPr algn="ctr"/>
            <a:endParaRPr lang="en-US" dirty="0"/>
          </a:p>
        </p:txBody>
      </p:sp>
      <p:cxnSp>
        <p:nvCxnSpPr>
          <p:cNvPr id="14" name="Straight Arrow Connector 13"/>
          <p:cNvCxnSpPr/>
          <p:nvPr/>
        </p:nvCxnSpPr>
        <p:spPr>
          <a:xfrm>
            <a:off x="4075889" y="3628417"/>
            <a:ext cx="0" cy="5933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32306" y="4464996"/>
            <a:ext cx="1877439" cy="954107"/>
          </a:xfrm>
          <a:prstGeom prst="rect">
            <a:avLst/>
          </a:prstGeom>
          <a:noFill/>
        </p:spPr>
        <p:txBody>
          <a:bodyPr wrap="square" rtlCol="0">
            <a:spAutoFit/>
          </a:bodyPr>
          <a:lstStyle/>
          <a:p>
            <a:r>
              <a:rPr lang="en-US" sz="1400" dirty="0" smtClean="0">
                <a:latin typeface="Arial" pitchFamily="34" charset="0"/>
                <a:cs typeface="Arial" pitchFamily="34" charset="0"/>
              </a:rPr>
              <a:t>Training complete for Traveling Contact Teams and short-duration missions</a:t>
            </a:r>
            <a:endParaRPr lang="en-US" sz="1400" dirty="0">
              <a:latin typeface="Arial" pitchFamily="34" charset="0"/>
              <a:cs typeface="Arial" pitchFamily="34" charset="0"/>
            </a:endParaRPr>
          </a:p>
        </p:txBody>
      </p:sp>
      <p:cxnSp>
        <p:nvCxnSpPr>
          <p:cNvPr id="16" name="Straight Arrow Connector 15"/>
          <p:cNvCxnSpPr/>
          <p:nvPr/>
        </p:nvCxnSpPr>
        <p:spPr>
          <a:xfrm>
            <a:off x="1348902" y="3634902"/>
            <a:ext cx="0" cy="5933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2596" y="4490937"/>
            <a:ext cx="1877439" cy="523220"/>
          </a:xfrm>
          <a:prstGeom prst="rect">
            <a:avLst/>
          </a:prstGeom>
          <a:noFill/>
        </p:spPr>
        <p:txBody>
          <a:bodyPr wrap="square" rtlCol="0">
            <a:spAutoFit/>
          </a:bodyPr>
          <a:lstStyle/>
          <a:p>
            <a:r>
              <a:rPr lang="en-US" sz="1400" dirty="0" smtClean="0">
                <a:latin typeface="Arial" pitchFamily="34" charset="0"/>
                <a:cs typeface="Arial" pitchFamily="34" charset="0"/>
              </a:rPr>
              <a:t>Baseline knowledge for RAF members</a:t>
            </a:r>
            <a:endParaRPr lang="en-US" sz="1400" dirty="0">
              <a:latin typeface="Arial" pitchFamily="34" charset="0"/>
              <a:cs typeface="Arial" pitchFamily="34" charset="0"/>
            </a:endParaRPr>
          </a:p>
        </p:txBody>
      </p:sp>
      <p:cxnSp>
        <p:nvCxnSpPr>
          <p:cNvPr id="18" name="Straight Arrow Connector 17"/>
          <p:cNvCxnSpPr/>
          <p:nvPr/>
        </p:nvCxnSpPr>
        <p:spPr>
          <a:xfrm>
            <a:off x="6903395" y="3566808"/>
            <a:ext cx="0" cy="5933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27906" y="4374204"/>
            <a:ext cx="1877439" cy="1600438"/>
          </a:xfrm>
          <a:prstGeom prst="rect">
            <a:avLst/>
          </a:prstGeom>
          <a:noFill/>
        </p:spPr>
        <p:txBody>
          <a:bodyPr wrap="square" rtlCol="0">
            <a:spAutoFit/>
          </a:bodyPr>
          <a:lstStyle/>
          <a:p>
            <a:r>
              <a:rPr lang="en-US" sz="1400" dirty="0" smtClean="0">
                <a:latin typeface="Arial" pitchFamily="34" charset="0"/>
                <a:cs typeface="Arial" pitchFamily="34" charset="0"/>
              </a:rPr>
              <a:t>Tailored training continues for exercises and other missions in priority areas, of longer duration, or greater complexity</a:t>
            </a:r>
            <a:endParaRPr lang="en-US" sz="14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3" name="Straight Arrow Connector 242"/>
          <p:cNvCxnSpPr/>
          <p:nvPr/>
        </p:nvCxnSpPr>
        <p:spPr>
          <a:xfrm flipH="1" flipV="1">
            <a:off x="4191000" y="2743200"/>
            <a:ext cx="2362200" cy="6858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V="1">
            <a:off x="6553200" y="2743200"/>
            <a:ext cx="3048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flipV="1">
            <a:off x="6019800" y="2743200"/>
            <a:ext cx="533402" cy="6858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flipV="1">
            <a:off x="5181600" y="2743200"/>
            <a:ext cx="1371602" cy="6858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152400"/>
            <a:ext cx="8229600" cy="1143000"/>
          </a:xfrm>
        </p:spPr>
        <p:txBody>
          <a:bodyPr>
            <a:normAutofit/>
          </a:bodyPr>
          <a:lstStyle/>
          <a:p>
            <a:r>
              <a:rPr lang="en-US" sz="2400" b="1" dirty="0" smtClean="0">
                <a:latin typeface="Arial" pitchFamily="34" charset="0"/>
                <a:cs typeface="Arial" pitchFamily="34" charset="0"/>
              </a:rPr>
              <a:t>Proposed RAF Training Concept </a:t>
            </a:r>
            <a:endParaRPr lang="en-US" sz="2400" b="1" dirty="0">
              <a:latin typeface="Arial" pitchFamily="34" charset="0"/>
              <a:cs typeface="Arial" pitchFamily="34" charset="0"/>
            </a:endParaRPr>
          </a:p>
        </p:txBody>
      </p:sp>
      <p:sp>
        <p:nvSpPr>
          <p:cNvPr id="7" name="TextBox 6"/>
          <p:cNvSpPr txBox="1"/>
          <p:nvPr/>
        </p:nvSpPr>
        <p:spPr>
          <a:xfrm>
            <a:off x="4445108" y="3409950"/>
            <a:ext cx="3132589" cy="307777"/>
          </a:xfrm>
          <a:prstGeom prst="rect">
            <a:avLst/>
          </a:prstGeom>
          <a:noFill/>
        </p:spPr>
        <p:txBody>
          <a:bodyPr wrap="none" rtlCol="0">
            <a:spAutoFit/>
          </a:bodyPr>
          <a:lstStyle/>
          <a:p>
            <a:r>
              <a:rPr lang="en-US" sz="1400" b="1" dirty="0" smtClean="0">
                <a:latin typeface="Arial" pitchFamily="34" charset="0"/>
                <a:cs typeface="Arial" pitchFamily="34" charset="0"/>
              </a:rPr>
              <a:t>Commanders/Staff: 3-Day Seminar</a:t>
            </a:r>
            <a:endParaRPr lang="en-US" sz="1400" b="1" dirty="0">
              <a:latin typeface="Arial" pitchFamily="34" charset="0"/>
              <a:cs typeface="Arial" pitchFamily="34" charset="0"/>
            </a:endParaRPr>
          </a:p>
        </p:txBody>
      </p:sp>
      <p:sp>
        <p:nvSpPr>
          <p:cNvPr id="8" name="TextBox 7"/>
          <p:cNvSpPr txBox="1"/>
          <p:nvPr/>
        </p:nvSpPr>
        <p:spPr>
          <a:xfrm>
            <a:off x="4439236" y="4112657"/>
            <a:ext cx="4042838" cy="738664"/>
          </a:xfrm>
          <a:prstGeom prst="rect">
            <a:avLst/>
          </a:prstGeom>
          <a:noFill/>
        </p:spPr>
        <p:txBody>
          <a:bodyPr wrap="none" rtlCol="0">
            <a:spAutoFit/>
          </a:bodyPr>
          <a:lstStyle/>
          <a:p>
            <a:r>
              <a:rPr lang="en-US" sz="1400" b="1" dirty="0" smtClean="0">
                <a:latin typeface="Arial" pitchFamily="34" charset="0"/>
                <a:cs typeface="Arial" pitchFamily="34" charset="0"/>
              </a:rPr>
              <a:t>RAF Unit Training: 2 Weeks of Education +</a:t>
            </a:r>
          </a:p>
          <a:p>
            <a:r>
              <a:rPr lang="en-US" sz="1400" b="1" dirty="0" smtClean="0">
                <a:latin typeface="Arial" pitchFamily="34" charset="0"/>
                <a:cs typeface="Arial" pitchFamily="34" charset="0"/>
              </a:rPr>
              <a:t>Hands-On, Performance-Oriented Training to </a:t>
            </a:r>
          </a:p>
          <a:p>
            <a:r>
              <a:rPr lang="en-US" sz="1400" b="1" dirty="0" smtClean="0">
                <a:latin typeface="Arial" pitchFamily="34" charset="0"/>
                <a:cs typeface="Arial" pitchFamily="34" charset="0"/>
              </a:rPr>
              <a:t>Build Partner Nation Capacity</a:t>
            </a:r>
            <a:endParaRPr lang="en-US" sz="1400" b="1" dirty="0">
              <a:latin typeface="Arial" pitchFamily="34" charset="0"/>
              <a:cs typeface="Arial" pitchFamily="34" charset="0"/>
            </a:endParaRPr>
          </a:p>
        </p:txBody>
      </p:sp>
      <p:sp>
        <p:nvSpPr>
          <p:cNvPr id="17" name="Rectangle 16"/>
          <p:cNvSpPr/>
          <p:nvPr/>
        </p:nvSpPr>
        <p:spPr>
          <a:xfrm>
            <a:off x="4524375" y="3703082"/>
            <a:ext cx="857877" cy="4476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AOR UPDATE</a:t>
            </a:r>
            <a:endParaRPr lang="en-US" sz="900" b="1" dirty="0">
              <a:solidFill>
                <a:schemeClr val="tx1"/>
              </a:solidFill>
              <a:latin typeface="Arial" pitchFamily="34" charset="0"/>
              <a:cs typeface="Arial" pitchFamily="34" charset="0"/>
            </a:endParaRPr>
          </a:p>
        </p:txBody>
      </p:sp>
      <p:sp>
        <p:nvSpPr>
          <p:cNvPr id="23" name="Rectangle 22"/>
          <p:cNvSpPr/>
          <p:nvPr/>
        </p:nvSpPr>
        <p:spPr>
          <a:xfrm>
            <a:off x="5438775" y="3693557"/>
            <a:ext cx="1447800" cy="4667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CDR</a:t>
            </a:r>
          </a:p>
          <a:p>
            <a:pPr algn="ctr"/>
            <a:r>
              <a:rPr lang="en-US" sz="900" b="1" dirty="0" smtClean="0">
                <a:solidFill>
                  <a:schemeClr val="tx1"/>
                </a:solidFill>
                <a:latin typeface="Arial" pitchFamily="34" charset="0"/>
                <a:cs typeface="Arial" pitchFamily="34" charset="0"/>
              </a:rPr>
              <a:t>SPECIAL </a:t>
            </a:r>
          </a:p>
          <a:p>
            <a:pPr algn="ctr"/>
            <a:r>
              <a:rPr lang="en-US" sz="900" b="1" dirty="0" smtClean="0">
                <a:solidFill>
                  <a:schemeClr val="tx1"/>
                </a:solidFill>
                <a:latin typeface="Arial" pitchFamily="34" charset="0"/>
                <a:cs typeface="Arial" pitchFamily="34" charset="0"/>
              </a:rPr>
              <a:t>TOPICS</a:t>
            </a:r>
            <a:endParaRPr lang="en-US" sz="900" b="1" dirty="0">
              <a:solidFill>
                <a:schemeClr val="tx1"/>
              </a:solidFill>
              <a:latin typeface="Arial" pitchFamily="34" charset="0"/>
              <a:cs typeface="Arial" pitchFamily="34" charset="0"/>
            </a:endParaRPr>
          </a:p>
        </p:txBody>
      </p:sp>
      <p:sp>
        <p:nvSpPr>
          <p:cNvPr id="30" name="Rectangle 29"/>
          <p:cNvSpPr/>
          <p:nvPr/>
        </p:nvSpPr>
        <p:spPr>
          <a:xfrm>
            <a:off x="4524375" y="4807982"/>
            <a:ext cx="857877" cy="4476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AOR OVERVIEW</a:t>
            </a:r>
            <a:endParaRPr lang="en-US" sz="900" b="1" dirty="0">
              <a:solidFill>
                <a:schemeClr val="tx1"/>
              </a:solidFill>
              <a:latin typeface="Arial" pitchFamily="34" charset="0"/>
              <a:cs typeface="Arial" pitchFamily="34" charset="0"/>
            </a:endParaRPr>
          </a:p>
        </p:txBody>
      </p:sp>
      <p:sp>
        <p:nvSpPr>
          <p:cNvPr id="31" name="Rectangle 30"/>
          <p:cNvSpPr/>
          <p:nvPr/>
        </p:nvSpPr>
        <p:spPr>
          <a:xfrm>
            <a:off x="5438775" y="4798457"/>
            <a:ext cx="1512636" cy="4667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itchFamily="34" charset="0"/>
                <a:cs typeface="Arial" pitchFamily="34" charset="0"/>
              </a:rPr>
              <a:t>REGIONAL TRAINING (LANGUAGE,REGIONAL EXPERTISE,CULTURE)</a:t>
            </a:r>
            <a:endParaRPr lang="en-US" sz="800" b="1" dirty="0">
              <a:solidFill>
                <a:schemeClr val="tx1"/>
              </a:solidFill>
              <a:latin typeface="Arial" pitchFamily="34" charset="0"/>
              <a:cs typeface="Arial" pitchFamily="34" charset="0"/>
            </a:endParaRPr>
          </a:p>
        </p:txBody>
      </p:sp>
      <p:sp>
        <p:nvSpPr>
          <p:cNvPr id="32" name="Rectangle 31"/>
          <p:cNvSpPr/>
          <p:nvPr/>
        </p:nvSpPr>
        <p:spPr>
          <a:xfrm>
            <a:off x="6999036" y="4798457"/>
            <a:ext cx="1761539" cy="4667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itchFamily="34" charset="0"/>
                <a:cs typeface="Arial" pitchFamily="34" charset="0"/>
              </a:rPr>
              <a:t>MISSION-FOCUSED PLANNING AND REHEARSALS (ADVISE/PARTNER/AUGMENT)</a:t>
            </a:r>
            <a:endParaRPr lang="en-US" sz="800" b="1" dirty="0">
              <a:solidFill>
                <a:schemeClr val="tx1"/>
              </a:solidFill>
              <a:latin typeface="Arial" pitchFamily="34" charset="0"/>
              <a:cs typeface="Arial" pitchFamily="34" charset="0"/>
            </a:endParaRPr>
          </a:p>
        </p:txBody>
      </p:sp>
      <p:sp>
        <p:nvSpPr>
          <p:cNvPr id="46" name="TextBox 45"/>
          <p:cNvSpPr txBox="1"/>
          <p:nvPr/>
        </p:nvSpPr>
        <p:spPr>
          <a:xfrm>
            <a:off x="2145065" y="2754536"/>
            <a:ext cx="1887055" cy="523220"/>
          </a:xfrm>
          <a:prstGeom prst="rect">
            <a:avLst/>
          </a:prstGeom>
          <a:noFill/>
        </p:spPr>
        <p:txBody>
          <a:bodyPr wrap="none" rtlCol="0">
            <a:spAutoFit/>
          </a:bodyPr>
          <a:lstStyle/>
          <a:p>
            <a:r>
              <a:rPr lang="en-US" sz="1400" b="1" dirty="0" smtClean="0">
                <a:latin typeface="Arial" pitchFamily="34" charset="0"/>
                <a:cs typeface="Arial" pitchFamily="34" charset="0"/>
              </a:rPr>
              <a:t>Commanders/Staff: </a:t>
            </a:r>
          </a:p>
          <a:p>
            <a:r>
              <a:rPr lang="en-US" sz="1400" b="1" dirty="0" smtClean="0">
                <a:latin typeface="Arial" pitchFamily="34" charset="0"/>
                <a:cs typeface="Arial" pitchFamily="34" charset="0"/>
              </a:rPr>
              <a:t>3-Day Seminar</a:t>
            </a:r>
            <a:endParaRPr lang="en-US" sz="1400" b="1" dirty="0">
              <a:latin typeface="Arial" pitchFamily="34" charset="0"/>
              <a:cs typeface="Arial" pitchFamily="34" charset="0"/>
            </a:endParaRPr>
          </a:p>
        </p:txBody>
      </p:sp>
      <p:sp>
        <p:nvSpPr>
          <p:cNvPr id="48" name="Rectangle 47"/>
          <p:cNvSpPr/>
          <p:nvPr/>
        </p:nvSpPr>
        <p:spPr>
          <a:xfrm>
            <a:off x="2240315" y="3259361"/>
            <a:ext cx="1371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AOR ORIENTATION/ OVERVIEW</a:t>
            </a:r>
            <a:endParaRPr lang="en-US" sz="900" b="1" dirty="0">
              <a:solidFill>
                <a:schemeClr val="tx1"/>
              </a:solidFill>
              <a:latin typeface="Arial" pitchFamily="34" charset="0"/>
              <a:cs typeface="Arial" pitchFamily="34" charset="0"/>
            </a:endParaRPr>
          </a:p>
        </p:txBody>
      </p:sp>
      <p:sp>
        <p:nvSpPr>
          <p:cNvPr id="69" name="TextBox 68"/>
          <p:cNvSpPr txBox="1"/>
          <p:nvPr/>
        </p:nvSpPr>
        <p:spPr>
          <a:xfrm>
            <a:off x="4724400" y="2971800"/>
            <a:ext cx="4038600" cy="261610"/>
          </a:xfrm>
          <a:prstGeom prst="rect">
            <a:avLst/>
          </a:prstGeom>
          <a:solidFill>
            <a:schemeClr val="bg1"/>
          </a:solidFill>
          <a:ln w="15875">
            <a:solidFill>
              <a:schemeClr val="tx1"/>
            </a:solidFill>
          </a:ln>
        </p:spPr>
        <p:txBody>
          <a:bodyPr wrap="square" rtlCol="0">
            <a:spAutoFit/>
          </a:bodyPr>
          <a:lstStyle/>
          <a:p>
            <a:pPr algn="ctr"/>
            <a:r>
              <a:rPr lang="en-US" sz="1100" b="1" dirty="0" smtClean="0">
                <a:latin typeface="Arial" pitchFamily="34" charset="0"/>
                <a:cs typeface="Arial" pitchFamily="34" charset="0"/>
              </a:rPr>
              <a:t>Quarterly Training Tailored to Upcoming Missions</a:t>
            </a:r>
          </a:p>
        </p:txBody>
      </p:sp>
      <p:sp>
        <p:nvSpPr>
          <p:cNvPr id="70" name="TextBox 69"/>
          <p:cNvSpPr txBox="1"/>
          <p:nvPr/>
        </p:nvSpPr>
        <p:spPr>
          <a:xfrm>
            <a:off x="3594538" y="5429250"/>
            <a:ext cx="5397062" cy="307777"/>
          </a:xfrm>
          <a:prstGeom prst="rect">
            <a:avLst/>
          </a:prstGeom>
          <a:solidFill>
            <a:schemeClr val="bg1"/>
          </a:solidFill>
          <a:ln>
            <a:solidFill>
              <a:schemeClr val="tx1"/>
            </a:solidFill>
          </a:ln>
        </p:spPr>
        <p:txBody>
          <a:bodyPr wrap="square" rtlCol="0">
            <a:spAutoFit/>
          </a:bodyPr>
          <a:lstStyle/>
          <a:p>
            <a:pPr algn="ctr"/>
            <a:r>
              <a:rPr lang="en-US" sz="1400" b="1" dirty="0" smtClean="0">
                <a:latin typeface="Arial" pitchFamily="34" charset="0"/>
                <a:cs typeface="Arial" pitchFamily="34" charset="0"/>
              </a:rPr>
              <a:t>Language Training at Home Station   </a:t>
            </a:r>
          </a:p>
        </p:txBody>
      </p:sp>
      <p:sp>
        <p:nvSpPr>
          <p:cNvPr id="71" name="TextBox 70"/>
          <p:cNvSpPr txBox="1"/>
          <p:nvPr/>
        </p:nvSpPr>
        <p:spPr>
          <a:xfrm>
            <a:off x="4256690" y="5867400"/>
            <a:ext cx="4734910" cy="523220"/>
          </a:xfrm>
          <a:prstGeom prst="rect">
            <a:avLst/>
          </a:prstGeom>
          <a:solidFill>
            <a:schemeClr val="bg1"/>
          </a:solidFill>
          <a:ln>
            <a:solidFill>
              <a:schemeClr val="tx1"/>
            </a:solidFill>
          </a:ln>
        </p:spPr>
        <p:txBody>
          <a:bodyPr wrap="square" rtlCol="0">
            <a:spAutoFit/>
          </a:bodyPr>
          <a:lstStyle/>
          <a:p>
            <a:pPr algn="ctr"/>
            <a:r>
              <a:rPr lang="en-US" sz="1400" b="1" dirty="0" smtClean="0">
                <a:latin typeface="Arial" pitchFamily="34" charset="0"/>
                <a:cs typeface="Arial" pitchFamily="34" charset="0"/>
              </a:rPr>
              <a:t> Tailored, Scaled, Regionally-Focused, </a:t>
            </a:r>
          </a:p>
          <a:p>
            <a:pPr algn="ctr"/>
            <a:r>
              <a:rPr lang="en-US" sz="1400" b="1" dirty="0" smtClean="0">
                <a:latin typeface="Arial" pitchFamily="34" charset="0"/>
                <a:cs typeface="Arial" pitchFamily="34" charset="0"/>
              </a:rPr>
              <a:t>Culturally-Based Training Conducted at Ft. Polk</a:t>
            </a:r>
          </a:p>
        </p:txBody>
      </p:sp>
      <p:sp>
        <p:nvSpPr>
          <p:cNvPr id="132" name="AutoShape 26"/>
          <p:cNvSpPr>
            <a:spLocks noChangeArrowheads="1"/>
          </p:cNvSpPr>
          <p:nvPr/>
        </p:nvSpPr>
        <p:spPr bwMode="auto">
          <a:xfrm>
            <a:off x="228600" y="1293813"/>
            <a:ext cx="8382000" cy="744537"/>
          </a:xfrm>
          <a:prstGeom prst="rightArrow">
            <a:avLst>
              <a:gd name="adj1" fmla="val 50000"/>
              <a:gd name="adj2" fmla="val 195243"/>
            </a:avLst>
          </a:prstGeom>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ln w="9525" algn="ctr">
            <a:noFill/>
            <a:miter lim="800000"/>
            <a:headEnd/>
            <a:tailEnd/>
          </a:ln>
        </p:spPr>
        <p:txBody>
          <a:bodyPr lIns="96539" tIns="48271" rIns="96539" bIns="48271" anchor="ctr">
            <a:spAutoFit/>
          </a:bodyPr>
          <a:lstStyle/>
          <a:p>
            <a:pPr eaLnBrk="0" hangingPunct="0"/>
            <a:endParaRPr lang="en-US" b="1">
              <a:solidFill>
                <a:srgbClr val="000000"/>
              </a:solidFill>
              <a:latin typeface="Calibri" pitchFamily="34" charset="0"/>
            </a:endParaRPr>
          </a:p>
        </p:txBody>
      </p:sp>
      <p:sp>
        <p:nvSpPr>
          <p:cNvPr id="133" name="AutoShape 17"/>
          <p:cNvSpPr>
            <a:spLocks noChangeArrowheads="1"/>
          </p:cNvSpPr>
          <p:nvPr/>
        </p:nvSpPr>
        <p:spPr bwMode="auto">
          <a:xfrm>
            <a:off x="2205038" y="1217613"/>
            <a:ext cx="558800" cy="392112"/>
          </a:xfrm>
          <a:prstGeom prst="roundRect">
            <a:avLst>
              <a:gd name="adj" fmla="val 16667"/>
            </a:avLst>
          </a:prstGeom>
          <a:solidFill>
            <a:srgbClr val="FF0000"/>
          </a:solidFill>
          <a:ln w="9525">
            <a:solidFill>
              <a:schemeClr val="tx1"/>
            </a:solidFill>
            <a:round/>
            <a:headEnd/>
            <a:tailEnd/>
          </a:ln>
        </p:spPr>
        <p:txBody>
          <a:bodyPr wrap="none" lIns="96539" tIns="48271" rIns="96539" bIns="48271" anchor="ctr"/>
          <a:lstStyle/>
          <a:p>
            <a:pPr algn="ctr" eaLnBrk="0" hangingPunct="0"/>
            <a:r>
              <a:rPr lang="en-US" sz="800" b="1">
                <a:solidFill>
                  <a:srgbClr val="FFFF00"/>
                </a:solidFill>
                <a:latin typeface="Calibri" pitchFamily="34" charset="0"/>
              </a:rPr>
              <a:t>STAFFEX </a:t>
            </a:r>
          </a:p>
          <a:p>
            <a:pPr algn="ctr" eaLnBrk="0" hangingPunct="0"/>
            <a:r>
              <a:rPr lang="en-US" sz="800" b="1">
                <a:solidFill>
                  <a:srgbClr val="FFFF00"/>
                </a:solidFill>
                <a:latin typeface="Calibri" pitchFamily="34" charset="0"/>
              </a:rPr>
              <a:t>(LTP)</a:t>
            </a:r>
          </a:p>
        </p:txBody>
      </p:sp>
      <p:grpSp>
        <p:nvGrpSpPr>
          <p:cNvPr id="3" name="Group 130"/>
          <p:cNvGrpSpPr>
            <a:grpSpLocks/>
          </p:cNvGrpSpPr>
          <p:nvPr/>
        </p:nvGrpSpPr>
        <p:grpSpPr bwMode="auto">
          <a:xfrm>
            <a:off x="2455863" y="1220788"/>
            <a:ext cx="1027112" cy="785812"/>
            <a:chOff x="2641106" y="1623592"/>
            <a:chExt cx="836613" cy="785812"/>
          </a:xfrm>
        </p:grpSpPr>
        <p:sp>
          <p:nvSpPr>
            <p:cNvPr id="135" name="AutoShape 31"/>
            <p:cNvSpPr>
              <a:spLocks noChangeArrowheads="1"/>
            </p:cNvSpPr>
            <p:nvPr/>
          </p:nvSpPr>
          <p:spPr bwMode="auto">
            <a:xfrm>
              <a:off x="2767013" y="1623592"/>
              <a:ext cx="587375" cy="785812"/>
            </a:xfrm>
            <a:prstGeom prst="star8">
              <a:avLst>
                <a:gd name="adj" fmla="val 38250"/>
              </a:avLst>
            </a:prstGeom>
            <a:gradFill rotWithShape="1">
              <a:gsLst>
                <a:gs pos="0">
                  <a:schemeClr val="bg1"/>
                </a:gs>
                <a:gs pos="100000">
                  <a:srgbClr val="FFCC66"/>
                </a:gs>
              </a:gsLst>
              <a:path path="shape">
                <a:fillToRect l="50000" t="50000" r="50000" b="50000"/>
              </a:path>
            </a:gradFill>
            <a:ln w="9525">
              <a:solidFill>
                <a:schemeClr val="tx1"/>
              </a:solidFill>
              <a:miter lim="800000"/>
              <a:headEnd/>
              <a:tailEnd/>
            </a:ln>
          </p:spPr>
          <p:txBody>
            <a:bodyPr lIns="96539" tIns="48271" rIns="96539" bIns="48271" anchor="ctr">
              <a:spAutoFit/>
            </a:bodyPr>
            <a:lstStyle/>
            <a:p>
              <a:pPr eaLnBrk="0" hangingPunct="0"/>
              <a:endParaRPr lang="en-US" sz="3000" b="1">
                <a:solidFill>
                  <a:srgbClr val="000000"/>
                </a:solidFill>
                <a:latin typeface="Calibri" pitchFamily="34" charset="0"/>
              </a:endParaRPr>
            </a:p>
          </p:txBody>
        </p:sp>
        <p:sp>
          <p:nvSpPr>
            <p:cNvPr id="136" name="Text Box 52"/>
            <p:cNvSpPr txBox="1">
              <a:spLocks noChangeArrowheads="1"/>
            </p:cNvSpPr>
            <p:nvPr/>
          </p:nvSpPr>
          <p:spPr bwMode="auto">
            <a:xfrm>
              <a:off x="2641106" y="1726660"/>
              <a:ext cx="836613" cy="589927"/>
            </a:xfrm>
            <a:prstGeom prst="rect">
              <a:avLst/>
            </a:prstGeom>
            <a:noFill/>
            <a:ln w="9525">
              <a:noFill/>
              <a:miter lim="800000"/>
              <a:headEnd/>
              <a:tailEnd/>
            </a:ln>
          </p:spPr>
          <p:txBody>
            <a:bodyPr lIns="96539" tIns="48271" rIns="96539" bIns="48271">
              <a:spAutoFit/>
            </a:bodyPr>
            <a:lstStyle/>
            <a:p>
              <a:pPr algn="ctr" eaLnBrk="0" hangingPunct="0"/>
              <a:r>
                <a:rPr lang="en-US" sz="800" b="1">
                  <a:solidFill>
                    <a:srgbClr val="000000"/>
                  </a:solidFill>
                  <a:latin typeface="Calibri" pitchFamily="34" charset="0"/>
                </a:rPr>
                <a:t>CO Mnvr/</a:t>
              </a:r>
            </a:p>
            <a:p>
              <a:pPr algn="ctr" eaLnBrk="0" hangingPunct="0"/>
              <a:r>
                <a:rPr lang="en-US" sz="800" b="1">
                  <a:solidFill>
                    <a:srgbClr val="000000"/>
                  </a:solidFill>
                  <a:latin typeface="Calibri" pitchFamily="34" charset="0"/>
                </a:rPr>
                <a:t>Live Fire &amp;</a:t>
              </a:r>
            </a:p>
            <a:p>
              <a:pPr algn="ctr" eaLnBrk="0" hangingPunct="0"/>
              <a:r>
                <a:rPr lang="en-US" sz="800" b="1">
                  <a:solidFill>
                    <a:srgbClr val="000000"/>
                  </a:solidFill>
                  <a:latin typeface="Calibri" pitchFamily="34" charset="0"/>
                </a:rPr>
                <a:t>BDE/BN</a:t>
              </a:r>
            </a:p>
            <a:p>
              <a:pPr algn="ctr" eaLnBrk="0" hangingPunct="0"/>
              <a:r>
                <a:rPr lang="en-US" sz="800" b="1">
                  <a:solidFill>
                    <a:srgbClr val="000000"/>
                  </a:solidFill>
                  <a:latin typeface="Calibri" pitchFamily="34" charset="0"/>
                </a:rPr>
                <a:t> Staff Prof</a:t>
              </a:r>
            </a:p>
          </p:txBody>
        </p:sp>
      </p:grpSp>
      <p:sp>
        <p:nvSpPr>
          <p:cNvPr id="137" name="TextBox 101"/>
          <p:cNvSpPr txBox="1">
            <a:spLocks noChangeArrowheads="1"/>
          </p:cNvSpPr>
          <p:nvPr/>
        </p:nvSpPr>
        <p:spPr bwMode="auto">
          <a:xfrm>
            <a:off x="2397125" y="1000125"/>
            <a:ext cx="930275" cy="246063"/>
          </a:xfrm>
          <a:prstGeom prst="rect">
            <a:avLst/>
          </a:prstGeom>
          <a:noFill/>
          <a:ln w="9525">
            <a:noFill/>
            <a:miter lim="800000"/>
            <a:headEnd/>
            <a:tailEnd/>
          </a:ln>
        </p:spPr>
        <p:txBody>
          <a:bodyPr wrap="none">
            <a:spAutoFit/>
          </a:bodyPr>
          <a:lstStyle/>
          <a:p>
            <a:r>
              <a:rPr lang="en-US" sz="1000" b="1">
                <a:solidFill>
                  <a:srgbClr val="000000"/>
                </a:solidFill>
                <a:latin typeface="Calibri" pitchFamily="34" charset="0"/>
              </a:rPr>
              <a:t>TRAIN/READY</a:t>
            </a:r>
          </a:p>
        </p:txBody>
      </p:sp>
      <p:sp>
        <p:nvSpPr>
          <p:cNvPr id="138" name="Rounded Rectangle 584"/>
          <p:cNvSpPr>
            <a:spLocks noChangeArrowheads="1"/>
          </p:cNvSpPr>
          <p:nvPr/>
        </p:nvSpPr>
        <p:spPr bwMode="auto">
          <a:xfrm>
            <a:off x="1143000" y="1195388"/>
            <a:ext cx="3294063" cy="1360487"/>
          </a:xfrm>
          <a:prstGeom prst="roundRect">
            <a:avLst>
              <a:gd name="adj" fmla="val 6306"/>
            </a:avLst>
          </a:prstGeom>
          <a:noFill/>
          <a:ln w="28575" algn="ctr">
            <a:solidFill>
              <a:schemeClr val="tx1"/>
            </a:solidFill>
            <a:round/>
            <a:headEnd/>
            <a:tailEnd/>
          </a:ln>
        </p:spPr>
        <p:txBody>
          <a:bodyPr lIns="0" tIns="0" rIns="0" bIns="0"/>
          <a:lstStyle/>
          <a:p>
            <a:pPr algn="ctr" eaLnBrk="0" hangingPunct="0"/>
            <a:endParaRPr lang="en-US" sz="1200" b="1">
              <a:solidFill>
                <a:srgbClr val="000000"/>
              </a:solidFill>
              <a:latin typeface="Calibri" pitchFamily="34" charset="0"/>
            </a:endParaRPr>
          </a:p>
        </p:txBody>
      </p:sp>
      <p:sp>
        <p:nvSpPr>
          <p:cNvPr id="139" name="Rounded Rectangle 584"/>
          <p:cNvSpPr>
            <a:spLocks noChangeArrowheads="1"/>
          </p:cNvSpPr>
          <p:nvPr/>
        </p:nvSpPr>
        <p:spPr bwMode="auto">
          <a:xfrm>
            <a:off x="4437063" y="1195388"/>
            <a:ext cx="4267200" cy="1360487"/>
          </a:xfrm>
          <a:prstGeom prst="roundRect">
            <a:avLst>
              <a:gd name="adj" fmla="val 6306"/>
            </a:avLst>
          </a:prstGeom>
          <a:noFill/>
          <a:ln w="28575" algn="ctr">
            <a:solidFill>
              <a:schemeClr val="tx1"/>
            </a:solidFill>
            <a:round/>
            <a:headEnd/>
            <a:tailEnd/>
          </a:ln>
        </p:spPr>
        <p:txBody>
          <a:bodyPr lIns="0" tIns="0" rIns="0" bIns="0"/>
          <a:lstStyle/>
          <a:p>
            <a:pPr algn="ctr" eaLnBrk="0" hangingPunct="0"/>
            <a:endParaRPr lang="en-US" sz="1200" b="1">
              <a:solidFill>
                <a:srgbClr val="000000"/>
              </a:solidFill>
              <a:latin typeface="Calibri" pitchFamily="34" charset="0"/>
            </a:endParaRPr>
          </a:p>
        </p:txBody>
      </p:sp>
      <p:sp>
        <p:nvSpPr>
          <p:cNvPr id="140" name="TextBox 128"/>
          <p:cNvSpPr txBox="1">
            <a:spLocks noChangeArrowheads="1"/>
          </p:cNvSpPr>
          <p:nvPr/>
        </p:nvSpPr>
        <p:spPr bwMode="auto">
          <a:xfrm>
            <a:off x="5942013" y="1009650"/>
            <a:ext cx="768350" cy="246063"/>
          </a:xfrm>
          <a:prstGeom prst="rect">
            <a:avLst/>
          </a:prstGeom>
          <a:noFill/>
          <a:ln w="9525">
            <a:noFill/>
            <a:miter lim="800000"/>
            <a:headEnd/>
            <a:tailEnd/>
          </a:ln>
        </p:spPr>
        <p:txBody>
          <a:bodyPr wrap="none">
            <a:spAutoFit/>
          </a:bodyPr>
          <a:lstStyle/>
          <a:p>
            <a:r>
              <a:rPr lang="en-US" sz="1000" b="1">
                <a:solidFill>
                  <a:srgbClr val="000000"/>
                </a:solidFill>
                <a:latin typeface="Calibri" pitchFamily="34" charset="0"/>
              </a:rPr>
              <a:t>AVAILABLE</a:t>
            </a:r>
          </a:p>
        </p:txBody>
      </p:sp>
      <p:sp>
        <p:nvSpPr>
          <p:cNvPr id="141" name="Rectangle 803"/>
          <p:cNvSpPr>
            <a:spLocks noChangeArrowheads="1"/>
          </p:cNvSpPr>
          <p:nvPr/>
        </p:nvSpPr>
        <p:spPr bwMode="auto">
          <a:xfrm>
            <a:off x="457200" y="1063625"/>
            <a:ext cx="322263"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RESET</a:t>
            </a:r>
            <a:endParaRPr lang="en-US" sz="2800" b="1">
              <a:solidFill>
                <a:srgbClr val="000000"/>
              </a:solidFill>
              <a:latin typeface="Calibri" pitchFamily="34" charset="0"/>
            </a:endParaRPr>
          </a:p>
        </p:txBody>
      </p:sp>
      <p:sp>
        <p:nvSpPr>
          <p:cNvPr id="142" name="Rounded Rectangle 141"/>
          <p:cNvSpPr/>
          <p:nvPr/>
        </p:nvSpPr>
        <p:spPr>
          <a:xfrm>
            <a:off x="5121275" y="1217613"/>
            <a:ext cx="542925" cy="3810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a:solidFill>
                  <a:srgbClr val="FFFF00"/>
                </a:solidFill>
              </a:rPr>
              <a:t>CPX</a:t>
            </a:r>
          </a:p>
          <a:p>
            <a:pPr algn="ctr" fontAlgn="auto">
              <a:spcBef>
                <a:spcPts val="0"/>
              </a:spcBef>
              <a:spcAft>
                <a:spcPts val="0"/>
              </a:spcAft>
              <a:defRPr/>
            </a:pPr>
            <a:r>
              <a:rPr lang="en-US" sz="800" b="1" dirty="0">
                <a:solidFill>
                  <a:srgbClr val="FFFF00"/>
                </a:solidFill>
              </a:rPr>
              <a:t>(BWFX)</a:t>
            </a:r>
          </a:p>
        </p:txBody>
      </p:sp>
      <p:sp>
        <p:nvSpPr>
          <p:cNvPr id="143" name="TextBox 186"/>
          <p:cNvSpPr txBox="1">
            <a:spLocks noChangeArrowheads="1"/>
          </p:cNvSpPr>
          <p:nvPr/>
        </p:nvSpPr>
        <p:spPr bwMode="auto">
          <a:xfrm>
            <a:off x="4224338" y="1009650"/>
            <a:ext cx="469900" cy="246063"/>
          </a:xfrm>
          <a:prstGeom prst="rect">
            <a:avLst/>
          </a:prstGeom>
          <a:noFill/>
          <a:ln w="9525">
            <a:noFill/>
            <a:miter lim="800000"/>
            <a:headEnd/>
            <a:tailEnd/>
          </a:ln>
        </p:spPr>
        <p:txBody>
          <a:bodyPr wrap="none">
            <a:spAutoFit/>
          </a:bodyPr>
          <a:lstStyle/>
          <a:p>
            <a:r>
              <a:rPr lang="en-US" sz="1000" b="1" dirty="0">
                <a:latin typeface="Calibri" pitchFamily="34" charset="0"/>
              </a:rPr>
              <a:t>AFPD</a:t>
            </a:r>
          </a:p>
        </p:txBody>
      </p:sp>
      <p:sp>
        <p:nvSpPr>
          <p:cNvPr id="144" name="Rounded Rectangle 584"/>
          <p:cNvSpPr>
            <a:spLocks noChangeArrowheads="1"/>
          </p:cNvSpPr>
          <p:nvPr/>
        </p:nvSpPr>
        <p:spPr bwMode="auto">
          <a:xfrm>
            <a:off x="169863" y="1204913"/>
            <a:ext cx="973137" cy="1358900"/>
          </a:xfrm>
          <a:prstGeom prst="roundRect">
            <a:avLst>
              <a:gd name="adj" fmla="val 6306"/>
            </a:avLst>
          </a:prstGeom>
          <a:noFill/>
          <a:ln w="28575" algn="ctr">
            <a:solidFill>
              <a:schemeClr val="tx1"/>
            </a:solidFill>
            <a:round/>
            <a:headEnd/>
            <a:tailEnd/>
          </a:ln>
        </p:spPr>
        <p:txBody>
          <a:bodyPr lIns="0" tIns="0" rIns="0" bIns="0"/>
          <a:lstStyle/>
          <a:p>
            <a:pPr algn="ctr" eaLnBrk="0" hangingPunct="0"/>
            <a:endParaRPr lang="en-US" sz="1200" b="1">
              <a:solidFill>
                <a:srgbClr val="000000"/>
              </a:solidFill>
              <a:latin typeface="Calibri" pitchFamily="34" charset="0"/>
            </a:endParaRPr>
          </a:p>
        </p:txBody>
      </p:sp>
      <p:grpSp>
        <p:nvGrpSpPr>
          <p:cNvPr id="4" name="Group 129"/>
          <p:cNvGrpSpPr>
            <a:grpSpLocks/>
          </p:cNvGrpSpPr>
          <p:nvPr/>
        </p:nvGrpSpPr>
        <p:grpSpPr bwMode="auto">
          <a:xfrm>
            <a:off x="795338" y="1195388"/>
            <a:ext cx="695325" cy="784225"/>
            <a:chOff x="1289050" y="1681430"/>
            <a:chExt cx="599235" cy="784225"/>
          </a:xfrm>
        </p:grpSpPr>
        <p:sp>
          <p:nvSpPr>
            <p:cNvPr id="146" name="AutoShape 31"/>
            <p:cNvSpPr>
              <a:spLocks noChangeArrowheads="1"/>
            </p:cNvSpPr>
            <p:nvPr/>
          </p:nvSpPr>
          <p:spPr bwMode="auto">
            <a:xfrm>
              <a:off x="1289050" y="1681430"/>
              <a:ext cx="585788" cy="784225"/>
            </a:xfrm>
            <a:prstGeom prst="star8">
              <a:avLst>
                <a:gd name="adj" fmla="val 38250"/>
              </a:avLst>
            </a:prstGeom>
            <a:gradFill rotWithShape="1">
              <a:gsLst>
                <a:gs pos="0">
                  <a:schemeClr val="bg1"/>
                </a:gs>
                <a:gs pos="100000">
                  <a:srgbClr val="FFCC66"/>
                </a:gs>
              </a:gsLst>
              <a:path path="shape">
                <a:fillToRect l="50000" t="50000" r="50000" b="50000"/>
              </a:path>
            </a:gradFill>
            <a:ln w="9525">
              <a:solidFill>
                <a:schemeClr val="tx1"/>
              </a:solidFill>
              <a:miter lim="800000"/>
              <a:headEnd/>
              <a:tailEnd/>
            </a:ln>
          </p:spPr>
          <p:txBody>
            <a:bodyPr lIns="96539" tIns="48271" rIns="96539" bIns="48271" anchor="ctr">
              <a:spAutoFit/>
            </a:bodyPr>
            <a:lstStyle/>
            <a:p>
              <a:pPr eaLnBrk="0" hangingPunct="0"/>
              <a:endParaRPr lang="en-US" sz="3000" b="1">
                <a:solidFill>
                  <a:srgbClr val="000000"/>
                </a:solidFill>
                <a:latin typeface="Calibri" pitchFamily="34" charset="0"/>
              </a:endParaRPr>
            </a:p>
          </p:txBody>
        </p:sp>
        <p:sp>
          <p:nvSpPr>
            <p:cNvPr id="147" name="Text Box 52"/>
            <p:cNvSpPr txBox="1">
              <a:spLocks noChangeArrowheads="1"/>
            </p:cNvSpPr>
            <p:nvPr/>
          </p:nvSpPr>
          <p:spPr bwMode="auto">
            <a:xfrm>
              <a:off x="1298096" y="1740744"/>
              <a:ext cx="590189" cy="713038"/>
            </a:xfrm>
            <a:prstGeom prst="rect">
              <a:avLst/>
            </a:prstGeom>
            <a:noFill/>
            <a:ln w="9525">
              <a:noFill/>
              <a:miter lim="800000"/>
              <a:headEnd/>
              <a:tailEnd/>
            </a:ln>
          </p:spPr>
          <p:txBody>
            <a:bodyPr lIns="96539" tIns="48271" rIns="96539" bIns="48271">
              <a:spAutoFit/>
            </a:bodyPr>
            <a:lstStyle/>
            <a:p>
              <a:pPr algn="ctr" eaLnBrk="0" hangingPunct="0"/>
              <a:r>
                <a:rPr lang="en-US" sz="800" b="1">
                  <a:solidFill>
                    <a:srgbClr val="000000"/>
                  </a:solidFill>
                  <a:latin typeface="Calibri" pitchFamily="34" charset="0"/>
                </a:rPr>
                <a:t>PLT  Mnvr/ Live Fire </a:t>
              </a:r>
            </a:p>
            <a:p>
              <a:pPr algn="ctr" eaLnBrk="0" hangingPunct="0"/>
              <a:r>
                <a:rPr lang="en-US" sz="800" b="1">
                  <a:solidFill>
                    <a:srgbClr val="000000"/>
                  </a:solidFill>
                  <a:latin typeface="Calibri" pitchFamily="34" charset="0"/>
                </a:rPr>
                <a:t>&amp; BDE/BN </a:t>
              </a:r>
            </a:p>
            <a:p>
              <a:pPr algn="ctr" eaLnBrk="0" hangingPunct="0"/>
              <a:r>
                <a:rPr lang="en-US" sz="800" b="1">
                  <a:solidFill>
                    <a:srgbClr val="000000"/>
                  </a:solidFill>
                  <a:latin typeface="Calibri" pitchFamily="34" charset="0"/>
                </a:rPr>
                <a:t>Staff Sec Prof</a:t>
              </a:r>
            </a:p>
          </p:txBody>
        </p:sp>
      </p:grpSp>
      <p:grpSp>
        <p:nvGrpSpPr>
          <p:cNvPr id="5" name="Group 264"/>
          <p:cNvGrpSpPr>
            <a:grpSpLocks/>
          </p:cNvGrpSpPr>
          <p:nvPr/>
        </p:nvGrpSpPr>
        <p:grpSpPr bwMode="auto">
          <a:xfrm>
            <a:off x="3357563" y="1189038"/>
            <a:ext cx="795337" cy="762000"/>
            <a:chOff x="8448421" y="2196895"/>
            <a:chExt cx="639552" cy="644682"/>
          </a:xfrm>
        </p:grpSpPr>
        <p:sp>
          <p:nvSpPr>
            <p:cNvPr id="149" name="AutoShape 31"/>
            <p:cNvSpPr>
              <a:spLocks noChangeArrowheads="1"/>
            </p:cNvSpPr>
            <p:nvPr/>
          </p:nvSpPr>
          <p:spPr bwMode="auto">
            <a:xfrm>
              <a:off x="8448421" y="2196895"/>
              <a:ext cx="563506" cy="644682"/>
            </a:xfrm>
            <a:prstGeom prst="star8">
              <a:avLst>
                <a:gd name="adj" fmla="val 38250"/>
              </a:avLst>
            </a:prstGeom>
            <a:gradFill rotWithShape="1">
              <a:gsLst>
                <a:gs pos="0">
                  <a:schemeClr val="bg1"/>
                </a:gs>
                <a:gs pos="100000">
                  <a:srgbClr val="FFCC66"/>
                </a:gs>
              </a:gsLst>
              <a:path path="shape">
                <a:fillToRect l="50000" t="50000" r="50000" b="50000"/>
              </a:path>
            </a:gradFill>
            <a:ln w="9525">
              <a:solidFill>
                <a:schemeClr val="tx1"/>
              </a:solidFill>
              <a:miter lim="800000"/>
              <a:headEnd/>
              <a:tailEnd/>
            </a:ln>
          </p:spPr>
          <p:txBody>
            <a:bodyPr anchor="ctr">
              <a:spAutoFit/>
            </a:bodyPr>
            <a:lstStyle/>
            <a:p>
              <a:pPr eaLnBrk="0" hangingPunct="0"/>
              <a:endParaRPr lang="en-US" sz="3000" b="1">
                <a:solidFill>
                  <a:srgbClr val="000000"/>
                </a:solidFill>
                <a:latin typeface="Calibri" pitchFamily="34" charset="0"/>
              </a:endParaRPr>
            </a:p>
          </p:txBody>
        </p:sp>
        <p:sp>
          <p:nvSpPr>
            <p:cNvPr id="150" name="Text Box 58"/>
            <p:cNvSpPr txBox="1">
              <a:spLocks noChangeArrowheads="1"/>
            </p:cNvSpPr>
            <p:nvPr/>
          </p:nvSpPr>
          <p:spPr bwMode="auto">
            <a:xfrm>
              <a:off x="8479060" y="2280399"/>
              <a:ext cx="608913" cy="442665"/>
            </a:xfrm>
            <a:prstGeom prst="rect">
              <a:avLst/>
            </a:prstGeom>
            <a:noFill/>
            <a:ln w="9525">
              <a:noFill/>
              <a:miter lim="800000"/>
              <a:headEnd/>
              <a:tailEnd/>
            </a:ln>
          </p:spPr>
          <p:txBody>
            <a:bodyPr>
              <a:spAutoFit/>
            </a:bodyPr>
            <a:lstStyle/>
            <a:p>
              <a:pPr algn="ctr" eaLnBrk="0" hangingPunct="0"/>
              <a:r>
                <a:rPr lang="en-US" sz="700" b="1">
                  <a:solidFill>
                    <a:srgbClr val="000000"/>
                  </a:solidFill>
                  <a:latin typeface="Calibri" pitchFamily="34" charset="0"/>
                </a:rPr>
                <a:t>BN Mnvr/</a:t>
              </a:r>
            </a:p>
            <a:p>
              <a:pPr algn="ctr" eaLnBrk="0" hangingPunct="0"/>
              <a:r>
                <a:rPr lang="en-US" sz="700" b="1">
                  <a:solidFill>
                    <a:srgbClr val="000000"/>
                  </a:solidFill>
                  <a:latin typeface="Calibri" pitchFamily="34" charset="0"/>
                </a:rPr>
                <a:t>Live Fire &amp;</a:t>
              </a:r>
            </a:p>
            <a:p>
              <a:pPr algn="ctr" eaLnBrk="0" hangingPunct="0"/>
              <a:r>
                <a:rPr lang="en-US" sz="700" b="1">
                  <a:solidFill>
                    <a:srgbClr val="000000"/>
                  </a:solidFill>
                  <a:latin typeface="Calibri" pitchFamily="34" charset="0"/>
                </a:rPr>
                <a:t>BDE/BN </a:t>
              </a:r>
            </a:p>
            <a:p>
              <a:pPr algn="ctr" eaLnBrk="0" hangingPunct="0"/>
              <a:r>
                <a:rPr lang="en-US" sz="700" b="1">
                  <a:solidFill>
                    <a:srgbClr val="000000"/>
                  </a:solidFill>
                  <a:latin typeface="Calibri" pitchFamily="34" charset="0"/>
                </a:rPr>
                <a:t>Staff Prof</a:t>
              </a:r>
            </a:p>
          </p:txBody>
        </p:sp>
      </p:grpSp>
      <p:sp>
        <p:nvSpPr>
          <p:cNvPr id="151" name="AutoShape 17"/>
          <p:cNvSpPr>
            <a:spLocks noChangeArrowheads="1"/>
          </p:cNvSpPr>
          <p:nvPr/>
        </p:nvSpPr>
        <p:spPr bwMode="auto">
          <a:xfrm>
            <a:off x="3252788" y="1198563"/>
            <a:ext cx="320675" cy="365125"/>
          </a:xfrm>
          <a:prstGeom prst="roundRect">
            <a:avLst>
              <a:gd name="adj" fmla="val 16667"/>
            </a:avLst>
          </a:prstGeom>
          <a:solidFill>
            <a:srgbClr val="FF0000"/>
          </a:solidFill>
          <a:ln w="9525">
            <a:solidFill>
              <a:schemeClr val="tx1"/>
            </a:solidFill>
            <a:round/>
            <a:headEnd/>
            <a:tailEnd/>
          </a:ln>
        </p:spPr>
        <p:txBody>
          <a:bodyPr lIns="0" tIns="0" rIns="0" bIns="0" anchor="ctr"/>
          <a:lstStyle/>
          <a:p>
            <a:pPr algn="ctr"/>
            <a:r>
              <a:rPr lang="en-US" sz="800" b="1">
                <a:solidFill>
                  <a:srgbClr val="FFFF00"/>
                </a:solidFill>
                <a:latin typeface="Calibri" pitchFamily="34" charset="0"/>
              </a:rPr>
              <a:t>FTX</a:t>
            </a:r>
          </a:p>
          <a:p>
            <a:pPr algn="ctr"/>
            <a:r>
              <a:rPr lang="en-US" sz="700" b="1">
                <a:solidFill>
                  <a:srgbClr val="FFFF00"/>
                </a:solidFill>
                <a:latin typeface="Calibri" pitchFamily="34" charset="0"/>
              </a:rPr>
              <a:t>(MCTC)</a:t>
            </a:r>
          </a:p>
        </p:txBody>
      </p:sp>
      <p:sp>
        <p:nvSpPr>
          <p:cNvPr id="152" name="Rectangle 151"/>
          <p:cNvSpPr/>
          <p:nvPr/>
        </p:nvSpPr>
        <p:spPr>
          <a:xfrm>
            <a:off x="228600" y="2087563"/>
            <a:ext cx="914400"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TextBox 229"/>
          <p:cNvSpPr txBox="1">
            <a:spLocks noChangeArrowheads="1"/>
          </p:cNvSpPr>
          <p:nvPr/>
        </p:nvSpPr>
        <p:spPr bwMode="auto">
          <a:xfrm>
            <a:off x="179388" y="2043113"/>
            <a:ext cx="990600" cy="522287"/>
          </a:xfrm>
          <a:prstGeom prst="rect">
            <a:avLst/>
          </a:prstGeom>
          <a:noFill/>
          <a:ln w="9525">
            <a:noFill/>
            <a:miter lim="800000"/>
            <a:headEnd/>
            <a:tailEnd/>
          </a:ln>
        </p:spPr>
        <p:txBody>
          <a:bodyPr>
            <a:spAutoFit/>
          </a:bodyPr>
          <a:lstStyle/>
          <a:p>
            <a:pPr algn="ctr"/>
            <a:r>
              <a:rPr lang="en-US" sz="700">
                <a:latin typeface="Calibri" pitchFamily="34" charset="0"/>
              </a:rPr>
              <a:t>SQD: STX</a:t>
            </a:r>
          </a:p>
          <a:p>
            <a:pPr algn="ctr"/>
            <a:r>
              <a:rPr lang="en-US" sz="700">
                <a:latin typeface="Calibri" pitchFamily="34" charset="0"/>
              </a:rPr>
              <a:t>PLT: STX, LFX</a:t>
            </a:r>
          </a:p>
          <a:p>
            <a:pPr algn="ctr"/>
            <a:r>
              <a:rPr lang="en-US" sz="700">
                <a:latin typeface="Calibri" pitchFamily="34" charset="0"/>
              </a:rPr>
              <a:t>CO: STX</a:t>
            </a:r>
          </a:p>
          <a:p>
            <a:pPr algn="ctr"/>
            <a:r>
              <a:rPr lang="en-US" sz="700">
                <a:latin typeface="Calibri" pitchFamily="34" charset="0"/>
              </a:rPr>
              <a:t>BDE/BN STAFF TRNG</a:t>
            </a:r>
            <a:endParaRPr lang="en-US" sz="600">
              <a:latin typeface="Calibri" pitchFamily="34" charset="0"/>
            </a:endParaRPr>
          </a:p>
        </p:txBody>
      </p:sp>
      <p:sp>
        <p:nvSpPr>
          <p:cNvPr id="154" name="Rectangle 153"/>
          <p:cNvSpPr/>
          <p:nvPr/>
        </p:nvSpPr>
        <p:spPr>
          <a:xfrm>
            <a:off x="1147763" y="2087563"/>
            <a:ext cx="1819275"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TextBox 231"/>
          <p:cNvSpPr txBox="1">
            <a:spLocks noChangeArrowheads="1"/>
          </p:cNvSpPr>
          <p:nvPr/>
        </p:nvSpPr>
        <p:spPr bwMode="auto">
          <a:xfrm>
            <a:off x="1081088" y="2047875"/>
            <a:ext cx="1981200" cy="523875"/>
          </a:xfrm>
          <a:prstGeom prst="rect">
            <a:avLst/>
          </a:prstGeom>
          <a:noFill/>
          <a:ln w="9525">
            <a:noFill/>
            <a:miter lim="800000"/>
            <a:headEnd/>
            <a:tailEnd/>
          </a:ln>
        </p:spPr>
        <p:txBody>
          <a:bodyPr>
            <a:spAutoFit/>
          </a:bodyPr>
          <a:lstStyle/>
          <a:p>
            <a:pPr algn="ctr"/>
            <a:r>
              <a:rPr lang="en-US" sz="700">
                <a:latin typeface="Calibri" pitchFamily="34" charset="0"/>
              </a:rPr>
              <a:t>SQD: STX </a:t>
            </a:r>
          </a:p>
          <a:p>
            <a:pPr algn="ctr"/>
            <a:r>
              <a:rPr lang="en-US" sz="700">
                <a:latin typeface="Calibri" pitchFamily="34" charset="0"/>
              </a:rPr>
              <a:t>PLT:  STX, LFX </a:t>
            </a:r>
          </a:p>
          <a:p>
            <a:pPr algn="ctr"/>
            <a:r>
              <a:rPr lang="en-US" sz="700">
                <a:latin typeface="Calibri" pitchFamily="34" charset="0"/>
              </a:rPr>
              <a:t>CO: GNRY, STX, FTX , CALFX</a:t>
            </a:r>
          </a:p>
          <a:p>
            <a:pPr algn="ctr"/>
            <a:r>
              <a:rPr lang="en-US" sz="700">
                <a:latin typeface="Calibri" pitchFamily="34" charset="0"/>
              </a:rPr>
              <a:t>BDE/BN: FTX, STAFFEX, CPX</a:t>
            </a:r>
            <a:endParaRPr lang="en-US" sz="600">
              <a:latin typeface="Calibri" pitchFamily="34" charset="0"/>
            </a:endParaRPr>
          </a:p>
        </p:txBody>
      </p:sp>
      <p:sp>
        <p:nvSpPr>
          <p:cNvPr id="156" name="Rectangle 155"/>
          <p:cNvSpPr/>
          <p:nvPr/>
        </p:nvSpPr>
        <p:spPr>
          <a:xfrm>
            <a:off x="4441825" y="2087563"/>
            <a:ext cx="2797175"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Rectangle 156"/>
          <p:cNvSpPr/>
          <p:nvPr/>
        </p:nvSpPr>
        <p:spPr>
          <a:xfrm>
            <a:off x="2967038" y="2087563"/>
            <a:ext cx="995362"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TextBox 235"/>
          <p:cNvSpPr txBox="1">
            <a:spLocks noChangeArrowheads="1"/>
          </p:cNvSpPr>
          <p:nvPr/>
        </p:nvSpPr>
        <p:spPr bwMode="auto">
          <a:xfrm>
            <a:off x="2895600" y="2101850"/>
            <a:ext cx="1066800" cy="415925"/>
          </a:xfrm>
          <a:prstGeom prst="rect">
            <a:avLst/>
          </a:prstGeom>
          <a:noFill/>
          <a:ln w="9525">
            <a:noFill/>
            <a:miter lim="800000"/>
            <a:headEnd/>
            <a:tailEnd/>
          </a:ln>
        </p:spPr>
        <p:txBody>
          <a:bodyPr>
            <a:spAutoFit/>
          </a:bodyPr>
          <a:lstStyle/>
          <a:p>
            <a:pPr algn="ctr"/>
            <a:r>
              <a:rPr lang="en-US" sz="700" dirty="0">
                <a:latin typeface="Calibri" pitchFamily="34" charset="0"/>
              </a:rPr>
              <a:t>CO: GNRY, STX </a:t>
            </a:r>
          </a:p>
          <a:p>
            <a:pPr algn="ctr"/>
            <a:r>
              <a:rPr lang="en-US" sz="700" dirty="0">
                <a:latin typeface="Calibri" pitchFamily="34" charset="0"/>
              </a:rPr>
              <a:t>BDE/BN: FCX, STAFFEX, CPX,FTX (MCTC), DEPEX</a:t>
            </a:r>
            <a:endParaRPr lang="en-US" sz="600" dirty="0">
              <a:latin typeface="Calibri" pitchFamily="34" charset="0"/>
            </a:endParaRPr>
          </a:p>
        </p:txBody>
      </p:sp>
      <p:sp>
        <p:nvSpPr>
          <p:cNvPr id="159" name="AutoShape 17"/>
          <p:cNvSpPr>
            <a:spLocks noChangeArrowheads="1"/>
          </p:cNvSpPr>
          <p:nvPr/>
        </p:nvSpPr>
        <p:spPr bwMode="auto">
          <a:xfrm>
            <a:off x="4014788" y="1217613"/>
            <a:ext cx="381000" cy="365125"/>
          </a:xfrm>
          <a:prstGeom prst="roundRect">
            <a:avLst>
              <a:gd name="adj" fmla="val 16667"/>
            </a:avLst>
          </a:prstGeom>
          <a:solidFill>
            <a:schemeClr val="bg2">
              <a:lumMod val="90000"/>
            </a:schemeClr>
          </a:solidFill>
          <a:ln w="9525">
            <a:solidFill>
              <a:schemeClr val="tx1"/>
            </a:solidFill>
            <a:round/>
            <a:headEnd/>
            <a:tailEnd/>
          </a:ln>
        </p:spPr>
        <p:txBody>
          <a:bodyPr lIns="0" tIns="0" rIns="0" bIns="0" anchor="ctr"/>
          <a:lstStyle/>
          <a:p>
            <a:pPr algn="ctr" fontAlgn="auto">
              <a:spcBef>
                <a:spcPts val="0"/>
              </a:spcBef>
              <a:spcAft>
                <a:spcPts val="0"/>
              </a:spcAft>
              <a:defRPr/>
            </a:pPr>
            <a:r>
              <a:rPr lang="en-US" sz="800" b="1" dirty="0">
                <a:latin typeface="+mn-lt"/>
                <a:cs typeface="+mn-cs"/>
              </a:rPr>
              <a:t>Region Specific Training</a:t>
            </a:r>
          </a:p>
        </p:txBody>
      </p:sp>
      <p:sp>
        <p:nvSpPr>
          <p:cNvPr id="160" name="TextBox 238"/>
          <p:cNvSpPr txBox="1">
            <a:spLocks noChangeArrowheads="1"/>
          </p:cNvSpPr>
          <p:nvPr/>
        </p:nvSpPr>
        <p:spPr bwMode="auto">
          <a:xfrm>
            <a:off x="4572000" y="2051050"/>
            <a:ext cx="2438400" cy="523875"/>
          </a:xfrm>
          <a:prstGeom prst="rect">
            <a:avLst/>
          </a:prstGeom>
          <a:noFill/>
          <a:ln w="9525">
            <a:noFill/>
            <a:miter lim="800000"/>
            <a:headEnd/>
            <a:tailEnd/>
          </a:ln>
        </p:spPr>
        <p:txBody>
          <a:bodyPr>
            <a:spAutoFit/>
          </a:bodyPr>
          <a:lstStyle/>
          <a:p>
            <a:pPr algn="ctr"/>
            <a:r>
              <a:rPr lang="en-US" sz="700">
                <a:latin typeface="Calibri" pitchFamily="34" charset="0"/>
              </a:rPr>
              <a:t>SQD : STX, LFX </a:t>
            </a:r>
          </a:p>
          <a:p>
            <a:pPr algn="ctr"/>
            <a:r>
              <a:rPr lang="en-US" sz="700">
                <a:latin typeface="Calibri" pitchFamily="34" charset="0"/>
              </a:rPr>
              <a:t>PLT: STX, LFX </a:t>
            </a:r>
          </a:p>
          <a:p>
            <a:pPr algn="ctr"/>
            <a:r>
              <a:rPr lang="en-US" sz="700">
                <a:latin typeface="Calibri" pitchFamily="34" charset="0"/>
              </a:rPr>
              <a:t>CO: GNRY, STX, FTX, CALFX </a:t>
            </a:r>
          </a:p>
          <a:p>
            <a:pPr algn="ctr"/>
            <a:r>
              <a:rPr lang="en-US" sz="700">
                <a:latin typeface="Calibri" pitchFamily="34" charset="0"/>
              </a:rPr>
              <a:t>BDE/BN: FTX, FCX, STAFFEX, CPX,</a:t>
            </a:r>
            <a:endParaRPr lang="en-US" sz="600">
              <a:latin typeface="Calibri" pitchFamily="34" charset="0"/>
            </a:endParaRPr>
          </a:p>
        </p:txBody>
      </p:sp>
      <p:sp>
        <p:nvSpPr>
          <p:cNvPr id="161" name="Rectangle 160"/>
          <p:cNvSpPr/>
          <p:nvPr/>
        </p:nvSpPr>
        <p:spPr>
          <a:xfrm>
            <a:off x="7239000" y="2087563"/>
            <a:ext cx="1447800"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TextBox 240"/>
          <p:cNvSpPr txBox="1">
            <a:spLocks noChangeArrowheads="1"/>
          </p:cNvSpPr>
          <p:nvPr/>
        </p:nvSpPr>
        <p:spPr bwMode="auto">
          <a:xfrm>
            <a:off x="7239000" y="2036763"/>
            <a:ext cx="1447800" cy="523875"/>
          </a:xfrm>
          <a:prstGeom prst="rect">
            <a:avLst/>
          </a:prstGeom>
          <a:noFill/>
          <a:ln w="9525">
            <a:noFill/>
            <a:miter lim="800000"/>
            <a:headEnd/>
            <a:tailEnd/>
          </a:ln>
        </p:spPr>
        <p:txBody>
          <a:bodyPr>
            <a:spAutoFit/>
          </a:bodyPr>
          <a:lstStyle/>
          <a:p>
            <a:pPr algn="ctr"/>
            <a:r>
              <a:rPr lang="en-US" sz="700">
                <a:latin typeface="Calibri" pitchFamily="34" charset="0"/>
              </a:rPr>
              <a:t>SQD: STX, LFX </a:t>
            </a:r>
          </a:p>
          <a:p>
            <a:pPr algn="ctr"/>
            <a:r>
              <a:rPr lang="en-US" sz="700">
                <a:latin typeface="Calibri" pitchFamily="34" charset="0"/>
              </a:rPr>
              <a:t>PLT:  STX, LFX </a:t>
            </a:r>
          </a:p>
          <a:p>
            <a:pPr algn="ctr"/>
            <a:r>
              <a:rPr lang="en-US" sz="700">
                <a:latin typeface="Calibri" pitchFamily="34" charset="0"/>
              </a:rPr>
              <a:t>CO: GNRY, STX</a:t>
            </a:r>
          </a:p>
          <a:p>
            <a:pPr algn="ctr"/>
            <a:r>
              <a:rPr lang="en-US" sz="700">
                <a:latin typeface="Calibri" pitchFamily="34" charset="0"/>
              </a:rPr>
              <a:t>BDE/BN: STAFFEX</a:t>
            </a:r>
            <a:endParaRPr lang="en-US" sz="600">
              <a:latin typeface="Calibri" pitchFamily="34" charset="0"/>
            </a:endParaRPr>
          </a:p>
        </p:txBody>
      </p:sp>
      <p:sp>
        <p:nvSpPr>
          <p:cNvPr id="163" name="Rectangle 162"/>
          <p:cNvSpPr/>
          <p:nvPr/>
        </p:nvSpPr>
        <p:spPr>
          <a:xfrm>
            <a:off x="3886200" y="2087563"/>
            <a:ext cx="552450" cy="44926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TextBox 236"/>
          <p:cNvSpPr txBox="1">
            <a:spLocks noChangeArrowheads="1"/>
          </p:cNvSpPr>
          <p:nvPr/>
        </p:nvSpPr>
        <p:spPr bwMode="auto">
          <a:xfrm>
            <a:off x="3738563" y="2106613"/>
            <a:ext cx="847725" cy="414337"/>
          </a:xfrm>
          <a:prstGeom prst="rect">
            <a:avLst/>
          </a:prstGeom>
          <a:noFill/>
          <a:ln w="9525">
            <a:noFill/>
            <a:miter lim="800000"/>
            <a:headEnd/>
            <a:tailEnd/>
          </a:ln>
        </p:spPr>
        <p:txBody>
          <a:bodyPr>
            <a:spAutoFit/>
          </a:bodyPr>
          <a:lstStyle/>
          <a:p>
            <a:pPr algn="ctr"/>
            <a:r>
              <a:rPr lang="en-US" sz="700">
                <a:latin typeface="Calibri" pitchFamily="34" charset="0"/>
              </a:rPr>
              <a:t>SQD: STX</a:t>
            </a:r>
          </a:p>
          <a:p>
            <a:pPr algn="ctr"/>
            <a:r>
              <a:rPr lang="en-US" sz="700">
                <a:latin typeface="Calibri" pitchFamily="34" charset="0"/>
              </a:rPr>
              <a:t>PLT: STX</a:t>
            </a:r>
          </a:p>
          <a:p>
            <a:pPr algn="ctr"/>
            <a:r>
              <a:rPr lang="en-US" sz="600">
                <a:latin typeface="Calibri" pitchFamily="34" charset="0"/>
              </a:rPr>
              <a:t>BDE/BN: STAFFEX</a:t>
            </a:r>
            <a:endParaRPr lang="en-US" sz="500">
              <a:latin typeface="Calibri" pitchFamily="34" charset="0"/>
            </a:endParaRPr>
          </a:p>
        </p:txBody>
      </p:sp>
      <p:cxnSp>
        <p:nvCxnSpPr>
          <p:cNvPr id="165" name="Straight Connector 164"/>
          <p:cNvCxnSpPr/>
          <p:nvPr/>
        </p:nvCxnSpPr>
        <p:spPr>
          <a:xfrm>
            <a:off x="54133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9376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59861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95103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65588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00831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71316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06558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77043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12286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82771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18013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88498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23741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42263"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8294688" y="842963"/>
            <a:ext cx="0" cy="1524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1" name="Rectangle 116"/>
          <p:cNvSpPr>
            <a:spLocks noChangeArrowheads="1"/>
          </p:cNvSpPr>
          <p:nvPr/>
        </p:nvSpPr>
        <p:spPr bwMode="auto">
          <a:xfrm>
            <a:off x="219075" y="841375"/>
            <a:ext cx="252413"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P2</a:t>
            </a:r>
          </a:p>
        </p:txBody>
      </p:sp>
      <p:sp>
        <p:nvSpPr>
          <p:cNvPr id="182" name="Rectangle 116"/>
          <p:cNvSpPr>
            <a:spLocks noChangeArrowheads="1"/>
          </p:cNvSpPr>
          <p:nvPr/>
        </p:nvSpPr>
        <p:spPr bwMode="auto">
          <a:xfrm>
            <a:off x="566738" y="841375"/>
            <a:ext cx="252412"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S2</a:t>
            </a:r>
          </a:p>
        </p:txBody>
      </p:sp>
      <p:sp>
        <p:nvSpPr>
          <p:cNvPr id="183" name="Rectangle 116"/>
          <p:cNvSpPr>
            <a:spLocks noChangeArrowheads="1"/>
          </p:cNvSpPr>
          <p:nvPr/>
        </p:nvSpPr>
        <p:spPr bwMode="auto">
          <a:xfrm>
            <a:off x="2033588" y="841375"/>
            <a:ext cx="252412"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P1</a:t>
            </a:r>
          </a:p>
        </p:txBody>
      </p:sp>
      <p:sp>
        <p:nvSpPr>
          <p:cNvPr id="184" name="Rectangle 116"/>
          <p:cNvSpPr>
            <a:spLocks noChangeArrowheads="1"/>
          </p:cNvSpPr>
          <p:nvPr/>
        </p:nvSpPr>
        <p:spPr bwMode="auto">
          <a:xfrm>
            <a:off x="2330450" y="841375"/>
            <a:ext cx="252413"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S1</a:t>
            </a:r>
          </a:p>
        </p:txBody>
      </p:sp>
      <p:sp>
        <p:nvSpPr>
          <p:cNvPr id="185" name="Freeform 184"/>
          <p:cNvSpPr/>
          <p:nvPr/>
        </p:nvSpPr>
        <p:spPr>
          <a:xfrm>
            <a:off x="2303463" y="814388"/>
            <a:ext cx="0" cy="182562"/>
          </a:xfrm>
          <a:custGeom>
            <a:avLst/>
            <a:gdLst>
              <a:gd name="connsiteX0" fmla="*/ 0 w 0"/>
              <a:gd name="connsiteY0" fmla="*/ 183357 h 183357"/>
              <a:gd name="connsiteX1" fmla="*/ 0 w 0"/>
              <a:gd name="connsiteY1" fmla="*/ 0 h 183357"/>
              <a:gd name="connsiteX2" fmla="*/ 0 w 0"/>
              <a:gd name="connsiteY2" fmla="*/ 0 h 183357"/>
            </a:gdLst>
            <a:ahLst/>
            <a:cxnLst>
              <a:cxn ang="0">
                <a:pos x="connsiteX0" y="connsiteY0"/>
              </a:cxn>
              <a:cxn ang="0">
                <a:pos x="connsiteX1" y="connsiteY1"/>
              </a:cxn>
              <a:cxn ang="0">
                <a:pos x="connsiteX2" y="connsiteY2"/>
              </a:cxn>
            </a:cxnLst>
            <a:rect l="l" t="t" r="r" b="b"/>
            <a:pathLst>
              <a:path h="183357">
                <a:moveTo>
                  <a:pt x="0" y="183357"/>
                </a:moveTo>
                <a:lnTo>
                  <a:pt x="0" y="0"/>
                </a:lnTo>
                <a:lnTo>
                  <a:pt x="0" y="0"/>
                </a:ln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86" name="Straight Connector 185"/>
          <p:cNvCxnSpPr/>
          <p:nvPr/>
        </p:nvCxnSpPr>
        <p:spPr>
          <a:xfrm>
            <a:off x="193675" y="839788"/>
            <a:ext cx="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418013" y="84613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647113" y="84613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6532563" y="83978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246188" y="83978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3360738" y="83978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475288" y="838200"/>
            <a:ext cx="0" cy="153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589838" y="839788"/>
            <a:ext cx="0" cy="15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88913" y="987425"/>
            <a:ext cx="845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Rectangle 803"/>
          <p:cNvSpPr>
            <a:spLocks noChangeArrowheads="1"/>
          </p:cNvSpPr>
          <p:nvPr/>
        </p:nvSpPr>
        <p:spPr bwMode="auto">
          <a:xfrm>
            <a:off x="1209675" y="671513"/>
            <a:ext cx="95250" cy="153987"/>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3 </a:t>
            </a:r>
            <a:endParaRPr lang="en-US" sz="2800" b="1">
              <a:solidFill>
                <a:srgbClr val="000000"/>
              </a:solidFill>
              <a:latin typeface="Calibri" pitchFamily="34" charset="0"/>
            </a:endParaRPr>
          </a:p>
        </p:txBody>
      </p:sp>
      <p:sp>
        <p:nvSpPr>
          <p:cNvPr id="196" name="Rectangle 803"/>
          <p:cNvSpPr>
            <a:spLocks noChangeArrowheads="1"/>
          </p:cNvSpPr>
          <p:nvPr/>
        </p:nvSpPr>
        <p:spPr bwMode="auto">
          <a:xfrm>
            <a:off x="2209800" y="685800"/>
            <a:ext cx="95250"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6 </a:t>
            </a:r>
            <a:endParaRPr lang="en-US" sz="2800" b="1">
              <a:solidFill>
                <a:srgbClr val="000000"/>
              </a:solidFill>
              <a:latin typeface="Calibri" pitchFamily="34" charset="0"/>
            </a:endParaRPr>
          </a:p>
        </p:txBody>
      </p:sp>
      <p:sp>
        <p:nvSpPr>
          <p:cNvPr id="197" name="Rectangle 803"/>
          <p:cNvSpPr>
            <a:spLocks noChangeArrowheads="1"/>
          </p:cNvSpPr>
          <p:nvPr/>
        </p:nvSpPr>
        <p:spPr bwMode="auto">
          <a:xfrm>
            <a:off x="3328988" y="684213"/>
            <a:ext cx="65087" cy="153987"/>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9</a:t>
            </a:r>
            <a:endParaRPr lang="en-US" sz="2800" b="1">
              <a:solidFill>
                <a:srgbClr val="000000"/>
              </a:solidFill>
              <a:latin typeface="Calibri" pitchFamily="34" charset="0"/>
            </a:endParaRPr>
          </a:p>
        </p:txBody>
      </p:sp>
      <p:sp>
        <p:nvSpPr>
          <p:cNvPr id="198" name="Rectangle 803"/>
          <p:cNvSpPr>
            <a:spLocks noChangeArrowheads="1"/>
          </p:cNvSpPr>
          <p:nvPr/>
        </p:nvSpPr>
        <p:spPr bwMode="auto">
          <a:xfrm>
            <a:off x="4356100" y="685800"/>
            <a:ext cx="160338"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12 </a:t>
            </a:r>
            <a:endParaRPr lang="en-US" sz="2800" b="1">
              <a:solidFill>
                <a:srgbClr val="000000"/>
              </a:solidFill>
              <a:latin typeface="Calibri" pitchFamily="34" charset="0"/>
            </a:endParaRPr>
          </a:p>
        </p:txBody>
      </p:sp>
      <p:sp>
        <p:nvSpPr>
          <p:cNvPr id="199" name="Rectangle 803"/>
          <p:cNvSpPr>
            <a:spLocks noChangeArrowheads="1"/>
          </p:cNvSpPr>
          <p:nvPr/>
        </p:nvSpPr>
        <p:spPr bwMode="auto">
          <a:xfrm>
            <a:off x="5419725" y="685800"/>
            <a:ext cx="160338"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15 </a:t>
            </a:r>
            <a:endParaRPr lang="en-US" sz="2800" b="1">
              <a:solidFill>
                <a:srgbClr val="000000"/>
              </a:solidFill>
              <a:latin typeface="Calibri" pitchFamily="34" charset="0"/>
            </a:endParaRPr>
          </a:p>
        </p:txBody>
      </p:sp>
      <p:sp>
        <p:nvSpPr>
          <p:cNvPr id="200" name="Rectangle 803"/>
          <p:cNvSpPr>
            <a:spLocks noChangeArrowheads="1"/>
          </p:cNvSpPr>
          <p:nvPr/>
        </p:nvSpPr>
        <p:spPr bwMode="auto">
          <a:xfrm>
            <a:off x="6462713" y="685800"/>
            <a:ext cx="160337"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18 </a:t>
            </a:r>
            <a:endParaRPr lang="en-US" sz="2800" b="1">
              <a:solidFill>
                <a:srgbClr val="000000"/>
              </a:solidFill>
              <a:latin typeface="Calibri" pitchFamily="34" charset="0"/>
            </a:endParaRPr>
          </a:p>
        </p:txBody>
      </p:sp>
      <p:sp>
        <p:nvSpPr>
          <p:cNvPr id="201" name="Rectangle 803"/>
          <p:cNvSpPr>
            <a:spLocks noChangeArrowheads="1"/>
          </p:cNvSpPr>
          <p:nvPr/>
        </p:nvSpPr>
        <p:spPr bwMode="auto">
          <a:xfrm>
            <a:off x="7529513" y="685800"/>
            <a:ext cx="160337"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21 </a:t>
            </a:r>
            <a:endParaRPr lang="en-US" sz="2800" b="1">
              <a:solidFill>
                <a:srgbClr val="000000"/>
              </a:solidFill>
              <a:latin typeface="Calibri" pitchFamily="34" charset="0"/>
            </a:endParaRPr>
          </a:p>
        </p:txBody>
      </p:sp>
      <p:sp>
        <p:nvSpPr>
          <p:cNvPr id="202" name="Rectangle 803"/>
          <p:cNvSpPr>
            <a:spLocks noChangeArrowheads="1"/>
          </p:cNvSpPr>
          <p:nvPr/>
        </p:nvSpPr>
        <p:spPr bwMode="auto">
          <a:xfrm>
            <a:off x="8582025" y="685800"/>
            <a:ext cx="160338" cy="153988"/>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24 </a:t>
            </a:r>
            <a:endParaRPr lang="en-US" sz="2800" b="1">
              <a:solidFill>
                <a:srgbClr val="000000"/>
              </a:solidFill>
              <a:latin typeface="Calibri" pitchFamily="34" charset="0"/>
            </a:endParaRPr>
          </a:p>
        </p:txBody>
      </p:sp>
      <p:sp>
        <p:nvSpPr>
          <p:cNvPr id="203" name="Rectangle 803"/>
          <p:cNvSpPr>
            <a:spLocks noChangeArrowheads="1"/>
          </p:cNvSpPr>
          <p:nvPr/>
        </p:nvSpPr>
        <p:spPr bwMode="auto">
          <a:xfrm>
            <a:off x="171450" y="684213"/>
            <a:ext cx="93663" cy="153987"/>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Calibri" pitchFamily="34" charset="0"/>
              </a:rPr>
              <a:t>0 </a:t>
            </a:r>
            <a:endParaRPr lang="en-US" sz="2800" b="1">
              <a:solidFill>
                <a:srgbClr val="000000"/>
              </a:solidFill>
              <a:latin typeface="Calibri" pitchFamily="34" charset="0"/>
            </a:endParaRPr>
          </a:p>
        </p:txBody>
      </p:sp>
      <p:sp>
        <p:nvSpPr>
          <p:cNvPr id="204" name="Rectangle 116"/>
          <p:cNvSpPr>
            <a:spLocks noChangeArrowheads="1"/>
          </p:cNvSpPr>
          <p:nvPr/>
        </p:nvSpPr>
        <p:spPr bwMode="auto">
          <a:xfrm>
            <a:off x="1119188" y="841375"/>
            <a:ext cx="252412" cy="122238"/>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T3</a:t>
            </a:r>
          </a:p>
        </p:txBody>
      </p:sp>
      <p:sp>
        <p:nvSpPr>
          <p:cNvPr id="205" name="Rectangle 116"/>
          <p:cNvSpPr>
            <a:spLocks noChangeArrowheads="1"/>
          </p:cNvSpPr>
          <p:nvPr/>
        </p:nvSpPr>
        <p:spPr bwMode="auto">
          <a:xfrm>
            <a:off x="2881313" y="849313"/>
            <a:ext cx="252412"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T2</a:t>
            </a:r>
          </a:p>
        </p:txBody>
      </p:sp>
      <p:sp>
        <p:nvSpPr>
          <p:cNvPr id="206" name="Rectangle 116"/>
          <p:cNvSpPr>
            <a:spLocks noChangeArrowheads="1"/>
          </p:cNvSpPr>
          <p:nvPr/>
        </p:nvSpPr>
        <p:spPr bwMode="auto">
          <a:xfrm>
            <a:off x="4295775" y="849313"/>
            <a:ext cx="252413"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T1</a:t>
            </a:r>
          </a:p>
        </p:txBody>
      </p:sp>
      <p:sp>
        <p:nvSpPr>
          <p:cNvPr id="207" name="Rectangle 116"/>
          <p:cNvSpPr>
            <a:spLocks noChangeArrowheads="1"/>
          </p:cNvSpPr>
          <p:nvPr/>
        </p:nvSpPr>
        <p:spPr bwMode="auto">
          <a:xfrm>
            <a:off x="8520113" y="849313"/>
            <a:ext cx="252412" cy="123825"/>
          </a:xfrm>
          <a:prstGeom prst="rect">
            <a:avLst/>
          </a:prstGeom>
          <a:solidFill>
            <a:srgbClr val="FFFFCC"/>
          </a:solidFill>
          <a:ln w="9525">
            <a:solidFill>
              <a:schemeClr val="tx1"/>
            </a:solidFill>
            <a:miter lim="800000"/>
            <a:headEnd/>
            <a:tailEnd/>
          </a:ln>
        </p:spPr>
        <p:txBody>
          <a:bodyPr lIns="0" tIns="0" rIns="0" bIns="0">
            <a:spAutoFit/>
          </a:bodyPr>
          <a:lstStyle/>
          <a:p>
            <a:pPr algn="ctr" defTabSz="863600" eaLnBrk="0" hangingPunct="0"/>
            <a:r>
              <a:rPr lang="en-US" sz="800" b="1">
                <a:solidFill>
                  <a:srgbClr val="0000FF"/>
                </a:solidFill>
                <a:latin typeface="Calibri" pitchFamily="34" charset="0"/>
              </a:rPr>
              <a:t>T1/T2</a:t>
            </a:r>
          </a:p>
        </p:txBody>
      </p:sp>
      <p:sp>
        <p:nvSpPr>
          <p:cNvPr id="208" name="Rectangle 114"/>
          <p:cNvSpPr>
            <a:spLocks noChangeArrowheads="1"/>
          </p:cNvSpPr>
          <p:nvPr/>
        </p:nvSpPr>
        <p:spPr bwMode="auto">
          <a:xfrm>
            <a:off x="316189" y="2517775"/>
            <a:ext cx="741362" cy="277813"/>
          </a:xfrm>
          <a:prstGeom prst="rect">
            <a:avLst/>
          </a:prstGeom>
          <a:noFill/>
          <a:ln w="9525">
            <a:noFill/>
            <a:miter lim="800000"/>
            <a:headEnd/>
            <a:tailEnd/>
          </a:ln>
        </p:spPr>
        <p:txBody>
          <a:bodyPr wrap="none">
            <a:spAutoFit/>
          </a:bodyPr>
          <a:lstStyle/>
          <a:p>
            <a:pPr algn="ctr"/>
            <a:r>
              <a:rPr lang="en-US" sz="1200" b="1" u="sng" dirty="0">
                <a:solidFill>
                  <a:srgbClr val="0000FF"/>
                </a:solidFill>
              </a:rPr>
              <a:t>RESET</a:t>
            </a:r>
            <a:r>
              <a:rPr lang="en-US" sz="1200" u="sng" dirty="0">
                <a:solidFill>
                  <a:srgbClr val="0000FF"/>
                </a:solidFill>
              </a:rPr>
              <a:t> </a:t>
            </a:r>
          </a:p>
        </p:txBody>
      </p:sp>
      <p:sp>
        <p:nvSpPr>
          <p:cNvPr id="209" name="Rectangle 115"/>
          <p:cNvSpPr>
            <a:spLocks noChangeArrowheads="1"/>
          </p:cNvSpPr>
          <p:nvPr/>
        </p:nvSpPr>
        <p:spPr bwMode="auto">
          <a:xfrm>
            <a:off x="2365448" y="2514600"/>
            <a:ext cx="1363663" cy="276225"/>
          </a:xfrm>
          <a:prstGeom prst="rect">
            <a:avLst/>
          </a:prstGeom>
          <a:noFill/>
          <a:ln w="9525">
            <a:noFill/>
            <a:miter lim="800000"/>
            <a:headEnd/>
            <a:tailEnd/>
          </a:ln>
        </p:spPr>
        <p:txBody>
          <a:bodyPr wrap="none">
            <a:spAutoFit/>
          </a:bodyPr>
          <a:lstStyle/>
          <a:p>
            <a:pPr algn="ctr"/>
            <a:r>
              <a:rPr lang="en-US" sz="1200" b="1" u="sng" dirty="0">
                <a:solidFill>
                  <a:srgbClr val="0000FF"/>
                </a:solidFill>
              </a:rPr>
              <a:t>TRAIN / READY</a:t>
            </a:r>
            <a:r>
              <a:rPr lang="en-US" sz="1200" u="sng" dirty="0">
                <a:solidFill>
                  <a:srgbClr val="0000FF"/>
                </a:solidFill>
              </a:rPr>
              <a:t> </a:t>
            </a:r>
          </a:p>
        </p:txBody>
      </p:sp>
      <p:sp>
        <p:nvSpPr>
          <p:cNvPr id="210" name="Rectangle 116"/>
          <p:cNvSpPr>
            <a:spLocks noChangeArrowheads="1"/>
          </p:cNvSpPr>
          <p:nvPr/>
        </p:nvSpPr>
        <p:spPr bwMode="auto">
          <a:xfrm>
            <a:off x="5943600" y="2505075"/>
            <a:ext cx="1085850" cy="277813"/>
          </a:xfrm>
          <a:prstGeom prst="rect">
            <a:avLst/>
          </a:prstGeom>
          <a:noFill/>
          <a:ln w="9525">
            <a:noFill/>
            <a:miter lim="800000"/>
            <a:headEnd/>
            <a:tailEnd/>
          </a:ln>
        </p:spPr>
        <p:txBody>
          <a:bodyPr wrap="none">
            <a:spAutoFit/>
          </a:bodyPr>
          <a:lstStyle/>
          <a:p>
            <a:pPr algn="ctr"/>
            <a:r>
              <a:rPr lang="en-US" sz="1200" b="1" u="sng" dirty="0">
                <a:solidFill>
                  <a:srgbClr val="0000FF"/>
                </a:solidFill>
              </a:rPr>
              <a:t>AVAILABLE</a:t>
            </a:r>
            <a:r>
              <a:rPr lang="en-US" sz="1200" u="sng" dirty="0">
                <a:solidFill>
                  <a:srgbClr val="0000FF"/>
                </a:solidFill>
              </a:rPr>
              <a:t> </a:t>
            </a:r>
          </a:p>
        </p:txBody>
      </p:sp>
      <p:sp>
        <p:nvSpPr>
          <p:cNvPr id="214" name="Right Brace 213"/>
          <p:cNvSpPr/>
          <p:nvPr/>
        </p:nvSpPr>
        <p:spPr>
          <a:xfrm>
            <a:off x="7493749" y="3505200"/>
            <a:ext cx="135775" cy="609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TextBox 214"/>
          <p:cNvSpPr txBox="1"/>
          <p:nvPr/>
        </p:nvSpPr>
        <p:spPr>
          <a:xfrm rot="5400000">
            <a:off x="7480629" y="3573431"/>
            <a:ext cx="750526" cy="461665"/>
          </a:xfrm>
          <a:prstGeom prst="rect">
            <a:avLst/>
          </a:prstGeom>
          <a:noFill/>
        </p:spPr>
        <p:txBody>
          <a:bodyPr wrap="none" rtlCol="0">
            <a:spAutoFit/>
          </a:bodyPr>
          <a:lstStyle/>
          <a:p>
            <a:pPr algn="ctr"/>
            <a:r>
              <a:rPr lang="en-US" sz="1200" b="1" dirty="0" smtClean="0">
                <a:latin typeface="Arial" pitchFamily="34" charset="0"/>
                <a:cs typeface="Arial" pitchFamily="34" charset="0"/>
              </a:rPr>
              <a:t>Home</a:t>
            </a:r>
          </a:p>
          <a:p>
            <a:pPr algn="ctr"/>
            <a:r>
              <a:rPr lang="en-US" sz="1200" b="1" dirty="0" smtClean="0">
                <a:latin typeface="Arial" pitchFamily="34" charset="0"/>
                <a:cs typeface="Arial" pitchFamily="34" charset="0"/>
              </a:rPr>
              <a:t> Station</a:t>
            </a:r>
            <a:endParaRPr lang="en-US" sz="1200" b="1" dirty="0">
              <a:latin typeface="Arial" pitchFamily="34" charset="0"/>
              <a:cs typeface="Arial" pitchFamily="34" charset="0"/>
            </a:endParaRPr>
          </a:p>
        </p:txBody>
      </p:sp>
      <p:sp>
        <p:nvSpPr>
          <p:cNvPr id="216" name="TextBox 215"/>
          <p:cNvSpPr txBox="1"/>
          <p:nvPr/>
        </p:nvSpPr>
        <p:spPr>
          <a:xfrm rot="5400000">
            <a:off x="8634245" y="4604731"/>
            <a:ext cx="742511" cy="276999"/>
          </a:xfrm>
          <a:prstGeom prst="rect">
            <a:avLst/>
          </a:prstGeom>
          <a:noFill/>
        </p:spPr>
        <p:txBody>
          <a:bodyPr wrap="none" rtlCol="0">
            <a:spAutoFit/>
          </a:bodyPr>
          <a:lstStyle/>
          <a:p>
            <a:pPr algn="ctr"/>
            <a:r>
              <a:rPr lang="en-US" sz="1200" b="1" dirty="0" smtClean="0">
                <a:latin typeface="Arial" pitchFamily="34" charset="0"/>
                <a:cs typeface="Arial" pitchFamily="34" charset="0"/>
              </a:rPr>
              <a:t>Ft. Polk</a:t>
            </a:r>
            <a:endParaRPr lang="en-US" sz="1200" b="1" dirty="0">
              <a:latin typeface="Arial" pitchFamily="34" charset="0"/>
              <a:cs typeface="Arial" pitchFamily="34" charset="0"/>
            </a:endParaRPr>
          </a:p>
        </p:txBody>
      </p:sp>
      <p:sp>
        <p:nvSpPr>
          <p:cNvPr id="217" name="Right Brace 216"/>
          <p:cNvSpPr/>
          <p:nvPr/>
        </p:nvSpPr>
        <p:spPr>
          <a:xfrm>
            <a:off x="8789150" y="4191000"/>
            <a:ext cx="126250" cy="1143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0" name="Straight Connector 219"/>
          <p:cNvCxnSpPr/>
          <p:nvPr/>
        </p:nvCxnSpPr>
        <p:spPr>
          <a:xfrm>
            <a:off x="4448175" y="2724150"/>
            <a:ext cx="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186"/>
          <p:cNvSpPr txBox="1">
            <a:spLocks noChangeArrowheads="1"/>
          </p:cNvSpPr>
          <p:nvPr/>
        </p:nvSpPr>
        <p:spPr bwMode="auto">
          <a:xfrm>
            <a:off x="4233863" y="2554287"/>
            <a:ext cx="469900" cy="246063"/>
          </a:xfrm>
          <a:prstGeom prst="rect">
            <a:avLst/>
          </a:prstGeom>
          <a:noFill/>
          <a:ln w="9525">
            <a:noFill/>
            <a:miter lim="800000"/>
            <a:headEnd/>
            <a:tailEnd/>
          </a:ln>
        </p:spPr>
        <p:txBody>
          <a:bodyPr wrap="none">
            <a:spAutoFit/>
          </a:bodyPr>
          <a:lstStyle/>
          <a:p>
            <a:r>
              <a:rPr lang="en-US" sz="1000" b="1" dirty="0">
                <a:latin typeface="Calibri" pitchFamily="34" charset="0"/>
              </a:rPr>
              <a:t>AFPD</a:t>
            </a:r>
          </a:p>
        </p:txBody>
      </p:sp>
      <p:sp>
        <p:nvSpPr>
          <p:cNvPr id="223" name="TextBox 222"/>
          <p:cNvSpPr txBox="1"/>
          <p:nvPr/>
        </p:nvSpPr>
        <p:spPr>
          <a:xfrm rot="5400000">
            <a:off x="3835599" y="3081890"/>
            <a:ext cx="750526" cy="461665"/>
          </a:xfrm>
          <a:prstGeom prst="rect">
            <a:avLst/>
          </a:prstGeom>
          <a:noFill/>
        </p:spPr>
        <p:txBody>
          <a:bodyPr wrap="none" rtlCol="0">
            <a:spAutoFit/>
          </a:bodyPr>
          <a:lstStyle/>
          <a:p>
            <a:pPr algn="ctr"/>
            <a:r>
              <a:rPr lang="en-US" sz="1200" b="1" dirty="0" smtClean="0">
                <a:latin typeface="Arial" pitchFamily="34" charset="0"/>
                <a:cs typeface="Arial" pitchFamily="34" charset="0"/>
              </a:rPr>
              <a:t>Home</a:t>
            </a:r>
          </a:p>
          <a:p>
            <a:pPr algn="ctr"/>
            <a:r>
              <a:rPr lang="en-US" sz="1200" b="1" dirty="0" smtClean="0">
                <a:latin typeface="Arial" pitchFamily="34" charset="0"/>
                <a:cs typeface="Arial" pitchFamily="34" charset="0"/>
              </a:rPr>
              <a:t> Station</a:t>
            </a:r>
            <a:endParaRPr lang="en-US" sz="1200" b="1" dirty="0">
              <a:latin typeface="Arial" pitchFamily="34" charset="0"/>
              <a:cs typeface="Arial" pitchFamily="34" charset="0"/>
            </a:endParaRPr>
          </a:p>
        </p:txBody>
      </p:sp>
      <p:sp>
        <p:nvSpPr>
          <p:cNvPr id="224" name="Right Brace 223"/>
          <p:cNvSpPr/>
          <p:nvPr/>
        </p:nvSpPr>
        <p:spPr>
          <a:xfrm>
            <a:off x="3859565" y="2764264"/>
            <a:ext cx="152400" cy="1143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9" name="Straight Arrow Connector 248"/>
          <p:cNvCxnSpPr/>
          <p:nvPr/>
        </p:nvCxnSpPr>
        <p:spPr>
          <a:xfrm>
            <a:off x="8305800" y="6019800"/>
            <a:ext cx="609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flipH="1">
            <a:off x="4302469" y="6038850"/>
            <a:ext cx="685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3855761" y="5592142"/>
            <a:ext cx="685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8079816" y="5588858"/>
            <a:ext cx="609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37903" y="2809668"/>
            <a:ext cx="1188146" cy="523220"/>
          </a:xfrm>
          <a:prstGeom prst="rect">
            <a:avLst/>
          </a:prstGeom>
          <a:noFill/>
        </p:spPr>
        <p:txBody>
          <a:bodyPr wrap="none" rtlCol="0">
            <a:spAutoFit/>
          </a:bodyPr>
          <a:lstStyle/>
          <a:p>
            <a:r>
              <a:rPr lang="en-US" sz="1400" b="1" dirty="0" smtClean="0">
                <a:latin typeface="Arial" pitchFamily="34" charset="0"/>
                <a:cs typeface="Arial" pitchFamily="34" charset="0"/>
              </a:rPr>
              <a:t>162</a:t>
            </a:r>
            <a:r>
              <a:rPr lang="en-US" sz="1400" b="1" baseline="30000" dirty="0" smtClean="0">
                <a:latin typeface="Arial" pitchFamily="34" charset="0"/>
                <a:cs typeface="Arial" pitchFamily="34" charset="0"/>
              </a:rPr>
              <a:t>nd</a:t>
            </a:r>
            <a:r>
              <a:rPr lang="en-US" sz="1400" b="1" dirty="0" smtClean="0">
                <a:latin typeface="Arial" pitchFamily="34" charset="0"/>
                <a:cs typeface="Arial" pitchFamily="34" charset="0"/>
              </a:rPr>
              <a:t> Prep: </a:t>
            </a:r>
          </a:p>
          <a:p>
            <a:endParaRPr lang="en-US" sz="1400" b="1" dirty="0">
              <a:latin typeface="Arial" pitchFamily="34" charset="0"/>
              <a:cs typeface="Arial" pitchFamily="34" charset="0"/>
            </a:endParaRPr>
          </a:p>
        </p:txBody>
      </p:sp>
      <p:sp>
        <p:nvSpPr>
          <p:cNvPr id="120" name="TextBox 119"/>
          <p:cNvSpPr txBox="1"/>
          <p:nvPr/>
        </p:nvSpPr>
        <p:spPr>
          <a:xfrm>
            <a:off x="-50174" y="3127439"/>
            <a:ext cx="1510350" cy="276999"/>
          </a:xfrm>
          <a:prstGeom prst="rect">
            <a:avLst/>
          </a:prstGeom>
          <a:noFill/>
        </p:spPr>
        <p:txBody>
          <a:bodyPr wrap="none" rtlCol="0">
            <a:spAutoFit/>
          </a:bodyPr>
          <a:lstStyle/>
          <a:p>
            <a:r>
              <a:rPr lang="en-US" sz="1200" b="1" dirty="0" smtClean="0">
                <a:latin typeface="Arial" pitchFamily="34" charset="0"/>
                <a:cs typeface="Arial" pitchFamily="34" charset="0"/>
              </a:rPr>
              <a:t>Reset  -9  Months:</a:t>
            </a:r>
            <a:endParaRPr lang="en-US" sz="1200" b="1" dirty="0">
              <a:latin typeface="Arial" pitchFamily="34" charset="0"/>
              <a:cs typeface="Arial" pitchFamily="34" charset="0"/>
            </a:endParaRPr>
          </a:p>
        </p:txBody>
      </p:sp>
      <p:sp>
        <p:nvSpPr>
          <p:cNvPr id="121" name="TextBox 120"/>
          <p:cNvSpPr txBox="1"/>
          <p:nvPr/>
        </p:nvSpPr>
        <p:spPr>
          <a:xfrm>
            <a:off x="-58368" y="4495835"/>
            <a:ext cx="1510350" cy="276999"/>
          </a:xfrm>
          <a:prstGeom prst="rect">
            <a:avLst/>
          </a:prstGeom>
          <a:noFill/>
        </p:spPr>
        <p:txBody>
          <a:bodyPr wrap="none" rtlCol="0">
            <a:spAutoFit/>
          </a:bodyPr>
          <a:lstStyle/>
          <a:p>
            <a:r>
              <a:rPr lang="en-US" sz="1200" b="1" dirty="0" smtClean="0">
                <a:latin typeface="Arial" pitchFamily="34" charset="0"/>
                <a:cs typeface="Arial" pitchFamily="34" charset="0"/>
              </a:rPr>
              <a:t>Reset  -6  Months:</a:t>
            </a:r>
            <a:endParaRPr lang="en-US" sz="1200" b="1" dirty="0">
              <a:latin typeface="Arial" pitchFamily="34" charset="0"/>
              <a:cs typeface="Arial" pitchFamily="34" charset="0"/>
            </a:endParaRPr>
          </a:p>
        </p:txBody>
      </p:sp>
      <p:sp>
        <p:nvSpPr>
          <p:cNvPr id="122" name="TextBox 121"/>
          <p:cNvSpPr txBox="1"/>
          <p:nvPr/>
        </p:nvSpPr>
        <p:spPr>
          <a:xfrm>
            <a:off x="-66398" y="5835055"/>
            <a:ext cx="1510350" cy="276999"/>
          </a:xfrm>
          <a:prstGeom prst="rect">
            <a:avLst/>
          </a:prstGeom>
          <a:noFill/>
        </p:spPr>
        <p:txBody>
          <a:bodyPr wrap="none" rtlCol="0">
            <a:spAutoFit/>
          </a:bodyPr>
          <a:lstStyle/>
          <a:p>
            <a:r>
              <a:rPr lang="en-US" sz="1200" b="1" dirty="0" smtClean="0">
                <a:latin typeface="Arial" pitchFamily="34" charset="0"/>
                <a:cs typeface="Arial" pitchFamily="34" charset="0"/>
              </a:rPr>
              <a:t>Reset  -3  Months:</a:t>
            </a:r>
            <a:endParaRPr lang="en-US" sz="1200" b="1" dirty="0">
              <a:latin typeface="Arial" pitchFamily="34" charset="0"/>
              <a:cs typeface="Arial" pitchFamily="34" charset="0"/>
            </a:endParaRPr>
          </a:p>
        </p:txBody>
      </p:sp>
      <p:sp>
        <p:nvSpPr>
          <p:cNvPr id="119" name="Right Arrow 118"/>
          <p:cNvSpPr/>
          <p:nvPr/>
        </p:nvSpPr>
        <p:spPr>
          <a:xfrm>
            <a:off x="38913" y="3774376"/>
            <a:ext cx="2470824" cy="9338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RAF Concept Development Support for HQDA and FORSCOM </a:t>
            </a:r>
            <a:r>
              <a:rPr lang="en-US" sz="900" dirty="0" smtClean="0">
                <a:solidFill>
                  <a:schemeClr val="tx1"/>
                </a:solidFill>
                <a:latin typeface="Arial" pitchFamily="34" charset="0"/>
                <a:cs typeface="Arial" pitchFamily="34" charset="0"/>
              </a:rPr>
              <a:t> </a:t>
            </a:r>
            <a:endParaRPr lang="en-US" sz="900" dirty="0">
              <a:solidFill>
                <a:schemeClr val="tx1"/>
              </a:solidFill>
              <a:latin typeface="Arial" pitchFamily="34" charset="0"/>
              <a:cs typeface="Arial" pitchFamily="34" charset="0"/>
            </a:endParaRPr>
          </a:p>
        </p:txBody>
      </p:sp>
      <p:sp>
        <p:nvSpPr>
          <p:cNvPr id="124" name="Right Arrow 123"/>
          <p:cNvSpPr/>
          <p:nvPr/>
        </p:nvSpPr>
        <p:spPr>
          <a:xfrm>
            <a:off x="35665" y="3109624"/>
            <a:ext cx="1968234" cy="9338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Cadre Recruitment and Regional Education and Immersion </a:t>
            </a:r>
            <a:endParaRPr lang="en-US" sz="900" b="1" dirty="0">
              <a:solidFill>
                <a:schemeClr val="tx1"/>
              </a:solidFill>
              <a:latin typeface="Arial" pitchFamily="34" charset="0"/>
              <a:cs typeface="Arial" pitchFamily="34" charset="0"/>
            </a:endParaRPr>
          </a:p>
        </p:txBody>
      </p:sp>
      <p:sp>
        <p:nvSpPr>
          <p:cNvPr id="126" name="Right Arrow 125"/>
          <p:cNvSpPr/>
          <p:nvPr/>
        </p:nvSpPr>
        <p:spPr>
          <a:xfrm>
            <a:off x="35664" y="4500728"/>
            <a:ext cx="2970183" cy="9338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ASCC/GCC Conferences and  Discuss RAF Mission </a:t>
            </a:r>
            <a:endParaRPr lang="en-US" sz="900" b="1" dirty="0">
              <a:solidFill>
                <a:schemeClr val="tx1"/>
              </a:solidFill>
              <a:latin typeface="Arial" pitchFamily="34" charset="0"/>
              <a:cs typeface="Arial" pitchFamily="34" charset="0"/>
            </a:endParaRPr>
          </a:p>
        </p:txBody>
      </p:sp>
      <p:sp>
        <p:nvSpPr>
          <p:cNvPr id="127" name="Right Arrow 126"/>
          <p:cNvSpPr/>
          <p:nvPr/>
        </p:nvSpPr>
        <p:spPr>
          <a:xfrm>
            <a:off x="42144" y="5061704"/>
            <a:ext cx="3469541" cy="9338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Coordination and POI  Development with RAF Training Network </a:t>
            </a:r>
            <a:endParaRPr lang="en-US" sz="900" b="1" dirty="0">
              <a:solidFill>
                <a:schemeClr val="tx1"/>
              </a:solidFill>
              <a:latin typeface="Arial" pitchFamily="34" charset="0"/>
              <a:cs typeface="Arial" pitchFamily="34" charset="0"/>
            </a:endParaRPr>
          </a:p>
        </p:txBody>
      </p:sp>
      <p:sp>
        <p:nvSpPr>
          <p:cNvPr id="128" name="Right Arrow 127"/>
          <p:cNvSpPr/>
          <p:nvPr/>
        </p:nvSpPr>
        <p:spPr>
          <a:xfrm>
            <a:off x="38912" y="5836608"/>
            <a:ext cx="3929973" cy="9338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itchFamily="34" charset="0"/>
                <a:cs typeface="Arial" pitchFamily="34" charset="0"/>
              </a:rPr>
              <a:t>Initial Contact and Planning With Designated RAF Units  </a:t>
            </a:r>
            <a:endParaRPr lang="en-US" sz="9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1" name="Object 1"/>
          <p:cNvGraphicFramePr>
            <a:graphicFrameLocks noChangeAspect="1"/>
          </p:cNvGraphicFramePr>
          <p:nvPr/>
        </p:nvGraphicFramePr>
        <p:xfrm>
          <a:off x="68263" y="1886153"/>
          <a:ext cx="8980487" cy="4621213"/>
        </p:xfrm>
        <a:graphic>
          <a:graphicData uri="http://schemas.openxmlformats.org/presentationml/2006/ole">
            <p:oleObj spid="_x0000_s1026" name="Worksheet" r:id="rId4" imgW="11611030" imgH="4391089" progId="Excel.Sheet.12">
              <p:embed/>
            </p:oleObj>
          </a:graphicData>
        </a:graphic>
      </p:graphicFrame>
      <p:sp>
        <p:nvSpPr>
          <p:cNvPr id="9" name="Rectangle 8"/>
          <p:cNvSpPr/>
          <p:nvPr/>
        </p:nvSpPr>
        <p:spPr>
          <a:xfrm>
            <a:off x="77821" y="5036458"/>
            <a:ext cx="5194567" cy="1323439"/>
          </a:xfrm>
          <a:prstGeom prst="rect">
            <a:avLst/>
          </a:prstGeom>
          <a:solidFill>
            <a:schemeClr val="bg1"/>
          </a:solidFill>
        </p:spPr>
        <p:txBody>
          <a:bodyPr wrap="square">
            <a:spAutoFit/>
          </a:bodyPr>
          <a:lstStyle/>
          <a:p>
            <a:pPr marL="119063" indent="-119063" fontAlgn="base">
              <a:spcBef>
                <a:spcPct val="0"/>
              </a:spcBef>
              <a:spcAft>
                <a:spcPct val="0"/>
              </a:spcAft>
              <a:buFont typeface="Arial" pitchFamily="34" charset="0"/>
              <a:buChar char="•"/>
            </a:pPr>
            <a:r>
              <a:rPr lang="en-US" sz="1400" b="1" dirty="0" smtClean="0">
                <a:solidFill>
                  <a:prstClr val="black"/>
                </a:solidFill>
                <a:latin typeface="Arial" charset="0"/>
              </a:rPr>
              <a:t>Practical </a:t>
            </a:r>
            <a:r>
              <a:rPr lang="en-US" sz="1400" b="1" dirty="0">
                <a:solidFill>
                  <a:prstClr val="black"/>
                </a:solidFill>
                <a:latin typeface="Arial" charset="0"/>
              </a:rPr>
              <a:t>Exercises focused on reinforcing skills learned </a:t>
            </a:r>
            <a:r>
              <a:rPr lang="en-US" sz="1400" b="1" dirty="0" smtClean="0">
                <a:solidFill>
                  <a:prstClr val="black"/>
                </a:solidFill>
                <a:latin typeface="Arial" charset="0"/>
              </a:rPr>
              <a:t>during classroom instruction</a:t>
            </a:r>
          </a:p>
          <a:p>
            <a:pPr marL="119063" indent="-119063" fontAlgn="base">
              <a:spcBef>
                <a:spcPct val="0"/>
              </a:spcBef>
              <a:spcAft>
                <a:spcPct val="0"/>
              </a:spcAft>
              <a:buFont typeface="Arial" pitchFamily="34" charset="0"/>
              <a:buChar char="•"/>
            </a:pPr>
            <a:endParaRPr lang="en-US" sz="1000" b="1" dirty="0">
              <a:solidFill>
                <a:prstClr val="black"/>
              </a:solidFill>
              <a:latin typeface="Arial" charset="0"/>
            </a:endParaRPr>
          </a:p>
          <a:p>
            <a:pPr marL="119063" indent="-119063" fontAlgn="base">
              <a:spcBef>
                <a:spcPct val="0"/>
              </a:spcBef>
              <a:spcAft>
                <a:spcPct val="0"/>
              </a:spcAft>
              <a:buFont typeface="Arial" pitchFamily="34" charset="0"/>
              <a:buChar char="•"/>
            </a:pPr>
            <a:r>
              <a:rPr lang="en-US" sz="1400" b="1" dirty="0">
                <a:solidFill>
                  <a:prstClr val="black"/>
                </a:solidFill>
                <a:latin typeface="Arial" charset="0"/>
              </a:rPr>
              <a:t>Train </a:t>
            </a:r>
            <a:r>
              <a:rPr lang="en-US" sz="1400" b="1" dirty="0" smtClean="0">
                <a:solidFill>
                  <a:prstClr val="black"/>
                </a:solidFill>
                <a:latin typeface="Arial" charset="0"/>
              </a:rPr>
              <a:t> RAF Units with cultural role-players </a:t>
            </a:r>
            <a:r>
              <a:rPr lang="en-US" sz="1400" b="1" dirty="0">
                <a:solidFill>
                  <a:prstClr val="black"/>
                </a:solidFill>
                <a:latin typeface="Arial" charset="0"/>
              </a:rPr>
              <a:t>to replicate </a:t>
            </a:r>
            <a:r>
              <a:rPr lang="en-US" sz="1400" b="1" dirty="0" smtClean="0">
                <a:solidFill>
                  <a:prstClr val="black"/>
                </a:solidFill>
                <a:latin typeface="Arial" charset="0"/>
              </a:rPr>
              <a:t>mission region (assisted by 162</a:t>
            </a:r>
            <a:r>
              <a:rPr lang="en-US" sz="1400" b="1" baseline="30000" dirty="0" smtClean="0">
                <a:solidFill>
                  <a:prstClr val="black"/>
                </a:solidFill>
                <a:latin typeface="Arial" charset="0"/>
              </a:rPr>
              <a:t>nd</a:t>
            </a:r>
            <a:r>
              <a:rPr lang="en-US" sz="1400" b="1" dirty="0" smtClean="0">
                <a:solidFill>
                  <a:prstClr val="black"/>
                </a:solidFill>
                <a:latin typeface="Arial" charset="0"/>
              </a:rPr>
              <a:t> Training Network applicable to specific regional expertise)</a:t>
            </a:r>
            <a:endParaRPr lang="en-US" sz="800" b="1" dirty="0">
              <a:solidFill>
                <a:prstClr val="black"/>
              </a:solidFill>
              <a:latin typeface="Arial" charset="0"/>
            </a:endParaRPr>
          </a:p>
        </p:txBody>
      </p:sp>
      <p:sp>
        <p:nvSpPr>
          <p:cNvPr id="16" name="Title 1"/>
          <p:cNvSpPr>
            <a:spLocks noGrp="1"/>
          </p:cNvSpPr>
          <p:nvPr>
            <p:ph type="title"/>
          </p:nvPr>
        </p:nvSpPr>
        <p:spPr>
          <a:xfrm>
            <a:off x="-9525" y="424910"/>
            <a:ext cx="9144000" cy="596153"/>
          </a:xfrm>
        </p:spPr>
        <p:txBody>
          <a:bodyPr>
            <a:noAutofit/>
          </a:bodyPr>
          <a:lstStyle/>
          <a:p>
            <a:r>
              <a:rPr lang="en-US" sz="3200" b="1" dirty="0" smtClean="0">
                <a:solidFill>
                  <a:schemeClr val="tx1"/>
                </a:solidFill>
                <a:effectLst/>
                <a:latin typeface="Arial" pitchFamily="34" charset="0"/>
                <a:cs typeface="Arial" pitchFamily="34" charset="0"/>
              </a:rPr>
              <a:t>SFA/SC Course – 14 Day Model</a:t>
            </a:r>
            <a:br>
              <a:rPr lang="en-US" sz="3200" b="1" dirty="0" smtClean="0">
                <a:solidFill>
                  <a:schemeClr val="tx1"/>
                </a:solidFill>
                <a:effectLst/>
                <a:latin typeface="Arial" pitchFamily="34" charset="0"/>
                <a:cs typeface="Arial" pitchFamily="34" charset="0"/>
              </a:rPr>
            </a:br>
            <a:r>
              <a:rPr lang="en-US" sz="1800" b="1" dirty="0" smtClean="0">
                <a:latin typeface="Arial" pitchFamily="34" charset="0"/>
                <a:cs typeface="Arial" pitchFamily="34" charset="0"/>
              </a:rPr>
              <a:t>Proposed Model</a:t>
            </a:r>
            <a:endParaRPr lang="en-US" sz="3200" b="1" dirty="0">
              <a:solidFill>
                <a:schemeClr val="tx1"/>
              </a:solidFill>
              <a:effectLst/>
              <a:latin typeface="Arial" pitchFamily="34" charset="0"/>
              <a:cs typeface="Arial" pitchFamily="34" charset="0"/>
            </a:endParaRPr>
          </a:p>
        </p:txBody>
      </p:sp>
      <p:sp>
        <p:nvSpPr>
          <p:cNvPr id="8" name="Rectangle 7"/>
          <p:cNvSpPr/>
          <p:nvPr/>
        </p:nvSpPr>
        <p:spPr>
          <a:xfrm>
            <a:off x="68096" y="2749876"/>
            <a:ext cx="5165385" cy="1677382"/>
          </a:xfrm>
          <a:prstGeom prst="rect">
            <a:avLst/>
          </a:prstGeom>
        </p:spPr>
        <p:txBody>
          <a:bodyPr wrap="square">
            <a:spAutoFit/>
          </a:bodyPr>
          <a:lstStyle/>
          <a:p>
            <a:pPr marL="119063" indent="-119063" fontAlgn="base">
              <a:spcBef>
                <a:spcPct val="0"/>
              </a:spcBef>
              <a:spcAft>
                <a:spcPct val="0"/>
              </a:spcAft>
              <a:buFont typeface="Arial" pitchFamily="34" charset="0"/>
              <a:buChar char="•"/>
            </a:pPr>
            <a:r>
              <a:rPr lang="en-US" sz="1400" b="1" dirty="0" smtClean="0">
                <a:solidFill>
                  <a:prstClr val="black"/>
                </a:solidFill>
                <a:latin typeface="Arial" charset="0"/>
              </a:rPr>
              <a:t>Train RAF Units in Advisor and </a:t>
            </a:r>
            <a:r>
              <a:rPr lang="en-US" sz="1400" b="1" dirty="0">
                <a:solidFill>
                  <a:prstClr val="black"/>
                </a:solidFill>
                <a:latin typeface="Arial" charset="0"/>
              </a:rPr>
              <a:t>Security Force </a:t>
            </a:r>
            <a:r>
              <a:rPr lang="en-US" sz="1400" b="1" dirty="0" smtClean="0">
                <a:solidFill>
                  <a:prstClr val="black"/>
                </a:solidFill>
                <a:latin typeface="Arial" charset="0"/>
              </a:rPr>
              <a:t>Assistance/ Security Cooperation skills </a:t>
            </a:r>
            <a:r>
              <a:rPr lang="en-US" sz="1400" b="1" dirty="0">
                <a:solidFill>
                  <a:prstClr val="black"/>
                </a:solidFill>
                <a:latin typeface="Arial" charset="0"/>
              </a:rPr>
              <a:t>tailored to </a:t>
            </a:r>
            <a:r>
              <a:rPr lang="en-US" sz="1400" b="1" dirty="0" smtClean="0">
                <a:solidFill>
                  <a:prstClr val="black"/>
                </a:solidFill>
                <a:latin typeface="Arial" charset="0"/>
              </a:rPr>
              <a:t>specific regions and key countries</a:t>
            </a:r>
            <a:endParaRPr lang="en-US" sz="1400" b="1" dirty="0">
              <a:solidFill>
                <a:prstClr val="black"/>
              </a:solidFill>
              <a:latin typeface="Arial" charset="0"/>
            </a:endParaRPr>
          </a:p>
          <a:p>
            <a:pPr marL="119063" indent="-119063" fontAlgn="base">
              <a:spcBef>
                <a:spcPct val="0"/>
              </a:spcBef>
              <a:spcAft>
                <a:spcPct val="0"/>
              </a:spcAft>
              <a:buFont typeface="Arial" pitchFamily="34" charset="0"/>
              <a:buChar char="•"/>
            </a:pPr>
            <a:endParaRPr lang="en-US" sz="1000" b="1" dirty="0" smtClean="0">
              <a:solidFill>
                <a:prstClr val="black"/>
              </a:solidFill>
              <a:latin typeface="Arial" charset="0"/>
            </a:endParaRPr>
          </a:p>
          <a:p>
            <a:pPr marL="119063" indent="-119063" fontAlgn="base">
              <a:spcBef>
                <a:spcPct val="0"/>
              </a:spcBef>
              <a:spcAft>
                <a:spcPct val="0"/>
              </a:spcAft>
              <a:buFont typeface="Arial" pitchFamily="34" charset="0"/>
              <a:buChar char="•"/>
            </a:pPr>
            <a:r>
              <a:rPr lang="en-US" sz="1400" b="1" dirty="0" smtClean="0">
                <a:solidFill>
                  <a:prstClr val="black"/>
                </a:solidFill>
                <a:latin typeface="Arial" charset="0"/>
              </a:rPr>
              <a:t>Understand Partner, capabilities</a:t>
            </a:r>
            <a:r>
              <a:rPr lang="en-US" sz="1400" b="1" dirty="0">
                <a:solidFill>
                  <a:prstClr val="black"/>
                </a:solidFill>
                <a:latin typeface="Arial" charset="0"/>
              </a:rPr>
              <a:t>, </a:t>
            </a:r>
            <a:r>
              <a:rPr lang="en-US" sz="1400" b="1" dirty="0" smtClean="0">
                <a:solidFill>
                  <a:prstClr val="black"/>
                </a:solidFill>
                <a:latin typeface="Arial" charset="0"/>
              </a:rPr>
              <a:t>systems and networks</a:t>
            </a:r>
            <a:endParaRPr lang="en-US" sz="1400" b="1" dirty="0">
              <a:solidFill>
                <a:prstClr val="black"/>
              </a:solidFill>
              <a:latin typeface="Arial" charset="0"/>
            </a:endParaRPr>
          </a:p>
          <a:p>
            <a:pPr marL="119063" indent="-119063" fontAlgn="base">
              <a:spcBef>
                <a:spcPct val="0"/>
              </a:spcBef>
              <a:spcAft>
                <a:spcPct val="0"/>
              </a:spcAft>
              <a:buFont typeface="Arial" pitchFamily="34" charset="0"/>
              <a:buChar char="•"/>
            </a:pPr>
            <a:endParaRPr lang="en-US" sz="1000" b="1" dirty="0" smtClean="0">
              <a:solidFill>
                <a:prstClr val="black"/>
              </a:solidFill>
              <a:latin typeface="Arial" charset="0"/>
            </a:endParaRPr>
          </a:p>
          <a:p>
            <a:pPr marL="119063" indent="-119063" fontAlgn="base">
              <a:spcBef>
                <a:spcPct val="0"/>
              </a:spcBef>
              <a:spcAft>
                <a:spcPct val="0"/>
              </a:spcAft>
              <a:buFont typeface="Arial" pitchFamily="34" charset="0"/>
              <a:buChar char="•"/>
            </a:pPr>
            <a:r>
              <a:rPr lang="en-US" sz="1400" b="1" dirty="0" smtClean="0">
                <a:solidFill>
                  <a:prstClr val="black"/>
                </a:solidFill>
                <a:latin typeface="Arial" charset="0"/>
              </a:rPr>
              <a:t>Provide RAF Units with </a:t>
            </a:r>
            <a:r>
              <a:rPr lang="en-US" sz="1400" b="1" dirty="0">
                <a:solidFill>
                  <a:prstClr val="black"/>
                </a:solidFill>
                <a:latin typeface="Arial" charset="0"/>
              </a:rPr>
              <a:t>the tools to </a:t>
            </a:r>
            <a:r>
              <a:rPr lang="en-US" sz="1400" b="1" dirty="0" smtClean="0">
                <a:solidFill>
                  <a:prstClr val="black"/>
                </a:solidFill>
                <a:latin typeface="Arial" charset="0"/>
              </a:rPr>
              <a:t>Build Partner Capacity</a:t>
            </a:r>
            <a:endParaRPr lang="en-US" sz="1400" b="1" dirty="0">
              <a:solidFill>
                <a:prstClr val="black"/>
              </a:solidFill>
              <a:latin typeface="Arial" charset="0"/>
            </a:endParaRPr>
          </a:p>
        </p:txBody>
      </p:sp>
      <p:sp>
        <p:nvSpPr>
          <p:cNvPr id="10" name="TextBox 9"/>
          <p:cNvSpPr txBox="1"/>
          <p:nvPr/>
        </p:nvSpPr>
        <p:spPr>
          <a:xfrm>
            <a:off x="0" y="1038754"/>
            <a:ext cx="8874424" cy="1025922"/>
          </a:xfrm>
          <a:prstGeom prst="rect">
            <a:avLst/>
          </a:prstGeom>
          <a:noFill/>
        </p:spPr>
        <p:txBody>
          <a:bodyPr wrap="square" rtlCol="0">
            <a:spAutoFit/>
          </a:bodyPr>
          <a:lstStyle/>
          <a:p>
            <a:pPr marL="230188" lvl="1" algn="ctr" fontAlgn="auto">
              <a:spcAft>
                <a:spcPts val="0"/>
              </a:spcAft>
              <a:defRPr/>
            </a:pPr>
            <a:r>
              <a:rPr lang="en-US" b="1" i="1" dirty="0" smtClean="0">
                <a:latin typeface="Arial" pitchFamily="34" charset="0"/>
                <a:cs typeface="Arial" pitchFamily="34" charset="0"/>
              </a:rPr>
              <a:t>Classroom instruction Followed by </a:t>
            </a:r>
          </a:p>
          <a:p>
            <a:pPr marL="230188" lvl="1" algn="ctr" fontAlgn="auto">
              <a:spcAft>
                <a:spcPts val="0"/>
              </a:spcAft>
              <a:defRPr/>
            </a:pPr>
            <a:r>
              <a:rPr lang="en-US" b="1" i="1" dirty="0" smtClean="0">
                <a:latin typeface="Arial" pitchFamily="34" charset="0"/>
                <a:cs typeface="Arial" pitchFamily="34" charset="0"/>
              </a:rPr>
              <a:t>Hands-on Performance Oriented Training</a:t>
            </a:r>
          </a:p>
          <a:p>
            <a:pPr marL="230188" lvl="1" algn="ctr" fontAlgn="auto">
              <a:spcAft>
                <a:spcPts val="0"/>
              </a:spcAft>
              <a:defRPr/>
            </a:pPr>
            <a:endParaRPr lang="en-US" sz="700" b="1" i="1" dirty="0" smtClean="0">
              <a:latin typeface="Arial" pitchFamily="34" charset="0"/>
              <a:cs typeface="Arial" pitchFamily="34" charset="0"/>
            </a:endParaRPr>
          </a:p>
          <a:p>
            <a:pPr marL="230188" lvl="1" fontAlgn="auto">
              <a:spcBef>
                <a:spcPts val="200"/>
              </a:spcBef>
              <a:spcAft>
                <a:spcPts val="0"/>
              </a:spcAft>
              <a:defRPr/>
            </a:pPr>
            <a:endParaRPr lang="en-US" sz="1600" b="1" dirty="0" smtClean="0">
              <a:latin typeface="Arial" pitchFamily="34" charset="0"/>
              <a:cs typeface="Arial" pitchFamily="34" charset="0"/>
            </a:endParaRPr>
          </a:p>
        </p:txBody>
      </p:sp>
      <p:sp>
        <p:nvSpPr>
          <p:cNvPr id="13" name="TextBox 12"/>
          <p:cNvSpPr txBox="1"/>
          <p:nvPr/>
        </p:nvSpPr>
        <p:spPr>
          <a:xfrm rot="16200000">
            <a:off x="4861963" y="4012093"/>
            <a:ext cx="1696309" cy="369332"/>
          </a:xfrm>
          <a:prstGeom prst="rect">
            <a:avLst/>
          </a:prstGeom>
          <a:noFill/>
        </p:spPr>
        <p:txBody>
          <a:bodyPr wrap="square" rtlCol="0">
            <a:spAutoFit/>
          </a:bodyPr>
          <a:lstStyle/>
          <a:p>
            <a:pPr algn="ctr"/>
            <a:r>
              <a:rPr lang="en-US" b="1" dirty="0" smtClean="0">
                <a:latin typeface="Arial" pitchFamily="34" charset="0"/>
                <a:cs typeface="Arial" pitchFamily="34" charset="0"/>
              </a:rPr>
              <a:t>PLAN</a:t>
            </a:r>
            <a:endParaRPr lang="en-US" b="1" dirty="0">
              <a:latin typeface="Arial" pitchFamily="34" charset="0"/>
              <a:cs typeface="Arial" pitchFamily="34" charset="0"/>
            </a:endParaRPr>
          </a:p>
        </p:txBody>
      </p:sp>
      <p:sp>
        <p:nvSpPr>
          <p:cNvPr id="15" name="TextBox 14"/>
          <p:cNvSpPr txBox="1"/>
          <p:nvPr/>
        </p:nvSpPr>
        <p:spPr>
          <a:xfrm rot="16200000">
            <a:off x="5682594" y="4012093"/>
            <a:ext cx="2344361" cy="369332"/>
          </a:xfrm>
          <a:prstGeom prst="rect">
            <a:avLst/>
          </a:prstGeom>
          <a:noFill/>
        </p:spPr>
        <p:txBody>
          <a:bodyPr wrap="square" rtlCol="0">
            <a:spAutoFit/>
          </a:bodyPr>
          <a:lstStyle/>
          <a:p>
            <a:pPr algn="ctr"/>
            <a:r>
              <a:rPr lang="en-US" b="1" dirty="0" smtClean="0">
                <a:latin typeface="Arial" pitchFamily="34" charset="0"/>
                <a:cs typeface="Arial" pitchFamily="34" charset="0"/>
              </a:rPr>
              <a:t>EXECUTE/ASSESS</a:t>
            </a:r>
            <a:endParaRPr lang="en-US" b="1" dirty="0">
              <a:latin typeface="Arial" pitchFamily="34" charset="0"/>
              <a:cs typeface="Arial" pitchFamily="34" charset="0"/>
            </a:endParaRPr>
          </a:p>
        </p:txBody>
      </p:sp>
      <p:sp>
        <p:nvSpPr>
          <p:cNvPr id="17" name="TextBox 16"/>
          <p:cNvSpPr txBox="1"/>
          <p:nvPr/>
        </p:nvSpPr>
        <p:spPr>
          <a:xfrm rot="16200000">
            <a:off x="5434292" y="4012093"/>
            <a:ext cx="1696309" cy="369332"/>
          </a:xfrm>
          <a:prstGeom prst="rect">
            <a:avLst/>
          </a:prstGeom>
          <a:noFill/>
        </p:spPr>
        <p:txBody>
          <a:bodyPr wrap="square" rtlCol="0">
            <a:spAutoFit/>
          </a:bodyPr>
          <a:lstStyle/>
          <a:p>
            <a:pPr algn="ctr"/>
            <a:r>
              <a:rPr lang="en-US" b="1" dirty="0" smtClean="0">
                <a:latin typeface="Arial" pitchFamily="34" charset="0"/>
                <a:cs typeface="Arial" pitchFamily="34" charset="0"/>
              </a:rPr>
              <a:t>PREPARE</a:t>
            </a:r>
            <a:endParaRPr lang="en-US" b="1" dirty="0">
              <a:latin typeface="Arial" pitchFamily="34" charset="0"/>
              <a:cs typeface="Arial" pitchFamily="34" charset="0"/>
            </a:endParaRPr>
          </a:p>
        </p:txBody>
      </p:sp>
      <p:sp>
        <p:nvSpPr>
          <p:cNvPr id="18" name="TextBox 17"/>
          <p:cNvSpPr txBox="1"/>
          <p:nvPr/>
        </p:nvSpPr>
        <p:spPr>
          <a:xfrm rot="16200000">
            <a:off x="6736219" y="4012093"/>
            <a:ext cx="1696309" cy="369332"/>
          </a:xfrm>
          <a:prstGeom prst="rect">
            <a:avLst/>
          </a:prstGeom>
          <a:noFill/>
        </p:spPr>
        <p:txBody>
          <a:bodyPr wrap="square" rtlCol="0">
            <a:spAutoFit/>
          </a:bodyPr>
          <a:lstStyle/>
          <a:p>
            <a:pPr algn="ctr"/>
            <a:r>
              <a:rPr lang="en-US" b="1" dirty="0" smtClean="0">
                <a:latin typeface="Arial" pitchFamily="34" charset="0"/>
                <a:cs typeface="Arial" pitchFamily="34" charset="0"/>
              </a:rPr>
              <a:t>PLAN</a:t>
            </a:r>
            <a:endParaRPr lang="en-US" b="1" dirty="0">
              <a:latin typeface="Arial" pitchFamily="34" charset="0"/>
              <a:cs typeface="Arial" pitchFamily="34" charset="0"/>
            </a:endParaRPr>
          </a:p>
        </p:txBody>
      </p:sp>
      <p:sp>
        <p:nvSpPr>
          <p:cNvPr id="19" name="TextBox 18"/>
          <p:cNvSpPr txBox="1"/>
          <p:nvPr/>
        </p:nvSpPr>
        <p:spPr>
          <a:xfrm rot="16200000">
            <a:off x="7556850" y="4012093"/>
            <a:ext cx="2344361" cy="369332"/>
          </a:xfrm>
          <a:prstGeom prst="rect">
            <a:avLst/>
          </a:prstGeom>
          <a:noFill/>
        </p:spPr>
        <p:txBody>
          <a:bodyPr wrap="square" rtlCol="0">
            <a:spAutoFit/>
          </a:bodyPr>
          <a:lstStyle/>
          <a:p>
            <a:pPr algn="ctr"/>
            <a:r>
              <a:rPr lang="en-US" b="1" dirty="0" smtClean="0">
                <a:latin typeface="Arial" pitchFamily="34" charset="0"/>
                <a:cs typeface="Arial" pitchFamily="34" charset="0"/>
              </a:rPr>
              <a:t>EXECUTE/ASSESS</a:t>
            </a:r>
            <a:endParaRPr lang="en-US" b="1" dirty="0">
              <a:latin typeface="Arial" pitchFamily="34" charset="0"/>
              <a:cs typeface="Arial" pitchFamily="34" charset="0"/>
            </a:endParaRPr>
          </a:p>
        </p:txBody>
      </p:sp>
      <p:sp>
        <p:nvSpPr>
          <p:cNvPr id="20" name="TextBox 19"/>
          <p:cNvSpPr txBox="1"/>
          <p:nvPr/>
        </p:nvSpPr>
        <p:spPr>
          <a:xfrm rot="16200000">
            <a:off x="7308548" y="4012093"/>
            <a:ext cx="1696309" cy="369332"/>
          </a:xfrm>
          <a:prstGeom prst="rect">
            <a:avLst/>
          </a:prstGeom>
          <a:noFill/>
        </p:spPr>
        <p:txBody>
          <a:bodyPr wrap="square" rtlCol="0">
            <a:spAutoFit/>
          </a:bodyPr>
          <a:lstStyle/>
          <a:p>
            <a:pPr algn="ctr"/>
            <a:r>
              <a:rPr lang="en-US" b="1" dirty="0" smtClean="0">
                <a:latin typeface="Arial" pitchFamily="34" charset="0"/>
                <a:cs typeface="Arial" pitchFamily="34" charset="0"/>
              </a:rPr>
              <a:t>PREPARE</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ectangle 64"/>
          <p:cNvSpPr txBox="1">
            <a:spLocks/>
          </p:cNvSpPr>
          <p:nvPr/>
        </p:nvSpPr>
        <p:spPr>
          <a:xfrm>
            <a:off x="194560" y="-13581"/>
            <a:ext cx="9144000" cy="923925"/>
          </a:xfrm>
          <a:prstGeom prst="rect">
            <a:avLst/>
          </a:prstGeom>
        </p:spPr>
        <p:txBody>
          <a:bodyPr vert="horz" lIns="91427" tIns="45713" rIns="91427" bIns="45713" rtlCol="0" anchor="ctr">
            <a:noAutofit/>
          </a:bodyPr>
          <a:lstStyle/>
          <a:p>
            <a:pPr algn="ctr" defTabSz="914269">
              <a:spcBef>
                <a:spcPct val="0"/>
              </a:spcBef>
              <a:defRPr/>
            </a:pPr>
            <a:r>
              <a:rPr lang="en-US" sz="3200" b="1" dirty="0" smtClean="0">
                <a:solidFill>
                  <a:prstClr val="black"/>
                </a:solidFill>
                <a:latin typeface="Arial" pitchFamily="34" charset="0"/>
                <a:cs typeface="Arial" pitchFamily="34" charset="0"/>
              </a:rPr>
              <a:t>AFRICOM RAF Draft POI (Short Version) </a:t>
            </a:r>
            <a:endParaRPr lang="en-US" sz="3200" b="1" dirty="0">
              <a:solidFill>
                <a:prstClr val="black"/>
              </a:solidFill>
              <a:latin typeface="Arial" pitchFamily="34" charset="0"/>
              <a:cs typeface="Arial" pitchFamily="34" charset="0"/>
            </a:endParaRPr>
          </a:p>
        </p:txBody>
      </p:sp>
      <p:graphicFrame>
        <p:nvGraphicFramePr>
          <p:cNvPr id="6" name="Table 5"/>
          <p:cNvGraphicFramePr>
            <a:graphicFrameLocks noGrp="1"/>
          </p:cNvGraphicFramePr>
          <p:nvPr/>
        </p:nvGraphicFramePr>
        <p:xfrm>
          <a:off x="565251" y="722681"/>
          <a:ext cx="8151039" cy="5939305"/>
        </p:xfrm>
        <a:graphic>
          <a:graphicData uri="http://schemas.openxmlformats.org/drawingml/2006/table">
            <a:tbl>
              <a:tblPr/>
              <a:tblGrid>
                <a:gridCol w="1348199"/>
                <a:gridCol w="2053221"/>
                <a:gridCol w="2053221"/>
                <a:gridCol w="1348199"/>
                <a:gridCol w="1348199"/>
              </a:tblGrid>
              <a:tr h="168929">
                <a:tc>
                  <a:txBody>
                    <a:bodyPr/>
                    <a:lstStyle/>
                    <a:p>
                      <a:pPr algn="ctr" rtl="0" fontAlgn="ctr"/>
                      <a:r>
                        <a:rPr lang="en-US" sz="800" b="1" i="0" u="none" strike="noStrike" dirty="0">
                          <a:solidFill>
                            <a:srgbClr val="000000"/>
                          </a:solidFill>
                          <a:latin typeface="Arial"/>
                        </a:rPr>
                        <a:t>Day 01</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latin typeface="Arial"/>
                        </a:rPr>
                        <a:t>Day 02</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latin typeface="Arial"/>
                        </a:rPr>
                        <a:t>Day 03</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latin typeface="Arial"/>
                        </a:rPr>
                        <a:t>Day 04</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latin typeface="Arial"/>
                        </a:rPr>
                        <a:t>Day 05</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739028">
                <a:tc>
                  <a:txBody>
                    <a:bodyPr/>
                    <a:lstStyle/>
                    <a:p>
                      <a:pPr algn="ctr" rtl="0" fontAlgn="ctr"/>
                      <a:r>
                        <a:rPr lang="en-US" sz="800" b="1" i="0" u="none" strike="noStrike">
                          <a:solidFill>
                            <a:srgbClr val="000000"/>
                          </a:solidFill>
                          <a:latin typeface="Arial"/>
                        </a:rPr>
                        <a:t>T6 Brief</a:t>
                      </a:r>
                      <a:br>
                        <a:rPr lang="en-US" sz="800" b="1" i="0" u="none" strike="noStrike">
                          <a:solidFill>
                            <a:srgbClr val="000000"/>
                          </a:solidFill>
                          <a:latin typeface="Arial"/>
                        </a:rPr>
                      </a:br>
                      <a:r>
                        <a:rPr lang="en-US" sz="800" b="1" i="0" u="none" strike="noStrike">
                          <a:solidFill>
                            <a:srgbClr val="000000"/>
                          </a:solidFill>
                          <a:latin typeface="Arial"/>
                        </a:rPr>
                        <a:t>LTC Stokes Remarks</a:t>
                      </a:r>
                      <a:br>
                        <a:rPr lang="en-US" sz="800" b="1" i="0" u="none" strike="noStrike">
                          <a:solidFill>
                            <a:srgbClr val="000000"/>
                          </a:solidFill>
                          <a:latin typeface="Arial"/>
                        </a:rPr>
                      </a:br>
                      <a:r>
                        <a:rPr lang="en-US" sz="800" b="1" i="0" u="none" strike="noStrike">
                          <a:solidFill>
                            <a:srgbClr val="000000"/>
                          </a:solidFill>
                          <a:latin typeface="Arial"/>
                        </a:rPr>
                        <a:t>CSM Admin Remarks</a:t>
                      </a:r>
                      <a:br>
                        <a:rPr lang="en-US" sz="800" b="1" i="0" u="none" strike="noStrike">
                          <a:solidFill>
                            <a:srgbClr val="000000"/>
                          </a:solidFill>
                          <a:latin typeface="Arial"/>
                        </a:rPr>
                      </a:br>
                      <a:r>
                        <a:rPr lang="en-US" sz="800" b="1" i="0" u="none" strike="noStrike">
                          <a:solidFill>
                            <a:srgbClr val="000000"/>
                          </a:solidFill>
                          <a:latin typeface="Arial"/>
                        </a:rPr>
                        <a:t>0800-0900</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a:rPr>
                        <a:t>MUTUAL</a:t>
                      </a:r>
                      <a:r>
                        <a:rPr lang="en-US" sz="1200" b="1" i="0" u="none" strike="noStrike" baseline="0" dirty="0" smtClean="0">
                          <a:solidFill>
                            <a:srgbClr val="000000"/>
                          </a:solidFill>
                          <a:latin typeface="Arial"/>
                        </a:rPr>
                        <a:t> PERCEPTIONS</a:t>
                      </a:r>
                      <a:endParaRPr lang="en-US" sz="1200" b="1" i="0" u="none" strike="noStrike" dirty="0" smtClean="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a:rPr>
                        <a:t>JIIM</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smtClean="0">
                          <a:solidFill>
                            <a:schemeClr val="bg1"/>
                          </a:solidFill>
                          <a:latin typeface="Arial"/>
                        </a:rPr>
                        <a:t>Socio-Cultural</a:t>
                      </a:r>
                      <a:r>
                        <a:rPr lang="en-US" sz="1200" b="1" i="0" u="none" strike="noStrike" baseline="0" dirty="0" smtClean="0">
                          <a:solidFill>
                            <a:schemeClr val="bg1"/>
                          </a:solidFill>
                          <a:latin typeface="Arial"/>
                        </a:rPr>
                        <a:t> Dynamics and Identity</a:t>
                      </a:r>
                      <a:endParaRPr lang="en-US" sz="1200" b="1" i="0" u="none" strike="noStrike" dirty="0">
                        <a:solidFill>
                          <a:schemeClr val="bg1"/>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ctr"/>
                      <a:r>
                        <a:rPr lang="en-US" sz="1200" b="1" i="0" u="none" strike="noStrike" dirty="0" smtClean="0">
                          <a:solidFill>
                            <a:schemeClr val="bg1"/>
                          </a:solidFill>
                          <a:latin typeface="Arial"/>
                        </a:rPr>
                        <a:t>History</a:t>
                      </a:r>
                      <a:r>
                        <a:rPr lang="en-US" sz="1200" b="1" i="0" u="none" strike="noStrike" baseline="0" dirty="0" smtClean="0">
                          <a:solidFill>
                            <a:schemeClr val="bg1"/>
                          </a:solidFill>
                          <a:latin typeface="Arial"/>
                        </a:rPr>
                        <a:t> of Peacekeeping</a:t>
                      </a:r>
                      <a:endParaRPr lang="en-US" sz="1200" b="1" i="0" u="none" strike="noStrike" dirty="0">
                        <a:solidFill>
                          <a:schemeClr val="bg1"/>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4942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a:rPr>
                        <a:t>AFRICA</a:t>
                      </a:r>
                      <a:r>
                        <a:rPr lang="en-US" sz="1200" b="1" i="0" u="none" strike="noStrike" baseline="0" dirty="0" smtClean="0">
                          <a:solidFill>
                            <a:srgbClr val="000000"/>
                          </a:solidFill>
                          <a:latin typeface="Arial"/>
                        </a:rPr>
                        <a:t> OVERVIEW</a:t>
                      </a:r>
                      <a:endParaRPr lang="en-US" sz="1200" b="1" i="0" u="none" strike="noStrike" dirty="0" smtClean="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smtClean="0">
                          <a:solidFill>
                            <a:srgbClr val="000000"/>
                          </a:solidFill>
                          <a:latin typeface="Arial"/>
                        </a:rPr>
                        <a:t>AFRICA IS NOT IRAQ/AFGHANISTAN – PHASE 0</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a:rPr>
                        <a:t>HOTEL MEDICINE</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smtClean="0">
                          <a:solidFill>
                            <a:schemeClr val="bg1"/>
                          </a:solidFill>
                          <a:latin typeface="Arial"/>
                        </a:rPr>
                        <a:t>Drivers of instability</a:t>
                      </a:r>
                      <a:endParaRPr lang="en-US" sz="1200" b="1" i="0" u="none" strike="noStrike" dirty="0">
                        <a:solidFill>
                          <a:schemeClr val="bg1"/>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ctr"/>
                      <a:r>
                        <a:rPr lang="en-US" sz="1200" b="1" i="0" u="none" strike="noStrike" dirty="0" smtClean="0">
                          <a:solidFill>
                            <a:schemeClr val="bg1"/>
                          </a:solidFill>
                          <a:latin typeface="Arial"/>
                        </a:rPr>
                        <a:t>AFRICOM/</a:t>
                      </a:r>
                    </a:p>
                    <a:p>
                      <a:pPr algn="ctr" rtl="0" fontAlgn="ctr"/>
                      <a:r>
                        <a:rPr lang="en-US" sz="1200" b="1" i="0" u="none" strike="noStrike" dirty="0" smtClean="0">
                          <a:solidFill>
                            <a:schemeClr val="bg1"/>
                          </a:solidFill>
                          <a:latin typeface="Arial"/>
                        </a:rPr>
                        <a:t>USARAF</a:t>
                      </a:r>
                      <a:endParaRPr lang="en-US" sz="1200" b="1" i="0" u="none" strike="noStrike" dirty="0">
                        <a:solidFill>
                          <a:schemeClr val="bg1"/>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5659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a:rPr>
                        <a:t>Welcome / Academy Overview</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(1 HR)</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smtClean="0">
                          <a:solidFill>
                            <a:schemeClr val="tx1"/>
                          </a:solidFill>
                          <a:latin typeface="Arial"/>
                        </a:rPr>
                        <a:t>EMBASSY 101</a:t>
                      </a:r>
                      <a:endParaRPr lang="en-US" sz="1200" b="1" i="0" u="none" strike="noStrike" dirty="0">
                        <a:solidFill>
                          <a:schemeClr val="tx1"/>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smtClean="0">
                          <a:solidFill>
                            <a:schemeClr val="bg1"/>
                          </a:solidFill>
                          <a:latin typeface="Arial"/>
                        </a:rPr>
                        <a:t>Geography</a:t>
                      </a:r>
                      <a:r>
                        <a:rPr lang="en-US" sz="1200" b="1" i="0" u="none" strike="noStrike" baseline="0" dirty="0" smtClean="0">
                          <a:solidFill>
                            <a:schemeClr val="bg1"/>
                          </a:solidFill>
                          <a:latin typeface="Arial"/>
                        </a:rPr>
                        <a:t> of the African Continent</a:t>
                      </a:r>
                      <a:r>
                        <a:rPr lang="en-US" sz="1200" b="1" i="0" u="none" strike="noStrike" dirty="0">
                          <a:solidFill>
                            <a:schemeClr val="bg1"/>
                          </a:solidFill>
                          <a:latin typeface="Arial"/>
                        </a:rPr>
                        <a:t> </a:t>
                      </a:r>
                    </a:p>
                    <a:p>
                      <a:pPr algn="ctr" rtl="0" fontAlgn="ctr"/>
                      <a:r>
                        <a:rPr lang="en-US" sz="1200" b="1" i="0" u="none" strike="noStrike" dirty="0">
                          <a:solidFill>
                            <a:schemeClr val="bg1"/>
                          </a:solidFill>
                          <a:latin typeface="Arial"/>
                        </a:rPr>
                        <a:t> </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rtl="0" fontAlgn="ctr"/>
                      <a:r>
                        <a:rPr lang="en-US" sz="1200" b="1" i="0" u="none" strike="noStrike" dirty="0" smtClean="0">
                          <a:solidFill>
                            <a:schemeClr val="bg1"/>
                          </a:solidFill>
                          <a:latin typeface="Arial"/>
                        </a:rPr>
                        <a:t>African </a:t>
                      </a:r>
                    </a:p>
                    <a:p>
                      <a:pPr algn="ctr" rtl="0" fontAlgn="ctr"/>
                      <a:r>
                        <a:rPr lang="en-US" sz="1200" b="1" i="0" u="none" strike="noStrike" dirty="0" smtClean="0">
                          <a:solidFill>
                            <a:schemeClr val="bg1"/>
                          </a:solidFill>
                          <a:latin typeface="Arial"/>
                        </a:rPr>
                        <a:t>Economy</a:t>
                      </a:r>
                      <a:endParaRPr lang="en-US" sz="1200" b="1" i="0" u="none" strike="noStrike" dirty="0">
                        <a:solidFill>
                          <a:schemeClr val="bg1"/>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rtl="0" fontAlgn="ctr"/>
                      <a:r>
                        <a:rPr lang="en-US" sz="1200" b="1" i="0" u="none" strike="noStrike" dirty="0" smtClean="0">
                          <a:solidFill>
                            <a:schemeClr val="bg1"/>
                          </a:solidFill>
                          <a:latin typeface="Arial"/>
                        </a:rPr>
                        <a:t>REGIONAL and</a:t>
                      </a:r>
                      <a:r>
                        <a:rPr lang="en-US" sz="1200" b="1" i="0" u="none" strike="noStrike" baseline="0" dirty="0" smtClean="0">
                          <a:solidFill>
                            <a:schemeClr val="bg1"/>
                          </a:solidFill>
                          <a:latin typeface="Arial"/>
                        </a:rPr>
                        <a:t>  CONTINENTAL ORGANIZATIONS</a:t>
                      </a:r>
                      <a:endParaRPr lang="en-US" sz="1200" b="1" i="0" u="none" strike="noStrike" dirty="0">
                        <a:solidFill>
                          <a:schemeClr val="bg1"/>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r>
              <a:tr h="767031">
                <a:tc>
                  <a:txBody>
                    <a:bodyPr/>
                    <a:lstStyle/>
                    <a:p>
                      <a:pPr algn="ctr" rtl="0" fontAlgn="ctr"/>
                      <a:r>
                        <a:rPr lang="en-US" sz="1200" b="1" i="0" u="none" strike="noStrike" dirty="0">
                          <a:solidFill>
                            <a:srgbClr val="000000"/>
                          </a:solidFill>
                          <a:latin typeface="Arial"/>
                        </a:rPr>
                        <a:t>Use of Interpreter</a:t>
                      </a:r>
                      <a:br>
                        <a:rPr lang="en-US" sz="1200" b="1" i="0" u="none" strike="noStrike" dirty="0">
                          <a:solidFill>
                            <a:srgbClr val="000000"/>
                          </a:solidFill>
                          <a:latin typeface="Arial"/>
                        </a:rPr>
                      </a:br>
                      <a:r>
                        <a:rPr lang="en-US" sz="1200" b="1" i="0" u="none" strike="noStrike" dirty="0">
                          <a:solidFill>
                            <a:srgbClr val="000000"/>
                          </a:solidFill>
                          <a:latin typeface="Arial"/>
                        </a:rPr>
                        <a:t>(1 HR)</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Arial"/>
                        </a:rPr>
                        <a:t> </a:t>
                      </a:r>
                      <a:endParaRPr lang="en-US" sz="1200" b="1" i="0" u="none" strike="noStrike" dirty="0" smtClean="0">
                        <a:solidFill>
                          <a:srgbClr val="000000"/>
                        </a:solidFill>
                        <a:latin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a:rPr>
                        <a:t>USFP</a:t>
                      </a:r>
                      <a:r>
                        <a:rPr lang="en-US" sz="1200" b="1" i="0" u="none" strike="noStrike" baseline="0" dirty="0" smtClean="0">
                          <a:solidFill>
                            <a:srgbClr val="000000"/>
                          </a:solidFill>
                          <a:latin typeface="Arial"/>
                        </a:rPr>
                        <a:t> AFRICA</a:t>
                      </a:r>
                      <a:endParaRPr lang="en-US" sz="1200" b="1" i="0" u="none" strike="noStrike" dirty="0" smtClean="0">
                        <a:solidFill>
                          <a:srgbClr val="000000"/>
                        </a:solidFill>
                        <a:latin typeface="Arial"/>
                      </a:endParaRPr>
                    </a:p>
                    <a:p>
                      <a:pPr algn="ctr" rtl="0" fontAlgn="ct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a:solidFill>
                            <a:schemeClr val="bg1"/>
                          </a:solidFill>
                          <a:latin typeface="Arial"/>
                        </a:rPr>
                        <a:t> </a:t>
                      </a:r>
                    </a:p>
                    <a:p>
                      <a:pPr algn="ctr" rtl="0" fontAlgn="ctr"/>
                      <a:r>
                        <a:rPr lang="en-US" sz="1200" b="1" i="0" u="none" strike="noStrike" dirty="0">
                          <a:solidFill>
                            <a:schemeClr val="bg1"/>
                          </a:solidFill>
                          <a:latin typeface="Arial"/>
                        </a:rPr>
                        <a:t> </a:t>
                      </a:r>
                      <a:r>
                        <a:rPr lang="en-US" sz="1200" b="1" i="0" u="none" strike="noStrike" dirty="0" smtClean="0">
                          <a:solidFill>
                            <a:schemeClr val="bg1"/>
                          </a:solidFill>
                          <a:latin typeface="Arial"/>
                        </a:rPr>
                        <a:t>history of major</a:t>
                      </a:r>
                      <a:r>
                        <a:rPr lang="en-US" sz="1200" b="1" i="0" u="none" strike="noStrike" baseline="0" dirty="0" smtClean="0">
                          <a:solidFill>
                            <a:schemeClr val="bg1"/>
                          </a:solidFill>
                          <a:latin typeface="Arial"/>
                        </a:rPr>
                        <a:t> regional conflicts</a:t>
                      </a:r>
                      <a:endParaRPr lang="en-US" sz="1200" b="1" i="0" u="none" strike="noStrike" dirty="0">
                        <a:solidFill>
                          <a:schemeClr val="bg1"/>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ctr"/>
                      <a:r>
                        <a:rPr lang="en-US" sz="1200" b="1" i="0" u="none" strike="noStrike" dirty="0" smtClean="0">
                          <a:solidFill>
                            <a:schemeClr val="bg1"/>
                          </a:solidFill>
                          <a:latin typeface="Arial"/>
                        </a:rPr>
                        <a:t>Health </a:t>
                      </a:r>
                    </a:p>
                    <a:p>
                      <a:pPr algn="ctr" rtl="0" fontAlgn="ctr"/>
                      <a:r>
                        <a:rPr lang="en-US" sz="1200" b="1" i="0" u="none" strike="noStrike" dirty="0" smtClean="0">
                          <a:solidFill>
                            <a:schemeClr val="bg1"/>
                          </a:solidFill>
                          <a:latin typeface="Arial"/>
                        </a:rPr>
                        <a:t>Challenges</a:t>
                      </a:r>
                      <a:endParaRPr lang="en-US" sz="1200" b="1" i="0" u="none" strike="noStrike" dirty="0">
                        <a:solidFill>
                          <a:schemeClr val="bg1"/>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ctr"/>
                      <a:r>
                        <a:rPr lang="en-US" sz="1200" b="1" i="0" u="none" strike="noStrike" dirty="0" smtClean="0">
                          <a:solidFill>
                            <a:schemeClr val="bg1"/>
                          </a:solidFill>
                          <a:latin typeface="Arial"/>
                        </a:rPr>
                        <a:t>RECAP</a:t>
                      </a:r>
                      <a:endParaRPr lang="en-US" sz="1200" b="1" i="0" u="none" strike="noStrike" dirty="0">
                        <a:solidFill>
                          <a:schemeClr val="bg1"/>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r>
              <a:tr h="168929">
                <a:tc>
                  <a:txBody>
                    <a:bodyPr/>
                    <a:lstStyle/>
                    <a:p>
                      <a:pPr algn="ctr" rtl="0" fontAlgn="ctr"/>
                      <a:r>
                        <a:rPr lang="en-US" sz="1200" b="1" i="0" u="none" strike="noStrike">
                          <a:solidFill>
                            <a:srgbClr val="000000"/>
                          </a:solidFill>
                          <a:latin typeface="Arial"/>
                        </a:rPr>
                        <a:t> Lunch </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rtl="0" fontAlgn="ctr"/>
                      <a:r>
                        <a:rPr lang="en-US" sz="1200" b="1" i="0" u="none" strike="noStrike" dirty="0">
                          <a:solidFill>
                            <a:srgbClr val="000000"/>
                          </a:solidFill>
                          <a:latin typeface="Arial"/>
                        </a:rPr>
                        <a:t> Lunch </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rtl="0" fontAlgn="ctr"/>
                      <a:r>
                        <a:rPr lang="en-US" sz="1200" b="1" i="0" u="none" strike="noStrike">
                          <a:solidFill>
                            <a:srgbClr val="000000"/>
                          </a:solidFill>
                          <a:latin typeface="Arial"/>
                        </a:rPr>
                        <a:t> Lunch </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rtl="0" fontAlgn="ctr"/>
                      <a:r>
                        <a:rPr lang="en-US" sz="1200" b="1" i="0" u="none" strike="noStrike">
                          <a:solidFill>
                            <a:srgbClr val="000000"/>
                          </a:solidFill>
                          <a:latin typeface="Arial"/>
                        </a:rPr>
                        <a:t> Lunch </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rtl="0" fontAlgn="ctr"/>
                      <a:r>
                        <a:rPr lang="en-US" sz="1200" b="1" i="0" u="none" strike="noStrike">
                          <a:solidFill>
                            <a:srgbClr val="000000"/>
                          </a:solidFill>
                          <a:latin typeface="Arial"/>
                        </a:rPr>
                        <a:t> Lunch </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439215">
                <a:tc>
                  <a:txBody>
                    <a:bodyPr/>
                    <a:lstStyle/>
                    <a:p>
                      <a:pPr algn="ctr" rtl="0" fontAlgn="ctr"/>
                      <a:r>
                        <a:rPr lang="en-US" sz="1200" b="1" i="0" u="none" strike="noStrike">
                          <a:solidFill>
                            <a:srgbClr val="000000"/>
                          </a:solidFill>
                          <a:latin typeface="Arial"/>
                        </a:rPr>
                        <a:t>Engagements</a:t>
                      </a:r>
                      <a:br>
                        <a:rPr lang="en-US" sz="1200" b="1" i="0" u="none" strike="noStrike">
                          <a:solidFill>
                            <a:srgbClr val="000000"/>
                          </a:solidFill>
                          <a:latin typeface="Arial"/>
                        </a:rPr>
                      </a:br>
                      <a:r>
                        <a:rPr lang="en-US" sz="1200" b="1" i="0" u="none" strike="noStrike">
                          <a:solidFill>
                            <a:srgbClr val="000000"/>
                          </a:solidFill>
                          <a:latin typeface="Arial"/>
                        </a:rPr>
                        <a:t>(1 HR)</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smtClean="0">
                          <a:solidFill>
                            <a:srgbClr val="FFFFFF"/>
                          </a:solidFill>
                          <a:latin typeface="Arial"/>
                        </a:rPr>
                        <a:t>Language – MEET GREET AND EAT</a:t>
                      </a:r>
                      <a:endParaRPr lang="en-US" sz="1200" b="1" i="0" u="none" strike="noStrike" dirty="0">
                        <a:solidFill>
                          <a:srgbClr val="FFFFFF"/>
                        </a:solidFill>
                        <a:latin typeface="Arial"/>
                      </a:endParaRPr>
                    </a:p>
                  </a:txBody>
                  <a:tcPr marL="4637" marR="4637" marT="46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US" sz="1200" b="1" i="0" u="none" strike="noStrike" dirty="0" smtClean="0">
                          <a:solidFill>
                            <a:srgbClr val="FFFFFF"/>
                          </a:solidFill>
                          <a:latin typeface="Arial"/>
                        </a:rPr>
                        <a:t>Language – MEET GREET AND EAT</a:t>
                      </a:r>
                      <a:endParaRPr lang="en-US" sz="1200" b="1" i="0" u="none" strike="noStrike" dirty="0">
                        <a:solidFill>
                          <a:srgbClr val="FFFFFF"/>
                        </a:solidFill>
                        <a:latin typeface="Arial"/>
                      </a:endParaRPr>
                    </a:p>
                  </a:txBody>
                  <a:tcPr marL="4637" marR="4637" marT="4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US" sz="1200" b="1" i="0" u="none" strike="noStrike" dirty="0" smtClean="0">
                          <a:solidFill>
                            <a:srgbClr val="FFFFFF"/>
                          </a:solidFill>
                          <a:latin typeface="Arial"/>
                        </a:rPr>
                        <a:t>Language – MEET GREET AND EAT</a:t>
                      </a:r>
                      <a:endParaRPr lang="en-US" sz="1200" b="1" i="0" u="none" strike="noStrike" dirty="0">
                        <a:solidFill>
                          <a:srgbClr val="FFFFFF"/>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US" sz="1200" b="1" i="0" u="none" strike="noStrike" dirty="0" smtClean="0">
                          <a:solidFill>
                            <a:srgbClr val="000000"/>
                          </a:solidFill>
                          <a:latin typeface="Arial"/>
                        </a:rPr>
                        <a:t>Coordination</a:t>
                      </a:r>
                    </a:p>
                    <a:p>
                      <a:pPr algn="ctr" rtl="0" fontAlgn="ctr"/>
                      <a:r>
                        <a:rPr lang="en-US" sz="1200" b="1" i="0" u="none" strike="noStrike" dirty="0" err="1" smtClean="0">
                          <a:solidFill>
                            <a:srgbClr val="000000"/>
                          </a:solidFill>
                          <a:latin typeface="Arial"/>
                        </a:rPr>
                        <a:t>Mtg</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9795"/>
                    </a:solidFill>
                  </a:tcPr>
                </a:tc>
              </a:tr>
              <a:tr h="494236">
                <a:tc>
                  <a:txBody>
                    <a:bodyPr/>
                    <a:lstStyle/>
                    <a:p>
                      <a:pPr algn="ctr" rtl="0" fontAlgn="ctr"/>
                      <a:r>
                        <a:rPr lang="en-US" sz="1200" b="1" i="0" u="none" strike="noStrike">
                          <a:solidFill>
                            <a:srgbClr val="000000"/>
                          </a:solidFill>
                          <a:latin typeface="Arial"/>
                        </a:rPr>
                        <a:t>Rapport/Human Behavior</a:t>
                      </a:r>
                      <a:br>
                        <a:rPr lang="en-US" sz="1200" b="1" i="0" u="none" strike="noStrike">
                          <a:solidFill>
                            <a:srgbClr val="000000"/>
                          </a:solidFill>
                          <a:latin typeface="Arial"/>
                        </a:rPr>
                      </a:br>
                      <a:r>
                        <a:rPr lang="en-US" sz="1200" b="1" i="0" u="none" strike="noStrike">
                          <a:solidFill>
                            <a:srgbClr val="000000"/>
                          </a:solidFill>
                          <a:latin typeface="Arial"/>
                        </a:rPr>
                        <a:t>(1 HR)</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a:solidFill>
                            <a:srgbClr val="000000"/>
                          </a:solidFill>
                          <a:latin typeface="Arial"/>
                        </a:rPr>
                        <a:t>Tm SOPs and Battle Drills  </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rtl="0" fontAlgn="ct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9795"/>
                    </a:solidFill>
                  </a:tcPr>
                </a:tc>
                <a:tc>
                  <a:txBody>
                    <a:bodyPr/>
                    <a:lstStyle/>
                    <a:p>
                      <a:pPr algn="ctr" rtl="0" fontAlgn="ctr"/>
                      <a:r>
                        <a:rPr lang="en-US" sz="1200" b="1" i="0" u="none" strike="noStrike" dirty="0" smtClean="0">
                          <a:solidFill>
                            <a:srgbClr val="000000"/>
                          </a:solidFill>
                          <a:latin typeface="Arial"/>
                        </a:rPr>
                        <a:t>POI REHEARSAL</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9795"/>
                    </a:solidFill>
                  </a:tcPr>
                </a:tc>
                <a:tc>
                  <a:txBody>
                    <a:bodyPr/>
                    <a:lstStyle/>
                    <a:p>
                      <a:pPr algn="ctr" rtl="0" fontAlgn="ctr"/>
                      <a:r>
                        <a:rPr lang="en-US" sz="1200" b="1" i="0" u="none" strike="noStrike">
                          <a:solidFill>
                            <a:srgbClr val="000000"/>
                          </a:solidFill>
                          <a:latin typeface="Arial"/>
                        </a:rPr>
                        <a:t>MDMP</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r>
              <a:tr h="439215">
                <a:tc>
                  <a:txBody>
                    <a:bodyPr/>
                    <a:lstStyle/>
                    <a:p>
                      <a:pPr algn="ctr" rtl="0" fontAlgn="ctr"/>
                      <a:r>
                        <a:rPr lang="en-US" sz="1200" b="1" i="0" u="none" strike="noStrike" dirty="0" smtClean="0">
                          <a:solidFill>
                            <a:srgbClr val="000000"/>
                          </a:solidFill>
                          <a:latin typeface="Arial"/>
                        </a:rPr>
                        <a:t>CROSS CULTURAL</a:t>
                      </a:r>
                      <a:r>
                        <a:rPr lang="en-US" sz="1200" b="1" i="0" u="none" strike="noStrike" baseline="0" dirty="0" smtClean="0">
                          <a:solidFill>
                            <a:srgbClr val="000000"/>
                          </a:solidFill>
                          <a:latin typeface="Arial"/>
                        </a:rPr>
                        <a:t> COMS</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smtClean="0">
                          <a:solidFill>
                            <a:srgbClr val="000000"/>
                          </a:solidFill>
                          <a:latin typeface="Calibri"/>
                        </a:rPr>
                        <a:t>CULTURAL</a:t>
                      </a:r>
                      <a:r>
                        <a:rPr lang="en-US" sz="1200" b="1" i="0" u="none" strike="noStrike" baseline="0" dirty="0" smtClean="0">
                          <a:solidFill>
                            <a:srgbClr val="000000"/>
                          </a:solidFill>
                          <a:latin typeface="Calibri"/>
                        </a:rPr>
                        <a:t> PANNEL</a:t>
                      </a:r>
                      <a:endParaRPr lang="en-US" sz="1200" b="1" i="0" u="none" strike="noStrike" dirty="0">
                        <a:solidFill>
                          <a:srgbClr val="000000"/>
                        </a:solidFill>
                        <a:latin typeface="Calibri"/>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dirty="0" smtClean="0">
                          <a:solidFill>
                            <a:srgbClr val="000000"/>
                          </a:solidFill>
                          <a:latin typeface="Arial"/>
                        </a:rPr>
                        <a:t>POI PLANNING</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rtl="0" fontAlgn="ctr"/>
                      <a:r>
                        <a:rPr lang="en-US" sz="1200" b="1" i="0" u="none" strike="noStrike" dirty="0">
                          <a:solidFill>
                            <a:srgbClr val="000000"/>
                          </a:solidFill>
                          <a:latin typeface="Arial"/>
                        </a:rPr>
                        <a:t> </a:t>
                      </a:r>
                      <a:r>
                        <a:rPr lang="en-US" sz="1200" b="1" i="0" u="none" strike="noStrike" dirty="0" smtClean="0">
                          <a:solidFill>
                            <a:srgbClr val="000000"/>
                          </a:solidFill>
                          <a:latin typeface="Arial"/>
                        </a:rPr>
                        <a:t>POI BRIEF</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rtl="0" fontAlgn="ctr"/>
                      <a:r>
                        <a:rPr lang="en-US" sz="1200" b="1" i="0" u="none" strike="noStrike" dirty="0" smtClean="0">
                          <a:solidFill>
                            <a:srgbClr val="000000"/>
                          </a:solidFill>
                          <a:latin typeface="Arial"/>
                        </a:rPr>
                        <a:t>BACK BRIEF</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9795"/>
                    </a:solidFill>
                  </a:tcPr>
                </a:tc>
              </a:tr>
              <a:tr h="494236">
                <a:tc>
                  <a:txBody>
                    <a:bodyPr/>
                    <a:lstStyle/>
                    <a:p>
                      <a:pPr algn="ctr" rtl="0" fontAlgn="ctr"/>
                      <a:r>
                        <a:rPr lang="en-US" sz="1200" b="1" i="0" u="none" strike="noStrike">
                          <a:solidFill>
                            <a:srgbClr val="000000"/>
                          </a:solidFill>
                          <a:latin typeface="Arial"/>
                        </a:rPr>
                        <a:t>Meet and Greet with counterparts </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rtl="0" fontAlgn="ctr"/>
                      <a:r>
                        <a:rPr lang="en-US" sz="1200" b="1" i="0" u="none" strike="noStrike" dirty="0" smtClean="0">
                          <a:solidFill>
                            <a:srgbClr val="000000"/>
                          </a:solidFill>
                          <a:latin typeface="Arial"/>
                        </a:rPr>
                        <a:t>LOGISTICS PLANNING</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rtl="0" fontAlgn="ct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9795"/>
                    </a:solidFill>
                  </a:tcPr>
                </a:tc>
                <a:tc>
                  <a:txBody>
                    <a:bodyPr/>
                    <a:lstStyle/>
                    <a:p>
                      <a:pPr algn="ctr" rtl="0" fontAlgn="ctr"/>
                      <a:r>
                        <a:rPr lang="en-US" sz="1200" b="1" i="0" u="none" strike="noStrike" dirty="0" smtClean="0">
                          <a:solidFill>
                            <a:srgbClr val="000000"/>
                          </a:solidFill>
                          <a:latin typeface="Arial"/>
                        </a:rPr>
                        <a:t>ACTIONS ON THE OBJECTIVE</a:t>
                      </a:r>
                      <a:r>
                        <a:rPr lang="en-US" sz="1200" b="1" i="0" u="none" strike="noStrike" dirty="0">
                          <a:solidFill>
                            <a:srgbClr val="000000"/>
                          </a:solidFill>
                          <a:latin typeface="Arial"/>
                        </a:rPr>
                        <a:t> </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9795"/>
                    </a:solidFill>
                  </a:tcPr>
                </a:tc>
                <a:tc>
                  <a:txBody>
                    <a:bodyPr/>
                    <a:lstStyle/>
                    <a:p>
                      <a:pPr algn="ctr" rtl="0" fontAlgn="ctr"/>
                      <a:r>
                        <a:rPr lang="en-US" sz="1200" b="1" i="0" u="none" strike="noStrike" dirty="0">
                          <a:solidFill>
                            <a:srgbClr val="000000"/>
                          </a:solidFill>
                          <a:latin typeface="Arial"/>
                        </a:rPr>
                        <a:t> </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9795"/>
                    </a:solidFill>
                  </a:tcPr>
                </a:tc>
              </a:tr>
              <a:tr h="861423">
                <a:tc>
                  <a:txBody>
                    <a:bodyPr/>
                    <a:lstStyle/>
                    <a:p>
                      <a:pPr algn="ctr" rtl="0" fontAlgn="ctr"/>
                      <a:r>
                        <a:rPr lang="en-US" sz="1200" b="1" i="0" u="none" strike="noStrike">
                          <a:solidFill>
                            <a:srgbClr val="000000"/>
                          </a:solidFill>
                          <a:latin typeface="Arial"/>
                        </a:rPr>
                        <a:t>CULTURAL MEAL</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rtl="0" fontAlgn="ctr"/>
                      <a:r>
                        <a:rPr lang="en-US" sz="1200" b="1" i="0" u="none" strike="noStrike" dirty="0" smtClean="0">
                          <a:solidFill>
                            <a:srgbClr val="000000"/>
                          </a:solidFill>
                          <a:latin typeface="Arial"/>
                        </a:rPr>
                        <a:t>TEAM TIME</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577"/>
                    </a:solidFill>
                  </a:tcPr>
                </a:tc>
                <a:tc>
                  <a:txBody>
                    <a:bodyPr/>
                    <a:lstStyle/>
                    <a:p>
                      <a:pPr algn="ctr" rtl="0" fontAlgn="ctr"/>
                      <a:r>
                        <a:rPr lang="en-US" sz="1200" b="1" i="0" u="none" strike="noStrike" dirty="0" smtClean="0">
                          <a:solidFill>
                            <a:srgbClr val="000000"/>
                          </a:solidFill>
                          <a:latin typeface="Arial"/>
                        </a:rPr>
                        <a:t>TEAM TIME</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577"/>
                    </a:solidFill>
                  </a:tcPr>
                </a:tc>
                <a:tc>
                  <a:txBody>
                    <a:bodyPr/>
                    <a:lstStyle/>
                    <a:p>
                      <a:pPr algn="ctr" rtl="0" fontAlgn="ctr"/>
                      <a:r>
                        <a:rPr lang="en-US" sz="1200" b="1" i="0" u="none" strike="noStrike" dirty="0" smtClean="0">
                          <a:solidFill>
                            <a:srgbClr val="000000"/>
                          </a:solidFill>
                          <a:latin typeface="Arial"/>
                        </a:rPr>
                        <a:t>TEAM TIME</a:t>
                      </a:r>
                      <a:endParaRPr lang="en-US" sz="1200" b="1" i="0" u="none" strike="noStrike" dirty="0">
                        <a:solidFill>
                          <a:srgbClr val="000000"/>
                        </a:solidFill>
                        <a:latin typeface="Arial"/>
                      </a:endParaRP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577"/>
                    </a:solidFill>
                  </a:tcPr>
                </a:tc>
                <a:tc>
                  <a:txBody>
                    <a:bodyPr/>
                    <a:lstStyle/>
                    <a:p>
                      <a:pPr algn="ctr" rtl="0" fontAlgn="ctr"/>
                      <a:r>
                        <a:rPr lang="en-US" sz="1200" b="1" i="0" u="none" strike="noStrike" dirty="0">
                          <a:solidFill>
                            <a:srgbClr val="000000"/>
                          </a:solidFill>
                          <a:latin typeface="Arial"/>
                        </a:rPr>
                        <a:t>GREENBOOK AAR</a:t>
                      </a:r>
                      <a:br>
                        <a:rPr lang="en-US" sz="1200" b="1" i="0" u="none" strike="noStrike" dirty="0">
                          <a:solidFill>
                            <a:srgbClr val="000000"/>
                          </a:solidFill>
                          <a:latin typeface="Arial"/>
                        </a:rPr>
                      </a:br>
                      <a:r>
                        <a:rPr lang="en-US" sz="1200" b="1" i="0" u="none" strike="noStrike" dirty="0">
                          <a:solidFill>
                            <a:srgbClr val="000000"/>
                          </a:solidFill>
                          <a:latin typeface="Arial"/>
                        </a:rPr>
                        <a:t>1500 HRS</a:t>
                      </a:r>
                    </a:p>
                  </a:txBody>
                  <a:tcPr marL="4637" marR="4637" marT="4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joinmaxim.com/uploadedImages/Career_Site/Locations/map.gif"/>
          <p:cNvPicPr>
            <a:picLocks noChangeAspect="1" noChangeArrowheads="1"/>
          </p:cNvPicPr>
          <p:nvPr/>
        </p:nvPicPr>
        <p:blipFill>
          <a:blip r:embed="rId3" cstate="print"/>
          <a:srcRect/>
          <a:stretch>
            <a:fillRect/>
          </a:stretch>
        </p:blipFill>
        <p:spPr bwMode="auto">
          <a:xfrm>
            <a:off x="2057400" y="1880006"/>
            <a:ext cx="4063419" cy="2844394"/>
          </a:xfrm>
          <a:prstGeom prst="rect">
            <a:avLst/>
          </a:prstGeom>
          <a:noFill/>
        </p:spPr>
      </p:pic>
      <p:sp>
        <p:nvSpPr>
          <p:cNvPr id="67" name="Title 1"/>
          <p:cNvSpPr>
            <a:spLocks noGrp="1"/>
          </p:cNvSpPr>
          <p:nvPr>
            <p:ph type="title"/>
          </p:nvPr>
        </p:nvSpPr>
        <p:spPr>
          <a:xfrm>
            <a:off x="485775" y="-30366"/>
            <a:ext cx="8229600" cy="1143001"/>
          </a:xfrm>
        </p:spPr>
        <p:txBody>
          <a:bodyPr>
            <a:noAutofit/>
          </a:bodyPr>
          <a:lstStyle/>
          <a:p>
            <a:r>
              <a:rPr lang="en-US" sz="2400" b="1" dirty="0" smtClean="0">
                <a:latin typeface="Arial" pitchFamily="34" charset="0"/>
                <a:cs typeface="Arial" pitchFamily="34" charset="0"/>
              </a:rPr>
              <a:t>Security Force Assistance/Security Cooperation</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Training Network</a:t>
            </a:r>
            <a:endParaRPr lang="en-US" sz="2400" b="1" dirty="0">
              <a:latin typeface="Arial" pitchFamily="34" charset="0"/>
              <a:cs typeface="Arial" pitchFamily="34" charset="0"/>
            </a:endParaRPr>
          </a:p>
        </p:txBody>
      </p:sp>
      <p:sp>
        <p:nvSpPr>
          <p:cNvPr id="22" name="Rectangle 21"/>
          <p:cNvSpPr/>
          <p:nvPr/>
        </p:nvSpPr>
        <p:spPr>
          <a:xfrm>
            <a:off x="933450" y="3771900"/>
            <a:ext cx="2409825" cy="207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362325" y="3733800"/>
            <a:ext cx="762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42950" y="4495800"/>
            <a:ext cx="1762125"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V="1">
            <a:off x="1447800" y="4333875"/>
            <a:ext cx="714375" cy="30483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724400" y="1410511"/>
            <a:ext cx="12970" cy="184555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19855" y="1546698"/>
            <a:ext cx="1047345" cy="150130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5" idx="1"/>
          </p:cNvCxnSpPr>
          <p:nvPr/>
        </p:nvCxnSpPr>
        <p:spPr>
          <a:xfrm flipH="1">
            <a:off x="5562603" y="1150058"/>
            <a:ext cx="821989" cy="159314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245158" y="1624504"/>
            <a:ext cx="2733466" cy="2000548"/>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HQDA SSI and SSO</a:t>
            </a:r>
            <a:r>
              <a:rPr lang="en-US" sz="1400" b="1" dirty="0" smtClean="0">
                <a:latin typeface="Arial" pitchFamily="34" charset="0"/>
                <a:cs typeface="Arial" pitchFamily="34" charset="0"/>
              </a:rPr>
              <a:t> – Army-wide RAF Coordination</a:t>
            </a:r>
          </a:p>
          <a:p>
            <a:endParaRPr lang="en-US" sz="400" b="1" u="sng" dirty="0" smtClean="0">
              <a:latin typeface="Arial" pitchFamily="34" charset="0"/>
              <a:cs typeface="Arial" pitchFamily="34" charset="0"/>
            </a:endParaRPr>
          </a:p>
          <a:p>
            <a:r>
              <a:rPr lang="en-US" sz="1400" b="1" u="sng" dirty="0" smtClean="0">
                <a:latin typeface="Arial" pitchFamily="34" charset="0"/>
                <a:cs typeface="Arial" pitchFamily="34" charset="0"/>
              </a:rPr>
              <a:t>National Guard Bureau</a:t>
            </a:r>
            <a:r>
              <a:rPr lang="en-US" sz="1400" b="1" dirty="0" smtClean="0">
                <a:latin typeface="Arial" pitchFamily="34" charset="0"/>
                <a:cs typeface="Arial" pitchFamily="34" charset="0"/>
              </a:rPr>
              <a:t> – State Partnership Program</a:t>
            </a:r>
          </a:p>
          <a:p>
            <a:endParaRPr lang="en-US" sz="400" b="1" dirty="0" smtClean="0">
              <a:latin typeface="Arial" pitchFamily="34" charset="0"/>
              <a:cs typeface="Arial" pitchFamily="34" charset="0"/>
            </a:endParaRPr>
          </a:p>
          <a:p>
            <a:r>
              <a:rPr lang="en-US" sz="1400" b="1" u="sng" dirty="0" smtClean="0">
                <a:latin typeface="Arial" pitchFamily="34" charset="0"/>
                <a:cs typeface="Arial" pitchFamily="34" charset="0"/>
              </a:rPr>
              <a:t>National Language Service Corps</a:t>
            </a:r>
            <a:r>
              <a:rPr lang="en-US" sz="1400" b="1" dirty="0" smtClean="0">
                <a:latin typeface="Arial" pitchFamily="34" charset="0"/>
                <a:cs typeface="Arial" pitchFamily="34" charset="0"/>
              </a:rPr>
              <a:t> – Linguist/Role Players</a:t>
            </a:r>
          </a:p>
          <a:p>
            <a:endParaRPr lang="en-US" sz="400" b="1" u="sng" dirty="0" smtClean="0">
              <a:latin typeface="Arial" pitchFamily="34" charset="0"/>
              <a:cs typeface="Arial" pitchFamily="34" charset="0"/>
            </a:endParaRPr>
          </a:p>
          <a:p>
            <a:r>
              <a:rPr lang="en-US" sz="1400" b="1" u="sng" dirty="0" smtClean="0">
                <a:latin typeface="Arial" pitchFamily="34" charset="0"/>
                <a:cs typeface="Arial" pitchFamily="34" charset="0"/>
              </a:rPr>
              <a:t>Dept. of State Foreign Service Institute </a:t>
            </a:r>
            <a:r>
              <a:rPr lang="en-US" sz="1400" b="1" dirty="0" smtClean="0">
                <a:latin typeface="Arial" pitchFamily="34" charset="0"/>
                <a:cs typeface="Arial" pitchFamily="34" charset="0"/>
              </a:rPr>
              <a:t>– JIIM Training</a:t>
            </a:r>
            <a:endParaRPr lang="en-US" sz="1400" b="1" dirty="0">
              <a:latin typeface="Arial" pitchFamily="34" charset="0"/>
              <a:cs typeface="Arial" pitchFamily="34" charset="0"/>
            </a:endParaRPr>
          </a:p>
        </p:txBody>
      </p:sp>
      <p:cxnSp>
        <p:nvCxnSpPr>
          <p:cNvPr id="53" name="Straight Arrow Connector 52"/>
          <p:cNvCxnSpPr/>
          <p:nvPr/>
        </p:nvCxnSpPr>
        <p:spPr>
          <a:xfrm flipV="1">
            <a:off x="4533900" y="3781425"/>
            <a:ext cx="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5505857" y="3219858"/>
            <a:ext cx="612841" cy="91439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1247775" y="3048000"/>
            <a:ext cx="1190625" cy="6008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5-Point Star 41"/>
          <p:cNvSpPr/>
          <p:nvPr/>
        </p:nvSpPr>
        <p:spPr>
          <a:xfrm>
            <a:off x="4419600" y="3581400"/>
            <a:ext cx="228600" cy="2286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23875" y="3638550"/>
            <a:ext cx="2409825" cy="207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52400" y="2143361"/>
            <a:ext cx="1905000" cy="1908215"/>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Defense Language Institute</a:t>
            </a:r>
            <a:r>
              <a:rPr lang="en-US" sz="1400" b="1" dirty="0" smtClean="0">
                <a:latin typeface="Arial" pitchFamily="34" charset="0"/>
                <a:cs typeface="Arial" pitchFamily="34" charset="0"/>
              </a:rPr>
              <a:t> – Language Skills </a:t>
            </a:r>
          </a:p>
          <a:p>
            <a:endParaRPr lang="en-US" sz="400" b="1" dirty="0" smtClean="0">
              <a:latin typeface="Arial" pitchFamily="34" charset="0"/>
              <a:cs typeface="Arial" pitchFamily="34" charset="0"/>
            </a:endParaRPr>
          </a:p>
          <a:p>
            <a:r>
              <a:rPr lang="en-US" sz="1400" b="1" u="sng" dirty="0" smtClean="0">
                <a:latin typeface="Arial" pitchFamily="34" charset="0"/>
                <a:cs typeface="Arial" pitchFamily="34" charset="0"/>
              </a:rPr>
              <a:t>Leadership Development Education for Sustained Peace</a:t>
            </a:r>
            <a:r>
              <a:rPr lang="en-US" sz="1400" b="1" dirty="0" smtClean="0">
                <a:latin typeface="Arial" pitchFamily="34" charset="0"/>
                <a:cs typeface="Arial" pitchFamily="34" charset="0"/>
              </a:rPr>
              <a:t> – Regional Expertise</a:t>
            </a:r>
          </a:p>
        </p:txBody>
      </p:sp>
      <p:sp>
        <p:nvSpPr>
          <p:cNvPr id="68" name="TextBox 67"/>
          <p:cNvSpPr txBox="1"/>
          <p:nvPr/>
        </p:nvSpPr>
        <p:spPr>
          <a:xfrm>
            <a:off x="152400" y="861340"/>
            <a:ext cx="3429000" cy="1169551"/>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Combined Arms Center/Mission Command </a:t>
            </a:r>
            <a:r>
              <a:rPr lang="en-US" sz="1400" b="1" u="sng" dirty="0" err="1" smtClean="0">
                <a:latin typeface="Arial" pitchFamily="34" charset="0"/>
                <a:cs typeface="Arial" pitchFamily="34" charset="0"/>
              </a:rPr>
              <a:t>CoE</a:t>
            </a:r>
            <a:r>
              <a:rPr lang="en-US" sz="1400" b="1" dirty="0" smtClean="0">
                <a:latin typeface="Arial" pitchFamily="34" charset="0"/>
                <a:cs typeface="Arial" pitchFamily="34" charset="0"/>
              </a:rPr>
              <a:t> – Future Organization and Mission Constructs </a:t>
            </a:r>
            <a:r>
              <a:rPr lang="en-US" sz="1400" b="1" u="sng" dirty="0" smtClean="0">
                <a:latin typeface="Arial" pitchFamily="34" charset="0"/>
                <a:cs typeface="Arial" pitchFamily="34" charset="0"/>
              </a:rPr>
              <a:t> </a:t>
            </a:r>
          </a:p>
          <a:p>
            <a:r>
              <a:rPr lang="en-US" sz="1400" b="1" u="sng" dirty="0" smtClean="0">
                <a:latin typeface="Arial" pitchFamily="34" charset="0"/>
                <a:cs typeface="Arial" pitchFamily="34" charset="0"/>
              </a:rPr>
              <a:t>Joint Center for International Security Force Assistance</a:t>
            </a:r>
            <a:r>
              <a:rPr lang="en-US" sz="1400" b="1" dirty="0" smtClean="0">
                <a:latin typeface="Arial" pitchFamily="34" charset="0"/>
                <a:cs typeface="Arial" pitchFamily="34" charset="0"/>
              </a:rPr>
              <a:t> – SFA Doctrine </a:t>
            </a:r>
            <a:endParaRPr lang="en-US" sz="1400" b="1" dirty="0">
              <a:latin typeface="Arial" pitchFamily="34" charset="0"/>
              <a:cs typeface="Arial" pitchFamily="34" charset="0"/>
            </a:endParaRPr>
          </a:p>
        </p:txBody>
      </p:sp>
      <p:sp>
        <p:nvSpPr>
          <p:cNvPr id="27" name="TextBox 26"/>
          <p:cNvSpPr txBox="1"/>
          <p:nvPr/>
        </p:nvSpPr>
        <p:spPr>
          <a:xfrm>
            <a:off x="3657601" y="873864"/>
            <a:ext cx="2522483" cy="523220"/>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Cadet Command</a:t>
            </a:r>
            <a:r>
              <a:rPr lang="en-US" sz="1400" b="1" dirty="0" smtClean="0">
                <a:latin typeface="Arial" pitchFamily="34" charset="0"/>
                <a:cs typeface="Arial" pitchFamily="34" charset="0"/>
              </a:rPr>
              <a:t> – </a:t>
            </a:r>
          </a:p>
          <a:p>
            <a:r>
              <a:rPr lang="en-US" sz="1400" b="1" dirty="0" smtClean="0">
                <a:latin typeface="Arial" pitchFamily="34" charset="0"/>
                <a:cs typeface="Arial" pitchFamily="34" charset="0"/>
              </a:rPr>
              <a:t>Cadre Regional Immersion</a:t>
            </a:r>
            <a:endParaRPr lang="en-US" sz="1400" b="1" dirty="0">
              <a:latin typeface="Arial" pitchFamily="34" charset="0"/>
              <a:cs typeface="Arial" pitchFamily="34" charset="0"/>
            </a:endParaRPr>
          </a:p>
        </p:txBody>
      </p:sp>
      <p:cxnSp>
        <p:nvCxnSpPr>
          <p:cNvPr id="59" name="Straight Arrow Connector 58"/>
          <p:cNvCxnSpPr/>
          <p:nvPr/>
        </p:nvCxnSpPr>
        <p:spPr>
          <a:xfrm flipV="1">
            <a:off x="1887166" y="2895600"/>
            <a:ext cx="1313234" cy="170558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2295728" y="3657601"/>
            <a:ext cx="828472" cy="164397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7" idx="1"/>
          </p:cNvCxnSpPr>
          <p:nvPr/>
        </p:nvCxnSpPr>
        <p:spPr>
          <a:xfrm flipH="1">
            <a:off x="5554494" y="2624778"/>
            <a:ext cx="690664" cy="1767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384592" y="888448"/>
            <a:ext cx="2590800" cy="523220"/>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Asymmetric Warfare Group</a:t>
            </a:r>
            <a:r>
              <a:rPr lang="en-US" sz="1400" b="1" dirty="0" smtClean="0">
                <a:latin typeface="Arial" pitchFamily="34" charset="0"/>
                <a:cs typeface="Arial" pitchFamily="34" charset="0"/>
              </a:rPr>
              <a:t> – Operational Advising </a:t>
            </a:r>
            <a:endParaRPr lang="en-US" sz="1400" b="1" dirty="0">
              <a:latin typeface="Arial" pitchFamily="34" charset="0"/>
              <a:cs typeface="Arial" pitchFamily="34" charset="0"/>
            </a:endParaRPr>
          </a:p>
        </p:txBody>
      </p:sp>
      <p:sp>
        <p:nvSpPr>
          <p:cNvPr id="78" name="TextBox 77"/>
          <p:cNvSpPr txBox="1"/>
          <p:nvPr/>
        </p:nvSpPr>
        <p:spPr>
          <a:xfrm>
            <a:off x="154021" y="4174792"/>
            <a:ext cx="2063885" cy="738664"/>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300</a:t>
            </a:r>
            <a:r>
              <a:rPr lang="en-US" sz="1400" b="1" u="sng" baseline="30000" dirty="0" smtClean="0">
                <a:latin typeface="Arial" pitchFamily="34" charset="0"/>
                <a:cs typeface="Arial" pitchFamily="34" charset="0"/>
              </a:rPr>
              <a:t>th</a:t>
            </a:r>
            <a:r>
              <a:rPr lang="en-US" sz="1400" b="1" u="sng" dirty="0" smtClean="0">
                <a:latin typeface="Arial" pitchFamily="34" charset="0"/>
                <a:cs typeface="Arial" pitchFamily="34" charset="0"/>
              </a:rPr>
              <a:t> MI BDE (Utah Army National Guard)</a:t>
            </a:r>
            <a:r>
              <a:rPr lang="en-US" sz="1400" b="1" dirty="0" smtClean="0">
                <a:latin typeface="Arial" pitchFamily="34" charset="0"/>
                <a:cs typeface="Arial" pitchFamily="34" charset="0"/>
              </a:rPr>
              <a:t> – Linguists  </a:t>
            </a:r>
          </a:p>
        </p:txBody>
      </p:sp>
      <p:sp>
        <p:nvSpPr>
          <p:cNvPr id="75" name="TextBox 74"/>
          <p:cNvSpPr txBox="1"/>
          <p:nvPr/>
        </p:nvSpPr>
        <p:spPr>
          <a:xfrm>
            <a:off x="157660" y="5042160"/>
            <a:ext cx="2270234" cy="523220"/>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TRADOC Culture Center</a:t>
            </a:r>
            <a:r>
              <a:rPr lang="en-US" sz="1400" b="1" dirty="0" smtClean="0">
                <a:latin typeface="Arial" pitchFamily="34" charset="0"/>
                <a:cs typeface="Arial" pitchFamily="34" charset="0"/>
              </a:rPr>
              <a:t> </a:t>
            </a:r>
          </a:p>
          <a:p>
            <a:r>
              <a:rPr lang="en-US" sz="1400" b="1" dirty="0" smtClean="0">
                <a:latin typeface="Arial" pitchFamily="34" charset="0"/>
                <a:cs typeface="Arial" pitchFamily="34" charset="0"/>
              </a:rPr>
              <a:t>– Regional  Expertise</a:t>
            </a:r>
            <a:endParaRPr lang="en-US" sz="1400" b="1" dirty="0">
              <a:latin typeface="Arial" pitchFamily="34" charset="0"/>
              <a:cs typeface="Arial" pitchFamily="34" charset="0"/>
            </a:endParaRPr>
          </a:p>
        </p:txBody>
      </p:sp>
      <p:cxnSp>
        <p:nvCxnSpPr>
          <p:cNvPr id="70" name="Straight Arrow Connector 69"/>
          <p:cNvCxnSpPr/>
          <p:nvPr/>
        </p:nvCxnSpPr>
        <p:spPr>
          <a:xfrm flipV="1">
            <a:off x="2334638" y="3733801"/>
            <a:ext cx="2618362" cy="214170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36187" y="5677299"/>
            <a:ext cx="2430293" cy="954107"/>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Navy Center for Language, Regional Expertise, and Culture</a:t>
            </a:r>
            <a:r>
              <a:rPr lang="en-US" sz="1400" b="1" dirty="0" smtClean="0">
                <a:latin typeface="Arial" pitchFamily="34" charset="0"/>
                <a:cs typeface="Arial" pitchFamily="34" charset="0"/>
              </a:rPr>
              <a:t> – Cultural Expertise</a:t>
            </a:r>
            <a:endParaRPr lang="en-US" sz="1400" b="1" dirty="0">
              <a:latin typeface="Arial" pitchFamily="34" charset="0"/>
              <a:cs typeface="Arial" pitchFamily="34" charset="0"/>
            </a:endParaRPr>
          </a:p>
        </p:txBody>
      </p:sp>
      <p:sp>
        <p:nvSpPr>
          <p:cNvPr id="49" name="TextBox 48"/>
          <p:cNvSpPr txBox="1"/>
          <p:nvPr/>
        </p:nvSpPr>
        <p:spPr>
          <a:xfrm>
            <a:off x="2861560" y="4382631"/>
            <a:ext cx="2514600" cy="2246769"/>
          </a:xfrm>
          <a:prstGeom prst="rect">
            <a:avLst/>
          </a:prstGeom>
          <a:solidFill>
            <a:schemeClr val="bg1"/>
          </a:solidFill>
          <a:ln w="31750">
            <a:solidFill>
              <a:schemeClr val="tx1"/>
            </a:solidFill>
          </a:ln>
        </p:spPr>
        <p:txBody>
          <a:bodyPr wrap="square" rtlCol="0">
            <a:spAutoFit/>
          </a:bodyPr>
          <a:lstStyle/>
          <a:p>
            <a:r>
              <a:rPr lang="en-US" sz="1400" b="1" dirty="0" smtClean="0">
                <a:solidFill>
                  <a:srgbClr val="FF0000"/>
                </a:solidFill>
                <a:latin typeface="Arial" pitchFamily="34" charset="0"/>
                <a:cs typeface="Arial" pitchFamily="34" charset="0"/>
              </a:rPr>
              <a:t>162d IN BDE: Coordinates and Synchronizes RAF Training  Effort</a:t>
            </a:r>
          </a:p>
          <a:p>
            <a:pPr>
              <a:buFontTx/>
              <a:buChar char="-"/>
            </a:pPr>
            <a:r>
              <a:rPr lang="en-US" sz="1400" b="1" dirty="0" smtClean="0">
                <a:solidFill>
                  <a:srgbClr val="FF0000"/>
                </a:solidFill>
                <a:latin typeface="Arial" pitchFamily="34" charset="0"/>
                <a:cs typeface="Arial" pitchFamily="34" charset="0"/>
              </a:rPr>
              <a:t>SFA Skills</a:t>
            </a:r>
          </a:p>
          <a:p>
            <a:pPr>
              <a:buFontTx/>
              <a:buChar char="-"/>
            </a:pPr>
            <a:r>
              <a:rPr lang="en-US" sz="1400" b="1" dirty="0" smtClean="0">
                <a:solidFill>
                  <a:srgbClr val="FF0000"/>
                </a:solidFill>
                <a:latin typeface="Arial" pitchFamily="34" charset="0"/>
                <a:cs typeface="Arial" pitchFamily="34" charset="0"/>
              </a:rPr>
              <a:t>SC Skills</a:t>
            </a:r>
          </a:p>
          <a:p>
            <a:pPr>
              <a:buFontTx/>
              <a:buChar char="-"/>
            </a:pPr>
            <a:r>
              <a:rPr lang="en-US" sz="1400" b="1" dirty="0" smtClean="0">
                <a:solidFill>
                  <a:srgbClr val="FF0000"/>
                </a:solidFill>
                <a:latin typeface="Arial" pitchFamily="34" charset="0"/>
                <a:cs typeface="Arial" pitchFamily="34" charset="0"/>
              </a:rPr>
              <a:t>Advise/Partner Skills</a:t>
            </a:r>
          </a:p>
          <a:p>
            <a:pPr>
              <a:buFontTx/>
              <a:buChar char="-"/>
            </a:pPr>
            <a:r>
              <a:rPr lang="en-US" sz="1400" b="1" dirty="0" smtClean="0">
                <a:solidFill>
                  <a:srgbClr val="FF0000"/>
                </a:solidFill>
                <a:latin typeface="Arial" pitchFamily="34" charset="0"/>
                <a:cs typeface="Arial" pitchFamily="34" charset="0"/>
              </a:rPr>
              <a:t>Regional Expertise</a:t>
            </a:r>
          </a:p>
          <a:p>
            <a:pPr>
              <a:buFontTx/>
              <a:buChar char="-"/>
            </a:pPr>
            <a:r>
              <a:rPr lang="en-US" sz="1400" b="1" dirty="0" smtClean="0">
                <a:solidFill>
                  <a:srgbClr val="FF0000"/>
                </a:solidFill>
                <a:latin typeface="Arial" pitchFamily="34" charset="0"/>
                <a:cs typeface="Arial" pitchFamily="34" charset="0"/>
              </a:rPr>
              <a:t>Culture Skills</a:t>
            </a:r>
          </a:p>
          <a:p>
            <a:pPr>
              <a:buFontTx/>
              <a:buChar char="-"/>
            </a:pPr>
            <a:r>
              <a:rPr lang="en-US" sz="1400" b="1" dirty="0" smtClean="0">
                <a:solidFill>
                  <a:srgbClr val="FF0000"/>
                </a:solidFill>
                <a:latin typeface="Arial" pitchFamily="34" charset="0"/>
                <a:cs typeface="Arial" pitchFamily="34" charset="0"/>
              </a:rPr>
              <a:t>Language Skills</a:t>
            </a:r>
          </a:p>
          <a:p>
            <a:pPr>
              <a:buFontTx/>
              <a:buChar char="-"/>
            </a:pPr>
            <a:r>
              <a:rPr lang="en-US" sz="1400" b="1" dirty="0" smtClean="0">
                <a:solidFill>
                  <a:srgbClr val="FF0000"/>
                </a:solidFill>
                <a:latin typeface="Arial" pitchFamily="34" charset="0"/>
                <a:cs typeface="Arial" pitchFamily="34" charset="0"/>
              </a:rPr>
              <a:t>Combat Skills</a:t>
            </a:r>
            <a:endParaRPr lang="en-US" sz="1400" b="1" dirty="0">
              <a:solidFill>
                <a:srgbClr val="FF0000"/>
              </a:solidFill>
              <a:latin typeface="Arial" pitchFamily="34" charset="0"/>
              <a:cs typeface="Arial" pitchFamily="34" charset="0"/>
            </a:endParaRPr>
          </a:p>
        </p:txBody>
      </p:sp>
      <p:sp>
        <p:nvSpPr>
          <p:cNvPr id="21" name="TextBox 20"/>
          <p:cNvSpPr txBox="1"/>
          <p:nvPr/>
        </p:nvSpPr>
        <p:spPr>
          <a:xfrm>
            <a:off x="5890105" y="3813236"/>
            <a:ext cx="3078807" cy="2985433"/>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FORSCOM</a:t>
            </a:r>
            <a:r>
              <a:rPr lang="en-US" sz="1400" b="1" dirty="0" smtClean="0">
                <a:latin typeface="Arial" pitchFamily="34" charset="0"/>
                <a:cs typeface="Arial" pitchFamily="34" charset="0"/>
              </a:rPr>
              <a:t> – Transformation Integration</a:t>
            </a:r>
          </a:p>
          <a:p>
            <a:endParaRPr lang="en-US" sz="400" b="1" u="sng" dirty="0" smtClean="0">
              <a:latin typeface="Arial" pitchFamily="34" charset="0"/>
              <a:cs typeface="Arial" pitchFamily="34" charset="0"/>
            </a:endParaRPr>
          </a:p>
          <a:p>
            <a:r>
              <a:rPr lang="en-US" sz="1400" b="1" u="sng" dirty="0" smtClean="0">
                <a:latin typeface="Arial" pitchFamily="34" charset="0"/>
                <a:cs typeface="Arial" pitchFamily="34" charset="0"/>
              </a:rPr>
              <a:t>Special Forces Command/Special Warfare Center and School</a:t>
            </a:r>
            <a:r>
              <a:rPr lang="en-US" sz="1400" b="1" dirty="0" smtClean="0">
                <a:latin typeface="Arial" pitchFamily="34" charset="0"/>
                <a:cs typeface="Arial" pitchFamily="34" charset="0"/>
              </a:rPr>
              <a:t> – Foreign Internal Defense</a:t>
            </a:r>
          </a:p>
          <a:p>
            <a:endParaRPr lang="en-US" sz="600" b="1" dirty="0" smtClean="0">
              <a:latin typeface="Arial" pitchFamily="34" charset="0"/>
              <a:cs typeface="Arial" pitchFamily="34" charset="0"/>
            </a:endParaRPr>
          </a:p>
          <a:p>
            <a:r>
              <a:rPr lang="en-US" sz="1400" b="1" u="sng" dirty="0" smtClean="0">
                <a:latin typeface="Arial" pitchFamily="34" charset="0"/>
                <a:cs typeface="Arial" pitchFamily="34" charset="0"/>
              </a:rPr>
              <a:t>Civil Affairs &amp; </a:t>
            </a:r>
            <a:r>
              <a:rPr lang="en-US" sz="1400" b="1" u="sng" dirty="0" err="1" smtClean="0">
                <a:latin typeface="Arial" pitchFamily="34" charset="0"/>
                <a:cs typeface="Arial" pitchFamily="34" charset="0"/>
              </a:rPr>
              <a:t>Psy</a:t>
            </a:r>
            <a:r>
              <a:rPr lang="en-US" sz="1400" b="1" u="sng" dirty="0" smtClean="0">
                <a:latin typeface="Arial" pitchFamily="34" charset="0"/>
                <a:cs typeface="Arial" pitchFamily="34" charset="0"/>
              </a:rPr>
              <a:t> Ops Command</a:t>
            </a:r>
            <a:r>
              <a:rPr lang="en-US" sz="1400" b="1" dirty="0" smtClean="0">
                <a:latin typeface="Arial" pitchFamily="34" charset="0"/>
                <a:cs typeface="Arial" pitchFamily="34" charset="0"/>
              </a:rPr>
              <a:t> – Governance </a:t>
            </a:r>
            <a:endParaRPr lang="en-US" sz="1400" b="1" u="sng" dirty="0" smtClean="0">
              <a:latin typeface="Arial" pitchFamily="34" charset="0"/>
              <a:cs typeface="Arial" pitchFamily="34" charset="0"/>
            </a:endParaRPr>
          </a:p>
          <a:p>
            <a:endParaRPr lang="en-US" sz="400" b="1" u="sng" dirty="0" smtClean="0">
              <a:latin typeface="Arial" pitchFamily="34" charset="0"/>
              <a:cs typeface="Arial" pitchFamily="34" charset="0"/>
            </a:endParaRPr>
          </a:p>
          <a:p>
            <a:r>
              <a:rPr lang="en-US" sz="1400" b="1" u="sng" dirty="0" smtClean="0">
                <a:latin typeface="Arial" pitchFamily="34" charset="0"/>
                <a:cs typeface="Arial" pitchFamily="34" charset="0"/>
              </a:rPr>
              <a:t>Security Assistance Training Management Organization</a:t>
            </a:r>
            <a:r>
              <a:rPr lang="en-US" sz="1400" b="1" dirty="0" smtClean="0">
                <a:latin typeface="Arial" pitchFamily="34" charset="0"/>
                <a:cs typeface="Arial" pitchFamily="34" charset="0"/>
              </a:rPr>
              <a:t> – Security Assistance Teams</a:t>
            </a:r>
          </a:p>
          <a:p>
            <a:endParaRPr lang="en-US" sz="600" b="1" u="sng" dirty="0" smtClean="0">
              <a:latin typeface="Arial" pitchFamily="34" charset="0"/>
              <a:cs typeface="Arial" pitchFamily="34" charset="0"/>
            </a:endParaRPr>
          </a:p>
          <a:p>
            <a:r>
              <a:rPr lang="en-US" sz="1400" b="1" u="sng" dirty="0" smtClean="0">
                <a:latin typeface="Arial" pitchFamily="34" charset="0"/>
                <a:cs typeface="Arial" pitchFamily="34" charset="0"/>
              </a:rPr>
              <a:t>4</a:t>
            </a:r>
            <a:r>
              <a:rPr lang="en-US" sz="1400" b="1" u="sng" baseline="30000" dirty="0" smtClean="0">
                <a:latin typeface="Arial" pitchFamily="34" charset="0"/>
                <a:cs typeface="Arial" pitchFamily="34" charset="0"/>
              </a:rPr>
              <a:t>th</a:t>
            </a:r>
            <a:r>
              <a:rPr lang="en-US" sz="1400" b="1" u="sng" dirty="0" smtClean="0">
                <a:latin typeface="Arial" pitchFamily="34" charset="0"/>
                <a:cs typeface="Arial" pitchFamily="34" charset="0"/>
              </a:rPr>
              <a:t> Military Information Support Group</a:t>
            </a:r>
            <a:r>
              <a:rPr lang="en-US" sz="1400" b="1" dirty="0" smtClean="0">
                <a:latin typeface="Arial" pitchFamily="34" charset="0"/>
                <a:cs typeface="Arial" pitchFamily="34" charset="0"/>
              </a:rPr>
              <a:t> – MISO</a:t>
            </a:r>
            <a:endParaRPr lang="en-US" sz="1400" b="1" u="sng"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joinmaxim.com/uploadedImages/Career_Site/Locations/map.gif"/>
          <p:cNvPicPr>
            <a:picLocks noChangeAspect="1" noChangeArrowheads="1"/>
          </p:cNvPicPr>
          <p:nvPr/>
        </p:nvPicPr>
        <p:blipFill>
          <a:blip r:embed="rId3" cstate="print"/>
          <a:srcRect/>
          <a:stretch>
            <a:fillRect/>
          </a:stretch>
        </p:blipFill>
        <p:spPr bwMode="auto">
          <a:xfrm>
            <a:off x="2057400" y="2432456"/>
            <a:ext cx="4063419" cy="2844394"/>
          </a:xfrm>
          <a:prstGeom prst="rect">
            <a:avLst/>
          </a:prstGeom>
          <a:noFill/>
        </p:spPr>
      </p:pic>
      <p:sp>
        <p:nvSpPr>
          <p:cNvPr id="67" name="Title 1"/>
          <p:cNvSpPr>
            <a:spLocks noGrp="1"/>
          </p:cNvSpPr>
          <p:nvPr>
            <p:ph type="title"/>
          </p:nvPr>
        </p:nvSpPr>
        <p:spPr>
          <a:xfrm>
            <a:off x="485775" y="228599"/>
            <a:ext cx="8229600" cy="1143001"/>
          </a:xfrm>
        </p:spPr>
        <p:txBody>
          <a:bodyPr>
            <a:noAutofit/>
          </a:bodyPr>
          <a:lstStyle/>
          <a:p>
            <a:r>
              <a:rPr lang="en-US" sz="2400" b="1" dirty="0" smtClean="0">
                <a:latin typeface="Arial" pitchFamily="34" charset="0"/>
                <a:cs typeface="Arial" pitchFamily="34" charset="0"/>
              </a:rPr>
              <a:t>Recent Training Network Lessons Learned</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for AUG 12 Steppe Eagle (Kazakhstan) Training </a:t>
            </a:r>
            <a:endParaRPr lang="en-US" sz="2400" b="1" dirty="0">
              <a:latin typeface="Arial" pitchFamily="34" charset="0"/>
              <a:cs typeface="Arial" pitchFamily="34" charset="0"/>
            </a:endParaRPr>
          </a:p>
        </p:txBody>
      </p:sp>
      <p:sp>
        <p:nvSpPr>
          <p:cNvPr id="22" name="Rectangle 21"/>
          <p:cNvSpPr/>
          <p:nvPr/>
        </p:nvSpPr>
        <p:spPr>
          <a:xfrm>
            <a:off x="952500" y="4324350"/>
            <a:ext cx="2409825" cy="207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362325" y="4295775"/>
            <a:ext cx="762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42950" y="4495800"/>
            <a:ext cx="1762125"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V="1">
            <a:off x="1447800" y="4333875"/>
            <a:ext cx="714375" cy="30483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562600" y="3143250"/>
            <a:ext cx="1219200" cy="228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19855" y="2099148"/>
            <a:ext cx="1047345" cy="150130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5410201" y="3905250"/>
            <a:ext cx="609599" cy="16573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600200" y="3048000"/>
            <a:ext cx="1219200" cy="838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23875" y="4181475"/>
            <a:ext cx="2409825" cy="207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52400" y="2320230"/>
            <a:ext cx="2057400" cy="1384995"/>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National Training Center</a:t>
            </a:r>
            <a:r>
              <a:rPr lang="en-US" sz="1400" b="1" dirty="0" smtClean="0">
                <a:latin typeface="Arial" pitchFamily="34" charset="0"/>
                <a:cs typeface="Arial" pitchFamily="34" charset="0"/>
              </a:rPr>
              <a:t> – Has dedicated Translator Interpreter Company whose linguist skills differ from Ft. Polk’s </a:t>
            </a:r>
          </a:p>
        </p:txBody>
      </p:sp>
      <p:sp>
        <p:nvSpPr>
          <p:cNvPr id="68" name="TextBox 67"/>
          <p:cNvSpPr txBox="1"/>
          <p:nvPr/>
        </p:nvSpPr>
        <p:spPr>
          <a:xfrm>
            <a:off x="152400" y="1371600"/>
            <a:ext cx="3429000" cy="738664"/>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Foreign Military Studies </a:t>
            </a:r>
            <a:r>
              <a:rPr lang="en-US" sz="1400" b="1" u="sng" dirty="0" err="1" smtClean="0">
                <a:latin typeface="Arial" pitchFamily="34" charset="0"/>
                <a:cs typeface="Arial" pitchFamily="34" charset="0"/>
              </a:rPr>
              <a:t>Ofice</a:t>
            </a:r>
            <a:r>
              <a:rPr lang="en-US" sz="1400" b="1" u="sng" dirty="0" smtClean="0">
                <a:latin typeface="Arial" pitchFamily="34" charset="0"/>
                <a:cs typeface="Arial" pitchFamily="34" charset="0"/>
              </a:rPr>
              <a:t> (TRADOC G-2)</a:t>
            </a:r>
            <a:r>
              <a:rPr lang="en-US" sz="1400" b="1" dirty="0" smtClean="0">
                <a:latin typeface="Arial" pitchFamily="34" charset="0"/>
                <a:cs typeface="Arial" pitchFamily="34" charset="0"/>
              </a:rPr>
              <a:t> – Kazakhstan Army Subject Matter Experts </a:t>
            </a:r>
            <a:endParaRPr lang="en-US" sz="1400" b="1" dirty="0">
              <a:latin typeface="Arial" pitchFamily="34" charset="0"/>
              <a:cs typeface="Arial" pitchFamily="34" charset="0"/>
            </a:endParaRPr>
          </a:p>
        </p:txBody>
      </p:sp>
      <p:sp>
        <p:nvSpPr>
          <p:cNvPr id="27" name="TextBox 26"/>
          <p:cNvSpPr txBox="1"/>
          <p:nvPr/>
        </p:nvSpPr>
        <p:spPr>
          <a:xfrm>
            <a:off x="6392917" y="2247900"/>
            <a:ext cx="2522483" cy="1446550"/>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National Language Service Corps</a:t>
            </a:r>
            <a:r>
              <a:rPr lang="en-US" sz="1400" b="1" dirty="0" smtClean="0">
                <a:latin typeface="Arial" pitchFamily="34" charset="0"/>
                <a:cs typeface="Arial" pitchFamily="34" charset="0"/>
              </a:rPr>
              <a:t> – Linguists/Role Players for TDY costs </a:t>
            </a:r>
            <a:endParaRPr lang="en-US" sz="1400" b="1" u="sng" dirty="0" smtClean="0">
              <a:latin typeface="Arial" pitchFamily="34" charset="0"/>
              <a:cs typeface="Arial" pitchFamily="34" charset="0"/>
            </a:endParaRPr>
          </a:p>
          <a:p>
            <a:endParaRPr lang="en-US" sz="400" b="1" u="sng" dirty="0" smtClean="0">
              <a:latin typeface="Arial" pitchFamily="34" charset="0"/>
              <a:cs typeface="Arial" pitchFamily="34" charset="0"/>
            </a:endParaRPr>
          </a:p>
          <a:p>
            <a:r>
              <a:rPr lang="en-US" sz="1400" b="1" u="sng" dirty="0" smtClean="0">
                <a:latin typeface="Arial" pitchFamily="34" charset="0"/>
                <a:cs typeface="Arial" pitchFamily="34" charset="0"/>
              </a:rPr>
              <a:t>National Defense University</a:t>
            </a:r>
            <a:r>
              <a:rPr lang="en-US" sz="1400" b="1" dirty="0" smtClean="0">
                <a:latin typeface="Arial" pitchFamily="34" charset="0"/>
                <a:cs typeface="Arial" pitchFamily="34" charset="0"/>
              </a:rPr>
              <a:t> – Kazakh O-5 Exchange Officer</a:t>
            </a:r>
            <a:endParaRPr lang="en-US" sz="1400" b="1" dirty="0">
              <a:latin typeface="Arial" pitchFamily="34" charset="0"/>
              <a:cs typeface="Arial" pitchFamily="34" charset="0"/>
            </a:endParaRPr>
          </a:p>
        </p:txBody>
      </p:sp>
      <p:cxnSp>
        <p:nvCxnSpPr>
          <p:cNvPr id="59" name="Straight Arrow Connector 58"/>
          <p:cNvCxnSpPr/>
          <p:nvPr/>
        </p:nvCxnSpPr>
        <p:spPr>
          <a:xfrm flipV="1">
            <a:off x="4419600" y="4267200"/>
            <a:ext cx="76200" cy="1371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1905000" y="4210052"/>
            <a:ext cx="1219200" cy="36194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5867400" y="1905000"/>
            <a:ext cx="533400" cy="10858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886075" y="5257800"/>
            <a:ext cx="2743200" cy="1169551"/>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Local Community</a:t>
            </a:r>
            <a:r>
              <a:rPr lang="en-US" sz="1400" b="1" dirty="0" smtClean="0">
                <a:latin typeface="Arial" pitchFamily="34" charset="0"/>
                <a:cs typeface="Arial" pitchFamily="34" charset="0"/>
              </a:rPr>
              <a:t> – 52</a:t>
            </a:r>
            <a:r>
              <a:rPr lang="en-US" sz="1400" b="1" baseline="30000" dirty="0" smtClean="0">
                <a:latin typeface="Arial" pitchFamily="34" charset="0"/>
                <a:cs typeface="Arial" pitchFamily="34" charset="0"/>
              </a:rPr>
              <a:t>nd</a:t>
            </a:r>
            <a:r>
              <a:rPr lang="en-US" sz="1400" b="1" dirty="0" smtClean="0">
                <a:latin typeface="Arial" pitchFamily="34" charset="0"/>
                <a:cs typeface="Arial" pitchFamily="34" charset="0"/>
              </a:rPr>
              <a:t> TICO soldier referred a Soldier with Russian and Kazakh language skills who did not appear on DoD databases </a:t>
            </a:r>
          </a:p>
        </p:txBody>
      </p:sp>
      <p:sp>
        <p:nvSpPr>
          <p:cNvPr id="75" name="TextBox 74"/>
          <p:cNvSpPr txBox="1"/>
          <p:nvPr/>
        </p:nvSpPr>
        <p:spPr>
          <a:xfrm>
            <a:off x="152400" y="3922693"/>
            <a:ext cx="2286000" cy="954107"/>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Arizona Army National Guard</a:t>
            </a:r>
            <a:r>
              <a:rPr lang="en-US" sz="1400" b="1" dirty="0" smtClean="0">
                <a:latin typeface="Arial" pitchFamily="34" charset="0"/>
                <a:cs typeface="Arial" pitchFamily="34" charset="0"/>
              </a:rPr>
              <a:t> – Kazakhstan State Partnership Program</a:t>
            </a:r>
            <a:endParaRPr lang="en-US" sz="1400" b="1" u="sng" dirty="0">
              <a:latin typeface="Arial" pitchFamily="34" charset="0"/>
              <a:cs typeface="Arial" pitchFamily="34" charset="0"/>
            </a:endParaRPr>
          </a:p>
        </p:txBody>
      </p:sp>
      <p:sp>
        <p:nvSpPr>
          <p:cNvPr id="21" name="TextBox 20"/>
          <p:cNvSpPr txBox="1"/>
          <p:nvPr/>
        </p:nvSpPr>
        <p:spPr>
          <a:xfrm>
            <a:off x="5890105" y="5231249"/>
            <a:ext cx="3078807" cy="1169551"/>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Defense Readiness Reporting System</a:t>
            </a:r>
            <a:r>
              <a:rPr lang="en-US" sz="1400" b="1" dirty="0" smtClean="0">
                <a:latin typeface="Arial" pitchFamily="34" charset="0"/>
                <a:cs typeface="Arial" pitchFamily="34" charset="0"/>
              </a:rPr>
              <a:t> – Joint search for language ability found O-1 Kazakh linguist  with MA in Central Asian Studies at Shaw Air Force Base</a:t>
            </a:r>
            <a:endParaRPr lang="en-US" sz="1400" b="1" u="sng" dirty="0" smtClean="0">
              <a:latin typeface="Arial" pitchFamily="34" charset="0"/>
              <a:cs typeface="Arial" pitchFamily="34" charset="0"/>
            </a:endParaRPr>
          </a:p>
        </p:txBody>
      </p:sp>
      <p:sp>
        <p:nvSpPr>
          <p:cNvPr id="77" name="TextBox 76"/>
          <p:cNvSpPr txBox="1"/>
          <p:nvPr/>
        </p:nvSpPr>
        <p:spPr>
          <a:xfrm>
            <a:off x="4661176" y="1371600"/>
            <a:ext cx="3644624" cy="738664"/>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AKO People Search Function</a:t>
            </a:r>
            <a:r>
              <a:rPr lang="en-US" sz="1400" b="1" dirty="0" smtClean="0">
                <a:latin typeface="Arial" pitchFamily="34" charset="0"/>
                <a:cs typeface="Arial" pitchFamily="34" charset="0"/>
              </a:rPr>
              <a:t> – Identified Massachusetts National Guard Soldiers with Steppe Eagle experience</a:t>
            </a:r>
            <a:endParaRPr lang="en-US" sz="1400" b="1" dirty="0">
              <a:latin typeface="Arial" pitchFamily="34" charset="0"/>
              <a:cs typeface="Arial" pitchFamily="34" charset="0"/>
            </a:endParaRPr>
          </a:p>
        </p:txBody>
      </p:sp>
      <p:cxnSp>
        <p:nvCxnSpPr>
          <p:cNvPr id="57" name="Straight Arrow Connector 56"/>
          <p:cNvCxnSpPr/>
          <p:nvPr/>
        </p:nvCxnSpPr>
        <p:spPr>
          <a:xfrm flipV="1">
            <a:off x="2438400" y="4343400"/>
            <a:ext cx="1600200" cy="914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2400" y="5128736"/>
            <a:ext cx="2509340" cy="738664"/>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DLI English Language Center</a:t>
            </a:r>
            <a:r>
              <a:rPr lang="en-US" sz="1400" b="1" dirty="0" smtClean="0">
                <a:latin typeface="Arial" pitchFamily="34" charset="0"/>
                <a:cs typeface="Arial" pitchFamily="34" charset="0"/>
              </a:rPr>
              <a:t> – has Kazakh exchange officers enrolled</a:t>
            </a:r>
            <a:endParaRPr lang="en-US" sz="1400" b="1" u="sng" dirty="0">
              <a:latin typeface="Arial" pitchFamily="34" charset="0"/>
              <a:cs typeface="Arial" pitchFamily="34" charset="0"/>
            </a:endParaRPr>
          </a:p>
        </p:txBody>
      </p:sp>
      <p:cxnSp>
        <p:nvCxnSpPr>
          <p:cNvPr id="64" name="Straight Arrow Connector 63"/>
          <p:cNvCxnSpPr/>
          <p:nvPr/>
        </p:nvCxnSpPr>
        <p:spPr>
          <a:xfrm flipH="1" flipV="1">
            <a:off x="4876800" y="3429000"/>
            <a:ext cx="1371600" cy="838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972175" y="3857625"/>
            <a:ext cx="2981325" cy="1169551"/>
          </a:xfrm>
          <a:prstGeom prst="rect">
            <a:avLst/>
          </a:prstGeom>
          <a:solidFill>
            <a:schemeClr val="bg1"/>
          </a:solidFill>
          <a:ln w="15875">
            <a:solidFill>
              <a:schemeClr val="tx1"/>
            </a:solidFill>
          </a:ln>
        </p:spPr>
        <p:txBody>
          <a:bodyPr wrap="square" rtlCol="0">
            <a:spAutoFit/>
          </a:bodyPr>
          <a:lstStyle/>
          <a:p>
            <a:r>
              <a:rPr lang="en-US" sz="1400" b="1" u="sng" dirty="0" smtClean="0">
                <a:latin typeface="Arial" pitchFamily="34" charset="0"/>
                <a:cs typeface="Arial" pitchFamily="34" charset="0"/>
              </a:rPr>
              <a:t>Academia</a:t>
            </a:r>
            <a:r>
              <a:rPr lang="en-US" sz="1400" b="1" dirty="0" smtClean="0">
                <a:latin typeface="Arial" pitchFamily="34" charset="0"/>
                <a:cs typeface="Arial" pitchFamily="34" charset="0"/>
              </a:rPr>
              <a:t> – FAO grad school ties to Indiana University’s summer language workshop produced referrals to Kazakhstan experts</a:t>
            </a:r>
            <a:endParaRPr lang="en-US" sz="1400" b="1" u="sng"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8600"/>
            <a:ext cx="579120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Strategic Guidance </a:t>
            </a:r>
            <a:endParaRPr lang="en-US" sz="3200" b="1" dirty="0">
              <a:latin typeface="Arial" pitchFamily="34" charset="0"/>
              <a:cs typeface="Arial" pitchFamily="34" charset="0"/>
            </a:endParaRPr>
          </a:p>
        </p:txBody>
      </p:sp>
      <p:grpSp>
        <p:nvGrpSpPr>
          <p:cNvPr id="6" name="Group 10"/>
          <p:cNvGrpSpPr/>
          <p:nvPr/>
        </p:nvGrpSpPr>
        <p:grpSpPr>
          <a:xfrm>
            <a:off x="121919" y="1049372"/>
            <a:ext cx="9022081" cy="785570"/>
            <a:chOff x="121920" y="1201772"/>
            <a:chExt cx="8849360" cy="785570"/>
          </a:xfrm>
        </p:grpSpPr>
        <p:sp>
          <p:nvSpPr>
            <p:cNvPr id="3" name="TextBox 2"/>
            <p:cNvSpPr txBox="1"/>
            <p:nvPr/>
          </p:nvSpPr>
          <p:spPr>
            <a:xfrm>
              <a:off x="208280" y="1201772"/>
              <a:ext cx="8763000" cy="307777"/>
            </a:xfrm>
            <a:prstGeom prst="rect">
              <a:avLst/>
            </a:prstGeom>
            <a:noFill/>
          </p:spPr>
          <p:txBody>
            <a:bodyPr wrap="square" rtlCol="0">
              <a:spAutoFit/>
            </a:bodyPr>
            <a:lstStyle/>
            <a:p>
              <a:r>
                <a:rPr lang="en-US" sz="1400" b="1" dirty="0" smtClean="0">
                  <a:latin typeface="Arial" pitchFamily="34" charset="0"/>
                  <a:cs typeface="Arial" pitchFamily="34" charset="0"/>
                </a:rPr>
                <a:t>National Security Strategy (2010)</a:t>
              </a:r>
              <a:r>
                <a:rPr lang="en-US" sz="14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10" name="Rectangle 9"/>
            <p:cNvSpPr/>
            <p:nvPr/>
          </p:nvSpPr>
          <p:spPr>
            <a:xfrm>
              <a:off x="121920" y="1525677"/>
              <a:ext cx="8310880" cy="461665"/>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200" dirty="0" smtClean="0">
                  <a:latin typeface="Arial" pitchFamily="34" charset="0"/>
                  <a:cs typeface="Arial" pitchFamily="34" charset="0"/>
                </a:rPr>
                <a:t>We will undertake long-term, sustained efforts to </a:t>
              </a:r>
              <a:r>
                <a:rPr lang="en-US" sz="1200" b="1" dirty="0" smtClean="0">
                  <a:solidFill>
                    <a:srgbClr val="FF0000"/>
                  </a:solidFill>
                  <a:latin typeface="Arial" pitchFamily="34" charset="0"/>
                  <a:cs typeface="Arial" pitchFamily="34" charset="0"/>
                </a:rPr>
                <a:t>strengthen the capacity of security forces </a:t>
              </a:r>
              <a:r>
                <a:rPr lang="en-US" sz="1200" dirty="0" smtClean="0">
                  <a:latin typeface="Arial" pitchFamily="34" charset="0"/>
                  <a:cs typeface="Arial" pitchFamily="34" charset="0"/>
                </a:rPr>
                <a:t>to guarantee internal security, defend against external threats, and promote regional security and respect for human rights and the rule of law. </a:t>
              </a:r>
              <a:endParaRPr lang="en-US" sz="1200" dirty="0"/>
            </a:p>
          </p:txBody>
        </p:sp>
      </p:grpSp>
      <p:grpSp>
        <p:nvGrpSpPr>
          <p:cNvPr id="9" name="Group 12"/>
          <p:cNvGrpSpPr/>
          <p:nvPr/>
        </p:nvGrpSpPr>
        <p:grpSpPr>
          <a:xfrm>
            <a:off x="274319" y="2008795"/>
            <a:ext cx="9023793" cy="949371"/>
            <a:chOff x="274320" y="2035437"/>
            <a:chExt cx="8808720" cy="949371"/>
          </a:xfrm>
        </p:grpSpPr>
        <p:sp>
          <p:nvSpPr>
            <p:cNvPr id="4" name="TextBox 3"/>
            <p:cNvSpPr txBox="1"/>
            <p:nvPr/>
          </p:nvSpPr>
          <p:spPr>
            <a:xfrm>
              <a:off x="320040" y="2035437"/>
              <a:ext cx="8763000" cy="307777"/>
            </a:xfrm>
            <a:prstGeom prst="rect">
              <a:avLst/>
            </a:prstGeom>
            <a:noFill/>
          </p:spPr>
          <p:txBody>
            <a:bodyPr wrap="square" rtlCol="0">
              <a:spAutoFit/>
            </a:bodyPr>
            <a:lstStyle/>
            <a:p>
              <a:r>
                <a:rPr lang="en-US" sz="1400" b="1" dirty="0" smtClean="0">
                  <a:latin typeface="Arial" pitchFamily="34" charset="0"/>
                  <a:cs typeface="Arial" pitchFamily="34" charset="0"/>
                </a:rPr>
                <a:t>Quadrennial Defense Review (2010)</a:t>
              </a:r>
              <a:endParaRPr lang="en-US" sz="1400" dirty="0">
                <a:latin typeface="Arial" pitchFamily="34" charset="0"/>
                <a:cs typeface="Arial" pitchFamily="34" charset="0"/>
              </a:endParaRPr>
            </a:p>
          </p:txBody>
        </p:sp>
        <p:sp>
          <p:nvSpPr>
            <p:cNvPr id="12" name="Rectangle 11"/>
            <p:cNvSpPr/>
            <p:nvPr/>
          </p:nvSpPr>
          <p:spPr>
            <a:xfrm>
              <a:off x="274320" y="2338477"/>
              <a:ext cx="8158480" cy="646331"/>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200" dirty="0" smtClean="0">
                  <a:latin typeface="Arial" pitchFamily="34" charset="0"/>
                  <a:cs typeface="Arial" pitchFamily="34" charset="0"/>
                </a:rPr>
                <a:t>Within the range of security cooperation activities, the most dynamic in the coming years will be </a:t>
              </a:r>
              <a:r>
                <a:rPr lang="en-US" sz="1200" b="1" dirty="0" smtClean="0">
                  <a:solidFill>
                    <a:srgbClr val="FF0000"/>
                  </a:solidFill>
                  <a:latin typeface="Arial" pitchFamily="34" charset="0"/>
                  <a:cs typeface="Arial" pitchFamily="34" charset="0"/>
                </a:rPr>
                <a:t>security force assistance (SFA) missions</a:t>
              </a:r>
              <a:r>
                <a:rPr lang="en-US" sz="1200" dirty="0" smtClean="0">
                  <a:latin typeface="Arial" pitchFamily="34" charset="0"/>
                  <a:cs typeface="Arial" pitchFamily="34" charset="0"/>
                </a:rPr>
                <a:t>: “hands on” efforts, conducted primarily in host countries to train, equip, advise and assist…..</a:t>
              </a:r>
              <a:endParaRPr lang="en-US" sz="1200" dirty="0"/>
            </a:p>
          </p:txBody>
        </p:sp>
      </p:grpSp>
      <p:sp>
        <p:nvSpPr>
          <p:cNvPr id="14" name="Bent-Up Arrow 13"/>
          <p:cNvSpPr/>
          <p:nvPr/>
        </p:nvSpPr>
        <p:spPr>
          <a:xfrm rot="5400000">
            <a:off x="-32974" y="1993850"/>
            <a:ext cx="431800" cy="182977"/>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6"/>
          <p:cNvGrpSpPr/>
          <p:nvPr/>
        </p:nvGrpSpPr>
        <p:grpSpPr>
          <a:xfrm>
            <a:off x="426720" y="3132019"/>
            <a:ext cx="8874396" cy="769855"/>
            <a:chOff x="426720" y="3046287"/>
            <a:chExt cx="8869680" cy="769855"/>
          </a:xfrm>
        </p:grpSpPr>
        <p:sp>
          <p:nvSpPr>
            <p:cNvPr id="5" name="TextBox 4"/>
            <p:cNvSpPr txBox="1"/>
            <p:nvPr/>
          </p:nvSpPr>
          <p:spPr>
            <a:xfrm>
              <a:off x="533400" y="3046287"/>
              <a:ext cx="8763000" cy="307777"/>
            </a:xfrm>
            <a:prstGeom prst="rect">
              <a:avLst/>
            </a:prstGeom>
            <a:noFill/>
          </p:spPr>
          <p:txBody>
            <a:bodyPr wrap="square" rtlCol="0">
              <a:spAutoFit/>
            </a:bodyPr>
            <a:lstStyle/>
            <a:p>
              <a:r>
                <a:rPr lang="en-US" sz="1400" b="1" dirty="0" smtClean="0">
                  <a:latin typeface="Arial" pitchFamily="34" charset="0"/>
                  <a:cs typeface="Arial" pitchFamily="34" charset="0"/>
                </a:rPr>
                <a:t>National Military Strategy (2011)</a:t>
              </a:r>
              <a:endParaRPr lang="en-US" sz="1400" dirty="0">
                <a:latin typeface="Arial" pitchFamily="34" charset="0"/>
                <a:cs typeface="Arial" pitchFamily="34" charset="0"/>
              </a:endParaRPr>
            </a:p>
          </p:txBody>
        </p:sp>
        <p:sp>
          <p:nvSpPr>
            <p:cNvPr id="15" name="Rectangle 14"/>
            <p:cNvSpPr/>
            <p:nvPr/>
          </p:nvSpPr>
          <p:spPr>
            <a:xfrm>
              <a:off x="426720" y="3354477"/>
              <a:ext cx="8209481" cy="461665"/>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200" dirty="0" smtClean="0">
                  <a:latin typeface="Arial" pitchFamily="34" charset="0"/>
                  <a:cs typeface="Arial" pitchFamily="34" charset="0"/>
                </a:rPr>
                <a:t>We will strengthen and expand our network of partnerships </a:t>
              </a:r>
              <a:r>
                <a:rPr lang="en-US" sz="1200" b="1" dirty="0" smtClean="0">
                  <a:solidFill>
                    <a:srgbClr val="FF0000"/>
                  </a:solidFill>
                  <a:latin typeface="Arial" pitchFamily="34" charset="0"/>
                  <a:cs typeface="Arial" pitchFamily="34" charset="0"/>
                </a:rPr>
                <a:t>to enable partner capacity to enhance security</a:t>
              </a:r>
              <a:r>
                <a:rPr lang="en-US" sz="1200" dirty="0" smtClean="0">
                  <a:latin typeface="Arial" pitchFamily="34" charset="0"/>
                  <a:cs typeface="Arial" pitchFamily="34" charset="0"/>
                </a:rPr>
                <a:t>. Military to military relationships must be reliable to be effective, and persevere through political upheavals or even disruption.</a:t>
              </a:r>
              <a:endParaRPr lang="en-US" sz="1200" dirty="0"/>
            </a:p>
          </p:txBody>
        </p:sp>
      </p:grpSp>
      <p:grpSp>
        <p:nvGrpSpPr>
          <p:cNvPr id="13" name="Group 28"/>
          <p:cNvGrpSpPr/>
          <p:nvPr/>
        </p:nvGrpSpPr>
        <p:grpSpPr>
          <a:xfrm>
            <a:off x="579119" y="4075727"/>
            <a:ext cx="8040899" cy="933952"/>
            <a:chOff x="579119" y="3727256"/>
            <a:chExt cx="8040899" cy="933952"/>
          </a:xfrm>
        </p:grpSpPr>
        <p:sp>
          <p:nvSpPr>
            <p:cNvPr id="8" name="TextBox 7"/>
            <p:cNvSpPr txBox="1"/>
            <p:nvPr/>
          </p:nvSpPr>
          <p:spPr>
            <a:xfrm>
              <a:off x="689733" y="3727256"/>
              <a:ext cx="7503214" cy="307777"/>
            </a:xfrm>
            <a:prstGeom prst="rect">
              <a:avLst/>
            </a:prstGeom>
            <a:noFill/>
          </p:spPr>
          <p:txBody>
            <a:bodyPr wrap="square" rtlCol="0">
              <a:spAutoFit/>
            </a:bodyPr>
            <a:lstStyle/>
            <a:p>
              <a:r>
                <a:rPr lang="en-US" sz="1400" b="1" dirty="0" smtClean="0">
                  <a:latin typeface="Arial" pitchFamily="34" charset="0"/>
                  <a:cs typeface="Arial" pitchFamily="34" charset="0"/>
                </a:rPr>
                <a:t>Department of Defense Instruction 5000.68-Security Force Assistance (2010)</a:t>
              </a:r>
              <a:endParaRPr lang="en-US" sz="1400" dirty="0">
                <a:latin typeface="Arial" pitchFamily="34" charset="0"/>
                <a:cs typeface="Arial" pitchFamily="34" charset="0"/>
              </a:endParaRPr>
            </a:p>
          </p:txBody>
        </p:sp>
        <p:sp>
          <p:nvSpPr>
            <p:cNvPr id="18" name="Rectangle 17"/>
            <p:cNvSpPr/>
            <p:nvPr/>
          </p:nvSpPr>
          <p:spPr>
            <a:xfrm>
              <a:off x="579119" y="4014877"/>
              <a:ext cx="8040899" cy="646331"/>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200" dirty="0" smtClean="0">
                  <a:latin typeface="Arial" pitchFamily="34" charset="0"/>
                  <a:cs typeface="Arial" pitchFamily="34" charset="0"/>
                </a:rPr>
                <a:t>SFA shall encompass DoD efforts to support the professionalization and the </a:t>
              </a:r>
              <a:r>
                <a:rPr lang="en-US" sz="1200" b="1" dirty="0" smtClean="0">
                  <a:solidFill>
                    <a:srgbClr val="FF0000"/>
                  </a:solidFill>
                  <a:latin typeface="Arial" pitchFamily="34" charset="0"/>
                  <a:cs typeface="Arial" pitchFamily="34" charset="0"/>
                </a:rPr>
                <a:t>sustainable development of the capacity and capability of the foreign security forces</a:t>
              </a:r>
              <a:r>
                <a:rPr lang="en-US" sz="1200" dirty="0" smtClean="0">
                  <a:solidFill>
                    <a:srgbClr val="FF0000"/>
                  </a:solidFill>
                  <a:latin typeface="Arial" pitchFamily="34" charset="0"/>
                  <a:cs typeface="Arial" pitchFamily="34" charset="0"/>
                </a:rPr>
                <a:t> </a:t>
              </a:r>
              <a:r>
                <a:rPr lang="en-US" sz="1200" dirty="0" smtClean="0">
                  <a:latin typeface="Arial" pitchFamily="34" charset="0"/>
                  <a:cs typeface="Arial" pitchFamily="34" charset="0"/>
                </a:rPr>
                <a:t>and supporting institutions of host countries, as well as international and regional security organizations.</a:t>
              </a:r>
              <a:endParaRPr lang="en-US" sz="1200" dirty="0"/>
            </a:p>
          </p:txBody>
        </p:sp>
      </p:grpSp>
      <p:sp>
        <p:nvSpPr>
          <p:cNvPr id="20" name="Bent-Up Arrow 19"/>
          <p:cNvSpPr/>
          <p:nvPr/>
        </p:nvSpPr>
        <p:spPr>
          <a:xfrm rot="5400000">
            <a:off x="120195" y="3148964"/>
            <a:ext cx="473504" cy="161002"/>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Up Arrow 20"/>
          <p:cNvSpPr/>
          <p:nvPr/>
        </p:nvSpPr>
        <p:spPr>
          <a:xfrm rot="5400000">
            <a:off x="226995" y="4079194"/>
            <a:ext cx="518631" cy="185812"/>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7"/>
          <p:cNvGrpSpPr/>
          <p:nvPr/>
        </p:nvGrpSpPr>
        <p:grpSpPr>
          <a:xfrm>
            <a:off x="731520" y="5183532"/>
            <a:ext cx="8412481" cy="800020"/>
            <a:chOff x="731520" y="5183532"/>
            <a:chExt cx="8412481" cy="800020"/>
          </a:xfrm>
        </p:grpSpPr>
        <p:sp>
          <p:nvSpPr>
            <p:cNvPr id="7" name="TextBox 6"/>
            <p:cNvSpPr txBox="1"/>
            <p:nvPr/>
          </p:nvSpPr>
          <p:spPr>
            <a:xfrm>
              <a:off x="864021" y="5183532"/>
              <a:ext cx="8279980" cy="307777"/>
            </a:xfrm>
            <a:prstGeom prst="rect">
              <a:avLst/>
            </a:prstGeom>
            <a:noFill/>
          </p:spPr>
          <p:txBody>
            <a:bodyPr wrap="square" rtlCol="0">
              <a:spAutoFit/>
            </a:bodyPr>
            <a:lstStyle/>
            <a:p>
              <a:r>
                <a:rPr lang="en-US" sz="1400" b="1" dirty="0" smtClean="0">
                  <a:latin typeface="Arial" pitchFamily="34" charset="0"/>
                  <a:cs typeface="Arial" pitchFamily="34" charset="0"/>
                </a:rPr>
                <a:t>Army Capstone Concept (2010)</a:t>
              </a:r>
              <a:endParaRPr lang="en-US" sz="1400" dirty="0">
                <a:latin typeface="Arial" pitchFamily="34" charset="0"/>
                <a:cs typeface="Arial" pitchFamily="34" charset="0"/>
              </a:endParaRPr>
            </a:p>
          </p:txBody>
        </p:sp>
        <p:sp>
          <p:nvSpPr>
            <p:cNvPr id="22" name="Rectangle 21"/>
            <p:cNvSpPr/>
            <p:nvPr/>
          </p:nvSpPr>
          <p:spPr>
            <a:xfrm>
              <a:off x="731520" y="5521887"/>
              <a:ext cx="7919320" cy="461665"/>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200" dirty="0" smtClean="0">
                  <a:latin typeface="Arial" pitchFamily="34" charset="0"/>
                  <a:cs typeface="Arial" pitchFamily="34" charset="0"/>
                </a:rPr>
                <a:t>Developing effective and sustainable institutions is a critical aspect of security force assistance.  Security force assistance efforts must </a:t>
              </a:r>
              <a:r>
                <a:rPr lang="en-US" sz="1200" b="1" dirty="0" smtClean="0">
                  <a:solidFill>
                    <a:srgbClr val="FF0000"/>
                  </a:solidFill>
                  <a:latin typeface="Arial" pitchFamily="34" charset="0"/>
                  <a:cs typeface="Arial" pitchFamily="34" charset="0"/>
                </a:rPr>
                <a:t>develop competent units that are part of legitimate and trusted institutions. </a:t>
              </a:r>
              <a:endParaRPr lang="en-US" sz="1200" b="1" dirty="0">
                <a:solidFill>
                  <a:srgbClr val="FF0000"/>
                </a:solidFill>
                <a:latin typeface="Arial" pitchFamily="34" charset="0"/>
                <a:cs typeface="Arial" pitchFamily="34" charset="0"/>
              </a:endParaRPr>
            </a:p>
          </p:txBody>
        </p:sp>
      </p:grpSp>
      <p:sp>
        <p:nvSpPr>
          <p:cNvPr id="23" name="Bent-Up Arrow 22"/>
          <p:cNvSpPr/>
          <p:nvPr/>
        </p:nvSpPr>
        <p:spPr>
          <a:xfrm rot="5400000">
            <a:off x="357534" y="5235190"/>
            <a:ext cx="526903" cy="157453"/>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4"/>
          <p:cNvSpPr txBox="1">
            <a:spLocks/>
          </p:cNvSpPr>
          <p:nvPr/>
        </p:nvSpPr>
        <p:spPr>
          <a:xfrm>
            <a:off x="7010400" y="649287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095FF-EFC7-4676-8C17-A4391E65FB04}" type="slidenum">
              <a:rPr kumimoji="0" lang="en-US" sz="120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086416" y="5340731"/>
            <a:ext cx="6838384" cy="151726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ts val="0"/>
              </a:spcBef>
              <a:spcAft>
                <a:spcPct val="0"/>
              </a:spcAft>
              <a:buClrTx/>
              <a:buSzTx/>
              <a:buFontTx/>
              <a:buNone/>
              <a:tabLst/>
              <a:defRPr/>
            </a:pPr>
            <a:endParaRPr kumimoji="0" lang="en-US" sz="1600" b="1" i="1" u="none" strike="noStrike" kern="0" cap="none" spc="0" normalizeH="0" baseline="0" noProof="0" dirty="0" smtClean="0">
              <a:ln>
                <a:noFill/>
              </a:ln>
              <a:effectLst/>
              <a:uLnTx/>
              <a:uFillTx/>
              <a:latin typeface="+mn-lt"/>
              <a:ea typeface="+mn-ea"/>
              <a:cs typeface="+mn-cs"/>
            </a:endParaRPr>
          </a:p>
        </p:txBody>
      </p:sp>
      <p:sp>
        <p:nvSpPr>
          <p:cNvPr id="7" name="Slide Number Placeholder 4"/>
          <p:cNvSpPr>
            <a:spLocks noGrp="1"/>
          </p:cNvSpPr>
          <p:nvPr>
            <p:ph type="sldNum" sz="quarter" idx="12"/>
          </p:nvPr>
        </p:nvSpPr>
        <p:spPr>
          <a:xfrm>
            <a:off x="7010400" y="6492875"/>
            <a:ext cx="2133600" cy="365125"/>
          </a:xfrm>
        </p:spPr>
        <p:txBody>
          <a:bodyPr/>
          <a:lstStyle/>
          <a:p>
            <a:fld id="{0EE095FF-EFC7-4676-8C17-A4391E65FB04}" type="slidenum">
              <a:rPr lang="en-US" sz="1200" smtClean="0">
                <a:solidFill>
                  <a:schemeClr val="tx1"/>
                </a:solidFill>
                <a:latin typeface="Arial" pitchFamily="34" charset="0"/>
                <a:cs typeface="Arial" pitchFamily="34" charset="0"/>
              </a:rPr>
              <a:pPr/>
              <a:t>30</a:t>
            </a:fld>
            <a:endParaRPr lang="en-US" sz="1200" dirty="0">
              <a:solidFill>
                <a:schemeClr val="tx1"/>
              </a:solidFill>
              <a:latin typeface="Arial" pitchFamily="34" charset="0"/>
              <a:cs typeface="Arial" pitchFamily="34" charset="0"/>
            </a:endParaRPr>
          </a:p>
        </p:txBody>
      </p:sp>
      <p:sp>
        <p:nvSpPr>
          <p:cNvPr id="8" name="TextBox 7"/>
          <p:cNvSpPr txBox="1"/>
          <p:nvPr/>
        </p:nvSpPr>
        <p:spPr>
          <a:xfrm>
            <a:off x="3667328" y="3035030"/>
            <a:ext cx="3004349" cy="707886"/>
          </a:xfrm>
          <a:prstGeom prst="rect">
            <a:avLst/>
          </a:prstGeom>
          <a:noFill/>
        </p:spPr>
        <p:txBody>
          <a:bodyPr wrap="none" rtlCol="0">
            <a:spAutoFit/>
          </a:bodyPr>
          <a:lstStyle/>
          <a:p>
            <a:r>
              <a:rPr lang="en-US" sz="4000" b="1" dirty="0" smtClean="0">
                <a:latin typeface="Arial" pitchFamily="34" charset="0"/>
                <a:cs typeface="Arial" pitchFamily="34" charset="0"/>
              </a:rPr>
              <a:t>Questions?</a:t>
            </a:r>
            <a:endParaRPr lang="en-US" sz="4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50"/>
          <p:cNvSpPr txBox="1">
            <a:spLocks/>
          </p:cNvSpPr>
          <p:nvPr/>
        </p:nvSpPr>
        <p:spPr>
          <a:xfrm>
            <a:off x="4572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162</a:t>
            </a:r>
            <a:r>
              <a:rPr kumimoji="0" lang="en-US" sz="3200" b="1" i="0" u="none" strike="noStrike" kern="1200" cap="none" spc="0" normalizeH="0" baseline="30000" noProof="0" dirty="0" smtClean="0">
                <a:ln>
                  <a:noFill/>
                </a:ln>
                <a:solidFill>
                  <a:schemeClr val="tx1"/>
                </a:solidFill>
                <a:effectLst/>
                <a:uLnTx/>
                <a:uFillTx/>
                <a:latin typeface="Arial" pitchFamily="34" charset="0"/>
                <a:ea typeface="+mj-ea"/>
                <a:cs typeface="Arial" pitchFamily="34" charset="0"/>
              </a:rPr>
              <a:t>nd</a:t>
            </a: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Brigade Mission</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55" name="Rectangle 3"/>
          <p:cNvSpPr txBox="1">
            <a:spLocks noChangeArrowheads="1"/>
          </p:cNvSpPr>
          <p:nvPr/>
        </p:nvSpPr>
        <p:spPr bwMode="auto">
          <a:xfrm>
            <a:off x="1" y="3124200"/>
            <a:ext cx="9143999" cy="92861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lvl="0" indent="-342900">
              <a:lnSpc>
                <a:spcPct val="110000"/>
              </a:lnSpc>
              <a:spcBef>
                <a:spcPts val="600"/>
              </a:spcBef>
              <a:spcAft>
                <a:spcPts val="600"/>
              </a:spcAft>
              <a:defRPr/>
            </a:pPr>
            <a:r>
              <a:rPr lang="en-US" b="1" kern="0" dirty="0" smtClean="0">
                <a:effectLst>
                  <a:outerShdw blurRad="38100" dist="38100" dir="2700000" algn="tl">
                    <a:srgbClr val="C0C0C0"/>
                  </a:outerShdw>
                </a:effectLst>
                <a:latin typeface="Arial" pitchFamily="34" charset="0"/>
                <a:cs typeface="Arial" pitchFamily="34" charset="0"/>
              </a:rPr>
              <a:t>	</a:t>
            </a:r>
            <a:r>
              <a:rPr lang="en-US" b="1" dirty="0" smtClean="0">
                <a:latin typeface="Arial" pitchFamily="34" charset="0"/>
                <a:cs typeface="Arial" pitchFamily="34" charset="0"/>
              </a:rPr>
              <a:t> </a:t>
            </a:r>
            <a:r>
              <a:rPr lang="en-US" sz="1600" b="1" dirty="0" smtClean="0">
                <a:latin typeface="Arial" pitchFamily="34" charset="0"/>
                <a:cs typeface="Arial" pitchFamily="34" charset="0"/>
              </a:rPr>
              <a:t>The 162d Infantry Brigade trains Advisor Skills, Combat Skills, and Security Force Assistance skills to provide Army and Joint Force Commanders with trained personnel and units to build security capacity in designated countries.</a:t>
            </a:r>
            <a:endParaRPr kumimoji="0" lang="en-US" sz="1600" b="1" i="0" u="none" strike="noStrike" kern="0" cap="none" spc="0" normalizeH="0" baseline="0" noProof="0" dirty="0" smtClean="0">
              <a:ln>
                <a:noFill/>
              </a:ln>
              <a:effectLst/>
              <a:uLnTx/>
              <a:uFillTx/>
              <a:latin typeface="Arial" pitchFamily="34" charset="0"/>
              <a:cs typeface="Arial" pitchFamily="34" charset="0"/>
            </a:endParaRPr>
          </a:p>
        </p:txBody>
      </p:sp>
      <p:sp>
        <p:nvSpPr>
          <p:cNvPr id="137" name="TextBox 136"/>
          <p:cNvSpPr txBox="1"/>
          <p:nvPr/>
        </p:nvSpPr>
        <p:spPr>
          <a:xfrm>
            <a:off x="0" y="4315754"/>
            <a:ext cx="9144000" cy="2154436"/>
          </a:xfrm>
          <a:prstGeom prst="rect">
            <a:avLst/>
          </a:prstGeom>
          <a:noFill/>
        </p:spPr>
        <p:txBody>
          <a:bodyPr wrap="square" rtlCol="0">
            <a:spAutoFit/>
          </a:bodyPr>
          <a:lstStyle/>
          <a:p>
            <a:pPr algn="ctr"/>
            <a:r>
              <a:rPr lang="en-US" b="1" dirty="0" smtClean="0">
                <a:latin typeface="Arial" pitchFamily="34" charset="0"/>
                <a:cs typeface="Arial" pitchFamily="34" charset="0"/>
              </a:rPr>
              <a:t>162</a:t>
            </a:r>
            <a:r>
              <a:rPr lang="en-US" b="1" baseline="30000" dirty="0" smtClean="0">
                <a:latin typeface="Arial" pitchFamily="34" charset="0"/>
                <a:cs typeface="Arial" pitchFamily="34" charset="0"/>
              </a:rPr>
              <a:t>nd</a:t>
            </a:r>
            <a:r>
              <a:rPr lang="en-US" b="1" dirty="0" smtClean="0">
                <a:latin typeface="Arial" pitchFamily="34" charset="0"/>
                <a:cs typeface="Arial" pitchFamily="34" charset="0"/>
              </a:rPr>
              <a:t> Priorities and Lines of Effort: </a:t>
            </a:r>
          </a:p>
          <a:p>
            <a:pPr algn="ctr"/>
            <a:endParaRPr lang="en-US" sz="400" b="1" i="1" dirty="0" smtClean="0">
              <a:latin typeface="Arial" pitchFamily="34" charset="0"/>
              <a:cs typeface="Arial" pitchFamily="34" charset="0"/>
            </a:endParaRPr>
          </a:p>
          <a:p>
            <a:pPr marL="690563" lvl="3" indent="-346075">
              <a:tabLst>
                <a:tab pos="2290763" algn="l"/>
              </a:tabLst>
            </a:pPr>
            <a:r>
              <a:rPr lang="en-US" sz="1400" dirty="0" smtClean="0">
                <a:latin typeface="Arial" pitchFamily="34" charset="0"/>
                <a:cs typeface="Arial" pitchFamily="34" charset="0"/>
              </a:rPr>
              <a:t>1. Train the surge of Security Force Assistance Teams for deployment to Afghanistan.</a:t>
            </a:r>
          </a:p>
          <a:p>
            <a:pPr marL="690563" lvl="3" indent="-346075">
              <a:tabLst>
                <a:tab pos="2290763" algn="l"/>
              </a:tabLst>
            </a:pPr>
            <a:endParaRPr lang="en-US" sz="400" dirty="0" smtClean="0">
              <a:latin typeface="Arial" pitchFamily="34" charset="0"/>
              <a:cs typeface="Arial" pitchFamily="34" charset="0"/>
            </a:endParaRPr>
          </a:p>
          <a:p>
            <a:pPr marL="457200" lvl="3" indent="-112713">
              <a:tabLst>
                <a:tab pos="2290763" algn="l"/>
              </a:tabLst>
            </a:pPr>
            <a:r>
              <a:rPr lang="en-US" sz="1400" dirty="0" smtClean="0">
                <a:latin typeface="Arial" pitchFamily="34" charset="0"/>
                <a:cs typeface="Arial" pitchFamily="34" charset="0"/>
              </a:rPr>
              <a:t>2. Train Security Force Assistance – Brigade Combat Teams (SFA-BCTs) for deployment to Afghanistan.</a:t>
            </a:r>
          </a:p>
          <a:p>
            <a:pPr marL="690563" lvl="3" indent="-346075">
              <a:buFontTx/>
              <a:buChar char="-"/>
              <a:tabLst>
                <a:tab pos="2290763" algn="l"/>
              </a:tabLst>
            </a:pPr>
            <a:endParaRPr lang="en-US" sz="400" dirty="0" smtClean="0">
              <a:latin typeface="Arial" pitchFamily="34" charset="0"/>
              <a:cs typeface="Arial" pitchFamily="34" charset="0"/>
            </a:endParaRPr>
          </a:p>
          <a:p>
            <a:pPr marL="457200" lvl="3" indent="-112713">
              <a:tabLst>
                <a:tab pos="2290763" algn="l"/>
              </a:tabLst>
            </a:pPr>
            <a:r>
              <a:rPr lang="en-US" sz="1400" dirty="0" smtClean="0">
                <a:latin typeface="Arial" pitchFamily="34" charset="0"/>
                <a:cs typeface="Arial" pitchFamily="34" charset="0"/>
              </a:rPr>
              <a:t>3. Train individual Advisors and small teams through our Joint Security Force Assistance Course at Fort Polk for deployment to Afghanistan.</a:t>
            </a:r>
          </a:p>
          <a:p>
            <a:pPr marL="457200" lvl="3" indent="-112713">
              <a:buFontTx/>
              <a:buChar char="-"/>
              <a:tabLst>
                <a:tab pos="2290763" algn="l"/>
              </a:tabLst>
            </a:pPr>
            <a:endParaRPr lang="en-US" sz="400" dirty="0" smtClean="0">
              <a:latin typeface="Arial" pitchFamily="34" charset="0"/>
              <a:cs typeface="Arial" pitchFamily="34" charset="0"/>
            </a:endParaRPr>
          </a:p>
          <a:p>
            <a:pPr marL="457200" lvl="3" indent="-112713">
              <a:tabLst>
                <a:tab pos="2290763" algn="l"/>
              </a:tabLst>
            </a:pPr>
            <a:r>
              <a:rPr lang="en-US" sz="1400" dirty="0" smtClean="0">
                <a:latin typeface="Arial" pitchFamily="34" charset="0"/>
                <a:cs typeface="Arial" pitchFamily="34" charset="0"/>
              </a:rPr>
              <a:t>4. Build capabilities to execute training in support of Regionally Aligned Forces.</a:t>
            </a:r>
          </a:p>
          <a:p>
            <a:pPr marL="457200" lvl="3" indent="-112713">
              <a:buFontTx/>
              <a:buChar char="-"/>
              <a:tabLst>
                <a:tab pos="2290763" algn="l"/>
              </a:tabLst>
            </a:pPr>
            <a:endParaRPr lang="en-US" sz="400" dirty="0" smtClean="0">
              <a:latin typeface="Arial" pitchFamily="34" charset="0"/>
              <a:cs typeface="Arial" pitchFamily="34" charset="0"/>
            </a:endParaRPr>
          </a:p>
          <a:p>
            <a:pPr marL="457200" lvl="3" indent="-112713">
              <a:tabLst>
                <a:tab pos="2290763" algn="l"/>
              </a:tabLst>
            </a:pPr>
            <a:r>
              <a:rPr lang="en-US" sz="1400" dirty="0" smtClean="0">
                <a:latin typeface="Arial" pitchFamily="34" charset="0"/>
                <a:cs typeface="Arial" pitchFamily="34" charset="0"/>
              </a:rPr>
              <a:t>5. Taking care of Soldiers and Families.</a:t>
            </a:r>
          </a:p>
          <a:p>
            <a:pPr marL="457200" lvl="3" indent="-112713">
              <a:tabLst>
                <a:tab pos="2290763" algn="l"/>
              </a:tabLst>
            </a:pPr>
            <a:endParaRPr lang="en-US" sz="1200" b="1" i="1" dirty="0">
              <a:latin typeface="Arial" pitchFamily="34" charset="0"/>
              <a:cs typeface="Arial" pitchFamily="34" charset="0"/>
            </a:endParaRPr>
          </a:p>
        </p:txBody>
      </p:sp>
      <p:sp>
        <p:nvSpPr>
          <p:cNvPr id="138" name="TextBox 137"/>
          <p:cNvSpPr txBox="1"/>
          <p:nvPr/>
        </p:nvSpPr>
        <p:spPr>
          <a:xfrm>
            <a:off x="0" y="6581001"/>
            <a:ext cx="1643399" cy="276999"/>
          </a:xfrm>
          <a:prstGeom prst="rect">
            <a:avLst/>
          </a:prstGeom>
          <a:noFill/>
        </p:spPr>
        <p:txBody>
          <a:bodyPr wrap="none" rtlCol="0">
            <a:spAutoFit/>
          </a:bodyPr>
          <a:lstStyle/>
          <a:p>
            <a:r>
              <a:rPr lang="en-US" sz="1200" dirty="0" smtClean="0">
                <a:latin typeface="Arial" pitchFamily="34" charset="0"/>
                <a:cs typeface="Arial" pitchFamily="34" charset="0"/>
              </a:rPr>
              <a:t>As of: 061200 JUN12</a:t>
            </a:r>
            <a:endParaRPr lang="en-US" sz="1200" dirty="0">
              <a:latin typeface="Arial" pitchFamily="34" charset="0"/>
              <a:cs typeface="Arial" pitchFamily="34" charset="0"/>
            </a:endParaRPr>
          </a:p>
        </p:txBody>
      </p:sp>
      <p:grpSp>
        <p:nvGrpSpPr>
          <p:cNvPr id="3" name="Group 192"/>
          <p:cNvGrpSpPr/>
          <p:nvPr/>
        </p:nvGrpSpPr>
        <p:grpSpPr>
          <a:xfrm>
            <a:off x="1280994" y="905774"/>
            <a:ext cx="6627995" cy="1554028"/>
            <a:chOff x="1280994" y="914400"/>
            <a:chExt cx="6627995" cy="1554028"/>
          </a:xfrm>
        </p:grpSpPr>
        <p:grpSp>
          <p:nvGrpSpPr>
            <p:cNvPr id="9" name="Group 185"/>
            <p:cNvGrpSpPr/>
            <p:nvPr/>
          </p:nvGrpSpPr>
          <p:grpSpPr>
            <a:xfrm>
              <a:off x="1280994" y="914400"/>
              <a:ext cx="6627995" cy="1539043"/>
              <a:chOff x="901398" y="1159269"/>
              <a:chExt cx="6627995" cy="1539043"/>
            </a:xfrm>
          </p:grpSpPr>
          <p:grpSp>
            <p:nvGrpSpPr>
              <p:cNvPr id="11" name="Group 153"/>
              <p:cNvGrpSpPr/>
              <p:nvPr/>
            </p:nvGrpSpPr>
            <p:grpSpPr>
              <a:xfrm>
                <a:off x="3291217" y="1159269"/>
                <a:ext cx="1252229" cy="629127"/>
                <a:chOff x="3291217" y="1336028"/>
                <a:chExt cx="1252229" cy="629127"/>
              </a:xfrm>
            </p:grpSpPr>
            <p:sp>
              <p:nvSpPr>
                <p:cNvPr id="4" name="AutoShape 14"/>
                <p:cNvSpPr>
                  <a:spLocks noChangeArrowheads="1"/>
                </p:cNvSpPr>
                <p:nvPr/>
              </p:nvSpPr>
              <p:spPr bwMode="auto">
                <a:xfrm>
                  <a:off x="3631163" y="1519209"/>
                  <a:ext cx="912283" cy="445946"/>
                </a:xfrm>
                <a:prstGeom prst="flowChartProcess">
                  <a:avLst/>
                </a:prstGeom>
                <a:no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sp>
              <p:nvSpPr>
                <p:cNvPr id="7" name="TextBox 142"/>
                <p:cNvSpPr txBox="1">
                  <a:spLocks noChangeArrowheads="1"/>
                </p:cNvSpPr>
                <p:nvPr/>
              </p:nvSpPr>
              <p:spPr bwMode="auto">
                <a:xfrm>
                  <a:off x="3939447" y="1336028"/>
                  <a:ext cx="304800" cy="246221"/>
                </a:xfrm>
                <a:prstGeom prst="rect">
                  <a:avLst/>
                </a:prstGeom>
                <a:noFill/>
                <a:ln w="9525">
                  <a:noFill/>
                  <a:miter lim="800000"/>
                  <a:headEnd/>
                  <a:tailEnd/>
                </a:ln>
              </p:spPr>
              <p:txBody>
                <a:bodyPr>
                  <a:spAutoFit/>
                </a:bodyPr>
                <a:lstStyle/>
                <a:p>
                  <a:pPr algn="ctr"/>
                  <a:r>
                    <a:rPr lang="en-US" sz="1000" b="1" dirty="0">
                      <a:solidFill>
                        <a:schemeClr val="tx1"/>
                      </a:solidFill>
                    </a:rPr>
                    <a:t>X</a:t>
                  </a:r>
                </a:p>
              </p:txBody>
            </p:sp>
            <p:sp>
              <p:nvSpPr>
                <p:cNvPr id="8" name="TextBox 143"/>
                <p:cNvSpPr txBox="1">
                  <a:spLocks noChangeArrowheads="1"/>
                </p:cNvSpPr>
                <p:nvPr/>
              </p:nvSpPr>
              <p:spPr bwMode="auto">
                <a:xfrm>
                  <a:off x="3291217" y="1609701"/>
                  <a:ext cx="533400" cy="253916"/>
                </a:xfrm>
                <a:prstGeom prst="rect">
                  <a:avLst/>
                </a:prstGeom>
                <a:noFill/>
                <a:ln w="9525">
                  <a:noFill/>
                  <a:miter lim="800000"/>
                  <a:headEnd/>
                  <a:tailEnd/>
                </a:ln>
              </p:spPr>
              <p:txBody>
                <a:bodyPr>
                  <a:spAutoFit/>
                </a:bodyPr>
                <a:lstStyle/>
                <a:p>
                  <a:r>
                    <a:rPr lang="en-US" sz="1050" dirty="0" smtClean="0">
                      <a:solidFill>
                        <a:schemeClr val="tx1"/>
                      </a:solidFill>
                      <a:latin typeface="Arial" pitchFamily="34" charset="0"/>
                      <a:cs typeface="Arial" pitchFamily="34" charset="0"/>
                    </a:rPr>
                    <a:t>162</a:t>
                  </a:r>
                  <a:endParaRPr lang="en-US" sz="1050" dirty="0">
                    <a:solidFill>
                      <a:schemeClr val="tx1"/>
                    </a:solidFill>
                    <a:latin typeface="Arial" pitchFamily="34" charset="0"/>
                    <a:cs typeface="Arial" pitchFamily="34" charset="0"/>
                  </a:endParaRPr>
                </a:p>
              </p:txBody>
            </p:sp>
          </p:grpSp>
          <p:cxnSp>
            <p:nvCxnSpPr>
              <p:cNvPr id="5" name="Straight Connector 139"/>
              <p:cNvCxnSpPr>
                <a:cxnSpLocks noChangeShapeType="1"/>
              </p:cNvCxnSpPr>
              <p:nvPr/>
            </p:nvCxnSpPr>
            <p:spPr bwMode="auto">
              <a:xfrm rot="10800000" flipV="1">
                <a:off x="3631163" y="1333306"/>
                <a:ext cx="914400" cy="444116"/>
              </a:xfrm>
              <a:prstGeom prst="line">
                <a:avLst/>
              </a:prstGeom>
              <a:noFill/>
              <a:ln w="15875" algn="ctr">
                <a:solidFill>
                  <a:schemeClr val="tx1"/>
                </a:solidFill>
                <a:round/>
                <a:headEnd/>
                <a:tailEnd/>
              </a:ln>
            </p:spPr>
          </p:cxnSp>
          <p:cxnSp>
            <p:nvCxnSpPr>
              <p:cNvPr id="6" name="Straight Connector 140"/>
              <p:cNvCxnSpPr>
                <a:cxnSpLocks noChangeShapeType="1"/>
              </p:cNvCxnSpPr>
              <p:nvPr/>
            </p:nvCxnSpPr>
            <p:spPr bwMode="auto">
              <a:xfrm>
                <a:off x="3631163" y="1333306"/>
                <a:ext cx="914400" cy="444116"/>
              </a:xfrm>
              <a:prstGeom prst="line">
                <a:avLst/>
              </a:prstGeom>
              <a:noFill/>
              <a:ln w="15875" algn="ctr">
                <a:solidFill>
                  <a:schemeClr val="tx1"/>
                </a:solidFill>
                <a:round/>
                <a:headEnd/>
                <a:tailEnd/>
              </a:ln>
            </p:spPr>
          </p:cxnSp>
          <p:grpSp>
            <p:nvGrpSpPr>
              <p:cNvPr id="13" name="Group 39"/>
              <p:cNvGrpSpPr>
                <a:grpSpLocks/>
              </p:cNvGrpSpPr>
              <p:nvPr/>
            </p:nvGrpSpPr>
            <p:grpSpPr bwMode="auto">
              <a:xfrm>
                <a:off x="901398" y="2225348"/>
                <a:ext cx="1141596" cy="465079"/>
                <a:chOff x="2978823" y="2057400"/>
                <a:chExt cx="1141596" cy="534969"/>
              </a:xfrm>
            </p:grpSpPr>
            <p:sp>
              <p:nvSpPr>
                <p:cNvPr id="61" name="AutoShape 14"/>
                <p:cNvSpPr>
                  <a:spLocks noChangeArrowheads="1"/>
                </p:cNvSpPr>
                <p:nvPr/>
              </p:nvSpPr>
              <p:spPr bwMode="auto">
                <a:xfrm>
                  <a:off x="3109794" y="2209799"/>
                  <a:ext cx="684212" cy="382570"/>
                </a:xfrm>
                <a:prstGeom prst="flowChartProcess">
                  <a:avLst/>
                </a:prstGeom>
                <a:noFill/>
                <a:ln w="19050">
                  <a:solidFill>
                    <a:srgbClr val="000000"/>
                  </a:solidFill>
                  <a:round/>
                  <a:headEnd/>
                  <a:tailEnd/>
                </a:ln>
              </p:spPr>
              <p:txBody>
                <a:bodyPr wrap="none" anchor="ctr"/>
                <a:lstStyle/>
                <a:p>
                  <a:pPr algn="ctr"/>
                  <a:r>
                    <a:rPr lang="en-US" sz="1100" dirty="0" smtClean="0">
                      <a:latin typeface="Arial" pitchFamily="34" charset="0"/>
                      <a:cs typeface="Arial" pitchFamily="34" charset="0"/>
                    </a:rPr>
                    <a:t>OCT</a:t>
                  </a:r>
                  <a:endParaRPr lang="en-US" sz="1100" dirty="0">
                    <a:latin typeface="Arial" pitchFamily="34" charset="0"/>
                    <a:cs typeface="Arial" pitchFamily="34" charset="0"/>
                  </a:endParaRPr>
                </a:p>
              </p:txBody>
            </p:sp>
            <p:sp>
              <p:nvSpPr>
                <p:cNvPr id="64" name="TextBox 22"/>
                <p:cNvSpPr txBox="1">
                  <a:spLocks noChangeArrowheads="1"/>
                </p:cNvSpPr>
                <p:nvPr/>
              </p:nvSpPr>
              <p:spPr bwMode="auto">
                <a:xfrm rot="10800000" flipV="1">
                  <a:off x="2978823" y="2266142"/>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1</a:t>
                  </a:r>
                </a:p>
              </p:txBody>
            </p:sp>
            <p:sp>
              <p:nvSpPr>
                <p:cNvPr id="65" name="TextBox 23"/>
                <p:cNvSpPr txBox="1">
                  <a:spLocks noChangeArrowheads="1"/>
                </p:cNvSpPr>
                <p:nvPr/>
              </p:nvSpPr>
              <p:spPr bwMode="auto">
                <a:xfrm rot="10800000" flipH="1" flipV="1">
                  <a:off x="3716109" y="2266142"/>
                  <a:ext cx="404310"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cxnSp>
              <p:nvCxnSpPr>
                <p:cNvPr id="66" name="Straight Connector 29"/>
                <p:cNvCxnSpPr>
                  <a:cxnSpLocks noChangeShapeType="1"/>
                  <a:endCxn id="61" idx="0"/>
                </p:cNvCxnSpPr>
                <p:nvPr/>
              </p:nvCxnSpPr>
              <p:spPr bwMode="auto">
                <a:xfrm rot="16200000" flipH="1">
                  <a:off x="3357047" y="2114947"/>
                  <a:ext cx="152400" cy="37306"/>
                </a:xfrm>
                <a:prstGeom prst="line">
                  <a:avLst/>
                </a:prstGeom>
                <a:noFill/>
                <a:ln w="9525" algn="ctr">
                  <a:noFill/>
                  <a:round/>
                  <a:headEnd/>
                  <a:tailEnd/>
                </a:ln>
              </p:spPr>
            </p:cxnSp>
          </p:grpSp>
          <p:cxnSp>
            <p:nvCxnSpPr>
              <p:cNvPr id="10" name="Straight Connector 160"/>
              <p:cNvCxnSpPr>
                <a:cxnSpLocks noChangeShapeType="1"/>
              </p:cNvCxnSpPr>
              <p:nvPr/>
            </p:nvCxnSpPr>
            <p:spPr bwMode="auto">
              <a:xfrm rot="5400000">
                <a:off x="1291951" y="2118579"/>
                <a:ext cx="132490" cy="1588"/>
              </a:xfrm>
              <a:prstGeom prst="line">
                <a:avLst/>
              </a:prstGeom>
              <a:noFill/>
              <a:ln w="31750" algn="ctr">
                <a:solidFill>
                  <a:schemeClr val="tx1"/>
                </a:solidFill>
                <a:round/>
                <a:headEnd/>
                <a:tailEnd/>
              </a:ln>
            </p:spPr>
          </p:cxnSp>
          <p:grpSp>
            <p:nvGrpSpPr>
              <p:cNvPr id="15" name="Group 116"/>
              <p:cNvGrpSpPr>
                <a:grpSpLocks/>
              </p:cNvGrpSpPr>
              <p:nvPr/>
            </p:nvGrpSpPr>
            <p:grpSpPr bwMode="auto">
              <a:xfrm>
                <a:off x="1969891" y="2357421"/>
                <a:ext cx="1139902" cy="332590"/>
                <a:chOff x="2978823" y="2697985"/>
                <a:chExt cx="1139902" cy="382570"/>
              </a:xfrm>
            </p:grpSpPr>
            <p:sp>
              <p:nvSpPr>
                <p:cNvPr id="56" name="AutoShape 14"/>
                <p:cNvSpPr>
                  <a:spLocks noChangeArrowheads="1"/>
                </p:cNvSpPr>
                <p:nvPr/>
              </p:nvSpPr>
              <p:spPr bwMode="auto">
                <a:xfrm>
                  <a:off x="3109794" y="2697985"/>
                  <a:ext cx="684212" cy="382570"/>
                </a:xfrm>
                <a:prstGeom prst="flowChartProcess">
                  <a:avLst/>
                </a:prstGeom>
                <a:noFill/>
                <a:ln w="19050">
                  <a:solidFill>
                    <a:srgbClr val="000000"/>
                  </a:solidFill>
                  <a:round/>
                  <a:headEnd/>
                  <a:tailEnd/>
                </a:ln>
              </p:spPr>
              <p:txBody>
                <a:bodyPr wrap="none" anchor="ctr"/>
                <a:lstStyle/>
                <a:p>
                  <a:pPr algn="ctr"/>
                  <a:r>
                    <a:rPr lang="en-US" sz="1050" dirty="0" smtClean="0">
                      <a:solidFill>
                        <a:schemeClr val="tx1"/>
                      </a:solidFill>
                      <a:latin typeface="Arial" pitchFamily="34" charset="0"/>
                      <a:cs typeface="Arial" pitchFamily="34" charset="0"/>
                    </a:rPr>
                    <a:t>OCT</a:t>
                  </a:r>
                  <a:endParaRPr lang="en-US" sz="1050" dirty="0">
                    <a:solidFill>
                      <a:schemeClr val="tx1"/>
                    </a:solidFill>
                    <a:latin typeface="Arial" pitchFamily="34" charset="0"/>
                    <a:cs typeface="Arial" pitchFamily="34" charset="0"/>
                  </a:endParaRPr>
                </a:p>
              </p:txBody>
            </p:sp>
            <p:sp>
              <p:nvSpPr>
                <p:cNvPr id="59" name="TextBox 44"/>
                <p:cNvSpPr txBox="1">
                  <a:spLocks noChangeArrowheads="1"/>
                </p:cNvSpPr>
                <p:nvPr/>
              </p:nvSpPr>
              <p:spPr bwMode="auto">
                <a:xfrm rot="10800000" flipV="1">
                  <a:off x="2978823" y="2754809"/>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2</a:t>
                  </a:r>
                </a:p>
              </p:txBody>
            </p:sp>
            <p:sp>
              <p:nvSpPr>
                <p:cNvPr id="60" name="TextBox 45"/>
                <p:cNvSpPr txBox="1">
                  <a:spLocks noChangeArrowheads="1"/>
                </p:cNvSpPr>
                <p:nvPr/>
              </p:nvSpPr>
              <p:spPr bwMode="auto">
                <a:xfrm rot="10800000" flipH="1" flipV="1">
                  <a:off x="3716108" y="2754807"/>
                  <a:ext cx="402617"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grpSp>
          <p:cxnSp>
            <p:nvCxnSpPr>
              <p:cNvPr id="12" name="Straight Connector 166"/>
              <p:cNvCxnSpPr>
                <a:cxnSpLocks noChangeShapeType="1"/>
              </p:cNvCxnSpPr>
              <p:nvPr/>
            </p:nvCxnSpPr>
            <p:spPr bwMode="auto">
              <a:xfrm rot="5400000">
                <a:off x="2369643" y="2133109"/>
                <a:ext cx="132490" cy="1588"/>
              </a:xfrm>
              <a:prstGeom prst="line">
                <a:avLst/>
              </a:prstGeom>
              <a:noFill/>
              <a:ln w="31750" algn="ctr">
                <a:solidFill>
                  <a:schemeClr val="tx1"/>
                </a:solidFill>
                <a:round/>
                <a:headEnd/>
                <a:tailEnd/>
              </a:ln>
            </p:spPr>
          </p:cxnSp>
          <p:grpSp>
            <p:nvGrpSpPr>
              <p:cNvPr id="17" name="Group 59"/>
              <p:cNvGrpSpPr>
                <a:grpSpLocks/>
              </p:cNvGrpSpPr>
              <p:nvPr/>
            </p:nvGrpSpPr>
            <p:grpSpPr bwMode="auto">
              <a:xfrm>
                <a:off x="3052846" y="2357435"/>
                <a:ext cx="1199948" cy="332590"/>
                <a:chOff x="1949542" y="2209800"/>
                <a:chExt cx="1199948" cy="382570"/>
              </a:xfrm>
            </p:grpSpPr>
            <p:sp>
              <p:nvSpPr>
                <p:cNvPr id="52" name="AutoShape 14"/>
                <p:cNvSpPr>
                  <a:spLocks noChangeArrowheads="1"/>
                </p:cNvSpPr>
                <p:nvPr/>
              </p:nvSpPr>
              <p:spPr bwMode="auto">
                <a:xfrm>
                  <a:off x="2071887" y="2209800"/>
                  <a:ext cx="684212" cy="382570"/>
                </a:xfrm>
                <a:prstGeom prst="flowChartProcess">
                  <a:avLst/>
                </a:prstGeom>
                <a:no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sp>
              <p:nvSpPr>
                <p:cNvPr id="53" name="TextBox 53"/>
                <p:cNvSpPr txBox="1">
                  <a:spLocks noChangeArrowheads="1"/>
                </p:cNvSpPr>
                <p:nvPr/>
              </p:nvSpPr>
              <p:spPr bwMode="auto">
                <a:xfrm rot="10800000" flipV="1">
                  <a:off x="1949542" y="2266606"/>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3</a:t>
                  </a:r>
                </a:p>
              </p:txBody>
            </p:sp>
            <p:sp>
              <p:nvSpPr>
                <p:cNvPr id="54" name="TextBox 54"/>
                <p:cNvSpPr txBox="1">
                  <a:spLocks noChangeArrowheads="1"/>
                </p:cNvSpPr>
                <p:nvPr/>
              </p:nvSpPr>
              <p:spPr bwMode="auto">
                <a:xfrm rot="10800000" flipH="1" flipV="1">
                  <a:off x="2704080" y="2266604"/>
                  <a:ext cx="445410"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grpSp>
          <p:cxnSp>
            <p:nvCxnSpPr>
              <p:cNvPr id="14" name="Straight Connector 172"/>
              <p:cNvCxnSpPr>
                <a:cxnSpLocks noChangeShapeType="1"/>
              </p:cNvCxnSpPr>
              <p:nvPr/>
            </p:nvCxnSpPr>
            <p:spPr bwMode="auto">
              <a:xfrm rot="5400000">
                <a:off x="3474549" y="2128954"/>
                <a:ext cx="132490" cy="1588"/>
              </a:xfrm>
              <a:prstGeom prst="line">
                <a:avLst/>
              </a:prstGeom>
              <a:noFill/>
              <a:ln w="31750" algn="ctr">
                <a:solidFill>
                  <a:schemeClr val="tx1"/>
                </a:solidFill>
                <a:round/>
                <a:headEnd/>
                <a:tailEnd/>
              </a:ln>
            </p:spPr>
          </p:cxnSp>
          <p:grpSp>
            <p:nvGrpSpPr>
              <p:cNvPr id="19" name="Group 60"/>
              <p:cNvGrpSpPr>
                <a:grpSpLocks/>
              </p:cNvGrpSpPr>
              <p:nvPr/>
            </p:nvGrpSpPr>
            <p:grpSpPr bwMode="auto">
              <a:xfrm>
                <a:off x="4104041" y="2361569"/>
                <a:ext cx="1215553" cy="332590"/>
                <a:chOff x="1957741" y="2209800"/>
                <a:chExt cx="1215553" cy="382570"/>
              </a:xfrm>
            </p:grpSpPr>
            <p:sp>
              <p:nvSpPr>
                <p:cNvPr id="48" name="AutoShape 14"/>
                <p:cNvSpPr>
                  <a:spLocks noChangeArrowheads="1"/>
                </p:cNvSpPr>
                <p:nvPr/>
              </p:nvSpPr>
              <p:spPr bwMode="auto">
                <a:xfrm>
                  <a:off x="2097765" y="2209800"/>
                  <a:ext cx="684212" cy="382570"/>
                </a:xfrm>
                <a:prstGeom prst="flowChartProcess">
                  <a:avLst/>
                </a:prstGeom>
                <a:noFill/>
                <a:ln w="19050">
                  <a:solidFill>
                    <a:srgbClr val="000000"/>
                  </a:solidFill>
                  <a:round/>
                  <a:headEnd/>
                  <a:tailEnd/>
                </a:ln>
              </p:spPr>
              <p:txBody>
                <a:bodyPr wrap="none" anchor="ctr"/>
                <a:lstStyle/>
                <a:p>
                  <a:r>
                    <a:rPr lang="en-US" sz="1050" dirty="0" smtClean="0">
                      <a:solidFill>
                        <a:schemeClr val="tx1"/>
                      </a:solidFill>
                      <a:latin typeface="Arial" pitchFamily="34" charset="0"/>
                      <a:cs typeface="Arial" pitchFamily="34" charset="0"/>
                    </a:rPr>
                    <a:t>SFA-BN</a:t>
                  </a:r>
                  <a:endParaRPr lang="en-US" sz="1050" dirty="0">
                    <a:solidFill>
                      <a:schemeClr val="tx1"/>
                    </a:solidFill>
                    <a:latin typeface="Arial" pitchFamily="34" charset="0"/>
                    <a:cs typeface="Arial" pitchFamily="34" charset="0"/>
                  </a:endParaRPr>
                </a:p>
              </p:txBody>
            </p:sp>
            <p:sp>
              <p:nvSpPr>
                <p:cNvPr id="49" name="TextBox 62"/>
                <p:cNvSpPr txBox="1">
                  <a:spLocks noChangeArrowheads="1"/>
                </p:cNvSpPr>
                <p:nvPr/>
              </p:nvSpPr>
              <p:spPr bwMode="auto">
                <a:xfrm rot="10800000" flipV="1">
                  <a:off x="1957741" y="2261851"/>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4</a:t>
                  </a:r>
                </a:p>
              </p:txBody>
            </p:sp>
            <p:sp>
              <p:nvSpPr>
                <p:cNvPr id="50" name="TextBox 63"/>
                <p:cNvSpPr txBox="1">
                  <a:spLocks noChangeArrowheads="1"/>
                </p:cNvSpPr>
                <p:nvPr/>
              </p:nvSpPr>
              <p:spPr bwMode="auto">
                <a:xfrm rot="10800000" flipH="1" flipV="1">
                  <a:off x="2704080" y="2261851"/>
                  <a:ext cx="469214"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grpSp>
          <p:cxnSp>
            <p:nvCxnSpPr>
              <p:cNvPr id="16" name="Straight Connector 175"/>
              <p:cNvCxnSpPr>
                <a:cxnSpLocks noChangeShapeType="1"/>
              </p:cNvCxnSpPr>
              <p:nvPr/>
            </p:nvCxnSpPr>
            <p:spPr bwMode="auto">
              <a:xfrm rot="5400000">
                <a:off x="4508098" y="2128941"/>
                <a:ext cx="132490" cy="1588"/>
              </a:xfrm>
              <a:prstGeom prst="line">
                <a:avLst/>
              </a:prstGeom>
              <a:noFill/>
              <a:ln w="31750" algn="ctr">
                <a:solidFill>
                  <a:schemeClr val="tx1"/>
                </a:solidFill>
                <a:round/>
                <a:headEnd/>
                <a:tailEnd/>
              </a:ln>
            </p:spPr>
          </p:cxnSp>
          <p:grpSp>
            <p:nvGrpSpPr>
              <p:cNvPr id="21" name="Group 75"/>
              <p:cNvGrpSpPr>
                <a:grpSpLocks/>
              </p:cNvGrpSpPr>
              <p:nvPr/>
            </p:nvGrpSpPr>
            <p:grpSpPr bwMode="auto">
              <a:xfrm>
                <a:off x="5218466" y="2365710"/>
                <a:ext cx="1167927" cy="332590"/>
                <a:chOff x="1957741" y="1674805"/>
                <a:chExt cx="1167927" cy="382570"/>
              </a:xfrm>
            </p:grpSpPr>
            <p:sp>
              <p:nvSpPr>
                <p:cNvPr id="45" name="AutoShape 14"/>
                <p:cNvSpPr>
                  <a:spLocks noChangeArrowheads="1"/>
                </p:cNvSpPr>
                <p:nvPr/>
              </p:nvSpPr>
              <p:spPr bwMode="auto">
                <a:xfrm>
                  <a:off x="2097765" y="1674805"/>
                  <a:ext cx="684212" cy="382570"/>
                </a:xfrm>
                <a:prstGeom prst="flowChartProcess">
                  <a:avLst/>
                </a:prstGeom>
                <a:noFill/>
                <a:ln w="19050">
                  <a:solidFill>
                    <a:srgbClr val="000000"/>
                  </a:solidFill>
                  <a:round/>
                  <a:headEnd/>
                  <a:tailEnd/>
                </a:ln>
              </p:spPr>
              <p:txBody>
                <a:bodyPr wrap="none" anchor="ctr"/>
                <a:lstStyle/>
                <a:p>
                  <a:pPr algn="ctr"/>
                  <a:r>
                    <a:rPr lang="en-US" sz="1100" dirty="0" smtClean="0">
                      <a:solidFill>
                        <a:schemeClr val="tx1"/>
                      </a:solidFill>
                      <a:latin typeface="Arial" pitchFamily="34" charset="0"/>
                      <a:cs typeface="Arial" pitchFamily="34" charset="0"/>
                    </a:rPr>
                    <a:t>OCT</a:t>
                  </a:r>
                  <a:endParaRPr lang="en-US" sz="1100" dirty="0">
                    <a:solidFill>
                      <a:schemeClr val="tx1"/>
                    </a:solidFill>
                    <a:latin typeface="Arial" pitchFamily="34" charset="0"/>
                    <a:cs typeface="Arial" pitchFamily="34" charset="0"/>
                  </a:endParaRPr>
                </a:p>
              </p:txBody>
            </p:sp>
            <p:sp>
              <p:nvSpPr>
                <p:cNvPr id="46" name="TextBox 69"/>
                <p:cNvSpPr txBox="1">
                  <a:spLocks noChangeArrowheads="1"/>
                </p:cNvSpPr>
                <p:nvPr/>
              </p:nvSpPr>
              <p:spPr bwMode="auto">
                <a:xfrm rot="10800000" flipV="1">
                  <a:off x="1957741" y="1722093"/>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5</a:t>
                  </a:r>
                </a:p>
              </p:txBody>
            </p:sp>
            <p:sp>
              <p:nvSpPr>
                <p:cNvPr id="47" name="TextBox 70"/>
                <p:cNvSpPr txBox="1">
                  <a:spLocks noChangeArrowheads="1"/>
                </p:cNvSpPr>
                <p:nvPr/>
              </p:nvSpPr>
              <p:spPr bwMode="auto">
                <a:xfrm rot="10800000" flipH="1" flipV="1">
                  <a:off x="2704079" y="1722093"/>
                  <a:ext cx="421589"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grpSp>
          <p:cxnSp>
            <p:nvCxnSpPr>
              <p:cNvPr id="18" name="Straight Connector 176"/>
              <p:cNvCxnSpPr>
                <a:cxnSpLocks noChangeShapeType="1"/>
              </p:cNvCxnSpPr>
              <p:nvPr/>
            </p:nvCxnSpPr>
            <p:spPr bwMode="auto">
              <a:xfrm rot="5400000">
                <a:off x="5636008" y="2128927"/>
                <a:ext cx="132490" cy="1588"/>
              </a:xfrm>
              <a:prstGeom prst="line">
                <a:avLst/>
              </a:prstGeom>
              <a:noFill/>
              <a:ln w="31750" algn="ctr">
                <a:solidFill>
                  <a:schemeClr val="tx1"/>
                </a:solidFill>
                <a:round/>
                <a:headEnd/>
                <a:tailEnd/>
              </a:ln>
            </p:spPr>
          </p:cxnSp>
          <p:grpSp>
            <p:nvGrpSpPr>
              <p:cNvPr id="22" name="Group 76"/>
              <p:cNvGrpSpPr>
                <a:grpSpLocks/>
              </p:cNvGrpSpPr>
              <p:nvPr/>
            </p:nvGrpSpPr>
            <p:grpSpPr bwMode="auto">
              <a:xfrm>
                <a:off x="6304314" y="2365722"/>
                <a:ext cx="1225079" cy="332590"/>
                <a:chOff x="1957741" y="1674805"/>
                <a:chExt cx="1225079" cy="382570"/>
              </a:xfrm>
            </p:grpSpPr>
            <p:sp>
              <p:nvSpPr>
                <p:cNvPr id="42" name="AutoShape 14"/>
                <p:cNvSpPr>
                  <a:spLocks noChangeArrowheads="1"/>
                </p:cNvSpPr>
                <p:nvPr/>
              </p:nvSpPr>
              <p:spPr bwMode="auto">
                <a:xfrm>
                  <a:off x="2097765" y="1674805"/>
                  <a:ext cx="684212" cy="382570"/>
                </a:xfrm>
                <a:prstGeom prst="flowChartProcess">
                  <a:avLst/>
                </a:prstGeom>
                <a:no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sp>
              <p:nvSpPr>
                <p:cNvPr id="43" name="TextBox 78"/>
                <p:cNvSpPr txBox="1">
                  <a:spLocks noChangeArrowheads="1"/>
                </p:cNvSpPr>
                <p:nvPr/>
              </p:nvSpPr>
              <p:spPr bwMode="auto">
                <a:xfrm rot="10800000" flipV="1">
                  <a:off x="1957741" y="1722079"/>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6</a:t>
                  </a:r>
                </a:p>
              </p:txBody>
            </p:sp>
            <p:sp>
              <p:nvSpPr>
                <p:cNvPr id="44" name="TextBox 79"/>
                <p:cNvSpPr txBox="1">
                  <a:spLocks noChangeArrowheads="1"/>
                </p:cNvSpPr>
                <p:nvPr/>
              </p:nvSpPr>
              <p:spPr bwMode="auto">
                <a:xfrm rot="10800000" flipH="1" flipV="1">
                  <a:off x="2704079" y="1722079"/>
                  <a:ext cx="478741"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grpSp>
          <p:cxnSp>
            <p:nvCxnSpPr>
              <p:cNvPr id="20" name="Straight Connector 177"/>
              <p:cNvCxnSpPr>
                <a:cxnSpLocks noChangeShapeType="1"/>
              </p:cNvCxnSpPr>
              <p:nvPr/>
            </p:nvCxnSpPr>
            <p:spPr bwMode="auto">
              <a:xfrm rot="5400000">
                <a:off x="6714642" y="2129612"/>
                <a:ext cx="132490" cy="1588"/>
              </a:xfrm>
              <a:prstGeom prst="line">
                <a:avLst/>
              </a:prstGeom>
              <a:noFill/>
              <a:ln w="31750" algn="ctr">
                <a:solidFill>
                  <a:schemeClr val="tx1"/>
                </a:solidFill>
                <a:round/>
                <a:headEnd/>
                <a:tailEnd/>
              </a:ln>
            </p:spPr>
          </p:cxnSp>
          <p:grpSp>
            <p:nvGrpSpPr>
              <p:cNvPr id="23" name="Group 136"/>
              <p:cNvGrpSpPr>
                <a:grpSpLocks/>
              </p:cNvGrpSpPr>
              <p:nvPr/>
            </p:nvGrpSpPr>
            <p:grpSpPr bwMode="auto">
              <a:xfrm>
                <a:off x="4881484" y="1540270"/>
                <a:ext cx="533400" cy="408790"/>
                <a:chOff x="327514" y="732442"/>
                <a:chExt cx="533400" cy="470221"/>
              </a:xfrm>
            </p:grpSpPr>
            <p:sp>
              <p:nvSpPr>
                <p:cNvPr id="38" name="AutoShape 14"/>
                <p:cNvSpPr>
                  <a:spLocks noChangeArrowheads="1"/>
                </p:cNvSpPr>
                <p:nvPr/>
              </p:nvSpPr>
              <p:spPr bwMode="auto">
                <a:xfrm>
                  <a:off x="327514" y="907744"/>
                  <a:ext cx="533400" cy="294919"/>
                </a:xfrm>
                <a:prstGeom prst="flowChartProcess">
                  <a:avLst/>
                </a:prstGeom>
                <a:noFill/>
                <a:ln w="19050">
                  <a:solidFill>
                    <a:srgbClr val="000000"/>
                  </a:solidFill>
                  <a:round/>
                  <a:headEnd/>
                  <a:tailEnd/>
                </a:ln>
              </p:spPr>
              <p:txBody>
                <a:bodyPr wrap="none" anchor="ctr"/>
                <a:lstStyle/>
                <a:p>
                  <a:pPr algn="ctr"/>
                  <a:r>
                    <a:rPr lang="en-US" sz="1200" b="1" dirty="0" smtClean="0">
                      <a:solidFill>
                        <a:schemeClr val="tx1"/>
                      </a:solidFill>
                      <a:latin typeface="Calibri" pitchFamily="34" charset="0"/>
                    </a:rPr>
                    <a:t>HHC</a:t>
                  </a:r>
                  <a:endParaRPr lang="en-US" sz="1200" b="1" dirty="0">
                    <a:solidFill>
                      <a:schemeClr val="tx1"/>
                    </a:solidFill>
                    <a:latin typeface="Calibri" pitchFamily="34" charset="0"/>
                  </a:endParaRPr>
                </a:p>
              </p:txBody>
            </p:sp>
            <p:sp>
              <p:nvSpPr>
                <p:cNvPr id="39" name="TextBox 112"/>
                <p:cNvSpPr txBox="1">
                  <a:spLocks noChangeArrowheads="1"/>
                </p:cNvSpPr>
                <p:nvPr/>
              </p:nvSpPr>
              <p:spPr bwMode="auto">
                <a:xfrm>
                  <a:off x="469090" y="732442"/>
                  <a:ext cx="228600" cy="265520"/>
                </a:xfrm>
                <a:prstGeom prst="rect">
                  <a:avLst/>
                </a:prstGeom>
                <a:noFill/>
                <a:ln w="9525">
                  <a:noFill/>
                  <a:miter lim="800000"/>
                  <a:headEnd/>
                  <a:tailEnd/>
                </a:ln>
              </p:spPr>
              <p:txBody>
                <a:bodyPr>
                  <a:spAutoFit/>
                </a:bodyPr>
                <a:lstStyle/>
                <a:p>
                  <a:pPr algn="ctr"/>
                  <a:r>
                    <a:rPr lang="en-US" sz="900" b="1" dirty="0">
                      <a:solidFill>
                        <a:schemeClr val="tx1"/>
                      </a:solidFill>
                    </a:rPr>
                    <a:t>I</a:t>
                  </a:r>
                </a:p>
              </p:txBody>
            </p:sp>
          </p:grpSp>
          <p:cxnSp>
            <p:nvCxnSpPr>
              <p:cNvPr id="25" name="Straight Connector 197"/>
              <p:cNvCxnSpPr>
                <a:cxnSpLocks noChangeShapeType="1"/>
              </p:cNvCxnSpPr>
              <p:nvPr/>
            </p:nvCxnSpPr>
            <p:spPr bwMode="auto">
              <a:xfrm flipV="1">
                <a:off x="1357161" y="2047790"/>
                <a:ext cx="5423139" cy="1685"/>
              </a:xfrm>
              <a:prstGeom prst="line">
                <a:avLst/>
              </a:prstGeom>
              <a:noFill/>
              <a:ln w="28575" algn="ctr">
                <a:solidFill>
                  <a:schemeClr val="tx1"/>
                </a:solidFill>
                <a:round/>
                <a:headEnd/>
                <a:tailEnd/>
              </a:ln>
            </p:spPr>
          </p:cxnSp>
          <p:cxnSp>
            <p:nvCxnSpPr>
              <p:cNvPr id="26" name="Straight Connector 207"/>
              <p:cNvCxnSpPr>
                <a:cxnSpLocks noChangeShapeType="1"/>
                <a:stCxn id="4" idx="2"/>
              </p:cNvCxnSpPr>
              <p:nvPr/>
            </p:nvCxnSpPr>
            <p:spPr bwMode="auto">
              <a:xfrm flipH="1">
                <a:off x="4084743" y="1788396"/>
                <a:ext cx="2562" cy="283292"/>
              </a:xfrm>
              <a:prstGeom prst="line">
                <a:avLst/>
              </a:prstGeom>
              <a:noFill/>
              <a:ln w="31750" algn="ctr">
                <a:solidFill>
                  <a:schemeClr val="tx1"/>
                </a:solidFill>
                <a:round/>
                <a:headEnd/>
                <a:tailEnd/>
              </a:ln>
            </p:spPr>
          </p:cxnSp>
          <p:sp>
            <p:nvSpPr>
              <p:cNvPr id="27" name="TextBox 112"/>
              <p:cNvSpPr txBox="1">
                <a:spLocks noChangeArrowheads="1"/>
              </p:cNvSpPr>
              <p:nvPr/>
            </p:nvSpPr>
            <p:spPr bwMode="auto">
              <a:xfrm>
                <a:off x="6644806" y="2203112"/>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cxnSp>
            <p:nvCxnSpPr>
              <p:cNvPr id="28" name="Straight Connector 27"/>
              <p:cNvCxnSpPr>
                <a:stCxn id="42" idx="1"/>
                <a:endCxn id="42" idx="3"/>
              </p:cNvCxnSpPr>
              <p:nvPr/>
            </p:nvCxnSpPr>
            <p:spPr bwMode="auto">
              <a:xfrm>
                <a:off x="6444338" y="2532017"/>
                <a:ext cx="684212" cy="0"/>
              </a:xfrm>
              <a:prstGeom prst="line">
                <a:avLst/>
              </a:prstGeom>
              <a:solidFill>
                <a:schemeClr val="accent2"/>
              </a:solidFill>
              <a:ln w="9525" cap="flat" cmpd="sng" algn="ctr">
                <a:noFill/>
                <a:prstDash val="solid"/>
                <a:round/>
                <a:headEnd type="none" w="med" len="med"/>
                <a:tailEnd type="none" w="med" len="med"/>
              </a:ln>
              <a:effectLst/>
            </p:spPr>
          </p:cxnSp>
          <p:cxnSp>
            <p:nvCxnSpPr>
              <p:cNvPr id="29" name="Straight Connector 28"/>
              <p:cNvCxnSpPr/>
              <p:nvPr/>
            </p:nvCxnSpPr>
            <p:spPr bwMode="auto">
              <a:xfrm rot="10800000" flipH="1">
                <a:off x="6444338" y="2622547"/>
                <a:ext cx="684212" cy="1588"/>
              </a:xfrm>
              <a:prstGeom prst="line">
                <a:avLst/>
              </a:prstGeom>
              <a:solidFill>
                <a:schemeClr val="accent2"/>
              </a:solidFill>
              <a:ln w="19050" cap="flat" cmpd="sng" algn="ctr">
                <a:solidFill>
                  <a:schemeClr val="tx1"/>
                </a:solidFill>
                <a:prstDash val="solid"/>
                <a:round/>
                <a:headEnd type="none" w="med" len="med"/>
                <a:tailEnd type="none" w="med" len="med"/>
              </a:ln>
              <a:effectLst/>
            </p:spPr>
          </p:cxnSp>
          <p:sp>
            <p:nvSpPr>
              <p:cNvPr id="30" name="TextBox 112"/>
              <p:cNvSpPr txBox="1">
                <a:spLocks noChangeArrowheads="1"/>
              </p:cNvSpPr>
              <p:nvPr/>
            </p:nvSpPr>
            <p:spPr bwMode="auto">
              <a:xfrm>
                <a:off x="5565998" y="2201611"/>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sp>
            <p:nvSpPr>
              <p:cNvPr id="32" name="TextBox 31"/>
              <p:cNvSpPr txBox="1">
                <a:spLocks noChangeArrowheads="1"/>
              </p:cNvSpPr>
              <p:nvPr/>
            </p:nvSpPr>
            <p:spPr bwMode="auto">
              <a:xfrm>
                <a:off x="4432872" y="2200110"/>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sp>
            <p:nvSpPr>
              <p:cNvPr id="33" name="TextBox 32"/>
              <p:cNvSpPr txBox="1">
                <a:spLocks noChangeArrowheads="1"/>
              </p:cNvSpPr>
              <p:nvPr/>
            </p:nvSpPr>
            <p:spPr bwMode="auto">
              <a:xfrm>
                <a:off x="3399329" y="2189556"/>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sp>
            <p:nvSpPr>
              <p:cNvPr id="34" name="TextBox 33"/>
              <p:cNvSpPr txBox="1">
                <a:spLocks noChangeArrowheads="1"/>
              </p:cNvSpPr>
              <p:nvPr/>
            </p:nvSpPr>
            <p:spPr bwMode="auto">
              <a:xfrm>
                <a:off x="2293362" y="2197108"/>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sp>
            <p:nvSpPr>
              <p:cNvPr id="35" name="TextBox 34"/>
              <p:cNvSpPr txBox="1">
                <a:spLocks noChangeArrowheads="1"/>
              </p:cNvSpPr>
              <p:nvPr/>
            </p:nvSpPr>
            <p:spPr bwMode="auto">
              <a:xfrm>
                <a:off x="1232660" y="2204660"/>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sp>
            <p:nvSpPr>
              <p:cNvPr id="191" name="TextBox 79"/>
              <p:cNvSpPr txBox="1">
                <a:spLocks noChangeArrowheads="1"/>
              </p:cNvSpPr>
              <p:nvPr/>
            </p:nvSpPr>
            <p:spPr bwMode="auto">
              <a:xfrm rot="10800000" flipH="1" flipV="1">
                <a:off x="4557103" y="1353637"/>
                <a:ext cx="670766" cy="230832"/>
              </a:xfrm>
              <a:prstGeom prst="rect">
                <a:avLst/>
              </a:prstGeom>
              <a:noFill/>
              <a:ln w="9525">
                <a:noFill/>
                <a:miter lim="800000"/>
                <a:headEnd/>
                <a:tailEnd/>
              </a:ln>
            </p:spPr>
            <p:txBody>
              <a:bodyPr wrap="square">
                <a:spAutoFit/>
              </a:bodyPr>
              <a:lstStyle/>
              <a:p>
                <a:r>
                  <a:rPr lang="en-US" sz="900" dirty="0" smtClean="0">
                    <a:solidFill>
                      <a:schemeClr val="tx1"/>
                    </a:solidFill>
                    <a:latin typeface="Arial" pitchFamily="34" charset="0"/>
                    <a:cs typeface="Arial" pitchFamily="34" charset="0"/>
                  </a:rPr>
                  <a:t>800/1002</a:t>
                </a:r>
                <a:endParaRPr lang="en-US" sz="900" dirty="0">
                  <a:solidFill>
                    <a:schemeClr val="tx1"/>
                  </a:solidFill>
                  <a:latin typeface="Arial" pitchFamily="34" charset="0"/>
                  <a:cs typeface="Arial" pitchFamily="34" charset="0"/>
                </a:endParaRPr>
              </a:p>
            </p:txBody>
          </p:sp>
        </p:grpSp>
        <p:sp>
          <p:nvSpPr>
            <p:cNvPr id="161" name="TextBox 160"/>
            <p:cNvSpPr txBox="1"/>
            <p:nvPr/>
          </p:nvSpPr>
          <p:spPr>
            <a:xfrm>
              <a:off x="3541116" y="2099096"/>
              <a:ext cx="762000" cy="369332"/>
            </a:xfrm>
            <a:prstGeom prst="rect">
              <a:avLst/>
            </a:prstGeom>
            <a:noFill/>
          </p:spPr>
          <p:txBody>
            <a:bodyPr wrap="square" rtlCol="0">
              <a:spAutoFit/>
            </a:bodyPr>
            <a:lstStyle/>
            <a:p>
              <a:pPr algn="ctr"/>
              <a:r>
                <a:rPr lang="en-US" sz="900" dirty="0" smtClean="0">
                  <a:latin typeface="Arial" pitchFamily="34" charset="0"/>
                  <a:cs typeface="Arial" pitchFamily="34" charset="0"/>
                </a:rPr>
                <a:t>Joint SFA</a:t>
              </a:r>
            </a:p>
            <a:p>
              <a:pPr algn="ctr"/>
              <a:r>
                <a:rPr lang="en-US" sz="900" dirty="0" smtClean="0">
                  <a:latin typeface="Arial" pitchFamily="34" charset="0"/>
                  <a:cs typeface="Arial" pitchFamily="34" charset="0"/>
                </a:rPr>
                <a:t>TNG</a:t>
              </a:r>
              <a:endParaRPr lang="en-US" sz="900" dirty="0">
                <a:latin typeface="Arial" pitchFamily="34" charset="0"/>
                <a:cs typeface="Arial" pitchFamily="34" charset="0"/>
              </a:endParaRPr>
            </a:p>
          </p:txBody>
        </p:sp>
      </p:grpSp>
      <p:sp>
        <p:nvSpPr>
          <p:cNvPr id="70" name="TextBox 69"/>
          <p:cNvSpPr txBox="1"/>
          <p:nvPr/>
        </p:nvSpPr>
        <p:spPr>
          <a:xfrm>
            <a:off x="1377588" y="2398893"/>
            <a:ext cx="1159534" cy="276999"/>
          </a:xfrm>
          <a:prstGeom prst="rect">
            <a:avLst/>
          </a:prstGeom>
          <a:noFill/>
        </p:spPr>
        <p:txBody>
          <a:bodyPr wrap="square" rtlCol="0">
            <a:spAutoFit/>
          </a:bodyPr>
          <a:lstStyle/>
          <a:p>
            <a:r>
              <a:rPr lang="en-US" sz="1200" dirty="0" smtClean="0">
                <a:latin typeface="Arial" pitchFamily="34" charset="0"/>
                <a:cs typeface="Arial" pitchFamily="34" charset="0"/>
              </a:rPr>
              <a:t>RC-East</a:t>
            </a:r>
          </a:p>
        </p:txBody>
      </p:sp>
      <p:sp>
        <p:nvSpPr>
          <p:cNvPr id="71" name="TextBox 70"/>
          <p:cNvSpPr txBox="1"/>
          <p:nvPr/>
        </p:nvSpPr>
        <p:spPr>
          <a:xfrm>
            <a:off x="2433101" y="2398891"/>
            <a:ext cx="1159534" cy="276999"/>
          </a:xfrm>
          <a:prstGeom prst="rect">
            <a:avLst/>
          </a:prstGeom>
          <a:noFill/>
        </p:spPr>
        <p:txBody>
          <a:bodyPr wrap="square" rtlCol="0">
            <a:spAutoFit/>
          </a:bodyPr>
          <a:lstStyle/>
          <a:p>
            <a:r>
              <a:rPr lang="en-US" sz="1200" dirty="0" smtClean="0">
                <a:latin typeface="Arial" pitchFamily="34" charset="0"/>
                <a:cs typeface="Arial" pitchFamily="34" charset="0"/>
              </a:rPr>
              <a:t>RC-East</a:t>
            </a:r>
          </a:p>
        </p:txBody>
      </p:sp>
      <p:sp>
        <p:nvSpPr>
          <p:cNvPr id="72" name="TextBox 71"/>
          <p:cNvSpPr txBox="1"/>
          <p:nvPr/>
        </p:nvSpPr>
        <p:spPr>
          <a:xfrm>
            <a:off x="5689944" y="2421469"/>
            <a:ext cx="1159534" cy="276999"/>
          </a:xfrm>
          <a:prstGeom prst="rect">
            <a:avLst/>
          </a:prstGeom>
          <a:noFill/>
        </p:spPr>
        <p:txBody>
          <a:bodyPr wrap="square" rtlCol="0">
            <a:spAutoFit/>
          </a:bodyPr>
          <a:lstStyle/>
          <a:p>
            <a:r>
              <a:rPr lang="en-US" sz="1200" dirty="0" smtClean="0">
                <a:latin typeface="Arial" pitchFamily="34" charset="0"/>
                <a:cs typeface="Arial" pitchFamily="34" charset="0"/>
              </a:rPr>
              <a:t>RC-South</a:t>
            </a:r>
          </a:p>
        </p:txBody>
      </p:sp>
      <p:sp>
        <p:nvSpPr>
          <p:cNvPr id="74" name="Slide Number Placeholder 4"/>
          <p:cNvSpPr>
            <a:spLocks noGrp="1"/>
          </p:cNvSpPr>
          <p:nvPr>
            <p:ph type="sldNum" sz="quarter" idx="12"/>
          </p:nvPr>
        </p:nvSpPr>
        <p:spPr>
          <a:xfrm>
            <a:off x="7010400" y="6492875"/>
            <a:ext cx="2133600" cy="365125"/>
          </a:xfrm>
        </p:spPr>
        <p:txBody>
          <a:bodyPr/>
          <a:lstStyle/>
          <a:p>
            <a:fld id="{0EE095FF-EFC7-4676-8C17-A4391E65FB04}" type="slidenum">
              <a:rPr lang="en-US" sz="1200" smtClean="0">
                <a:solidFill>
                  <a:schemeClr val="tx1"/>
                </a:solidFill>
                <a:latin typeface="Arial" pitchFamily="34" charset="0"/>
                <a:cs typeface="Arial" pitchFamily="34" charset="0"/>
              </a:rPr>
              <a:pPr/>
              <a:t>4</a:t>
            </a:fld>
            <a:endParaRPr lang="en-US" sz="1200" dirty="0">
              <a:solidFill>
                <a:schemeClr val="tx1"/>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0"/>
          <p:cNvSpPr txBox="1">
            <a:spLocks/>
          </p:cNvSpPr>
          <p:nvPr/>
        </p:nvSpPr>
        <p:spPr>
          <a:xfrm>
            <a:off x="-228600" y="381000"/>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SFA Battalion </a:t>
            </a:r>
            <a:endParaRPr kumimoji="0" lang="en-US"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3" name="AutoShape 14"/>
          <p:cNvSpPr>
            <a:spLocks noChangeArrowheads="1"/>
          </p:cNvSpPr>
          <p:nvPr/>
        </p:nvSpPr>
        <p:spPr bwMode="auto">
          <a:xfrm>
            <a:off x="3870319" y="1355902"/>
            <a:ext cx="912283" cy="445946"/>
          </a:xfrm>
          <a:prstGeom prst="flowChartProcess">
            <a:avLst/>
          </a:prstGeom>
          <a:noFill/>
          <a:ln w="19050">
            <a:solidFill>
              <a:srgbClr val="000000"/>
            </a:solidFill>
            <a:round/>
            <a:headEnd/>
            <a:tailEnd/>
          </a:ln>
        </p:spPr>
        <p:txBody>
          <a:bodyPr wrap="none" anchor="ctr"/>
          <a:lstStyle/>
          <a:p>
            <a:pPr algn="ctr"/>
            <a:r>
              <a:rPr lang="en-US" sz="1200" b="1" dirty="0" smtClean="0">
                <a:solidFill>
                  <a:schemeClr val="tx1"/>
                </a:solidFill>
                <a:latin typeface="Calibri" pitchFamily="34" charset="0"/>
              </a:rPr>
              <a:t>SFA-BN</a:t>
            </a:r>
            <a:endParaRPr lang="en-US" sz="1200" b="1" dirty="0">
              <a:solidFill>
                <a:schemeClr val="tx1"/>
              </a:solidFill>
              <a:latin typeface="Calibri" pitchFamily="34" charset="0"/>
            </a:endParaRPr>
          </a:p>
        </p:txBody>
      </p:sp>
      <p:sp>
        <p:nvSpPr>
          <p:cNvPr id="84" name="TextBox 142"/>
          <p:cNvSpPr txBox="1">
            <a:spLocks noChangeArrowheads="1"/>
          </p:cNvSpPr>
          <p:nvPr/>
        </p:nvSpPr>
        <p:spPr bwMode="auto">
          <a:xfrm>
            <a:off x="4178603" y="1205825"/>
            <a:ext cx="304800" cy="246221"/>
          </a:xfrm>
          <a:prstGeom prst="rect">
            <a:avLst/>
          </a:prstGeom>
          <a:noFill/>
          <a:ln w="9525">
            <a:noFill/>
            <a:miter lim="800000"/>
            <a:headEnd/>
            <a:tailEnd/>
          </a:ln>
        </p:spPr>
        <p:txBody>
          <a:bodyPr>
            <a:spAutoFit/>
          </a:bodyPr>
          <a:lstStyle/>
          <a:p>
            <a:pPr algn="ctr"/>
            <a:r>
              <a:rPr lang="en-US" sz="1000" b="1" dirty="0" smtClean="0">
                <a:solidFill>
                  <a:schemeClr val="tx1"/>
                </a:solidFill>
              </a:rPr>
              <a:t>II</a:t>
            </a:r>
            <a:endParaRPr lang="en-US" sz="1000" b="1" dirty="0">
              <a:solidFill>
                <a:schemeClr val="tx1"/>
              </a:solidFill>
            </a:endParaRPr>
          </a:p>
        </p:txBody>
      </p:sp>
      <p:sp>
        <p:nvSpPr>
          <p:cNvPr id="85" name="TextBox 143"/>
          <p:cNvSpPr txBox="1">
            <a:spLocks noChangeArrowheads="1"/>
          </p:cNvSpPr>
          <p:nvPr/>
        </p:nvSpPr>
        <p:spPr bwMode="auto">
          <a:xfrm>
            <a:off x="3530373" y="1465850"/>
            <a:ext cx="533400" cy="253916"/>
          </a:xfrm>
          <a:prstGeom prst="rect">
            <a:avLst/>
          </a:prstGeom>
          <a:noFill/>
          <a:ln w="9525">
            <a:noFill/>
            <a:miter lim="800000"/>
            <a:headEnd/>
            <a:tailEnd/>
          </a:ln>
        </p:spPr>
        <p:txBody>
          <a:bodyPr>
            <a:spAutoFit/>
          </a:bodyPr>
          <a:lstStyle/>
          <a:p>
            <a:r>
              <a:rPr lang="en-US" sz="1050" dirty="0" smtClean="0">
                <a:solidFill>
                  <a:schemeClr val="tx1"/>
                </a:solidFill>
                <a:latin typeface="Arial" pitchFamily="34" charset="0"/>
                <a:cs typeface="Arial" pitchFamily="34" charset="0"/>
              </a:rPr>
              <a:t>4</a:t>
            </a:r>
            <a:endParaRPr lang="en-US" sz="1050" dirty="0">
              <a:solidFill>
                <a:schemeClr val="tx1"/>
              </a:solidFill>
              <a:latin typeface="Arial" pitchFamily="34" charset="0"/>
              <a:cs typeface="Arial" pitchFamily="34" charset="0"/>
            </a:endParaRPr>
          </a:p>
        </p:txBody>
      </p:sp>
      <p:grpSp>
        <p:nvGrpSpPr>
          <p:cNvPr id="2" name="Group 181"/>
          <p:cNvGrpSpPr/>
          <p:nvPr/>
        </p:nvGrpSpPr>
        <p:grpSpPr>
          <a:xfrm>
            <a:off x="2217906" y="1778541"/>
            <a:ext cx="5490578" cy="438017"/>
            <a:chOff x="2336559" y="1453658"/>
            <a:chExt cx="5490578" cy="438017"/>
          </a:xfrm>
        </p:grpSpPr>
        <p:grpSp>
          <p:nvGrpSpPr>
            <p:cNvPr id="3" name="Group 180"/>
            <p:cNvGrpSpPr/>
            <p:nvPr/>
          </p:nvGrpSpPr>
          <p:grpSpPr>
            <a:xfrm>
              <a:off x="2336559" y="1732583"/>
              <a:ext cx="5490578" cy="159092"/>
              <a:chOff x="2336559" y="1732583"/>
              <a:chExt cx="5490578" cy="159092"/>
            </a:xfrm>
          </p:grpSpPr>
          <p:cxnSp>
            <p:nvCxnSpPr>
              <p:cNvPr id="73" name="Straight Connector 166"/>
              <p:cNvCxnSpPr>
                <a:cxnSpLocks noChangeShapeType="1"/>
              </p:cNvCxnSpPr>
              <p:nvPr/>
            </p:nvCxnSpPr>
            <p:spPr bwMode="auto">
              <a:xfrm rot="5400000">
                <a:off x="2283688" y="1798034"/>
                <a:ext cx="132490" cy="1588"/>
              </a:xfrm>
              <a:prstGeom prst="line">
                <a:avLst/>
              </a:prstGeom>
              <a:noFill/>
              <a:ln w="31750" algn="ctr">
                <a:solidFill>
                  <a:schemeClr val="tx1"/>
                </a:solidFill>
                <a:round/>
                <a:headEnd/>
                <a:tailEnd/>
              </a:ln>
            </p:spPr>
          </p:cxnSp>
          <p:cxnSp>
            <p:nvCxnSpPr>
              <p:cNvPr id="75" name="Straight Connector 175"/>
              <p:cNvCxnSpPr>
                <a:cxnSpLocks noChangeShapeType="1"/>
              </p:cNvCxnSpPr>
              <p:nvPr/>
            </p:nvCxnSpPr>
            <p:spPr bwMode="auto">
              <a:xfrm rot="5400000">
                <a:off x="4644146" y="1817335"/>
                <a:ext cx="132490" cy="1588"/>
              </a:xfrm>
              <a:prstGeom prst="line">
                <a:avLst/>
              </a:prstGeom>
              <a:noFill/>
              <a:ln w="31750" algn="ctr">
                <a:solidFill>
                  <a:schemeClr val="tx1"/>
                </a:solidFill>
                <a:round/>
                <a:headEnd/>
                <a:tailEnd/>
              </a:ln>
            </p:spPr>
          </p:cxnSp>
          <p:cxnSp>
            <p:nvCxnSpPr>
              <p:cNvPr id="76" name="Straight Connector 176"/>
              <p:cNvCxnSpPr>
                <a:cxnSpLocks noChangeShapeType="1"/>
              </p:cNvCxnSpPr>
              <p:nvPr/>
            </p:nvCxnSpPr>
            <p:spPr bwMode="auto">
              <a:xfrm rot="5400000">
                <a:off x="6173017" y="1824636"/>
                <a:ext cx="132490" cy="1588"/>
              </a:xfrm>
              <a:prstGeom prst="line">
                <a:avLst/>
              </a:prstGeom>
              <a:noFill/>
              <a:ln w="31750" algn="ctr">
                <a:solidFill>
                  <a:schemeClr val="tx1"/>
                </a:solidFill>
                <a:round/>
                <a:headEnd/>
                <a:tailEnd/>
              </a:ln>
            </p:spPr>
          </p:cxnSp>
          <p:cxnSp>
            <p:nvCxnSpPr>
              <p:cNvPr id="77" name="Straight Connector 177"/>
              <p:cNvCxnSpPr>
                <a:cxnSpLocks noChangeShapeType="1"/>
              </p:cNvCxnSpPr>
              <p:nvPr/>
            </p:nvCxnSpPr>
            <p:spPr bwMode="auto">
              <a:xfrm rot="5400000">
                <a:off x="6999706" y="1818006"/>
                <a:ext cx="132490" cy="1588"/>
              </a:xfrm>
              <a:prstGeom prst="line">
                <a:avLst/>
              </a:prstGeom>
              <a:noFill/>
              <a:ln w="31750" algn="ctr">
                <a:solidFill>
                  <a:schemeClr val="tx1"/>
                </a:solidFill>
                <a:round/>
                <a:headEnd/>
                <a:tailEnd/>
              </a:ln>
            </p:spPr>
          </p:cxnSp>
          <p:cxnSp>
            <p:nvCxnSpPr>
              <p:cNvPr id="78" name="Straight Connector 180"/>
              <p:cNvCxnSpPr>
                <a:cxnSpLocks noChangeShapeType="1"/>
              </p:cNvCxnSpPr>
              <p:nvPr/>
            </p:nvCxnSpPr>
            <p:spPr bwMode="auto">
              <a:xfrm rot="5400000">
                <a:off x="7760098" y="1802812"/>
                <a:ext cx="132490" cy="1588"/>
              </a:xfrm>
              <a:prstGeom prst="line">
                <a:avLst/>
              </a:prstGeom>
              <a:noFill/>
              <a:ln w="31750" algn="ctr">
                <a:solidFill>
                  <a:schemeClr val="tx1"/>
                </a:solidFill>
                <a:round/>
                <a:headEnd/>
                <a:tailEnd/>
              </a:ln>
            </p:spPr>
          </p:cxnSp>
          <p:cxnSp>
            <p:nvCxnSpPr>
              <p:cNvPr id="79" name="Straight Connector 197"/>
              <p:cNvCxnSpPr>
                <a:cxnSpLocks noChangeShapeType="1"/>
              </p:cNvCxnSpPr>
              <p:nvPr/>
            </p:nvCxnSpPr>
            <p:spPr bwMode="auto">
              <a:xfrm>
                <a:off x="2336559" y="1737381"/>
                <a:ext cx="5486400" cy="0"/>
              </a:xfrm>
              <a:prstGeom prst="line">
                <a:avLst/>
              </a:prstGeom>
              <a:noFill/>
              <a:ln w="28575" algn="ctr">
                <a:solidFill>
                  <a:schemeClr val="tx1"/>
                </a:solidFill>
                <a:round/>
                <a:headEnd/>
                <a:tailEnd/>
              </a:ln>
            </p:spPr>
          </p:cxnSp>
        </p:grpSp>
        <p:cxnSp>
          <p:nvCxnSpPr>
            <p:cNvPr id="71" name="Straight Connector 207"/>
            <p:cNvCxnSpPr>
              <a:cxnSpLocks noChangeShapeType="1"/>
            </p:cNvCxnSpPr>
            <p:nvPr/>
          </p:nvCxnSpPr>
          <p:spPr bwMode="auto">
            <a:xfrm flipH="1">
              <a:off x="4421045" y="1453658"/>
              <a:ext cx="2562" cy="283292"/>
            </a:xfrm>
            <a:prstGeom prst="line">
              <a:avLst/>
            </a:prstGeom>
            <a:noFill/>
            <a:ln w="31750" algn="ctr">
              <a:solidFill>
                <a:schemeClr val="tx1"/>
              </a:solidFill>
              <a:round/>
              <a:headEnd/>
              <a:tailEnd/>
            </a:ln>
          </p:spPr>
        </p:cxnSp>
      </p:grpSp>
      <p:sp>
        <p:nvSpPr>
          <p:cNvPr id="15" name="TextBox 79"/>
          <p:cNvSpPr txBox="1">
            <a:spLocks noChangeArrowheads="1"/>
          </p:cNvSpPr>
          <p:nvPr/>
        </p:nvSpPr>
        <p:spPr bwMode="auto">
          <a:xfrm rot="10800000" flipH="1" flipV="1">
            <a:off x="4796259" y="1464123"/>
            <a:ext cx="670766" cy="230832"/>
          </a:xfrm>
          <a:prstGeom prst="rect">
            <a:avLst/>
          </a:prstGeom>
          <a:noFill/>
          <a:ln w="9525">
            <a:noFill/>
            <a:miter lim="800000"/>
            <a:headEnd/>
            <a:tailEnd/>
          </a:ln>
        </p:spPr>
        <p:txBody>
          <a:bodyPr wrap="square">
            <a:spAutoFit/>
          </a:bodyPr>
          <a:lstStyle/>
          <a:p>
            <a:r>
              <a:rPr lang="en-US" sz="900" dirty="0" smtClean="0">
                <a:latin typeface="Arial" pitchFamily="34" charset="0"/>
                <a:cs typeface="Arial" pitchFamily="34" charset="0"/>
              </a:rPr>
              <a:t>353</a:t>
            </a:r>
            <a:endParaRPr lang="en-US" sz="900" dirty="0">
              <a:solidFill>
                <a:schemeClr val="tx1"/>
              </a:solidFill>
              <a:latin typeface="Arial" pitchFamily="34" charset="0"/>
              <a:cs typeface="Arial" pitchFamily="34" charset="0"/>
            </a:endParaRPr>
          </a:p>
        </p:txBody>
      </p:sp>
      <p:sp>
        <p:nvSpPr>
          <p:cNvPr id="67" name="TextBox 66"/>
          <p:cNvSpPr txBox="1"/>
          <p:nvPr/>
        </p:nvSpPr>
        <p:spPr>
          <a:xfrm>
            <a:off x="279734" y="2602979"/>
            <a:ext cx="184731" cy="215444"/>
          </a:xfrm>
          <a:prstGeom prst="rect">
            <a:avLst/>
          </a:prstGeom>
          <a:noFill/>
        </p:spPr>
        <p:txBody>
          <a:bodyPr wrap="none" rtlCol="0">
            <a:spAutoFit/>
          </a:bodyPr>
          <a:lstStyle/>
          <a:p>
            <a:endParaRPr lang="en-US" sz="800" dirty="0">
              <a:latin typeface="Arial" pitchFamily="34" charset="0"/>
              <a:cs typeface="Arial" pitchFamily="34" charset="0"/>
            </a:endParaRPr>
          </a:p>
        </p:txBody>
      </p:sp>
      <p:grpSp>
        <p:nvGrpSpPr>
          <p:cNvPr id="4" name="Group 318"/>
          <p:cNvGrpSpPr/>
          <p:nvPr/>
        </p:nvGrpSpPr>
        <p:grpSpPr>
          <a:xfrm>
            <a:off x="7275309" y="2402600"/>
            <a:ext cx="1733096" cy="2510818"/>
            <a:chOff x="6616959" y="2453108"/>
            <a:chExt cx="1733096" cy="2510818"/>
          </a:xfrm>
        </p:grpSpPr>
        <p:grpSp>
          <p:nvGrpSpPr>
            <p:cNvPr id="5" name="Group 315"/>
            <p:cNvGrpSpPr/>
            <p:nvPr/>
          </p:nvGrpSpPr>
          <p:grpSpPr>
            <a:xfrm>
              <a:off x="6616959" y="2453108"/>
              <a:ext cx="1163730" cy="2510818"/>
              <a:chOff x="6616959" y="2453108"/>
              <a:chExt cx="1163730" cy="2510818"/>
            </a:xfrm>
          </p:grpSpPr>
          <p:grpSp>
            <p:nvGrpSpPr>
              <p:cNvPr id="6" name="Group 166"/>
              <p:cNvGrpSpPr/>
              <p:nvPr/>
            </p:nvGrpSpPr>
            <p:grpSpPr>
              <a:xfrm>
                <a:off x="6616959" y="2457594"/>
                <a:ext cx="731744" cy="404506"/>
                <a:chOff x="2478656" y="2077021"/>
                <a:chExt cx="731744" cy="404506"/>
              </a:xfrm>
            </p:grpSpPr>
            <p:grpSp>
              <p:nvGrpSpPr>
                <p:cNvPr id="8" name="Group 91"/>
                <p:cNvGrpSpPr/>
                <p:nvPr/>
              </p:nvGrpSpPr>
              <p:grpSpPr>
                <a:xfrm>
                  <a:off x="2675751" y="2110597"/>
                  <a:ext cx="534649" cy="370930"/>
                  <a:chOff x="599661" y="2035835"/>
                  <a:chExt cx="534649" cy="370930"/>
                </a:xfrm>
              </p:grpSpPr>
              <p:sp>
                <p:nvSpPr>
                  <p:cNvPr id="30" name="AutoShape 14"/>
                  <p:cNvSpPr>
                    <a:spLocks noChangeArrowheads="1"/>
                  </p:cNvSpPr>
                  <p:nvPr/>
                </p:nvSpPr>
                <p:spPr bwMode="auto">
                  <a:xfrm>
                    <a:off x="599661" y="2158835"/>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HHC</a:t>
                    </a:r>
                    <a:endParaRPr lang="en-US" sz="800" dirty="0">
                      <a:latin typeface="Arial" pitchFamily="34" charset="0"/>
                      <a:cs typeface="Arial" pitchFamily="34" charset="0"/>
                    </a:endParaRPr>
                  </a:p>
                </p:txBody>
              </p:sp>
              <p:sp>
                <p:nvSpPr>
                  <p:cNvPr id="31" name="TextBox 30"/>
                  <p:cNvSpPr txBox="1">
                    <a:spLocks noChangeArrowheads="1"/>
                  </p:cNvSpPr>
                  <p:nvPr/>
                </p:nvSpPr>
                <p:spPr bwMode="auto">
                  <a:xfrm>
                    <a:off x="926079" y="2035835"/>
                    <a:ext cx="208231" cy="172074"/>
                  </a:xfrm>
                  <a:prstGeom prst="rect">
                    <a:avLst/>
                  </a:prstGeom>
                  <a:noFill/>
                  <a:ln w="9525">
                    <a:noFill/>
                    <a:miter lim="800000"/>
                    <a:headEnd/>
                    <a:tailEnd/>
                  </a:ln>
                </p:spPr>
                <p:txBody>
                  <a:bodyPr wrap="square">
                    <a:spAutoFit/>
                  </a:bodyPr>
                  <a:lstStyle/>
                  <a:p>
                    <a:pPr algn="ctr"/>
                    <a:endParaRPr lang="en-US" sz="900" b="1" dirty="0">
                      <a:solidFill>
                        <a:schemeClr val="tx1"/>
                      </a:solidFill>
                    </a:endParaRPr>
                  </a:p>
                </p:txBody>
              </p:sp>
            </p:grpSp>
            <p:sp>
              <p:nvSpPr>
                <p:cNvPr id="28" name="TextBox 27"/>
                <p:cNvSpPr txBox="1">
                  <a:spLocks noChangeArrowheads="1"/>
                </p:cNvSpPr>
                <p:nvPr/>
              </p:nvSpPr>
              <p:spPr bwMode="auto">
                <a:xfrm>
                  <a:off x="2803696" y="2077021"/>
                  <a:ext cx="278759" cy="230832"/>
                </a:xfrm>
                <a:prstGeom prst="rect">
                  <a:avLst/>
                </a:prstGeom>
                <a:noFill/>
                <a:ln w="9525">
                  <a:noFill/>
                  <a:miter lim="800000"/>
                  <a:headEnd/>
                  <a:tailEnd/>
                </a:ln>
              </p:spPr>
              <p:txBody>
                <a:bodyPr wrap="square">
                  <a:spAutoFit/>
                </a:bodyPr>
                <a:lstStyle/>
                <a:p>
                  <a:pPr algn="ctr"/>
                  <a:endParaRPr lang="en-US" sz="900" b="1" dirty="0">
                    <a:solidFill>
                      <a:schemeClr val="tx1"/>
                    </a:solidFill>
                  </a:endParaRPr>
                </a:p>
              </p:txBody>
            </p:sp>
            <p:sp>
              <p:nvSpPr>
                <p:cNvPr id="29" name="TextBox 28"/>
                <p:cNvSpPr txBox="1"/>
                <p:nvPr/>
              </p:nvSpPr>
              <p:spPr>
                <a:xfrm>
                  <a:off x="2478656" y="2236054"/>
                  <a:ext cx="184731" cy="230832"/>
                </a:xfrm>
                <a:prstGeom prst="rect">
                  <a:avLst/>
                </a:prstGeom>
                <a:noFill/>
              </p:spPr>
              <p:txBody>
                <a:bodyPr wrap="none" rtlCol="0">
                  <a:spAutoFit/>
                </a:bodyPr>
                <a:lstStyle/>
                <a:p>
                  <a:endParaRPr lang="en-US" sz="900" dirty="0">
                    <a:latin typeface="Arial" pitchFamily="34" charset="0"/>
                    <a:cs typeface="Arial" pitchFamily="34" charset="0"/>
                  </a:endParaRPr>
                </a:p>
              </p:txBody>
            </p:sp>
          </p:grpSp>
          <p:grpSp>
            <p:nvGrpSpPr>
              <p:cNvPr id="9" name="Group 181"/>
              <p:cNvGrpSpPr/>
              <p:nvPr/>
            </p:nvGrpSpPr>
            <p:grpSpPr>
              <a:xfrm>
                <a:off x="7115500" y="2852468"/>
                <a:ext cx="665189" cy="2111458"/>
                <a:chOff x="7093551" y="2852468"/>
                <a:chExt cx="665189" cy="2111458"/>
              </a:xfrm>
            </p:grpSpPr>
            <p:grpSp>
              <p:nvGrpSpPr>
                <p:cNvPr id="10" name="Group 147"/>
                <p:cNvGrpSpPr/>
                <p:nvPr/>
              </p:nvGrpSpPr>
              <p:grpSpPr>
                <a:xfrm>
                  <a:off x="7093551" y="2852468"/>
                  <a:ext cx="665189" cy="2111458"/>
                  <a:chOff x="5379777" y="2838091"/>
                  <a:chExt cx="665189" cy="2111458"/>
                </a:xfrm>
              </p:grpSpPr>
              <p:sp>
                <p:nvSpPr>
                  <p:cNvPr id="149" name="AutoShape 14"/>
                  <p:cNvSpPr>
                    <a:spLocks noChangeArrowheads="1"/>
                  </p:cNvSpPr>
                  <p:nvPr/>
                </p:nvSpPr>
                <p:spPr bwMode="auto">
                  <a:xfrm>
                    <a:off x="5533865" y="3058556"/>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S1</a:t>
                    </a:r>
                    <a:endParaRPr lang="en-US" sz="800" dirty="0">
                      <a:latin typeface="Arial" pitchFamily="34" charset="0"/>
                      <a:cs typeface="Arial" pitchFamily="34" charset="0"/>
                    </a:endParaRPr>
                  </a:p>
                </p:txBody>
              </p:sp>
              <p:sp>
                <p:nvSpPr>
                  <p:cNvPr id="150" name="AutoShape 14"/>
                  <p:cNvSpPr>
                    <a:spLocks noChangeArrowheads="1"/>
                  </p:cNvSpPr>
                  <p:nvPr/>
                </p:nvSpPr>
                <p:spPr bwMode="auto">
                  <a:xfrm>
                    <a:off x="5533865" y="3469322"/>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S2</a:t>
                    </a:r>
                    <a:endParaRPr lang="en-US" sz="800" dirty="0">
                      <a:latin typeface="Arial" pitchFamily="34" charset="0"/>
                      <a:cs typeface="Arial" pitchFamily="34" charset="0"/>
                    </a:endParaRPr>
                  </a:p>
                </p:txBody>
              </p:sp>
              <p:sp>
                <p:nvSpPr>
                  <p:cNvPr id="151" name="AutoShape 14"/>
                  <p:cNvSpPr>
                    <a:spLocks noChangeArrowheads="1"/>
                  </p:cNvSpPr>
                  <p:nvPr/>
                </p:nvSpPr>
                <p:spPr bwMode="auto">
                  <a:xfrm>
                    <a:off x="5533865" y="3880088"/>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S3</a:t>
                    </a:r>
                    <a:endParaRPr lang="en-US" sz="800" dirty="0">
                      <a:latin typeface="Arial" pitchFamily="34" charset="0"/>
                      <a:cs typeface="Arial" pitchFamily="34" charset="0"/>
                    </a:endParaRPr>
                  </a:p>
                </p:txBody>
              </p:sp>
              <p:sp>
                <p:nvSpPr>
                  <p:cNvPr id="152" name="AutoShape 14"/>
                  <p:cNvSpPr>
                    <a:spLocks noChangeArrowheads="1"/>
                  </p:cNvSpPr>
                  <p:nvPr/>
                </p:nvSpPr>
                <p:spPr bwMode="auto">
                  <a:xfrm>
                    <a:off x="5533865" y="4290854"/>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S4</a:t>
                    </a:r>
                    <a:endParaRPr lang="en-US" sz="800" dirty="0">
                      <a:latin typeface="Arial" pitchFamily="34" charset="0"/>
                      <a:cs typeface="Arial" pitchFamily="34" charset="0"/>
                    </a:endParaRPr>
                  </a:p>
                </p:txBody>
              </p:sp>
              <p:sp>
                <p:nvSpPr>
                  <p:cNvPr id="157" name="AutoShape 14"/>
                  <p:cNvSpPr>
                    <a:spLocks noChangeArrowheads="1"/>
                  </p:cNvSpPr>
                  <p:nvPr/>
                </p:nvSpPr>
                <p:spPr bwMode="auto">
                  <a:xfrm>
                    <a:off x="5533865" y="4701619"/>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S6</a:t>
                    </a:r>
                    <a:endParaRPr lang="en-US" sz="800" dirty="0">
                      <a:latin typeface="Arial" pitchFamily="34" charset="0"/>
                      <a:cs typeface="Arial" pitchFamily="34" charset="0"/>
                    </a:endParaRPr>
                  </a:p>
                </p:txBody>
              </p:sp>
              <p:sp>
                <p:nvSpPr>
                  <p:cNvPr id="163" name="Oval 162"/>
                  <p:cNvSpPr/>
                  <p:nvPr/>
                </p:nvSpPr>
                <p:spPr>
                  <a:xfrm>
                    <a:off x="5804428" y="338327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5804428" y="296636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5804428" y="378583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804428" y="418838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804428" y="461681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Connector 172"/>
                  <p:cNvCxnSpPr/>
                  <p:nvPr/>
                </p:nvCxnSpPr>
                <p:spPr>
                  <a:xfrm flipH="1">
                    <a:off x="5379777" y="2838091"/>
                    <a:ext cx="3106" cy="2007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379778" y="4439711"/>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385528" y="3643206"/>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388403" y="4051523"/>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405656" y="3180255"/>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7104992" y="4853784"/>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TextBox 182"/>
              <p:cNvSpPr txBox="1">
                <a:spLocks noChangeArrowheads="1"/>
              </p:cNvSpPr>
              <p:nvPr/>
            </p:nvSpPr>
            <p:spPr bwMode="auto">
              <a:xfrm>
                <a:off x="6920569" y="2453108"/>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a:t>
                </a:r>
                <a:endParaRPr lang="en-US" sz="900" b="1" dirty="0">
                  <a:solidFill>
                    <a:schemeClr val="tx1"/>
                  </a:solidFill>
                </a:endParaRPr>
              </a:p>
            </p:txBody>
          </p:sp>
        </p:grpSp>
        <p:sp>
          <p:nvSpPr>
            <p:cNvPr id="180" name="AutoShape 14"/>
            <p:cNvSpPr>
              <a:spLocks noChangeArrowheads="1"/>
            </p:cNvSpPr>
            <p:nvPr/>
          </p:nvSpPr>
          <p:spPr bwMode="auto">
            <a:xfrm>
              <a:off x="7838954" y="4039549"/>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Curriculum</a:t>
              </a:r>
              <a:endParaRPr lang="en-US" sz="800" dirty="0">
                <a:latin typeface="Arial" pitchFamily="34" charset="0"/>
                <a:cs typeface="Arial" pitchFamily="34" charset="0"/>
              </a:endParaRPr>
            </a:p>
          </p:txBody>
        </p:sp>
        <p:sp>
          <p:nvSpPr>
            <p:cNvPr id="318" name="Oval 317"/>
            <p:cNvSpPr/>
            <p:nvPr/>
          </p:nvSpPr>
          <p:spPr>
            <a:xfrm>
              <a:off x="8087561" y="395260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54"/>
          <p:cNvGrpSpPr/>
          <p:nvPr/>
        </p:nvGrpSpPr>
        <p:grpSpPr>
          <a:xfrm>
            <a:off x="4351639" y="2408418"/>
            <a:ext cx="3026547" cy="1683216"/>
            <a:chOff x="4351639" y="2408418"/>
            <a:chExt cx="3026547" cy="1683216"/>
          </a:xfrm>
        </p:grpSpPr>
        <p:grpSp>
          <p:nvGrpSpPr>
            <p:cNvPr id="12" name="Group 298"/>
            <p:cNvGrpSpPr/>
            <p:nvPr/>
          </p:nvGrpSpPr>
          <p:grpSpPr>
            <a:xfrm>
              <a:off x="5150188" y="2408418"/>
              <a:ext cx="701561" cy="1675896"/>
              <a:chOff x="4703960" y="2345019"/>
              <a:chExt cx="701561" cy="1675896"/>
            </a:xfrm>
          </p:grpSpPr>
          <p:grpSp>
            <p:nvGrpSpPr>
              <p:cNvPr id="13" name="Group 91"/>
              <p:cNvGrpSpPr/>
              <p:nvPr/>
            </p:nvGrpSpPr>
            <p:grpSpPr>
              <a:xfrm>
                <a:off x="4703960" y="2345019"/>
                <a:ext cx="534649" cy="383630"/>
                <a:chOff x="599661" y="2035835"/>
                <a:chExt cx="534649" cy="383630"/>
              </a:xfrm>
            </p:grpSpPr>
            <p:sp>
              <p:nvSpPr>
                <p:cNvPr id="44" name="AutoShape 14"/>
                <p:cNvSpPr>
                  <a:spLocks noChangeArrowheads="1"/>
                </p:cNvSpPr>
                <p:nvPr/>
              </p:nvSpPr>
              <p:spPr bwMode="auto">
                <a:xfrm>
                  <a:off x="599661" y="2171535"/>
                  <a:ext cx="511101" cy="247930"/>
                </a:xfrm>
                <a:prstGeom prst="flowChartProcess">
                  <a:avLst/>
                </a:prstGeom>
                <a:noFill/>
                <a:ln w="19050">
                  <a:solidFill>
                    <a:srgbClr val="000000"/>
                  </a:solidFill>
                  <a:round/>
                  <a:headEnd/>
                  <a:tailEnd/>
                </a:ln>
              </p:spPr>
              <p:txBody>
                <a:bodyPr wrap="none" anchor="ctr"/>
                <a:lstStyle/>
                <a:p>
                  <a:pPr algn="ctr"/>
                  <a:r>
                    <a:rPr lang="en-US" sz="700" dirty="0" smtClean="0">
                      <a:latin typeface="Arial" pitchFamily="34" charset="0"/>
                      <a:cs typeface="Arial" pitchFamily="34" charset="0"/>
                    </a:rPr>
                    <a:t>PACOM</a:t>
                  </a:r>
                  <a:endParaRPr lang="en-US" sz="700" dirty="0">
                    <a:latin typeface="Arial" pitchFamily="34" charset="0"/>
                    <a:cs typeface="Arial" pitchFamily="34" charset="0"/>
                  </a:endParaRPr>
                </a:p>
              </p:txBody>
            </p:sp>
            <p:sp>
              <p:nvSpPr>
                <p:cNvPr id="45" name="TextBox 44"/>
                <p:cNvSpPr txBox="1">
                  <a:spLocks noChangeArrowheads="1"/>
                </p:cNvSpPr>
                <p:nvPr/>
              </p:nvSpPr>
              <p:spPr bwMode="auto">
                <a:xfrm>
                  <a:off x="926079" y="2035835"/>
                  <a:ext cx="208231" cy="172074"/>
                </a:xfrm>
                <a:prstGeom prst="rect">
                  <a:avLst/>
                </a:prstGeom>
                <a:noFill/>
                <a:ln w="9525">
                  <a:noFill/>
                  <a:miter lim="800000"/>
                  <a:headEnd/>
                  <a:tailEnd/>
                </a:ln>
              </p:spPr>
              <p:txBody>
                <a:bodyPr wrap="square">
                  <a:spAutoFit/>
                </a:bodyPr>
                <a:lstStyle/>
                <a:p>
                  <a:pPr algn="ctr"/>
                  <a:endParaRPr lang="en-US" sz="900" b="1" dirty="0">
                    <a:solidFill>
                      <a:schemeClr val="tx1"/>
                    </a:solidFill>
                  </a:endParaRPr>
                </a:p>
              </p:txBody>
            </p:sp>
          </p:grpSp>
          <p:grpSp>
            <p:nvGrpSpPr>
              <p:cNvPr id="14" name="Group 200"/>
              <p:cNvGrpSpPr/>
              <p:nvPr/>
            </p:nvGrpSpPr>
            <p:grpSpPr>
              <a:xfrm>
                <a:off x="4717560" y="2730988"/>
                <a:ext cx="687961" cy="1289927"/>
                <a:chOff x="5382883" y="2838091"/>
                <a:chExt cx="687961" cy="1289927"/>
              </a:xfrm>
            </p:grpSpPr>
            <p:sp>
              <p:nvSpPr>
                <p:cNvPr id="120" name="AutoShape 14"/>
                <p:cNvSpPr>
                  <a:spLocks noChangeArrowheads="1"/>
                </p:cNvSpPr>
                <p:nvPr/>
              </p:nvSpPr>
              <p:spPr bwMode="auto">
                <a:xfrm>
                  <a:off x="5559743" y="3058556"/>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 Team 1</a:t>
                  </a:r>
                  <a:endParaRPr lang="en-US" sz="800" dirty="0">
                    <a:latin typeface="Arial" pitchFamily="34" charset="0"/>
                    <a:cs typeface="Arial" pitchFamily="34" charset="0"/>
                  </a:endParaRPr>
                </a:p>
              </p:txBody>
            </p:sp>
            <p:sp>
              <p:nvSpPr>
                <p:cNvPr id="121" name="AutoShape 14"/>
                <p:cNvSpPr>
                  <a:spLocks noChangeArrowheads="1"/>
                </p:cNvSpPr>
                <p:nvPr/>
              </p:nvSpPr>
              <p:spPr bwMode="auto">
                <a:xfrm>
                  <a:off x="5559743" y="3469322"/>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Team 2</a:t>
                  </a:r>
                  <a:endParaRPr lang="en-US" sz="800" dirty="0">
                    <a:latin typeface="Arial" pitchFamily="34" charset="0"/>
                    <a:cs typeface="Arial" pitchFamily="34" charset="0"/>
                  </a:endParaRPr>
                </a:p>
              </p:txBody>
            </p:sp>
            <p:sp>
              <p:nvSpPr>
                <p:cNvPr id="122" name="AutoShape 14"/>
                <p:cNvSpPr>
                  <a:spLocks noChangeArrowheads="1"/>
                </p:cNvSpPr>
                <p:nvPr/>
              </p:nvSpPr>
              <p:spPr bwMode="auto">
                <a:xfrm>
                  <a:off x="5559743" y="3880088"/>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Team 3</a:t>
                  </a:r>
                  <a:endParaRPr lang="en-US" sz="800" dirty="0">
                    <a:latin typeface="Arial" pitchFamily="34" charset="0"/>
                    <a:cs typeface="Arial" pitchFamily="34" charset="0"/>
                  </a:endParaRPr>
                </a:p>
              </p:txBody>
            </p:sp>
            <p:sp>
              <p:nvSpPr>
                <p:cNvPr id="144" name="Oval 143"/>
                <p:cNvSpPr/>
                <p:nvPr/>
              </p:nvSpPr>
              <p:spPr>
                <a:xfrm>
                  <a:off x="5804428" y="338327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804428" y="296636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804428" y="378583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p:cNvCxnSpPr/>
                <p:nvPr/>
              </p:nvCxnSpPr>
              <p:spPr>
                <a:xfrm>
                  <a:off x="5382883" y="2838091"/>
                  <a:ext cx="7675" cy="12150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5385528" y="3643206"/>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388403" y="4051523"/>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5405656" y="3180255"/>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 name="Group 352"/>
            <p:cNvGrpSpPr/>
            <p:nvPr/>
          </p:nvGrpSpPr>
          <p:grpSpPr>
            <a:xfrm>
              <a:off x="4351639" y="2415738"/>
              <a:ext cx="701561" cy="1675896"/>
              <a:chOff x="4351639" y="2512054"/>
              <a:chExt cx="701561" cy="1675896"/>
            </a:xfrm>
          </p:grpSpPr>
          <p:grpSp>
            <p:nvGrpSpPr>
              <p:cNvPr id="17" name="Group 91"/>
              <p:cNvGrpSpPr/>
              <p:nvPr/>
            </p:nvGrpSpPr>
            <p:grpSpPr>
              <a:xfrm>
                <a:off x="4351639" y="2512054"/>
                <a:ext cx="534649" cy="383630"/>
                <a:chOff x="599661" y="2035835"/>
                <a:chExt cx="534649" cy="383630"/>
              </a:xfrm>
            </p:grpSpPr>
            <p:sp>
              <p:nvSpPr>
                <p:cNvPr id="239" name="AutoShape 14"/>
                <p:cNvSpPr>
                  <a:spLocks noChangeArrowheads="1"/>
                </p:cNvSpPr>
                <p:nvPr/>
              </p:nvSpPr>
              <p:spPr bwMode="auto">
                <a:xfrm>
                  <a:off x="599661" y="2171535"/>
                  <a:ext cx="511101" cy="247930"/>
                </a:xfrm>
                <a:prstGeom prst="flowChartProcess">
                  <a:avLst/>
                </a:prstGeom>
                <a:noFill/>
                <a:ln w="19050">
                  <a:solidFill>
                    <a:srgbClr val="000000"/>
                  </a:solidFill>
                  <a:round/>
                  <a:headEnd/>
                  <a:tailEnd/>
                </a:ln>
              </p:spPr>
              <p:txBody>
                <a:bodyPr wrap="none" anchor="ctr"/>
                <a:lstStyle/>
                <a:p>
                  <a:pPr algn="ctr"/>
                  <a:r>
                    <a:rPr lang="en-US" sz="700" dirty="0" smtClean="0">
                      <a:latin typeface="Arial" pitchFamily="34" charset="0"/>
                      <a:cs typeface="Arial" pitchFamily="34" charset="0"/>
                    </a:rPr>
                    <a:t>AFRICOM</a:t>
                  </a:r>
                  <a:endParaRPr lang="en-US" sz="700" dirty="0">
                    <a:latin typeface="Arial" pitchFamily="34" charset="0"/>
                    <a:cs typeface="Arial" pitchFamily="34" charset="0"/>
                  </a:endParaRPr>
                </a:p>
              </p:txBody>
            </p:sp>
            <p:sp>
              <p:nvSpPr>
                <p:cNvPr id="240" name="TextBox 239"/>
                <p:cNvSpPr txBox="1">
                  <a:spLocks noChangeArrowheads="1"/>
                </p:cNvSpPr>
                <p:nvPr/>
              </p:nvSpPr>
              <p:spPr bwMode="auto">
                <a:xfrm>
                  <a:off x="926079" y="2035835"/>
                  <a:ext cx="208231" cy="172074"/>
                </a:xfrm>
                <a:prstGeom prst="rect">
                  <a:avLst/>
                </a:prstGeom>
                <a:noFill/>
                <a:ln w="9525">
                  <a:noFill/>
                  <a:miter lim="800000"/>
                  <a:headEnd/>
                  <a:tailEnd/>
                </a:ln>
              </p:spPr>
              <p:txBody>
                <a:bodyPr wrap="square">
                  <a:spAutoFit/>
                </a:bodyPr>
                <a:lstStyle/>
                <a:p>
                  <a:pPr algn="ctr"/>
                  <a:endParaRPr lang="en-US" sz="900" b="1" dirty="0">
                    <a:solidFill>
                      <a:schemeClr val="tx1"/>
                    </a:solidFill>
                  </a:endParaRPr>
                </a:p>
              </p:txBody>
            </p:sp>
          </p:grpSp>
          <p:grpSp>
            <p:nvGrpSpPr>
              <p:cNvPr id="18" name="Group 259"/>
              <p:cNvGrpSpPr/>
              <p:nvPr/>
            </p:nvGrpSpPr>
            <p:grpSpPr>
              <a:xfrm>
                <a:off x="4365239" y="2898023"/>
                <a:ext cx="687961" cy="1289927"/>
                <a:chOff x="5382883" y="2838091"/>
                <a:chExt cx="687961" cy="1289927"/>
              </a:xfrm>
            </p:grpSpPr>
            <p:sp>
              <p:nvSpPr>
                <p:cNvPr id="261" name="AutoShape 14"/>
                <p:cNvSpPr>
                  <a:spLocks noChangeArrowheads="1"/>
                </p:cNvSpPr>
                <p:nvPr/>
              </p:nvSpPr>
              <p:spPr bwMode="auto">
                <a:xfrm>
                  <a:off x="5559743" y="3058556"/>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 Team 1</a:t>
                  </a:r>
                  <a:endParaRPr lang="en-US" sz="800" dirty="0">
                    <a:latin typeface="Arial" pitchFamily="34" charset="0"/>
                    <a:cs typeface="Arial" pitchFamily="34" charset="0"/>
                  </a:endParaRPr>
                </a:p>
              </p:txBody>
            </p:sp>
            <p:sp>
              <p:nvSpPr>
                <p:cNvPr id="262" name="AutoShape 14"/>
                <p:cNvSpPr>
                  <a:spLocks noChangeArrowheads="1"/>
                </p:cNvSpPr>
                <p:nvPr/>
              </p:nvSpPr>
              <p:spPr bwMode="auto">
                <a:xfrm>
                  <a:off x="5559743" y="3469322"/>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Team 2</a:t>
                  </a:r>
                  <a:endParaRPr lang="en-US" sz="800" dirty="0">
                    <a:latin typeface="Arial" pitchFamily="34" charset="0"/>
                    <a:cs typeface="Arial" pitchFamily="34" charset="0"/>
                  </a:endParaRPr>
                </a:p>
              </p:txBody>
            </p:sp>
            <p:sp>
              <p:nvSpPr>
                <p:cNvPr id="263" name="AutoShape 14"/>
                <p:cNvSpPr>
                  <a:spLocks noChangeArrowheads="1"/>
                </p:cNvSpPr>
                <p:nvPr/>
              </p:nvSpPr>
              <p:spPr bwMode="auto">
                <a:xfrm>
                  <a:off x="5559743" y="3880088"/>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Team 3</a:t>
                  </a:r>
                  <a:endParaRPr lang="en-US" sz="800" dirty="0">
                    <a:latin typeface="Arial" pitchFamily="34" charset="0"/>
                    <a:cs typeface="Arial" pitchFamily="34" charset="0"/>
                  </a:endParaRPr>
                </a:p>
              </p:txBody>
            </p:sp>
            <p:sp>
              <p:nvSpPr>
                <p:cNvPr id="264" name="Oval 263"/>
                <p:cNvSpPr/>
                <p:nvPr/>
              </p:nvSpPr>
              <p:spPr>
                <a:xfrm>
                  <a:off x="5804428" y="338327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5804428" y="296636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5804428" y="378583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1" name="Straight Connector 270"/>
                <p:cNvCxnSpPr/>
                <p:nvPr/>
              </p:nvCxnSpPr>
              <p:spPr>
                <a:xfrm>
                  <a:off x="5382883" y="2838091"/>
                  <a:ext cx="7675" cy="12150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5385528" y="3643206"/>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5388403" y="4051523"/>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5405656" y="3180255"/>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 name="Group 299"/>
            <p:cNvGrpSpPr/>
            <p:nvPr/>
          </p:nvGrpSpPr>
          <p:grpSpPr>
            <a:xfrm>
              <a:off x="5895117" y="2408418"/>
              <a:ext cx="701561" cy="1675896"/>
              <a:chOff x="4703960" y="2345019"/>
              <a:chExt cx="701561" cy="1675896"/>
            </a:xfrm>
          </p:grpSpPr>
          <p:grpSp>
            <p:nvGrpSpPr>
              <p:cNvPr id="20" name="Group 91"/>
              <p:cNvGrpSpPr/>
              <p:nvPr/>
            </p:nvGrpSpPr>
            <p:grpSpPr>
              <a:xfrm>
                <a:off x="4703960" y="2345019"/>
                <a:ext cx="534649" cy="383630"/>
                <a:chOff x="599661" y="2035835"/>
                <a:chExt cx="534649" cy="383630"/>
              </a:xfrm>
            </p:grpSpPr>
            <p:sp>
              <p:nvSpPr>
                <p:cNvPr id="314" name="AutoShape 14"/>
                <p:cNvSpPr>
                  <a:spLocks noChangeArrowheads="1"/>
                </p:cNvSpPr>
                <p:nvPr/>
              </p:nvSpPr>
              <p:spPr bwMode="auto">
                <a:xfrm>
                  <a:off x="599661" y="2171535"/>
                  <a:ext cx="511101" cy="247930"/>
                </a:xfrm>
                <a:prstGeom prst="flowChartProcess">
                  <a:avLst/>
                </a:prstGeom>
                <a:noFill/>
                <a:ln w="19050">
                  <a:solidFill>
                    <a:srgbClr val="000000"/>
                  </a:solidFill>
                  <a:prstDash val="dash"/>
                  <a:round/>
                  <a:headEnd/>
                  <a:tailEnd/>
                </a:ln>
              </p:spPr>
              <p:txBody>
                <a:bodyPr wrap="none" anchor="ctr"/>
                <a:lstStyle/>
                <a:p>
                  <a:pPr algn="ctr"/>
                  <a:r>
                    <a:rPr lang="en-US" sz="700" dirty="0" smtClean="0">
                      <a:latin typeface="Arial" pitchFamily="34" charset="0"/>
                      <a:cs typeface="Arial" pitchFamily="34" charset="0"/>
                    </a:rPr>
                    <a:t>EUCOM</a:t>
                  </a:r>
                  <a:endParaRPr lang="en-US" sz="700" dirty="0">
                    <a:latin typeface="Arial" pitchFamily="34" charset="0"/>
                    <a:cs typeface="Arial" pitchFamily="34" charset="0"/>
                  </a:endParaRPr>
                </a:p>
              </p:txBody>
            </p:sp>
            <p:sp>
              <p:nvSpPr>
                <p:cNvPr id="315" name="TextBox 314"/>
                <p:cNvSpPr txBox="1">
                  <a:spLocks noChangeArrowheads="1"/>
                </p:cNvSpPr>
                <p:nvPr/>
              </p:nvSpPr>
              <p:spPr bwMode="auto">
                <a:xfrm>
                  <a:off x="926079" y="2035835"/>
                  <a:ext cx="208231" cy="172074"/>
                </a:xfrm>
                <a:prstGeom prst="rect">
                  <a:avLst/>
                </a:prstGeom>
                <a:noFill/>
                <a:ln w="9525">
                  <a:noFill/>
                  <a:miter lim="800000"/>
                  <a:headEnd/>
                  <a:tailEnd/>
                </a:ln>
              </p:spPr>
              <p:txBody>
                <a:bodyPr wrap="square">
                  <a:spAutoFit/>
                </a:bodyPr>
                <a:lstStyle/>
                <a:p>
                  <a:pPr algn="ctr"/>
                  <a:endParaRPr lang="en-US" sz="900" b="1" dirty="0">
                    <a:solidFill>
                      <a:schemeClr val="tx1"/>
                    </a:solidFill>
                  </a:endParaRPr>
                </a:p>
              </p:txBody>
            </p:sp>
          </p:grpSp>
          <p:grpSp>
            <p:nvGrpSpPr>
              <p:cNvPr id="21" name="Group 200"/>
              <p:cNvGrpSpPr/>
              <p:nvPr/>
            </p:nvGrpSpPr>
            <p:grpSpPr>
              <a:xfrm>
                <a:off x="4717560" y="2730988"/>
                <a:ext cx="687961" cy="1289927"/>
                <a:chOff x="5382883" y="2838091"/>
                <a:chExt cx="687961" cy="1289927"/>
              </a:xfrm>
            </p:grpSpPr>
            <p:sp>
              <p:nvSpPr>
                <p:cNvPr id="304" name="AutoShape 14"/>
                <p:cNvSpPr>
                  <a:spLocks noChangeArrowheads="1"/>
                </p:cNvSpPr>
                <p:nvPr/>
              </p:nvSpPr>
              <p:spPr bwMode="auto">
                <a:xfrm>
                  <a:off x="5559743" y="3058556"/>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 Team 1</a:t>
                  </a:r>
                  <a:endParaRPr lang="en-US" sz="800" dirty="0">
                    <a:latin typeface="Arial" pitchFamily="34" charset="0"/>
                    <a:cs typeface="Arial" pitchFamily="34" charset="0"/>
                  </a:endParaRPr>
                </a:p>
              </p:txBody>
            </p:sp>
            <p:sp>
              <p:nvSpPr>
                <p:cNvPr id="305" name="AutoShape 14"/>
                <p:cNvSpPr>
                  <a:spLocks noChangeArrowheads="1"/>
                </p:cNvSpPr>
                <p:nvPr/>
              </p:nvSpPr>
              <p:spPr bwMode="auto">
                <a:xfrm>
                  <a:off x="5559743" y="3469322"/>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Team 2</a:t>
                  </a:r>
                  <a:endParaRPr lang="en-US" sz="800" dirty="0">
                    <a:latin typeface="Arial" pitchFamily="34" charset="0"/>
                    <a:cs typeface="Arial" pitchFamily="34" charset="0"/>
                  </a:endParaRPr>
                </a:p>
              </p:txBody>
            </p:sp>
            <p:sp>
              <p:nvSpPr>
                <p:cNvPr id="306" name="AutoShape 14"/>
                <p:cNvSpPr>
                  <a:spLocks noChangeArrowheads="1"/>
                </p:cNvSpPr>
                <p:nvPr/>
              </p:nvSpPr>
              <p:spPr bwMode="auto">
                <a:xfrm>
                  <a:off x="5559743" y="3880088"/>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Team 3</a:t>
                  </a:r>
                  <a:endParaRPr lang="en-US" sz="800" dirty="0">
                    <a:latin typeface="Arial" pitchFamily="34" charset="0"/>
                    <a:cs typeface="Arial" pitchFamily="34" charset="0"/>
                  </a:endParaRPr>
                </a:p>
              </p:txBody>
            </p:sp>
            <p:sp>
              <p:nvSpPr>
                <p:cNvPr id="307" name="Oval 306"/>
                <p:cNvSpPr/>
                <p:nvPr/>
              </p:nvSpPr>
              <p:spPr>
                <a:xfrm>
                  <a:off x="5804428" y="338327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5804428" y="296636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5804428" y="378583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0" name="Straight Connector 309"/>
                <p:cNvCxnSpPr/>
                <p:nvPr/>
              </p:nvCxnSpPr>
              <p:spPr>
                <a:xfrm>
                  <a:off x="5382883" y="2838091"/>
                  <a:ext cx="7675" cy="12150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5385528" y="3643206"/>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5388403" y="4051523"/>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5405656" y="3180255"/>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 name="Group 319"/>
            <p:cNvGrpSpPr/>
            <p:nvPr/>
          </p:nvGrpSpPr>
          <p:grpSpPr>
            <a:xfrm>
              <a:off x="6676625" y="2408418"/>
              <a:ext cx="701561" cy="1675896"/>
              <a:chOff x="4703960" y="2345019"/>
              <a:chExt cx="701561" cy="1675896"/>
            </a:xfrm>
          </p:grpSpPr>
          <p:grpSp>
            <p:nvGrpSpPr>
              <p:cNvPr id="23" name="Group 91"/>
              <p:cNvGrpSpPr/>
              <p:nvPr/>
            </p:nvGrpSpPr>
            <p:grpSpPr>
              <a:xfrm>
                <a:off x="4703960" y="2345019"/>
                <a:ext cx="534649" cy="383630"/>
                <a:chOff x="599661" y="2035835"/>
                <a:chExt cx="534649" cy="383630"/>
              </a:xfrm>
            </p:grpSpPr>
            <p:sp>
              <p:nvSpPr>
                <p:cNvPr id="334" name="AutoShape 14"/>
                <p:cNvSpPr>
                  <a:spLocks noChangeArrowheads="1"/>
                </p:cNvSpPr>
                <p:nvPr/>
              </p:nvSpPr>
              <p:spPr bwMode="auto">
                <a:xfrm>
                  <a:off x="599661" y="2171535"/>
                  <a:ext cx="511101" cy="247930"/>
                </a:xfrm>
                <a:prstGeom prst="flowChartProcess">
                  <a:avLst/>
                </a:prstGeom>
                <a:noFill/>
                <a:ln w="19050">
                  <a:solidFill>
                    <a:srgbClr val="000000"/>
                  </a:solidFill>
                  <a:prstDash val="dash"/>
                  <a:round/>
                  <a:headEnd/>
                  <a:tailEnd/>
                </a:ln>
              </p:spPr>
              <p:txBody>
                <a:bodyPr wrap="none" anchor="ctr"/>
                <a:lstStyle/>
                <a:p>
                  <a:pPr algn="ctr"/>
                  <a:r>
                    <a:rPr lang="en-US" sz="700" dirty="0" smtClean="0">
                      <a:latin typeface="Arial" pitchFamily="34" charset="0"/>
                      <a:cs typeface="Arial" pitchFamily="34" charset="0"/>
                    </a:rPr>
                    <a:t>West Hem</a:t>
                  </a:r>
                  <a:endParaRPr lang="en-US" sz="700" dirty="0">
                    <a:latin typeface="Arial" pitchFamily="34" charset="0"/>
                    <a:cs typeface="Arial" pitchFamily="34" charset="0"/>
                  </a:endParaRPr>
                </a:p>
              </p:txBody>
            </p:sp>
            <p:sp>
              <p:nvSpPr>
                <p:cNvPr id="335" name="TextBox 334"/>
                <p:cNvSpPr txBox="1">
                  <a:spLocks noChangeArrowheads="1"/>
                </p:cNvSpPr>
                <p:nvPr/>
              </p:nvSpPr>
              <p:spPr bwMode="auto">
                <a:xfrm>
                  <a:off x="926079" y="2035835"/>
                  <a:ext cx="208231" cy="172074"/>
                </a:xfrm>
                <a:prstGeom prst="rect">
                  <a:avLst/>
                </a:prstGeom>
                <a:noFill/>
                <a:ln w="9525">
                  <a:noFill/>
                  <a:miter lim="800000"/>
                  <a:headEnd/>
                  <a:tailEnd/>
                </a:ln>
              </p:spPr>
              <p:txBody>
                <a:bodyPr wrap="square">
                  <a:spAutoFit/>
                </a:bodyPr>
                <a:lstStyle/>
                <a:p>
                  <a:pPr algn="ctr"/>
                  <a:endParaRPr lang="en-US" sz="900" b="1" dirty="0">
                    <a:solidFill>
                      <a:schemeClr val="tx1"/>
                    </a:solidFill>
                  </a:endParaRPr>
                </a:p>
              </p:txBody>
            </p:sp>
          </p:grpSp>
          <p:grpSp>
            <p:nvGrpSpPr>
              <p:cNvPr id="24" name="Group 200"/>
              <p:cNvGrpSpPr/>
              <p:nvPr/>
            </p:nvGrpSpPr>
            <p:grpSpPr>
              <a:xfrm>
                <a:off x="4717560" y="2730988"/>
                <a:ext cx="687961" cy="1289927"/>
                <a:chOff x="5382883" y="2838091"/>
                <a:chExt cx="687961" cy="1289927"/>
              </a:xfrm>
            </p:grpSpPr>
            <p:sp>
              <p:nvSpPr>
                <p:cNvPr id="324" name="AutoShape 14"/>
                <p:cNvSpPr>
                  <a:spLocks noChangeArrowheads="1"/>
                </p:cNvSpPr>
                <p:nvPr/>
              </p:nvSpPr>
              <p:spPr bwMode="auto">
                <a:xfrm>
                  <a:off x="5559743" y="3058556"/>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 Team 1</a:t>
                  </a:r>
                  <a:endParaRPr lang="en-US" sz="800" dirty="0">
                    <a:latin typeface="Arial" pitchFamily="34" charset="0"/>
                    <a:cs typeface="Arial" pitchFamily="34" charset="0"/>
                  </a:endParaRPr>
                </a:p>
              </p:txBody>
            </p:sp>
            <p:sp>
              <p:nvSpPr>
                <p:cNvPr id="325" name="AutoShape 14"/>
                <p:cNvSpPr>
                  <a:spLocks noChangeArrowheads="1"/>
                </p:cNvSpPr>
                <p:nvPr/>
              </p:nvSpPr>
              <p:spPr bwMode="auto">
                <a:xfrm>
                  <a:off x="5559743" y="3469322"/>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Team 2</a:t>
                  </a:r>
                  <a:endParaRPr lang="en-US" sz="800" dirty="0">
                    <a:latin typeface="Arial" pitchFamily="34" charset="0"/>
                    <a:cs typeface="Arial" pitchFamily="34" charset="0"/>
                  </a:endParaRPr>
                </a:p>
              </p:txBody>
            </p:sp>
            <p:sp>
              <p:nvSpPr>
                <p:cNvPr id="326" name="AutoShape 14"/>
                <p:cNvSpPr>
                  <a:spLocks noChangeArrowheads="1"/>
                </p:cNvSpPr>
                <p:nvPr/>
              </p:nvSpPr>
              <p:spPr bwMode="auto">
                <a:xfrm>
                  <a:off x="5559743" y="3880088"/>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Team 3</a:t>
                  </a:r>
                  <a:endParaRPr lang="en-US" sz="800" dirty="0">
                    <a:latin typeface="Arial" pitchFamily="34" charset="0"/>
                    <a:cs typeface="Arial" pitchFamily="34" charset="0"/>
                  </a:endParaRPr>
                </a:p>
              </p:txBody>
            </p:sp>
            <p:sp>
              <p:nvSpPr>
                <p:cNvPr id="327" name="Oval 326"/>
                <p:cNvSpPr/>
                <p:nvPr/>
              </p:nvSpPr>
              <p:spPr>
                <a:xfrm>
                  <a:off x="5804428" y="338327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5804428" y="296636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5804428" y="378583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0" name="Straight Connector 329"/>
                <p:cNvCxnSpPr/>
                <p:nvPr/>
              </p:nvCxnSpPr>
              <p:spPr>
                <a:xfrm>
                  <a:off x="5382883" y="2838091"/>
                  <a:ext cx="7675" cy="12150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5385528" y="3643206"/>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5388403" y="4051523"/>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5405656" y="3180255"/>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5" name="Group 357"/>
          <p:cNvGrpSpPr/>
          <p:nvPr/>
        </p:nvGrpSpPr>
        <p:grpSpPr>
          <a:xfrm>
            <a:off x="4535514" y="2477777"/>
            <a:ext cx="136703" cy="45719"/>
            <a:chOff x="4535514" y="2477777"/>
            <a:chExt cx="136703" cy="45719"/>
          </a:xfrm>
        </p:grpSpPr>
        <p:sp>
          <p:nvSpPr>
            <p:cNvPr id="356" name="Oval 355"/>
            <p:cNvSpPr/>
            <p:nvPr/>
          </p:nvSpPr>
          <p:spPr>
            <a:xfrm>
              <a:off x="4535514"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4626498"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60"/>
          <p:cNvGrpSpPr/>
          <p:nvPr/>
        </p:nvGrpSpPr>
        <p:grpSpPr>
          <a:xfrm>
            <a:off x="6055857" y="2439982"/>
            <a:ext cx="136703" cy="45719"/>
            <a:chOff x="4535514" y="2477777"/>
            <a:chExt cx="136703" cy="45719"/>
          </a:xfrm>
        </p:grpSpPr>
        <p:sp>
          <p:nvSpPr>
            <p:cNvPr id="362" name="Oval 361"/>
            <p:cNvSpPr/>
            <p:nvPr/>
          </p:nvSpPr>
          <p:spPr>
            <a:xfrm>
              <a:off x="4535514"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4626498"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63"/>
          <p:cNvGrpSpPr/>
          <p:nvPr/>
        </p:nvGrpSpPr>
        <p:grpSpPr>
          <a:xfrm>
            <a:off x="6873940" y="2446078"/>
            <a:ext cx="136703" cy="45719"/>
            <a:chOff x="4535514" y="2477777"/>
            <a:chExt cx="136703" cy="45719"/>
          </a:xfrm>
        </p:grpSpPr>
        <p:sp>
          <p:nvSpPr>
            <p:cNvPr id="365" name="Oval 364"/>
            <p:cNvSpPr/>
            <p:nvPr/>
          </p:nvSpPr>
          <p:spPr>
            <a:xfrm>
              <a:off x="4535514"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4626498"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66"/>
          <p:cNvGrpSpPr/>
          <p:nvPr/>
        </p:nvGrpSpPr>
        <p:grpSpPr>
          <a:xfrm>
            <a:off x="5338967" y="2454612"/>
            <a:ext cx="136703" cy="45719"/>
            <a:chOff x="4535514" y="2477777"/>
            <a:chExt cx="136703" cy="45719"/>
          </a:xfrm>
        </p:grpSpPr>
        <p:sp>
          <p:nvSpPr>
            <p:cNvPr id="368" name="Oval 367"/>
            <p:cNvSpPr/>
            <p:nvPr/>
          </p:nvSpPr>
          <p:spPr>
            <a:xfrm>
              <a:off x="4535514"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626498"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8" name="Straight Connector 176"/>
          <p:cNvCxnSpPr>
            <a:cxnSpLocks noChangeShapeType="1"/>
          </p:cNvCxnSpPr>
          <p:nvPr/>
        </p:nvCxnSpPr>
        <p:spPr bwMode="auto">
          <a:xfrm rot="5400000">
            <a:off x="5337824" y="2140985"/>
            <a:ext cx="132490" cy="1588"/>
          </a:xfrm>
          <a:prstGeom prst="line">
            <a:avLst/>
          </a:prstGeom>
          <a:noFill/>
          <a:ln w="31750" algn="ctr">
            <a:solidFill>
              <a:schemeClr val="tx1"/>
            </a:solidFill>
            <a:round/>
            <a:headEnd/>
            <a:tailEnd/>
          </a:ln>
        </p:spPr>
      </p:cxnSp>
      <p:grpSp>
        <p:nvGrpSpPr>
          <p:cNvPr id="33" name="Group 436"/>
          <p:cNvGrpSpPr/>
          <p:nvPr/>
        </p:nvGrpSpPr>
        <p:grpSpPr>
          <a:xfrm>
            <a:off x="867585" y="3553467"/>
            <a:ext cx="136703" cy="45719"/>
            <a:chOff x="919518" y="3054178"/>
            <a:chExt cx="136703" cy="45719"/>
          </a:xfrm>
        </p:grpSpPr>
        <p:sp>
          <p:nvSpPr>
            <p:cNvPr id="435" name="Oval 434"/>
            <p:cNvSpPr/>
            <p:nvPr/>
          </p:nvSpPr>
          <p:spPr>
            <a:xfrm>
              <a:off x="919518" y="305417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1010502" y="305417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5" name="Straight Connector 414"/>
          <p:cNvCxnSpPr/>
          <p:nvPr/>
        </p:nvCxnSpPr>
        <p:spPr>
          <a:xfrm flipH="1" flipV="1">
            <a:off x="291881" y="3267632"/>
            <a:ext cx="673000" cy="731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4" name="Group 91"/>
          <p:cNvGrpSpPr/>
          <p:nvPr/>
        </p:nvGrpSpPr>
        <p:grpSpPr>
          <a:xfrm>
            <a:off x="2180515" y="3546619"/>
            <a:ext cx="534649" cy="370930"/>
            <a:chOff x="599661" y="2035835"/>
            <a:chExt cx="534649" cy="370930"/>
          </a:xfrm>
        </p:grpSpPr>
        <p:sp>
          <p:nvSpPr>
            <p:cNvPr id="56" name="AutoShape 14"/>
            <p:cNvSpPr>
              <a:spLocks noChangeArrowheads="1"/>
            </p:cNvSpPr>
            <p:nvPr/>
          </p:nvSpPr>
          <p:spPr bwMode="auto">
            <a:xfrm>
              <a:off x="599661" y="2158835"/>
              <a:ext cx="511101" cy="247930"/>
            </a:xfrm>
            <a:prstGeom prst="flowChartProcess">
              <a:avLst/>
            </a:prstGeom>
            <a:noFill/>
            <a:ln w="19050">
              <a:solidFill>
                <a:srgbClr val="000000"/>
              </a:solidFill>
              <a:round/>
              <a:headEnd/>
              <a:tailEnd/>
            </a:ln>
          </p:spPr>
          <p:txBody>
            <a:bodyPr wrap="none" anchor="ctr"/>
            <a:lstStyle/>
            <a:p>
              <a:pPr algn="ctr"/>
              <a:r>
                <a:rPr lang="en-US" sz="1000" dirty="0" smtClean="0">
                  <a:latin typeface="Arial" pitchFamily="34" charset="0"/>
                  <a:cs typeface="Arial" pitchFamily="34" charset="0"/>
                </a:rPr>
                <a:t>MOD</a:t>
              </a:r>
              <a:endParaRPr lang="en-US" sz="1000" dirty="0">
                <a:latin typeface="Arial" pitchFamily="34" charset="0"/>
                <a:cs typeface="Arial" pitchFamily="34" charset="0"/>
              </a:endParaRPr>
            </a:p>
          </p:txBody>
        </p:sp>
        <p:sp>
          <p:nvSpPr>
            <p:cNvPr id="57" name="TextBox 56"/>
            <p:cNvSpPr txBox="1">
              <a:spLocks noChangeArrowheads="1"/>
            </p:cNvSpPr>
            <p:nvPr/>
          </p:nvSpPr>
          <p:spPr bwMode="auto">
            <a:xfrm>
              <a:off x="926079" y="2035835"/>
              <a:ext cx="208231" cy="172074"/>
            </a:xfrm>
            <a:prstGeom prst="rect">
              <a:avLst/>
            </a:prstGeom>
            <a:noFill/>
            <a:ln w="9525">
              <a:noFill/>
              <a:miter lim="800000"/>
              <a:headEnd/>
              <a:tailEnd/>
            </a:ln>
          </p:spPr>
          <p:txBody>
            <a:bodyPr wrap="square">
              <a:spAutoFit/>
            </a:bodyPr>
            <a:lstStyle/>
            <a:p>
              <a:pPr algn="ctr"/>
              <a:endParaRPr lang="en-US" sz="900" b="1" dirty="0">
                <a:solidFill>
                  <a:schemeClr val="tx1"/>
                </a:solidFill>
              </a:endParaRPr>
            </a:p>
          </p:txBody>
        </p:sp>
      </p:grpSp>
      <p:grpSp>
        <p:nvGrpSpPr>
          <p:cNvPr id="35" name="Group 91"/>
          <p:cNvGrpSpPr/>
          <p:nvPr/>
        </p:nvGrpSpPr>
        <p:grpSpPr>
          <a:xfrm>
            <a:off x="663859" y="3520739"/>
            <a:ext cx="534649" cy="370930"/>
            <a:chOff x="599661" y="2035835"/>
            <a:chExt cx="534649" cy="370930"/>
          </a:xfrm>
        </p:grpSpPr>
        <p:sp>
          <p:nvSpPr>
            <p:cNvPr id="68" name="AutoShape 14"/>
            <p:cNvSpPr>
              <a:spLocks noChangeArrowheads="1"/>
            </p:cNvSpPr>
            <p:nvPr/>
          </p:nvSpPr>
          <p:spPr bwMode="auto">
            <a:xfrm>
              <a:off x="599661" y="2158835"/>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MOI</a:t>
              </a:r>
              <a:endParaRPr lang="en-US" sz="800" dirty="0">
                <a:latin typeface="Arial" pitchFamily="34" charset="0"/>
                <a:cs typeface="Arial" pitchFamily="34" charset="0"/>
              </a:endParaRPr>
            </a:p>
          </p:txBody>
        </p:sp>
        <p:sp>
          <p:nvSpPr>
            <p:cNvPr id="69" name="TextBox 68"/>
            <p:cNvSpPr txBox="1">
              <a:spLocks noChangeArrowheads="1"/>
            </p:cNvSpPr>
            <p:nvPr/>
          </p:nvSpPr>
          <p:spPr bwMode="auto">
            <a:xfrm>
              <a:off x="926079" y="2035835"/>
              <a:ext cx="208231" cy="215444"/>
            </a:xfrm>
            <a:prstGeom prst="rect">
              <a:avLst/>
            </a:prstGeom>
            <a:noFill/>
            <a:ln w="9525">
              <a:noFill/>
              <a:miter lim="800000"/>
              <a:headEnd/>
              <a:tailEnd/>
            </a:ln>
          </p:spPr>
          <p:txBody>
            <a:bodyPr wrap="square">
              <a:spAutoFit/>
            </a:bodyPr>
            <a:lstStyle/>
            <a:p>
              <a:pPr algn="ctr"/>
              <a:endParaRPr lang="en-US" sz="800" b="1" dirty="0">
                <a:solidFill>
                  <a:schemeClr val="tx1"/>
                </a:solidFill>
              </a:endParaRPr>
            </a:p>
          </p:txBody>
        </p:sp>
      </p:grpSp>
      <p:grpSp>
        <p:nvGrpSpPr>
          <p:cNvPr id="36" name="Group 178"/>
          <p:cNvGrpSpPr/>
          <p:nvPr/>
        </p:nvGrpSpPr>
        <p:grpSpPr>
          <a:xfrm>
            <a:off x="808226" y="3959742"/>
            <a:ext cx="534649" cy="1386877"/>
            <a:chOff x="474555" y="2916525"/>
            <a:chExt cx="534649" cy="1386877"/>
          </a:xfrm>
        </p:grpSpPr>
        <p:grpSp>
          <p:nvGrpSpPr>
            <p:cNvPr id="37" name="Group 109"/>
            <p:cNvGrpSpPr/>
            <p:nvPr/>
          </p:nvGrpSpPr>
          <p:grpSpPr>
            <a:xfrm>
              <a:off x="474555" y="2916525"/>
              <a:ext cx="534649" cy="1386877"/>
              <a:chOff x="474555" y="2916525"/>
              <a:chExt cx="534649" cy="1386877"/>
            </a:xfrm>
          </p:grpSpPr>
          <p:grpSp>
            <p:nvGrpSpPr>
              <p:cNvPr id="38" name="Group 91"/>
              <p:cNvGrpSpPr/>
              <p:nvPr/>
            </p:nvGrpSpPr>
            <p:grpSpPr>
              <a:xfrm>
                <a:off x="474555" y="2916525"/>
                <a:ext cx="534649" cy="370930"/>
                <a:chOff x="599661" y="2035835"/>
                <a:chExt cx="534649" cy="370930"/>
              </a:xfrm>
            </p:grpSpPr>
            <p:sp>
              <p:nvSpPr>
                <p:cNvPr id="96" name="AutoShape 14"/>
                <p:cNvSpPr>
                  <a:spLocks noChangeArrowheads="1"/>
                </p:cNvSpPr>
                <p:nvPr/>
              </p:nvSpPr>
              <p:spPr bwMode="auto">
                <a:xfrm>
                  <a:off x="599661" y="2158835"/>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AUP</a:t>
                  </a:r>
                  <a:endParaRPr lang="en-US" sz="800" dirty="0">
                    <a:latin typeface="Arial" pitchFamily="34" charset="0"/>
                    <a:cs typeface="Arial" pitchFamily="34" charset="0"/>
                  </a:endParaRPr>
                </a:p>
              </p:txBody>
            </p:sp>
            <p:sp>
              <p:nvSpPr>
                <p:cNvPr id="97" name="TextBox 96"/>
                <p:cNvSpPr txBox="1">
                  <a:spLocks noChangeArrowheads="1"/>
                </p:cNvSpPr>
                <p:nvPr/>
              </p:nvSpPr>
              <p:spPr bwMode="auto">
                <a:xfrm>
                  <a:off x="926079" y="2035835"/>
                  <a:ext cx="208231" cy="215444"/>
                </a:xfrm>
                <a:prstGeom prst="rect">
                  <a:avLst/>
                </a:prstGeom>
                <a:noFill/>
                <a:ln w="9525">
                  <a:noFill/>
                  <a:miter lim="800000"/>
                  <a:headEnd/>
                  <a:tailEnd/>
                </a:ln>
              </p:spPr>
              <p:txBody>
                <a:bodyPr wrap="square">
                  <a:spAutoFit/>
                </a:bodyPr>
                <a:lstStyle/>
                <a:p>
                  <a:pPr algn="ctr"/>
                  <a:endParaRPr lang="en-US" sz="800" b="1" dirty="0">
                    <a:solidFill>
                      <a:schemeClr val="tx1"/>
                    </a:solidFill>
                  </a:endParaRPr>
                </a:p>
              </p:txBody>
            </p:sp>
          </p:grpSp>
          <p:grpSp>
            <p:nvGrpSpPr>
              <p:cNvPr id="39" name="Group 91"/>
              <p:cNvGrpSpPr/>
              <p:nvPr/>
            </p:nvGrpSpPr>
            <p:grpSpPr>
              <a:xfrm>
                <a:off x="474555" y="3307003"/>
                <a:ext cx="534649" cy="370930"/>
                <a:chOff x="599661" y="2035835"/>
                <a:chExt cx="534649" cy="370930"/>
              </a:xfrm>
            </p:grpSpPr>
            <p:sp>
              <p:nvSpPr>
                <p:cNvPr id="99" name="AutoShape 14"/>
                <p:cNvSpPr>
                  <a:spLocks noChangeArrowheads="1"/>
                </p:cNvSpPr>
                <p:nvPr/>
              </p:nvSpPr>
              <p:spPr bwMode="auto">
                <a:xfrm>
                  <a:off x="599661" y="2158835"/>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ABP</a:t>
                  </a:r>
                  <a:endParaRPr lang="en-US" sz="800" dirty="0">
                    <a:latin typeface="Arial" pitchFamily="34" charset="0"/>
                    <a:cs typeface="Arial" pitchFamily="34" charset="0"/>
                  </a:endParaRPr>
                </a:p>
              </p:txBody>
            </p:sp>
            <p:sp>
              <p:nvSpPr>
                <p:cNvPr id="100" name="TextBox 99"/>
                <p:cNvSpPr txBox="1">
                  <a:spLocks noChangeArrowheads="1"/>
                </p:cNvSpPr>
                <p:nvPr/>
              </p:nvSpPr>
              <p:spPr bwMode="auto">
                <a:xfrm>
                  <a:off x="926079" y="2035835"/>
                  <a:ext cx="208231" cy="215444"/>
                </a:xfrm>
                <a:prstGeom prst="rect">
                  <a:avLst/>
                </a:prstGeom>
                <a:noFill/>
                <a:ln w="9525">
                  <a:noFill/>
                  <a:miter lim="800000"/>
                  <a:headEnd/>
                  <a:tailEnd/>
                </a:ln>
              </p:spPr>
              <p:txBody>
                <a:bodyPr wrap="square">
                  <a:spAutoFit/>
                </a:bodyPr>
                <a:lstStyle/>
                <a:p>
                  <a:pPr algn="ctr"/>
                  <a:endParaRPr lang="en-US" sz="800" b="1" dirty="0">
                    <a:solidFill>
                      <a:schemeClr val="tx1"/>
                    </a:solidFill>
                  </a:endParaRPr>
                </a:p>
              </p:txBody>
            </p:sp>
          </p:grpSp>
          <p:sp>
            <p:nvSpPr>
              <p:cNvPr id="103" name="TextBox 102"/>
              <p:cNvSpPr txBox="1">
                <a:spLocks noChangeArrowheads="1"/>
              </p:cNvSpPr>
              <p:nvPr/>
            </p:nvSpPr>
            <p:spPr bwMode="auto">
              <a:xfrm>
                <a:off x="800973" y="4087958"/>
                <a:ext cx="208231" cy="215444"/>
              </a:xfrm>
              <a:prstGeom prst="rect">
                <a:avLst/>
              </a:prstGeom>
              <a:noFill/>
              <a:ln w="9525">
                <a:noFill/>
                <a:miter lim="800000"/>
                <a:headEnd/>
                <a:tailEnd/>
              </a:ln>
            </p:spPr>
            <p:txBody>
              <a:bodyPr wrap="square">
                <a:spAutoFit/>
              </a:bodyPr>
              <a:lstStyle/>
              <a:p>
                <a:pPr algn="ctr"/>
                <a:endParaRPr lang="en-US" sz="800" b="1" dirty="0">
                  <a:solidFill>
                    <a:schemeClr val="tx1"/>
                  </a:solidFill>
                </a:endParaRPr>
              </a:p>
            </p:txBody>
          </p:sp>
          <p:grpSp>
            <p:nvGrpSpPr>
              <p:cNvPr id="40" name="Group 91"/>
              <p:cNvGrpSpPr/>
              <p:nvPr/>
            </p:nvGrpSpPr>
            <p:grpSpPr>
              <a:xfrm>
                <a:off x="474555" y="3697481"/>
                <a:ext cx="534649" cy="370930"/>
                <a:chOff x="599661" y="2035835"/>
                <a:chExt cx="534649" cy="370930"/>
              </a:xfrm>
            </p:grpSpPr>
            <p:sp>
              <p:nvSpPr>
                <p:cNvPr id="105" name="AutoShape 14"/>
                <p:cNvSpPr>
                  <a:spLocks noChangeArrowheads="1"/>
                </p:cNvSpPr>
                <p:nvPr/>
              </p:nvSpPr>
              <p:spPr bwMode="auto">
                <a:xfrm>
                  <a:off x="599661" y="2158835"/>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ANCOP</a:t>
                  </a:r>
                  <a:endParaRPr lang="en-US" sz="800" dirty="0">
                    <a:latin typeface="Arial" pitchFamily="34" charset="0"/>
                    <a:cs typeface="Arial" pitchFamily="34" charset="0"/>
                  </a:endParaRPr>
                </a:p>
              </p:txBody>
            </p:sp>
            <p:sp>
              <p:nvSpPr>
                <p:cNvPr id="106" name="TextBox 105"/>
                <p:cNvSpPr txBox="1">
                  <a:spLocks noChangeArrowheads="1"/>
                </p:cNvSpPr>
                <p:nvPr/>
              </p:nvSpPr>
              <p:spPr bwMode="auto">
                <a:xfrm>
                  <a:off x="926079" y="2035835"/>
                  <a:ext cx="208231" cy="215444"/>
                </a:xfrm>
                <a:prstGeom prst="rect">
                  <a:avLst/>
                </a:prstGeom>
                <a:noFill/>
                <a:ln w="9525">
                  <a:noFill/>
                  <a:miter lim="800000"/>
                  <a:headEnd/>
                  <a:tailEnd/>
                </a:ln>
              </p:spPr>
              <p:txBody>
                <a:bodyPr wrap="square">
                  <a:spAutoFit/>
                </a:bodyPr>
                <a:lstStyle/>
                <a:p>
                  <a:pPr algn="ctr"/>
                  <a:endParaRPr lang="en-US" sz="800" b="1" dirty="0">
                    <a:solidFill>
                      <a:schemeClr val="tx1"/>
                    </a:solidFill>
                  </a:endParaRPr>
                </a:p>
              </p:txBody>
            </p:sp>
          </p:grpSp>
        </p:grpSp>
        <p:sp>
          <p:nvSpPr>
            <p:cNvPr id="166" name="Oval 165"/>
            <p:cNvSpPr/>
            <p:nvPr/>
          </p:nvSpPr>
          <p:spPr>
            <a:xfrm>
              <a:off x="709374" y="295202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709374" y="335457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709374" y="373987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03"/>
          <p:cNvGrpSpPr/>
          <p:nvPr/>
        </p:nvGrpSpPr>
        <p:grpSpPr>
          <a:xfrm>
            <a:off x="2179773" y="3915811"/>
            <a:ext cx="674442" cy="1266343"/>
            <a:chOff x="3001985" y="2855340"/>
            <a:chExt cx="674442" cy="1266343"/>
          </a:xfrm>
        </p:grpSpPr>
        <p:sp>
          <p:nvSpPr>
            <p:cNvPr id="107" name="AutoShape 14"/>
            <p:cNvSpPr>
              <a:spLocks noChangeArrowheads="1"/>
            </p:cNvSpPr>
            <p:nvPr/>
          </p:nvSpPr>
          <p:spPr bwMode="auto">
            <a:xfrm>
              <a:off x="3165326" y="3483654"/>
              <a:ext cx="511101" cy="247930"/>
            </a:xfrm>
            <a:prstGeom prst="flowChartProcess">
              <a:avLst/>
            </a:prstGeom>
            <a:noFill/>
            <a:ln w="19050">
              <a:solidFill>
                <a:srgbClr val="000000"/>
              </a:solidFill>
              <a:round/>
              <a:headEnd/>
              <a:tailEnd/>
            </a:ln>
          </p:spPr>
          <p:txBody>
            <a:bodyPr wrap="none" anchor="ctr"/>
            <a:lstStyle/>
            <a:p>
              <a:pPr algn="ctr"/>
              <a:r>
                <a:rPr lang="en-US" sz="1000" dirty="0" err="1" smtClean="0">
                  <a:latin typeface="Arial" pitchFamily="34" charset="0"/>
                  <a:cs typeface="Arial" pitchFamily="34" charset="0"/>
                </a:rPr>
                <a:t>Bde</a:t>
              </a:r>
              <a:endParaRPr lang="en-US" sz="1000" dirty="0">
                <a:latin typeface="Arial" pitchFamily="34" charset="0"/>
                <a:cs typeface="Arial" pitchFamily="34" charset="0"/>
              </a:endParaRPr>
            </a:p>
          </p:txBody>
        </p:sp>
        <p:sp>
          <p:nvSpPr>
            <p:cNvPr id="108" name="AutoShape 14"/>
            <p:cNvSpPr>
              <a:spLocks noChangeArrowheads="1"/>
            </p:cNvSpPr>
            <p:nvPr/>
          </p:nvSpPr>
          <p:spPr bwMode="auto">
            <a:xfrm>
              <a:off x="3165326" y="3093555"/>
              <a:ext cx="511101" cy="247930"/>
            </a:xfrm>
            <a:prstGeom prst="flowChartProcess">
              <a:avLst/>
            </a:prstGeom>
            <a:noFill/>
            <a:ln w="19050">
              <a:solidFill>
                <a:srgbClr val="000000"/>
              </a:solidFill>
              <a:round/>
              <a:headEnd/>
              <a:tailEnd/>
            </a:ln>
          </p:spPr>
          <p:txBody>
            <a:bodyPr wrap="none" anchor="ctr"/>
            <a:lstStyle/>
            <a:p>
              <a:pPr algn="ctr"/>
              <a:r>
                <a:rPr lang="en-US" sz="1000" dirty="0" smtClean="0">
                  <a:latin typeface="Arial" pitchFamily="34" charset="0"/>
                  <a:cs typeface="Arial" pitchFamily="34" charset="0"/>
                </a:rPr>
                <a:t>Corps</a:t>
              </a:r>
              <a:endParaRPr lang="en-US" sz="1000" dirty="0">
                <a:latin typeface="Arial" pitchFamily="34" charset="0"/>
                <a:cs typeface="Arial" pitchFamily="34" charset="0"/>
              </a:endParaRPr>
            </a:p>
          </p:txBody>
        </p:sp>
        <p:sp>
          <p:nvSpPr>
            <p:cNvPr id="109" name="AutoShape 14"/>
            <p:cNvSpPr>
              <a:spLocks noChangeArrowheads="1"/>
            </p:cNvSpPr>
            <p:nvPr/>
          </p:nvSpPr>
          <p:spPr bwMode="auto">
            <a:xfrm>
              <a:off x="3165326" y="3873753"/>
              <a:ext cx="511101" cy="247930"/>
            </a:xfrm>
            <a:prstGeom prst="flowChartProcess">
              <a:avLst/>
            </a:prstGeom>
            <a:noFill/>
            <a:ln w="19050">
              <a:solidFill>
                <a:srgbClr val="000000"/>
              </a:solidFill>
              <a:round/>
              <a:headEnd/>
              <a:tailEnd/>
            </a:ln>
          </p:spPr>
          <p:txBody>
            <a:bodyPr wrap="none" anchor="ctr"/>
            <a:lstStyle/>
            <a:p>
              <a:pPr algn="ctr"/>
              <a:r>
                <a:rPr lang="en-US" sz="1000" dirty="0" err="1" smtClean="0">
                  <a:latin typeface="Arial" pitchFamily="34" charset="0"/>
                  <a:cs typeface="Arial" pitchFamily="34" charset="0"/>
                </a:rPr>
                <a:t>Kandak</a:t>
              </a:r>
              <a:endParaRPr lang="en-US" sz="1000" dirty="0">
                <a:latin typeface="Arial" pitchFamily="34" charset="0"/>
                <a:cs typeface="Arial" pitchFamily="34" charset="0"/>
              </a:endParaRPr>
            </a:p>
          </p:txBody>
        </p:sp>
        <p:sp>
          <p:nvSpPr>
            <p:cNvPr id="160" name="Oval 159"/>
            <p:cNvSpPr/>
            <p:nvPr/>
          </p:nvSpPr>
          <p:spPr>
            <a:xfrm>
              <a:off x="3415048" y="300088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415048" y="338618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3415048" y="378298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09"/>
            <p:cNvGrpSpPr/>
            <p:nvPr/>
          </p:nvGrpSpPr>
          <p:grpSpPr>
            <a:xfrm>
              <a:off x="3001985" y="2855340"/>
              <a:ext cx="140669" cy="1184678"/>
              <a:chOff x="3001985" y="2846714"/>
              <a:chExt cx="140669" cy="1184678"/>
            </a:xfrm>
          </p:grpSpPr>
          <p:cxnSp>
            <p:nvCxnSpPr>
              <p:cNvPr id="198" name="Straight Connector 197"/>
              <p:cNvCxnSpPr/>
              <p:nvPr/>
            </p:nvCxnSpPr>
            <p:spPr>
              <a:xfrm>
                <a:off x="3007507" y="4017014"/>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001985" y="2846714"/>
                <a:ext cx="2646" cy="11846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004632" y="3625950"/>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013257" y="3237762"/>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 name="Group 217"/>
          <p:cNvGrpSpPr/>
          <p:nvPr/>
        </p:nvGrpSpPr>
        <p:grpSpPr>
          <a:xfrm>
            <a:off x="1560108" y="3963601"/>
            <a:ext cx="511101" cy="739252"/>
            <a:chOff x="1735370" y="2946262"/>
            <a:chExt cx="511101" cy="739252"/>
          </a:xfrm>
        </p:grpSpPr>
        <p:sp>
          <p:nvSpPr>
            <p:cNvPr id="112" name="AutoShape 14"/>
            <p:cNvSpPr>
              <a:spLocks noChangeArrowheads="1"/>
            </p:cNvSpPr>
            <p:nvPr/>
          </p:nvSpPr>
          <p:spPr bwMode="auto">
            <a:xfrm>
              <a:off x="1735370" y="3039525"/>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OCC-R</a:t>
              </a:r>
              <a:endParaRPr lang="en-US" sz="800" dirty="0">
                <a:latin typeface="Arial" pitchFamily="34" charset="0"/>
                <a:cs typeface="Arial" pitchFamily="34" charset="0"/>
              </a:endParaRPr>
            </a:p>
          </p:txBody>
        </p:sp>
        <p:sp>
          <p:nvSpPr>
            <p:cNvPr id="115" name="AutoShape 14"/>
            <p:cNvSpPr>
              <a:spLocks noChangeArrowheads="1"/>
            </p:cNvSpPr>
            <p:nvPr/>
          </p:nvSpPr>
          <p:spPr bwMode="auto">
            <a:xfrm>
              <a:off x="1735370" y="3437584"/>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OCC-P</a:t>
              </a:r>
              <a:endParaRPr lang="en-US" sz="800" dirty="0">
                <a:latin typeface="Arial" pitchFamily="34" charset="0"/>
                <a:cs typeface="Arial" pitchFamily="34" charset="0"/>
              </a:endParaRPr>
            </a:p>
          </p:txBody>
        </p:sp>
        <p:sp>
          <p:nvSpPr>
            <p:cNvPr id="164" name="Oval 163"/>
            <p:cNvSpPr/>
            <p:nvPr/>
          </p:nvSpPr>
          <p:spPr>
            <a:xfrm>
              <a:off x="1997516" y="294626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997516" y="334881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18"/>
          <p:cNvGrpSpPr/>
          <p:nvPr/>
        </p:nvGrpSpPr>
        <p:grpSpPr>
          <a:xfrm>
            <a:off x="1403136" y="3907187"/>
            <a:ext cx="132273" cy="707347"/>
            <a:chOff x="1595650" y="2872596"/>
            <a:chExt cx="132273" cy="707347"/>
          </a:xfrm>
        </p:grpSpPr>
        <p:cxnSp>
          <p:nvCxnSpPr>
            <p:cNvPr id="212" name="Straight Connector 211"/>
            <p:cNvCxnSpPr/>
            <p:nvPr/>
          </p:nvCxnSpPr>
          <p:spPr>
            <a:xfrm>
              <a:off x="1598526" y="3565565"/>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1595650" y="2872596"/>
              <a:ext cx="237" cy="7073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1595651" y="3174501"/>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207"/>
          <p:cNvGrpSpPr/>
          <p:nvPr/>
        </p:nvGrpSpPr>
        <p:grpSpPr>
          <a:xfrm>
            <a:off x="1405595" y="4590191"/>
            <a:ext cx="1076779" cy="1331673"/>
            <a:chOff x="4205111" y="2326098"/>
            <a:chExt cx="1076779" cy="1331673"/>
          </a:xfrm>
        </p:grpSpPr>
        <p:grpSp>
          <p:nvGrpSpPr>
            <p:cNvPr id="48" name="Group 91"/>
            <p:cNvGrpSpPr/>
            <p:nvPr/>
          </p:nvGrpSpPr>
          <p:grpSpPr>
            <a:xfrm>
              <a:off x="4265676" y="2468896"/>
              <a:ext cx="534649" cy="370930"/>
              <a:chOff x="599661" y="2035835"/>
              <a:chExt cx="534649" cy="370930"/>
            </a:xfrm>
          </p:grpSpPr>
          <p:sp>
            <p:nvSpPr>
              <p:cNvPr id="50" name="AutoShape 14"/>
              <p:cNvSpPr>
                <a:spLocks noChangeArrowheads="1"/>
              </p:cNvSpPr>
              <p:nvPr/>
            </p:nvSpPr>
            <p:spPr bwMode="auto">
              <a:xfrm>
                <a:off x="599661" y="2158835"/>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Support</a:t>
                </a:r>
                <a:endParaRPr lang="en-US" sz="800" dirty="0">
                  <a:latin typeface="Arial" pitchFamily="34" charset="0"/>
                  <a:cs typeface="Arial" pitchFamily="34" charset="0"/>
                </a:endParaRPr>
              </a:p>
            </p:txBody>
          </p:sp>
          <p:sp>
            <p:nvSpPr>
              <p:cNvPr id="51" name="TextBox 50"/>
              <p:cNvSpPr txBox="1">
                <a:spLocks noChangeArrowheads="1"/>
              </p:cNvSpPr>
              <p:nvPr/>
            </p:nvSpPr>
            <p:spPr bwMode="auto">
              <a:xfrm>
                <a:off x="926079" y="2035835"/>
                <a:ext cx="208231" cy="215444"/>
              </a:xfrm>
              <a:prstGeom prst="rect">
                <a:avLst/>
              </a:prstGeom>
              <a:noFill/>
              <a:ln w="9525">
                <a:noFill/>
                <a:miter lim="800000"/>
                <a:headEnd/>
                <a:tailEnd/>
              </a:ln>
            </p:spPr>
            <p:txBody>
              <a:bodyPr wrap="square">
                <a:spAutoFit/>
              </a:bodyPr>
              <a:lstStyle/>
              <a:p>
                <a:pPr algn="ctr"/>
                <a:endParaRPr lang="en-US" sz="800" b="1" dirty="0">
                  <a:solidFill>
                    <a:schemeClr val="tx1"/>
                  </a:solidFill>
                </a:endParaRPr>
              </a:p>
            </p:txBody>
          </p:sp>
        </p:grpSp>
        <p:grpSp>
          <p:nvGrpSpPr>
            <p:cNvPr id="49" name="Group 127"/>
            <p:cNvGrpSpPr/>
            <p:nvPr/>
          </p:nvGrpSpPr>
          <p:grpSpPr>
            <a:xfrm>
              <a:off x="4462527" y="2486123"/>
              <a:ext cx="136703" cy="45719"/>
              <a:chOff x="6480421" y="2568052"/>
              <a:chExt cx="136703" cy="45719"/>
            </a:xfrm>
          </p:grpSpPr>
          <p:sp>
            <p:nvSpPr>
              <p:cNvPr id="129" name="Oval 128"/>
              <p:cNvSpPr/>
              <p:nvPr/>
            </p:nvSpPr>
            <p:spPr>
              <a:xfrm>
                <a:off x="6480421" y="256805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571405" y="256805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23"/>
            <p:cNvGrpSpPr/>
            <p:nvPr/>
          </p:nvGrpSpPr>
          <p:grpSpPr>
            <a:xfrm>
              <a:off x="4418361" y="2908868"/>
              <a:ext cx="863529" cy="748903"/>
              <a:chOff x="4297597" y="2943372"/>
              <a:chExt cx="863529" cy="748903"/>
            </a:xfrm>
          </p:grpSpPr>
          <p:sp>
            <p:nvSpPr>
              <p:cNvPr id="119" name="AutoShape 14"/>
              <p:cNvSpPr>
                <a:spLocks noChangeArrowheads="1"/>
              </p:cNvSpPr>
              <p:nvPr/>
            </p:nvSpPr>
            <p:spPr bwMode="auto">
              <a:xfrm>
                <a:off x="4650025" y="3163358"/>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RLC</a:t>
                </a:r>
                <a:endParaRPr lang="en-US" sz="800" dirty="0">
                  <a:latin typeface="Arial" pitchFamily="34" charset="0"/>
                  <a:cs typeface="Arial" pitchFamily="34" charset="0"/>
                </a:endParaRPr>
              </a:p>
            </p:txBody>
          </p:sp>
          <p:sp>
            <p:nvSpPr>
              <p:cNvPr id="117" name="AutoShape 14"/>
              <p:cNvSpPr>
                <a:spLocks noChangeArrowheads="1"/>
              </p:cNvSpPr>
              <p:nvPr/>
            </p:nvSpPr>
            <p:spPr bwMode="auto">
              <a:xfrm>
                <a:off x="4297597" y="3039531"/>
                <a:ext cx="511101" cy="247930"/>
              </a:xfrm>
              <a:prstGeom prst="flowChartProcess">
                <a:avLst/>
              </a:prstGeom>
              <a:solidFill>
                <a:schemeClr val="bg1"/>
              </a:solid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Logistics</a:t>
                </a:r>
                <a:endParaRPr lang="en-US" sz="800" dirty="0">
                  <a:latin typeface="Arial" pitchFamily="34" charset="0"/>
                  <a:cs typeface="Arial" pitchFamily="34" charset="0"/>
                </a:endParaRPr>
              </a:p>
            </p:txBody>
          </p:sp>
          <p:sp>
            <p:nvSpPr>
              <p:cNvPr id="118" name="AutoShape 14"/>
              <p:cNvSpPr>
                <a:spLocks noChangeArrowheads="1"/>
              </p:cNvSpPr>
              <p:nvPr/>
            </p:nvSpPr>
            <p:spPr bwMode="auto">
              <a:xfrm>
                <a:off x="4311884" y="3444345"/>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Medical</a:t>
                </a:r>
                <a:endParaRPr lang="en-US" sz="800" dirty="0">
                  <a:latin typeface="Arial" pitchFamily="34" charset="0"/>
                  <a:cs typeface="Arial" pitchFamily="34" charset="0"/>
                </a:endParaRPr>
              </a:p>
            </p:txBody>
          </p:sp>
          <p:sp>
            <p:nvSpPr>
              <p:cNvPr id="156" name="Oval 155"/>
              <p:cNvSpPr/>
              <p:nvPr/>
            </p:nvSpPr>
            <p:spPr>
              <a:xfrm>
                <a:off x="4921708" y="307563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4547922" y="294337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562306" y="335455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19"/>
            <p:cNvGrpSpPr/>
            <p:nvPr/>
          </p:nvGrpSpPr>
          <p:grpSpPr>
            <a:xfrm>
              <a:off x="4205111" y="2326098"/>
              <a:ext cx="185492" cy="1202087"/>
              <a:chOff x="1542431" y="2363478"/>
              <a:chExt cx="185492" cy="1202087"/>
            </a:xfrm>
          </p:grpSpPr>
          <p:cxnSp>
            <p:nvCxnSpPr>
              <p:cNvPr id="221" name="Straight Connector 220"/>
              <p:cNvCxnSpPr/>
              <p:nvPr/>
            </p:nvCxnSpPr>
            <p:spPr>
              <a:xfrm>
                <a:off x="1549746" y="3563171"/>
                <a:ext cx="178177" cy="23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1542431" y="2363478"/>
                <a:ext cx="16" cy="11996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1549746" y="3174501"/>
                <a:ext cx="175302" cy="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Group 224"/>
          <p:cNvGrpSpPr/>
          <p:nvPr/>
        </p:nvGrpSpPr>
        <p:grpSpPr>
          <a:xfrm>
            <a:off x="673229" y="3878429"/>
            <a:ext cx="140669" cy="1184678"/>
            <a:chOff x="3001985" y="2846714"/>
            <a:chExt cx="140669" cy="1184678"/>
          </a:xfrm>
        </p:grpSpPr>
        <p:cxnSp>
          <p:nvCxnSpPr>
            <p:cNvPr id="226" name="Straight Connector 225"/>
            <p:cNvCxnSpPr/>
            <p:nvPr/>
          </p:nvCxnSpPr>
          <p:spPr>
            <a:xfrm>
              <a:off x="3007507" y="4025640"/>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3001985" y="2846714"/>
              <a:ext cx="2646" cy="11846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3004632" y="3625950"/>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3013257" y="3237762"/>
              <a:ext cx="1293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2" name="AutoShape 14"/>
          <p:cNvSpPr>
            <a:spLocks noChangeArrowheads="1"/>
          </p:cNvSpPr>
          <p:nvPr/>
        </p:nvSpPr>
        <p:spPr bwMode="auto">
          <a:xfrm>
            <a:off x="1953567" y="2902141"/>
            <a:ext cx="511101" cy="247930"/>
          </a:xfrm>
          <a:prstGeom prst="flowChartProcess">
            <a:avLst/>
          </a:prstGeom>
          <a:noFill/>
          <a:ln w="19050">
            <a:solidFill>
              <a:srgbClr val="000000"/>
            </a:solidFill>
            <a:round/>
            <a:headEnd/>
            <a:tailEnd/>
          </a:ln>
        </p:spPr>
        <p:txBody>
          <a:bodyPr wrap="none" anchor="ctr"/>
          <a:lstStyle/>
          <a:p>
            <a:pPr algn="ctr"/>
            <a:r>
              <a:rPr lang="en-US" sz="700" dirty="0" smtClean="0">
                <a:latin typeface="Arial" pitchFamily="34" charset="0"/>
                <a:cs typeface="Arial" pitchFamily="34" charset="0"/>
              </a:rPr>
              <a:t>Afghanistan</a:t>
            </a:r>
            <a:endParaRPr lang="en-US" sz="700" dirty="0">
              <a:latin typeface="Arial" pitchFamily="34" charset="0"/>
              <a:cs typeface="Arial" pitchFamily="34" charset="0"/>
            </a:endParaRPr>
          </a:p>
        </p:txBody>
      </p:sp>
      <p:cxnSp>
        <p:nvCxnSpPr>
          <p:cNvPr id="211" name="Straight Connector 210"/>
          <p:cNvCxnSpPr/>
          <p:nvPr/>
        </p:nvCxnSpPr>
        <p:spPr>
          <a:xfrm>
            <a:off x="957557" y="3269411"/>
            <a:ext cx="1514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160"/>
          <p:cNvCxnSpPr>
            <a:cxnSpLocks noChangeShapeType="1"/>
          </p:cNvCxnSpPr>
          <p:nvPr/>
        </p:nvCxnSpPr>
        <p:spPr bwMode="auto">
          <a:xfrm rot="5400000">
            <a:off x="899857" y="3336288"/>
            <a:ext cx="132490" cy="1588"/>
          </a:xfrm>
          <a:prstGeom prst="line">
            <a:avLst/>
          </a:prstGeom>
          <a:noFill/>
          <a:ln w="31750" algn="ctr">
            <a:solidFill>
              <a:schemeClr val="tx1"/>
            </a:solidFill>
            <a:round/>
            <a:headEnd/>
            <a:tailEnd/>
          </a:ln>
        </p:spPr>
      </p:cxnSp>
      <p:cxnSp>
        <p:nvCxnSpPr>
          <p:cNvPr id="234" name="Straight Connector 160"/>
          <p:cNvCxnSpPr>
            <a:cxnSpLocks noChangeShapeType="1"/>
          </p:cNvCxnSpPr>
          <p:nvPr/>
        </p:nvCxnSpPr>
        <p:spPr bwMode="auto">
          <a:xfrm rot="5400000">
            <a:off x="2396680" y="3333306"/>
            <a:ext cx="132490" cy="1588"/>
          </a:xfrm>
          <a:prstGeom prst="line">
            <a:avLst/>
          </a:prstGeom>
          <a:noFill/>
          <a:ln w="31750" algn="ctr">
            <a:solidFill>
              <a:schemeClr val="tx1"/>
            </a:solidFill>
            <a:round/>
            <a:headEnd/>
            <a:tailEnd/>
          </a:ln>
        </p:spPr>
      </p:cxnSp>
      <p:cxnSp>
        <p:nvCxnSpPr>
          <p:cNvPr id="235" name="Straight Connector 160"/>
          <p:cNvCxnSpPr>
            <a:cxnSpLocks noChangeShapeType="1"/>
          </p:cNvCxnSpPr>
          <p:nvPr/>
        </p:nvCxnSpPr>
        <p:spPr bwMode="auto">
          <a:xfrm rot="5400000">
            <a:off x="1575600" y="3352376"/>
            <a:ext cx="132490" cy="1588"/>
          </a:xfrm>
          <a:prstGeom prst="line">
            <a:avLst/>
          </a:prstGeom>
          <a:noFill/>
          <a:ln w="31750" algn="ctr">
            <a:solidFill>
              <a:schemeClr val="tx1"/>
            </a:solidFill>
            <a:round/>
            <a:headEnd/>
            <a:tailEnd/>
          </a:ln>
        </p:spPr>
      </p:cxnSp>
      <p:cxnSp>
        <p:nvCxnSpPr>
          <p:cNvPr id="236" name="Straight Connector 166"/>
          <p:cNvCxnSpPr>
            <a:cxnSpLocks noChangeShapeType="1"/>
          </p:cNvCxnSpPr>
          <p:nvPr/>
        </p:nvCxnSpPr>
        <p:spPr bwMode="auto">
          <a:xfrm rot="5400000">
            <a:off x="2169062" y="3219824"/>
            <a:ext cx="132490" cy="1588"/>
          </a:xfrm>
          <a:prstGeom prst="line">
            <a:avLst/>
          </a:prstGeom>
          <a:noFill/>
          <a:ln w="31750" algn="ctr">
            <a:solidFill>
              <a:schemeClr val="tx1"/>
            </a:solidFill>
            <a:round/>
            <a:headEnd/>
            <a:tailEnd/>
          </a:ln>
        </p:spPr>
      </p:cxnSp>
      <p:sp>
        <p:nvSpPr>
          <p:cNvPr id="293" name="TextBox 292"/>
          <p:cNvSpPr txBox="1">
            <a:spLocks noChangeArrowheads="1"/>
          </p:cNvSpPr>
          <p:nvPr/>
        </p:nvSpPr>
        <p:spPr bwMode="auto">
          <a:xfrm>
            <a:off x="2070015" y="2749779"/>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a:t>
            </a:r>
            <a:endParaRPr lang="en-US" sz="900" b="1" dirty="0">
              <a:solidFill>
                <a:schemeClr val="tx1"/>
              </a:solidFill>
            </a:endParaRPr>
          </a:p>
        </p:txBody>
      </p:sp>
      <p:grpSp>
        <p:nvGrpSpPr>
          <p:cNvPr id="55" name="Group 396"/>
          <p:cNvGrpSpPr/>
          <p:nvPr/>
        </p:nvGrpSpPr>
        <p:grpSpPr>
          <a:xfrm>
            <a:off x="38912" y="3518877"/>
            <a:ext cx="511101" cy="1947542"/>
            <a:chOff x="127420" y="3134923"/>
            <a:chExt cx="511101" cy="1947542"/>
          </a:xfrm>
        </p:grpSpPr>
        <p:sp>
          <p:nvSpPr>
            <p:cNvPr id="387" name="AutoShape 14"/>
            <p:cNvSpPr>
              <a:spLocks noChangeArrowheads="1"/>
            </p:cNvSpPr>
            <p:nvPr/>
          </p:nvSpPr>
          <p:spPr bwMode="auto">
            <a:xfrm>
              <a:off x="127420" y="4440733"/>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Herat</a:t>
              </a:r>
              <a:endParaRPr lang="en-US" sz="800" dirty="0">
                <a:latin typeface="Arial" pitchFamily="34" charset="0"/>
                <a:cs typeface="Arial" pitchFamily="34" charset="0"/>
              </a:endParaRPr>
            </a:p>
          </p:txBody>
        </p:sp>
        <p:sp>
          <p:nvSpPr>
            <p:cNvPr id="385" name="AutoShape 14"/>
            <p:cNvSpPr>
              <a:spLocks noChangeArrowheads="1"/>
            </p:cNvSpPr>
            <p:nvPr/>
          </p:nvSpPr>
          <p:spPr bwMode="auto">
            <a:xfrm>
              <a:off x="127420" y="3273290"/>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AAF</a:t>
              </a:r>
              <a:endParaRPr lang="en-US" sz="800" dirty="0">
                <a:latin typeface="Arial" pitchFamily="34" charset="0"/>
                <a:cs typeface="Arial" pitchFamily="34" charset="0"/>
              </a:endParaRPr>
            </a:p>
          </p:txBody>
        </p:sp>
        <p:sp>
          <p:nvSpPr>
            <p:cNvPr id="383" name="AutoShape 14"/>
            <p:cNvSpPr>
              <a:spLocks noChangeArrowheads="1"/>
            </p:cNvSpPr>
            <p:nvPr/>
          </p:nvSpPr>
          <p:spPr bwMode="auto">
            <a:xfrm>
              <a:off x="127420" y="3663768"/>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Kandahar</a:t>
              </a:r>
              <a:endParaRPr lang="en-US" sz="800" dirty="0">
                <a:latin typeface="Arial" pitchFamily="34" charset="0"/>
                <a:cs typeface="Arial" pitchFamily="34" charset="0"/>
              </a:endParaRPr>
            </a:p>
          </p:txBody>
        </p:sp>
        <p:sp>
          <p:nvSpPr>
            <p:cNvPr id="381" name="AutoShape 14"/>
            <p:cNvSpPr>
              <a:spLocks noChangeArrowheads="1"/>
            </p:cNvSpPr>
            <p:nvPr/>
          </p:nvSpPr>
          <p:spPr bwMode="auto">
            <a:xfrm>
              <a:off x="127420" y="4054246"/>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err="1" smtClean="0">
                  <a:latin typeface="Arial" pitchFamily="34" charset="0"/>
                  <a:cs typeface="Arial" pitchFamily="34" charset="0"/>
                </a:rPr>
                <a:t>MeS</a:t>
              </a:r>
              <a:endParaRPr lang="en-US" sz="800" dirty="0">
                <a:latin typeface="Arial" pitchFamily="34" charset="0"/>
                <a:cs typeface="Arial" pitchFamily="34" charset="0"/>
              </a:endParaRPr>
            </a:p>
          </p:txBody>
        </p:sp>
        <p:sp>
          <p:nvSpPr>
            <p:cNvPr id="375" name="Oval 374"/>
            <p:cNvSpPr/>
            <p:nvPr/>
          </p:nvSpPr>
          <p:spPr>
            <a:xfrm>
              <a:off x="346870" y="358833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346870" y="397364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AutoShape 14"/>
            <p:cNvSpPr>
              <a:spLocks noChangeArrowheads="1"/>
            </p:cNvSpPr>
            <p:nvPr/>
          </p:nvSpPr>
          <p:spPr bwMode="auto">
            <a:xfrm>
              <a:off x="127420" y="4834535"/>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err="1" smtClean="0">
                  <a:latin typeface="Arial" pitchFamily="34" charset="0"/>
                  <a:cs typeface="Arial" pitchFamily="34" charset="0"/>
                </a:rPr>
                <a:t>Bagram</a:t>
              </a:r>
              <a:endParaRPr lang="en-US" sz="800" dirty="0">
                <a:latin typeface="Arial" pitchFamily="34" charset="0"/>
                <a:cs typeface="Arial" pitchFamily="34" charset="0"/>
              </a:endParaRPr>
            </a:p>
          </p:txBody>
        </p:sp>
        <p:sp>
          <p:nvSpPr>
            <p:cNvPr id="389" name="Oval 388"/>
            <p:cNvSpPr/>
            <p:nvPr/>
          </p:nvSpPr>
          <p:spPr>
            <a:xfrm>
              <a:off x="346870" y="474781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346870" y="435159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392"/>
            <p:cNvGrpSpPr/>
            <p:nvPr/>
          </p:nvGrpSpPr>
          <p:grpSpPr>
            <a:xfrm>
              <a:off x="298793" y="3134923"/>
              <a:ext cx="136703" cy="45719"/>
              <a:chOff x="4535514" y="2477777"/>
              <a:chExt cx="136703" cy="45719"/>
            </a:xfrm>
          </p:grpSpPr>
          <p:sp>
            <p:nvSpPr>
              <p:cNvPr id="394" name="Oval 393"/>
              <p:cNvSpPr/>
              <p:nvPr/>
            </p:nvSpPr>
            <p:spPr>
              <a:xfrm>
                <a:off x="4535514"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626498"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397"/>
          <p:cNvGrpSpPr/>
          <p:nvPr/>
        </p:nvGrpSpPr>
        <p:grpSpPr>
          <a:xfrm>
            <a:off x="3622047" y="3539607"/>
            <a:ext cx="511101" cy="1947542"/>
            <a:chOff x="127420" y="3134923"/>
            <a:chExt cx="511101" cy="1947542"/>
          </a:xfrm>
        </p:grpSpPr>
        <p:sp>
          <p:nvSpPr>
            <p:cNvPr id="399" name="AutoShape 14"/>
            <p:cNvSpPr>
              <a:spLocks noChangeArrowheads="1"/>
            </p:cNvSpPr>
            <p:nvPr/>
          </p:nvSpPr>
          <p:spPr bwMode="auto">
            <a:xfrm>
              <a:off x="127420" y="4440733"/>
              <a:ext cx="511101" cy="247930"/>
            </a:xfrm>
            <a:prstGeom prst="flowChartProcess">
              <a:avLst/>
            </a:prstGeom>
            <a:noFill/>
            <a:ln w="19050">
              <a:solidFill>
                <a:srgbClr val="000000"/>
              </a:solidFill>
              <a:prstDash val="dash"/>
              <a:round/>
              <a:headEnd/>
              <a:tailEnd/>
            </a:ln>
          </p:spPr>
          <p:txBody>
            <a:bodyPr wrap="none" anchor="ctr"/>
            <a:lstStyle/>
            <a:p>
              <a:pPr algn="ctr"/>
              <a:r>
                <a:rPr lang="en-US" sz="700" dirty="0" smtClean="0">
                  <a:latin typeface="Arial" pitchFamily="34" charset="0"/>
                  <a:cs typeface="Arial" pitchFamily="34" charset="0"/>
                </a:rPr>
                <a:t>CERP/FOO</a:t>
              </a:r>
              <a:endParaRPr lang="en-US" sz="700" dirty="0">
                <a:latin typeface="Arial" pitchFamily="34" charset="0"/>
                <a:cs typeface="Arial" pitchFamily="34" charset="0"/>
              </a:endParaRPr>
            </a:p>
          </p:txBody>
        </p:sp>
        <p:sp>
          <p:nvSpPr>
            <p:cNvPr id="400" name="AutoShape 14"/>
            <p:cNvSpPr>
              <a:spLocks noChangeArrowheads="1"/>
            </p:cNvSpPr>
            <p:nvPr/>
          </p:nvSpPr>
          <p:spPr bwMode="auto">
            <a:xfrm>
              <a:off x="127420" y="3273290"/>
              <a:ext cx="511101" cy="247930"/>
            </a:xfrm>
            <a:prstGeom prst="flowChartProcess">
              <a:avLst/>
            </a:prstGeom>
            <a:noFill/>
            <a:ln w="19050">
              <a:solidFill>
                <a:srgbClr val="000000"/>
              </a:solidFill>
              <a:prstDash val="dash"/>
              <a:round/>
              <a:headEnd/>
              <a:tailEnd/>
            </a:ln>
          </p:spPr>
          <p:txBody>
            <a:bodyPr wrap="none" anchor="ctr"/>
            <a:lstStyle/>
            <a:p>
              <a:pPr algn="ctr"/>
              <a:r>
                <a:rPr lang="en-US" sz="700" dirty="0" smtClean="0">
                  <a:latin typeface="Arial" pitchFamily="34" charset="0"/>
                  <a:cs typeface="Arial" pitchFamily="34" charset="0"/>
                </a:rPr>
                <a:t>Interagency</a:t>
              </a:r>
              <a:endParaRPr lang="en-US" sz="700" dirty="0">
                <a:latin typeface="Arial" pitchFamily="34" charset="0"/>
                <a:cs typeface="Arial" pitchFamily="34" charset="0"/>
              </a:endParaRPr>
            </a:p>
          </p:txBody>
        </p:sp>
        <p:sp>
          <p:nvSpPr>
            <p:cNvPr id="401" name="AutoShape 14"/>
            <p:cNvSpPr>
              <a:spLocks noChangeArrowheads="1"/>
            </p:cNvSpPr>
            <p:nvPr/>
          </p:nvSpPr>
          <p:spPr bwMode="auto">
            <a:xfrm>
              <a:off x="127420" y="3663768"/>
              <a:ext cx="511101" cy="247930"/>
            </a:xfrm>
            <a:prstGeom prst="flowChartProcess">
              <a:avLst/>
            </a:prstGeom>
            <a:noFill/>
            <a:ln w="19050">
              <a:solidFill>
                <a:srgbClr val="000000"/>
              </a:solidFill>
              <a:prstDash val="dash"/>
              <a:round/>
              <a:headEnd/>
              <a:tailEnd/>
            </a:ln>
          </p:spPr>
          <p:txBody>
            <a:bodyPr wrap="none" anchor="ctr"/>
            <a:lstStyle/>
            <a:p>
              <a:pPr algn="ctr"/>
              <a:r>
                <a:rPr lang="en-US" sz="700" dirty="0" smtClean="0">
                  <a:latin typeface="Arial" pitchFamily="34" charset="0"/>
                  <a:cs typeface="Arial" pitchFamily="34" charset="0"/>
                </a:rPr>
                <a:t>corruption</a:t>
              </a:r>
              <a:endParaRPr lang="en-US" sz="700" dirty="0">
                <a:latin typeface="Arial" pitchFamily="34" charset="0"/>
                <a:cs typeface="Arial" pitchFamily="34" charset="0"/>
              </a:endParaRPr>
            </a:p>
          </p:txBody>
        </p:sp>
        <p:sp>
          <p:nvSpPr>
            <p:cNvPr id="402" name="AutoShape 14"/>
            <p:cNvSpPr>
              <a:spLocks noChangeArrowheads="1"/>
            </p:cNvSpPr>
            <p:nvPr/>
          </p:nvSpPr>
          <p:spPr bwMode="auto">
            <a:xfrm>
              <a:off x="127420" y="4054246"/>
              <a:ext cx="511101" cy="247930"/>
            </a:xfrm>
            <a:prstGeom prst="flowChartProcess">
              <a:avLst/>
            </a:prstGeom>
            <a:noFill/>
            <a:ln w="19050">
              <a:solidFill>
                <a:srgbClr val="000000"/>
              </a:solidFill>
              <a:prstDash val="dash"/>
              <a:round/>
              <a:headEnd/>
              <a:tailEnd/>
            </a:ln>
          </p:spPr>
          <p:txBody>
            <a:bodyPr wrap="none" anchor="ctr"/>
            <a:lstStyle/>
            <a:p>
              <a:pPr algn="ctr"/>
              <a:r>
                <a:rPr lang="en-US" sz="700" dirty="0" smtClean="0">
                  <a:latin typeface="Arial" pitchFamily="34" charset="0"/>
                  <a:cs typeface="Arial" pitchFamily="34" charset="0"/>
                </a:rPr>
                <a:t>Rural</a:t>
              </a:r>
            </a:p>
            <a:p>
              <a:pPr algn="ctr"/>
              <a:r>
                <a:rPr lang="en-US" sz="700" dirty="0" smtClean="0">
                  <a:latin typeface="Arial" pitchFamily="34" charset="0"/>
                  <a:cs typeface="Arial" pitchFamily="34" charset="0"/>
                </a:rPr>
                <a:t>development</a:t>
              </a:r>
              <a:endParaRPr lang="en-US" sz="700" dirty="0">
                <a:latin typeface="Arial" pitchFamily="34" charset="0"/>
                <a:cs typeface="Arial" pitchFamily="34" charset="0"/>
              </a:endParaRPr>
            </a:p>
          </p:txBody>
        </p:sp>
        <p:sp>
          <p:nvSpPr>
            <p:cNvPr id="403" name="Oval 402"/>
            <p:cNvSpPr/>
            <p:nvPr/>
          </p:nvSpPr>
          <p:spPr>
            <a:xfrm>
              <a:off x="346870" y="358833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346870" y="397364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AutoShape 14"/>
            <p:cNvSpPr>
              <a:spLocks noChangeArrowheads="1"/>
            </p:cNvSpPr>
            <p:nvPr/>
          </p:nvSpPr>
          <p:spPr bwMode="auto">
            <a:xfrm>
              <a:off x="127420" y="4834535"/>
              <a:ext cx="511101" cy="247930"/>
            </a:xfrm>
            <a:prstGeom prst="flowChartProcess">
              <a:avLst/>
            </a:prstGeom>
            <a:noFill/>
            <a:ln w="19050">
              <a:solidFill>
                <a:srgbClr val="000000"/>
              </a:solidFill>
              <a:prstDash val="dash"/>
              <a:round/>
              <a:headEnd/>
              <a:tailEnd/>
            </a:ln>
          </p:spPr>
          <p:txBody>
            <a:bodyPr wrap="none" anchor="ctr"/>
            <a:lstStyle/>
            <a:p>
              <a:pPr algn="ctr"/>
              <a:r>
                <a:rPr lang="en-US" sz="700" dirty="0" smtClean="0">
                  <a:latin typeface="Arial" pitchFamily="34" charset="0"/>
                  <a:cs typeface="Arial" pitchFamily="34" charset="0"/>
                </a:rPr>
                <a:t>PRT/ADT</a:t>
              </a:r>
              <a:endParaRPr lang="en-US" sz="700" dirty="0">
                <a:latin typeface="Arial" pitchFamily="34" charset="0"/>
                <a:cs typeface="Arial" pitchFamily="34" charset="0"/>
              </a:endParaRPr>
            </a:p>
          </p:txBody>
        </p:sp>
        <p:sp>
          <p:nvSpPr>
            <p:cNvPr id="406" name="Oval 405"/>
            <p:cNvSpPr/>
            <p:nvPr/>
          </p:nvSpPr>
          <p:spPr>
            <a:xfrm>
              <a:off x="346870" y="474781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346870" y="435159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92"/>
            <p:cNvGrpSpPr/>
            <p:nvPr/>
          </p:nvGrpSpPr>
          <p:grpSpPr>
            <a:xfrm>
              <a:off x="298793" y="3134923"/>
              <a:ext cx="136703" cy="45719"/>
              <a:chOff x="4535514" y="2477777"/>
              <a:chExt cx="136703" cy="45719"/>
            </a:xfrm>
          </p:grpSpPr>
          <p:sp>
            <p:nvSpPr>
              <p:cNvPr id="409" name="Oval 408"/>
              <p:cNvSpPr/>
              <p:nvPr/>
            </p:nvSpPr>
            <p:spPr>
              <a:xfrm>
                <a:off x="4535514"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4626498"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19" name="Straight Connector 418"/>
          <p:cNvCxnSpPr/>
          <p:nvPr/>
        </p:nvCxnSpPr>
        <p:spPr>
          <a:xfrm flipH="1">
            <a:off x="2471561" y="3269411"/>
            <a:ext cx="136087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1" name="Straight Connector 160"/>
          <p:cNvCxnSpPr>
            <a:cxnSpLocks noChangeShapeType="1"/>
          </p:cNvCxnSpPr>
          <p:nvPr/>
        </p:nvCxnSpPr>
        <p:spPr bwMode="auto">
          <a:xfrm rot="5400000">
            <a:off x="3773887" y="3343841"/>
            <a:ext cx="132490" cy="1588"/>
          </a:xfrm>
          <a:prstGeom prst="line">
            <a:avLst/>
          </a:prstGeom>
          <a:noFill/>
          <a:ln w="31750" algn="ctr">
            <a:solidFill>
              <a:schemeClr val="tx1"/>
            </a:solidFill>
            <a:round/>
            <a:headEnd/>
            <a:tailEnd/>
          </a:ln>
        </p:spPr>
      </p:cxnSp>
      <p:cxnSp>
        <p:nvCxnSpPr>
          <p:cNvPr id="422" name="Straight Connector 160"/>
          <p:cNvCxnSpPr>
            <a:cxnSpLocks noChangeShapeType="1"/>
          </p:cNvCxnSpPr>
          <p:nvPr/>
        </p:nvCxnSpPr>
        <p:spPr bwMode="auto">
          <a:xfrm rot="5400000">
            <a:off x="233330" y="3336527"/>
            <a:ext cx="132490" cy="1588"/>
          </a:xfrm>
          <a:prstGeom prst="line">
            <a:avLst/>
          </a:prstGeom>
          <a:noFill/>
          <a:ln w="31750" algn="ctr">
            <a:solidFill>
              <a:schemeClr val="tx1"/>
            </a:solidFill>
            <a:round/>
            <a:headEnd/>
            <a:tailEnd/>
          </a:ln>
        </p:spPr>
      </p:cxnSp>
      <p:grpSp>
        <p:nvGrpSpPr>
          <p:cNvPr id="61" name="Group 443"/>
          <p:cNvGrpSpPr/>
          <p:nvPr/>
        </p:nvGrpSpPr>
        <p:grpSpPr>
          <a:xfrm>
            <a:off x="1398646" y="3554402"/>
            <a:ext cx="511101" cy="337267"/>
            <a:chOff x="2035459" y="3060723"/>
            <a:chExt cx="511101" cy="337267"/>
          </a:xfrm>
        </p:grpSpPr>
        <p:sp>
          <p:nvSpPr>
            <p:cNvPr id="62" name="AutoShape 14"/>
            <p:cNvSpPr>
              <a:spLocks noChangeArrowheads="1"/>
            </p:cNvSpPr>
            <p:nvPr/>
          </p:nvSpPr>
          <p:spPr bwMode="auto">
            <a:xfrm>
              <a:off x="2035459" y="3150060"/>
              <a:ext cx="511101" cy="247930"/>
            </a:xfrm>
            <a:prstGeom prst="flowChartProcess">
              <a:avLst/>
            </a:prstGeom>
            <a:noFill/>
            <a:ln w="19050">
              <a:solidFill>
                <a:srgbClr val="000000"/>
              </a:solidFill>
              <a:round/>
              <a:headEnd/>
              <a:tailEnd/>
            </a:ln>
          </p:spPr>
          <p:txBody>
            <a:bodyPr wrap="none" anchor="ctr"/>
            <a:lstStyle/>
            <a:p>
              <a:pPr algn="ctr"/>
              <a:r>
                <a:rPr lang="en-US" sz="800" dirty="0" smtClean="0">
                  <a:latin typeface="Arial" pitchFamily="34" charset="0"/>
                  <a:cs typeface="Arial" pitchFamily="34" charset="0"/>
                </a:rPr>
                <a:t>NMCC</a:t>
              </a:r>
              <a:endParaRPr lang="en-US" sz="800" dirty="0">
                <a:latin typeface="Arial" pitchFamily="34" charset="0"/>
                <a:cs typeface="Arial" pitchFamily="34" charset="0"/>
              </a:endParaRPr>
            </a:p>
          </p:txBody>
        </p:sp>
        <p:grpSp>
          <p:nvGrpSpPr>
            <p:cNvPr id="63" name="Group 437"/>
            <p:cNvGrpSpPr/>
            <p:nvPr/>
          </p:nvGrpSpPr>
          <p:grpSpPr>
            <a:xfrm>
              <a:off x="2193882" y="3060723"/>
              <a:ext cx="136703" cy="45719"/>
              <a:chOff x="919518" y="3054178"/>
              <a:chExt cx="136703" cy="45719"/>
            </a:xfrm>
          </p:grpSpPr>
          <p:sp>
            <p:nvSpPr>
              <p:cNvPr id="439" name="Oval 438"/>
              <p:cNvSpPr/>
              <p:nvPr/>
            </p:nvSpPr>
            <p:spPr>
              <a:xfrm>
                <a:off x="919518" y="305417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1010502" y="305417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440"/>
          <p:cNvGrpSpPr/>
          <p:nvPr/>
        </p:nvGrpSpPr>
        <p:grpSpPr>
          <a:xfrm>
            <a:off x="2385210" y="3576841"/>
            <a:ext cx="136703" cy="45719"/>
            <a:chOff x="919518" y="3054178"/>
            <a:chExt cx="136703" cy="45719"/>
          </a:xfrm>
        </p:grpSpPr>
        <p:sp>
          <p:nvSpPr>
            <p:cNvPr id="442" name="Oval 441"/>
            <p:cNvSpPr/>
            <p:nvPr/>
          </p:nvSpPr>
          <p:spPr>
            <a:xfrm>
              <a:off x="919518" y="305417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1010502" y="305417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450"/>
          <p:cNvGrpSpPr/>
          <p:nvPr/>
        </p:nvGrpSpPr>
        <p:grpSpPr>
          <a:xfrm>
            <a:off x="1974688" y="2299198"/>
            <a:ext cx="511101" cy="346909"/>
            <a:chOff x="1877408" y="2299198"/>
            <a:chExt cx="511101" cy="346909"/>
          </a:xfrm>
        </p:grpSpPr>
        <p:sp>
          <p:nvSpPr>
            <p:cNvPr id="434" name="AutoShape 14"/>
            <p:cNvSpPr>
              <a:spLocks noChangeArrowheads="1"/>
            </p:cNvSpPr>
            <p:nvPr/>
          </p:nvSpPr>
          <p:spPr bwMode="auto">
            <a:xfrm>
              <a:off x="1877408" y="2398177"/>
              <a:ext cx="511101" cy="247930"/>
            </a:xfrm>
            <a:prstGeom prst="flowChartProcess">
              <a:avLst/>
            </a:prstGeom>
            <a:noFill/>
            <a:ln w="19050">
              <a:solidFill>
                <a:srgbClr val="000000"/>
              </a:solidFill>
              <a:round/>
              <a:headEnd/>
              <a:tailEnd/>
            </a:ln>
          </p:spPr>
          <p:txBody>
            <a:bodyPr wrap="none" anchor="ctr"/>
            <a:lstStyle/>
            <a:p>
              <a:pPr algn="ctr"/>
              <a:r>
                <a:rPr lang="en-US" sz="700" dirty="0" smtClean="0">
                  <a:latin typeface="Arial" pitchFamily="34" charset="0"/>
                  <a:cs typeface="Arial" pitchFamily="34" charset="0"/>
                </a:rPr>
                <a:t>CENTCOM</a:t>
              </a:r>
              <a:endParaRPr lang="en-US" sz="700" dirty="0">
                <a:latin typeface="Arial" pitchFamily="34" charset="0"/>
                <a:cs typeface="Arial" pitchFamily="34" charset="0"/>
              </a:endParaRPr>
            </a:p>
          </p:txBody>
        </p:sp>
        <p:grpSp>
          <p:nvGrpSpPr>
            <p:cNvPr id="66" name="Group 447"/>
            <p:cNvGrpSpPr/>
            <p:nvPr/>
          </p:nvGrpSpPr>
          <p:grpSpPr>
            <a:xfrm>
              <a:off x="2056910" y="2299198"/>
              <a:ext cx="136703" cy="45719"/>
              <a:chOff x="4535514" y="2477777"/>
              <a:chExt cx="136703" cy="45719"/>
            </a:xfrm>
          </p:grpSpPr>
          <p:sp>
            <p:nvSpPr>
              <p:cNvPr id="449" name="Oval 448"/>
              <p:cNvSpPr/>
              <p:nvPr/>
            </p:nvSpPr>
            <p:spPr>
              <a:xfrm>
                <a:off x="4535514"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4626498" y="24777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295"/>
          <p:cNvGrpSpPr/>
          <p:nvPr/>
        </p:nvGrpSpPr>
        <p:grpSpPr>
          <a:xfrm>
            <a:off x="2961342" y="3539528"/>
            <a:ext cx="544570" cy="1245436"/>
            <a:chOff x="2939682" y="3543743"/>
            <a:chExt cx="544570" cy="1245436"/>
          </a:xfrm>
        </p:grpSpPr>
        <p:grpSp>
          <p:nvGrpSpPr>
            <p:cNvPr id="72" name="Group 91"/>
            <p:cNvGrpSpPr/>
            <p:nvPr/>
          </p:nvGrpSpPr>
          <p:grpSpPr>
            <a:xfrm>
              <a:off x="2949603" y="3543743"/>
              <a:ext cx="534649" cy="370930"/>
              <a:chOff x="599661" y="2035835"/>
              <a:chExt cx="534649" cy="370930"/>
            </a:xfrm>
          </p:grpSpPr>
          <p:sp>
            <p:nvSpPr>
              <p:cNvPr id="249" name="AutoShape 14"/>
              <p:cNvSpPr>
                <a:spLocks noChangeArrowheads="1"/>
              </p:cNvSpPr>
              <p:nvPr/>
            </p:nvSpPr>
            <p:spPr bwMode="auto">
              <a:xfrm>
                <a:off x="599661" y="2158835"/>
                <a:ext cx="511101" cy="247930"/>
              </a:xfrm>
              <a:prstGeom prst="flowChartProcess">
                <a:avLst/>
              </a:prstGeom>
              <a:noFill/>
              <a:ln w="19050">
                <a:solidFill>
                  <a:srgbClr val="000000"/>
                </a:solidFill>
                <a:prstDash val="dash"/>
                <a:round/>
                <a:headEnd/>
                <a:tailEnd/>
              </a:ln>
            </p:spPr>
            <p:txBody>
              <a:bodyPr wrap="none" anchor="ctr"/>
              <a:lstStyle/>
              <a:p>
                <a:pPr algn="ctr"/>
                <a:r>
                  <a:rPr lang="en-US" sz="1000" dirty="0" smtClean="0">
                    <a:latin typeface="Arial" pitchFamily="34" charset="0"/>
                    <a:cs typeface="Arial" pitchFamily="34" charset="0"/>
                  </a:rPr>
                  <a:t>SOF</a:t>
                </a:r>
                <a:endParaRPr lang="en-US" sz="1000" dirty="0">
                  <a:latin typeface="Arial" pitchFamily="34" charset="0"/>
                  <a:cs typeface="Arial" pitchFamily="34" charset="0"/>
                </a:endParaRPr>
              </a:p>
            </p:txBody>
          </p:sp>
          <p:sp>
            <p:nvSpPr>
              <p:cNvPr id="250" name="TextBox 249"/>
              <p:cNvSpPr txBox="1">
                <a:spLocks noChangeArrowheads="1"/>
              </p:cNvSpPr>
              <p:nvPr/>
            </p:nvSpPr>
            <p:spPr bwMode="auto">
              <a:xfrm>
                <a:off x="926079" y="2035835"/>
                <a:ext cx="208231" cy="172074"/>
              </a:xfrm>
              <a:prstGeom prst="rect">
                <a:avLst/>
              </a:prstGeom>
              <a:noFill/>
              <a:ln w="9525">
                <a:noFill/>
                <a:miter lim="800000"/>
                <a:headEnd/>
                <a:tailEnd/>
              </a:ln>
            </p:spPr>
            <p:txBody>
              <a:bodyPr wrap="square">
                <a:spAutoFit/>
              </a:bodyPr>
              <a:lstStyle/>
              <a:p>
                <a:pPr algn="ctr"/>
                <a:endParaRPr lang="en-US" sz="900" b="1" dirty="0">
                  <a:solidFill>
                    <a:schemeClr val="tx1"/>
                  </a:solidFill>
                </a:endParaRPr>
              </a:p>
            </p:txBody>
          </p:sp>
        </p:grpSp>
        <p:grpSp>
          <p:nvGrpSpPr>
            <p:cNvPr id="74" name="Group 203"/>
            <p:cNvGrpSpPr/>
            <p:nvPr/>
          </p:nvGrpSpPr>
          <p:grpSpPr>
            <a:xfrm>
              <a:off x="2939682" y="4103996"/>
              <a:ext cx="511101" cy="685183"/>
              <a:chOff x="3165326" y="3046401"/>
              <a:chExt cx="511101" cy="685183"/>
            </a:xfrm>
          </p:grpSpPr>
          <p:sp>
            <p:nvSpPr>
              <p:cNvPr id="252" name="AutoShape 14"/>
              <p:cNvSpPr>
                <a:spLocks noChangeArrowheads="1"/>
              </p:cNvSpPr>
              <p:nvPr/>
            </p:nvSpPr>
            <p:spPr bwMode="auto">
              <a:xfrm>
                <a:off x="3165326" y="3483654"/>
                <a:ext cx="511101" cy="247930"/>
              </a:xfrm>
              <a:prstGeom prst="flowChartProcess">
                <a:avLst/>
              </a:prstGeom>
              <a:noFill/>
              <a:ln w="19050">
                <a:solidFill>
                  <a:srgbClr val="000000"/>
                </a:solidFill>
                <a:prstDash val="dash"/>
                <a:round/>
                <a:headEnd/>
                <a:tailEnd/>
              </a:ln>
            </p:spPr>
            <p:txBody>
              <a:bodyPr wrap="none" anchor="ctr"/>
              <a:lstStyle/>
              <a:p>
                <a:pPr algn="ctr"/>
                <a:r>
                  <a:rPr lang="en-US" sz="1000" dirty="0" smtClean="0">
                    <a:latin typeface="Arial" pitchFamily="34" charset="0"/>
                    <a:cs typeface="Arial" pitchFamily="34" charset="0"/>
                  </a:rPr>
                  <a:t>MISO</a:t>
                </a:r>
                <a:endParaRPr lang="en-US" sz="1000" dirty="0">
                  <a:latin typeface="Arial" pitchFamily="34" charset="0"/>
                  <a:cs typeface="Arial" pitchFamily="34" charset="0"/>
                </a:endParaRPr>
              </a:p>
            </p:txBody>
          </p:sp>
          <p:sp>
            <p:nvSpPr>
              <p:cNvPr id="253" name="AutoShape 14"/>
              <p:cNvSpPr>
                <a:spLocks noChangeArrowheads="1"/>
              </p:cNvSpPr>
              <p:nvPr/>
            </p:nvSpPr>
            <p:spPr bwMode="auto">
              <a:xfrm>
                <a:off x="3165326" y="3046401"/>
                <a:ext cx="511101" cy="247930"/>
              </a:xfrm>
              <a:prstGeom prst="flowChartProcess">
                <a:avLst/>
              </a:prstGeom>
              <a:noFill/>
              <a:ln w="19050">
                <a:solidFill>
                  <a:srgbClr val="000000"/>
                </a:solidFill>
                <a:prstDash val="dash"/>
                <a:round/>
                <a:headEnd/>
                <a:tailEnd/>
              </a:ln>
            </p:spPr>
            <p:txBody>
              <a:bodyPr wrap="none" anchor="ctr"/>
              <a:lstStyle/>
              <a:p>
                <a:pPr algn="ctr"/>
                <a:r>
                  <a:rPr lang="en-US" sz="800" dirty="0" smtClean="0">
                    <a:latin typeface="Arial" pitchFamily="34" charset="0"/>
                    <a:cs typeface="Arial" pitchFamily="34" charset="0"/>
                  </a:rPr>
                  <a:t>Civil</a:t>
                </a:r>
              </a:p>
              <a:p>
                <a:pPr algn="ctr"/>
                <a:r>
                  <a:rPr lang="en-US" sz="800" dirty="0" smtClean="0">
                    <a:latin typeface="Arial" pitchFamily="34" charset="0"/>
                    <a:cs typeface="Arial" pitchFamily="34" charset="0"/>
                  </a:rPr>
                  <a:t>Affairs</a:t>
                </a:r>
                <a:endParaRPr lang="en-US" sz="800" dirty="0">
                  <a:latin typeface="Arial" pitchFamily="34" charset="0"/>
                  <a:cs typeface="Arial" pitchFamily="34" charset="0"/>
                </a:endParaRPr>
              </a:p>
            </p:txBody>
          </p:sp>
        </p:grpSp>
      </p:grpSp>
      <p:cxnSp>
        <p:nvCxnSpPr>
          <p:cNvPr id="295" name="Straight Connector 160"/>
          <p:cNvCxnSpPr>
            <a:cxnSpLocks noChangeShapeType="1"/>
          </p:cNvCxnSpPr>
          <p:nvPr/>
        </p:nvCxnSpPr>
        <p:spPr bwMode="auto">
          <a:xfrm rot="5400000">
            <a:off x="3152900" y="3356316"/>
            <a:ext cx="132490" cy="1588"/>
          </a:xfrm>
          <a:prstGeom prst="line">
            <a:avLst/>
          </a:prstGeom>
          <a:noFill/>
          <a:ln w="31750" algn="ctr">
            <a:solidFill>
              <a:schemeClr val="tx1"/>
            </a:solidFill>
            <a:round/>
            <a:headEnd/>
            <a:tailEnd/>
          </a:ln>
        </p:spPr>
      </p:cxnSp>
      <p:cxnSp>
        <p:nvCxnSpPr>
          <p:cNvPr id="297" name="Straight Connector 160"/>
          <p:cNvCxnSpPr>
            <a:cxnSpLocks noChangeShapeType="1"/>
          </p:cNvCxnSpPr>
          <p:nvPr/>
        </p:nvCxnSpPr>
        <p:spPr bwMode="auto">
          <a:xfrm rot="5400000">
            <a:off x="3158653" y="3965916"/>
            <a:ext cx="132490" cy="1588"/>
          </a:xfrm>
          <a:prstGeom prst="line">
            <a:avLst/>
          </a:prstGeom>
          <a:noFill/>
          <a:ln w="31750" algn="ctr">
            <a:solidFill>
              <a:schemeClr val="tx1"/>
            </a:solidFill>
            <a:round/>
            <a:headEnd/>
            <a:tailEnd/>
          </a:ln>
        </p:spPr>
      </p:cxnSp>
      <p:cxnSp>
        <p:nvCxnSpPr>
          <p:cNvPr id="298" name="Straight Connector 160"/>
          <p:cNvCxnSpPr>
            <a:cxnSpLocks noChangeShapeType="1"/>
          </p:cNvCxnSpPr>
          <p:nvPr/>
        </p:nvCxnSpPr>
        <p:spPr bwMode="auto">
          <a:xfrm rot="5400000">
            <a:off x="3155777" y="4428867"/>
            <a:ext cx="132490" cy="1588"/>
          </a:xfrm>
          <a:prstGeom prst="line">
            <a:avLst/>
          </a:prstGeom>
          <a:noFill/>
          <a:ln w="31750" algn="ctr">
            <a:solidFill>
              <a:schemeClr val="tx1"/>
            </a:solidFill>
            <a:round/>
            <a:headEnd/>
            <a:tailEnd/>
          </a:ln>
        </p:spPr>
      </p:cxnSp>
      <p:sp>
        <p:nvSpPr>
          <p:cNvPr id="251" name="Slide Number Placeholder 4"/>
          <p:cNvSpPr>
            <a:spLocks noGrp="1"/>
          </p:cNvSpPr>
          <p:nvPr>
            <p:ph type="sldNum" sz="quarter" idx="12"/>
          </p:nvPr>
        </p:nvSpPr>
        <p:spPr>
          <a:xfrm>
            <a:off x="7010400" y="6492875"/>
            <a:ext cx="2133600" cy="365125"/>
          </a:xfrm>
        </p:spPr>
        <p:txBody>
          <a:bodyPr/>
          <a:lstStyle/>
          <a:p>
            <a:fld id="{0EE095FF-EFC7-4676-8C17-A4391E65FB04}" type="slidenum">
              <a:rPr lang="en-US" sz="1200" smtClean="0">
                <a:solidFill>
                  <a:schemeClr val="tx1"/>
                </a:solidFill>
                <a:latin typeface="Arial" pitchFamily="34" charset="0"/>
                <a:cs typeface="Arial" pitchFamily="34" charset="0"/>
              </a:rPr>
              <a:pPr/>
              <a:t>5</a:t>
            </a:fld>
            <a:endParaRPr lang="en-US" sz="1200"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 y="381000"/>
            <a:ext cx="90678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50" normalizeH="0" baseline="0" noProof="0" dirty="0" smtClean="0">
                <a:ln>
                  <a:noFill/>
                </a:ln>
                <a:solidFill>
                  <a:schemeClr val="tx1"/>
                </a:solidFill>
                <a:effectLst/>
                <a:uLnTx/>
                <a:uFillTx/>
                <a:latin typeface="Arial" pitchFamily="34" charset="0"/>
                <a:ea typeface="+mj-ea"/>
                <a:cs typeface="Arial" pitchFamily="34" charset="0"/>
              </a:rPr>
              <a:t>Advisor Skills, Combat  Skills,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50" normalizeH="0" baseline="0" noProof="0" dirty="0" smtClean="0">
                <a:ln>
                  <a:noFill/>
                </a:ln>
                <a:solidFill>
                  <a:schemeClr val="tx1"/>
                </a:solidFill>
                <a:effectLst/>
                <a:uLnTx/>
                <a:uFillTx/>
                <a:latin typeface="Arial" pitchFamily="34" charset="0"/>
                <a:ea typeface="+mj-ea"/>
                <a:cs typeface="Arial" pitchFamily="34" charset="0"/>
              </a:rPr>
              <a:t>and Security Force Assistance Skills </a:t>
            </a:r>
          </a:p>
        </p:txBody>
      </p:sp>
      <p:graphicFrame>
        <p:nvGraphicFramePr>
          <p:cNvPr id="9" name="Table 8"/>
          <p:cNvGraphicFramePr>
            <a:graphicFrameLocks noGrp="1"/>
          </p:cNvGraphicFramePr>
          <p:nvPr/>
        </p:nvGraphicFramePr>
        <p:xfrm>
          <a:off x="78672" y="1905000"/>
          <a:ext cx="8989128" cy="4871678"/>
        </p:xfrm>
        <a:graphic>
          <a:graphicData uri="http://schemas.openxmlformats.org/drawingml/2006/table">
            <a:tbl>
              <a:tblPr/>
              <a:tblGrid>
                <a:gridCol w="2828040"/>
                <a:gridCol w="2706838"/>
                <a:gridCol w="3454250"/>
              </a:tblGrid>
              <a:tr h="479387">
                <a:tc>
                  <a:txBody>
                    <a:bodyPr/>
                    <a:lstStyle/>
                    <a:p>
                      <a:pPr algn="ctr" fontAlgn="ctr"/>
                      <a:r>
                        <a:rPr lang="en-US" sz="1600" b="1" i="0" u="none" strike="noStrike" dirty="0" smtClean="0">
                          <a:solidFill>
                            <a:srgbClr val="000000"/>
                          </a:solidFill>
                          <a:latin typeface="Arial"/>
                        </a:rPr>
                        <a:t>ADVISOR SKILLS</a:t>
                      </a:r>
                      <a:endParaRPr lang="en-US" sz="16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smtClean="0">
                          <a:solidFill>
                            <a:srgbClr val="000000"/>
                          </a:solidFill>
                          <a:latin typeface="Arial"/>
                        </a:rPr>
                        <a:t>COMBAT SKILLS</a:t>
                      </a:r>
                      <a:endParaRPr lang="en-US" sz="16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Arial"/>
                        </a:rPr>
                        <a:t>SECURITY FORCE ASSISTANCE SKILLS</a:t>
                      </a: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374582">
                <a:tc>
                  <a:txBody>
                    <a:bodyPr/>
                    <a:lstStyle/>
                    <a:p>
                      <a:pPr algn="l" fontAlgn="ctr">
                        <a:buFont typeface="Arial" pitchFamily="34" charset="0"/>
                        <a:buNone/>
                      </a:pPr>
                      <a:r>
                        <a:rPr lang="en-US" sz="1600" b="1" i="0" u="none" strike="noStrike" dirty="0" smtClean="0">
                          <a:solidFill>
                            <a:srgbClr val="000000"/>
                          </a:solidFill>
                          <a:latin typeface="Arial"/>
                        </a:rPr>
                        <a:t> </a:t>
                      </a:r>
                    </a:p>
                    <a:p>
                      <a:pPr marL="168275" marR="0" indent="-11430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400" b="1" i="0" u="none" strike="noStrike" dirty="0" smtClean="0">
                          <a:solidFill>
                            <a:srgbClr val="000000"/>
                          </a:solidFill>
                          <a:latin typeface="Arial"/>
                        </a:rPr>
                        <a:t>Roles and Traits of An Advisor</a:t>
                      </a:r>
                    </a:p>
                    <a:p>
                      <a:pPr marL="168275" marR="0" indent="-11430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400" b="1" i="0" u="none" strike="noStrike" baseline="0" dirty="0" smtClean="0">
                          <a:solidFill>
                            <a:srgbClr val="000000"/>
                          </a:solidFill>
                          <a:latin typeface="Arial"/>
                        </a:rPr>
                        <a:t>Building Rapport Through Counterpart Engagement</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 Influencing</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 Negotiating</a:t>
                      </a:r>
                    </a:p>
                    <a:p>
                      <a:pPr marL="168275" marR="0" indent="-11430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400" b="1" i="0" u="none" strike="noStrike" baseline="0" dirty="0" smtClean="0">
                          <a:solidFill>
                            <a:srgbClr val="000000"/>
                          </a:solidFill>
                          <a:latin typeface="Arial"/>
                        </a:rPr>
                        <a:t>Shared Understanding Through A Cultural Prism</a:t>
                      </a:r>
                    </a:p>
                    <a:p>
                      <a:pPr marL="168275" marR="0" indent="-11430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400" b="1" i="0" u="none" strike="noStrike" baseline="0" dirty="0" smtClean="0">
                          <a:solidFill>
                            <a:srgbClr val="000000"/>
                          </a:solidFill>
                          <a:latin typeface="Arial"/>
                        </a:rPr>
                        <a:t>Cross Cultural Leadership</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 Observe and Assess</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Teach and Train</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Coach and Mentor</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Advise and Assist</a:t>
                      </a:r>
                      <a:endParaRPr lang="en-US" sz="1400" b="1" i="0" u="none" strike="noStrike" dirty="0" smtClean="0">
                        <a:solidFill>
                          <a:srgbClr val="000000"/>
                        </a:solidFill>
                        <a:latin typeface="Arial"/>
                      </a:endParaRPr>
                    </a:p>
                    <a:p>
                      <a:pPr marL="168275" indent="-114300" algn="l" fontAlgn="ctr">
                        <a:buFont typeface="Arial" pitchFamily="34" charset="0"/>
                        <a:buChar char="•"/>
                      </a:pPr>
                      <a:r>
                        <a:rPr lang="en-US" sz="1400" b="1" i="0" u="none" strike="noStrike" dirty="0" smtClean="0">
                          <a:solidFill>
                            <a:srgbClr val="000000"/>
                          </a:solidFill>
                          <a:latin typeface="Arial"/>
                        </a:rPr>
                        <a:t>Green on Blue Insider Threat</a:t>
                      </a:r>
                    </a:p>
                    <a:p>
                      <a:pPr marL="168275" marR="0" indent="-11430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400" b="1" i="0" u="none" strike="noStrike" baseline="0" dirty="0" smtClean="0">
                          <a:solidFill>
                            <a:srgbClr val="000000"/>
                          </a:solidFill>
                          <a:latin typeface="Arial"/>
                        </a:rPr>
                        <a:t>Use of Interpreter</a:t>
                      </a:r>
                    </a:p>
                    <a:p>
                      <a:pPr marL="168275" marR="0" indent="-11430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400" b="1" i="0" u="none" strike="noStrike" dirty="0" smtClean="0">
                          <a:solidFill>
                            <a:srgbClr val="000000"/>
                          </a:solidFill>
                          <a:latin typeface="Arial"/>
                        </a:rPr>
                        <a:t>Culture</a:t>
                      </a:r>
                      <a:r>
                        <a:rPr lang="en-US" sz="1400" b="1" i="0" u="none" strike="noStrike" baseline="0" dirty="0" smtClean="0">
                          <a:solidFill>
                            <a:srgbClr val="000000"/>
                          </a:solidFill>
                          <a:latin typeface="Arial"/>
                        </a:rPr>
                        <a:t>/Tribe  (RC Specific)</a:t>
                      </a:r>
                    </a:p>
                    <a:p>
                      <a:pPr marL="168275" indent="-114300" algn="l" fontAlgn="ctr">
                        <a:buFont typeface="Arial" pitchFamily="34" charset="0"/>
                        <a:buChar char="•"/>
                      </a:pPr>
                      <a:endParaRPr lang="en-US" sz="1400" b="1" i="0" u="none" strike="noStrike" baseline="0" dirty="0" smtClean="0">
                        <a:solidFill>
                          <a:srgbClr val="000000"/>
                        </a:solidFill>
                        <a:latin typeface="Arial"/>
                      </a:endParaRPr>
                    </a:p>
                    <a:p>
                      <a:pPr algn="ctr" fontAlgn="ctr"/>
                      <a:endParaRPr lang="en-US" sz="1600" b="1" i="0" u="none" strike="noStrike" baseline="0" dirty="0" smtClean="0">
                        <a:solidFill>
                          <a:srgbClr val="000000"/>
                        </a:solidFill>
                        <a:latin typeface="Arial"/>
                      </a:endParaRPr>
                    </a:p>
                  </a:txBody>
                  <a:tcPr marL="5059" marR="5059" marT="50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lnSpc>
                          <a:spcPct val="100000"/>
                        </a:lnSpc>
                        <a:buFont typeface="Arial" pitchFamily="34" charset="0"/>
                        <a:buNone/>
                      </a:pPr>
                      <a:r>
                        <a:rPr lang="en-US" sz="1600" b="1" i="0" u="none" strike="noStrike" dirty="0" smtClean="0">
                          <a:solidFill>
                            <a:schemeClr val="tx1"/>
                          </a:solidFill>
                          <a:latin typeface="Arial"/>
                        </a:rPr>
                        <a:t> </a:t>
                      </a:r>
                    </a:p>
                    <a:p>
                      <a:pPr marL="168275" indent="-114300" algn="l" fontAlgn="ctr">
                        <a:lnSpc>
                          <a:spcPct val="100000"/>
                        </a:lnSpc>
                        <a:buFont typeface="Arial" pitchFamily="34" charset="0"/>
                        <a:buChar char="•"/>
                      </a:pPr>
                      <a:r>
                        <a:rPr lang="en-US" sz="1400" b="1" i="0" u="none" strike="noStrike" dirty="0" smtClean="0">
                          <a:solidFill>
                            <a:schemeClr val="tx1"/>
                          </a:solidFill>
                          <a:latin typeface="Arial"/>
                        </a:rPr>
                        <a:t>Link to US Enablers</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 Indirect Fires</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 Close Combat Attack</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 Close Air Support</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 Quick Reaction Force</a:t>
                      </a:r>
                    </a:p>
                    <a:p>
                      <a:pPr marL="400050" indent="-115888" algn="l" fontAlgn="ctr">
                        <a:lnSpc>
                          <a:spcPct val="100000"/>
                        </a:lnSpc>
                        <a:buFont typeface="Arial" pitchFamily="34" charset="0"/>
                        <a:buChar char="–"/>
                      </a:pPr>
                      <a:r>
                        <a:rPr lang="en-US" sz="1400" b="1" i="0" u="none" strike="noStrike" baseline="0" dirty="0" smtClean="0">
                          <a:solidFill>
                            <a:schemeClr val="tx1"/>
                          </a:solidFill>
                          <a:latin typeface="Arial"/>
                        </a:rPr>
                        <a:t> MEDEVAC</a:t>
                      </a:r>
                    </a:p>
                    <a:p>
                      <a:pPr marL="400050" indent="-115888" algn="l" fontAlgn="ctr">
                        <a:lnSpc>
                          <a:spcPct val="100000"/>
                        </a:lnSpc>
                        <a:buFont typeface="Arial" pitchFamily="34" charset="0"/>
                        <a:buChar char="•"/>
                      </a:pPr>
                      <a:endParaRPr lang="en-US" sz="700" b="1" i="0" u="none" strike="noStrike" dirty="0" smtClean="0">
                        <a:solidFill>
                          <a:schemeClr val="tx1"/>
                        </a:solidFill>
                        <a:latin typeface="Arial"/>
                      </a:endParaRPr>
                    </a:p>
                    <a:p>
                      <a:pPr marL="168275" indent="-114300" algn="l" fontAlgn="ctr">
                        <a:lnSpc>
                          <a:spcPct val="100000"/>
                        </a:lnSpc>
                        <a:buFont typeface="Arial" pitchFamily="34" charset="0"/>
                        <a:buChar char="•"/>
                      </a:pPr>
                      <a:r>
                        <a:rPr lang="en-US" sz="1400" b="1" i="0" u="none" strike="noStrike" dirty="0" smtClean="0">
                          <a:solidFill>
                            <a:schemeClr val="tx1"/>
                          </a:solidFill>
                          <a:latin typeface="Arial"/>
                        </a:rPr>
                        <a:t>Link to combined Intel and Operations processes</a:t>
                      </a:r>
                    </a:p>
                    <a:p>
                      <a:pPr marL="168275" indent="-114300" algn="l" fontAlgn="ctr">
                        <a:lnSpc>
                          <a:spcPct val="100000"/>
                        </a:lnSpc>
                        <a:buFont typeface="Arial" pitchFamily="34" charset="0"/>
                        <a:buChar char="•"/>
                      </a:pPr>
                      <a:endParaRPr lang="en-US" sz="1400" b="1" i="0" u="none" strike="noStrike" dirty="0" smtClean="0">
                        <a:solidFill>
                          <a:schemeClr val="tx1"/>
                        </a:solidFill>
                        <a:latin typeface="Arial"/>
                      </a:endParaRPr>
                    </a:p>
                    <a:p>
                      <a:pPr marL="168275" indent="-114300" algn="l" fontAlgn="ctr">
                        <a:lnSpc>
                          <a:spcPct val="100000"/>
                        </a:lnSpc>
                        <a:buFont typeface="Arial" pitchFamily="34" charset="0"/>
                        <a:buChar char="•"/>
                      </a:pPr>
                      <a:r>
                        <a:rPr lang="en-US" sz="1400" b="1" i="0" u="none" strike="noStrike" dirty="0" smtClean="0">
                          <a:solidFill>
                            <a:schemeClr val="tx1"/>
                          </a:solidFill>
                          <a:latin typeface="Arial"/>
                        </a:rPr>
                        <a:t>Information Operations</a:t>
                      </a:r>
                      <a:endParaRPr lang="en-US" sz="1400" b="1" i="0" u="none" strike="noStrike" dirty="0">
                        <a:solidFill>
                          <a:schemeClr val="tx1"/>
                        </a:solidFill>
                        <a:latin typeface="Arial"/>
                      </a:endParaRPr>
                    </a:p>
                  </a:txBody>
                  <a:tcPr marL="5059" marR="5059" marT="50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lnSpc>
                          <a:spcPct val="100000"/>
                        </a:lnSpc>
                        <a:buFont typeface="Arial" pitchFamily="34" charset="0"/>
                        <a:buNone/>
                      </a:pPr>
                      <a:endParaRPr lang="en-US" sz="1400" b="1" i="0" u="none" strike="noStrike" dirty="0" smtClean="0">
                        <a:solidFill>
                          <a:schemeClr val="tx1"/>
                        </a:solidFill>
                        <a:latin typeface="Arial"/>
                      </a:endParaRPr>
                    </a:p>
                    <a:p>
                      <a:pPr algn="l" fontAlgn="ctr">
                        <a:lnSpc>
                          <a:spcPct val="100000"/>
                        </a:lnSpc>
                        <a:buFont typeface="Arial" pitchFamily="34" charset="0"/>
                        <a:buNone/>
                      </a:pPr>
                      <a:r>
                        <a:rPr lang="en-US" sz="1400" b="1" i="0" u="none" strike="noStrike" dirty="0" smtClean="0">
                          <a:solidFill>
                            <a:schemeClr val="tx1"/>
                          </a:solidFill>
                          <a:latin typeface="Arial"/>
                        </a:rPr>
                        <a:t>Transferring</a:t>
                      </a:r>
                      <a:r>
                        <a:rPr lang="en-US" sz="1400" b="1" i="0" u="none" strike="noStrike" baseline="0" dirty="0" smtClean="0">
                          <a:solidFill>
                            <a:schemeClr val="tx1"/>
                          </a:solidFill>
                          <a:latin typeface="Arial"/>
                        </a:rPr>
                        <a:t> Knowledge to counterparts to increase strength of will: </a:t>
                      </a:r>
                    </a:p>
                    <a:p>
                      <a:pPr algn="l" fontAlgn="ctr">
                        <a:lnSpc>
                          <a:spcPct val="100000"/>
                        </a:lnSpc>
                        <a:buFont typeface="Arial" pitchFamily="34" charset="0"/>
                        <a:buNone/>
                      </a:pPr>
                      <a:endParaRPr lang="en-US" sz="1400" b="1" i="0" u="none" strike="noStrike" dirty="0" smtClean="0">
                        <a:solidFill>
                          <a:schemeClr val="tx1"/>
                        </a:solidFill>
                        <a:latin typeface="Arial"/>
                      </a:endParaRPr>
                    </a:p>
                    <a:p>
                      <a:pPr marL="168275" indent="-114300" algn="l" fontAlgn="ctr">
                        <a:lnSpc>
                          <a:spcPct val="100000"/>
                        </a:lnSpc>
                        <a:buFont typeface="Arial" pitchFamily="34" charset="0"/>
                        <a:buChar char="•"/>
                      </a:pPr>
                      <a:r>
                        <a:rPr lang="en-US" sz="1400" b="1" i="0" u="none" strike="noStrike" dirty="0" smtClean="0">
                          <a:solidFill>
                            <a:schemeClr val="tx1"/>
                          </a:solidFill>
                          <a:latin typeface="Arial"/>
                        </a:rPr>
                        <a:t>ANSF</a:t>
                      </a:r>
                      <a:r>
                        <a:rPr lang="en-US" sz="1400" b="1" i="0" u="none" strike="noStrike" baseline="0" dirty="0" smtClean="0">
                          <a:solidFill>
                            <a:schemeClr val="tx1"/>
                          </a:solidFill>
                          <a:latin typeface="Arial"/>
                        </a:rPr>
                        <a:t> Operations:</a:t>
                      </a:r>
                    </a:p>
                    <a:p>
                      <a:pPr marL="400050" indent="-115888" algn="l" fontAlgn="ctr">
                        <a:lnSpc>
                          <a:spcPct val="100000"/>
                        </a:lnSpc>
                        <a:buFont typeface="Arial" pitchFamily="34" charset="0"/>
                        <a:buChar char="–"/>
                      </a:pPr>
                      <a:r>
                        <a:rPr lang="en-US" sz="1400" b="1" i="0" u="none" strike="noStrike" dirty="0" smtClean="0">
                          <a:solidFill>
                            <a:schemeClr val="tx1"/>
                          </a:solidFill>
                          <a:latin typeface="Arial"/>
                        </a:rPr>
                        <a:t> Mission Command (Confidence)</a:t>
                      </a:r>
                    </a:p>
                    <a:p>
                      <a:pPr marL="738188" indent="-109538" algn="l" fontAlgn="ctr">
                        <a:lnSpc>
                          <a:spcPct val="100000"/>
                        </a:lnSpc>
                        <a:buFont typeface="Arial" pitchFamily="34" charset="0"/>
                        <a:buChar char="–"/>
                      </a:pPr>
                      <a:r>
                        <a:rPr lang="en-US" sz="1400" b="1" i="0" u="none" strike="noStrike" dirty="0" smtClean="0">
                          <a:solidFill>
                            <a:schemeClr val="tx1"/>
                          </a:solidFill>
                          <a:latin typeface="Arial"/>
                        </a:rPr>
                        <a:t> Planning</a:t>
                      </a:r>
                    </a:p>
                    <a:p>
                      <a:pPr marL="738188" indent="-109538" algn="l" fontAlgn="ctr">
                        <a:lnSpc>
                          <a:spcPct val="100000"/>
                        </a:lnSpc>
                        <a:buFont typeface="Arial" pitchFamily="34" charset="0"/>
                        <a:buChar char="–"/>
                      </a:pPr>
                      <a:r>
                        <a:rPr lang="en-US" sz="1400" b="1" i="0" u="none" strike="noStrike" dirty="0" smtClean="0">
                          <a:solidFill>
                            <a:schemeClr val="tx1"/>
                          </a:solidFill>
                          <a:latin typeface="Arial"/>
                        </a:rPr>
                        <a:t> Training</a:t>
                      </a:r>
                    </a:p>
                    <a:p>
                      <a:pPr marL="744538" indent="-115888" algn="l" fontAlgn="ctr">
                        <a:lnSpc>
                          <a:spcPct val="100000"/>
                        </a:lnSpc>
                        <a:buFont typeface="Arial" pitchFamily="34" charset="0"/>
                        <a:buChar char="–"/>
                      </a:pPr>
                      <a:r>
                        <a:rPr lang="en-US" sz="1400" b="1" i="0" u="none" strike="noStrike" dirty="0" smtClean="0">
                          <a:solidFill>
                            <a:schemeClr val="tx1"/>
                          </a:solidFill>
                          <a:latin typeface="Arial"/>
                        </a:rPr>
                        <a:t> Current Operations</a:t>
                      </a:r>
                    </a:p>
                    <a:p>
                      <a:pPr marL="738188" indent="-109538" algn="l" fontAlgn="ctr">
                        <a:lnSpc>
                          <a:spcPct val="100000"/>
                        </a:lnSpc>
                        <a:buFont typeface="Arial" pitchFamily="34" charset="0"/>
                        <a:buChar char="–"/>
                      </a:pPr>
                      <a:r>
                        <a:rPr lang="en-US" sz="1400" b="1" i="0" u="none" strike="noStrike" dirty="0" smtClean="0">
                          <a:solidFill>
                            <a:schemeClr val="tx1"/>
                          </a:solidFill>
                          <a:latin typeface="Arial"/>
                        </a:rPr>
                        <a:t> Intelligence</a:t>
                      </a:r>
                    </a:p>
                    <a:p>
                      <a:pPr marL="738188" indent="-109538" algn="l" fontAlgn="ctr">
                        <a:lnSpc>
                          <a:spcPct val="100000"/>
                        </a:lnSpc>
                        <a:buFont typeface="Arial" pitchFamily="34" charset="0"/>
                        <a:buChar char="–"/>
                      </a:pPr>
                      <a:r>
                        <a:rPr lang="en-US" sz="1400" b="1" i="0" u="none" strike="noStrike" baseline="0" dirty="0" smtClean="0">
                          <a:solidFill>
                            <a:schemeClr val="tx1"/>
                          </a:solidFill>
                          <a:latin typeface="Arial"/>
                        </a:rPr>
                        <a:t> Information Operations</a:t>
                      </a:r>
                    </a:p>
                    <a:p>
                      <a:pPr marL="738188" indent="-109538" algn="l" fontAlgn="ctr">
                        <a:lnSpc>
                          <a:spcPct val="100000"/>
                        </a:lnSpc>
                        <a:buFont typeface="Arial" pitchFamily="34" charset="0"/>
                        <a:buNone/>
                      </a:pPr>
                      <a:endParaRPr lang="en-US" sz="1400" b="1" i="0" u="none" strike="noStrike" baseline="0" dirty="0" smtClean="0">
                        <a:solidFill>
                          <a:schemeClr val="tx1"/>
                        </a:solidFill>
                        <a:latin typeface="Arial"/>
                      </a:endParaRPr>
                    </a:p>
                    <a:p>
                      <a:pPr marL="55563" indent="0" algn="l" fontAlgn="ctr">
                        <a:lnSpc>
                          <a:spcPct val="100000"/>
                        </a:lnSpc>
                        <a:buFont typeface="Arial" pitchFamily="34" charset="0"/>
                        <a:buChar char="•"/>
                      </a:pPr>
                      <a:r>
                        <a:rPr lang="en-US" sz="1400" b="1" i="0" u="none" strike="noStrike" baseline="0" dirty="0" smtClean="0">
                          <a:solidFill>
                            <a:schemeClr val="tx1"/>
                          </a:solidFill>
                          <a:latin typeface="Arial"/>
                        </a:rPr>
                        <a:t> ANSF Sustainment:</a:t>
                      </a:r>
                      <a:r>
                        <a:rPr lang="en-US" sz="1400" b="1" i="0" u="none" strike="noStrike" dirty="0" smtClean="0">
                          <a:solidFill>
                            <a:schemeClr val="tx1"/>
                          </a:solidFill>
                          <a:latin typeface="Arial"/>
                        </a:rPr>
                        <a:t>  (Morale)</a:t>
                      </a:r>
                    </a:p>
                    <a:p>
                      <a:pPr marL="400050" indent="-115888" algn="l" fontAlgn="ctr">
                        <a:lnSpc>
                          <a:spcPct val="100000"/>
                        </a:lnSpc>
                        <a:buFont typeface="Arial" pitchFamily="34" charset="0"/>
                        <a:buChar char="–"/>
                      </a:pPr>
                      <a:r>
                        <a:rPr lang="en-US" sz="1400" b="1" i="0" u="none" strike="noStrike" dirty="0" smtClean="0">
                          <a:solidFill>
                            <a:schemeClr val="tx1"/>
                          </a:solidFill>
                          <a:latin typeface="Arial"/>
                        </a:rPr>
                        <a:t> Personnel </a:t>
                      </a:r>
                    </a:p>
                    <a:p>
                      <a:pPr marL="400050" indent="-115888" algn="l" fontAlgn="ctr">
                        <a:lnSpc>
                          <a:spcPct val="100000"/>
                        </a:lnSpc>
                        <a:buFont typeface="Arial" pitchFamily="34" charset="0"/>
                        <a:buChar char="–"/>
                      </a:pPr>
                      <a:r>
                        <a:rPr lang="en-US" sz="1400" b="1" i="0" u="none" strike="noStrike" dirty="0" smtClean="0">
                          <a:solidFill>
                            <a:schemeClr val="tx1"/>
                          </a:solidFill>
                          <a:latin typeface="Arial"/>
                        </a:rPr>
                        <a:t> Logistics</a:t>
                      </a:r>
                    </a:p>
                    <a:p>
                      <a:pPr marL="400050" indent="-115888" algn="l" fontAlgn="ctr">
                        <a:lnSpc>
                          <a:spcPct val="100000"/>
                        </a:lnSpc>
                        <a:buFont typeface="Arial" pitchFamily="34" charset="0"/>
                        <a:buChar char="–"/>
                      </a:pPr>
                      <a:r>
                        <a:rPr lang="en-US" sz="1400" b="1" i="0" u="none" strike="noStrike" dirty="0" smtClean="0">
                          <a:solidFill>
                            <a:schemeClr val="tx1"/>
                          </a:solidFill>
                          <a:latin typeface="Arial"/>
                        </a:rPr>
                        <a:t> Medical </a:t>
                      </a:r>
                    </a:p>
                    <a:p>
                      <a:pPr marL="400050" indent="-115888" algn="l" fontAlgn="ctr">
                        <a:lnSpc>
                          <a:spcPct val="100000"/>
                        </a:lnSpc>
                        <a:buFont typeface="Arial" pitchFamily="34" charset="0"/>
                        <a:buChar char="–"/>
                      </a:pPr>
                      <a:endParaRPr lang="en-US" sz="700" b="1" i="0" u="none" strike="noStrike" baseline="0" dirty="0" smtClean="0">
                        <a:solidFill>
                          <a:schemeClr val="tx1"/>
                        </a:solidFill>
                        <a:latin typeface="Arial"/>
                      </a:endParaRPr>
                    </a:p>
                    <a:p>
                      <a:pPr marL="168275" indent="-114300" algn="l" fontAlgn="ctr">
                        <a:lnSpc>
                          <a:spcPct val="100000"/>
                        </a:lnSpc>
                        <a:buFont typeface="Arial" pitchFamily="34" charset="0"/>
                        <a:buChar char="•"/>
                      </a:pPr>
                      <a:r>
                        <a:rPr lang="en-US" sz="1400" b="1" i="0" u="none" strike="noStrike" dirty="0" smtClean="0">
                          <a:solidFill>
                            <a:schemeClr val="tx1"/>
                          </a:solidFill>
                          <a:latin typeface="Arial"/>
                        </a:rPr>
                        <a:t>Theater  Campaign</a:t>
                      </a:r>
                      <a:r>
                        <a:rPr lang="en-US" sz="1400" b="1" i="0" u="none" strike="noStrike" baseline="0" dirty="0" smtClean="0">
                          <a:solidFill>
                            <a:schemeClr val="tx1"/>
                          </a:solidFill>
                          <a:latin typeface="Arial"/>
                        </a:rPr>
                        <a:t> </a:t>
                      </a:r>
                      <a:r>
                        <a:rPr lang="en-US" sz="1400" b="1" i="0" u="none" strike="noStrike" dirty="0" smtClean="0">
                          <a:solidFill>
                            <a:schemeClr val="tx1"/>
                          </a:solidFill>
                          <a:latin typeface="Arial"/>
                        </a:rPr>
                        <a:t>Framework</a:t>
                      </a:r>
                    </a:p>
                    <a:p>
                      <a:pPr marL="168275" indent="-114300" algn="l" fontAlgn="ctr">
                        <a:lnSpc>
                          <a:spcPct val="100000"/>
                        </a:lnSpc>
                        <a:buFont typeface="Arial" pitchFamily="34" charset="0"/>
                        <a:buChar char="•"/>
                      </a:pPr>
                      <a:r>
                        <a:rPr lang="en-US" sz="1400" b="1" i="0" u="none" strike="noStrike" dirty="0" smtClean="0">
                          <a:solidFill>
                            <a:schemeClr val="tx1"/>
                          </a:solidFill>
                          <a:latin typeface="Arial"/>
                        </a:rPr>
                        <a:t>Afghan</a:t>
                      </a:r>
                      <a:r>
                        <a:rPr lang="en-US" sz="1400" b="1" i="0" u="none" strike="noStrike" baseline="0" dirty="0" smtClean="0">
                          <a:solidFill>
                            <a:schemeClr val="tx1"/>
                          </a:solidFill>
                          <a:latin typeface="Arial"/>
                        </a:rPr>
                        <a:t> </a:t>
                      </a:r>
                      <a:r>
                        <a:rPr lang="en-US" sz="1400" b="1" i="0" u="none" strike="noStrike" dirty="0" smtClean="0">
                          <a:solidFill>
                            <a:schemeClr val="tx1"/>
                          </a:solidFill>
                          <a:latin typeface="Arial"/>
                        </a:rPr>
                        <a:t>Systems and Networks</a:t>
                      </a:r>
                    </a:p>
                    <a:p>
                      <a:pPr marL="168275" indent="-114300" algn="l" fontAlgn="ctr">
                        <a:lnSpc>
                          <a:spcPct val="100000"/>
                        </a:lnSpc>
                        <a:buFont typeface="Arial" pitchFamily="34" charset="0"/>
                        <a:buChar char="•"/>
                      </a:pPr>
                      <a:r>
                        <a:rPr lang="en-US" sz="1400" b="1" i="0" u="none" strike="noStrike" dirty="0" smtClean="0">
                          <a:solidFill>
                            <a:schemeClr val="tx1"/>
                          </a:solidFill>
                          <a:latin typeface="Arial"/>
                        </a:rPr>
                        <a:t>Interagency Partners</a:t>
                      </a:r>
                    </a:p>
                    <a:p>
                      <a:pPr marL="168275" indent="-114300" algn="l" fontAlgn="ctr">
                        <a:buFont typeface="Arial" pitchFamily="34" charset="0"/>
                        <a:buChar char="•"/>
                      </a:pPr>
                      <a:r>
                        <a:rPr lang="en-US" sz="1400" b="1" i="0" u="none" strike="noStrike" dirty="0" smtClean="0">
                          <a:solidFill>
                            <a:schemeClr val="tx1"/>
                          </a:solidFill>
                          <a:latin typeface="Arial"/>
                        </a:rPr>
                        <a:t>Police Roles and Responsibilities</a:t>
                      </a:r>
                    </a:p>
                  </a:txBody>
                  <a:tcPr marL="5059" marR="5059" marT="50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Isosceles Triangle 7"/>
          <p:cNvSpPr/>
          <p:nvPr/>
        </p:nvSpPr>
        <p:spPr bwMode="auto">
          <a:xfrm>
            <a:off x="3571875" y="5257800"/>
            <a:ext cx="1371600" cy="685800"/>
          </a:xfrm>
          <a:prstGeom prst="triangl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pitchFamily="34" charset="0"/>
              <a:cs typeface="Arial" pitchFamily="34" charset="0"/>
            </a:endParaRPr>
          </a:p>
        </p:txBody>
      </p:sp>
      <p:sp>
        <p:nvSpPr>
          <p:cNvPr id="10" name="TextBox 11"/>
          <p:cNvSpPr txBox="1">
            <a:spLocks noChangeArrowheads="1"/>
          </p:cNvSpPr>
          <p:nvPr/>
        </p:nvSpPr>
        <p:spPr bwMode="auto">
          <a:xfrm>
            <a:off x="3657600" y="4980801"/>
            <a:ext cx="1219200" cy="276999"/>
          </a:xfrm>
          <a:prstGeom prst="rect">
            <a:avLst/>
          </a:prstGeom>
          <a:noFill/>
          <a:ln w="9525">
            <a:noFill/>
            <a:miter lim="800000"/>
            <a:headEnd/>
            <a:tailEnd/>
          </a:ln>
        </p:spPr>
        <p:txBody>
          <a:bodyPr wrap="square">
            <a:spAutoFit/>
          </a:bodyPr>
          <a:lstStyle/>
          <a:p>
            <a:r>
              <a:rPr lang="en-US" sz="1200" b="1" dirty="0" smtClean="0">
                <a:latin typeface="Arial" pitchFamily="34" charset="0"/>
                <a:cs typeface="Arial" pitchFamily="34" charset="0"/>
              </a:rPr>
              <a:t>Government</a:t>
            </a:r>
            <a:endParaRPr lang="en-US" sz="1200" b="1" dirty="0">
              <a:latin typeface="Arial" pitchFamily="34" charset="0"/>
              <a:cs typeface="Arial" pitchFamily="34" charset="0"/>
            </a:endParaRPr>
          </a:p>
        </p:txBody>
      </p:sp>
      <p:sp>
        <p:nvSpPr>
          <p:cNvPr id="11" name="TextBox 11"/>
          <p:cNvSpPr txBox="1">
            <a:spLocks noChangeArrowheads="1"/>
          </p:cNvSpPr>
          <p:nvPr/>
        </p:nvSpPr>
        <p:spPr bwMode="auto">
          <a:xfrm>
            <a:off x="4953000" y="5742801"/>
            <a:ext cx="685800" cy="276999"/>
          </a:xfrm>
          <a:prstGeom prst="rect">
            <a:avLst/>
          </a:prstGeom>
          <a:noFill/>
          <a:ln w="9525">
            <a:noFill/>
            <a:miter lim="800000"/>
            <a:headEnd/>
            <a:tailEnd/>
          </a:ln>
        </p:spPr>
        <p:txBody>
          <a:bodyPr wrap="square">
            <a:spAutoFit/>
          </a:bodyPr>
          <a:lstStyle/>
          <a:p>
            <a:r>
              <a:rPr lang="en-US" sz="1200" b="1" dirty="0" smtClean="0">
                <a:latin typeface="Arial" pitchFamily="34" charset="0"/>
                <a:cs typeface="Arial" pitchFamily="34" charset="0"/>
              </a:rPr>
              <a:t>ANSF</a:t>
            </a:r>
            <a:endParaRPr lang="en-US" sz="1200" b="1" dirty="0">
              <a:latin typeface="Arial" pitchFamily="34" charset="0"/>
              <a:cs typeface="Arial" pitchFamily="34" charset="0"/>
            </a:endParaRPr>
          </a:p>
        </p:txBody>
      </p:sp>
      <p:sp>
        <p:nvSpPr>
          <p:cNvPr id="12" name="TextBox 11"/>
          <p:cNvSpPr txBox="1">
            <a:spLocks noChangeArrowheads="1"/>
          </p:cNvSpPr>
          <p:nvPr/>
        </p:nvSpPr>
        <p:spPr bwMode="auto">
          <a:xfrm>
            <a:off x="2895600" y="5742801"/>
            <a:ext cx="685800" cy="276999"/>
          </a:xfrm>
          <a:prstGeom prst="rect">
            <a:avLst/>
          </a:prstGeom>
          <a:noFill/>
          <a:ln w="9525">
            <a:noFill/>
            <a:miter lim="800000"/>
            <a:headEnd/>
            <a:tailEnd/>
          </a:ln>
        </p:spPr>
        <p:txBody>
          <a:bodyPr wrap="square">
            <a:spAutoFit/>
          </a:bodyPr>
          <a:lstStyle/>
          <a:p>
            <a:r>
              <a:rPr lang="en-US" sz="1200" b="1" dirty="0" smtClean="0">
                <a:latin typeface="Arial" pitchFamily="34" charset="0"/>
                <a:cs typeface="Arial" pitchFamily="34" charset="0"/>
              </a:rPr>
              <a:t>People</a:t>
            </a:r>
            <a:endParaRPr lang="en-US" sz="1200" b="1" dirty="0">
              <a:latin typeface="Arial" pitchFamily="34" charset="0"/>
              <a:cs typeface="Arial" pitchFamily="34" charset="0"/>
            </a:endParaRPr>
          </a:p>
        </p:txBody>
      </p:sp>
      <p:sp>
        <p:nvSpPr>
          <p:cNvPr id="13" name="TextBox 12"/>
          <p:cNvSpPr txBox="1"/>
          <p:nvPr/>
        </p:nvSpPr>
        <p:spPr>
          <a:xfrm>
            <a:off x="0" y="1295400"/>
            <a:ext cx="9144000" cy="369332"/>
          </a:xfrm>
          <a:prstGeom prst="rect">
            <a:avLst/>
          </a:prstGeom>
          <a:noFill/>
        </p:spPr>
        <p:txBody>
          <a:bodyPr wrap="square" rtlCol="0">
            <a:spAutoFit/>
          </a:bodyPr>
          <a:lstStyle/>
          <a:p>
            <a:r>
              <a:rPr lang="en-US" b="1" dirty="0" smtClean="0">
                <a:latin typeface="Arial" pitchFamily="34" charset="0"/>
                <a:cs typeface="Arial" pitchFamily="34" charset="0"/>
              </a:rPr>
              <a:t>“</a:t>
            </a:r>
            <a:r>
              <a:rPr lang="en-US" b="1" i="1" dirty="0" smtClean="0">
                <a:latin typeface="Arial" pitchFamily="34" charset="0"/>
                <a:cs typeface="Arial" pitchFamily="34" charset="0"/>
              </a:rPr>
              <a:t>Power</a:t>
            </a:r>
            <a:r>
              <a:rPr lang="en-US" b="1" dirty="0" smtClean="0">
                <a:latin typeface="Arial" pitchFamily="34" charset="0"/>
                <a:cs typeface="Arial" pitchFamily="34" charset="0"/>
              </a:rPr>
              <a:t> of resistance is the product of </a:t>
            </a:r>
            <a:r>
              <a:rPr lang="en-US" b="1" i="1" dirty="0" smtClean="0">
                <a:latin typeface="Arial" pitchFamily="34" charset="0"/>
                <a:cs typeface="Arial" pitchFamily="34" charset="0"/>
              </a:rPr>
              <a:t>total means</a:t>
            </a:r>
            <a:r>
              <a:rPr lang="en-US" b="1" dirty="0" smtClean="0">
                <a:latin typeface="Arial" pitchFamily="34" charset="0"/>
                <a:cs typeface="Arial" pitchFamily="34" charset="0"/>
              </a:rPr>
              <a:t> and </a:t>
            </a:r>
            <a:r>
              <a:rPr lang="en-US" b="1" i="1" dirty="0" smtClean="0">
                <a:latin typeface="Arial" pitchFamily="34" charset="0"/>
                <a:cs typeface="Arial" pitchFamily="34" charset="0"/>
              </a:rPr>
              <a:t>strength of will</a:t>
            </a:r>
            <a:r>
              <a:rPr lang="en-US" b="1" dirty="0" smtClean="0">
                <a:latin typeface="Arial" pitchFamily="34" charset="0"/>
                <a:cs typeface="Arial" pitchFamily="34" charset="0"/>
              </a:rPr>
              <a:t>”. </a:t>
            </a:r>
            <a:r>
              <a:rPr lang="en-US" sz="1000" dirty="0" smtClean="0">
                <a:latin typeface="Arial" pitchFamily="34" charset="0"/>
                <a:cs typeface="Arial" pitchFamily="34" charset="0"/>
              </a:rPr>
              <a:t>”Clausewitz” </a:t>
            </a:r>
            <a:endParaRPr lang="en-US" sz="1000" dirty="0">
              <a:latin typeface="Arial" pitchFamily="34" charset="0"/>
              <a:cs typeface="Arial" pitchFamily="34" charset="0"/>
            </a:endParaRPr>
          </a:p>
        </p:txBody>
      </p:sp>
      <p:sp>
        <p:nvSpPr>
          <p:cNvPr id="7" name="Slide Number Placeholder 4"/>
          <p:cNvSpPr>
            <a:spLocks noGrp="1"/>
          </p:cNvSpPr>
          <p:nvPr>
            <p:ph type="sldNum" sz="quarter" idx="12"/>
          </p:nvPr>
        </p:nvSpPr>
        <p:spPr>
          <a:xfrm>
            <a:off x="7010400" y="6492875"/>
            <a:ext cx="2133600" cy="365125"/>
          </a:xfrm>
        </p:spPr>
        <p:txBody>
          <a:bodyPr/>
          <a:lstStyle/>
          <a:p>
            <a:fld id="{0EE095FF-EFC7-4676-8C17-A4391E65FB04}" type="slidenum">
              <a:rPr lang="en-US" sz="1200" smtClean="0">
                <a:solidFill>
                  <a:schemeClr val="tx1"/>
                </a:solidFill>
                <a:latin typeface="Arial" pitchFamily="34" charset="0"/>
                <a:cs typeface="Arial" pitchFamily="34" charset="0"/>
              </a:rPr>
              <a:pPr/>
              <a:t>6</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248095"/>
            <a:ext cx="9144000" cy="1308050"/>
          </a:xfrm>
          <a:prstGeom prst="rect">
            <a:avLst/>
          </a:prstGeom>
          <a:solidFill>
            <a:schemeClr val="bg1"/>
          </a:solidFill>
        </p:spPr>
        <p:txBody>
          <a:bodyPr wrap="square">
            <a:spAutoFit/>
          </a:bodyPr>
          <a:lstStyle/>
          <a:p>
            <a:pPr fontAlgn="base">
              <a:spcBef>
                <a:spcPct val="0"/>
              </a:spcBef>
              <a:spcAft>
                <a:spcPct val="0"/>
              </a:spcAft>
            </a:pPr>
            <a:endParaRPr lang="en-US" sz="700" b="1" dirty="0">
              <a:solidFill>
                <a:prstClr val="black"/>
              </a:solidFill>
              <a:latin typeface="Arial" charset="0"/>
            </a:endParaRPr>
          </a:p>
          <a:p>
            <a:pPr marL="119063" indent="-119063" fontAlgn="base">
              <a:spcBef>
                <a:spcPct val="0"/>
              </a:spcBef>
              <a:spcAft>
                <a:spcPct val="0"/>
              </a:spcAft>
              <a:buFont typeface="Arial" pitchFamily="34" charset="0"/>
              <a:buChar char="•"/>
            </a:pPr>
            <a:r>
              <a:rPr lang="en-US" sz="1400" b="1" dirty="0">
                <a:solidFill>
                  <a:prstClr val="black"/>
                </a:solidFill>
                <a:latin typeface="Arial" charset="0"/>
              </a:rPr>
              <a:t>Practical Exercises focused on reinforcing skills learned during </a:t>
            </a:r>
            <a:r>
              <a:rPr lang="en-US" sz="1400" b="1" dirty="0" smtClean="0">
                <a:solidFill>
                  <a:prstClr val="black"/>
                </a:solidFill>
                <a:latin typeface="Arial" charset="0"/>
              </a:rPr>
              <a:t>classroom instruction</a:t>
            </a:r>
          </a:p>
          <a:p>
            <a:pPr marL="119063" indent="-119063" fontAlgn="base">
              <a:spcBef>
                <a:spcPct val="0"/>
              </a:spcBef>
              <a:spcAft>
                <a:spcPct val="0"/>
              </a:spcAft>
              <a:buFont typeface="Arial" pitchFamily="34" charset="0"/>
              <a:buChar char="•"/>
            </a:pPr>
            <a:endParaRPr lang="en-US" sz="800" b="1" dirty="0">
              <a:solidFill>
                <a:prstClr val="black"/>
              </a:solidFill>
              <a:latin typeface="Arial" charset="0"/>
            </a:endParaRPr>
          </a:p>
          <a:p>
            <a:pPr marL="119063" indent="-119063" fontAlgn="base">
              <a:spcBef>
                <a:spcPct val="0"/>
              </a:spcBef>
              <a:spcAft>
                <a:spcPct val="0"/>
              </a:spcAft>
              <a:buFont typeface="Arial" pitchFamily="34" charset="0"/>
              <a:buChar char="•"/>
            </a:pPr>
            <a:r>
              <a:rPr lang="en-US" sz="1400" b="1" dirty="0">
                <a:solidFill>
                  <a:prstClr val="black"/>
                </a:solidFill>
                <a:latin typeface="Arial" charset="0"/>
              </a:rPr>
              <a:t>Train SFATs with ANSF Role-players to replicate deployed locations of </a:t>
            </a:r>
            <a:r>
              <a:rPr lang="en-US" sz="1400" b="1" dirty="0" smtClean="0">
                <a:solidFill>
                  <a:prstClr val="black"/>
                </a:solidFill>
                <a:latin typeface="Arial" charset="0"/>
              </a:rPr>
              <a:t>teams (assisted by theater SMEs assigned to applicable Regional Command)</a:t>
            </a:r>
          </a:p>
          <a:p>
            <a:pPr marL="119063" indent="-119063" fontAlgn="base">
              <a:spcBef>
                <a:spcPct val="0"/>
              </a:spcBef>
              <a:spcAft>
                <a:spcPct val="0"/>
              </a:spcAft>
              <a:buFont typeface="Arial" pitchFamily="34" charset="0"/>
              <a:buChar char="•"/>
            </a:pPr>
            <a:endParaRPr lang="en-US" sz="800" b="1" dirty="0">
              <a:solidFill>
                <a:prstClr val="black"/>
              </a:solidFill>
              <a:latin typeface="Arial" charset="0"/>
            </a:endParaRPr>
          </a:p>
          <a:p>
            <a:pPr marL="119063" indent="-119063" fontAlgn="base">
              <a:spcBef>
                <a:spcPct val="0"/>
              </a:spcBef>
              <a:spcAft>
                <a:spcPct val="0"/>
              </a:spcAft>
              <a:buFont typeface="Arial" pitchFamily="34" charset="0"/>
              <a:buChar char="•"/>
            </a:pPr>
            <a:r>
              <a:rPr lang="en-US" sz="1400" b="1" dirty="0" smtClean="0">
                <a:solidFill>
                  <a:prstClr val="black"/>
                </a:solidFill>
                <a:latin typeface="Arial" charset="0"/>
              </a:rPr>
              <a:t>Combined </a:t>
            </a:r>
            <a:r>
              <a:rPr lang="en-US" sz="1400" b="1" dirty="0">
                <a:solidFill>
                  <a:prstClr val="black"/>
                </a:solidFill>
                <a:latin typeface="Arial" charset="0"/>
              </a:rPr>
              <a:t>ANSF and SFAT </a:t>
            </a:r>
            <a:r>
              <a:rPr lang="en-US" sz="1400" b="1" dirty="0" smtClean="0">
                <a:solidFill>
                  <a:prstClr val="black"/>
                </a:solidFill>
                <a:latin typeface="Arial" charset="0"/>
              </a:rPr>
              <a:t>TOCs</a:t>
            </a:r>
            <a:endParaRPr lang="en-US" sz="1400" b="1" dirty="0">
              <a:solidFill>
                <a:prstClr val="black"/>
              </a:solidFill>
              <a:latin typeface="Arial" charset="0"/>
            </a:endParaRPr>
          </a:p>
        </p:txBody>
      </p:sp>
      <p:graphicFrame>
        <p:nvGraphicFramePr>
          <p:cNvPr id="153601" name="Object 1"/>
          <p:cNvGraphicFramePr>
            <a:graphicFrameLocks noChangeAspect="1"/>
          </p:cNvGraphicFramePr>
          <p:nvPr/>
        </p:nvGraphicFramePr>
        <p:xfrm>
          <a:off x="66100" y="2803083"/>
          <a:ext cx="9011798" cy="3786187"/>
        </p:xfrm>
        <a:graphic>
          <a:graphicData uri="http://schemas.openxmlformats.org/presentationml/2006/ole">
            <p:oleObj spid="_x0000_s24578" name="Worksheet" r:id="rId4" imgW="11058650" imgH="4314864" progId="Excel.Sheet.12">
              <p:embed/>
            </p:oleObj>
          </a:graphicData>
        </a:graphic>
      </p:graphicFrame>
      <p:sp>
        <p:nvSpPr>
          <p:cNvPr id="16" name="Title 1"/>
          <p:cNvSpPr>
            <a:spLocks noGrp="1"/>
          </p:cNvSpPr>
          <p:nvPr>
            <p:ph type="title"/>
          </p:nvPr>
        </p:nvSpPr>
        <p:spPr>
          <a:xfrm>
            <a:off x="175104" y="516725"/>
            <a:ext cx="9144000" cy="596153"/>
          </a:xfrm>
        </p:spPr>
        <p:txBody>
          <a:bodyPr>
            <a:noAutofit/>
          </a:bodyPr>
          <a:lstStyle/>
          <a:p>
            <a:r>
              <a:rPr lang="en-US" sz="2800" b="1" dirty="0" smtClean="0">
                <a:solidFill>
                  <a:schemeClr val="tx1"/>
                </a:solidFill>
                <a:effectLst/>
                <a:latin typeface="Arial" pitchFamily="34" charset="0"/>
                <a:cs typeface="Arial" pitchFamily="34" charset="0"/>
              </a:rPr>
              <a:t>Security Force Assistance Course – 8 Day Model</a:t>
            </a:r>
            <a:endParaRPr lang="en-US" sz="2800" b="1" dirty="0">
              <a:solidFill>
                <a:schemeClr val="tx1"/>
              </a:solidFill>
              <a:effectLst/>
              <a:latin typeface="Arial" pitchFamily="34" charset="0"/>
              <a:cs typeface="Arial" pitchFamily="34" charset="0"/>
            </a:endParaRPr>
          </a:p>
        </p:txBody>
      </p:sp>
      <p:sp>
        <p:nvSpPr>
          <p:cNvPr id="8" name="Rectangle 7"/>
          <p:cNvSpPr/>
          <p:nvPr/>
        </p:nvSpPr>
        <p:spPr>
          <a:xfrm>
            <a:off x="0" y="3401652"/>
            <a:ext cx="9144000" cy="1738938"/>
          </a:xfrm>
          <a:prstGeom prst="rect">
            <a:avLst/>
          </a:prstGeom>
        </p:spPr>
        <p:txBody>
          <a:bodyPr wrap="square">
            <a:spAutoFit/>
          </a:bodyPr>
          <a:lstStyle/>
          <a:p>
            <a:pPr fontAlgn="base">
              <a:spcBef>
                <a:spcPct val="0"/>
              </a:spcBef>
              <a:spcAft>
                <a:spcPct val="0"/>
              </a:spcAft>
            </a:pPr>
            <a:endParaRPr lang="en-US" sz="700" b="1" dirty="0">
              <a:solidFill>
                <a:prstClr val="black"/>
              </a:solidFill>
              <a:latin typeface="Arial" charset="0"/>
            </a:endParaRPr>
          </a:p>
          <a:p>
            <a:pPr marL="119063" indent="-119063" fontAlgn="base">
              <a:spcBef>
                <a:spcPct val="0"/>
              </a:spcBef>
              <a:spcAft>
                <a:spcPct val="0"/>
              </a:spcAft>
              <a:buFont typeface="Arial" pitchFamily="34" charset="0"/>
              <a:buChar char="•"/>
            </a:pPr>
            <a:r>
              <a:rPr lang="en-US" sz="1400" b="1" dirty="0">
                <a:solidFill>
                  <a:prstClr val="black"/>
                </a:solidFill>
                <a:latin typeface="Arial" charset="0"/>
              </a:rPr>
              <a:t>Train SFATs in </a:t>
            </a:r>
            <a:r>
              <a:rPr lang="en-US" sz="1400" b="1" dirty="0" smtClean="0">
                <a:solidFill>
                  <a:prstClr val="black"/>
                </a:solidFill>
                <a:latin typeface="Arial" charset="0"/>
              </a:rPr>
              <a:t>Advisor and </a:t>
            </a:r>
            <a:r>
              <a:rPr lang="en-US" sz="1400" b="1" dirty="0">
                <a:solidFill>
                  <a:prstClr val="black"/>
                </a:solidFill>
                <a:latin typeface="Arial" charset="0"/>
              </a:rPr>
              <a:t>Security Force Assistance skills tailored to Army and Police specific organizations at </a:t>
            </a:r>
            <a:r>
              <a:rPr lang="en-US" sz="1400" b="1" dirty="0" smtClean="0">
                <a:solidFill>
                  <a:prstClr val="black"/>
                </a:solidFill>
                <a:latin typeface="Arial" charset="0"/>
              </a:rPr>
              <a:t>echelon</a:t>
            </a:r>
            <a:endParaRPr lang="en-US" sz="1400" b="1" dirty="0">
              <a:solidFill>
                <a:prstClr val="black"/>
              </a:solidFill>
              <a:latin typeface="Arial" charset="0"/>
            </a:endParaRPr>
          </a:p>
          <a:p>
            <a:pPr marL="119063" indent="-119063" fontAlgn="base">
              <a:spcBef>
                <a:spcPct val="0"/>
              </a:spcBef>
              <a:spcAft>
                <a:spcPct val="0"/>
              </a:spcAft>
              <a:buFont typeface="Arial" pitchFamily="34" charset="0"/>
              <a:buChar char="•"/>
            </a:pPr>
            <a:endParaRPr lang="en-US" sz="800" b="1" dirty="0" smtClean="0">
              <a:solidFill>
                <a:prstClr val="black"/>
              </a:solidFill>
              <a:latin typeface="Arial" charset="0"/>
            </a:endParaRPr>
          </a:p>
          <a:p>
            <a:pPr marL="119063" indent="-119063" fontAlgn="base">
              <a:spcBef>
                <a:spcPct val="0"/>
              </a:spcBef>
              <a:spcAft>
                <a:spcPct val="0"/>
              </a:spcAft>
              <a:buFont typeface="Arial" pitchFamily="34" charset="0"/>
              <a:buChar char="•"/>
            </a:pPr>
            <a:r>
              <a:rPr lang="en-US" sz="1400" b="1" dirty="0" smtClean="0">
                <a:solidFill>
                  <a:prstClr val="black"/>
                </a:solidFill>
                <a:latin typeface="Arial" charset="0"/>
              </a:rPr>
              <a:t>Understand </a:t>
            </a:r>
            <a:r>
              <a:rPr lang="en-US" sz="1400" b="1" dirty="0">
                <a:solidFill>
                  <a:prstClr val="black"/>
                </a:solidFill>
                <a:latin typeface="Arial" charset="0"/>
              </a:rPr>
              <a:t>ANSF mission, </a:t>
            </a:r>
            <a:r>
              <a:rPr lang="en-US" sz="1400" b="1" dirty="0" smtClean="0">
                <a:solidFill>
                  <a:prstClr val="black"/>
                </a:solidFill>
                <a:latin typeface="Arial" charset="0"/>
              </a:rPr>
              <a:t>structure, capabilities</a:t>
            </a:r>
            <a:r>
              <a:rPr lang="en-US" sz="1400" b="1" dirty="0">
                <a:solidFill>
                  <a:prstClr val="black"/>
                </a:solidFill>
                <a:latin typeface="Arial" charset="0"/>
              </a:rPr>
              <a:t>, </a:t>
            </a:r>
            <a:r>
              <a:rPr lang="en-US" sz="1400" b="1" dirty="0" smtClean="0">
                <a:solidFill>
                  <a:prstClr val="black"/>
                </a:solidFill>
                <a:latin typeface="Arial" charset="0"/>
              </a:rPr>
              <a:t>systems and networks</a:t>
            </a:r>
            <a:endParaRPr lang="en-US" sz="1400" b="1" dirty="0">
              <a:solidFill>
                <a:prstClr val="black"/>
              </a:solidFill>
              <a:latin typeface="Arial" charset="0"/>
            </a:endParaRPr>
          </a:p>
          <a:p>
            <a:pPr marL="119063" indent="-119063" fontAlgn="base">
              <a:spcBef>
                <a:spcPct val="0"/>
              </a:spcBef>
              <a:spcAft>
                <a:spcPct val="0"/>
              </a:spcAft>
              <a:buFont typeface="Arial" pitchFamily="34" charset="0"/>
              <a:buChar char="•"/>
            </a:pPr>
            <a:endParaRPr lang="en-US" sz="800" b="1" dirty="0" smtClean="0">
              <a:solidFill>
                <a:prstClr val="black"/>
              </a:solidFill>
              <a:latin typeface="Arial" charset="0"/>
            </a:endParaRPr>
          </a:p>
          <a:p>
            <a:pPr marL="119063" indent="-119063" fontAlgn="base">
              <a:spcBef>
                <a:spcPct val="0"/>
              </a:spcBef>
              <a:spcAft>
                <a:spcPct val="0"/>
              </a:spcAft>
              <a:buFont typeface="Arial" pitchFamily="34" charset="0"/>
              <a:buChar char="•"/>
            </a:pPr>
            <a:r>
              <a:rPr lang="en-US" sz="1400" b="1" dirty="0" smtClean="0">
                <a:solidFill>
                  <a:prstClr val="black"/>
                </a:solidFill>
                <a:latin typeface="Arial" charset="0"/>
              </a:rPr>
              <a:t>Provide </a:t>
            </a:r>
            <a:r>
              <a:rPr lang="en-US" sz="1400" b="1" dirty="0">
                <a:solidFill>
                  <a:prstClr val="black"/>
                </a:solidFill>
                <a:latin typeface="Arial" charset="0"/>
              </a:rPr>
              <a:t>SFATs with the tools to develop effective and sustainable ANSF capabilities to prepare them for unilateral </a:t>
            </a:r>
            <a:r>
              <a:rPr lang="en-US" sz="1400" b="1" dirty="0" smtClean="0">
                <a:solidFill>
                  <a:prstClr val="black"/>
                </a:solidFill>
                <a:latin typeface="Arial" charset="0"/>
              </a:rPr>
              <a:t>operations</a:t>
            </a:r>
            <a:endParaRPr lang="en-US" sz="1400" b="1" dirty="0">
              <a:solidFill>
                <a:prstClr val="black"/>
              </a:solidFill>
              <a:latin typeface="Arial" charset="0"/>
            </a:endParaRPr>
          </a:p>
          <a:p>
            <a:pPr fontAlgn="base">
              <a:spcBef>
                <a:spcPct val="0"/>
              </a:spcBef>
              <a:spcAft>
                <a:spcPct val="0"/>
              </a:spcAft>
              <a:buFontTx/>
              <a:buChar char="-"/>
            </a:pPr>
            <a:endParaRPr lang="en-US" sz="1400" b="1" dirty="0">
              <a:solidFill>
                <a:prstClr val="black"/>
              </a:solidFill>
              <a:latin typeface="Arial" charset="0"/>
            </a:endParaRPr>
          </a:p>
        </p:txBody>
      </p:sp>
      <p:sp>
        <p:nvSpPr>
          <p:cNvPr id="10" name="TextBox 9"/>
          <p:cNvSpPr txBox="1"/>
          <p:nvPr/>
        </p:nvSpPr>
        <p:spPr>
          <a:xfrm>
            <a:off x="0" y="1038754"/>
            <a:ext cx="8874424" cy="1210588"/>
          </a:xfrm>
          <a:prstGeom prst="rect">
            <a:avLst/>
          </a:prstGeom>
          <a:noFill/>
        </p:spPr>
        <p:txBody>
          <a:bodyPr wrap="square" rtlCol="0">
            <a:spAutoFit/>
          </a:bodyPr>
          <a:lstStyle/>
          <a:p>
            <a:pPr marL="230188" lvl="1" algn="ctr" fontAlgn="auto">
              <a:spcAft>
                <a:spcPts val="0"/>
              </a:spcAft>
              <a:defRPr/>
            </a:pPr>
            <a:r>
              <a:rPr lang="en-US" b="1" i="1" dirty="0" smtClean="0">
                <a:latin typeface="Arial" pitchFamily="34" charset="0"/>
                <a:cs typeface="Arial" pitchFamily="34" charset="0"/>
              </a:rPr>
              <a:t>Classroom instruction Followed by </a:t>
            </a:r>
          </a:p>
          <a:p>
            <a:pPr marL="230188" lvl="1" algn="ctr" fontAlgn="auto">
              <a:spcAft>
                <a:spcPts val="0"/>
              </a:spcAft>
              <a:defRPr/>
            </a:pPr>
            <a:r>
              <a:rPr lang="en-US" b="1" i="1" dirty="0" smtClean="0">
                <a:latin typeface="Arial" pitchFamily="34" charset="0"/>
                <a:cs typeface="Arial" pitchFamily="34" charset="0"/>
              </a:rPr>
              <a:t>Hands-on Performance Oriented Training (with SOF Input)</a:t>
            </a:r>
          </a:p>
          <a:p>
            <a:pPr marL="230188" lvl="1" algn="ctr" fontAlgn="auto">
              <a:spcAft>
                <a:spcPts val="0"/>
              </a:spcAft>
              <a:defRPr/>
            </a:pPr>
            <a:endParaRPr lang="en-US" sz="700" b="1" i="1" dirty="0" smtClean="0">
              <a:latin typeface="Arial" pitchFamily="34" charset="0"/>
              <a:cs typeface="Arial" pitchFamily="34" charset="0"/>
            </a:endParaRPr>
          </a:p>
          <a:p>
            <a:pPr marL="230188" lvl="1" fontAlgn="auto">
              <a:spcBef>
                <a:spcPts val="200"/>
              </a:spcBef>
              <a:spcAft>
                <a:spcPts val="0"/>
              </a:spcAft>
              <a:buFont typeface="Wingdings" pitchFamily="2" charset="2"/>
              <a:buChar char="§"/>
              <a:defRPr/>
            </a:pPr>
            <a:r>
              <a:rPr lang="en-US" sz="1400" b="1" dirty="0" smtClean="0">
                <a:latin typeface="Arial" pitchFamily="34" charset="0"/>
                <a:cs typeface="Arial" pitchFamily="34" charset="0"/>
              </a:rPr>
              <a:t> Train SFATs in Advisor / Security Force Assistance skills tailored to Operational Coordination Center, Army, and Police specific organizations at echelon.</a:t>
            </a:r>
            <a:endParaRPr lang="en-US" sz="1600" b="1" dirty="0" smtClean="0">
              <a:latin typeface="Arial" pitchFamily="34" charset="0"/>
              <a:cs typeface="Arial" pitchFamily="34" charset="0"/>
            </a:endParaRPr>
          </a:p>
        </p:txBody>
      </p:sp>
      <p:sp>
        <p:nvSpPr>
          <p:cNvPr id="12" name="Slide Number Placeholder 1"/>
          <p:cNvSpPr txBox="1">
            <a:spLocks/>
          </p:cNvSpPr>
          <p:nvPr/>
        </p:nvSpPr>
        <p:spPr>
          <a:xfrm>
            <a:off x="7010400" y="652780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33F6-E8AE-4DB8-9A8F-F4CC95E97532}" type="slidenum">
              <a:rPr kumimoji="0" lang="en-US" sz="1200" b="0" i="0" u="none" strike="noStrike" kern="1200" cap="none" spc="0" normalizeH="0" baseline="0" noProof="0" smtClean="0">
                <a:ln>
                  <a:noFill/>
                </a:ln>
                <a:effectLst/>
                <a:uLnTx/>
                <a:uFillTx/>
                <a:latin typeface="Arial" pitchFamily="34" charset="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effectLst/>
              <a:uLnTx/>
              <a:uFillTx/>
              <a:latin typeface="Arial" pitchFamily="34" charset="0"/>
              <a:cs typeface="Arial" pitchFamily="34" charset="0"/>
            </a:endParaRPr>
          </a:p>
        </p:txBody>
      </p:sp>
      <p:sp>
        <p:nvSpPr>
          <p:cNvPr id="14" name="TextBox 13"/>
          <p:cNvSpPr txBox="1"/>
          <p:nvPr/>
        </p:nvSpPr>
        <p:spPr>
          <a:xfrm>
            <a:off x="4248659" y="2224414"/>
            <a:ext cx="3783728" cy="548868"/>
          </a:xfrm>
          <a:prstGeom prst="rect">
            <a:avLst/>
          </a:prstGeom>
          <a:noFill/>
        </p:spPr>
        <p:txBody>
          <a:bodyPr wrap="none" rtlCol="0">
            <a:spAutoFit/>
          </a:bodyPr>
          <a:lstStyle/>
          <a:p>
            <a:pPr marL="687388" lvl="2">
              <a:spcBef>
                <a:spcPts val="200"/>
              </a:spcBef>
              <a:buFont typeface="Wingdings" pitchFamily="2" charset="2"/>
              <a:buChar char="§"/>
              <a:defRPr/>
            </a:pPr>
            <a:r>
              <a:rPr lang="en-US" sz="1400" b="1" dirty="0" smtClean="0">
                <a:latin typeface="Arial" pitchFamily="34" charset="0"/>
                <a:cs typeface="Arial" pitchFamily="34" charset="0"/>
              </a:rPr>
              <a:t> Police Zone, Province, District</a:t>
            </a:r>
          </a:p>
          <a:p>
            <a:pPr marL="687388" lvl="2">
              <a:spcBef>
                <a:spcPts val="200"/>
              </a:spcBef>
              <a:buFont typeface="Wingdings" pitchFamily="2" charset="2"/>
              <a:buChar char="§"/>
              <a:defRPr/>
            </a:pPr>
            <a:r>
              <a:rPr lang="en-US" sz="1400" b="1" dirty="0" smtClean="0">
                <a:latin typeface="Arial" pitchFamily="34" charset="0"/>
                <a:cs typeface="Arial" pitchFamily="34" charset="0"/>
              </a:rPr>
              <a:t> Operational Coordination Center</a:t>
            </a:r>
            <a:endParaRPr lang="en-US" dirty="0"/>
          </a:p>
        </p:txBody>
      </p:sp>
      <p:sp>
        <p:nvSpPr>
          <p:cNvPr id="15" name="TextBox 14"/>
          <p:cNvSpPr txBox="1"/>
          <p:nvPr/>
        </p:nvSpPr>
        <p:spPr>
          <a:xfrm>
            <a:off x="0" y="2224414"/>
            <a:ext cx="3636579" cy="548868"/>
          </a:xfrm>
          <a:prstGeom prst="rect">
            <a:avLst/>
          </a:prstGeom>
          <a:noFill/>
        </p:spPr>
        <p:txBody>
          <a:bodyPr wrap="square" rtlCol="0">
            <a:spAutoFit/>
          </a:bodyPr>
          <a:lstStyle/>
          <a:p>
            <a:pPr marL="687388" lvl="2">
              <a:spcBef>
                <a:spcPts val="200"/>
              </a:spcBef>
              <a:buFont typeface="Wingdings" pitchFamily="2" charset="2"/>
              <a:buChar char="§"/>
              <a:defRPr/>
            </a:pPr>
            <a:r>
              <a:rPr lang="en-US" sz="1400" b="1" dirty="0" smtClean="0">
                <a:latin typeface="Arial" pitchFamily="34" charset="0"/>
                <a:cs typeface="Arial" pitchFamily="34" charset="0"/>
              </a:rPr>
              <a:t> Corps/BDE</a:t>
            </a:r>
          </a:p>
          <a:p>
            <a:pPr marL="687388" lvl="2">
              <a:spcBef>
                <a:spcPts val="200"/>
              </a:spcBef>
              <a:buFont typeface="Wingdings" pitchFamily="2" charset="2"/>
              <a:buChar char="§"/>
              <a:defRPr/>
            </a:pPr>
            <a:r>
              <a:rPr lang="en-US" sz="1400" b="1" dirty="0" smtClean="0">
                <a:latin typeface="Arial" pitchFamily="34" charset="0"/>
                <a:cs typeface="Arial" pitchFamily="34" charset="0"/>
              </a:rPr>
              <a:t> Army &amp; Police </a:t>
            </a:r>
            <a:r>
              <a:rPr lang="en-US" sz="1400" b="1" dirty="0" err="1" smtClean="0">
                <a:latin typeface="Arial" pitchFamily="34" charset="0"/>
                <a:cs typeface="Arial" pitchFamily="34" charset="0"/>
              </a:rPr>
              <a:t>Kandak</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D:\Users\michael.milas.NASW\Desktop\DSC_0149.JPG"/>
          <p:cNvPicPr>
            <a:picLocks noChangeAspect="1" noChangeArrowheads="1"/>
          </p:cNvPicPr>
          <p:nvPr/>
        </p:nvPicPr>
        <p:blipFill>
          <a:blip r:embed="rId3" cstate="print"/>
          <a:srcRect/>
          <a:stretch>
            <a:fillRect/>
          </a:stretch>
        </p:blipFill>
        <p:spPr bwMode="auto">
          <a:xfrm>
            <a:off x="6132220" y="4167705"/>
            <a:ext cx="3011780" cy="2002638"/>
          </a:xfrm>
          <a:prstGeom prst="rect">
            <a:avLst/>
          </a:prstGeom>
          <a:noFill/>
        </p:spPr>
      </p:pic>
      <p:sp>
        <p:nvSpPr>
          <p:cNvPr id="21" name="TextBox 20"/>
          <p:cNvSpPr txBox="1"/>
          <p:nvPr/>
        </p:nvSpPr>
        <p:spPr>
          <a:xfrm>
            <a:off x="6581609" y="3689934"/>
            <a:ext cx="2093843"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Self Sustaining</a:t>
            </a:r>
          </a:p>
          <a:p>
            <a:pPr algn="ctr"/>
            <a:r>
              <a:rPr lang="en-US" sz="1400" b="1" dirty="0" smtClean="0">
                <a:latin typeface="Arial" pitchFamily="34" charset="0"/>
                <a:cs typeface="Arial" pitchFamily="34" charset="0"/>
              </a:rPr>
              <a:t>Afghan Security Force</a:t>
            </a:r>
            <a:endParaRPr lang="en-US" sz="1400" b="1" dirty="0">
              <a:latin typeface="Arial" pitchFamily="34" charset="0"/>
              <a:cs typeface="Arial" pitchFamily="34" charset="0"/>
            </a:endParaRPr>
          </a:p>
        </p:txBody>
      </p:sp>
      <p:sp>
        <p:nvSpPr>
          <p:cNvPr id="16" name="Title 1"/>
          <p:cNvSpPr>
            <a:spLocks noGrp="1"/>
          </p:cNvSpPr>
          <p:nvPr>
            <p:ph type="title"/>
          </p:nvPr>
        </p:nvSpPr>
        <p:spPr>
          <a:xfrm>
            <a:off x="0" y="223752"/>
            <a:ext cx="9144000" cy="596153"/>
          </a:xfrm>
        </p:spPr>
        <p:txBody>
          <a:bodyPr>
            <a:noAutofit/>
          </a:bodyPr>
          <a:lstStyle/>
          <a:p>
            <a:r>
              <a:rPr lang="en-US" sz="3200" b="1" dirty="0" smtClean="0">
                <a:solidFill>
                  <a:schemeClr val="tx1"/>
                </a:solidFill>
                <a:effectLst/>
                <a:latin typeface="Arial" pitchFamily="34" charset="0"/>
                <a:cs typeface="Arial" pitchFamily="34" charset="0"/>
              </a:rPr>
              <a:t>Advisor Training Practical Exercises</a:t>
            </a:r>
            <a:endParaRPr lang="en-US" sz="3200" b="1" dirty="0">
              <a:solidFill>
                <a:schemeClr val="tx1"/>
              </a:solidFill>
              <a:effectLst/>
              <a:latin typeface="Arial" pitchFamily="34" charset="0"/>
              <a:cs typeface="Arial" pitchFamily="34" charset="0"/>
            </a:endParaRPr>
          </a:p>
        </p:txBody>
      </p:sp>
      <p:pic>
        <p:nvPicPr>
          <p:cNvPr id="25603" name="Picture 3" descr="D:\Users\michael.milas.NASW\Desktop\DSC_0077.JPG"/>
          <p:cNvPicPr>
            <a:picLocks noChangeAspect="1" noChangeArrowheads="1"/>
          </p:cNvPicPr>
          <p:nvPr/>
        </p:nvPicPr>
        <p:blipFill>
          <a:blip r:embed="rId4" cstate="print">
            <a:lum bright="10000" contrast="-2000"/>
          </a:blip>
          <a:srcRect/>
          <a:stretch>
            <a:fillRect/>
          </a:stretch>
        </p:blipFill>
        <p:spPr bwMode="auto">
          <a:xfrm>
            <a:off x="3078871" y="1573122"/>
            <a:ext cx="2971800" cy="1976054"/>
          </a:xfrm>
          <a:prstGeom prst="rect">
            <a:avLst/>
          </a:prstGeom>
          <a:noFill/>
        </p:spPr>
      </p:pic>
      <p:pic>
        <p:nvPicPr>
          <p:cNvPr id="25605" name="Picture 5" descr="D:\Users\michael.milas.NASW\Desktop\DSC_0101.JPG"/>
          <p:cNvPicPr>
            <a:picLocks noChangeAspect="1" noChangeArrowheads="1"/>
          </p:cNvPicPr>
          <p:nvPr/>
        </p:nvPicPr>
        <p:blipFill>
          <a:blip r:embed="rId5" cstate="print"/>
          <a:srcRect/>
          <a:stretch>
            <a:fillRect/>
          </a:stretch>
        </p:blipFill>
        <p:spPr bwMode="auto">
          <a:xfrm>
            <a:off x="0" y="1573122"/>
            <a:ext cx="3001357" cy="1995708"/>
          </a:xfrm>
          <a:prstGeom prst="rect">
            <a:avLst/>
          </a:prstGeom>
          <a:noFill/>
        </p:spPr>
      </p:pic>
      <p:pic>
        <p:nvPicPr>
          <p:cNvPr id="25606" name="Picture 6" descr="D:\Users\michael.milas.NASW\Desktop\DSC_0106.JPG"/>
          <p:cNvPicPr>
            <a:picLocks noChangeAspect="1" noChangeArrowheads="1"/>
          </p:cNvPicPr>
          <p:nvPr/>
        </p:nvPicPr>
        <p:blipFill>
          <a:blip r:embed="rId6" cstate="print">
            <a:lum bright="10000" contrast="-2000"/>
          </a:blip>
          <a:srcRect/>
          <a:stretch>
            <a:fillRect/>
          </a:stretch>
        </p:blipFill>
        <p:spPr bwMode="auto">
          <a:xfrm>
            <a:off x="0" y="4167705"/>
            <a:ext cx="2988134" cy="1986916"/>
          </a:xfrm>
          <a:prstGeom prst="rect">
            <a:avLst/>
          </a:prstGeom>
          <a:noFill/>
        </p:spPr>
      </p:pic>
      <p:pic>
        <p:nvPicPr>
          <p:cNvPr id="25607" name="Picture 7" descr="D:\Users\michael.milas.NASW\Desktop\DSC_0148.JPG"/>
          <p:cNvPicPr>
            <a:picLocks noChangeAspect="1" noChangeArrowheads="1"/>
          </p:cNvPicPr>
          <p:nvPr/>
        </p:nvPicPr>
        <p:blipFill>
          <a:blip r:embed="rId7" cstate="print">
            <a:lum bright="10000" contrast="-2000"/>
          </a:blip>
          <a:srcRect/>
          <a:stretch>
            <a:fillRect/>
          </a:stretch>
        </p:blipFill>
        <p:spPr bwMode="auto">
          <a:xfrm>
            <a:off x="3068244" y="4167705"/>
            <a:ext cx="2983866" cy="1984077"/>
          </a:xfrm>
          <a:prstGeom prst="rect">
            <a:avLst/>
          </a:prstGeom>
          <a:noFill/>
        </p:spPr>
      </p:pic>
      <p:pic>
        <p:nvPicPr>
          <p:cNvPr id="25610" name="Picture 10" descr="D:\Users\michael.milas.NASW\Desktop\DSC_0003.JPG"/>
          <p:cNvPicPr>
            <a:picLocks noChangeAspect="1" noChangeArrowheads="1"/>
          </p:cNvPicPr>
          <p:nvPr/>
        </p:nvPicPr>
        <p:blipFill>
          <a:blip r:embed="rId8" cstate="print"/>
          <a:srcRect/>
          <a:stretch>
            <a:fillRect/>
          </a:stretch>
        </p:blipFill>
        <p:spPr bwMode="auto">
          <a:xfrm>
            <a:off x="6128186" y="1573122"/>
            <a:ext cx="3015814" cy="2005321"/>
          </a:xfrm>
          <a:prstGeom prst="rect">
            <a:avLst/>
          </a:prstGeom>
          <a:noFill/>
        </p:spPr>
      </p:pic>
      <p:sp>
        <p:nvSpPr>
          <p:cNvPr id="15" name="TextBox 14"/>
          <p:cNvSpPr txBox="1"/>
          <p:nvPr/>
        </p:nvSpPr>
        <p:spPr>
          <a:xfrm>
            <a:off x="3324279" y="1063628"/>
            <a:ext cx="2481769"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Continuous </a:t>
            </a:r>
          </a:p>
          <a:p>
            <a:pPr algn="ctr"/>
            <a:r>
              <a:rPr lang="en-US" sz="1400" b="1" dirty="0" smtClean="0">
                <a:latin typeface="Arial" pitchFamily="34" charset="0"/>
                <a:cs typeface="Arial" pitchFamily="34" charset="0"/>
              </a:rPr>
              <a:t>Counterpart Engagements </a:t>
            </a:r>
          </a:p>
        </p:txBody>
      </p:sp>
      <p:sp>
        <p:nvSpPr>
          <p:cNvPr id="17" name="TextBox 16"/>
          <p:cNvSpPr txBox="1"/>
          <p:nvPr/>
        </p:nvSpPr>
        <p:spPr>
          <a:xfrm>
            <a:off x="6526631" y="1114486"/>
            <a:ext cx="2145139"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Afghan</a:t>
            </a:r>
          </a:p>
          <a:p>
            <a:pPr algn="ctr"/>
            <a:r>
              <a:rPr lang="en-US" sz="1400" b="1" dirty="0" smtClean="0">
                <a:latin typeface="Arial" pitchFamily="34" charset="0"/>
                <a:cs typeface="Arial" pitchFamily="34" charset="0"/>
              </a:rPr>
              <a:t>Systems and Networks</a:t>
            </a:r>
            <a:endParaRPr lang="en-US" sz="1400" b="1" dirty="0">
              <a:latin typeface="Arial" pitchFamily="34" charset="0"/>
              <a:cs typeface="Arial" pitchFamily="34" charset="0"/>
            </a:endParaRPr>
          </a:p>
        </p:txBody>
      </p:sp>
      <p:sp>
        <p:nvSpPr>
          <p:cNvPr id="18" name="TextBox 17"/>
          <p:cNvSpPr txBox="1"/>
          <p:nvPr/>
        </p:nvSpPr>
        <p:spPr>
          <a:xfrm>
            <a:off x="573746" y="1099915"/>
            <a:ext cx="1790362"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Analog Tactical </a:t>
            </a:r>
          </a:p>
          <a:p>
            <a:pPr algn="ctr"/>
            <a:r>
              <a:rPr lang="en-US" sz="1400" b="1" dirty="0" smtClean="0">
                <a:latin typeface="Arial" pitchFamily="34" charset="0"/>
                <a:cs typeface="Arial" pitchFamily="34" charset="0"/>
              </a:rPr>
              <a:t>Operation Centers</a:t>
            </a:r>
            <a:endParaRPr lang="en-US" sz="1400" b="1" dirty="0">
              <a:latin typeface="Arial" pitchFamily="34" charset="0"/>
              <a:cs typeface="Arial" pitchFamily="34" charset="0"/>
            </a:endParaRPr>
          </a:p>
        </p:txBody>
      </p:sp>
      <p:sp>
        <p:nvSpPr>
          <p:cNvPr id="19" name="TextBox 18"/>
          <p:cNvSpPr txBox="1"/>
          <p:nvPr/>
        </p:nvSpPr>
        <p:spPr>
          <a:xfrm>
            <a:off x="795356" y="3707802"/>
            <a:ext cx="1306768"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Afghan</a:t>
            </a:r>
          </a:p>
          <a:p>
            <a:pPr algn="ctr"/>
            <a:r>
              <a:rPr lang="en-US" sz="1400" b="1" dirty="0" smtClean="0">
                <a:latin typeface="Arial" pitchFamily="34" charset="0"/>
                <a:cs typeface="Arial" pitchFamily="34" charset="0"/>
              </a:rPr>
              <a:t>Led Planning</a:t>
            </a:r>
            <a:endParaRPr lang="en-US" sz="1400" b="1" dirty="0">
              <a:latin typeface="Arial" pitchFamily="34" charset="0"/>
              <a:cs typeface="Arial" pitchFamily="34" charset="0"/>
            </a:endParaRPr>
          </a:p>
        </p:txBody>
      </p:sp>
      <p:sp>
        <p:nvSpPr>
          <p:cNvPr id="22" name="TextBox 21"/>
          <p:cNvSpPr txBox="1"/>
          <p:nvPr/>
        </p:nvSpPr>
        <p:spPr>
          <a:xfrm>
            <a:off x="3885770" y="3697494"/>
            <a:ext cx="1495922"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Afghan </a:t>
            </a:r>
          </a:p>
          <a:p>
            <a:pPr algn="ctr"/>
            <a:r>
              <a:rPr lang="en-US" sz="1400" b="1" dirty="0" smtClean="0">
                <a:latin typeface="Arial" pitchFamily="34" charset="0"/>
                <a:cs typeface="Arial" pitchFamily="34" charset="0"/>
              </a:rPr>
              <a:t>Led Operations</a:t>
            </a:r>
            <a:endParaRPr lang="en-US" sz="1400" b="1" dirty="0">
              <a:latin typeface="Arial" pitchFamily="34" charset="0"/>
              <a:cs typeface="Arial" pitchFamily="34" charset="0"/>
            </a:endParaRPr>
          </a:p>
        </p:txBody>
      </p:sp>
      <p:sp>
        <p:nvSpPr>
          <p:cNvPr id="20" name="TextBox 19"/>
          <p:cNvSpPr txBox="1"/>
          <p:nvPr/>
        </p:nvSpPr>
        <p:spPr>
          <a:xfrm>
            <a:off x="0" y="6581001"/>
            <a:ext cx="1655838" cy="276999"/>
          </a:xfrm>
          <a:prstGeom prst="rect">
            <a:avLst/>
          </a:prstGeom>
          <a:noFill/>
        </p:spPr>
        <p:txBody>
          <a:bodyPr wrap="none" rtlCol="0">
            <a:spAutoFit/>
          </a:bodyPr>
          <a:lstStyle/>
          <a:p>
            <a:r>
              <a:rPr lang="en-US" sz="1200" dirty="0" smtClean="0">
                <a:latin typeface="Arial" pitchFamily="34" charset="0"/>
                <a:cs typeface="Arial" pitchFamily="34" charset="0"/>
              </a:rPr>
              <a:t>As of: 021200 MAY12</a:t>
            </a:r>
            <a:endParaRPr lang="en-US" sz="1200" dirty="0">
              <a:latin typeface="Arial" pitchFamily="34" charset="0"/>
              <a:cs typeface="Arial" pitchFamily="34" charset="0"/>
            </a:endParaRPr>
          </a:p>
        </p:txBody>
      </p:sp>
      <p:sp>
        <p:nvSpPr>
          <p:cNvPr id="24" name="Slide Number Placeholder 1"/>
          <p:cNvSpPr txBox="1">
            <a:spLocks/>
          </p:cNvSpPr>
          <p:nvPr/>
        </p:nvSpPr>
        <p:spPr>
          <a:xfrm>
            <a:off x="7010400" y="652780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33F6-E8AE-4DB8-9A8F-F4CC95E97532}" type="slidenum">
              <a:rPr kumimoji="0" lang="en-US" sz="1200" b="0" i="0" u="none" strike="noStrike" kern="1200" cap="none" spc="0" normalizeH="0" baseline="0" noProof="0" smtClean="0">
                <a:ln>
                  <a:noFill/>
                </a:ln>
                <a:effectLst/>
                <a:uLnTx/>
                <a:uFillTx/>
                <a:latin typeface="Arial" pitchFamily="34" charset="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effectLst/>
              <a:uLnTx/>
              <a:uFillTx/>
              <a:latin typeface="Arial" pitchFamily="34" charset="0"/>
              <a:cs typeface="Arial" pitchFamily="34" charset="0"/>
            </a:endParaRPr>
          </a:p>
        </p:txBody>
      </p:sp>
      <p:cxnSp>
        <p:nvCxnSpPr>
          <p:cNvPr id="25" name="Straight Arrow Connector 24"/>
          <p:cNvCxnSpPr/>
          <p:nvPr/>
        </p:nvCxnSpPr>
        <p:spPr>
          <a:xfrm flipV="1">
            <a:off x="2573866" y="1320802"/>
            <a:ext cx="587022" cy="0"/>
          </a:xfrm>
          <a:prstGeom prst="straightConnector1">
            <a:avLst/>
          </a:prstGeom>
          <a:ln w="539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842000" y="1315157"/>
            <a:ext cx="587022" cy="0"/>
          </a:xfrm>
          <a:prstGeom prst="straightConnector1">
            <a:avLst/>
          </a:prstGeom>
          <a:ln w="539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714977" y="3934180"/>
            <a:ext cx="587022" cy="0"/>
          </a:xfrm>
          <a:prstGeom prst="straightConnector1">
            <a:avLst/>
          </a:prstGeom>
          <a:ln w="539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723466" y="3951113"/>
            <a:ext cx="587022" cy="0"/>
          </a:xfrm>
          <a:prstGeom prst="straightConnector1">
            <a:avLst/>
          </a:prstGeom>
          <a:ln w="539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 name="TextBox 163"/>
          <p:cNvSpPr txBox="1">
            <a:spLocks noChangeArrowheads="1"/>
          </p:cNvSpPr>
          <p:nvPr/>
        </p:nvSpPr>
        <p:spPr bwMode="auto">
          <a:xfrm>
            <a:off x="0" y="630780"/>
            <a:ext cx="9156549" cy="584775"/>
          </a:xfrm>
          <a:prstGeom prst="rect">
            <a:avLst/>
          </a:prstGeom>
          <a:noFill/>
          <a:ln w="9525">
            <a:noFill/>
            <a:miter lim="800000"/>
            <a:headEnd/>
            <a:tailEnd/>
          </a:ln>
        </p:spPr>
        <p:txBody>
          <a:bodyPr wrap="square">
            <a:spAutoFit/>
          </a:bodyPr>
          <a:lstStyle/>
          <a:p>
            <a:pPr algn="ctr" eaLnBrk="0" hangingPunct="0"/>
            <a:r>
              <a:rPr lang="en-US" sz="3200" b="1" dirty="0" smtClean="0">
                <a:latin typeface="Arial" pitchFamily="34" charset="0"/>
                <a:cs typeface="Arial" pitchFamily="34" charset="0"/>
              </a:rPr>
              <a:t>162</a:t>
            </a:r>
            <a:r>
              <a:rPr lang="en-US" sz="3200" b="1" baseline="30000" dirty="0" smtClean="0">
                <a:latin typeface="Arial" pitchFamily="34" charset="0"/>
                <a:cs typeface="Arial" pitchFamily="34" charset="0"/>
              </a:rPr>
              <a:t>nd</a:t>
            </a:r>
            <a:r>
              <a:rPr lang="en-US" sz="3200" b="1" dirty="0" smtClean="0">
                <a:latin typeface="Arial" pitchFamily="34" charset="0"/>
                <a:cs typeface="Arial" pitchFamily="34" charset="0"/>
              </a:rPr>
              <a:t> IN BDE RAF Support</a:t>
            </a:r>
            <a:endParaRPr lang="en-US" sz="3200" b="1" dirty="0">
              <a:latin typeface="Arial" pitchFamily="34" charset="0"/>
              <a:cs typeface="Arial" pitchFamily="34" charset="0"/>
            </a:endParaRPr>
          </a:p>
        </p:txBody>
      </p:sp>
      <p:grpSp>
        <p:nvGrpSpPr>
          <p:cNvPr id="2" name="Group 94"/>
          <p:cNvGrpSpPr/>
          <p:nvPr/>
        </p:nvGrpSpPr>
        <p:grpSpPr>
          <a:xfrm>
            <a:off x="749030" y="1877081"/>
            <a:ext cx="8078663" cy="4241629"/>
            <a:chOff x="4800600" y="667613"/>
            <a:chExt cx="3581400" cy="1873395"/>
          </a:xfrm>
        </p:grpSpPr>
        <p:pic>
          <p:nvPicPr>
            <p:cNvPr id="17443" name="Picture 16" descr="File:Unified Combatant Commands map.pn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00600" y="667613"/>
              <a:ext cx="3581400" cy="1873395"/>
            </a:xfrm>
            <a:prstGeom prst="rect">
              <a:avLst/>
            </a:prstGeom>
            <a:noFill/>
            <a:ln w="9525">
              <a:noFill/>
              <a:miter lim="800000"/>
              <a:headEnd/>
              <a:tailEnd/>
            </a:ln>
          </p:spPr>
        </p:pic>
        <p:grpSp>
          <p:nvGrpSpPr>
            <p:cNvPr id="3" name="Group 145"/>
            <p:cNvGrpSpPr/>
            <p:nvPr/>
          </p:nvGrpSpPr>
          <p:grpSpPr>
            <a:xfrm>
              <a:off x="5499862" y="678902"/>
              <a:ext cx="2459466" cy="1295918"/>
              <a:chOff x="5499862" y="762000"/>
              <a:chExt cx="2459466" cy="1295918"/>
            </a:xfrm>
          </p:grpSpPr>
          <p:pic>
            <p:nvPicPr>
              <p:cNvPr id="94" name="Picture 315" descr="162 INFANTRY BDE-SSI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99862" y="1091649"/>
                <a:ext cx="286716" cy="406578"/>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 name="Group 95"/>
              <p:cNvGrpSpPr/>
              <p:nvPr/>
            </p:nvGrpSpPr>
            <p:grpSpPr>
              <a:xfrm>
                <a:off x="5793318" y="1549270"/>
                <a:ext cx="184181" cy="263662"/>
                <a:chOff x="3279253" y="5029200"/>
                <a:chExt cx="287178" cy="415270"/>
              </a:xfrm>
              <a:effectLst>
                <a:outerShdw blurRad="50800" dist="38100" dir="5400000" algn="t" rotWithShape="0">
                  <a:prstClr val="black">
                    <a:alpha val="40000"/>
                  </a:prstClr>
                </a:outerShdw>
              </a:effectLst>
            </p:grpSpPr>
            <p:pic>
              <p:nvPicPr>
                <p:cNvPr id="99"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05" name="TextBox 104"/>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5" name="Group 105"/>
              <p:cNvGrpSpPr/>
              <p:nvPr/>
            </p:nvGrpSpPr>
            <p:grpSpPr>
              <a:xfrm>
                <a:off x="6606091" y="1278747"/>
                <a:ext cx="184181" cy="263662"/>
                <a:chOff x="3279253" y="5029200"/>
                <a:chExt cx="287178" cy="415270"/>
              </a:xfrm>
              <a:effectLst>
                <a:outerShdw blurRad="50800" dist="38100" dir="5400000" algn="t" rotWithShape="0">
                  <a:prstClr val="black">
                    <a:alpha val="40000"/>
                  </a:prstClr>
                </a:outerShdw>
              </a:effectLst>
            </p:grpSpPr>
            <p:pic>
              <p:nvPicPr>
                <p:cNvPr id="107"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08" name="TextBox 107"/>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6" name="Group 108"/>
              <p:cNvGrpSpPr/>
              <p:nvPr/>
            </p:nvGrpSpPr>
            <p:grpSpPr>
              <a:xfrm>
                <a:off x="6550421" y="1037382"/>
                <a:ext cx="184181" cy="263662"/>
                <a:chOff x="3279253" y="5029200"/>
                <a:chExt cx="287178" cy="415270"/>
              </a:xfrm>
              <a:effectLst>
                <a:outerShdw blurRad="50800" dist="38100" dir="5400000" algn="t" rotWithShape="0">
                  <a:prstClr val="black">
                    <a:alpha val="40000"/>
                  </a:prstClr>
                </a:outerShdw>
              </a:effectLst>
            </p:grpSpPr>
            <p:pic>
              <p:nvPicPr>
                <p:cNvPr id="110"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11" name="TextBox 110"/>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7" name="Group 112"/>
              <p:cNvGrpSpPr/>
              <p:nvPr/>
            </p:nvGrpSpPr>
            <p:grpSpPr>
              <a:xfrm>
                <a:off x="6952831" y="1340303"/>
                <a:ext cx="184181" cy="263662"/>
                <a:chOff x="3279253" y="5029200"/>
                <a:chExt cx="287178" cy="415270"/>
              </a:xfrm>
              <a:effectLst>
                <a:outerShdw blurRad="50800" dist="38100" dir="5400000" algn="t" rotWithShape="0">
                  <a:prstClr val="black">
                    <a:alpha val="40000"/>
                  </a:prstClr>
                </a:outerShdw>
              </a:effectLst>
            </p:grpSpPr>
            <p:pic>
              <p:nvPicPr>
                <p:cNvPr id="122"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23" name="TextBox 122"/>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8" name="Group 123"/>
              <p:cNvGrpSpPr/>
              <p:nvPr/>
            </p:nvGrpSpPr>
            <p:grpSpPr>
              <a:xfrm>
                <a:off x="7775147" y="1361361"/>
                <a:ext cx="184181" cy="263662"/>
                <a:chOff x="3279253" y="5029200"/>
                <a:chExt cx="287178" cy="415270"/>
              </a:xfrm>
              <a:effectLst>
                <a:outerShdw blurRad="50800" dist="38100" dir="5400000" algn="t" rotWithShape="0">
                  <a:prstClr val="black">
                    <a:alpha val="40000"/>
                  </a:prstClr>
                </a:outerShdw>
              </a:effectLst>
            </p:grpSpPr>
            <p:pic>
              <p:nvPicPr>
                <p:cNvPr id="126"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27" name="TextBox 126"/>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sp>
            <p:nvSpPr>
              <p:cNvPr id="130" name="Curved Up Arrow 129"/>
              <p:cNvSpPr/>
              <p:nvPr/>
            </p:nvSpPr>
            <p:spPr>
              <a:xfrm>
                <a:off x="5592909" y="1607586"/>
                <a:ext cx="2280852" cy="4470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Curved Up Arrow 132"/>
              <p:cNvSpPr/>
              <p:nvPr/>
            </p:nvSpPr>
            <p:spPr>
              <a:xfrm>
                <a:off x="5604043" y="1599486"/>
                <a:ext cx="1153151" cy="4470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Curved Up Arrow 139"/>
              <p:cNvSpPr/>
              <p:nvPr/>
            </p:nvSpPr>
            <p:spPr>
              <a:xfrm>
                <a:off x="5605633" y="1610826"/>
                <a:ext cx="1590552" cy="4470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Curved Down Arrow 140"/>
              <p:cNvSpPr/>
              <p:nvPr/>
            </p:nvSpPr>
            <p:spPr>
              <a:xfrm>
                <a:off x="5659712" y="762000"/>
                <a:ext cx="1040221" cy="2721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8" name="Slide Number Placeholder 1"/>
          <p:cNvSpPr txBox="1">
            <a:spLocks/>
          </p:cNvSpPr>
          <p:nvPr/>
        </p:nvSpPr>
        <p:spPr>
          <a:xfrm>
            <a:off x="7010400" y="652780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33F6-E8AE-4DB8-9A8F-F4CC95E97532}" type="slidenum">
              <a:rPr kumimoji="0" lang="en-US" sz="1200" b="0" i="0" u="none" strike="noStrike" kern="1200" cap="none" spc="0" normalizeH="0" baseline="0" noProof="0" smtClean="0">
                <a:ln>
                  <a:noFill/>
                </a:ln>
                <a:effectLst/>
                <a:uLnTx/>
                <a:uFillTx/>
                <a:latin typeface="Arial" pitchFamily="34" charset="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13957</TotalTime>
  <Words>4136</Words>
  <Application>Microsoft Office PowerPoint</Application>
  <PresentationFormat>On-screen Show (4:3)</PresentationFormat>
  <Paragraphs>1104</Paragraphs>
  <Slides>30</Slides>
  <Notes>24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Worksheet</vt:lpstr>
      <vt:lpstr>Slide 1</vt:lpstr>
      <vt:lpstr>Slide 2</vt:lpstr>
      <vt:lpstr>Slide 3</vt:lpstr>
      <vt:lpstr>Slide 4</vt:lpstr>
      <vt:lpstr>Slide 5</vt:lpstr>
      <vt:lpstr>Slide 6</vt:lpstr>
      <vt:lpstr>Security Force Assistance Course – 8 Day Model</vt:lpstr>
      <vt:lpstr>Advisor Training Practical Exercises</vt:lpstr>
      <vt:lpstr>Slide 9</vt:lpstr>
      <vt:lpstr>Projected RAF Implementation  </vt:lpstr>
      <vt:lpstr>Regional Focus Order of Battle</vt:lpstr>
      <vt:lpstr>Slide 12</vt:lpstr>
      <vt:lpstr>162nd IN BDE Output for the Army of 2020 </vt:lpstr>
      <vt:lpstr>Slide 14</vt:lpstr>
      <vt:lpstr>Slide 15</vt:lpstr>
      <vt:lpstr>Slide 16</vt:lpstr>
      <vt:lpstr> </vt:lpstr>
      <vt:lpstr> </vt:lpstr>
      <vt:lpstr>Slide 19</vt:lpstr>
      <vt:lpstr>CPT Ready - Ghana</vt:lpstr>
      <vt:lpstr> </vt:lpstr>
      <vt:lpstr>162nd IN BDE CENTCOM RAF Training  Proof of Principle: Exercise Steppe Eagle Training </vt:lpstr>
      <vt:lpstr>Proposed RAF Training Concept </vt:lpstr>
      <vt:lpstr>Slide 24</vt:lpstr>
      <vt:lpstr>Proposed RAF Training Concept </vt:lpstr>
      <vt:lpstr>SFA/SC Course – 14 Day Model Proposed Model</vt:lpstr>
      <vt:lpstr>Slide 27</vt:lpstr>
      <vt:lpstr>Security Force Assistance/Security Cooperation Training Network</vt:lpstr>
      <vt:lpstr>Recent Training Network Lessons Learned for AUG 12 Steppe Eagle (Kazakhstan) Training </vt:lpstr>
      <vt:lpstr>Slide 30</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John.Horning</dc:creator>
  <cp:lastModifiedBy>Curtis.McMahan</cp:lastModifiedBy>
  <cp:revision>1338</cp:revision>
  <dcterms:created xsi:type="dcterms:W3CDTF">2011-03-01T00:43:28Z</dcterms:created>
  <dcterms:modified xsi:type="dcterms:W3CDTF">2012-09-25T14:56:24Z</dcterms:modified>
</cp:coreProperties>
</file>