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81" r:id="rId4"/>
    <p:sldId id="284" r:id="rId5"/>
    <p:sldId id="262" r:id="rId6"/>
    <p:sldId id="268" r:id="rId7"/>
    <p:sldId id="293" r:id="rId8"/>
    <p:sldId id="265" r:id="rId9"/>
    <p:sldId id="287" r:id="rId10"/>
    <p:sldId id="288" r:id="rId11"/>
    <p:sldId id="298" r:id="rId12"/>
    <p:sldId id="297" r:id="rId13"/>
    <p:sldId id="296" r:id="rId14"/>
    <p:sldId id="295" r:id="rId15"/>
    <p:sldId id="294" r:id="rId16"/>
    <p:sldId id="266" r:id="rId17"/>
    <p:sldId id="289" r:id="rId18"/>
    <p:sldId id="291" r:id="rId19"/>
    <p:sldId id="283" r:id="rId20"/>
    <p:sldId id="292"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89" autoAdjust="0"/>
    <p:restoredTop sz="82167" autoAdjust="0"/>
  </p:normalViewPr>
  <p:slideViewPr>
    <p:cSldViewPr>
      <p:cViewPr>
        <p:scale>
          <a:sx n="90" d="100"/>
          <a:sy n="90" d="100"/>
        </p:scale>
        <p:origin x="-756" y="-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716FBCB-06A6-42DF-A74D-8F17420D11EA}" type="datetimeFigureOut">
              <a:rPr lang="en-US"/>
              <a:pPr>
                <a:defRPr/>
              </a:pPr>
              <a:t>10/30/2012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F6837B9-9000-4BF9-9415-1241AA801B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94CD26-4236-495E-BABA-3A6CB826375E}" type="slidenum">
              <a:rPr lang="en-US" smtClean="0"/>
              <a:pPr fontAlgn="base">
                <a:spcBef>
                  <a:spcPct val="0"/>
                </a:spcBef>
                <a:spcAft>
                  <a:spcPct val="0"/>
                </a:spcAft>
                <a:defRPr/>
              </a:pPr>
              <a:t>1</a:t>
            </a:fld>
            <a:endParaRPr lang="en-US" smtClean="0"/>
          </a:p>
        </p:txBody>
      </p:sp>
      <p:sp>
        <p:nvSpPr>
          <p:cNvPr id="12291" name="Rectangle 2"/>
          <p:cNvSpPr>
            <a:spLocks noGrp="1" noRot="1" noChangeAspect="1" noChangeArrowheads="1" noTextEdit="1"/>
          </p:cNvSpPr>
          <p:nvPr>
            <p:ph type="sldImg"/>
          </p:nvPr>
        </p:nvSpPr>
        <p:spPr bwMode="auto">
          <a:xfrm>
            <a:off x="1147763" y="685800"/>
            <a:ext cx="4575175" cy="3432175"/>
          </a:xfrm>
          <a:noFill/>
          <a:ln>
            <a:solidFill>
              <a:srgbClr val="000000"/>
            </a:solidFill>
            <a:miter lim="800000"/>
            <a:headEnd/>
            <a:tailEnd/>
          </a:ln>
        </p:spPr>
      </p:sp>
      <p:sp>
        <p:nvSpPr>
          <p:cNvPr id="12292" name="Rectangle 3"/>
          <p:cNvSpPr>
            <a:spLocks noGrp="1" noChangeArrowheads="1"/>
          </p:cNvSpPr>
          <p:nvPr>
            <p:ph type="body" idx="1"/>
          </p:nvPr>
        </p:nvSpPr>
        <p:spPr bwMode="auto">
          <a:xfrm>
            <a:off x="685800" y="4344988"/>
            <a:ext cx="5486400" cy="4113212"/>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EDD640-EF63-46E4-9ECB-D1789DAB22A7}"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C563C4-1D63-4B7C-8F65-087AA08CF974}"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BFE9A6-9011-4AF3-8DA4-912BD71F3AF6}"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EDD640-EF63-46E4-9ECB-D1789DAB22A7}"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E50DC6F0-05E5-4B60-869D-15E6E59CD3FE}" type="slidenum">
              <a:rPr lang="en-US" smtClean="0">
                <a:latin typeface="Arial" pitchFamily="34" charset="0"/>
              </a:rPr>
              <a:pPr>
                <a:defRPr/>
              </a:pPr>
              <a:t>18</a:t>
            </a:fld>
            <a:endParaRPr lang="en-US" dirty="0"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spcBef>
                <a:spcPct val="0"/>
              </a:spcBef>
            </a:pPr>
            <a:r>
              <a:rPr lang="en-US" smtClean="0">
                <a:latin typeface="Arial" pitchFamily="34" charset="0"/>
              </a:rPr>
              <a:t>AMC’s support to Army Force Generation is called LOGFORGEN.</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This slide shows the steps and procedures for resetting and sustaining the force.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94CD26-4236-495E-BABA-3A6CB826375E}" type="slidenum">
              <a:rPr lang="en-US" smtClean="0"/>
              <a:pPr fontAlgn="base">
                <a:spcBef>
                  <a:spcPct val="0"/>
                </a:spcBef>
                <a:spcAft>
                  <a:spcPct val="0"/>
                </a:spcAft>
                <a:defRPr/>
              </a:pPr>
              <a:t>19</a:t>
            </a:fld>
            <a:endParaRPr lang="en-US" smtClean="0"/>
          </a:p>
        </p:txBody>
      </p:sp>
      <p:sp>
        <p:nvSpPr>
          <p:cNvPr id="12291" name="Rectangle 2"/>
          <p:cNvSpPr>
            <a:spLocks noGrp="1" noRot="1" noChangeAspect="1" noChangeArrowheads="1" noTextEdit="1"/>
          </p:cNvSpPr>
          <p:nvPr>
            <p:ph type="sldImg"/>
          </p:nvPr>
        </p:nvSpPr>
        <p:spPr bwMode="auto">
          <a:xfrm>
            <a:off x="1147763" y="685800"/>
            <a:ext cx="4575175" cy="3432175"/>
          </a:xfrm>
          <a:noFill/>
          <a:ln>
            <a:solidFill>
              <a:srgbClr val="000000"/>
            </a:solidFill>
            <a:miter lim="800000"/>
            <a:headEnd/>
            <a:tailEnd/>
          </a:ln>
        </p:spPr>
      </p:sp>
      <p:sp>
        <p:nvSpPr>
          <p:cNvPr id="12292" name="Rectangle 3"/>
          <p:cNvSpPr>
            <a:spLocks noGrp="1" noChangeArrowheads="1"/>
          </p:cNvSpPr>
          <p:nvPr>
            <p:ph type="body" idx="1"/>
          </p:nvPr>
        </p:nvSpPr>
        <p:spPr bwMode="auto">
          <a:xfrm>
            <a:off x="685800" y="4344988"/>
            <a:ext cx="5486400" cy="4113212"/>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94CD26-4236-495E-BABA-3A6CB826375E}" type="slidenum">
              <a:rPr lang="en-US" smtClean="0"/>
              <a:pPr fontAlgn="base">
                <a:spcBef>
                  <a:spcPct val="0"/>
                </a:spcBef>
                <a:spcAft>
                  <a:spcPct val="0"/>
                </a:spcAft>
                <a:defRPr/>
              </a:pPr>
              <a:t>20</a:t>
            </a:fld>
            <a:endParaRPr lang="en-US" smtClean="0"/>
          </a:p>
        </p:txBody>
      </p:sp>
      <p:sp>
        <p:nvSpPr>
          <p:cNvPr id="12291" name="Rectangle 2"/>
          <p:cNvSpPr>
            <a:spLocks noGrp="1" noRot="1" noChangeAspect="1" noChangeArrowheads="1" noTextEdit="1"/>
          </p:cNvSpPr>
          <p:nvPr>
            <p:ph type="sldImg"/>
          </p:nvPr>
        </p:nvSpPr>
        <p:spPr bwMode="auto">
          <a:xfrm>
            <a:off x="1147763" y="685800"/>
            <a:ext cx="4575175" cy="3432175"/>
          </a:xfrm>
          <a:noFill/>
          <a:ln>
            <a:solidFill>
              <a:srgbClr val="000000"/>
            </a:solidFill>
            <a:miter lim="800000"/>
            <a:headEnd/>
            <a:tailEnd/>
          </a:ln>
        </p:spPr>
      </p:sp>
      <p:sp>
        <p:nvSpPr>
          <p:cNvPr id="12292" name="Rectangle 3"/>
          <p:cNvSpPr>
            <a:spLocks noGrp="1" noChangeArrowheads="1"/>
          </p:cNvSpPr>
          <p:nvPr>
            <p:ph type="body" idx="1"/>
          </p:nvPr>
        </p:nvSpPr>
        <p:spPr bwMode="auto">
          <a:xfrm>
            <a:off x="685800" y="4344988"/>
            <a:ext cx="5486400" cy="4113212"/>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23C774-6611-459F-AEDB-12647D4D961B}" type="slidenum">
              <a:rPr lang="en-US" smtClean="0"/>
              <a:pPr fontAlgn="base">
                <a:spcBef>
                  <a:spcPct val="0"/>
                </a:spcBef>
                <a:spcAft>
                  <a:spcPct val="0"/>
                </a:spcAft>
                <a:defRPr/>
              </a:pPr>
              <a:t>2</a:t>
            </a:fld>
            <a:endParaRPr lang="en-US" smtClean="0"/>
          </a:p>
        </p:txBody>
      </p:sp>
      <p:sp>
        <p:nvSpPr>
          <p:cNvPr id="13315" name="Rectangle 2"/>
          <p:cNvSpPr>
            <a:spLocks noGrp="1" noRot="1" noChangeAspect="1" noChangeArrowheads="1" noTextEdit="1"/>
          </p:cNvSpPr>
          <p:nvPr>
            <p:ph type="sldImg"/>
          </p:nvPr>
        </p:nvSpPr>
        <p:spPr bwMode="auto">
          <a:xfrm>
            <a:off x="1150938" y="690563"/>
            <a:ext cx="4556125" cy="3417887"/>
          </a:xfrm>
          <a:noFill/>
          <a:ln>
            <a:solidFill>
              <a:srgbClr val="000000"/>
            </a:solidFill>
            <a:miter lim="800000"/>
            <a:headEnd/>
            <a:tailEnd/>
          </a:ln>
        </p:spPr>
      </p:sp>
      <p:sp>
        <p:nvSpPr>
          <p:cNvPr id="13316" name="Rectangle 3"/>
          <p:cNvSpPr>
            <a:spLocks noGrp="1" noChangeArrowheads="1"/>
          </p:cNvSpPr>
          <p:nvPr>
            <p:ph type="body" idx="1"/>
          </p:nvPr>
        </p:nvSpPr>
        <p:spPr bwMode="auto">
          <a:xfrm>
            <a:off x="760413" y="4494213"/>
            <a:ext cx="5716587" cy="4114800"/>
          </a:xfrm>
          <a:noFill/>
        </p:spPr>
        <p:txBody>
          <a:bodyPr wrap="square" lIns="90678" tIns="45338" rIns="90678" bIns="45338" numCol="1" anchor="t" anchorCtr="0" compatLnSpc="1">
            <a:prstTxWarp prst="textNoShape">
              <a:avLst/>
            </a:prstTxWarp>
          </a:bodyPr>
          <a:lstStyle/>
          <a:p>
            <a:pPr eaLnBrk="1" hangingPunct="1">
              <a:spcBef>
                <a:spcPct val="0"/>
              </a:spcBef>
              <a:buFont typeface="Wingdings" pitchFamily="2" charset="2"/>
              <a:buChar char="Ø"/>
            </a:pPr>
            <a:r>
              <a:rPr lang="en-US" smtClean="0"/>
              <a:t>Utilize organization assets and resources to maintain equipment and supply readiness to accomplish assigned missions and tasks through efficient and effective supply, maintenance, and transportation.</a:t>
            </a:r>
          </a:p>
          <a:p>
            <a:pPr eaLnBrk="1" hangingPunct="1">
              <a:spcBef>
                <a:spcPct val="0"/>
              </a:spcBef>
              <a:buFont typeface="Wingdings" pitchFamily="2" charset="2"/>
              <a:buChar char="Ø"/>
            </a:pPr>
            <a:r>
              <a:rPr lang="en-US" smtClean="0"/>
              <a:t>Identify shortfalls through the reporting system and in command channels.</a:t>
            </a:r>
          </a:p>
          <a:p>
            <a:pPr eaLnBrk="1" hangingPunct="1">
              <a:spcBef>
                <a:spcPct val="0"/>
              </a:spcBef>
              <a:buFont typeface="Wingdings" pitchFamily="2" charset="2"/>
              <a:buChar char="Ø"/>
            </a:pPr>
            <a:r>
              <a:rPr lang="en-US" smtClean="0"/>
              <a:t>Task organize their assigned and attached units/organizations to ensure maximum efficiency and effectiveness in maintaining readiness through unit level supply, maintenance, and transportation.</a:t>
            </a:r>
          </a:p>
          <a:p>
            <a:pPr eaLnBrk="1" hangingPunct="1">
              <a:spcBef>
                <a:spcPct val="0"/>
              </a:spcBef>
              <a:buFont typeface="Wingdings" pitchFamily="2" charset="2"/>
              <a:buChar char="Ø"/>
            </a:pPr>
            <a:r>
              <a:rPr lang="en-US" smtClean="0"/>
              <a:t>Consider the priorities established by AFSB-FE Commander as appropriate. Inform next higher headquarters and through the reporting chain, as to how assigned or attached units ensure maximum level of support is available and provided.</a:t>
            </a:r>
          </a:p>
          <a:p>
            <a:pPr eaLnBrk="1" hangingPunct="1">
              <a:spcBef>
                <a:spcPct val="0"/>
              </a:spcBef>
              <a:buFont typeface="Wingdings" pitchFamily="2" charset="2"/>
              <a:buChar char="Ø"/>
            </a:pPr>
            <a:r>
              <a:rPr lang="en-US" smtClean="0"/>
              <a:t>Utilize STAMIS reporting system to identify readiness problems for correction through actions planned and executed in coordination with the staffs of the MSCs or DRU/Os.</a:t>
            </a:r>
          </a:p>
          <a:p>
            <a:pPr eaLnBrk="1" hangingPunct="1">
              <a:spcBef>
                <a:spcPct val="0"/>
              </a:spcBef>
              <a:buFont typeface="Wingdings" pitchFamily="2" charset="2"/>
              <a:buChar char="Ø"/>
            </a:pPr>
            <a:r>
              <a:rPr lang="en-US" smtClean="0"/>
              <a:t>Tailored support can be provided through a variety of means to include host nation contracts and the Logistics Civil Augmentation Program LOGCAP. Examples include Base ops support (force provider) EPW, Graves registration, Mortuary Affairs or the full spectrum of maintenance and logistics capabilities.</a:t>
            </a:r>
          </a:p>
          <a:p>
            <a:pPr eaLnBrk="1" hangingPunct="1">
              <a:spcBef>
                <a:spcPct val="50000"/>
              </a:spcBef>
              <a:buFontTx/>
              <a:buChar char="o"/>
            </a:pPr>
            <a:endParaRPr lang="en-US" smtClean="0"/>
          </a:p>
          <a:p>
            <a:pPr eaLnBrk="1" hangingPunct="1">
              <a:spcBef>
                <a:spcPct val="0"/>
              </a:spcBef>
              <a:buFont typeface="Wingdings" pitchFamily="2" charset="2"/>
              <a:buChar char="Ø"/>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6CFB5AC3-D644-4558-BE0F-6CFCD41EC199}" type="slidenum">
              <a:rPr lang="en-US" smtClean="0"/>
              <a:pPr>
                <a:defRPr/>
              </a:pPr>
              <a:t>3</a:t>
            </a:fld>
            <a:endParaRPr lang="en-US" smtClean="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3E327-3284-4CA5-8618-3AB15F30B1AE}"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3E327-3284-4CA5-8618-3AB15F30B1AE}"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C563C4-1D63-4B7C-8F65-087AA08CF974}"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C563C4-1D63-4B7C-8F65-087AA08CF974}"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EDD640-EF63-46E4-9ECB-D1789DAB22A7}"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EDD640-EF63-46E4-9ECB-D1789DAB22A7}"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8.xm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D8FE73-5957-4812-90FF-571A32E2BBA1}" type="datetimeFigureOut">
              <a:rPr lang="en-US"/>
              <a:pPr>
                <a:defRPr/>
              </a:pPr>
              <a:t>10/30/2012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A4BFD6-3F6A-482B-942A-DEBBEF3994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49BD8E-232E-4DEC-A182-D1433D9BC768}" type="datetimeFigureOut">
              <a:rPr lang="en-US"/>
              <a:pPr>
                <a:defRPr/>
              </a:pPr>
              <a:t>10/30/2012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7CC3B5-DB5E-4AB8-89FF-F4E65AB1AB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24880F-D308-43A7-95FD-630AEBBB66A2}" type="datetimeFigureOut">
              <a:rPr lang="en-US"/>
              <a:pPr>
                <a:defRPr/>
              </a:pPr>
              <a:t>10/30/2012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C19860-6528-4BD8-84B1-173C95BD6C9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rtlCol="0">
            <a:normAutofit/>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ext Box 15"/>
          <p:cNvSpPr txBox="1">
            <a:spLocks noChangeArrowheads="1"/>
          </p:cNvSpPr>
          <p:nvPr userDrawn="1"/>
        </p:nvSpPr>
        <p:spPr bwMode="auto">
          <a:xfrm>
            <a:off x="3810000" y="6654800"/>
            <a:ext cx="1352550" cy="244475"/>
          </a:xfrm>
          <a:prstGeom prst="rect">
            <a:avLst/>
          </a:prstGeom>
          <a:noFill/>
          <a:ln w="9525">
            <a:noFill/>
            <a:miter lim="800000"/>
            <a:headEnd/>
            <a:tailEnd/>
          </a:ln>
          <a:effectLst/>
        </p:spPr>
        <p:txBody>
          <a:bodyPr wrap="none">
            <a:spAutoFit/>
          </a:bodyPr>
          <a:lstStyle/>
          <a:p>
            <a:pPr>
              <a:defRPr/>
            </a:pPr>
            <a:r>
              <a:rPr lang="en-US" sz="1000"/>
              <a:t>For Official Use Only</a:t>
            </a:r>
          </a:p>
        </p:txBody>
      </p:sp>
      <p:sp>
        <p:nvSpPr>
          <p:cNvPr id="3" name="Text Box 19"/>
          <p:cNvSpPr txBox="1">
            <a:spLocks noChangeArrowheads="1"/>
          </p:cNvSpPr>
          <p:nvPr userDrawn="1"/>
        </p:nvSpPr>
        <p:spPr bwMode="auto">
          <a:xfrm>
            <a:off x="76200" y="6629400"/>
            <a:ext cx="184150" cy="244475"/>
          </a:xfrm>
          <a:prstGeom prst="rect">
            <a:avLst/>
          </a:prstGeom>
          <a:noFill/>
          <a:ln w="9525">
            <a:noFill/>
            <a:miter lim="800000"/>
            <a:headEnd/>
            <a:tailEnd/>
          </a:ln>
          <a:effectLst/>
        </p:spPr>
        <p:txBody>
          <a:bodyPr wrap="none">
            <a:spAutoFit/>
          </a:bodyPr>
          <a:lstStyle/>
          <a:p>
            <a:pPr>
              <a:defRPr/>
            </a:pPr>
            <a:endParaRPr lang="en-US" sz="1000">
              <a:solidFill>
                <a:srgbClr val="C0C0C0"/>
              </a:solidFill>
            </a:endParaRPr>
          </a:p>
        </p:txBody>
      </p:sp>
      <p:sp>
        <p:nvSpPr>
          <p:cNvPr id="4" name="Text Box 20"/>
          <p:cNvSpPr txBox="1">
            <a:spLocks noChangeArrowheads="1"/>
          </p:cNvSpPr>
          <p:nvPr userDrawn="1"/>
        </p:nvSpPr>
        <p:spPr bwMode="auto">
          <a:xfrm>
            <a:off x="533400" y="6248400"/>
            <a:ext cx="3429000" cy="461963"/>
          </a:xfrm>
          <a:prstGeom prst="rect">
            <a:avLst/>
          </a:prstGeom>
          <a:noFill/>
          <a:ln w="9525">
            <a:noFill/>
            <a:miter lim="800000"/>
            <a:headEnd/>
            <a:tailEnd/>
          </a:ln>
          <a:effectLst/>
        </p:spPr>
        <p:txBody>
          <a:bodyPr>
            <a:spAutoFit/>
          </a:bodyPr>
          <a:lstStyle/>
          <a:p>
            <a:pPr>
              <a:defRPr/>
            </a:pPr>
            <a:r>
              <a:rPr lang="en-US" sz="1200" b="1" dirty="0"/>
              <a:t>POC:  </a:t>
            </a:r>
            <a:r>
              <a:rPr lang="en-US" sz="1200" b="1" dirty="0" smtClean="0"/>
              <a:t>MAJ Detrice Mosby</a:t>
            </a:r>
            <a:endParaRPr lang="en-US" sz="1200" b="1" dirty="0"/>
          </a:p>
          <a:p>
            <a:pPr>
              <a:defRPr/>
            </a:pPr>
            <a:r>
              <a:rPr lang="en-US" sz="1200" b="1" dirty="0"/>
              <a:t>                 BLST Chief </a:t>
            </a:r>
          </a:p>
        </p:txBody>
      </p:sp>
      <p:sp>
        <p:nvSpPr>
          <p:cNvPr id="5" name="Text Box 22"/>
          <p:cNvSpPr txBox="1">
            <a:spLocks noChangeArrowheads="1"/>
          </p:cNvSpPr>
          <p:nvPr userDrawn="1"/>
        </p:nvSpPr>
        <p:spPr bwMode="auto">
          <a:xfrm>
            <a:off x="3429000" y="6324600"/>
            <a:ext cx="2133600" cy="307975"/>
          </a:xfrm>
          <a:prstGeom prst="rect">
            <a:avLst/>
          </a:prstGeom>
          <a:solidFill>
            <a:srgbClr val="33CC33"/>
          </a:solidFill>
          <a:ln w="3175">
            <a:solidFill>
              <a:schemeClr val="tx1"/>
            </a:solidFill>
            <a:miter lim="800000"/>
            <a:headEnd/>
            <a:tailEnd/>
          </a:ln>
          <a:effectLst/>
        </p:spPr>
        <p:txBody>
          <a:bodyPr>
            <a:spAutoFit/>
          </a:bodyPr>
          <a:lstStyle/>
          <a:p>
            <a:pPr algn="ctr" eaLnBrk="0" hangingPunct="0">
              <a:defRPr/>
            </a:pPr>
            <a:r>
              <a:rPr lang="en-US" sz="1400" b="1" dirty="0">
                <a:solidFill>
                  <a:schemeClr val="bg1"/>
                </a:solidFill>
              </a:rPr>
              <a:t>UNCLASSIFIED</a:t>
            </a:r>
          </a:p>
        </p:txBody>
      </p:sp>
      <p:sp>
        <p:nvSpPr>
          <p:cNvPr id="6" name="Text Box 20"/>
          <p:cNvSpPr txBox="1">
            <a:spLocks noChangeArrowheads="1"/>
          </p:cNvSpPr>
          <p:nvPr userDrawn="1"/>
        </p:nvSpPr>
        <p:spPr bwMode="auto">
          <a:xfrm>
            <a:off x="6019800" y="6276975"/>
            <a:ext cx="2667000" cy="276225"/>
          </a:xfrm>
          <a:prstGeom prst="rect">
            <a:avLst/>
          </a:prstGeom>
          <a:noFill/>
          <a:ln w="9525">
            <a:noFill/>
            <a:miter lim="800000"/>
            <a:headEnd/>
            <a:tailEnd/>
          </a:ln>
          <a:effectLst/>
        </p:spPr>
        <p:txBody>
          <a:bodyPr>
            <a:spAutoFit/>
          </a:bodyPr>
          <a:lstStyle/>
          <a:p>
            <a:pPr>
              <a:defRPr/>
            </a:pPr>
            <a:r>
              <a:rPr lang="en-US" sz="1200" b="1" dirty="0"/>
              <a:t>         OFFICE: (910) </a:t>
            </a:r>
            <a:r>
              <a:rPr lang="en-US" sz="1200" b="1" i="0" dirty="0" smtClean="0"/>
              <a:t>643-9630</a:t>
            </a:r>
            <a:endParaRPr lang="en-US" sz="1200" b="1" i="0" dirty="0"/>
          </a:p>
        </p:txBody>
      </p:sp>
      <p:pic>
        <p:nvPicPr>
          <p:cNvPr id="7" name="Picture 9">
            <a:hlinkClick r:id="rId2" action="ppaction://hlinksldjump"/>
          </p:cNvPr>
          <p:cNvPicPr>
            <a:picLocks noChangeAspect="1" noChangeArrowheads="1"/>
          </p:cNvPicPr>
          <p:nvPr userDrawn="1"/>
        </p:nvPicPr>
        <p:blipFill>
          <a:blip r:embed="rId3" cstate="print"/>
          <a:srcRect r="38348" b="-2673"/>
          <a:stretch>
            <a:fillRect/>
          </a:stretch>
        </p:blipFill>
        <p:spPr bwMode="auto">
          <a:xfrm>
            <a:off x="7853363" y="152400"/>
            <a:ext cx="1290637" cy="1600200"/>
          </a:xfrm>
          <a:prstGeom prst="rect">
            <a:avLst/>
          </a:prstGeom>
          <a:noFill/>
          <a:ln w="9525" algn="ctr">
            <a:noFill/>
            <a:miter lim="800000"/>
            <a:headEnd/>
            <a:tailEnd/>
          </a:ln>
        </p:spPr>
      </p:pic>
      <p:pic>
        <p:nvPicPr>
          <p:cNvPr id="8" name="Picture 15"/>
          <p:cNvPicPr>
            <a:picLocks noChangeAspect="1" noChangeArrowheads="1"/>
          </p:cNvPicPr>
          <p:nvPr userDrawn="1"/>
        </p:nvPicPr>
        <p:blipFill>
          <a:blip r:embed="rId4" cstate="print"/>
          <a:srcRect/>
          <a:stretch>
            <a:fillRect/>
          </a:stretch>
        </p:blipFill>
        <p:spPr bwMode="auto">
          <a:xfrm>
            <a:off x="152400" y="76200"/>
            <a:ext cx="1676400" cy="1920875"/>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D89F8D8-5470-4AAD-9EC9-42A15EF87E7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DC69B0-6115-425F-8C6F-E1758AC2E9E8}" type="datetimeFigureOut">
              <a:rPr lang="en-US"/>
              <a:pPr>
                <a:defRPr/>
              </a:pPr>
              <a:t>10/30/2012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06B718-E7D5-4F37-9500-C415B7C8849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9AD810-580D-4D9E-B5C5-55FF6A187F16}" type="datetimeFigureOut">
              <a:rPr lang="en-US"/>
              <a:pPr>
                <a:defRPr/>
              </a:pPr>
              <a:t>10/30/2012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8BAB64-2977-4204-AEAF-6120FCA05E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58811A9-09B0-4C27-990D-79C6E4560983}" type="datetimeFigureOut">
              <a:rPr lang="en-US"/>
              <a:pPr>
                <a:defRPr/>
              </a:pPr>
              <a:t>10/30/2012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ACE86-B250-4054-82BB-631DBDE1EC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105F58-9261-478E-809C-1E8463BC0B5F}" type="datetimeFigureOut">
              <a:rPr lang="en-US"/>
              <a:pPr>
                <a:defRPr/>
              </a:pPr>
              <a:t>10/30/2012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993BFE-6DBF-4012-A136-0A99C700B7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0C7F40-0757-463F-A253-2ED8A2FE8458}" type="datetimeFigureOut">
              <a:rPr lang="en-US"/>
              <a:pPr>
                <a:defRPr/>
              </a:pPr>
              <a:t>10/30/2012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580E99C-3CD2-4E5E-8C7E-6E64EE8CE2D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757A80-4238-4346-9EA1-612743FAC6A0}" type="datetimeFigureOut">
              <a:rPr lang="en-US"/>
              <a:pPr>
                <a:defRPr/>
              </a:pPr>
              <a:t>10/30/2012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77ADD2-0779-42AD-AD53-47D6B6E7E50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C3AA47-4EA9-4CF4-B5CF-A868F2416C2B}" type="datetimeFigureOut">
              <a:rPr lang="en-US"/>
              <a:pPr>
                <a:defRPr/>
              </a:pPr>
              <a:t>10/30/2012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3379C4-2A01-4F2E-9403-38C299B97F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2FDE74-9AB3-4790-B638-DC8366CA4F89}" type="datetimeFigureOut">
              <a:rPr lang="en-US"/>
              <a:pPr>
                <a:defRPr/>
              </a:pPr>
              <a:t>10/30/2012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1CC903-017F-4342-A366-766D07E923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01B2D12-5DED-4C6D-B595-BBE2EE822ED8}" type="datetimeFigureOut">
              <a:rPr lang="en-US"/>
              <a:pPr>
                <a:defRPr/>
              </a:pPr>
              <a:t>10/30/2012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264A420-6F62-4106-B429-5AA272A841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mailto:dorla.france@us.army.mil"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mailto:kevin.ravenell@conus.army.mil" TargetMode="External"/><Relationship Id="rId5" Type="http://schemas.openxmlformats.org/officeDocument/2006/relationships/hyperlink" Target="mailto:alberto.f.labsan@us.army.mil" TargetMode="External"/><Relationship Id="rId4" Type="http://schemas.openxmlformats.org/officeDocument/2006/relationships/hyperlink" Target="mailto:venturo.avila@us.army.mi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gary.t.kandarczyk@us.army.mil" TargetMode="External"/><Relationship Id="rId4" Type="http://schemas.openxmlformats.org/officeDocument/2006/relationships/hyperlink" Target="mailto:detrice.mosby@us.army.mi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mailto:stephen.a.crain.civ@mail.mil" TargetMode="External"/><Relationship Id="rId5" Type="http://schemas.openxmlformats.org/officeDocument/2006/relationships/hyperlink" Target="mailto:don.schiller@us.army.mil" TargetMode="External"/><Relationship Id="rId4" Type="http://schemas.openxmlformats.org/officeDocument/2006/relationships/hyperlink" Target="mailto:raymond.noftz@us.army.mi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hyperlink" Target="mailto:robie.scott@us.army.mil" TargetMode="External"/><Relationship Id="rId3" Type="http://schemas.openxmlformats.org/officeDocument/2006/relationships/hyperlink" Target="mailto:john.arato@conus.army.mil" TargetMode="External"/><Relationship Id="rId7" Type="http://schemas.openxmlformats.org/officeDocument/2006/relationships/hyperlink" Target="mailto:c.peepls@us.army.mi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kevin.ravenell@conus.army.mil" TargetMode="External"/><Relationship Id="rId4" Type="http://schemas.openxmlformats.org/officeDocument/2006/relationships/hyperlink" Target="mailto:bernie.ford1@us.army.mi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Text Box 4"/>
          <p:cNvSpPr txBox="1">
            <a:spLocks noChangeArrowheads="1"/>
          </p:cNvSpPr>
          <p:nvPr/>
        </p:nvSpPr>
        <p:spPr bwMode="auto">
          <a:xfrm>
            <a:off x="1066800" y="152400"/>
            <a:ext cx="6934200" cy="1195388"/>
          </a:xfrm>
          <a:prstGeom prst="rect">
            <a:avLst/>
          </a:prstGeom>
          <a:noFill/>
          <a:ln w="9525" algn="ctr">
            <a:noFill/>
            <a:miter lim="800000"/>
            <a:headEnd/>
            <a:tailEnd/>
          </a:ln>
          <a:effectLst/>
        </p:spPr>
        <p:txBody>
          <a:bodyPr bIns="274320">
            <a:spAutoFit/>
          </a:bodyPr>
          <a:lstStyle/>
          <a:p>
            <a:pPr algn="ctr" fontAlgn="auto">
              <a:lnSpc>
                <a:spcPct val="60000"/>
              </a:lnSpc>
              <a:spcBef>
                <a:spcPct val="50000"/>
              </a:spcBef>
              <a:spcAft>
                <a:spcPts val="0"/>
              </a:spcAft>
              <a:defRPr/>
            </a:pPr>
            <a:r>
              <a:rPr lang="en-US" sz="3200" b="1" dirty="0">
                <a:effectLst>
                  <a:outerShdw blurRad="38100" dist="38100" dir="2700000" algn="tl">
                    <a:srgbClr val="C0C0C0"/>
                  </a:outerShdw>
                </a:effectLst>
                <a:latin typeface="+mn-lt"/>
                <a:cs typeface="+mn-cs"/>
              </a:rPr>
              <a:t> </a:t>
            </a:r>
            <a:r>
              <a:rPr lang="en-US" sz="3200" dirty="0" smtClean="0">
                <a:effectLst>
                  <a:outerShdw blurRad="38100" dist="38100" dir="2700000" algn="tl">
                    <a:srgbClr val="C0C0C0"/>
                  </a:outerShdw>
                </a:effectLst>
                <a:latin typeface="Impact" pitchFamily="34" charset="0"/>
                <a:cs typeface="+mn-cs"/>
              </a:rPr>
              <a:t>3BCT </a:t>
            </a:r>
            <a:r>
              <a:rPr lang="en-US" sz="3200" dirty="0">
                <a:effectLst>
                  <a:outerShdw blurRad="38100" dist="38100" dir="2700000" algn="tl">
                    <a:srgbClr val="C0C0C0"/>
                  </a:outerShdw>
                </a:effectLst>
                <a:latin typeface="Impact" pitchFamily="34" charset="0"/>
                <a:cs typeface="+mn-cs"/>
              </a:rPr>
              <a:t>(BLST)</a:t>
            </a:r>
          </a:p>
          <a:p>
            <a:pPr algn="ctr" fontAlgn="auto">
              <a:lnSpc>
                <a:spcPct val="60000"/>
              </a:lnSpc>
              <a:spcBef>
                <a:spcPct val="50000"/>
              </a:spcBef>
              <a:spcAft>
                <a:spcPts val="0"/>
              </a:spcAft>
              <a:defRPr/>
            </a:pPr>
            <a:r>
              <a:rPr lang="en-US" sz="3200" dirty="0">
                <a:effectLst>
                  <a:outerShdw blurRad="38100" dist="38100" dir="2700000" algn="tl">
                    <a:srgbClr val="C0C0C0"/>
                  </a:outerShdw>
                </a:effectLst>
                <a:latin typeface="Impact" pitchFamily="34" charset="0"/>
                <a:cs typeface="+mn-cs"/>
              </a:rPr>
              <a:t>Brigade  Logistics Support Team</a:t>
            </a:r>
          </a:p>
        </p:txBody>
      </p:sp>
      <p:sp>
        <p:nvSpPr>
          <p:cNvPr id="164870" name="Text Box 6"/>
          <p:cNvSpPr txBox="1">
            <a:spLocks noChangeArrowheads="1"/>
          </p:cNvSpPr>
          <p:nvPr/>
        </p:nvSpPr>
        <p:spPr bwMode="auto">
          <a:xfrm>
            <a:off x="1447800" y="4419600"/>
            <a:ext cx="5951538" cy="677863"/>
          </a:xfrm>
          <a:prstGeom prst="rect">
            <a:avLst/>
          </a:prstGeom>
          <a:noFill/>
          <a:ln w="9525" algn="ctr">
            <a:noFill/>
            <a:miter lim="800000"/>
            <a:headEnd/>
            <a:tailEnd/>
          </a:ln>
          <a:effectLst/>
        </p:spPr>
        <p:txBody>
          <a:bodyPr>
            <a:spAutoFit/>
          </a:bodyPr>
          <a:lstStyle/>
          <a:p>
            <a:pPr algn="ctr" fontAlgn="auto">
              <a:lnSpc>
                <a:spcPct val="80000"/>
              </a:lnSpc>
              <a:spcBef>
                <a:spcPts val="0"/>
              </a:spcBef>
              <a:spcAft>
                <a:spcPts val="0"/>
              </a:spcAft>
              <a:defRPr/>
            </a:pPr>
            <a:r>
              <a:rPr lang="en-US" sz="4800" dirty="0" smtClean="0">
                <a:effectLst>
                  <a:outerShdw blurRad="38100" dist="38100" dir="2700000" algn="tl">
                    <a:srgbClr val="C0C0C0"/>
                  </a:outerShdw>
                </a:effectLst>
                <a:latin typeface="Impact" pitchFamily="34" charset="0"/>
                <a:cs typeface="+mn-cs"/>
              </a:rPr>
              <a:t>3BLST</a:t>
            </a:r>
            <a:endParaRPr lang="en-US" sz="4800" dirty="0">
              <a:effectLst>
                <a:outerShdw blurRad="38100" dist="38100" dir="2700000" algn="tl">
                  <a:srgbClr val="C0C0C0"/>
                </a:outerShdw>
              </a:effectLst>
              <a:latin typeface="Impact" pitchFamily="34" charset="0"/>
              <a:cs typeface="+mn-cs"/>
            </a:endParaRPr>
          </a:p>
        </p:txBody>
      </p:sp>
      <p:grpSp>
        <p:nvGrpSpPr>
          <p:cNvPr id="4101" name="Group 6"/>
          <p:cNvGrpSpPr>
            <a:grpSpLocks/>
          </p:cNvGrpSpPr>
          <p:nvPr/>
        </p:nvGrpSpPr>
        <p:grpSpPr bwMode="auto">
          <a:xfrm>
            <a:off x="1676400" y="1143000"/>
            <a:ext cx="5403850" cy="3096399"/>
            <a:chOff x="1524000" y="1066800"/>
            <a:chExt cx="5403850" cy="3096398"/>
          </a:xfrm>
        </p:grpSpPr>
        <p:sp>
          <p:nvSpPr>
            <p:cNvPr id="164871" name="Text Box 7"/>
            <p:cNvSpPr txBox="1">
              <a:spLocks noChangeArrowheads="1"/>
            </p:cNvSpPr>
            <p:nvPr/>
          </p:nvSpPr>
          <p:spPr bwMode="auto">
            <a:xfrm>
              <a:off x="1524000" y="3886199"/>
              <a:ext cx="5403850" cy="276999"/>
            </a:xfrm>
            <a:prstGeom prst="rect">
              <a:avLst/>
            </a:prstGeom>
            <a:noFill/>
            <a:ln w="9525" algn="ctr">
              <a:noFill/>
              <a:miter lim="800000"/>
              <a:headEnd/>
              <a:tailEnd/>
            </a:ln>
            <a:effectLst/>
          </p:spPr>
          <p:txBody>
            <a:bodyPr>
              <a:spAutoFit/>
            </a:bodyPr>
            <a:lstStyle/>
            <a:p>
              <a:pPr algn="ctr" fontAlgn="auto">
                <a:lnSpc>
                  <a:spcPct val="60000"/>
                </a:lnSpc>
                <a:spcBef>
                  <a:spcPct val="50000"/>
                </a:spcBef>
                <a:spcAft>
                  <a:spcPts val="0"/>
                </a:spcAft>
                <a:defRPr/>
              </a:pPr>
              <a:r>
                <a:rPr lang="en-US" sz="2000" b="1" i="1" dirty="0">
                  <a:effectLst>
                    <a:outerShdw blurRad="38100" dist="38100" dir="2700000" algn="tl">
                      <a:srgbClr val="C0C0C0"/>
                    </a:outerShdw>
                  </a:effectLst>
                  <a:latin typeface="+mn-lt"/>
                  <a:cs typeface="+mn-cs"/>
                </a:rPr>
                <a:t>Supporting the </a:t>
              </a:r>
              <a:r>
                <a:rPr lang="en-US" sz="2000" b="1" i="1" dirty="0" err="1" smtClean="0">
                  <a:effectLst>
                    <a:outerShdw blurRad="38100" dist="38100" dir="2700000" algn="tl">
                      <a:srgbClr val="C0C0C0"/>
                    </a:outerShdw>
                  </a:effectLst>
                  <a:latin typeface="+mn-lt"/>
                  <a:cs typeface="+mn-cs"/>
                </a:rPr>
                <a:t>Warfighter</a:t>
              </a:r>
              <a:endParaRPr lang="en-US" sz="2000" b="1" i="1" dirty="0">
                <a:effectLst>
                  <a:outerShdw blurRad="38100" dist="38100" dir="2700000" algn="tl">
                    <a:srgbClr val="C0C0C0"/>
                  </a:outerShdw>
                </a:effectLst>
                <a:latin typeface="+mn-lt"/>
                <a:cs typeface="+mn-cs"/>
              </a:endParaRPr>
            </a:p>
          </p:txBody>
        </p:sp>
        <p:pic>
          <p:nvPicPr>
            <p:cNvPr id="4103" name="Picture 15"/>
            <p:cNvPicPr>
              <a:picLocks noChangeAspect="1" noChangeArrowheads="1"/>
            </p:cNvPicPr>
            <p:nvPr/>
          </p:nvPicPr>
          <p:blipFill>
            <a:blip r:embed="rId3" cstate="print"/>
            <a:srcRect/>
            <a:stretch>
              <a:fillRect/>
            </a:stretch>
          </p:blipFill>
          <p:spPr bwMode="auto">
            <a:xfrm>
              <a:off x="3276600" y="1066800"/>
              <a:ext cx="2590800" cy="2777101"/>
            </a:xfrm>
            <a:prstGeom prst="rect">
              <a:avLst/>
            </a:prstGeom>
            <a:noFill/>
            <a:ln w="9525">
              <a:noFill/>
              <a:miter lim="800000"/>
              <a:headEnd/>
              <a:tailEnd/>
            </a:ln>
          </p:spPr>
        </p:pic>
      </p:grpSp>
    </p:spTree>
  </p:cSld>
  <p:clrMapOvr>
    <a:masterClrMapping/>
  </p:clrMapOvr>
  <p:transition>
    <p:cover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3000" y="76200"/>
            <a:ext cx="6781800" cy="1143000"/>
          </a:xfrm>
        </p:spPr>
        <p:txBody>
          <a:bodyPr anchor="t"/>
          <a:lstStyle/>
          <a:p>
            <a:pPr eaLnBrk="1" hangingPunct="1">
              <a:defRPr/>
            </a:pPr>
            <a:r>
              <a:rPr lang="en-US" sz="2800" b="1" dirty="0" smtClean="0">
                <a:solidFill>
                  <a:srgbClr val="C00000"/>
                </a:solidFill>
                <a:effectLst>
                  <a:outerShdw blurRad="38100" dist="38100" dir="2700000" algn="tl">
                    <a:srgbClr val="000000">
                      <a:alpha val="43137"/>
                    </a:srgbClr>
                  </a:outerShdw>
                </a:effectLst>
                <a:latin typeface="+mn-lt"/>
              </a:rPr>
              <a:t>COMMUNICATION - ELECTRONIC </a:t>
            </a:r>
            <a:br>
              <a:rPr lang="en-US" sz="2800" b="1" dirty="0" smtClean="0">
                <a:solidFill>
                  <a:srgbClr val="C00000"/>
                </a:solidFill>
                <a:effectLst>
                  <a:outerShdw blurRad="38100" dist="38100" dir="2700000" algn="tl">
                    <a:srgbClr val="000000">
                      <a:alpha val="43137"/>
                    </a:srgbClr>
                  </a:outerShdw>
                </a:effectLst>
                <a:latin typeface="+mn-lt"/>
              </a:rPr>
            </a:br>
            <a:r>
              <a:rPr lang="en-US" sz="2800" b="1" dirty="0" smtClean="0">
                <a:solidFill>
                  <a:srgbClr val="C00000"/>
                </a:solidFill>
                <a:effectLst>
                  <a:outerShdw blurRad="38100" dist="38100" dir="2700000" algn="tl">
                    <a:srgbClr val="000000">
                      <a:alpha val="43137"/>
                    </a:srgbClr>
                  </a:outerShdw>
                </a:effectLst>
                <a:latin typeface="+mn-lt"/>
              </a:rPr>
              <a:t>(CE) LCMC </a:t>
            </a:r>
          </a:p>
        </p:txBody>
      </p:sp>
      <p:pic>
        <p:nvPicPr>
          <p:cNvPr id="9221" name="Picture 60"/>
          <p:cNvPicPr>
            <a:picLocks noChangeAspect="1" noChangeArrowheads="1"/>
          </p:cNvPicPr>
          <p:nvPr/>
        </p:nvPicPr>
        <p:blipFill>
          <a:blip r:embed="rId3" cstate="print"/>
          <a:srcRect/>
          <a:stretch>
            <a:fillRect/>
          </a:stretch>
        </p:blipFill>
        <p:spPr bwMode="auto">
          <a:xfrm>
            <a:off x="6019800" y="1066800"/>
            <a:ext cx="2286000" cy="1828800"/>
          </a:xfrm>
          <a:prstGeom prst="rect">
            <a:avLst/>
          </a:prstGeom>
          <a:noFill/>
          <a:ln w="9525">
            <a:noFill/>
            <a:miter lim="800000"/>
            <a:headEnd/>
            <a:tailEnd/>
          </a:ln>
        </p:spPr>
      </p:pic>
      <p:pic>
        <p:nvPicPr>
          <p:cNvPr id="1028" name="Picture 4" descr="C:\Users\detrice.mosby\AppData\Local\Microsoft\Windows\Temporary Internet Files\Content.Outlook\8SQII21C\AN-PAS-13 TWS.jpg"/>
          <p:cNvPicPr>
            <a:picLocks noChangeAspect="1" noChangeArrowheads="1"/>
          </p:cNvPicPr>
          <p:nvPr/>
        </p:nvPicPr>
        <p:blipFill>
          <a:blip r:embed="rId4" cstate="print"/>
          <a:srcRect/>
          <a:stretch>
            <a:fillRect/>
          </a:stretch>
        </p:blipFill>
        <p:spPr bwMode="auto">
          <a:xfrm>
            <a:off x="2743200" y="1752600"/>
            <a:ext cx="3511395" cy="2170589"/>
          </a:xfrm>
          <a:prstGeom prst="rect">
            <a:avLst/>
          </a:prstGeom>
          <a:noFill/>
        </p:spPr>
      </p:pic>
      <p:pic>
        <p:nvPicPr>
          <p:cNvPr id="2050" name="Picture 2" descr="C:\Users\detrice.mosby\AppData\Local\Microsoft\Windows\Temporary Internet Files\Content.Outlook\8SQII21C\SINCGARS_ASIP.jpg"/>
          <p:cNvPicPr>
            <a:picLocks noChangeAspect="1" noChangeArrowheads="1"/>
          </p:cNvPicPr>
          <p:nvPr/>
        </p:nvPicPr>
        <p:blipFill>
          <a:blip r:embed="rId5" cstate="print"/>
          <a:srcRect/>
          <a:stretch>
            <a:fillRect/>
          </a:stretch>
        </p:blipFill>
        <p:spPr bwMode="auto">
          <a:xfrm>
            <a:off x="5334000" y="4114800"/>
            <a:ext cx="3009900" cy="2329089"/>
          </a:xfrm>
          <a:prstGeom prst="rect">
            <a:avLst/>
          </a:prstGeom>
          <a:noFill/>
        </p:spPr>
      </p:pic>
      <p:pic>
        <p:nvPicPr>
          <p:cNvPr id="2052" name="Picture 4" descr="C:\Users\detrice.mosby\AppData\Local\Microsoft\Windows\Temporary Internet Files\Content.Outlook\8SQII21C\STT Photo.gif"/>
          <p:cNvPicPr>
            <a:picLocks noChangeAspect="1" noChangeArrowheads="1"/>
          </p:cNvPicPr>
          <p:nvPr/>
        </p:nvPicPr>
        <p:blipFill>
          <a:blip r:embed="rId6" cstate="print"/>
          <a:srcRect/>
          <a:stretch>
            <a:fillRect/>
          </a:stretch>
        </p:blipFill>
        <p:spPr bwMode="auto">
          <a:xfrm>
            <a:off x="381000" y="4626648"/>
            <a:ext cx="3810000" cy="2155152"/>
          </a:xfrm>
          <a:prstGeom prst="rect">
            <a:avLst/>
          </a:prstGeom>
          <a:noFill/>
        </p:spPr>
      </p:pic>
      <p:pic>
        <p:nvPicPr>
          <p:cNvPr id="2053" name="Picture 5" descr="C:\Users\detrice.mosby\AppData\Local\Microsoft\Windows\Temporary Internet Files\Content.Outlook\8SQII21C\psc5d.jpg"/>
          <p:cNvPicPr>
            <a:picLocks noChangeAspect="1" noChangeArrowheads="1"/>
          </p:cNvPicPr>
          <p:nvPr/>
        </p:nvPicPr>
        <p:blipFill>
          <a:blip r:embed="rId7" cstate="print"/>
          <a:srcRect/>
          <a:stretch>
            <a:fillRect/>
          </a:stretch>
        </p:blipFill>
        <p:spPr bwMode="auto">
          <a:xfrm>
            <a:off x="279400" y="1333500"/>
            <a:ext cx="2540000" cy="3238500"/>
          </a:xfrm>
          <a:prstGeom prst="rect">
            <a:avLst/>
          </a:prstGeom>
          <a:noFill/>
        </p:spPr>
      </p:pic>
    </p:spTree>
  </p:cSld>
  <p:clrMapOvr>
    <a:masterClrMapping/>
  </p:clrMapOvr>
  <p:transition>
    <p:cover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95400" y="76200"/>
            <a:ext cx="6705600" cy="1600200"/>
          </a:xfrm>
        </p:spPr>
        <p:txBody>
          <a:bodyPr anchor="t"/>
          <a:lstStyle/>
          <a:p>
            <a:pPr eaLnBrk="1" hangingPunct="1">
              <a:defRPr/>
            </a:pPr>
            <a:r>
              <a:rPr lang="en-US" sz="2800" b="1" dirty="0" smtClean="0">
                <a:solidFill>
                  <a:srgbClr val="C00000"/>
                </a:solidFill>
                <a:effectLst>
                  <a:outerShdw blurRad="38100" dist="38100" dir="2700000" algn="tl">
                    <a:srgbClr val="000000">
                      <a:alpha val="43137"/>
                    </a:srgbClr>
                  </a:outerShdw>
                </a:effectLst>
              </a:rPr>
              <a:t>Aviation-Missile Command (AMCOM) </a:t>
            </a:r>
          </a:p>
        </p:txBody>
      </p:sp>
      <p:sp>
        <p:nvSpPr>
          <p:cNvPr id="8195" name="Rectangle 144"/>
          <p:cNvSpPr>
            <a:spLocks noChangeArrowheads="1"/>
          </p:cNvSpPr>
          <p:nvPr/>
        </p:nvSpPr>
        <p:spPr bwMode="auto">
          <a:xfrm>
            <a:off x="457200" y="1295400"/>
            <a:ext cx="4495800" cy="5181600"/>
          </a:xfrm>
          <a:prstGeom prst="rect">
            <a:avLst/>
          </a:prstGeom>
          <a:solidFill>
            <a:schemeClr val="bg1"/>
          </a:solidFill>
          <a:ln w="38100">
            <a:solidFill>
              <a:srgbClr val="000066"/>
            </a:solidFill>
            <a:miter lim="800000"/>
            <a:headEnd/>
            <a:tailEnd/>
          </a:ln>
        </p:spPr>
        <p:txBody>
          <a:bodyPr/>
          <a:lstStyle/>
          <a:p>
            <a:pPr marL="342900" indent="-342900">
              <a:lnSpc>
                <a:spcPct val="90000"/>
              </a:lnSpc>
              <a:spcBef>
                <a:spcPct val="20000"/>
              </a:spcBef>
              <a:buFontTx/>
              <a:buChar char="•"/>
            </a:pPr>
            <a:endParaRPr lang="en-US" sz="1700" b="1" dirty="0">
              <a:solidFill>
                <a:schemeClr val="accent2"/>
              </a:solidFill>
              <a:latin typeface="Calibri" pitchFamily="34" charset="0"/>
            </a:endParaRPr>
          </a:p>
          <a:p>
            <a:pPr marL="342900" indent="-342900">
              <a:lnSpc>
                <a:spcPct val="90000"/>
              </a:lnSpc>
              <a:spcBef>
                <a:spcPct val="20000"/>
              </a:spcBef>
              <a:buFontTx/>
              <a:buChar char="•"/>
            </a:pPr>
            <a:r>
              <a:rPr lang="en-US" sz="1600" b="1" dirty="0" smtClean="0">
                <a:solidFill>
                  <a:schemeClr val="accent2"/>
                </a:solidFill>
                <a:latin typeface="Calibri" pitchFamily="34" charset="0"/>
              </a:rPr>
              <a:t>Advise and Assist Commanders, maintenance &amp; supply personnel</a:t>
            </a:r>
            <a:endParaRPr lang="en-US" sz="1600" dirty="0" smtClean="0">
              <a:solidFill>
                <a:schemeClr val="accent2"/>
              </a:solidFill>
              <a:latin typeface="Calibri" pitchFamily="34" charset="0"/>
            </a:endParaRPr>
          </a:p>
          <a:p>
            <a:pPr marL="342900" indent="-342900">
              <a:lnSpc>
                <a:spcPct val="90000"/>
              </a:lnSpc>
              <a:spcBef>
                <a:spcPct val="20000"/>
              </a:spcBef>
              <a:buFontTx/>
              <a:buChar char="•"/>
            </a:pPr>
            <a:r>
              <a:rPr lang="en-US" sz="1600" b="1" dirty="0" smtClean="0">
                <a:solidFill>
                  <a:schemeClr val="accent2"/>
                </a:solidFill>
                <a:latin typeface="Calibri" pitchFamily="34" charset="0"/>
              </a:rPr>
              <a:t>Provide </a:t>
            </a:r>
            <a:r>
              <a:rPr lang="en-US" sz="1600" b="1" dirty="0">
                <a:solidFill>
                  <a:schemeClr val="accent2"/>
                </a:solidFill>
                <a:latin typeface="Calibri" pitchFamily="34" charset="0"/>
              </a:rPr>
              <a:t>technical and logistical </a:t>
            </a:r>
            <a:r>
              <a:rPr lang="en-US" sz="1600" b="1" dirty="0" smtClean="0">
                <a:solidFill>
                  <a:schemeClr val="accent2"/>
                </a:solidFill>
                <a:latin typeface="Calibri" pitchFamily="34" charset="0"/>
              </a:rPr>
              <a:t>assistance</a:t>
            </a:r>
            <a:endParaRPr lang="en-US" sz="1600" b="1" dirty="0">
              <a:solidFill>
                <a:schemeClr val="accent2"/>
              </a:solidFill>
              <a:latin typeface="Calibri" pitchFamily="34" charset="0"/>
            </a:endParaRPr>
          </a:p>
          <a:p>
            <a:pPr marL="342900" indent="-342900">
              <a:lnSpc>
                <a:spcPct val="90000"/>
              </a:lnSpc>
              <a:spcBef>
                <a:spcPct val="20000"/>
              </a:spcBef>
              <a:buFontTx/>
              <a:buChar char="•"/>
            </a:pPr>
            <a:r>
              <a:rPr lang="en-US" sz="1600" b="1" dirty="0">
                <a:solidFill>
                  <a:schemeClr val="accent2"/>
                </a:solidFill>
                <a:latin typeface="Calibri" pitchFamily="34" charset="0"/>
              </a:rPr>
              <a:t>Monitor and analyze readiness trends or </a:t>
            </a:r>
            <a:r>
              <a:rPr lang="en-US" sz="1600" b="1" dirty="0" smtClean="0">
                <a:solidFill>
                  <a:schemeClr val="accent2"/>
                </a:solidFill>
                <a:latin typeface="Calibri" pitchFamily="34" charset="0"/>
              </a:rPr>
              <a:t>problems - keep AMC &amp; AMCOM informed of system readiness</a:t>
            </a:r>
            <a:endParaRPr lang="en-US" sz="1600" b="1" dirty="0">
              <a:solidFill>
                <a:schemeClr val="accent2"/>
              </a:solidFill>
              <a:latin typeface="Calibri" pitchFamily="34" charset="0"/>
            </a:endParaRPr>
          </a:p>
          <a:p>
            <a:pPr marL="342900" indent="-342900">
              <a:lnSpc>
                <a:spcPct val="90000"/>
              </a:lnSpc>
              <a:spcBef>
                <a:spcPct val="20000"/>
              </a:spcBef>
              <a:buFontTx/>
              <a:buChar char="•"/>
            </a:pPr>
            <a:r>
              <a:rPr lang="en-US" sz="1600" b="1" dirty="0">
                <a:solidFill>
                  <a:schemeClr val="accent2"/>
                </a:solidFill>
                <a:latin typeface="Calibri" pitchFamily="34" charset="0"/>
              </a:rPr>
              <a:t>Take corrective actions to optimize readiness rates</a:t>
            </a:r>
          </a:p>
          <a:p>
            <a:pPr marL="342900" indent="-342900">
              <a:lnSpc>
                <a:spcPct val="90000"/>
              </a:lnSpc>
              <a:spcBef>
                <a:spcPct val="20000"/>
              </a:spcBef>
              <a:buFontTx/>
              <a:buChar char="•"/>
            </a:pPr>
            <a:r>
              <a:rPr lang="en-US" sz="1600" b="1" dirty="0">
                <a:solidFill>
                  <a:schemeClr val="accent2"/>
                </a:solidFill>
                <a:latin typeface="Calibri" pitchFamily="34" charset="0"/>
              </a:rPr>
              <a:t>Provide maintenance </a:t>
            </a:r>
            <a:r>
              <a:rPr lang="en-US" sz="1600" b="1" dirty="0" smtClean="0">
                <a:solidFill>
                  <a:schemeClr val="accent2"/>
                </a:solidFill>
                <a:latin typeface="Calibri" pitchFamily="34" charset="0"/>
              </a:rPr>
              <a:t>training</a:t>
            </a:r>
          </a:p>
          <a:p>
            <a:pPr marL="342900" indent="-342900">
              <a:lnSpc>
                <a:spcPct val="90000"/>
              </a:lnSpc>
              <a:spcBef>
                <a:spcPct val="20000"/>
              </a:spcBef>
              <a:buFontTx/>
              <a:buChar char="•"/>
            </a:pPr>
            <a:r>
              <a:rPr lang="en-US" sz="1600" b="1" dirty="0" smtClean="0">
                <a:solidFill>
                  <a:schemeClr val="accent2"/>
                </a:solidFill>
                <a:latin typeface="Calibri" pitchFamily="34" charset="0"/>
              </a:rPr>
              <a:t>Provide technical feedback to units</a:t>
            </a:r>
          </a:p>
          <a:p>
            <a:pPr eaLnBrk="0" hangingPunct="0">
              <a:buFont typeface="Arial" pitchFamily="34" charset="0"/>
              <a:buChar char="•"/>
            </a:pPr>
            <a:r>
              <a:rPr lang="en-US" sz="1600" b="1" dirty="0" smtClean="0">
                <a:solidFill>
                  <a:schemeClr val="accent2"/>
                </a:solidFill>
                <a:latin typeface="Calibri" pitchFamily="34" charset="0"/>
              </a:rPr>
              <a:t> </a:t>
            </a:r>
            <a:r>
              <a:rPr lang="en-US" sz="1600" dirty="0" smtClean="0">
                <a:solidFill>
                  <a:schemeClr val="accent2"/>
                </a:solidFill>
                <a:latin typeface="Calibri" pitchFamily="34" charset="0"/>
              </a:rPr>
              <a:t>     </a:t>
            </a:r>
            <a:r>
              <a:rPr lang="en-US" sz="1600" b="1" dirty="0" smtClean="0">
                <a:solidFill>
                  <a:schemeClr val="accent2"/>
                </a:solidFill>
                <a:latin typeface="Calibri" pitchFamily="34" charset="0"/>
              </a:rPr>
              <a:t>Intensively manage items that are NMC for                                                                                                              </a:t>
            </a:r>
          </a:p>
          <a:p>
            <a:pPr marL="342900" indent="-342900">
              <a:lnSpc>
                <a:spcPct val="90000"/>
              </a:lnSpc>
              <a:spcBef>
                <a:spcPct val="20000"/>
              </a:spcBef>
            </a:pPr>
            <a:r>
              <a:rPr lang="en-US" sz="1600" b="1" dirty="0" smtClean="0">
                <a:solidFill>
                  <a:schemeClr val="accent2"/>
                </a:solidFill>
                <a:latin typeface="Calibri" pitchFamily="34" charset="0"/>
              </a:rPr>
              <a:t>       over 24 hours and validate requisitions status</a:t>
            </a:r>
          </a:p>
          <a:p>
            <a:pPr marL="342900" indent="-342900">
              <a:spcBef>
                <a:spcPct val="20000"/>
              </a:spcBef>
              <a:buFontTx/>
              <a:buChar char="•"/>
            </a:pPr>
            <a:r>
              <a:rPr lang="en-US" sz="1600" b="1" dirty="0" smtClean="0">
                <a:solidFill>
                  <a:schemeClr val="accent2"/>
                </a:solidFill>
                <a:latin typeface="Calibri" pitchFamily="34" charset="0"/>
              </a:rPr>
              <a:t>Assist </a:t>
            </a:r>
            <a:r>
              <a:rPr lang="en-US" sz="1600" b="1" dirty="0">
                <a:solidFill>
                  <a:schemeClr val="accent2"/>
                </a:solidFill>
                <a:latin typeface="Calibri" pitchFamily="34" charset="0"/>
              </a:rPr>
              <a:t>other </a:t>
            </a:r>
            <a:r>
              <a:rPr lang="en-US" sz="1600" b="1" dirty="0" smtClean="0">
                <a:solidFill>
                  <a:schemeClr val="accent2"/>
                </a:solidFill>
                <a:latin typeface="Calibri" pitchFamily="34" charset="0"/>
              </a:rPr>
              <a:t>commands i.e</a:t>
            </a:r>
            <a:r>
              <a:rPr lang="en-US" sz="1600" b="1" dirty="0">
                <a:solidFill>
                  <a:schemeClr val="accent2"/>
                </a:solidFill>
                <a:latin typeface="Calibri" pitchFamily="34" charset="0"/>
              </a:rPr>
              <a:t>. </a:t>
            </a:r>
            <a:r>
              <a:rPr lang="en-US" sz="1600" b="1" dirty="0" smtClean="0">
                <a:solidFill>
                  <a:schemeClr val="accent2"/>
                </a:solidFill>
                <a:latin typeface="Calibri" pitchFamily="34" charset="0"/>
              </a:rPr>
              <a:t>TACOM &amp; </a:t>
            </a:r>
            <a:r>
              <a:rPr lang="en-US" sz="1600" b="1" dirty="0">
                <a:solidFill>
                  <a:schemeClr val="accent2"/>
                </a:solidFill>
                <a:latin typeface="Calibri" pitchFamily="34" charset="0"/>
              </a:rPr>
              <a:t>CECOM in resolving systems </a:t>
            </a:r>
            <a:r>
              <a:rPr lang="en-US" sz="1600" b="1" dirty="0" smtClean="0">
                <a:solidFill>
                  <a:schemeClr val="accent2"/>
                </a:solidFill>
                <a:latin typeface="Calibri" pitchFamily="34" charset="0"/>
              </a:rPr>
              <a:t>issues</a:t>
            </a:r>
          </a:p>
          <a:p>
            <a:pPr marL="342900" indent="-342900">
              <a:spcBef>
                <a:spcPct val="20000"/>
              </a:spcBef>
              <a:buFontTx/>
              <a:buChar char="•"/>
            </a:pPr>
            <a:r>
              <a:rPr lang="en-US" sz="1600" b="1" dirty="0" smtClean="0">
                <a:solidFill>
                  <a:schemeClr val="accent2"/>
                </a:solidFill>
                <a:latin typeface="Calibri" pitchFamily="34" charset="0"/>
              </a:rPr>
              <a:t>Support field exercises, emergency operations &amp; deployments</a:t>
            </a:r>
          </a:p>
          <a:p>
            <a:pPr marL="342900" indent="-342900">
              <a:spcBef>
                <a:spcPct val="20000"/>
              </a:spcBef>
              <a:buFontTx/>
              <a:buChar char="•"/>
            </a:pPr>
            <a:r>
              <a:rPr lang="en-US" sz="1600" b="1" dirty="0" smtClean="0">
                <a:solidFill>
                  <a:schemeClr val="accent2"/>
                </a:solidFill>
                <a:latin typeface="Calibri" pitchFamily="34" charset="0"/>
              </a:rPr>
              <a:t>Provide assistance during fielding and monitor rebuild/retrograde program</a:t>
            </a:r>
            <a:endParaRPr lang="en-US" sz="1600" b="1" dirty="0">
              <a:solidFill>
                <a:schemeClr val="accent2"/>
              </a:solidFill>
              <a:latin typeface="Calibri" pitchFamily="34" charset="0"/>
            </a:endParaRPr>
          </a:p>
          <a:p>
            <a:pPr marL="342900" indent="-342900">
              <a:spcBef>
                <a:spcPct val="20000"/>
              </a:spcBef>
            </a:pPr>
            <a:endParaRPr lang="en-US" sz="1600" b="1" dirty="0">
              <a:solidFill>
                <a:schemeClr val="accent2"/>
              </a:solidFill>
              <a:latin typeface="Calibri" pitchFamily="34" charset="0"/>
            </a:endParaRPr>
          </a:p>
        </p:txBody>
      </p:sp>
      <p:pic>
        <p:nvPicPr>
          <p:cNvPr id="6" name="Picture 5" descr="http://www.redstone.army.mil/history/amcomlogo/AMCOM.JPG"/>
          <p:cNvPicPr/>
          <p:nvPr/>
        </p:nvPicPr>
        <p:blipFill>
          <a:blip r:embed="rId3" cstate="print"/>
          <a:srcRect/>
          <a:stretch>
            <a:fillRect/>
          </a:stretch>
        </p:blipFill>
        <p:spPr bwMode="auto">
          <a:xfrm>
            <a:off x="5334000" y="838200"/>
            <a:ext cx="2133600" cy="1447800"/>
          </a:xfrm>
          <a:prstGeom prst="rect">
            <a:avLst/>
          </a:prstGeom>
          <a:noFill/>
          <a:ln w="9525">
            <a:noFill/>
            <a:miter lim="800000"/>
            <a:headEnd/>
            <a:tailEnd/>
          </a:ln>
        </p:spPr>
      </p:pic>
      <p:sp>
        <p:nvSpPr>
          <p:cNvPr id="7" name="Rectangle 6"/>
          <p:cNvSpPr/>
          <p:nvPr/>
        </p:nvSpPr>
        <p:spPr>
          <a:xfrm>
            <a:off x="5257800" y="2286000"/>
            <a:ext cx="4572000" cy="4154984"/>
          </a:xfrm>
          <a:prstGeom prst="rect">
            <a:avLst/>
          </a:prstGeom>
        </p:spPr>
        <p:txBody>
          <a:bodyPr>
            <a:spAutoFit/>
          </a:bodyPr>
          <a:lstStyle/>
          <a:p>
            <a:r>
              <a:rPr lang="en-US" sz="1200" b="1" i="1" dirty="0" smtClean="0">
                <a:latin typeface="Calibri" pitchFamily="34" charset="0"/>
              </a:rPr>
              <a:t>Mr. Venturo Avila</a:t>
            </a:r>
          </a:p>
          <a:p>
            <a:r>
              <a:rPr lang="en-US" sz="1200" b="1" i="1" dirty="0" smtClean="0">
                <a:latin typeface="Calibri" pitchFamily="34" charset="0"/>
              </a:rPr>
              <a:t>AMCOM SSTR </a:t>
            </a:r>
          </a:p>
          <a:p>
            <a:r>
              <a:rPr lang="en-US" sz="1200" b="1" i="1" dirty="0" smtClean="0">
                <a:latin typeface="Calibri" pitchFamily="34" charset="0"/>
              </a:rPr>
              <a:t>E-Mail:  </a:t>
            </a:r>
            <a:r>
              <a:rPr lang="en-US" sz="1200" b="1" i="1" dirty="0" smtClean="0">
                <a:latin typeface="Calibri" pitchFamily="34" charset="0"/>
                <a:hlinkClick r:id="rId4"/>
              </a:rPr>
              <a:t>venturo.avila@us.army.mil</a:t>
            </a:r>
            <a:endParaRPr lang="en-US" sz="1200" b="1" i="1" dirty="0" smtClean="0">
              <a:latin typeface="Calibri" pitchFamily="34" charset="0"/>
            </a:endParaRPr>
          </a:p>
          <a:p>
            <a:r>
              <a:rPr lang="en-US" sz="1200" b="1" i="1" dirty="0" smtClean="0">
                <a:latin typeface="Calibri" pitchFamily="34" charset="0"/>
              </a:rPr>
              <a:t>Office: 396-3389</a:t>
            </a:r>
          </a:p>
          <a:p>
            <a:r>
              <a:rPr lang="en-US" sz="1200" b="1" i="1" dirty="0" smtClean="0">
                <a:latin typeface="Calibri" pitchFamily="34" charset="0"/>
              </a:rPr>
              <a:t>Cell# 910-305-2517</a:t>
            </a:r>
          </a:p>
          <a:p>
            <a:endParaRPr lang="en-US" sz="1200" b="1" i="1" dirty="0" smtClean="0">
              <a:latin typeface="Calibri" pitchFamily="34" charset="0"/>
            </a:endParaRPr>
          </a:p>
          <a:p>
            <a:r>
              <a:rPr lang="en-US" sz="1200" b="1" i="1" dirty="0" smtClean="0">
                <a:latin typeface="Calibri" pitchFamily="34" charset="0"/>
              </a:rPr>
              <a:t>Mr. Alberto Labsan</a:t>
            </a:r>
          </a:p>
          <a:p>
            <a:r>
              <a:rPr lang="en-US" sz="1200" b="1" i="1" dirty="0" smtClean="0">
                <a:latin typeface="Calibri" pitchFamily="34" charset="0"/>
              </a:rPr>
              <a:t>AMCOM Missile LAR</a:t>
            </a:r>
          </a:p>
          <a:p>
            <a:r>
              <a:rPr lang="en-US" sz="1200" b="1" i="1" dirty="0" smtClean="0">
                <a:latin typeface="Calibri" pitchFamily="34" charset="0"/>
              </a:rPr>
              <a:t>E-Mail:  </a:t>
            </a:r>
            <a:r>
              <a:rPr lang="en-US" sz="1200" b="1" i="1" dirty="0" smtClean="0">
                <a:latin typeface="Calibri" pitchFamily="34" charset="0"/>
                <a:hlinkClick r:id="rId5"/>
              </a:rPr>
              <a:t>alberto.f.labsan@us.army.mil</a:t>
            </a:r>
            <a:endParaRPr lang="en-US" sz="1200" b="1" i="1" dirty="0" smtClean="0">
              <a:latin typeface="Calibri" pitchFamily="34" charset="0"/>
            </a:endParaRPr>
          </a:p>
          <a:p>
            <a:r>
              <a:rPr lang="en-US" sz="1200" b="1" i="1" dirty="0" smtClean="0">
                <a:latin typeface="Calibri" pitchFamily="34" charset="0"/>
              </a:rPr>
              <a:t>Office: 907-2602</a:t>
            </a:r>
          </a:p>
          <a:p>
            <a:r>
              <a:rPr lang="en-US" sz="1200" b="1" i="1" dirty="0" smtClean="0">
                <a:latin typeface="Calibri" pitchFamily="34" charset="0"/>
              </a:rPr>
              <a:t>Cell# 910-633-9435</a:t>
            </a:r>
            <a:endParaRPr lang="en-US" sz="1200" b="1" i="1" dirty="0" smtClean="0">
              <a:solidFill>
                <a:srgbClr val="009999"/>
              </a:solidFill>
              <a:latin typeface="Calibri" pitchFamily="34" charset="0"/>
            </a:endParaRPr>
          </a:p>
          <a:p>
            <a:endParaRPr lang="en-US" sz="1200" b="1" i="1" dirty="0" smtClean="0">
              <a:latin typeface="Calibri" pitchFamily="34" charset="0"/>
            </a:endParaRPr>
          </a:p>
          <a:p>
            <a:r>
              <a:rPr lang="en-US" sz="1200" b="1" i="1" dirty="0" smtClean="0">
                <a:latin typeface="Calibri" pitchFamily="34" charset="0"/>
              </a:rPr>
              <a:t>Mr. Jonathan Lawrence</a:t>
            </a:r>
            <a:endParaRPr lang="en-US" sz="1200" b="1" dirty="0" smtClean="0">
              <a:latin typeface="Calibri" pitchFamily="34" charset="0"/>
            </a:endParaRPr>
          </a:p>
          <a:p>
            <a:r>
              <a:rPr lang="en-US" sz="1200" b="1" i="1" dirty="0" smtClean="0">
                <a:latin typeface="Calibri" pitchFamily="34" charset="0"/>
              </a:rPr>
              <a:t>AMCOM UAS LAR</a:t>
            </a:r>
          </a:p>
          <a:p>
            <a:r>
              <a:rPr lang="en-US" sz="1200" b="1" i="1" dirty="0" smtClean="0">
                <a:latin typeface="Calibri" pitchFamily="34" charset="0"/>
              </a:rPr>
              <a:t>E-Mail:  </a:t>
            </a:r>
            <a:r>
              <a:rPr lang="en-US" sz="1200" b="1" i="1" dirty="0" smtClean="0">
                <a:latin typeface="Calibri" pitchFamily="34" charset="0"/>
                <a:hlinkClick r:id="rId6"/>
              </a:rPr>
              <a:t>kevin.ravenell@conus.army.mil</a:t>
            </a:r>
            <a:endParaRPr lang="en-US" sz="1200" b="1" i="1" dirty="0" smtClean="0">
              <a:latin typeface="Calibri" pitchFamily="34" charset="0"/>
            </a:endParaRPr>
          </a:p>
          <a:p>
            <a:r>
              <a:rPr lang="en-US" sz="1200" b="1" i="1" dirty="0" smtClean="0">
                <a:latin typeface="Calibri" pitchFamily="34" charset="0"/>
              </a:rPr>
              <a:t>Office: 907-4640</a:t>
            </a:r>
          </a:p>
          <a:p>
            <a:r>
              <a:rPr lang="en-US" sz="1200" b="1" i="1" dirty="0" smtClean="0">
                <a:latin typeface="Calibri" pitchFamily="34" charset="0"/>
              </a:rPr>
              <a:t>Cell# 910-922-1476</a:t>
            </a:r>
          </a:p>
          <a:p>
            <a:endParaRPr lang="en-US" sz="1200" b="1" i="1" dirty="0" smtClean="0">
              <a:latin typeface="Calibri" pitchFamily="34" charset="0"/>
            </a:endParaRPr>
          </a:p>
          <a:p>
            <a:r>
              <a:rPr lang="en-US" sz="1200" b="1" i="1" dirty="0" smtClean="0">
                <a:latin typeface="Calibri" pitchFamily="34" charset="0"/>
              </a:rPr>
              <a:t>Ms. Dorla France</a:t>
            </a:r>
          </a:p>
          <a:p>
            <a:r>
              <a:rPr lang="en-US" sz="1200" b="1" i="1" dirty="0" smtClean="0">
                <a:latin typeface="Calibri" pitchFamily="34" charset="0"/>
              </a:rPr>
              <a:t>AMCOM UAS LAR</a:t>
            </a:r>
          </a:p>
          <a:p>
            <a:r>
              <a:rPr lang="en-US" sz="1200" b="1" i="1" dirty="0" smtClean="0">
                <a:latin typeface="Calibri" pitchFamily="34" charset="0"/>
              </a:rPr>
              <a:t>E-Mail: </a:t>
            </a:r>
            <a:r>
              <a:rPr lang="en-US" sz="1200" b="1" i="1" dirty="0" smtClean="0">
                <a:latin typeface="Calibri" pitchFamily="34" charset="0"/>
                <a:hlinkClick r:id="rId7"/>
              </a:rPr>
              <a:t>dorla.france@us.army.mil</a:t>
            </a:r>
            <a:endParaRPr lang="en-US" sz="1200" b="1" i="1" dirty="0" smtClean="0">
              <a:latin typeface="Calibri" pitchFamily="34" charset="0"/>
            </a:endParaRPr>
          </a:p>
          <a:p>
            <a:r>
              <a:rPr lang="en-US" sz="1200" b="1" i="1" dirty="0" smtClean="0">
                <a:latin typeface="Calibri" pitchFamily="34" charset="0"/>
              </a:rPr>
              <a:t>Cell#: 910-703-0820 </a:t>
            </a:r>
            <a:endParaRPr lang="en-US" sz="1200" b="1" i="1" dirty="0">
              <a:latin typeface="Calibri" pitchFamily="34" charset="0"/>
            </a:endParaRPr>
          </a:p>
        </p:txBody>
      </p:sp>
    </p:spTree>
  </p:cSld>
  <p:clrMapOvr>
    <a:masterClrMapping/>
  </p:clrMapOvr>
  <p:transition>
    <p:cover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lstStyle/>
          <a:p>
            <a:pPr eaLnBrk="1" hangingPunct="1"/>
            <a:r>
              <a:rPr lang="en-US" dirty="0" smtClean="0"/>
              <a:t>JAVELIN</a:t>
            </a:r>
          </a:p>
        </p:txBody>
      </p:sp>
      <p:sp>
        <p:nvSpPr>
          <p:cNvPr id="9219" name="Rectangle 3"/>
          <p:cNvSpPr>
            <a:spLocks noChangeArrowheads="1"/>
          </p:cNvSpPr>
          <p:nvPr/>
        </p:nvSpPr>
        <p:spPr bwMode="auto">
          <a:xfrm>
            <a:off x="228600" y="228600"/>
            <a:ext cx="8686800" cy="6781800"/>
          </a:xfrm>
          <a:prstGeom prst="rect">
            <a:avLst/>
          </a:prstGeom>
          <a:solidFill>
            <a:schemeClr val="accent1">
              <a:lumMod val="60000"/>
              <a:lumOff val="40000"/>
            </a:schemeClr>
          </a:solidFill>
          <a:ln w="9525">
            <a:solidFill>
              <a:schemeClr val="tx1"/>
            </a:solidFill>
            <a:miter lim="800000"/>
            <a:headEnd/>
            <a:tailEnd/>
          </a:ln>
        </p:spPr>
        <p:txBody>
          <a:bodyPr wrap="none" lIns="91433" tIns="45717" rIns="91433" bIns="45717" anchor="ctr"/>
          <a:lstStyle/>
          <a:p>
            <a:pPr algn="ctr"/>
            <a:endParaRPr lang="en-US" sz="2400" dirty="0">
              <a:latin typeface="Times New Roman" pitchFamily="18" charset="0"/>
            </a:endParaRPr>
          </a:p>
        </p:txBody>
      </p:sp>
      <p:sp>
        <p:nvSpPr>
          <p:cNvPr id="9220" name="WordArt 4"/>
          <p:cNvSpPr>
            <a:spLocks noChangeArrowheads="1" noChangeShapeType="1" noTextEdit="1"/>
          </p:cNvSpPr>
          <p:nvPr/>
        </p:nvSpPr>
        <p:spPr bwMode="auto">
          <a:xfrm>
            <a:off x="3810000" y="838200"/>
            <a:ext cx="1828800" cy="414338"/>
          </a:xfrm>
          <a:prstGeom prst="rect">
            <a:avLst/>
          </a:prstGeom>
        </p:spPr>
        <p:txBody>
          <a:bodyPr wrap="none" fromWordArt="1">
            <a:prstTxWarp prst="textPlain">
              <a:avLst>
                <a:gd name="adj" fmla="val 50000"/>
              </a:avLst>
            </a:prstTxWarp>
          </a:bodyPr>
          <a:lstStyle/>
          <a:p>
            <a:pPr algn="ctr"/>
            <a:r>
              <a:rPr lang="en-US" sz="4000" kern="10" dirty="0">
                <a:ln w="3175">
                  <a:solidFill>
                    <a:srgbClr val="E00000"/>
                  </a:solidFill>
                  <a:round/>
                  <a:headEnd/>
                  <a:tailEnd/>
                </a:ln>
                <a:solidFill>
                  <a:srgbClr val="F8C900"/>
                </a:solidFill>
                <a:effectLst>
                  <a:outerShdw dist="102391" dir="1784693" algn="ctr" rotWithShape="0">
                    <a:srgbClr val="000000">
                      <a:alpha val="79999"/>
                    </a:srgbClr>
                  </a:outerShdw>
                </a:effectLst>
                <a:latin typeface="Impact"/>
              </a:rPr>
              <a:t>JAVELIN</a:t>
            </a:r>
          </a:p>
        </p:txBody>
      </p:sp>
      <p:sp>
        <p:nvSpPr>
          <p:cNvPr id="9221" name="Text Box 5"/>
          <p:cNvSpPr txBox="1">
            <a:spLocks noChangeArrowheads="1"/>
          </p:cNvSpPr>
          <p:nvPr/>
        </p:nvSpPr>
        <p:spPr bwMode="auto">
          <a:xfrm>
            <a:off x="304800" y="3048000"/>
            <a:ext cx="8534400" cy="1846653"/>
          </a:xfrm>
          <a:prstGeom prst="rect">
            <a:avLst/>
          </a:prstGeom>
          <a:noFill/>
          <a:ln w="9525">
            <a:noFill/>
            <a:miter lim="800000"/>
            <a:headEnd/>
            <a:tailEnd/>
          </a:ln>
        </p:spPr>
        <p:txBody>
          <a:bodyPr lIns="91433" tIns="45717" rIns="91433" bIns="45717">
            <a:spAutoFit/>
          </a:bodyPr>
          <a:lstStyle/>
          <a:p>
            <a:pPr fontAlgn="t"/>
            <a:r>
              <a:rPr lang="en-US" sz="1600" b="1" dirty="0">
                <a:solidFill>
                  <a:schemeClr val="bg1"/>
                </a:solidFill>
                <a:cs typeface="Arial" charset="0"/>
              </a:rPr>
              <a:t>JAVELIN ANTI-ARMOUR MISSILE, USA</a:t>
            </a:r>
          </a:p>
          <a:p>
            <a:pPr fontAlgn="t"/>
            <a:r>
              <a:rPr lang="en-US" sz="1400" b="1" dirty="0">
                <a:solidFill>
                  <a:schemeClr val="bg1"/>
                </a:solidFill>
                <a:cs typeface="Arial" charset="0"/>
              </a:rPr>
              <a:t>Javelin is a portable anti-tank weapon, supplied by Raytheon/Lockheed Martin JAVELIN Joint Venture. It is shoulder-fired and can also be installed on tracked, wheeled or amphibious vehicles. </a:t>
            </a:r>
          </a:p>
          <a:p>
            <a:pPr fontAlgn="t"/>
            <a:r>
              <a:rPr lang="en-US" sz="1400" b="1" dirty="0">
                <a:solidFill>
                  <a:schemeClr val="bg1"/>
                </a:solidFill>
                <a:cs typeface="Arial" charset="0"/>
              </a:rPr>
              <a:t>In 1989, the US Army awarded a contract for the development of Javelin as a replacement for the M47 Dragon anti-tank missile.  Javelin entered full-rate production in 1994 and the systems were first deployed in June 1996 by the US Army at Fort Benning, Georgia.  The Javelin system saw operational service with the US Army, Marine Corps and Australian Special Forces during Operation Iraqi Freedom in March/April 2003.</a:t>
            </a:r>
          </a:p>
        </p:txBody>
      </p:sp>
      <p:pic>
        <p:nvPicPr>
          <p:cNvPr id="9222" name="Picture 6" descr="jav14s"/>
          <p:cNvPicPr>
            <a:picLocks noChangeAspect="1" noChangeArrowheads="1"/>
          </p:cNvPicPr>
          <p:nvPr/>
        </p:nvPicPr>
        <p:blipFill>
          <a:blip r:embed="rId2" cstate="print"/>
          <a:srcRect/>
          <a:stretch>
            <a:fillRect/>
          </a:stretch>
        </p:blipFill>
        <p:spPr bwMode="auto">
          <a:xfrm>
            <a:off x="6858000" y="558800"/>
            <a:ext cx="1905000" cy="2565400"/>
          </a:xfrm>
          <a:prstGeom prst="rect">
            <a:avLst/>
          </a:prstGeom>
          <a:noFill/>
          <a:ln w="9525">
            <a:noFill/>
            <a:miter lim="800000"/>
            <a:headEnd/>
            <a:tailEnd/>
          </a:ln>
        </p:spPr>
      </p:pic>
      <p:pic>
        <p:nvPicPr>
          <p:cNvPr id="9223" name="Picture 7" descr="Javelin_12s"/>
          <p:cNvPicPr>
            <a:picLocks noChangeAspect="1" noChangeArrowheads="1"/>
          </p:cNvPicPr>
          <p:nvPr/>
        </p:nvPicPr>
        <p:blipFill>
          <a:blip r:embed="rId3" cstate="print"/>
          <a:srcRect/>
          <a:stretch>
            <a:fillRect/>
          </a:stretch>
        </p:blipFill>
        <p:spPr bwMode="auto">
          <a:xfrm>
            <a:off x="5964238" y="5491163"/>
            <a:ext cx="1887537" cy="1260475"/>
          </a:xfrm>
          <a:prstGeom prst="rect">
            <a:avLst/>
          </a:prstGeom>
          <a:noFill/>
          <a:ln w="9525">
            <a:noFill/>
            <a:miter lim="800000"/>
            <a:headEnd/>
            <a:tailEnd/>
          </a:ln>
        </p:spPr>
      </p:pic>
      <p:pic>
        <p:nvPicPr>
          <p:cNvPr id="9224" name="Picture 8" descr="Javelin_10"/>
          <p:cNvPicPr>
            <a:picLocks noChangeAspect="1" noChangeArrowheads="1"/>
          </p:cNvPicPr>
          <p:nvPr/>
        </p:nvPicPr>
        <p:blipFill>
          <a:blip r:embed="rId4" cstate="print"/>
          <a:srcRect/>
          <a:stretch>
            <a:fillRect/>
          </a:stretch>
        </p:blipFill>
        <p:spPr bwMode="auto">
          <a:xfrm>
            <a:off x="228600" y="228600"/>
            <a:ext cx="2819400" cy="2117725"/>
          </a:xfrm>
          <a:prstGeom prst="rect">
            <a:avLst/>
          </a:prstGeom>
          <a:noFill/>
          <a:ln w="9525">
            <a:noFill/>
            <a:miter lim="800000"/>
            <a:headEnd/>
            <a:tailEnd/>
          </a:ln>
        </p:spPr>
      </p:pic>
      <p:sp>
        <p:nvSpPr>
          <p:cNvPr id="10" name="TextBox 9"/>
          <p:cNvSpPr txBox="1"/>
          <p:nvPr/>
        </p:nvSpPr>
        <p:spPr>
          <a:xfrm>
            <a:off x="2438400" y="5486400"/>
            <a:ext cx="3200400" cy="369332"/>
          </a:xfrm>
          <a:prstGeom prst="rect">
            <a:avLst/>
          </a:prstGeom>
          <a:noFill/>
        </p:spPr>
        <p:txBody>
          <a:bodyPr>
            <a:spAutoFit/>
          </a:bodyPr>
          <a:lstStyle/>
          <a:p>
            <a:pP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a:lstStyle/>
          <a:p>
            <a:pPr eaLnBrk="1" hangingPunct="1"/>
            <a:r>
              <a:rPr lang="en-US" dirty="0" smtClean="0"/>
              <a:t>TOW/ITAS</a:t>
            </a:r>
          </a:p>
        </p:txBody>
      </p:sp>
      <p:sp>
        <p:nvSpPr>
          <p:cNvPr id="10243" name="Rectangle 3"/>
          <p:cNvSpPr>
            <a:spLocks noChangeArrowheads="1"/>
          </p:cNvSpPr>
          <p:nvPr/>
        </p:nvSpPr>
        <p:spPr bwMode="auto">
          <a:xfrm>
            <a:off x="228600" y="228600"/>
            <a:ext cx="8610600" cy="6629400"/>
          </a:xfrm>
          <a:prstGeom prst="rect">
            <a:avLst/>
          </a:prstGeom>
          <a:solidFill>
            <a:schemeClr val="accent1">
              <a:lumMod val="60000"/>
              <a:lumOff val="40000"/>
            </a:schemeClr>
          </a:solidFill>
          <a:ln w="9525">
            <a:solidFill>
              <a:schemeClr val="tx1"/>
            </a:solidFill>
            <a:miter lim="800000"/>
            <a:headEnd/>
            <a:tailEnd/>
          </a:ln>
        </p:spPr>
        <p:txBody>
          <a:bodyPr wrap="none" anchor="ctr"/>
          <a:lstStyle/>
          <a:p>
            <a:endParaRPr lang="en-US" dirty="0"/>
          </a:p>
        </p:txBody>
      </p:sp>
      <p:sp>
        <p:nvSpPr>
          <p:cNvPr id="10244" name="WordArt 4"/>
          <p:cNvSpPr>
            <a:spLocks noChangeArrowheads="1" noChangeShapeType="1" noTextEdit="1"/>
          </p:cNvSpPr>
          <p:nvPr/>
        </p:nvSpPr>
        <p:spPr bwMode="auto">
          <a:xfrm>
            <a:off x="381000" y="533400"/>
            <a:ext cx="1828800" cy="414338"/>
          </a:xfrm>
          <a:prstGeom prst="rect">
            <a:avLst/>
          </a:prstGeom>
        </p:spPr>
        <p:txBody>
          <a:bodyPr wrap="none" fromWordArt="1">
            <a:prstTxWarp prst="textPlain">
              <a:avLst>
                <a:gd name="adj" fmla="val 50000"/>
              </a:avLst>
            </a:prstTxWarp>
          </a:bodyPr>
          <a:lstStyle/>
          <a:p>
            <a:pPr algn="ctr"/>
            <a:r>
              <a:rPr lang="en-US" sz="4000" kern="10" dirty="0">
                <a:ln w="3175">
                  <a:solidFill>
                    <a:srgbClr val="E00000"/>
                  </a:solidFill>
                  <a:round/>
                  <a:headEnd/>
                  <a:tailEnd/>
                </a:ln>
                <a:solidFill>
                  <a:srgbClr val="F8C900"/>
                </a:solidFill>
                <a:effectLst>
                  <a:outerShdw dist="102391" dir="1784693" algn="ctr" rotWithShape="0">
                    <a:srgbClr val="000000">
                      <a:alpha val="79999"/>
                    </a:srgbClr>
                  </a:outerShdw>
                </a:effectLst>
                <a:latin typeface="Impact"/>
              </a:rPr>
              <a:t>TOW/ITAS</a:t>
            </a:r>
          </a:p>
        </p:txBody>
      </p:sp>
      <p:sp>
        <p:nvSpPr>
          <p:cNvPr id="33797" name="Text Box 5"/>
          <p:cNvSpPr txBox="1">
            <a:spLocks noChangeArrowheads="1"/>
          </p:cNvSpPr>
          <p:nvPr/>
        </p:nvSpPr>
        <p:spPr bwMode="auto">
          <a:xfrm>
            <a:off x="4183063" y="457200"/>
            <a:ext cx="4656137" cy="5223732"/>
          </a:xfrm>
          <a:prstGeom prst="rect">
            <a:avLst/>
          </a:prstGeom>
          <a:noFill/>
          <a:ln w="9525">
            <a:noFill/>
            <a:miter lim="800000"/>
            <a:headEnd/>
            <a:tailEnd/>
          </a:ln>
          <a:effectLst/>
        </p:spPr>
        <p:txBody>
          <a:bodyPr lIns="91433" tIns="45717" rIns="91433" bIns="45717">
            <a:spAutoFit/>
          </a:bodyPr>
          <a:lstStyle/>
          <a:p>
            <a:pPr eaLnBrk="0" hangingPunct="0">
              <a:lnSpc>
                <a:spcPct val="95000"/>
              </a:lnSpc>
              <a:defRPr/>
            </a:pPr>
            <a:r>
              <a:rPr lang="en-US" sz="2200" b="1" dirty="0">
                <a:solidFill>
                  <a:schemeClr val="bg1"/>
                </a:solidFill>
                <a:effectLst>
                  <a:outerShdw blurRad="38100" dist="38100" dir="2700000" algn="tl">
                    <a:srgbClr val="C0C0C0"/>
                  </a:outerShdw>
                </a:effectLst>
              </a:rPr>
              <a:t>The TOW ITAS mission is to defeat enemy armored vehicles.</a:t>
            </a:r>
            <a:br>
              <a:rPr lang="en-US" sz="2200" b="1" dirty="0">
                <a:solidFill>
                  <a:schemeClr val="bg1"/>
                </a:solidFill>
                <a:effectLst>
                  <a:outerShdw blurRad="38100" dist="38100" dir="2700000" algn="tl">
                    <a:srgbClr val="C0C0C0"/>
                  </a:outerShdw>
                </a:effectLst>
              </a:rPr>
            </a:br>
            <a:endParaRPr lang="en-US" sz="2200" b="1" dirty="0">
              <a:solidFill>
                <a:schemeClr val="bg1"/>
              </a:solidFill>
              <a:effectLst>
                <a:outerShdw blurRad="38100" dist="38100" dir="2700000" algn="tl">
                  <a:srgbClr val="C0C0C0"/>
                </a:outerShdw>
              </a:effectLst>
            </a:endParaRPr>
          </a:p>
          <a:p>
            <a:pPr eaLnBrk="0" hangingPunct="0">
              <a:lnSpc>
                <a:spcPct val="95000"/>
              </a:lnSpc>
              <a:defRPr/>
            </a:pPr>
            <a:r>
              <a:rPr lang="en-US" sz="1500" b="1" dirty="0">
                <a:solidFill>
                  <a:schemeClr val="bg1"/>
                </a:solidFill>
              </a:rPr>
              <a:t>The TOW Improved Target Acquisition System (ITAS) is a material change to the current target acquisition and fire control subsystem used by first-to-fight, light infantry forces. ITAS increases target detection, acquisition, recognition and engagement ranges; fires all versions of the TOW missile from both the M41 ground launcher (dismount mode) and the </a:t>
            </a:r>
            <a:r>
              <a:rPr lang="en-US" sz="1500" b="1" dirty="0" smtClean="0">
                <a:solidFill>
                  <a:schemeClr val="bg1"/>
                </a:solidFill>
              </a:rPr>
              <a:t>M1167 </a:t>
            </a:r>
            <a:r>
              <a:rPr lang="en-US" sz="1500" b="1" dirty="0">
                <a:solidFill>
                  <a:schemeClr val="bg1"/>
                </a:solidFill>
              </a:rPr>
              <a:t>high mobility multipurpose wheeled vehicle (HMMWV) platform; and provides a growth path for future missiles. </a:t>
            </a:r>
          </a:p>
          <a:p>
            <a:pPr eaLnBrk="0" hangingPunct="0">
              <a:lnSpc>
                <a:spcPct val="95000"/>
              </a:lnSpc>
              <a:defRPr/>
            </a:pPr>
            <a:r>
              <a:rPr lang="en-US" sz="1500" b="1" dirty="0">
                <a:solidFill>
                  <a:schemeClr val="bg1"/>
                </a:solidFill>
              </a:rPr>
              <a:t>The ITAS includes a second-generation FLIR that uses Standard Advanced Dewar Assembly (SADA II) technology, an eye safe laser rangefinder, and other digital components to address user-identified operational deficiencies. These improvements increase detection and identification ranges by a factor of 2X, increasing the probability of hit over the existing TOW 2.</a:t>
            </a:r>
            <a:r>
              <a:rPr lang="en-US" sz="1400" b="1" dirty="0">
                <a:solidFill>
                  <a:schemeClr val="bg1"/>
                </a:solidFill>
              </a:rPr>
              <a:t> </a:t>
            </a:r>
          </a:p>
        </p:txBody>
      </p:sp>
      <p:pic>
        <p:nvPicPr>
          <p:cNvPr id="10246" name="Picture 8" descr="ITAS on DASH.jpg"/>
          <p:cNvPicPr>
            <a:picLocks noChangeAspect="1"/>
          </p:cNvPicPr>
          <p:nvPr/>
        </p:nvPicPr>
        <p:blipFill>
          <a:blip r:embed="rId2" cstate="print"/>
          <a:srcRect/>
          <a:stretch>
            <a:fillRect/>
          </a:stretch>
        </p:blipFill>
        <p:spPr bwMode="auto">
          <a:xfrm>
            <a:off x="228600" y="3581400"/>
            <a:ext cx="4038600" cy="3028950"/>
          </a:xfrm>
          <a:prstGeom prst="rect">
            <a:avLst/>
          </a:prstGeom>
          <a:noFill/>
          <a:ln w="9525">
            <a:noFill/>
            <a:miter lim="800000"/>
            <a:headEnd/>
            <a:tailEnd/>
          </a:ln>
        </p:spPr>
      </p:pic>
      <p:pic>
        <p:nvPicPr>
          <p:cNvPr id="10247" name="Picture 9" descr="ITAS on MRAP.jpg"/>
          <p:cNvPicPr>
            <a:picLocks noChangeAspect="1"/>
          </p:cNvPicPr>
          <p:nvPr/>
        </p:nvPicPr>
        <p:blipFill>
          <a:blip r:embed="rId3" cstate="print"/>
          <a:srcRect/>
          <a:stretch>
            <a:fillRect/>
          </a:stretch>
        </p:blipFill>
        <p:spPr bwMode="auto">
          <a:xfrm>
            <a:off x="381000" y="1066800"/>
            <a:ext cx="3225800"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04813" y="1579563"/>
            <a:ext cx="8229600" cy="1143000"/>
          </a:xfrm>
          <a:noFill/>
        </p:spPr>
        <p:txBody>
          <a:bodyPr/>
          <a:lstStyle/>
          <a:p>
            <a:pPr eaLnBrk="1" hangingPunct="1"/>
            <a:r>
              <a:rPr lang="en-US" dirty="0" smtClean="0"/>
              <a:t>STRIKER/G/VLLD</a:t>
            </a:r>
          </a:p>
        </p:txBody>
      </p:sp>
      <p:sp>
        <p:nvSpPr>
          <p:cNvPr id="13315" name="Rectangle 3"/>
          <p:cNvSpPr>
            <a:spLocks noChangeArrowheads="1"/>
          </p:cNvSpPr>
          <p:nvPr/>
        </p:nvSpPr>
        <p:spPr bwMode="auto">
          <a:xfrm>
            <a:off x="152400" y="152400"/>
            <a:ext cx="8915400" cy="6705600"/>
          </a:xfrm>
          <a:prstGeom prst="rect">
            <a:avLst/>
          </a:prstGeom>
          <a:solidFill>
            <a:schemeClr val="accent1">
              <a:lumMod val="60000"/>
              <a:lumOff val="40000"/>
            </a:schemeClr>
          </a:solidFill>
          <a:ln w="9525">
            <a:solidFill>
              <a:schemeClr val="tx1"/>
            </a:solidFill>
            <a:miter lim="800000"/>
            <a:headEnd/>
            <a:tailEnd/>
          </a:ln>
        </p:spPr>
        <p:txBody>
          <a:bodyPr wrap="none" lIns="84216" tIns="42108" rIns="84216" bIns="42108" anchor="ctr"/>
          <a:lstStyle/>
          <a:p>
            <a:pPr algn="ctr" defTabSz="841375"/>
            <a:r>
              <a:rPr lang="en-US" sz="1500" dirty="0">
                <a:solidFill>
                  <a:schemeClr val="bg1"/>
                </a:solidFill>
              </a:rPr>
              <a:t> </a:t>
            </a:r>
          </a:p>
        </p:txBody>
      </p:sp>
      <p:sp>
        <p:nvSpPr>
          <p:cNvPr id="13316" name="Rectangle 4"/>
          <p:cNvSpPr>
            <a:spLocks noChangeArrowheads="1"/>
          </p:cNvSpPr>
          <p:nvPr/>
        </p:nvSpPr>
        <p:spPr bwMode="auto">
          <a:xfrm>
            <a:off x="433388" y="428625"/>
            <a:ext cx="3463925" cy="714375"/>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13317" name="WordArt 5"/>
          <p:cNvSpPr>
            <a:spLocks noChangeArrowheads="1" noChangeShapeType="1" noTextEdit="1"/>
          </p:cNvSpPr>
          <p:nvPr/>
        </p:nvSpPr>
        <p:spPr bwMode="auto">
          <a:xfrm>
            <a:off x="544513" y="238125"/>
            <a:ext cx="1670050" cy="428625"/>
          </a:xfrm>
          <a:prstGeom prst="rect">
            <a:avLst/>
          </a:prstGeom>
        </p:spPr>
        <p:txBody>
          <a:bodyPr wrap="none" fromWordArt="1">
            <a:prstTxWarp prst="textPlain">
              <a:avLst>
                <a:gd name="adj" fmla="val 50000"/>
              </a:avLst>
            </a:prstTxWarp>
          </a:bodyPr>
          <a:lstStyle/>
          <a:p>
            <a:pPr algn="ctr"/>
            <a:r>
              <a:rPr lang="en-US" sz="3600" kern="10" dirty="0">
                <a:ln w="3175">
                  <a:solidFill>
                    <a:srgbClr val="E00000"/>
                  </a:solidFill>
                  <a:round/>
                  <a:headEnd/>
                  <a:tailEnd/>
                </a:ln>
                <a:solidFill>
                  <a:srgbClr val="F8C900"/>
                </a:solidFill>
                <a:effectLst>
                  <a:outerShdw dist="102391" dir="1784693" algn="ctr" rotWithShape="0">
                    <a:srgbClr val="000000">
                      <a:alpha val="79999"/>
                    </a:srgbClr>
                  </a:outerShdw>
                </a:effectLst>
                <a:latin typeface="Impact"/>
              </a:rPr>
              <a:t>UAV</a:t>
            </a:r>
          </a:p>
        </p:txBody>
      </p:sp>
      <p:sp>
        <p:nvSpPr>
          <p:cNvPr id="13318" name="WordArt 6"/>
          <p:cNvSpPr>
            <a:spLocks noChangeArrowheads="1" noChangeShapeType="1" noTextEdit="1"/>
          </p:cNvSpPr>
          <p:nvPr/>
        </p:nvSpPr>
        <p:spPr bwMode="auto">
          <a:xfrm>
            <a:off x="2743200" y="398463"/>
            <a:ext cx="1646238" cy="295275"/>
          </a:xfrm>
          <a:prstGeom prst="rect">
            <a:avLst/>
          </a:prstGeom>
        </p:spPr>
        <p:txBody>
          <a:bodyPr wrap="none" fromWordArt="1">
            <a:prstTxWarp prst="textPlain">
              <a:avLst>
                <a:gd name="adj" fmla="val 50000"/>
              </a:avLst>
            </a:prstTxWarp>
          </a:bodyPr>
          <a:lstStyle/>
          <a:p>
            <a:pPr algn="ctr"/>
            <a:r>
              <a:rPr lang="en-US" sz="2800" kern="10" dirty="0">
                <a:ln w="3175">
                  <a:solidFill>
                    <a:srgbClr val="E00000"/>
                  </a:solidFill>
                  <a:round/>
                  <a:headEnd/>
                  <a:tailEnd/>
                </a:ln>
                <a:solidFill>
                  <a:srgbClr val="F8C900"/>
                </a:solidFill>
                <a:effectLst>
                  <a:outerShdw dist="102391" dir="1784693" algn="ctr" rotWithShape="0">
                    <a:srgbClr val="000000">
                      <a:alpha val="79999"/>
                    </a:srgbClr>
                  </a:outerShdw>
                </a:effectLst>
                <a:latin typeface="Impact"/>
              </a:rPr>
              <a:t>RAVIN</a:t>
            </a:r>
          </a:p>
        </p:txBody>
      </p:sp>
      <p:pic>
        <p:nvPicPr>
          <p:cNvPr id="13319" name="Picture 7" descr="raven_uav_throw-s"/>
          <p:cNvPicPr>
            <a:picLocks noChangeAspect="1" noChangeArrowheads="1"/>
          </p:cNvPicPr>
          <p:nvPr/>
        </p:nvPicPr>
        <p:blipFill>
          <a:blip r:embed="rId2" cstate="print"/>
          <a:srcRect/>
          <a:stretch>
            <a:fillRect/>
          </a:stretch>
        </p:blipFill>
        <p:spPr bwMode="auto">
          <a:xfrm>
            <a:off x="5029200" y="2438400"/>
            <a:ext cx="3913187" cy="1909763"/>
          </a:xfrm>
          <a:prstGeom prst="rect">
            <a:avLst/>
          </a:prstGeom>
          <a:noFill/>
          <a:ln w="9525">
            <a:noFill/>
            <a:miter lim="800000"/>
            <a:headEnd/>
            <a:tailEnd/>
          </a:ln>
        </p:spPr>
      </p:pic>
      <p:sp>
        <p:nvSpPr>
          <p:cNvPr id="13321" name="Text Box 11"/>
          <p:cNvSpPr txBox="1">
            <a:spLocks noChangeArrowheads="1"/>
          </p:cNvSpPr>
          <p:nvPr/>
        </p:nvSpPr>
        <p:spPr bwMode="auto">
          <a:xfrm>
            <a:off x="152400" y="2209800"/>
            <a:ext cx="4964113" cy="1371600"/>
          </a:xfrm>
          <a:prstGeom prst="rect">
            <a:avLst/>
          </a:prstGeom>
          <a:noFill/>
          <a:ln w="12700">
            <a:noFill/>
            <a:miter lim="800000"/>
            <a:headEnd type="none" w="sm" len="sm"/>
            <a:tailEnd type="none" w="sm" len="sm"/>
          </a:ln>
        </p:spPr>
        <p:txBody>
          <a:bodyPr lIns="84216" tIns="42108" rIns="84216" bIns="42108">
            <a:spAutoFit/>
          </a:bodyPr>
          <a:lstStyle/>
          <a:p>
            <a:pPr defTabSz="841375"/>
            <a:r>
              <a:rPr lang="en-US" sz="1400" b="1" dirty="0">
                <a:solidFill>
                  <a:schemeClr val="bg1"/>
                </a:solidFill>
              </a:rPr>
              <a:t>The compact 3.8 pound Raven is an airplane, </a:t>
            </a:r>
            <a:r>
              <a:rPr lang="en-US" sz="1400" b="1" dirty="0" smtClean="0">
                <a:solidFill>
                  <a:schemeClr val="bg1"/>
                </a:solidFill>
              </a:rPr>
              <a:t>although </a:t>
            </a:r>
            <a:r>
              <a:rPr lang="en-US" sz="1400" b="1" dirty="0">
                <a:solidFill>
                  <a:schemeClr val="bg1"/>
                </a:solidFill>
              </a:rPr>
              <a:t>a tiny one, with a wingspan of 4.5 feet. Launched by hand, it can observe targets up to 15 kilometers away from altitudes up to 1,000 feet. However, most missions are flown at 100 to 300 feet. '</a:t>
            </a:r>
            <a:r>
              <a:rPr lang="en-US" sz="1400" b="1" i="1" dirty="0">
                <a:solidFill>
                  <a:schemeClr val="bg1"/>
                </a:solidFill>
              </a:rPr>
              <a:t> </a:t>
            </a:r>
            <a:br>
              <a:rPr lang="en-US" sz="1400" b="1" i="1" dirty="0">
                <a:solidFill>
                  <a:schemeClr val="bg1"/>
                </a:solidFill>
              </a:rPr>
            </a:br>
            <a:endParaRPr lang="en-US" sz="1400" b="1" i="1" dirty="0">
              <a:solidFill>
                <a:schemeClr val="bg1"/>
              </a:solidFill>
            </a:endParaRPr>
          </a:p>
        </p:txBody>
      </p:sp>
      <p:grpSp>
        <p:nvGrpSpPr>
          <p:cNvPr id="2" name="Group 14"/>
          <p:cNvGrpSpPr>
            <a:grpSpLocks/>
          </p:cNvGrpSpPr>
          <p:nvPr/>
        </p:nvGrpSpPr>
        <p:grpSpPr bwMode="auto">
          <a:xfrm>
            <a:off x="6096000" y="228600"/>
            <a:ext cx="2303463" cy="1965325"/>
            <a:chOff x="1740" y="2088"/>
            <a:chExt cx="1272" cy="972"/>
          </a:xfrm>
        </p:grpSpPr>
        <p:pic>
          <p:nvPicPr>
            <p:cNvPr id="13329" name="Picture 15" descr="ABOVE"/>
            <p:cNvPicPr>
              <a:picLocks noChangeAspect="1" noChangeArrowheads="1"/>
            </p:cNvPicPr>
            <p:nvPr/>
          </p:nvPicPr>
          <p:blipFill>
            <a:blip r:embed="rId3" cstate="print"/>
            <a:srcRect/>
            <a:stretch>
              <a:fillRect/>
            </a:stretch>
          </p:blipFill>
          <p:spPr bwMode="auto">
            <a:xfrm>
              <a:off x="1768" y="2112"/>
              <a:ext cx="1232" cy="924"/>
            </a:xfrm>
            <a:prstGeom prst="rect">
              <a:avLst/>
            </a:prstGeom>
            <a:noFill/>
            <a:ln w="57150">
              <a:solidFill>
                <a:srgbClr val="969696"/>
              </a:solidFill>
              <a:miter lim="800000"/>
              <a:headEnd/>
              <a:tailEnd/>
            </a:ln>
          </p:spPr>
        </p:pic>
        <p:sp>
          <p:nvSpPr>
            <p:cNvPr id="13330" name="Rectangle 16"/>
            <p:cNvSpPr>
              <a:spLocks noChangeArrowheads="1"/>
            </p:cNvSpPr>
            <p:nvPr/>
          </p:nvSpPr>
          <p:spPr bwMode="auto">
            <a:xfrm>
              <a:off x="1740" y="2088"/>
              <a:ext cx="1272" cy="972"/>
            </a:xfrm>
            <a:prstGeom prst="rect">
              <a:avLst/>
            </a:prstGeom>
            <a:noFill/>
            <a:ln w="57150">
              <a:solidFill>
                <a:srgbClr val="969696"/>
              </a:solidFill>
              <a:miter lim="800000"/>
              <a:headEnd type="none" w="sm" len="sm"/>
              <a:tailEnd type="none" w="sm" len="sm"/>
            </a:ln>
            <a:effectLst>
              <a:prstShdw prst="shdw17" dist="17961" dir="2700000">
                <a:srgbClr val="5A5A5A"/>
              </a:prstShdw>
            </a:effectLst>
          </p:spPr>
          <p:txBody>
            <a:bodyPr wrap="none" anchor="ctr"/>
            <a:lstStyle/>
            <a:p>
              <a:endParaRPr lang="en-US" dirty="0"/>
            </a:p>
          </p:txBody>
        </p:sp>
      </p:grpSp>
      <p:sp>
        <p:nvSpPr>
          <p:cNvPr id="13324" name="Rectangle 17"/>
          <p:cNvSpPr>
            <a:spLocks noChangeArrowheads="1"/>
          </p:cNvSpPr>
          <p:nvPr/>
        </p:nvSpPr>
        <p:spPr bwMode="auto">
          <a:xfrm>
            <a:off x="5029200" y="2451100"/>
            <a:ext cx="3962400" cy="1892300"/>
          </a:xfrm>
          <a:prstGeom prst="rect">
            <a:avLst/>
          </a:prstGeom>
          <a:noFill/>
          <a:ln w="76200">
            <a:solidFill>
              <a:srgbClr val="969696"/>
            </a:solidFill>
            <a:miter lim="800000"/>
            <a:headEnd type="none" w="sm" len="sm"/>
            <a:tailEnd type="none" w="sm" len="sm"/>
          </a:ln>
        </p:spPr>
        <p:txBody>
          <a:bodyPr wrap="none" anchor="ctr"/>
          <a:lstStyle/>
          <a:p>
            <a:endParaRPr lang="en-US" dirty="0"/>
          </a:p>
        </p:txBody>
      </p:sp>
      <p:pic>
        <p:nvPicPr>
          <p:cNvPr id="13325" name="Picture 18" descr="steve floyd2.JPG"/>
          <p:cNvPicPr>
            <a:picLocks noChangeAspect="1"/>
          </p:cNvPicPr>
          <p:nvPr/>
        </p:nvPicPr>
        <p:blipFill>
          <a:blip r:embed="rId4" cstate="print"/>
          <a:srcRect l="33333" t="24786"/>
          <a:stretch>
            <a:fillRect/>
          </a:stretch>
        </p:blipFill>
        <p:spPr bwMode="auto">
          <a:xfrm>
            <a:off x="228600" y="3505200"/>
            <a:ext cx="3962400" cy="3352800"/>
          </a:xfrm>
          <a:prstGeom prst="rect">
            <a:avLst/>
          </a:prstGeom>
          <a:noFill/>
          <a:ln w="9525">
            <a:noFill/>
            <a:miter lim="800000"/>
            <a:headEnd/>
            <a:tailEnd/>
          </a:ln>
        </p:spPr>
      </p:pic>
      <p:pic>
        <p:nvPicPr>
          <p:cNvPr id="13327" name="Picture 14"/>
          <p:cNvPicPr>
            <a:picLocks noChangeAspect="1" noChangeArrowheads="1"/>
          </p:cNvPicPr>
          <p:nvPr/>
        </p:nvPicPr>
        <p:blipFill>
          <a:blip r:embed="rId5" cstate="print"/>
          <a:srcRect b="28400"/>
          <a:stretch>
            <a:fillRect/>
          </a:stretch>
        </p:blipFill>
        <p:spPr bwMode="auto">
          <a:xfrm>
            <a:off x="2438400" y="838200"/>
            <a:ext cx="2281238" cy="1225550"/>
          </a:xfrm>
          <a:prstGeom prst="rect">
            <a:avLst/>
          </a:prstGeom>
          <a:noFill/>
          <a:ln w="9525">
            <a:noFill/>
            <a:miter lim="800000"/>
            <a:headEnd/>
            <a:tailEnd/>
          </a:ln>
        </p:spPr>
      </p:pic>
      <p:pic>
        <p:nvPicPr>
          <p:cNvPr id="22" name="Picture 25" descr="AIMGP2236a"/>
          <p:cNvPicPr>
            <a:picLocks noChangeAspect="1" noChangeArrowheads="1"/>
          </p:cNvPicPr>
          <p:nvPr/>
        </p:nvPicPr>
        <p:blipFill>
          <a:blip r:embed="rId6" cstate="print"/>
          <a:srcRect/>
          <a:stretch>
            <a:fillRect/>
          </a:stretch>
        </p:blipFill>
        <p:spPr bwMode="auto">
          <a:xfrm>
            <a:off x="6019800" y="4724400"/>
            <a:ext cx="2526682" cy="18923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04813" y="1579563"/>
            <a:ext cx="8229600" cy="1143000"/>
          </a:xfrm>
          <a:noFill/>
        </p:spPr>
        <p:txBody>
          <a:bodyPr/>
          <a:lstStyle/>
          <a:p>
            <a:pPr eaLnBrk="1" hangingPunct="1"/>
            <a:r>
              <a:rPr lang="en-US" dirty="0" smtClean="0"/>
              <a:t>STRIKER/G/VLLD</a:t>
            </a:r>
          </a:p>
        </p:txBody>
      </p:sp>
      <p:sp>
        <p:nvSpPr>
          <p:cNvPr id="14339" name="Rectangle 3"/>
          <p:cNvSpPr>
            <a:spLocks noChangeArrowheads="1"/>
          </p:cNvSpPr>
          <p:nvPr/>
        </p:nvSpPr>
        <p:spPr bwMode="auto">
          <a:xfrm>
            <a:off x="304800" y="152400"/>
            <a:ext cx="8610600" cy="6705600"/>
          </a:xfrm>
          <a:prstGeom prst="rect">
            <a:avLst/>
          </a:prstGeom>
          <a:solidFill>
            <a:schemeClr val="accent1">
              <a:lumMod val="60000"/>
              <a:lumOff val="40000"/>
            </a:schemeClr>
          </a:solidFill>
          <a:ln w="9525">
            <a:solidFill>
              <a:schemeClr val="tx1"/>
            </a:solidFill>
            <a:miter lim="800000"/>
            <a:headEnd/>
            <a:tailEnd/>
          </a:ln>
        </p:spPr>
        <p:txBody>
          <a:bodyPr wrap="none" lIns="84216" tIns="42108" rIns="84216" bIns="42108" anchor="ctr"/>
          <a:lstStyle/>
          <a:p>
            <a:pPr algn="ctr" defTabSz="841375"/>
            <a:r>
              <a:rPr lang="en-US" sz="1500" dirty="0">
                <a:solidFill>
                  <a:schemeClr val="bg1"/>
                </a:solidFill>
              </a:rPr>
              <a:t> </a:t>
            </a:r>
          </a:p>
        </p:txBody>
      </p:sp>
      <p:sp>
        <p:nvSpPr>
          <p:cNvPr id="14340" name="Rectangle 4"/>
          <p:cNvSpPr>
            <a:spLocks noChangeArrowheads="1"/>
          </p:cNvSpPr>
          <p:nvPr/>
        </p:nvSpPr>
        <p:spPr bwMode="auto">
          <a:xfrm>
            <a:off x="433388" y="428625"/>
            <a:ext cx="3463925" cy="94615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14341" name="WordArt 5"/>
          <p:cNvSpPr>
            <a:spLocks noChangeArrowheads="1" noChangeShapeType="1" noTextEdit="1"/>
          </p:cNvSpPr>
          <p:nvPr/>
        </p:nvSpPr>
        <p:spPr bwMode="auto">
          <a:xfrm>
            <a:off x="474663" y="485775"/>
            <a:ext cx="1671637" cy="428625"/>
          </a:xfrm>
          <a:prstGeom prst="rect">
            <a:avLst/>
          </a:prstGeom>
        </p:spPr>
        <p:txBody>
          <a:bodyPr wrap="none" fromWordArt="1">
            <a:prstTxWarp prst="textPlain">
              <a:avLst>
                <a:gd name="adj" fmla="val 50000"/>
              </a:avLst>
            </a:prstTxWarp>
          </a:bodyPr>
          <a:lstStyle/>
          <a:p>
            <a:pPr algn="ctr"/>
            <a:r>
              <a:rPr lang="en-US" sz="3600" kern="10" dirty="0">
                <a:ln w="3175">
                  <a:solidFill>
                    <a:srgbClr val="E00000"/>
                  </a:solidFill>
                  <a:round/>
                  <a:headEnd/>
                  <a:tailEnd/>
                </a:ln>
                <a:solidFill>
                  <a:srgbClr val="F8C900"/>
                </a:solidFill>
                <a:effectLst>
                  <a:outerShdw dist="102391" dir="1784693" algn="ctr" rotWithShape="0">
                    <a:srgbClr val="000000">
                      <a:alpha val="79999"/>
                    </a:srgbClr>
                  </a:outerShdw>
                </a:effectLst>
                <a:latin typeface="Impact"/>
              </a:rPr>
              <a:t>UAV</a:t>
            </a:r>
          </a:p>
        </p:txBody>
      </p:sp>
      <p:pic>
        <p:nvPicPr>
          <p:cNvPr id="14342" name="Picture 6" descr="TUAV%20vision6aweb"/>
          <p:cNvPicPr>
            <a:picLocks noChangeAspect="1" noChangeArrowheads="1"/>
          </p:cNvPicPr>
          <p:nvPr/>
        </p:nvPicPr>
        <p:blipFill>
          <a:blip r:embed="rId2" cstate="print"/>
          <a:srcRect/>
          <a:stretch>
            <a:fillRect/>
          </a:stretch>
        </p:blipFill>
        <p:spPr bwMode="auto">
          <a:xfrm>
            <a:off x="4953000" y="228600"/>
            <a:ext cx="3784600" cy="5126038"/>
          </a:xfrm>
          <a:prstGeom prst="rect">
            <a:avLst/>
          </a:prstGeom>
          <a:noFill/>
          <a:ln w="57150">
            <a:solidFill>
              <a:srgbClr val="969696"/>
            </a:solidFill>
            <a:miter lim="800000"/>
            <a:headEnd/>
            <a:tailEnd/>
          </a:ln>
        </p:spPr>
      </p:pic>
      <p:sp>
        <p:nvSpPr>
          <p:cNvPr id="14343" name="Text Box 7"/>
          <p:cNvSpPr txBox="1">
            <a:spLocks noChangeArrowheads="1"/>
          </p:cNvSpPr>
          <p:nvPr/>
        </p:nvSpPr>
        <p:spPr bwMode="auto">
          <a:xfrm>
            <a:off x="265113" y="1141413"/>
            <a:ext cx="4341812" cy="1585912"/>
          </a:xfrm>
          <a:prstGeom prst="rect">
            <a:avLst/>
          </a:prstGeom>
          <a:noFill/>
          <a:ln w="12700">
            <a:noFill/>
            <a:miter lim="800000"/>
            <a:headEnd type="none" w="sm" len="sm"/>
            <a:tailEnd type="none" w="sm" len="sm"/>
          </a:ln>
        </p:spPr>
        <p:txBody>
          <a:bodyPr lIns="84216" tIns="42108" rIns="84216" bIns="42108">
            <a:spAutoFit/>
          </a:bodyPr>
          <a:lstStyle/>
          <a:p>
            <a:pPr defTabSz="841375"/>
            <a:r>
              <a:rPr lang="en-US" sz="1400" b="1" dirty="0">
                <a:solidFill>
                  <a:schemeClr val="bg1"/>
                </a:solidFill>
              </a:rPr>
              <a:t>The first in a new generation of UAVs, the compact Shadow™ TUAV system provides U.S. Army brigade commanders with crucial intelligence — delivered efficiently from its electronic payload directly to tactical command centers.</a:t>
            </a:r>
          </a:p>
          <a:p>
            <a:pPr defTabSz="841375"/>
            <a:endParaRPr lang="en-US" sz="1400" b="1" dirty="0"/>
          </a:p>
        </p:txBody>
      </p:sp>
      <p:pic>
        <p:nvPicPr>
          <p:cNvPr id="14344" name="Picture 8" descr="AAI%20ShadowTUAV%20Launch"/>
          <p:cNvPicPr>
            <a:picLocks noChangeAspect="1" noChangeArrowheads="1"/>
          </p:cNvPicPr>
          <p:nvPr/>
        </p:nvPicPr>
        <p:blipFill>
          <a:blip r:embed="rId3" cstate="print"/>
          <a:srcRect/>
          <a:stretch>
            <a:fillRect/>
          </a:stretch>
        </p:blipFill>
        <p:spPr bwMode="auto">
          <a:xfrm>
            <a:off x="1965325" y="2379663"/>
            <a:ext cx="2165350" cy="2276475"/>
          </a:xfrm>
          <a:prstGeom prst="rect">
            <a:avLst/>
          </a:prstGeom>
          <a:noFill/>
          <a:ln w="57150">
            <a:solidFill>
              <a:srgbClr val="969696"/>
            </a:solidFill>
            <a:miter lim="800000"/>
            <a:headEnd/>
            <a:tailEnd/>
          </a:ln>
        </p:spPr>
      </p:pic>
      <p:pic>
        <p:nvPicPr>
          <p:cNvPr id="14345" name="Picture 9" descr="AAI%20Shadow%20TUAV%20in%20flight"/>
          <p:cNvPicPr>
            <a:picLocks noChangeAspect="1" noChangeArrowheads="1"/>
          </p:cNvPicPr>
          <p:nvPr/>
        </p:nvPicPr>
        <p:blipFill>
          <a:blip r:embed="rId4" cstate="print"/>
          <a:srcRect/>
          <a:stretch>
            <a:fillRect/>
          </a:stretch>
        </p:blipFill>
        <p:spPr bwMode="auto">
          <a:xfrm>
            <a:off x="519113" y="4862513"/>
            <a:ext cx="2706687" cy="1776412"/>
          </a:xfrm>
          <a:prstGeom prst="rect">
            <a:avLst/>
          </a:prstGeom>
          <a:noFill/>
          <a:ln w="57150">
            <a:solidFill>
              <a:srgbClr val="969696"/>
            </a:solidFill>
            <a:miter lim="800000"/>
            <a:headEnd/>
            <a:tailEnd/>
          </a:ln>
        </p:spPr>
      </p:pic>
      <p:sp>
        <p:nvSpPr>
          <p:cNvPr id="14346" name="WordArt 10"/>
          <p:cNvSpPr>
            <a:spLocks noChangeArrowheads="1" noChangeShapeType="1" noTextEdit="1"/>
          </p:cNvSpPr>
          <p:nvPr/>
        </p:nvSpPr>
        <p:spPr bwMode="auto">
          <a:xfrm>
            <a:off x="2706688" y="782638"/>
            <a:ext cx="1627187" cy="436562"/>
          </a:xfrm>
          <a:prstGeom prst="rect">
            <a:avLst/>
          </a:prstGeom>
        </p:spPr>
        <p:txBody>
          <a:bodyPr wrap="none" fromWordArt="1">
            <a:prstTxWarp prst="textPlain">
              <a:avLst>
                <a:gd name="adj" fmla="val 50000"/>
              </a:avLst>
            </a:prstTxWarp>
          </a:bodyPr>
          <a:lstStyle/>
          <a:p>
            <a:pPr algn="ctr"/>
            <a:r>
              <a:rPr lang="en-US" sz="3200" kern="10" dirty="0" smtClean="0">
                <a:ln w="9525">
                  <a:solidFill>
                    <a:srgbClr val="CC6600"/>
                  </a:solidFill>
                  <a:round/>
                  <a:headEnd type="none" w="sm" len="sm"/>
                  <a:tailEnd type="none" w="sm" len="sm"/>
                </a:ln>
                <a:solidFill>
                  <a:srgbClr val="FF9900"/>
                </a:solidFill>
                <a:effectLst>
                  <a:outerShdw dist="563972" dir="14049741" sx="125000" sy="125000" algn="tl" rotWithShape="0">
                    <a:srgbClr val="C7DFD3">
                      <a:alpha val="79999"/>
                    </a:srgbClr>
                  </a:outerShdw>
                </a:effectLst>
                <a:latin typeface="Impact"/>
              </a:rPr>
              <a:t>SHADOW</a:t>
            </a:r>
            <a:endParaRPr lang="en-US" sz="3200" kern="10" dirty="0">
              <a:ln w="9525">
                <a:solidFill>
                  <a:srgbClr val="CC6600"/>
                </a:solidFill>
                <a:round/>
                <a:headEnd type="none" w="sm" len="sm"/>
                <a:tailEnd type="none" w="sm" len="sm"/>
              </a:ln>
              <a:solidFill>
                <a:srgbClr val="FF9900"/>
              </a:solidFill>
              <a:effectLst>
                <a:outerShdw dist="563972" dir="14049741" sx="125000" sy="125000" algn="tl" rotWithShape="0">
                  <a:srgbClr val="C7DFD3">
                    <a:alpha val="79999"/>
                  </a:srgbClr>
                </a:outerShdw>
              </a:effectLst>
              <a:latin typeface="Impac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457200" y="990600"/>
            <a:ext cx="4495800" cy="5638800"/>
          </a:xfrm>
          <a:prstGeom prst="rect">
            <a:avLst/>
          </a:prstGeom>
          <a:solidFill>
            <a:schemeClr val="bg1"/>
          </a:solidFill>
          <a:ln w="38100">
            <a:solidFill>
              <a:srgbClr val="000066"/>
            </a:solidFill>
            <a:miter lim="800000"/>
            <a:headEnd/>
            <a:tailEnd/>
          </a:ln>
        </p:spPr>
        <p:txBody>
          <a:bodyPr/>
          <a:lstStyle/>
          <a:p>
            <a:pPr marL="342900" indent="-342900">
              <a:spcBef>
                <a:spcPct val="20000"/>
              </a:spcBef>
              <a:buFont typeface="Arial" pitchFamily="34" charset="0"/>
              <a:buChar char="•"/>
            </a:pPr>
            <a:r>
              <a:rPr lang="en-US" sz="1700" b="1" dirty="0" smtClean="0">
                <a:solidFill>
                  <a:schemeClr val="accent2"/>
                </a:solidFill>
                <a:latin typeface="Calibri" pitchFamily="34" charset="0"/>
              </a:rPr>
              <a:t>LARs</a:t>
            </a:r>
            <a:r>
              <a:rPr lang="en-US" sz="1700" b="1" dirty="0">
                <a:solidFill>
                  <a:schemeClr val="accent2"/>
                </a:solidFill>
                <a:latin typeface="Calibri" pitchFamily="34" charset="0"/>
              </a:rPr>
              <a:t>	</a:t>
            </a:r>
            <a:endParaRPr lang="en-US" sz="1700" b="1" dirty="0" smtClean="0">
              <a:solidFill>
                <a:schemeClr val="accent2"/>
              </a:solidFill>
              <a:latin typeface="Calibri" pitchFamily="34" charset="0"/>
            </a:endParaRPr>
          </a:p>
          <a:p>
            <a:pPr marL="342900" indent="-342900">
              <a:spcBef>
                <a:spcPct val="20000"/>
              </a:spcBef>
              <a:buFontTx/>
              <a:buChar char="-"/>
            </a:pPr>
            <a:r>
              <a:rPr lang="en-US" sz="1700" dirty="0" smtClean="0">
                <a:solidFill>
                  <a:schemeClr val="accent2"/>
                </a:solidFill>
                <a:latin typeface="Calibri" pitchFamily="34" charset="0"/>
              </a:rPr>
              <a:t>Government personnel </a:t>
            </a:r>
          </a:p>
          <a:p>
            <a:pPr marL="342900" indent="-342900">
              <a:spcBef>
                <a:spcPct val="20000"/>
              </a:spcBef>
              <a:buFontTx/>
              <a:buChar char="-"/>
            </a:pPr>
            <a:r>
              <a:rPr lang="en-US" sz="1700" dirty="0" smtClean="0">
                <a:solidFill>
                  <a:schemeClr val="accent2"/>
                </a:solidFill>
                <a:latin typeface="Calibri" pitchFamily="34" charset="0"/>
              </a:rPr>
              <a:t>Assigned to Unit to coach, mentor and teach</a:t>
            </a:r>
          </a:p>
          <a:p>
            <a:pPr marL="342900" indent="-342900">
              <a:spcBef>
                <a:spcPct val="20000"/>
              </a:spcBef>
              <a:buFontTx/>
              <a:buChar char="-"/>
            </a:pPr>
            <a:r>
              <a:rPr lang="en-US" sz="1700" dirty="0" smtClean="0">
                <a:solidFill>
                  <a:schemeClr val="accent2"/>
                </a:solidFill>
                <a:latin typeface="Calibri" pitchFamily="34" charset="0"/>
              </a:rPr>
              <a:t>Monitors readiness on a daily basis</a:t>
            </a:r>
          </a:p>
          <a:p>
            <a:pPr marL="342900" indent="-342900">
              <a:spcBef>
                <a:spcPct val="20000"/>
              </a:spcBef>
              <a:buFontTx/>
              <a:buChar char="-"/>
            </a:pPr>
            <a:r>
              <a:rPr lang="en-US" sz="1700" dirty="0" smtClean="0">
                <a:solidFill>
                  <a:schemeClr val="accent2"/>
                </a:solidFill>
                <a:latin typeface="Calibri" pitchFamily="34" charset="0"/>
              </a:rPr>
              <a:t>Actively supports Field exercises</a:t>
            </a:r>
          </a:p>
          <a:p>
            <a:pPr marL="342900" indent="-342900">
              <a:spcBef>
                <a:spcPct val="20000"/>
              </a:spcBef>
              <a:buFontTx/>
              <a:buChar char="-"/>
            </a:pPr>
            <a:r>
              <a:rPr lang="en-US" sz="1700" dirty="0" smtClean="0">
                <a:solidFill>
                  <a:schemeClr val="accent2"/>
                </a:solidFill>
                <a:latin typeface="Calibri" pitchFamily="34" charset="0"/>
              </a:rPr>
              <a:t>Required to visit supported unit at least twice weekly and attend maintenance meetings</a:t>
            </a:r>
          </a:p>
          <a:p>
            <a:pPr marL="342900" indent="-342900">
              <a:spcBef>
                <a:spcPct val="20000"/>
              </a:spcBef>
              <a:buFontTx/>
              <a:buChar char="-"/>
            </a:pPr>
            <a:r>
              <a:rPr lang="en-US" sz="1700" dirty="0" smtClean="0">
                <a:solidFill>
                  <a:schemeClr val="accent2"/>
                </a:solidFill>
                <a:latin typeface="Calibri" pitchFamily="34" charset="0"/>
              </a:rPr>
              <a:t>Not wrench turners</a:t>
            </a:r>
          </a:p>
          <a:p>
            <a:pPr marL="342900" indent="-342900">
              <a:spcBef>
                <a:spcPct val="20000"/>
              </a:spcBef>
              <a:buFontTx/>
              <a:buChar char="-"/>
            </a:pPr>
            <a:r>
              <a:rPr lang="en-US" sz="1700" dirty="0" smtClean="0">
                <a:solidFill>
                  <a:schemeClr val="accent2"/>
                </a:solidFill>
                <a:latin typeface="Calibri" pitchFamily="34" charset="0"/>
              </a:rPr>
              <a:t>Unit contacts BLST Chief or LMS for concerns</a:t>
            </a:r>
          </a:p>
          <a:p>
            <a:pPr marL="342900" indent="-342900">
              <a:spcBef>
                <a:spcPct val="20000"/>
              </a:spcBef>
              <a:buFont typeface="Arial" pitchFamily="34" charset="0"/>
              <a:buChar char="•"/>
            </a:pPr>
            <a:r>
              <a:rPr lang="en-US" sz="1700" b="1" dirty="0" smtClean="0">
                <a:solidFill>
                  <a:schemeClr val="accent2"/>
                </a:solidFill>
                <a:latin typeface="Calibri" pitchFamily="34" charset="0"/>
              </a:rPr>
              <a:t>FSRs</a:t>
            </a:r>
            <a:endParaRPr lang="en-US" sz="1700" b="1" dirty="0">
              <a:solidFill>
                <a:schemeClr val="accent2"/>
              </a:solidFill>
              <a:latin typeface="Calibri" pitchFamily="34" charset="0"/>
            </a:endParaRPr>
          </a:p>
          <a:p>
            <a:pPr marL="342900" indent="-342900">
              <a:spcBef>
                <a:spcPct val="20000"/>
              </a:spcBef>
              <a:buFontTx/>
              <a:buChar char="-"/>
            </a:pPr>
            <a:r>
              <a:rPr lang="en-US" sz="1700" dirty="0" smtClean="0">
                <a:solidFill>
                  <a:schemeClr val="accent2"/>
                </a:solidFill>
                <a:latin typeface="Calibri" pitchFamily="34" charset="0"/>
              </a:rPr>
              <a:t>Contracted under various program managers within the LCMCs as primary technicians to service army equipment</a:t>
            </a:r>
          </a:p>
          <a:p>
            <a:pPr marL="342900" indent="-342900">
              <a:spcBef>
                <a:spcPct val="20000"/>
              </a:spcBef>
              <a:buFontTx/>
              <a:buChar char="-"/>
            </a:pPr>
            <a:r>
              <a:rPr lang="en-US" sz="1700" dirty="0" smtClean="0">
                <a:solidFill>
                  <a:schemeClr val="accent2"/>
                </a:solidFill>
                <a:latin typeface="Calibri" pitchFamily="34" charset="0"/>
              </a:rPr>
              <a:t>Works w/BLST during NTC/JRTCs and when deployed</a:t>
            </a:r>
          </a:p>
          <a:p>
            <a:pPr marL="342900" indent="-342900">
              <a:spcBef>
                <a:spcPct val="20000"/>
              </a:spcBef>
              <a:buFontTx/>
              <a:buChar char="-"/>
            </a:pPr>
            <a:r>
              <a:rPr lang="en-US" sz="1700" dirty="0" smtClean="0">
                <a:solidFill>
                  <a:schemeClr val="accent2"/>
                </a:solidFill>
                <a:latin typeface="Calibri" pitchFamily="34" charset="0"/>
              </a:rPr>
              <a:t>Wrench turners</a:t>
            </a:r>
          </a:p>
          <a:p>
            <a:pPr marL="342900" indent="-342900">
              <a:spcBef>
                <a:spcPct val="20000"/>
              </a:spcBef>
              <a:buFontTx/>
              <a:buChar char="-"/>
            </a:pPr>
            <a:r>
              <a:rPr lang="en-US" sz="1700" dirty="0" smtClean="0">
                <a:solidFill>
                  <a:schemeClr val="accent2"/>
                </a:solidFill>
                <a:latin typeface="Calibri" pitchFamily="34" charset="0"/>
              </a:rPr>
              <a:t>Unit contact COR or PM for concerns</a:t>
            </a:r>
          </a:p>
          <a:p>
            <a:pPr marL="342900" indent="-342900"/>
            <a:endParaRPr lang="en-US" sz="1700" b="1" dirty="0">
              <a:solidFill>
                <a:schemeClr val="accent2"/>
              </a:solidFill>
              <a:latin typeface="Calibri" pitchFamily="34" charset="0"/>
            </a:endParaRPr>
          </a:p>
          <a:p>
            <a:pPr marL="742950" lvl="1" indent="-285750">
              <a:buFontTx/>
              <a:buChar char="–"/>
            </a:pPr>
            <a:endParaRPr lang="en-US" sz="1700" b="1" dirty="0">
              <a:solidFill>
                <a:schemeClr val="accent2"/>
              </a:solidFill>
              <a:latin typeface="Calibri" pitchFamily="34" charset="0"/>
            </a:endParaRPr>
          </a:p>
        </p:txBody>
      </p:sp>
      <p:sp>
        <p:nvSpPr>
          <p:cNvPr id="7" name="Rectangle 2"/>
          <p:cNvSpPr>
            <a:spLocks noGrp="1" noChangeArrowheads="1"/>
          </p:cNvSpPr>
          <p:nvPr>
            <p:ph type="title"/>
          </p:nvPr>
        </p:nvSpPr>
        <p:spPr>
          <a:xfrm>
            <a:off x="1143000" y="76200"/>
            <a:ext cx="6781800" cy="1143000"/>
          </a:xfrm>
        </p:spPr>
        <p:txBody>
          <a:bodyPr anchor="t"/>
          <a:lstStyle/>
          <a:p>
            <a:pPr eaLnBrk="1" hangingPunct="1">
              <a:defRPr/>
            </a:pPr>
            <a:r>
              <a:rPr lang="en-US" sz="2800" b="1" dirty="0" smtClean="0">
                <a:solidFill>
                  <a:srgbClr val="C00000"/>
                </a:solidFill>
                <a:effectLst>
                  <a:outerShdw blurRad="38100" dist="38100" dir="2700000" algn="tl">
                    <a:srgbClr val="000000">
                      <a:alpha val="43137"/>
                    </a:srgbClr>
                  </a:outerShdw>
                </a:effectLst>
              </a:rPr>
              <a:t>Logistics Asst. Reps (LARs) </a:t>
            </a:r>
            <a:r>
              <a:rPr lang="en-US" sz="2800" b="1" dirty="0" err="1" smtClean="0">
                <a:solidFill>
                  <a:srgbClr val="C00000"/>
                </a:solidFill>
                <a:effectLst>
                  <a:outerShdw blurRad="38100" dist="38100" dir="2700000" algn="tl">
                    <a:srgbClr val="000000">
                      <a:alpha val="43137"/>
                    </a:srgbClr>
                  </a:outerShdw>
                </a:effectLst>
              </a:rPr>
              <a:t>vrs</a:t>
            </a:r>
            <a:r>
              <a:rPr lang="en-US" sz="2800" b="1" dirty="0" smtClean="0">
                <a:solidFill>
                  <a:srgbClr val="C00000"/>
                </a:solidFill>
                <a:effectLst>
                  <a:outerShdw blurRad="38100" dist="38100" dir="2700000" algn="tl">
                    <a:srgbClr val="000000">
                      <a:alpha val="43137"/>
                    </a:srgbClr>
                  </a:outerShdw>
                </a:effectLst>
              </a:rPr>
              <a:t> Field Service Reps (FSRs)</a:t>
            </a:r>
            <a:endParaRPr lang="en-US" sz="2800" b="1" dirty="0" smtClean="0">
              <a:solidFill>
                <a:srgbClr val="C00000"/>
              </a:solidFill>
              <a:effectLst>
                <a:outerShdw blurRad="38100" dist="38100" dir="2700000" algn="tl">
                  <a:srgbClr val="000000">
                    <a:alpha val="43137"/>
                  </a:srgbClr>
                </a:outerShdw>
              </a:effectLst>
              <a:latin typeface="+mn-lt"/>
            </a:endParaRPr>
          </a:p>
        </p:txBody>
      </p:sp>
    </p:spTree>
  </p:cSld>
  <p:clrMapOvr>
    <a:masterClrMapping/>
  </p:clrMapOvr>
  <p:transition>
    <p:cover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75"/>
          <p:cNvSpPr>
            <a:spLocks noChangeShapeType="1"/>
          </p:cNvSpPr>
          <p:nvPr/>
        </p:nvSpPr>
        <p:spPr bwMode="auto">
          <a:xfrm rot="16200000" flipH="1">
            <a:off x="4564063" y="2522538"/>
            <a:ext cx="473075" cy="0"/>
          </a:xfrm>
          <a:prstGeom prst="line">
            <a:avLst/>
          </a:prstGeom>
          <a:noFill/>
          <a:ln w="38100">
            <a:solidFill>
              <a:srgbClr val="000066"/>
            </a:solidFill>
            <a:round/>
            <a:headEnd/>
            <a:tailEnd/>
          </a:ln>
        </p:spPr>
        <p:txBody>
          <a:bodyPr/>
          <a:lstStyle/>
          <a:p>
            <a:endParaRPr lang="en-US"/>
          </a:p>
        </p:txBody>
      </p:sp>
      <p:sp>
        <p:nvSpPr>
          <p:cNvPr id="27" name="Line 87"/>
          <p:cNvSpPr>
            <a:spLocks noChangeShapeType="1"/>
          </p:cNvSpPr>
          <p:nvPr/>
        </p:nvSpPr>
        <p:spPr bwMode="auto">
          <a:xfrm flipV="1">
            <a:off x="4800600" y="2819400"/>
            <a:ext cx="0" cy="947737"/>
          </a:xfrm>
          <a:prstGeom prst="line">
            <a:avLst/>
          </a:prstGeom>
          <a:noFill/>
          <a:ln w="38100">
            <a:solidFill>
              <a:srgbClr val="000066"/>
            </a:solidFill>
            <a:prstDash val="dash"/>
            <a:round/>
            <a:headEnd/>
            <a:tailEnd/>
          </a:ln>
        </p:spPr>
        <p:txBody>
          <a:bodyPr/>
          <a:lstStyle/>
          <a:p>
            <a:endParaRPr lang="en-US"/>
          </a:p>
        </p:txBody>
      </p:sp>
      <p:sp>
        <p:nvSpPr>
          <p:cNvPr id="9218" name="Rectangle 2"/>
          <p:cNvSpPr>
            <a:spLocks noGrp="1" noChangeArrowheads="1"/>
          </p:cNvSpPr>
          <p:nvPr>
            <p:ph type="title"/>
          </p:nvPr>
        </p:nvSpPr>
        <p:spPr>
          <a:xfrm>
            <a:off x="1143000" y="76200"/>
            <a:ext cx="6781800" cy="1143000"/>
          </a:xfrm>
        </p:spPr>
        <p:txBody>
          <a:bodyPr anchor="t"/>
          <a:lstStyle/>
          <a:p>
            <a:pPr>
              <a:defRPr/>
            </a:pPr>
            <a:r>
              <a:rPr lang="en-US" sz="2800" b="1" dirty="0" smtClean="0">
                <a:effectLst>
                  <a:outerShdw blurRad="38100" dist="38100" dir="2700000" algn="tl">
                    <a:srgbClr val="000000">
                      <a:alpha val="43137"/>
                    </a:srgbClr>
                  </a:outerShdw>
                </a:effectLst>
                <a:latin typeface="Arial Black" pitchFamily="34" charset="0"/>
              </a:rPr>
              <a:t>BLST </a:t>
            </a:r>
            <a:br>
              <a:rPr lang="en-US" sz="2800" b="1" dirty="0" smtClean="0">
                <a:effectLst>
                  <a:outerShdw blurRad="38100" dist="38100" dir="2700000" algn="tl">
                    <a:srgbClr val="000000">
                      <a:alpha val="43137"/>
                    </a:srgbClr>
                  </a:outerShdw>
                </a:effectLst>
                <a:latin typeface="Arial Black" pitchFamily="34" charset="0"/>
              </a:rPr>
            </a:br>
            <a:r>
              <a:rPr lang="en-US" sz="2800" b="1" dirty="0" smtClean="0">
                <a:effectLst>
                  <a:outerShdw blurRad="38100" dist="38100" dir="2700000" algn="tl">
                    <a:srgbClr val="000000">
                      <a:alpha val="43137"/>
                    </a:srgbClr>
                  </a:outerShdw>
                </a:effectLst>
                <a:latin typeface="Arial Black" pitchFamily="34" charset="0"/>
              </a:rPr>
              <a:t>TASK ORGANIZATION </a:t>
            </a:r>
            <a:br>
              <a:rPr lang="en-US" sz="2800" b="1" dirty="0" smtClean="0">
                <a:effectLst>
                  <a:outerShdw blurRad="38100" dist="38100" dir="2700000" algn="tl">
                    <a:srgbClr val="000000">
                      <a:alpha val="43137"/>
                    </a:srgbClr>
                  </a:outerShdw>
                </a:effectLst>
                <a:latin typeface="Arial Black" pitchFamily="34" charset="0"/>
              </a:rPr>
            </a:br>
            <a:r>
              <a:rPr lang="en-US" sz="2800" b="1" dirty="0" smtClean="0">
                <a:effectLst>
                  <a:outerShdw blurRad="38100" dist="38100" dir="2700000" algn="tl">
                    <a:srgbClr val="000000">
                      <a:alpha val="43137"/>
                    </a:srgbClr>
                  </a:outerShdw>
                </a:effectLst>
                <a:latin typeface="Arial Black" pitchFamily="34" charset="0"/>
              </a:rPr>
              <a:t>ISO ARFORGEN</a:t>
            </a:r>
            <a:endParaRPr lang="en-US" sz="2800" b="1" dirty="0">
              <a:effectLst>
                <a:outerShdw blurRad="38100" dist="38100" dir="2700000" algn="tl">
                  <a:srgbClr val="000000">
                    <a:alpha val="43137"/>
                  </a:srgbClr>
                </a:outerShdw>
              </a:effectLst>
              <a:latin typeface="Arial Black" pitchFamily="34" charset="0"/>
            </a:endParaRPr>
          </a:p>
        </p:txBody>
      </p:sp>
      <p:sp>
        <p:nvSpPr>
          <p:cNvPr id="6" name="Rectangle 73"/>
          <p:cNvSpPr>
            <a:spLocks noChangeArrowheads="1"/>
          </p:cNvSpPr>
          <p:nvPr/>
        </p:nvSpPr>
        <p:spPr bwMode="auto">
          <a:xfrm>
            <a:off x="914400" y="1371600"/>
            <a:ext cx="7696200" cy="4572000"/>
          </a:xfrm>
          <a:prstGeom prst="rect">
            <a:avLst/>
          </a:prstGeom>
          <a:solidFill>
            <a:srgbClr val="C0C0C0">
              <a:alpha val="47842"/>
            </a:srgbClr>
          </a:solidFill>
          <a:ln w="38100">
            <a:solidFill>
              <a:srgbClr val="000066"/>
            </a:solidFill>
            <a:miter lim="800000"/>
            <a:headEnd/>
            <a:tailEnd/>
          </a:ln>
        </p:spPr>
        <p:txBody>
          <a:bodyPr wrap="none" anchor="ctr"/>
          <a:lstStyle/>
          <a:p>
            <a:endParaRPr lang="en-US" sz="1400" b="1"/>
          </a:p>
        </p:txBody>
      </p:sp>
      <p:sp>
        <p:nvSpPr>
          <p:cNvPr id="7" name="Rectangle 76"/>
          <p:cNvSpPr>
            <a:spLocks noChangeArrowheads="1"/>
          </p:cNvSpPr>
          <p:nvPr/>
        </p:nvSpPr>
        <p:spPr bwMode="auto">
          <a:xfrm>
            <a:off x="3886200" y="1600200"/>
            <a:ext cx="1844675" cy="790575"/>
          </a:xfrm>
          <a:prstGeom prst="rect">
            <a:avLst/>
          </a:prstGeom>
          <a:solidFill>
            <a:srgbClr val="3399FF"/>
          </a:solidFill>
          <a:ln w="38100">
            <a:solidFill>
              <a:srgbClr val="000066"/>
            </a:solidFill>
            <a:miter lim="800000"/>
            <a:headEnd/>
            <a:tailEnd/>
          </a:ln>
        </p:spPr>
        <p:txBody>
          <a:bodyPr wrap="none" anchor="ctr"/>
          <a:lstStyle/>
          <a:p>
            <a:pPr algn="ctr"/>
            <a:r>
              <a:rPr lang="en-US" sz="1400" b="1" dirty="0"/>
              <a:t>BCT BLST</a:t>
            </a:r>
          </a:p>
          <a:p>
            <a:pPr algn="ctr"/>
            <a:r>
              <a:rPr lang="en-US" sz="1400" b="1" dirty="0"/>
              <a:t>04 / CW4-5</a:t>
            </a:r>
          </a:p>
        </p:txBody>
      </p:sp>
      <p:sp>
        <p:nvSpPr>
          <p:cNvPr id="9" name="Rectangle 85"/>
          <p:cNvSpPr>
            <a:spLocks noChangeArrowheads="1"/>
          </p:cNvSpPr>
          <p:nvPr/>
        </p:nvSpPr>
        <p:spPr bwMode="auto">
          <a:xfrm>
            <a:off x="1828800" y="3630612"/>
            <a:ext cx="1816100" cy="788988"/>
          </a:xfrm>
          <a:prstGeom prst="rect">
            <a:avLst/>
          </a:prstGeom>
          <a:solidFill>
            <a:srgbClr val="3399FF"/>
          </a:solidFill>
          <a:ln w="38100">
            <a:solidFill>
              <a:srgbClr val="000066"/>
            </a:solidFill>
            <a:miter lim="800000"/>
            <a:headEnd/>
            <a:tailEnd/>
          </a:ln>
        </p:spPr>
        <p:txBody>
          <a:bodyPr wrap="none" anchor="ctr"/>
          <a:lstStyle/>
          <a:p>
            <a:pPr algn="ctr"/>
            <a:r>
              <a:rPr lang="en-US" sz="1400" b="1" dirty="0"/>
              <a:t>LMS</a:t>
            </a:r>
          </a:p>
          <a:p>
            <a:pPr algn="ctr"/>
            <a:r>
              <a:rPr lang="en-US" sz="1400" b="1" dirty="0"/>
              <a:t>DAC</a:t>
            </a:r>
          </a:p>
        </p:txBody>
      </p:sp>
      <p:sp>
        <p:nvSpPr>
          <p:cNvPr id="10" name="Rectangle 88"/>
          <p:cNvSpPr>
            <a:spLocks noChangeArrowheads="1"/>
          </p:cNvSpPr>
          <p:nvPr/>
        </p:nvSpPr>
        <p:spPr bwMode="auto">
          <a:xfrm>
            <a:off x="3962400" y="3630612"/>
            <a:ext cx="1846263" cy="788988"/>
          </a:xfrm>
          <a:prstGeom prst="rect">
            <a:avLst/>
          </a:prstGeom>
          <a:solidFill>
            <a:srgbClr val="FFCC00"/>
          </a:solidFill>
          <a:ln w="38100">
            <a:solidFill>
              <a:srgbClr val="000066"/>
            </a:solidFill>
            <a:miter lim="800000"/>
            <a:headEnd/>
            <a:tailEnd/>
          </a:ln>
        </p:spPr>
        <p:txBody>
          <a:bodyPr wrap="none" anchor="ctr"/>
          <a:lstStyle/>
          <a:p>
            <a:pPr algn="ctr"/>
            <a:r>
              <a:rPr lang="en-US" sz="1400" b="1"/>
              <a:t>BLST</a:t>
            </a:r>
          </a:p>
          <a:p>
            <a:pPr algn="ctr"/>
            <a:r>
              <a:rPr lang="en-US" sz="1400" b="1"/>
              <a:t> LARS</a:t>
            </a:r>
          </a:p>
        </p:txBody>
      </p:sp>
      <p:sp>
        <p:nvSpPr>
          <p:cNvPr id="11" name="Rectangle 88"/>
          <p:cNvSpPr>
            <a:spLocks noChangeArrowheads="1"/>
          </p:cNvSpPr>
          <p:nvPr/>
        </p:nvSpPr>
        <p:spPr bwMode="auto">
          <a:xfrm>
            <a:off x="6248400" y="3632200"/>
            <a:ext cx="1846263" cy="787400"/>
          </a:xfrm>
          <a:prstGeom prst="rect">
            <a:avLst/>
          </a:prstGeom>
          <a:solidFill>
            <a:srgbClr val="FFCC00"/>
          </a:solidFill>
          <a:ln w="38100">
            <a:solidFill>
              <a:srgbClr val="000066"/>
            </a:solidFill>
            <a:miter lim="800000"/>
            <a:headEnd/>
            <a:tailEnd/>
          </a:ln>
        </p:spPr>
        <p:txBody>
          <a:bodyPr wrap="none" anchor="ctr"/>
          <a:lstStyle/>
          <a:p>
            <a:pPr algn="ctr"/>
            <a:r>
              <a:rPr lang="en-US" sz="1400" b="1" dirty="0"/>
              <a:t>FSRs</a:t>
            </a:r>
          </a:p>
        </p:txBody>
      </p:sp>
      <p:sp>
        <p:nvSpPr>
          <p:cNvPr id="12" name="TextBox 35"/>
          <p:cNvSpPr txBox="1">
            <a:spLocks noChangeArrowheads="1"/>
          </p:cNvSpPr>
          <p:nvPr/>
        </p:nvSpPr>
        <p:spPr bwMode="auto">
          <a:xfrm>
            <a:off x="4114800" y="4392612"/>
            <a:ext cx="1752600" cy="1169988"/>
          </a:xfrm>
          <a:prstGeom prst="rect">
            <a:avLst/>
          </a:prstGeom>
          <a:noFill/>
          <a:ln w="9525">
            <a:noFill/>
            <a:miter lim="800000"/>
            <a:headEnd/>
            <a:tailEnd/>
          </a:ln>
        </p:spPr>
        <p:txBody>
          <a:bodyPr>
            <a:spAutoFit/>
          </a:bodyPr>
          <a:lstStyle/>
          <a:p>
            <a:endParaRPr lang="en-US" sz="1400" b="1" dirty="0"/>
          </a:p>
          <a:p>
            <a:r>
              <a:rPr lang="en-US" sz="1400" b="1" dirty="0"/>
              <a:t>AMCOM- LCMC</a:t>
            </a:r>
          </a:p>
          <a:p>
            <a:r>
              <a:rPr lang="en-US" sz="1400" b="1" dirty="0"/>
              <a:t>CECOM-LCMC</a:t>
            </a:r>
          </a:p>
          <a:p>
            <a:r>
              <a:rPr lang="en-US" sz="1400" b="1" dirty="0"/>
              <a:t>TACOM -LCMC</a:t>
            </a:r>
          </a:p>
          <a:p>
            <a:r>
              <a:rPr lang="en-US" sz="1400" b="1" dirty="0" smtClean="0"/>
              <a:t>JMC-LCMC</a:t>
            </a:r>
            <a:endParaRPr lang="en-US" sz="1400" b="1" dirty="0"/>
          </a:p>
        </p:txBody>
      </p:sp>
      <p:grpSp>
        <p:nvGrpSpPr>
          <p:cNvPr id="13" name="Group 36"/>
          <p:cNvGrpSpPr>
            <a:grpSpLocks/>
          </p:cNvGrpSpPr>
          <p:nvPr/>
        </p:nvGrpSpPr>
        <p:grpSpPr bwMode="auto">
          <a:xfrm>
            <a:off x="6172200" y="6019800"/>
            <a:ext cx="2105025" cy="609600"/>
            <a:chOff x="6400800" y="6019800"/>
            <a:chExt cx="2105025" cy="609600"/>
          </a:xfrm>
        </p:grpSpPr>
        <p:sp>
          <p:nvSpPr>
            <p:cNvPr id="14" name="Text Box 49"/>
            <p:cNvSpPr txBox="1">
              <a:spLocks noChangeArrowheads="1"/>
            </p:cNvSpPr>
            <p:nvPr/>
          </p:nvSpPr>
          <p:spPr bwMode="auto">
            <a:xfrm>
              <a:off x="6400800" y="6019800"/>
              <a:ext cx="904875" cy="223838"/>
            </a:xfrm>
            <a:prstGeom prst="rect">
              <a:avLst/>
            </a:prstGeom>
            <a:solidFill>
              <a:srgbClr val="3399FF"/>
            </a:solidFill>
            <a:ln w="9525">
              <a:solidFill>
                <a:schemeClr val="tx1"/>
              </a:solidFill>
              <a:miter lim="800000"/>
              <a:headEnd/>
              <a:tailEnd/>
            </a:ln>
          </p:spPr>
          <p:txBody>
            <a:bodyPr>
              <a:spAutoFit/>
            </a:bodyPr>
            <a:lstStyle/>
            <a:p>
              <a:r>
                <a:rPr lang="en-US" sz="800"/>
                <a:t> </a:t>
              </a:r>
            </a:p>
          </p:txBody>
        </p:sp>
        <p:sp>
          <p:nvSpPr>
            <p:cNvPr id="15" name="Text Box 50"/>
            <p:cNvSpPr txBox="1">
              <a:spLocks noChangeArrowheads="1"/>
            </p:cNvSpPr>
            <p:nvPr/>
          </p:nvSpPr>
          <p:spPr bwMode="auto">
            <a:xfrm>
              <a:off x="6400800" y="6400800"/>
              <a:ext cx="914400" cy="223838"/>
            </a:xfrm>
            <a:prstGeom prst="rect">
              <a:avLst/>
            </a:prstGeom>
            <a:solidFill>
              <a:srgbClr val="FFCC00"/>
            </a:solidFill>
            <a:ln w="9525">
              <a:solidFill>
                <a:schemeClr val="tx1"/>
              </a:solidFill>
              <a:miter lim="800000"/>
              <a:headEnd/>
              <a:tailEnd/>
            </a:ln>
          </p:spPr>
          <p:txBody>
            <a:bodyPr>
              <a:spAutoFit/>
            </a:bodyPr>
            <a:lstStyle/>
            <a:p>
              <a:endParaRPr lang="en-US" sz="800"/>
            </a:p>
          </p:txBody>
        </p:sp>
        <p:sp>
          <p:nvSpPr>
            <p:cNvPr id="16" name="Text Box 57"/>
            <p:cNvSpPr txBox="1">
              <a:spLocks noChangeArrowheads="1"/>
            </p:cNvSpPr>
            <p:nvPr/>
          </p:nvSpPr>
          <p:spPr bwMode="auto">
            <a:xfrm>
              <a:off x="7259637" y="6019800"/>
              <a:ext cx="1246188" cy="246063"/>
            </a:xfrm>
            <a:prstGeom prst="rect">
              <a:avLst/>
            </a:prstGeom>
            <a:noFill/>
            <a:ln w="9525">
              <a:noFill/>
              <a:miter lim="800000"/>
              <a:headEnd/>
              <a:tailEnd/>
            </a:ln>
          </p:spPr>
          <p:txBody>
            <a:bodyPr wrap="none">
              <a:spAutoFit/>
            </a:bodyPr>
            <a:lstStyle/>
            <a:p>
              <a:r>
                <a:rPr lang="en-US" sz="1000" b="1"/>
                <a:t>ASSIGNED (ASC)</a:t>
              </a:r>
            </a:p>
          </p:txBody>
        </p:sp>
        <p:sp>
          <p:nvSpPr>
            <p:cNvPr id="17" name="Text Box 60"/>
            <p:cNvSpPr txBox="1">
              <a:spLocks noChangeArrowheads="1"/>
            </p:cNvSpPr>
            <p:nvPr/>
          </p:nvSpPr>
          <p:spPr bwMode="auto">
            <a:xfrm>
              <a:off x="7315200" y="6384925"/>
              <a:ext cx="1023937" cy="244475"/>
            </a:xfrm>
            <a:prstGeom prst="rect">
              <a:avLst/>
            </a:prstGeom>
            <a:noFill/>
            <a:ln w="9525">
              <a:noFill/>
              <a:miter lim="800000"/>
              <a:headEnd/>
              <a:tailEnd/>
            </a:ln>
          </p:spPr>
          <p:txBody>
            <a:bodyPr wrap="none">
              <a:spAutoFit/>
            </a:bodyPr>
            <a:lstStyle/>
            <a:p>
              <a:r>
                <a:rPr lang="en-US" sz="1000" b="1"/>
                <a:t>OTHER CMDs</a:t>
              </a:r>
            </a:p>
          </p:txBody>
        </p:sp>
      </p:grpSp>
      <p:grpSp>
        <p:nvGrpSpPr>
          <p:cNvPr id="18" name="Group 37"/>
          <p:cNvGrpSpPr>
            <a:grpSpLocks/>
          </p:cNvGrpSpPr>
          <p:nvPr/>
        </p:nvGrpSpPr>
        <p:grpSpPr bwMode="auto">
          <a:xfrm>
            <a:off x="1295400" y="6156325"/>
            <a:ext cx="2217738" cy="701675"/>
            <a:chOff x="685800" y="5927725"/>
            <a:chExt cx="2217943" cy="701675"/>
          </a:xfrm>
        </p:grpSpPr>
        <p:sp>
          <p:nvSpPr>
            <p:cNvPr id="19" name="Line 48"/>
            <p:cNvSpPr>
              <a:spLocks noChangeShapeType="1"/>
            </p:cNvSpPr>
            <p:nvPr/>
          </p:nvSpPr>
          <p:spPr bwMode="auto">
            <a:xfrm>
              <a:off x="692150" y="6057900"/>
              <a:ext cx="465137" cy="0"/>
            </a:xfrm>
            <a:prstGeom prst="line">
              <a:avLst/>
            </a:prstGeom>
            <a:noFill/>
            <a:ln w="28575">
              <a:solidFill>
                <a:schemeClr val="tx1"/>
              </a:solidFill>
              <a:round/>
              <a:headEnd/>
              <a:tailEnd/>
            </a:ln>
          </p:spPr>
          <p:txBody>
            <a:bodyPr/>
            <a:lstStyle/>
            <a:p>
              <a:endParaRPr lang="en-US"/>
            </a:p>
          </p:txBody>
        </p:sp>
        <p:sp>
          <p:nvSpPr>
            <p:cNvPr id="20" name="Line 51"/>
            <p:cNvSpPr>
              <a:spLocks noChangeShapeType="1"/>
            </p:cNvSpPr>
            <p:nvPr/>
          </p:nvSpPr>
          <p:spPr bwMode="auto">
            <a:xfrm>
              <a:off x="700087" y="6478588"/>
              <a:ext cx="457200" cy="0"/>
            </a:xfrm>
            <a:prstGeom prst="line">
              <a:avLst/>
            </a:prstGeom>
            <a:noFill/>
            <a:ln w="19050">
              <a:solidFill>
                <a:schemeClr val="tx1"/>
              </a:solidFill>
              <a:prstDash val="sysDot"/>
              <a:round/>
              <a:headEnd/>
              <a:tailEnd/>
            </a:ln>
          </p:spPr>
          <p:txBody>
            <a:bodyPr/>
            <a:lstStyle/>
            <a:p>
              <a:endParaRPr lang="en-US"/>
            </a:p>
          </p:txBody>
        </p:sp>
        <p:sp>
          <p:nvSpPr>
            <p:cNvPr id="21" name="Text Box 53"/>
            <p:cNvSpPr txBox="1">
              <a:spLocks noChangeArrowheads="1"/>
            </p:cNvSpPr>
            <p:nvPr/>
          </p:nvSpPr>
          <p:spPr bwMode="auto">
            <a:xfrm>
              <a:off x="1093787" y="6384925"/>
              <a:ext cx="1179513" cy="244475"/>
            </a:xfrm>
            <a:prstGeom prst="rect">
              <a:avLst/>
            </a:prstGeom>
            <a:noFill/>
            <a:ln w="9525">
              <a:noFill/>
              <a:miter lim="800000"/>
              <a:headEnd/>
              <a:tailEnd/>
            </a:ln>
          </p:spPr>
          <p:txBody>
            <a:bodyPr wrap="none">
              <a:spAutoFit/>
            </a:bodyPr>
            <a:lstStyle/>
            <a:p>
              <a:r>
                <a:rPr lang="en-US" sz="1000" b="1"/>
                <a:t>COORDINATION</a:t>
              </a:r>
            </a:p>
          </p:txBody>
        </p:sp>
        <p:sp>
          <p:nvSpPr>
            <p:cNvPr id="22" name="Text Box 54"/>
            <p:cNvSpPr txBox="1">
              <a:spLocks noChangeArrowheads="1"/>
            </p:cNvSpPr>
            <p:nvPr/>
          </p:nvSpPr>
          <p:spPr bwMode="auto">
            <a:xfrm>
              <a:off x="1109662" y="5927725"/>
              <a:ext cx="846138" cy="244475"/>
            </a:xfrm>
            <a:prstGeom prst="rect">
              <a:avLst/>
            </a:prstGeom>
            <a:noFill/>
            <a:ln w="9525">
              <a:noFill/>
              <a:miter lim="800000"/>
              <a:headEnd/>
              <a:tailEnd/>
            </a:ln>
          </p:spPr>
          <p:txBody>
            <a:bodyPr wrap="none">
              <a:spAutoFit/>
            </a:bodyPr>
            <a:lstStyle/>
            <a:p>
              <a:r>
                <a:rPr lang="en-US" sz="1000" b="1"/>
                <a:t>ASSIGNED</a:t>
              </a:r>
            </a:p>
          </p:txBody>
        </p:sp>
        <p:sp>
          <p:nvSpPr>
            <p:cNvPr id="23" name="Line 61"/>
            <p:cNvSpPr>
              <a:spLocks noChangeShapeType="1"/>
            </p:cNvSpPr>
            <p:nvPr/>
          </p:nvSpPr>
          <p:spPr bwMode="auto">
            <a:xfrm flipV="1">
              <a:off x="685800" y="6267450"/>
              <a:ext cx="457200" cy="0"/>
            </a:xfrm>
            <a:prstGeom prst="line">
              <a:avLst/>
            </a:prstGeom>
            <a:noFill/>
            <a:ln w="28575">
              <a:solidFill>
                <a:schemeClr val="tx1"/>
              </a:solidFill>
              <a:prstDash val="dash"/>
              <a:round/>
              <a:headEnd/>
              <a:tailEnd/>
            </a:ln>
          </p:spPr>
          <p:txBody>
            <a:bodyPr/>
            <a:lstStyle/>
            <a:p>
              <a:endParaRPr lang="en-US"/>
            </a:p>
          </p:txBody>
        </p:sp>
        <p:sp>
          <p:nvSpPr>
            <p:cNvPr id="24" name="Text Box 62"/>
            <p:cNvSpPr txBox="1">
              <a:spLocks noChangeArrowheads="1"/>
            </p:cNvSpPr>
            <p:nvPr/>
          </p:nvSpPr>
          <p:spPr bwMode="auto">
            <a:xfrm>
              <a:off x="1109662" y="6156325"/>
              <a:ext cx="1794081" cy="246221"/>
            </a:xfrm>
            <a:prstGeom prst="rect">
              <a:avLst/>
            </a:prstGeom>
            <a:noFill/>
            <a:ln w="9525">
              <a:noFill/>
              <a:miter lim="800000"/>
              <a:headEnd/>
              <a:tailEnd/>
            </a:ln>
          </p:spPr>
          <p:txBody>
            <a:bodyPr wrap="none">
              <a:spAutoFit/>
            </a:bodyPr>
            <a:lstStyle/>
            <a:p>
              <a:r>
                <a:rPr lang="en-US" sz="1000" b="1"/>
                <a:t>OPCON WHEN REQUIRED</a:t>
              </a:r>
            </a:p>
          </p:txBody>
        </p:sp>
      </p:grpSp>
      <p:sp>
        <p:nvSpPr>
          <p:cNvPr id="25" name="Line 74"/>
          <p:cNvSpPr>
            <a:spLocks noChangeShapeType="1"/>
          </p:cNvSpPr>
          <p:nvPr/>
        </p:nvSpPr>
        <p:spPr bwMode="auto">
          <a:xfrm rot="16200000" flipH="1">
            <a:off x="2271713" y="3186112"/>
            <a:ext cx="790575" cy="0"/>
          </a:xfrm>
          <a:prstGeom prst="line">
            <a:avLst/>
          </a:prstGeom>
          <a:noFill/>
          <a:ln w="38100">
            <a:solidFill>
              <a:srgbClr val="000066"/>
            </a:solidFill>
            <a:round/>
            <a:headEnd/>
            <a:tailEnd/>
          </a:ln>
        </p:spPr>
        <p:txBody>
          <a:bodyPr/>
          <a:lstStyle/>
          <a:p>
            <a:endParaRPr lang="en-US"/>
          </a:p>
        </p:txBody>
      </p:sp>
      <p:sp>
        <p:nvSpPr>
          <p:cNvPr id="26" name="Line 78"/>
          <p:cNvSpPr>
            <a:spLocks noChangeShapeType="1"/>
          </p:cNvSpPr>
          <p:nvPr/>
        </p:nvSpPr>
        <p:spPr bwMode="auto">
          <a:xfrm>
            <a:off x="2674938" y="2819400"/>
            <a:ext cx="2049462" cy="0"/>
          </a:xfrm>
          <a:prstGeom prst="line">
            <a:avLst/>
          </a:prstGeom>
          <a:noFill/>
          <a:ln w="38100">
            <a:solidFill>
              <a:srgbClr val="000066"/>
            </a:solidFill>
            <a:round/>
            <a:headEnd/>
            <a:tailEnd/>
          </a:ln>
        </p:spPr>
        <p:txBody>
          <a:bodyPr/>
          <a:lstStyle/>
          <a:p>
            <a:endParaRPr lang="en-US"/>
          </a:p>
        </p:txBody>
      </p:sp>
      <p:cxnSp>
        <p:nvCxnSpPr>
          <p:cNvPr id="29" name="Straight Connector 28"/>
          <p:cNvCxnSpPr/>
          <p:nvPr/>
        </p:nvCxnSpPr>
        <p:spPr bwMode="auto">
          <a:xfrm>
            <a:off x="7162800" y="2819402"/>
            <a:ext cx="1" cy="76199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a:off x="4749800" y="2819400"/>
            <a:ext cx="241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46075" y="193675"/>
            <a:ext cx="8580438" cy="1163638"/>
          </a:xfrm>
        </p:spPr>
        <p:txBody>
          <a:bodyPr/>
          <a:lstStyle/>
          <a:p>
            <a:pPr defTabSz="966788" eaLnBrk="1" hangingPunct="1">
              <a:defRPr/>
            </a:pPr>
            <a:r>
              <a:rPr lang="en-US" sz="2800" b="1" dirty="0" smtClean="0"/>
              <a:t>AMC BLST SUPPORT TO ARFORGEN</a:t>
            </a:r>
          </a:p>
        </p:txBody>
      </p:sp>
      <p:sp>
        <p:nvSpPr>
          <p:cNvPr id="46082" name="Slide Number Placeholder 5"/>
          <p:cNvSpPr>
            <a:spLocks noGrp="1"/>
          </p:cNvSpPr>
          <p:nvPr>
            <p:ph type="sldNum" sz="quarter" idx="12"/>
          </p:nvPr>
        </p:nvSpPr>
        <p:spPr/>
        <p:txBody>
          <a:bodyPr/>
          <a:lstStyle/>
          <a:p>
            <a:pPr>
              <a:defRPr/>
            </a:pPr>
            <a:fld id="{42990B93-7F9A-47CC-9342-95DB60F61E3C}" type="slidenum">
              <a:rPr lang="en-US" smtClean="0">
                <a:latin typeface="Arial" pitchFamily="34" charset="0"/>
              </a:rPr>
              <a:pPr>
                <a:defRPr/>
              </a:pPr>
              <a:t>18</a:t>
            </a:fld>
            <a:endParaRPr lang="en-US" dirty="0" smtClean="0">
              <a:latin typeface="Arial" pitchFamily="34" charset="0"/>
            </a:endParaRPr>
          </a:p>
        </p:txBody>
      </p:sp>
      <p:grpSp>
        <p:nvGrpSpPr>
          <p:cNvPr id="2" name="Group 3"/>
          <p:cNvGrpSpPr>
            <a:grpSpLocks/>
          </p:cNvGrpSpPr>
          <p:nvPr/>
        </p:nvGrpSpPr>
        <p:grpSpPr bwMode="auto">
          <a:xfrm>
            <a:off x="76424" y="1143384"/>
            <a:ext cx="8777065" cy="5435217"/>
            <a:chOff x="-45" y="594"/>
            <a:chExt cx="5805" cy="3739"/>
          </a:xfrm>
        </p:grpSpPr>
        <p:sp>
          <p:nvSpPr>
            <p:cNvPr id="35846" name="Rectangle 4"/>
            <p:cNvSpPr>
              <a:spLocks noChangeArrowheads="1"/>
            </p:cNvSpPr>
            <p:nvPr/>
          </p:nvSpPr>
          <p:spPr bwMode="auto">
            <a:xfrm>
              <a:off x="-45" y="594"/>
              <a:ext cx="5760" cy="3552"/>
            </a:xfrm>
            <a:prstGeom prst="rect">
              <a:avLst/>
            </a:prstGeom>
            <a:gradFill rotWithShape="1">
              <a:gsLst>
                <a:gs pos="0">
                  <a:srgbClr val="76765E"/>
                </a:gs>
                <a:gs pos="100000">
                  <a:srgbClr val="FFFFCC"/>
                </a:gs>
              </a:gsLst>
              <a:lin ang="18900000" scaled="1"/>
            </a:gradFill>
            <a:ln w="9525">
              <a:solidFill>
                <a:schemeClr val="tx1"/>
              </a:solidFill>
              <a:miter lim="800000"/>
              <a:headEnd/>
              <a:tailEnd/>
            </a:ln>
          </p:spPr>
          <p:txBody>
            <a:bodyPr wrap="none" lIns="86493" tIns="43247" rIns="86493" bIns="43247" anchor="ctr"/>
            <a:lstStyle/>
            <a:p>
              <a:pPr defTabSz="865188"/>
              <a:endParaRPr lang="en-US" sz="1700"/>
            </a:p>
          </p:txBody>
        </p:sp>
        <p:grpSp>
          <p:nvGrpSpPr>
            <p:cNvPr id="3" name="Group 5"/>
            <p:cNvGrpSpPr>
              <a:grpSpLocks/>
            </p:cNvGrpSpPr>
            <p:nvPr/>
          </p:nvGrpSpPr>
          <p:grpSpPr bwMode="auto">
            <a:xfrm flipH="1">
              <a:off x="2496" y="2784"/>
              <a:ext cx="1344" cy="816"/>
              <a:chOff x="6780" y="4092"/>
              <a:chExt cx="281" cy="431"/>
            </a:xfrm>
          </p:grpSpPr>
          <p:sp>
            <p:nvSpPr>
              <p:cNvPr id="35932" name="Freeform 6"/>
              <p:cNvSpPr>
                <a:spLocks/>
              </p:cNvSpPr>
              <p:nvPr/>
            </p:nvSpPr>
            <p:spPr bwMode="auto">
              <a:xfrm>
                <a:off x="6780" y="4092"/>
                <a:ext cx="281" cy="431"/>
              </a:xfrm>
              <a:custGeom>
                <a:avLst/>
                <a:gdLst>
                  <a:gd name="T0" fmla="*/ 215 w 281"/>
                  <a:gd name="T1" fmla="*/ 0 h 431"/>
                  <a:gd name="T2" fmla="*/ 216 w 281"/>
                  <a:gd name="T3" fmla="*/ 11 h 431"/>
                  <a:gd name="T4" fmla="*/ 218 w 281"/>
                  <a:gd name="T5" fmla="*/ 26 h 431"/>
                  <a:gd name="T6" fmla="*/ 219 w 281"/>
                  <a:gd name="T7" fmla="*/ 39 h 431"/>
                  <a:gd name="T8" fmla="*/ 219 w 281"/>
                  <a:gd name="T9" fmla="*/ 52 h 431"/>
                  <a:gd name="T10" fmla="*/ 219 w 281"/>
                  <a:gd name="T11" fmla="*/ 66 h 431"/>
                  <a:gd name="T12" fmla="*/ 219 w 281"/>
                  <a:gd name="T13" fmla="*/ 79 h 431"/>
                  <a:gd name="T14" fmla="*/ 218 w 281"/>
                  <a:gd name="T15" fmla="*/ 90 h 431"/>
                  <a:gd name="T16" fmla="*/ 216 w 281"/>
                  <a:gd name="T17" fmla="*/ 102 h 431"/>
                  <a:gd name="T18" fmla="*/ 214 w 281"/>
                  <a:gd name="T19" fmla="*/ 115 h 431"/>
                  <a:gd name="T20" fmla="*/ 213 w 281"/>
                  <a:gd name="T21" fmla="*/ 125 h 431"/>
                  <a:gd name="T22" fmla="*/ 210 w 281"/>
                  <a:gd name="T23" fmla="*/ 138 h 431"/>
                  <a:gd name="T24" fmla="*/ 207 w 281"/>
                  <a:gd name="T25" fmla="*/ 155 h 431"/>
                  <a:gd name="T26" fmla="*/ 202 w 281"/>
                  <a:gd name="T27" fmla="*/ 172 h 431"/>
                  <a:gd name="T28" fmla="*/ 196 w 281"/>
                  <a:gd name="T29" fmla="*/ 187 h 431"/>
                  <a:gd name="T30" fmla="*/ 190 w 281"/>
                  <a:gd name="T31" fmla="*/ 202 h 431"/>
                  <a:gd name="T32" fmla="*/ 182 w 281"/>
                  <a:gd name="T33" fmla="*/ 219 h 431"/>
                  <a:gd name="T34" fmla="*/ 173 w 281"/>
                  <a:gd name="T35" fmla="*/ 234 h 431"/>
                  <a:gd name="T36" fmla="*/ 163 w 281"/>
                  <a:gd name="T37" fmla="*/ 249 h 431"/>
                  <a:gd name="T38" fmla="*/ 154 w 281"/>
                  <a:gd name="T39" fmla="*/ 263 h 431"/>
                  <a:gd name="T40" fmla="*/ 144 w 281"/>
                  <a:gd name="T41" fmla="*/ 275 h 431"/>
                  <a:gd name="T42" fmla="*/ 133 w 281"/>
                  <a:gd name="T43" fmla="*/ 286 h 431"/>
                  <a:gd name="T44" fmla="*/ 122 w 281"/>
                  <a:gd name="T45" fmla="*/ 297 h 431"/>
                  <a:gd name="T46" fmla="*/ 109 w 281"/>
                  <a:gd name="T47" fmla="*/ 309 h 431"/>
                  <a:gd name="T48" fmla="*/ 95 w 281"/>
                  <a:gd name="T49" fmla="*/ 319 h 431"/>
                  <a:gd name="T50" fmla="*/ 81 w 281"/>
                  <a:gd name="T51" fmla="*/ 328 h 431"/>
                  <a:gd name="T52" fmla="*/ 65 w 281"/>
                  <a:gd name="T53" fmla="*/ 336 h 431"/>
                  <a:gd name="T54" fmla="*/ 49 w 281"/>
                  <a:gd name="T55" fmla="*/ 343 h 431"/>
                  <a:gd name="T56" fmla="*/ 0 w 281"/>
                  <a:gd name="T57" fmla="*/ 400 h 431"/>
                  <a:gd name="T58" fmla="*/ 77 w 281"/>
                  <a:gd name="T59" fmla="*/ 409 h 431"/>
                  <a:gd name="T60" fmla="*/ 95 w 281"/>
                  <a:gd name="T61" fmla="*/ 401 h 431"/>
                  <a:gd name="T62" fmla="*/ 112 w 281"/>
                  <a:gd name="T63" fmla="*/ 392 h 431"/>
                  <a:gd name="T64" fmla="*/ 127 w 281"/>
                  <a:gd name="T65" fmla="*/ 383 h 431"/>
                  <a:gd name="T66" fmla="*/ 141 w 281"/>
                  <a:gd name="T67" fmla="*/ 373 h 431"/>
                  <a:gd name="T68" fmla="*/ 154 w 281"/>
                  <a:gd name="T69" fmla="*/ 363 h 431"/>
                  <a:gd name="T70" fmla="*/ 168 w 281"/>
                  <a:gd name="T71" fmla="*/ 351 h 431"/>
                  <a:gd name="T72" fmla="*/ 180 w 281"/>
                  <a:gd name="T73" fmla="*/ 339 h 431"/>
                  <a:gd name="T74" fmla="*/ 193 w 281"/>
                  <a:gd name="T75" fmla="*/ 325 h 431"/>
                  <a:gd name="T76" fmla="*/ 203 w 281"/>
                  <a:gd name="T77" fmla="*/ 312 h 431"/>
                  <a:gd name="T78" fmla="*/ 215 w 281"/>
                  <a:gd name="T79" fmla="*/ 296 h 431"/>
                  <a:gd name="T80" fmla="*/ 224 w 281"/>
                  <a:gd name="T81" fmla="*/ 282 h 431"/>
                  <a:gd name="T82" fmla="*/ 233 w 281"/>
                  <a:gd name="T83" fmla="*/ 267 h 431"/>
                  <a:gd name="T84" fmla="*/ 241 w 281"/>
                  <a:gd name="T85" fmla="*/ 251 h 431"/>
                  <a:gd name="T86" fmla="*/ 249 w 281"/>
                  <a:gd name="T87" fmla="*/ 234 h 431"/>
                  <a:gd name="T88" fmla="*/ 255 w 281"/>
                  <a:gd name="T89" fmla="*/ 217 h 431"/>
                  <a:gd name="T90" fmla="*/ 260 w 281"/>
                  <a:gd name="T91" fmla="*/ 202 h 431"/>
                  <a:gd name="T92" fmla="*/ 265 w 281"/>
                  <a:gd name="T93" fmla="*/ 184 h 431"/>
                  <a:gd name="T94" fmla="*/ 270 w 281"/>
                  <a:gd name="T95" fmla="*/ 167 h 431"/>
                  <a:gd name="T96" fmla="*/ 273 w 281"/>
                  <a:gd name="T97" fmla="*/ 149 h 431"/>
                  <a:gd name="T98" fmla="*/ 276 w 281"/>
                  <a:gd name="T99" fmla="*/ 131 h 431"/>
                  <a:gd name="T100" fmla="*/ 278 w 281"/>
                  <a:gd name="T101" fmla="*/ 113 h 431"/>
                  <a:gd name="T102" fmla="*/ 280 w 281"/>
                  <a:gd name="T103" fmla="*/ 100 h 431"/>
                  <a:gd name="T104" fmla="*/ 281 w 281"/>
                  <a:gd name="T105" fmla="*/ 89 h 431"/>
                  <a:gd name="T106" fmla="*/ 281 w 281"/>
                  <a:gd name="T107" fmla="*/ 80 h 431"/>
                  <a:gd name="T108" fmla="*/ 280 w 281"/>
                  <a:gd name="T109" fmla="*/ 69 h 431"/>
                  <a:gd name="T110" fmla="*/ 281 w 281"/>
                  <a:gd name="T111" fmla="*/ 60 h 431"/>
                  <a:gd name="T112" fmla="*/ 280 w 281"/>
                  <a:gd name="T113" fmla="*/ 49 h 431"/>
                  <a:gd name="T114" fmla="*/ 280 w 281"/>
                  <a:gd name="T115" fmla="*/ 37 h 431"/>
                  <a:gd name="T116" fmla="*/ 279 w 281"/>
                  <a:gd name="T117" fmla="*/ 27 h 431"/>
                  <a:gd name="T118" fmla="*/ 278 w 281"/>
                  <a:gd name="T119" fmla="*/ 16 h 431"/>
                  <a:gd name="T120" fmla="*/ 277 w 281"/>
                  <a:gd name="T121" fmla="*/ 7 h 4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1"/>
                  <a:gd name="T184" fmla="*/ 0 h 431"/>
                  <a:gd name="T185" fmla="*/ 281 w 281"/>
                  <a:gd name="T186" fmla="*/ 431 h 4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1" h="431">
                    <a:moveTo>
                      <a:pt x="276" y="2"/>
                    </a:moveTo>
                    <a:lnTo>
                      <a:pt x="215" y="0"/>
                    </a:lnTo>
                    <a:lnTo>
                      <a:pt x="216" y="5"/>
                    </a:lnTo>
                    <a:lnTo>
                      <a:pt x="216" y="11"/>
                    </a:lnTo>
                    <a:lnTo>
                      <a:pt x="217" y="19"/>
                    </a:lnTo>
                    <a:lnTo>
                      <a:pt x="218" y="26"/>
                    </a:lnTo>
                    <a:lnTo>
                      <a:pt x="218" y="33"/>
                    </a:lnTo>
                    <a:lnTo>
                      <a:pt x="219" y="39"/>
                    </a:lnTo>
                    <a:lnTo>
                      <a:pt x="219" y="46"/>
                    </a:lnTo>
                    <a:lnTo>
                      <a:pt x="219" y="52"/>
                    </a:lnTo>
                    <a:lnTo>
                      <a:pt x="219" y="59"/>
                    </a:lnTo>
                    <a:lnTo>
                      <a:pt x="219" y="66"/>
                    </a:lnTo>
                    <a:lnTo>
                      <a:pt x="219" y="73"/>
                    </a:lnTo>
                    <a:lnTo>
                      <a:pt x="219" y="79"/>
                    </a:lnTo>
                    <a:lnTo>
                      <a:pt x="218" y="84"/>
                    </a:lnTo>
                    <a:lnTo>
                      <a:pt x="218" y="90"/>
                    </a:lnTo>
                    <a:lnTo>
                      <a:pt x="217" y="96"/>
                    </a:lnTo>
                    <a:lnTo>
                      <a:pt x="216" y="102"/>
                    </a:lnTo>
                    <a:lnTo>
                      <a:pt x="215" y="108"/>
                    </a:lnTo>
                    <a:lnTo>
                      <a:pt x="214" y="115"/>
                    </a:lnTo>
                    <a:lnTo>
                      <a:pt x="214" y="119"/>
                    </a:lnTo>
                    <a:lnTo>
                      <a:pt x="213" y="125"/>
                    </a:lnTo>
                    <a:lnTo>
                      <a:pt x="212" y="131"/>
                    </a:lnTo>
                    <a:lnTo>
                      <a:pt x="210" y="138"/>
                    </a:lnTo>
                    <a:lnTo>
                      <a:pt x="209" y="147"/>
                    </a:lnTo>
                    <a:lnTo>
                      <a:pt x="207" y="155"/>
                    </a:lnTo>
                    <a:lnTo>
                      <a:pt x="204" y="164"/>
                    </a:lnTo>
                    <a:lnTo>
                      <a:pt x="202" y="172"/>
                    </a:lnTo>
                    <a:lnTo>
                      <a:pt x="199" y="180"/>
                    </a:lnTo>
                    <a:lnTo>
                      <a:pt x="196" y="187"/>
                    </a:lnTo>
                    <a:lnTo>
                      <a:pt x="193" y="194"/>
                    </a:lnTo>
                    <a:lnTo>
                      <a:pt x="190" y="202"/>
                    </a:lnTo>
                    <a:lnTo>
                      <a:pt x="186" y="210"/>
                    </a:lnTo>
                    <a:lnTo>
                      <a:pt x="182" y="219"/>
                    </a:lnTo>
                    <a:lnTo>
                      <a:pt x="178" y="226"/>
                    </a:lnTo>
                    <a:lnTo>
                      <a:pt x="173" y="234"/>
                    </a:lnTo>
                    <a:lnTo>
                      <a:pt x="169" y="243"/>
                    </a:lnTo>
                    <a:lnTo>
                      <a:pt x="163" y="249"/>
                    </a:lnTo>
                    <a:lnTo>
                      <a:pt x="159" y="256"/>
                    </a:lnTo>
                    <a:lnTo>
                      <a:pt x="154" y="263"/>
                    </a:lnTo>
                    <a:lnTo>
                      <a:pt x="149" y="268"/>
                    </a:lnTo>
                    <a:lnTo>
                      <a:pt x="144" y="275"/>
                    </a:lnTo>
                    <a:lnTo>
                      <a:pt x="139" y="281"/>
                    </a:lnTo>
                    <a:lnTo>
                      <a:pt x="133" y="286"/>
                    </a:lnTo>
                    <a:lnTo>
                      <a:pt x="127" y="292"/>
                    </a:lnTo>
                    <a:lnTo>
                      <a:pt x="122" y="297"/>
                    </a:lnTo>
                    <a:lnTo>
                      <a:pt x="115" y="303"/>
                    </a:lnTo>
                    <a:lnTo>
                      <a:pt x="109" y="309"/>
                    </a:lnTo>
                    <a:lnTo>
                      <a:pt x="102" y="314"/>
                    </a:lnTo>
                    <a:lnTo>
                      <a:pt x="95" y="319"/>
                    </a:lnTo>
                    <a:lnTo>
                      <a:pt x="88" y="324"/>
                    </a:lnTo>
                    <a:lnTo>
                      <a:pt x="81" y="328"/>
                    </a:lnTo>
                    <a:lnTo>
                      <a:pt x="73" y="332"/>
                    </a:lnTo>
                    <a:lnTo>
                      <a:pt x="65" y="336"/>
                    </a:lnTo>
                    <a:lnTo>
                      <a:pt x="57" y="339"/>
                    </a:lnTo>
                    <a:lnTo>
                      <a:pt x="49" y="343"/>
                    </a:lnTo>
                    <a:lnTo>
                      <a:pt x="39" y="320"/>
                    </a:lnTo>
                    <a:lnTo>
                      <a:pt x="0" y="400"/>
                    </a:lnTo>
                    <a:lnTo>
                      <a:pt x="86" y="431"/>
                    </a:lnTo>
                    <a:lnTo>
                      <a:pt x="77" y="409"/>
                    </a:lnTo>
                    <a:lnTo>
                      <a:pt x="87" y="405"/>
                    </a:lnTo>
                    <a:lnTo>
                      <a:pt x="95" y="401"/>
                    </a:lnTo>
                    <a:lnTo>
                      <a:pt x="104" y="396"/>
                    </a:lnTo>
                    <a:lnTo>
                      <a:pt x="112" y="392"/>
                    </a:lnTo>
                    <a:lnTo>
                      <a:pt x="120" y="387"/>
                    </a:lnTo>
                    <a:lnTo>
                      <a:pt x="127" y="383"/>
                    </a:lnTo>
                    <a:lnTo>
                      <a:pt x="134" y="378"/>
                    </a:lnTo>
                    <a:lnTo>
                      <a:pt x="141" y="373"/>
                    </a:lnTo>
                    <a:lnTo>
                      <a:pt x="147" y="369"/>
                    </a:lnTo>
                    <a:lnTo>
                      <a:pt x="154" y="363"/>
                    </a:lnTo>
                    <a:lnTo>
                      <a:pt x="162" y="356"/>
                    </a:lnTo>
                    <a:lnTo>
                      <a:pt x="168" y="351"/>
                    </a:lnTo>
                    <a:lnTo>
                      <a:pt x="174" y="345"/>
                    </a:lnTo>
                    <a:lnTo>
                      <a:pt x="180" y="339"/>
                    </a:lnTo>
                    <a:lnTo>
                      <a:pt x="187" y="332"/>
                    </a:lnTo>
                    <a:lnTo>
                      <a:pt x="193" y="325"/>
                    </a:lnTo>
                    <a:lnTo>
                      <a:pt x="198" y="319"/>
                    </a:lnTo>
                    <a:lnTo>
                      <a:pt x="203" y="312"/>
                    </a:lnTo>
                    <a:lnTo>
                      <a:pt x="209" y="304"/>
                    </a:lnTo>
                    <a:lnTo>
                      <a:pt x="215" y="296"/>
                    </a:lnTo>
                    <a:lnTo>
                      <a:pt x="220" y="289"/>
                    </a:lnTo>
                    <a:lnTo>
                      <a:pt x="224" y="282"/>
                    </a:lnTo>
                    <a:lnTo>
                      <a:pt x="228" y="275"/>
                    </a:lnTo>
                    <a:lnTo>
                      <a:pt x="233" y="267"/>
                    </a:lnTo>
                    <a:lnTo>
                      <a:pt x="237" y="259"/>
                    </a:lnTo>
                    <a:lnTo>
                      <a:pt x="241" y="251"/>
                    </a:lnTo>
                    <a:lnTo>
                      <a:pt x="245" y="243"/>
                    </a:lnTo>
                    <a:lnTo>
                      <a:pt x="249" y="234"/>
                    </a:lnTo>
                    <a:lnTo>
                      <a:pt x="252" y="225"/>
                    </a:lnTo>
                    <a:lnTo>
                      <a:pt x="255" y="217"/>
                    </a:lnTo>
                    <a:lnTo>
                      <a:pt x="258" y="209"/>
                    </a:lnTo>
                    <a:lnTo>
                      <a:pt x="260" y="202"/>
                    </a:lnTo>
                    <a:lnTo>
                      <a:pt x="263" y="193"/>
                    </a:lnTo>
                    <a:lnTo>
                      <a:pt x="265" y="184"/>
                    </a:lnTo>
                    <a:lnTo>
                      <a:pt x="268" y="176"/>
                    </a:lnTo>
                    <a:lnTo>
                      <a:pt x="270" y="167"/>
                    </a:lnTo>
                    <a:lnTo>
                      <a:pt x="271" y="158"/>
                    </a:lnTo>
                    <a:lnTo>
                      <a:pt x="273" y="149"/>
                    </a:lnTo>
                    <a:lnTo>
                      <a:pt x="275" y="139"/>
                    </a:lnTo>
                    <a:lnTo>
                      <a:pt x="276" y="131"/>
                    </a:lnTo>
                    <a:lnTo>
                      <a:pt x="278" y="121"/>
                    </a:lnTo>
                    <a:lnTo>
                      <a:pt x="278" y="113"/>
                    </a:lnTo>
                    <a:lnTo>
                      <a:pt x="279" y="105"/>
                    </a:lnTo>
                    <a:lnTo>
                      <a:pt x="280" y="100"/>
                    </a:lnTo>
                    <a:lnTo>
                      <a:pt x="281" y="94"/>
                    </a:lnTo>
                    <a:lnTo>
                      <a:pt x="281" y="89"/>
                    </a:lnTo>
                    <a:lnTo>
                      <a:pt x="281" y="85"/>
                    </a:lnTo>
                    <a:lnTo>
                      <a:pt x="281" y="80"/>
                    </a:lnTo>
                    <a:lnTo>
                      <a:pt x="280" y="75"/>
                    </a:lnTo>
                    <a:lnTo>
                      <a:pt x="280" y="69"/>
                    </a:lnTo>
                    <a:lnTo>
                      <a:pt x="281" y="64"/>
                    </a:lnTo>
                    <a:lnTo>
                      <a:pt x="281" y="60"/>
                    </a:lnTo>
                    <a:lnTo>
                      <a:pt x="281" y="54"/>
                    </a:lnTo>
                    <a:lnTo>
                      <a:pt x="280" y="49"/>
                    </a:lnTo>
                    <a:lnTo>
                      <a:pt x="280" y="43"/>
                    </a:lnTo>
                    <a:lnTo>
                      <a:pt x="280" y="37"/>
                    </a:lnTo>
                    <a:lnTo>
                      <a:pt x="279" y="32"/>
                    </a:lnTo>
                    <a:lnTo>
                      <a:pt x="279" y="27"/>
                    </a:lnTo>
                    <a:lnTo>
                      <a:pt x="279" y="22"/>
                    </a:lnTo>
                    <a:lnTo>
                      <a:pt x="278" y="16"/>
                    </a:lnTo>
                    <a:lnTo>
                      <a:pt x="278" y="11"/>
                    </a:lnTo>
                    <a:lnTo>
                      <a:pt x="277" y="7"/>
                    </a:lnTo>
                    <a:lnTo>
                      <a:pt x="276" y="2"/>
                    </a:lnTo>
                    <a:close/>
                  </a:path>
                </a:pathLst>
              </a:custGeom>
              <a:solidFill>
                <a:srgbClr val="000099"/>
              </a:solidFill>
              <a:ln w="9525">
                <a:noFill/>
                <a:round/>
                <a:headEnd/>
                <a:tailEnd/>
              </a:ln>
            </p:spPr>
            <p:txBody>
              <a:bodyPr/>
              <a:lstStyle/>
              <a:p>
                <a:endParaRPr lang="en-US"/>
              </a:p>
            </p:txBody>
          </p:sp>
          <p:sp>
            <p:nvSpPr>
              <p:cNvPr id="35933" name="Freeform 7"/>
              <p:cNvSpPr>
                <a:spLocks/>
              </p:cNvSpPr>
              <p:nvPr/>
            </p:nvSpPr>
            <p:spPr bwMode="auto">
              <a:xfrm>
                <a:off x="6780" y="4092"/>
                <a:ext cx="281" cy="431"/>
              </a:xfrm>
              <a:custGeom>
                <a:avLst/>
                <a:gdLst>
                  <a:gd name="T0" fmla="*/ 215 w 281"/>
                  <a:gd name="T1" fmla="*/ 0 h 431"/>
                  <a:gd name="T2" fmla="*/ 216 w 281"/>
                  <a:gd name="T3" fmla="*/ 11 h 431"/>
                  <a:gd name="T4" fmla="*/ 218 w 281"/>
                  <a:gd name="T5" fmla="*/ 26 h 431"/>
                  <a:gd name="T6" fmla="*/ 219 w 281"/>
                  <a:gd name="T7" fmla="*/ 39 h 431"/>
                  <a:gd name="T8" fmla="*/ 219 w 281"/>
                  <a:gd name="T9" fmla="*/ 52 h 431"/>
                  <a:gd name="T10" fmla="*/ 219 w 281"/>
                  <a:gd name="T11" fmla="*/ 66 h 431"/>
                  <a:gd name="T12" fmla="*/ 219 w 281"/>
                  <a:gd name="T13" fmla="*/ 79 h 431"/>
                  <a:gd name="T14" fmla="*/ 218 w 281"/>
                  <a:gd name="T15" fmla="*/ 90 h 431"/>
                  <a:gd name="T16" fmla="*/ 216 w 281"/>
                  <a:gd name="T17" fmla="*/ 102 h 431"/>
                  <a:gd name="T18" fmla="*/ 214 w 281"/>
                  <a:gd name="T19" fmla="*/ 115 h 431"/>
                  <a:gd name="T20" fmla="*/ 213 w 281"/>
                  <a:gd name="T21" fmla="*/ 125 h 431"/>
                  <a:gd name="T22" fmla="*/ 210 w 281"/>
                  <a:gd name="T23" fmla="*/ 138 h 431"/>
                  <a:gd name="T24" fmla="*/ 207 w 281"/>
                  <a:gd name="T25" fmla="*/ 155 h 431"/>
                  <a:gd name="T26" fmla="*/ 202 w 281"/>
                  <a:gd name="T27" fmla="*/ 172 h 431"/>
                  <a:gd name="T28" fmla="*/ 196 w 281"/>
                  <a:gd name="T29" fmla="*/ 187 h 431"/>
                  <a:gd name="T30" fmla="*/ 190 w 281"/>
                  <a:gd name="T31" fmla="*/ 202 h 431"/>
                  <a:gd name="T32" fmla="*/ 182 w 281"/>
                  <a:gd name="T33" fmla="*/ 219 h 431"/>
                  <a:gd name="T34" fmla="*/ 173 w 281"/>
                  <a:gd name="T35" fmla="*/ 234 h 431"/>
                  <a:gd name="T36" fmla="*/ 163 w 281"/>
                  <a:gd name="T37" fmla="*/ 249 h 431"/>
                  <a:gd name="T38" fmla="*/ 154 w 281"/>
                  <a:gd name="T39" fmla="*/ 263 h 431"/>
                  <a:gd name="T40" fmla="*/ 144 w 281"/>
                  <a:gd name="T41" fmla="*/ 275 h 431"/>
                  <a:gd name="T42" fmla="*/ 133 w 281"/>
                  <a:gd name="T43" fmla="*/ 286 h 431"/>
                  <a:gd name="T44" fmla="*/ 122 w 281"/>
                  <a:gd name="T45" fmla="*/ 297 h 431"/>
                  <a:gd name="T46" fmla="*/ 109 w 281"/>
                  <a:gd name="T47" fmla="*/ 309 h 431"/>
                  <a:gd name="T48" fmla="*/ 95 w 281"/>
                  <a:gd name="T49" fmla="*/ 319 h 431"/>
                  <a:gd name="T50" fmla="*/ 81 w 281"/>
                  <a:gd name="T51" fmla="*/ 328 h 431"/>
                  <a:gd name="T52" fmla="*/ 65 w 281"/>
                  <a:gd name="T53" fmla="*/ 336 h 431"/>
                  <a:gd name="T54" fmla="*/ 49 w 281"/>
                  <a:gd name="T55" fmla="*/ 343 h 431"/>
                  <a:gd name="T56" fmla="*/ 0 w 281"/>
                  <a:gd name="T57" fmla="*/ 400 h 431"/>
                  <a:gd name="T58" fmla="*/ 77 w 281"/>
                  <a:gd name="T59" fmla="*/ 409 h 431"/>
                  <a:gd name="T60" fmla="*/ 95 w 281"/>
                  <a:gd name="T61" fmla="*/ 401 h 431"/>
                  <a:gd name="T62" fmla="*/ 112 w 281"/>
                  <a:gd name="T63" fmla="*/ 392 h 431"/>
                  <a:gd name="T64" fmla="*/ 127 w 281"/>
                  <a:gd name="T65" fmla="*/ 383 h 431"/>
                  <a:gd name="T66" fmla="*/ 141 w 281"/>
                  <a:gd name="T67" fmla="*/ 373 h 431"/>
                  <a:gd name="T68" fmla="*/ 154 w 281"/>
                  <a:gd name="T69" fmla="*/ 363 h 431"/>
                  <a:gd name="T70" fmla="*/ 168 w 281"/>
                  <a:gd name="T71" fmla="*/ 351 h 431"/>
                  <a:gd name="T72" fmla="*/ 180 w 281"/>
                  <a:gd name="T73" fmla="*/ 339 h 431"/>
                  <a:gd name="T74" fmla="*/ 193 w 281"/>
                  <a:gd name="T75" fmla="*/ 325 h 431"/>
                  <a:gd name="T76" fmla="*/ 203 w 281"/>
                  <a:gd name="T77" fmla="*/ 312 h 431"/>
                  <a:gd name="T78" fmla="*/ 215 w 281"/>
                  <a:gd name="T79" fmla="*/ 296 h 431"/>
                  <a:gd name="T80" fmla="*/ 224 w 281"/>
                  <a:gd name="T81" fmla="*/ 282 h 431"/>
                  <a:gd name="T82" fmla="*/ 233 w 281"/>
                  <a:gd name="T83" fmla="*/ 267 h 431"/>
                  <a:gd name="T84" fmla="*/ 241 w 281"/>
                  <a:gd name="T85" fmla="*/ 251 h 431"/>
                  <a:gd name="T86" fmla="*/ 249 w 281"/>
                  <a:gd name="T87" fmla="*/ 234 h 431"/>
                  <a:gd name="T88" fmla="*/ 255 w 281"/>
                  <a:gd name="T89" fmla="*/ 217 h 431"/>
                  <a:gd name="T90" fmla="*/ 260 w 281"/>
                  <a:gd name="T91" fmla="*/ 202 h 431"/>
                  <a:gd name="T92" fmla="*/ 265 w 281"/>
                  <a:gd name="T93" fmla="*/ 184 h 431"/>
                  <a:gd name="T94" fmla="*/ 270 w 281"/>
                  <a:gd name="T95" fmla="*/ 167 h 431"/>
                  <a:gd name="T96" fmla="*/ 273 w 281"/>
                  <a:gd name="T97" fmla="*/ 149 h 431"/>
                  <a:gd name="T98" fmla="*/ 276 w 281"/>
                  <a:gd name="T99" fmla="*/ 131 h 431"/>
                  <a:gd name="T100" fmla="*/ 278 w 281"/>
                  <a:gd name="T101" fmla="*/ 113 h 431"/>
                  <a:gd name="T102" fmla="*/ 280 w 281"/>
                  <a:gd name="T103" fmla="*/ 100 h 431"/>
                  <a:gd name="T104" fmla="*/ 281 w 281"/>
                  <a:gd name="T105" fmla="*/ 89 h 431"/>
                  <a:gd name="T106" fmla="*/ 281 w 281"/>
                  <a:gd name="T107" fmla="*/ 80 h 431"/>
                  <a:gd name="T108" fmla="*/ 280 w 281"/>
                  <a:gd name="T109" fmla="*/ 69 h 431"/>
                  <a:gd name="T110" fmla="*/ 281 w 281"/>
                  <a:gd name="T111" fmla="*/ 60 h 431"/>
                  <a:gd name="T112" fmla="*/ 280 w 281"/>
                  <a:gd name="T113" fmla="*/ 49 h 431"/>
                  <a:gd name="T114" fmla="*/ 280 w 281"/>
                  <a:gd name="T115" fmla="*/ 37 h 431"/>
                  <a:gd name="T116" fmla="*/ 279 w 281"/>
                  <a:gd name="T117" fmla="*/ 27 h 431"/>
                  <a:gd name="T118" fmla="*/ 278 w 281"/>
                  <a:gd name="T119" fmla="*/ 16 h 431"/>
                  <a:gd name="T120" fmla="*/ 277 w 281"/>
                  <a:gd name="T121" fmla="*/ 7 h 4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1"/>
                  <a:gd name="T184" fmla="*/ 0 h 431"/>
                  <a:gd name="T185" fmla="*/ 281 w 281"/>
                  <a:gd name="T186" fmla="*/ 431 h 4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1" h="431">
                    <a:moveTo>
                      <a:pt x="276" y="2"/>
                    </a:moveTo>
                    <a:lnTo>
                      <a:pt x="215" y="0"/>
                    </a:lnTo>
                    <a:lnTo>
                      <a:pt x="216" y="5"/>
                    </a:lnTo>
                    <a:lnTo>
                      <a:pt x="216" y="11"/>
                    </a:lnTo>
                    <a:lnTo>
                      <a:pt x="217" y="19"/>
                    </a:lnTo>
                    <a:lnTo>
                      <a:pt x="218" y="26"/>
                    </a:lnTo>
                    <a:lnTo>
                      <a:pt x="218" y="33"/>
                    </a:lnTo>
                    <a:lnTo>
                      <a:pt x="219" y="39"/>
                    </a:lnTo>
                    <a:lnTo>
                      <a:pt x="219" y="46"/>
                    </a:lnTo>
                    <a:lnTo>
                      <a:pt x="219" y="52"/>
                    </a:lnTo>
                    <a:lnTo>
                      <a:pt x="219" y="59"/>
                    </a:lnTo>
                    <a:lnTo>
                      <a:pt x="219" y="66"/>
                    </a:lnTo>
                    <a:lnTo>
                      <a:pt x="219" y="73"/>
                    </a:lnTo>
                    <a:lnTo>
                      <a:pt x="219" y="79"/>
                    </a:lnTo>
                    <a:lnTo>
                      <a:pt x="218" y="84"/>
                    </a:lnTo>
                    <a:lnTo>
                      <a:pt x="218" y="90"/>
                    </a:lnTo>
                    <a:lnTo>
                      <a:pt x="217" y="96"/>
                    </a:lnTo>
                    <a:lnTo>
                      <a:pt x="216" y="102"/>
                    </a:lnTo>
                    <a:lnTo>
                      <a:pt x="215" y="108"/>
                    </a:lnTo>
                    <a:lnTo>
                      <a:pt x="214" y="115"/>
                    </a:lnTo>
                    <a:lnTo>
                      <a:pt x="214" y="119"/>
                    </a:lnTo>
                    <a:lnTo>
                      <a:pt x="213" y="125"/>
                    </a:lnTo>
                    <a:lnTo>
                      <a:pt x="212" y="131"/>
                    </a:lnTo>
                    <a:lnTo>
                      <a:pt x="210" y="138"/>
                    </a:lnTo>
                    <a:lnTo>
                      <a:pt x="209" y="147"/>
                    </a:lnTo>
                    <a:lnTo>
                      <a:pt x="207" y="155"/>
                    </a:lnTo>
                    <a:lnTo>
                      <a:pt x="204" y="164"/>
                    </a:lnTo>
                    <a:lnTo>
                      <a:pt x="202" y="172"/>
                    </a:lnTo>
                    <a:lnTo>
                      <a:pt x="199" y="180"/>
                    </a:lnTo>
                    <a:lnTo>
                      <a:pt x="196" y="187"/>
                    </a:lnTo>
                    <a:lnTo>
                      <a:pt x="193" y="194"/>
                    </a:lnTo>
                    <a:lnTo>
                      <a:pt x="190" y="202"/>
                    </a:lnTo>
                    <a:lnTo>
                      <a:pt x="186" y="210"/>
                    </a:lnTo>
                    <a:lnTo>
                      <a:pt x="182" y="219"/>
                    </a:lnTo>
                    <a:lnTo>
                      <a:pt x="178" y="226"/>
                    </a:lnTo>
                    <a:lnTo>
                      <a:pt x="173" y="234"/>
                    </a:lnTo>
                    <a:lnTo>
                      <a:pt x="169" y="243"/>
                    </a:lnTo>
                    <a:lnTo>
                      <a:pt x="163" y="249"/>
                    </a:lnTo>
                    <a:lnTo>
                      <a:pt x="159" y="256"/>
                    </a:lnTo>
                    <a:lnTo>
                      <a:pt x="154" y="263"/>
                    </a:lnTo>
                    <a:lnTo>
                      <a:pt x="149" y="268"/>
                    </a:lnTo>
                    <a:lnTo>
                      <a:pt x="144" y="275"/>
                    </a:lnTo>
                    <a:lnTo>
                      <a:pt x="139" y="281"/>
                    </a:lnTo>
                    <a:lnTo>
                      <a:pt x="133" y="286"/>
                    </a:lnTo>
                    <a:lnTo>
                      <a:pt x="127" y="292"/>
                    </a:lnTo>
                    <a:lnTo>
                      <a:pt x="122" y="297"/>
                    </a:lnTo>
                    <a:lnTo>
                      <a:pt x="115" y="303"/>
                    </a:lnTo>
                    <a:lnTo>
                      <a:pt x="109" y="309"/>
                    </a:lnTo>
                    <a:lnTo>
                      <a:pt x="102" y="314"/>
                    </a:lnTo>
                    <a:lnTo>
                      <a:pt x="95" y="319"/>
                    </a:lnTo>
                    <a:lnTo>
                      <a:pt x="88" y="324"/>
                    </a:lnTo>
                    <a:lnTo>
                      <a:pt x="81" y="328"/>
                    </a:lnTo>
                    <a:lnTo>
                      <a:pt x="73" y="332"/>
                    </a:lnTo>
                    <a:lnTo>
                      <a:pt x="65" y="336"/>
                    </a:lnTo>
                    <a:lnTo>
                      <a:pt x="57" y="339"/>
                    </a:lnTo>
                    <a:lnTo>
                      <a:pt x="49" y="343"/>
                    </a:lnTo>
                    <a:lnTo>
                      <a:pt x="39" y="320"/>
                    </a:lnTo>
                    <a:lnTo>
                      <a:pt x="0" y="400"/>
                    </a:lnTo>
                    <a:lnTo>
                      <a:pt x="86" y="431"/>
                    </a:lnTo>
                    <a:lnTo>
                      <a:pt x="77" y="409"/>
                    </a:lnTo>
                    <a:lnTo>
                      <a:pt x="87" y="405"/>
                    </a:lnTo>
                    <a:lnTo>
                      <a:pt x="95" y="401"/>
                    </a:lnTo>
                    <a:lnTo>
                      <a:pt x="104" y="396"/>
                    </a:lnTo>
                    <a:lnTo>
                      <a:pt x="112" y="392"/>
                    </a:lnTo>
                    <a:lnTo>
                      <a:pt x="120" y="387"/>
                    </a:lnTo>
                    <a:lnTo>
                      <a:pt x="127" y="383"/>
                    </a:lnTo>
                    <a:lnTo>
                      <a:pt x="134" y="378"/>
                    </a:lnTo>
                    <a:lnTo>
                      <a:pt x="141" y="373"/>
                    </a:lnTo>
                    <a:lnTo>
                      <a:pt x="147" y="369"/>
                    </a:lnTo>
                    <a:lnTo>
                      <a:pt x="154" y="363"/>
                    </a:lnTo>
                    <a:lnTo>
                      <a:pt x="162" y="356"/>
                    </a:lnTo>
                    <a:lnTo>
                      <a:pt x="168" y="351"/>
                    </a:lnTo>
                    <a:lnTo>
                      <a:pt x="174" y="345"/>
                    </a:lnTo>
                    <a:lnTo>
                      <a:pt x="180" y="339"/>
                    </a:lnTo>
                    <a:lnTo>
                      <a:pt x="187" y="332"/>
                    </a:lnTo>
                    <a:lnTo>
                      <a:pt x="193" y="325"/>
                    </a:lnTo>
                    <a:lnTo>
                      <a:pt x="198" y="319"/>
                    </a:lnTo>
                    <a:lnTo>
                      <a:pt x="203" y="312"/>
                    </a:lnTo>
                    <a:lnTo>
                      <a:pt x="209" y="304"/>
                    </a:lnTo>
                    <a:lnTo>
                      <a:pt x="215" y="296"/>
                    </a:lnTo>
                    <a:lnTo>
                      <a:pt x="220" y="289"/>
                    </a:lnTo>
                    <a:lnTo>
                      <a:pt x="224" y="282"/>
                    </a:lnTo>
                    <a:lnTo>
                      <a:pt x="228" y="275"/>
                    </a:lnTo>
                    <a:lnTo>
                      <a:pt x="233" y="267"/>
                    </a:lnTo>
                    <a:lnTo>
                      <a:pt x="237" y="259"/>
                    </a:lnTo>
                    <a:lnTo>
                      <a:pt x="241" y="251"/>
                    </a:lnTo>
                    <a:lnTo>
                      <a:pt x="245" y="243"/>
                    </a:lnTo>
                    <a:lnTo>
                      <a:pt x="249" y="234"/>
                    </a:lnTo>
                    <a:lnTo>
                      <a:pt x="252" y="225"/>
                    </a:lnTo>
                    <a:lnTo>
                      <a:pt x="255" y="217"/>
                    </a:lnTo>
                    <a:lnTo>
                      <a:pt x="258" y="209"/>
                    </a:lnTo>
                    <a:lnTo>
                      <a:pt x="260" y="202"/>
                    </a:lnTo>
                    <a:lnTo>
                      <a:pt x="263" y="193"/>
                    </a:lnTo>
                    <a:lnTo>
                      <a:pt x="265" y="184"/>
                    </a:lnTo>
                    <a:lnTo>
                      <a:pt x="268" y="176"/>
                    </a:lnTo>
                    <a:lnTo>
                      <a:pt x="270" y="167"/>
                    </a:lnTo>
                    <a:lnTo>
                      <a:pt x="271" y="158"/>
                    </a:lnTo>
                    <a:lnTo>
                      <a:pt x="273" y="149"/>
                    </a:lnTo>
                    <a:lnTo>
                      <a:pt x="275" y="139"/>
                    </a:lnTo>
                    <a:lnTo>
                      <a:pt x="276" y="131"/>
                    </a:lnTo>
                    <a:lnTo>
                      <a:pt x="278" y="121"/>
                    </a:lnTo>
                    <a:lnTo>
                      <a:pt x="278" y="113"/>
                    </a:lnTo>
                    <a:lnTo>
                      <a:pt x="279" y="105"/>
                    </a:lnTo>
                    <a:lnTo>
                      <a:pt x="280" y="100"/>
                    </a:lnTo>
                    <a:lnTo>
                      <a:pt x="281" y="94"/>
                    </a:lnTo>
                    <a:lnTo>
                      <a:pt x="281" y="89"/>
                    </a:lnTo>
                    <a:lnTo>
                      <a:pt x="281" y="85"/>
                    </a:lnTo>
                    <a:lnTo>
                      <a:pt x="281" y="80"/>
                    </a:lnTo>
                    <a:lnTo>
                      <a:pt x="280" y="75"/>
                    </a:lnTo>
                    <a:lnTo>
                      <a:pt x="280" y="69"/>
                    </a:lnTo>
                    <a:lnTo>
                      <a:pt x="281" y="64"/>
                    </a:lnTo>
                    <a:lnTo>
                      <a:pt x="281" y="60"/>
                    </a:lnTo>
                    <a:lnTo>
                      <a:pt x="281" y="54"/>
                    </a:lnTo>
                    <a:lnTo>
                      <a:pt x="280" y="49"/>
                    </a:lnTo>
                    <a:lnTo>
                      <a:pt x="280" y="43"/>
                    </a:lnTo>
                    <a:lnTo>
                      <a:pt x="280" y="37"/>
                    </a:lnTo>
                    <a:lnTo>
                      <a:pt x="279" y="32"/>
                    </a:lnTo>
                    <a:lnTo>
                      <a:pt x="279" y="27"/>
                    </a:lnTo>
                    <a:lnTo>
                      <a:pt x="279" y="22"/>
                    </a:lnTo>
                    <a:lnTo>
                      <a:pt x="278" y="16"/>
                    </a:lnTo>
                    <a:lnTo>
                      <a:pt x="278" y="11"/>
                    </a:lnTo>
                    <a:lnTo>
                      <a:pt x="277" y="7"/>
                    </a:lnTo>
                    <a:lnTo>
                      <a:pt x="276" y="2"/>
                    </a:lnTo>
                    <a:close/>
                  </a:path>
                </a:pathLst>
              </a:custGeom>
              <a:solidFill>
                <a:srgbClr val="000099"/>
              </a:solidFill>
              <a:ln w="4763" cap="rnd">
                <a:solidFill>
                  <a:srgbClr val="000000"/>
                </a:solidFill>
                <a:round/>
                <a:headEnd/>
                <a:tailEnd/>
              </a:ln>
            </p:spPr>
            <p:txBody>
              <a:bodyPr/>
              <a:lstStyle/>
              <a:p>
                <a:endParaRPr lang="en-US"/>
              </a:p>
            </p:txBody>
          </p:sp>
        </p:grpSp>
        <p:sp>
          <p:nvSpPr>
            <p:cNvPr id="35848" name="Oval 8"/>
            <p:cNvSpPr>
              <a:spLocks noChangeArrowheads="1"/>
            </p:cNvSpPr>
            <p:nvPr/>
          </p:nvSpPr>
          <p:spPr bwMode="auto">
            <a:xfrm>
              <a:off x="3456" y="1649"/>
              <a:ext cx="1584" cy="1556"/>
            </a:xfrm>
            <a:prstGeom prst="ellipse">
              <a:avLst/>
            </a:prstGeom>
            <a:noFill/>
            <a:ln w="23813" cap="rnd">
              <a:solidFill>
                <a:srgbClr val="000000"/>
              </a:solidFill>
              <a:round/>
              <a:headEnd/>
              <a:tailEnd/>
            </a:ln>
          </p:spPr>
          <p:txBody>
            <a:bodyPr/>
            <a:lstStyle/>
            <a:p>
              <a:endParaRPr lang="en-US"/>
            </a:p>
          </p:txBody>
        </p:sp>
        <p:sp>
          <p:nvSpPr>
            <p:cNvPr id="35849" name="Oval 9"/>
            <p:cNvSpPr>
              <a:spLocks noChangeArrowheads="1"/>
            </p:cNvSpPr>
            <p:nvPr/>
          </p:nvSpPr>
          <p:spPr bwMode="auto">
            <a:xfrm>
              <a:off x="672" y="1612"/>
              <a:ext cx="1536" cy="1556"/>
            </a:xfrm>
            <a:prstGeom prst="ellipse">
              <a:avLst/>
            </a:prstGeom>
            <a:noFill/>
            <a:ln w="23813" cap="rnd">
              <a:solidFill>
                <a:srgbClr val="000000"/>
              </a:solidFill>
              <a:round/>
              <a:headEnd/>
              <a:tailEnd/>
            </a:ln>
          </p:spPr>
          <p:txBody>
            <a:bodyPr/>
            <a:lstStyle/>
            <a:p>
              <a:endParaRPr lang="en-US"/>
            </a:p>
          </p:txBody>
        </p:sp>
        <p:sp>
          <p:nvSpPr>
            <p:cNvPr id="1190922" name="Text Box 10"/>
            <p:cNvSpPr txBox="1">
              <a:spLocks noChangeArrowheads="1"/>
            </p:cNvSpPr>
            <p:nvPr/>
          </p:nvSpPr>
          <p:spPr bwMode="auto">
            <a:xfrm>
              <a:off x="0" y="4117"/>
              <a:ext cx="5760" cy="216"/>
            </a:xfrm>
            <a:prstGeom prst="rect">
              <a:avLst/>
            </a:prstGeom>
            <a:gradFill rotWithShape="1">
              <a:gsLst>
                <a:gs pos="0">
                  <a:srgbClr val="008000">
                    <a:gamma/>
                    <a:shade val="66275"/>
                    <a:invGamma/>
                  </a:srgbClr>
                </a:gs>
                <a:gs pos="50000">
                  <a:srgbClr val="008000"/>
                </a:gs>
                <a:gs pos="100000">
                  <a:srgbClr val="008000">
                    <a:gamma/>
                    <a:shade val="66275"/>
                    <a:invGamma/>
                  </a:srgbClr>
                </a:gs>
              </a:gsLst>
              <a:lin ang="5400000" scaled="1"/>
            </a:gradFill>
            <a:ln w="19050">
              <a:noFill/>
              <a:miter lim="800000"/>
              <a:headEnd/>
              <a:tailEnd/>
            </a:ln>
            <a:effectLst/>
          </p:spPr>
          <p:txBody>
            <a:bodyPr lIns="86493" tIns="43247" rIns="86493" bIns="43247">
              <a:spAutoFit/>
            </a:bodyPr>
            <a:lstStyle/>
            <a:p>
              <a:pPr defTabSz="865188">
                <a:defRPr/>
              </a:pPr>
              <a:r>
                <a:rPr lang="en-US" sz="1500" dirty="0">
                  <a:solidFill>
                    <a:schemeClr val="bg1"/>
                  </a:solidFill>
                  <a:effectLst>
                    <a:outerShdw blurRad="38100" dist="38100" dir="2700000" algn="tl">
                      <a:srgbClr val="000000"/>
                    </a:outerShdw>
                  </a:effectLst>
                  <a:latin typeface="Arial" charset="0"/>
                </a:rPr>
                <a:t>Logistics Synchronizer and Integrator for ARFORGEN</a:t>
              </a:r>
              <a:endParaRPr lang="en-US" sz="1700" dirty="0">
                <a:solidFill>
                  <a:schemeClr val="bg1"/>
                </a:solidFill>
                <a:effectLst>
                  <a:outerShdw blurRad="38100" dist="38100" dir="2700000" algn="tl">
                    <a:srgbClr val="000000"/>
                  </a:outerShdw>
                </a:effectLst>
                <a:latin typeface="Arial" charset="0"/>
              </a:endParaRPr>
            </a:p>
          </p:txBody>
        </p:sp>
        <p:sp>
          <p:nvSpPr>
            <p:cNvPr id="35851" name="Freeform 11"/>
            <p:cNvSpPr>
              <a:spLocks/>
            </p:cNvSpPr>
            <p:nvPr/>
          </p:nvSpPr>
          <p:spPr bwMode="auto">
            <a:xfrm>
              <a:off x="18" y="879"/>
              <a:ext cx="3264" cy="2928"/>
            </a:xfrm>
            <a:custGeom>
              <a:avLst/>
              <a:gdLst>
                <a:gd name="T0" fmla="*/ 0 w 17831"/>
                <a:gd name="T1" fmla="*/ 0 h 15359"/>
                <a:gd name="T2" fmla="*/ 0 w 17831"/>
                <a:gd name="T3" fmla="*/ 0 h 15359"/>
                <a:gd name="T4" fmla="*/ 0 w 17831"/>
                <a:gd name="T5" fmla="*/ 0 h 15359"/>
                <a:gd name="T6" fmla="*/ 0 w 17831"/>
                <a:gd name="T7" fmla="*/ 0 h 15359"/>
                <a:gd name="T8" fmla="*/ 0 w 17831"/>
                <a:gd name="T9" fmla="*/ 0 h 15359"/>
                <a:gd name="T10" fmla="*/ 0 w 17831"/>
                <a:gd name="T11" fmla="*/ 0 h 15359"/>
                <a:gd name="T12" fmla="*/ 0 w 17831"/>
                <a:gd name="T13" fmla="*/ 0 h 15359"/>
                <a:gd name="T14" fmla="*/ 0 w 17831"/>
                <a:gd name="T15" fmla="*/ 0 h 15359"/>
                <a:gd name="T16" fmla="*/ 0 w 17831"/>
                <a:gd name="T17" fmla="*/ 0 h 15359"/>
                <a:gd name="T18" fmla="*/ 0 w 17831"/>
                <a:gd name="T19" fmla="*/ 0 h 15359"/>
                <a:gd name="T20" fmla="*/ 0 w 17831"/>
                <a:gd name="T21" fmla="*/ 0 h 15359"/>
                <a:gd name="T22" fmla="*/ 0 w 17831"/>
                <a:gd name="T23" fmla="*/ 0 h 15359"/>
                <a:gd name="T24" fmla="*/ 0 w 17831"/>
                <a:gd name="T25" fmla="*/ 0 h 15359"/>
                <a:gd name="T26" fmla="*/ 0 w 17831"/>
                <a:gd name="T27" fmla="*/ 0 h 15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831"/>
                <a:gd name="T43" fmla="*/ 0 h 15359"/>
                <a:gd name="T44" fmla="*/ 17831 w 17831"/>
                <a:gd name="T45" fmla="*/ 15359 h 153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831" h="15359">
                  <a:moveTo>
                    <a:pt x="13150" y="7657"/>
                  </a:moveTo>
                  <a:cubicBezTo>
                    <a:pt x="13138" y="4870"/>
                    <a:pt x="10802" y="2617"/>
                    <a:pt x="7925" y="2617"/>
                  </a:cubicBezTo>
                  <a:cubicBezTo>
                    <a:pt x="5039" y="2617"/>
                    <a:pt x="2700" y="4884"/>
                    <a:pt x="2700" y="7680"/>
                  </a:cubicBezTo>
                  <a:cubicBezTo>
                    <a:pt x="2700" y="10476"/>
                    <a:pt x="5039" y="12744"/>
                    <a:pt x="7925" y="12744"/>
                  </a:cubicBezTo>
                  <a:cubicBezTo>
                    <a:pt x="8105" y="12743"/>
                    <a:pt x="8283" y="12734"/>
                    <a:pt x="8461" y="12717"/>
                  </a:cubicBezTo>
                  <a:lnTo>
                    <a:pt x="8739" y="15318"/>
                  </a:lnTo>
                  <a:cubicBezTo>
                    <a:pt x="8468" y="15345"/>
                    <a:pt x="8197" y="15359"/>
                    <a:pt x="7925" y="15359"/>
                  </a:cubicBezTo>
                  <a:cubicBezTo>
                    <a:pt x="3548" y="15359"/>
                    <a:pt x="0" y="11921"/>
                    <a:pt x="0" y="7680"/>
                  </a:cubicBezTo>
                  <a:cubicBezTo>
                    <a:pt x="0" y="3439"/>
                    <a:pt x="3548" y="1"/>
                    <a:pt x="7925" y="1"/>
                  </a:cubicBezTo>
                  <a:cubicBezTo>
                    <a:pt x="12288" y="0"/>
                    <a:pt x="15831" y="3418"/>
                    <a:pt x="15850" y="7645"/>
                  </a:cubicBezTo>
                  <a:lnTo>
                    <a:pt x="17831" y="7637"/>
                  </a:lnTo>
                  <a:lnTo>
                    <a:pt x="14516" y="10879"/>
                  </a:lnTo>
                  <a:lnTo>
                    <a:pt x="11169" y="7666"/>
                  </a:lnTo>
                  <a:lnTo>
                    <a:pt x="13150" y="7657"/>
                  </a:lnTo>
                  <a:close/>
                </a:path>
              </a:pathLst>
            </a:custGeom>
            <a:solidFill>
              <a:srgbClr val="000099"/>
            </a:solidFill>
            <a:ln w="0">
              <a:solidFill>
                <a:srgbClr val="000000"/>
              </a:solidFill>
              <a:round/>
              <a:headEnd/>
              <a:tailEnd/>
            </a:ln>
          </p:spPr>
          <p:txBody>
            <a:bodyPr/>
            <a:lstStyle/>
            <a:p>
              <a:endParaRPr lang="en-US"/>
            </a:p>
          </p:txBody>
        </p:sp>
        <p:sp>
          <p:nvSpPr>
            <p:cNvPr id="35852" name="Freeform 12"/>
            <p:cNvSpPr>
              <a:spLocks/>
            </p:cNvSpPr>
            <p:nvPr/>
          </p:nvSpPr>
          <p:spPr bwMode="auto">
            <a:xfrm>
              <a:off x="1810" y="2552"/>
              <a:ext cx="1275" cy="1251"/>
            </a:xfrm>
            <a:custGeom>
              <a:avLst/>
              <a:gdLst>
                <a:gd name="T0" fmla="*/ 2147483647 w 281"/>
                <a:gd name="T1" fmla="*/ 0 h 431"/>
                <a:gd name="T2" fmla="*/ 2147483647 w 281"/>
                <a:gd name="T3" fmla="*/ 2147483647 h 431"/>
                <a:gd name="T4" fmla="*/ 2147483647 w 281"/>
                <a:gd name="T5" fmla="*/ 2147483647 h 431"/>
                <a:gd name="T6" fmla="*/ 2147483647 w 281"/>
                <a:gd name="T7" fmla="*/ 2147483647 h 431"/>
                <a:gd name="T8" fmla="*/ 2147483647 w 281"/>
                <a:gd name="T9" fmla="*/ 2147483647 h 431"/>
                <a:gd name="T10" fmla="*/ 2147483647 w 281"/>
                <a:gd name="T11" fmla="*/ 2147483647 h 431"/>
                <a:gd name="T12" fmla="*/ 2147483647 w 281"/>
                <a:gd name="T13" fmla="*/ 2147483647 h 431"/>
                <a:gd name="T14" fmla="*/ 2147483647 w 281"/>
                <a:gd name="T15" fmla="*/ 2147483647 h 431"/>
                <a:gd name="T16" fmla="*/ 2147483647 w 281"/>
                <a:gd name="T17" fmla="*/ 2147483647 h 431"/>
                <a:gd name="T18" fmla="*/ 2147483647 w 281"/>
                <a:gd name="T19" fmla="*/ 2147483647 h 431"/>
                <a:gd name="T20" fmla="*/ 2147483647 w 281"/>
                <a:gd name="T21" fmla="*/ 2147483647 h 431"/>
                <a:gd name="T22" fmla="*/ 2147483647 w 281"/>
                <a:gd name="T23" fmla="*/ 2147483647 h 431"/>
                <a:gd name="T24" fmla="*/ 2147483647 w 281"/>
                <a:gd name="T25" fmla="*/ 2147483647 h 431"/>
                <a:gd name="T26" fmla="*/ 2147483647 w 281"/>
                <a:gd name="T27" fmla="*/ 2147483647 h 431"/>
                <a:gd name="T28" fmla="*/ 2147483647 w 281"/>
                <a:gd name="T29" fmla="*/ 2147483647 h 431"/>
                <a:gd name="T30" fmla="*/ 2147483647 w 281"/>
                <a:gd name="T31" fmla="*/ 2147483647 h 431"/>
                <a:gd name="T32" fmla="*/ 2147483647 w 281"/>
                <a:gd name="T33" fmla="*/ 2147483647 h 431"/>
                <a:gd name="T34" fmla="*/ 2147483647 w 281"/>
                <a:gd name="T35" fmla="*/ 2147483647 h 431"/>
                <a:gd name="T36" fmla="*/ 2147483647 w 281"/>
                <a:gd name="T37" fmla="*/ 2147483647 h 431"/>
                <a:gd name="T38" fmla="*/ 2147483647 w 281"/>
                <a:gd name="T39" fmla="*/ 2147483647 h 431"/>
                <a:gd name="T40" fmla="*/ 2147483647 w 281"/>
                <a:gd name="T41" fmla="*/ 2147483647 h 431"/>
                <a:gd name="T42" fmla="*/ 2147483647 w 281"/>
                <a:gd name="T43" fmla="*/ 2147483647 h 431"/>
                <a:gd name="T44" fmla="*/ 2147483647 w 281"/>
                <a:gd name="T45" fmla="*/ 2147483647 h 431"/>
                <a:gd name="T46" fmla="*/ 2147483647 w 281"/>
                <a:gd name="T47" fmla="*/ 2147483647 h 431"/>
                <a:gd name="T48" fmla="*/ 2147483647 w 281"/>
                <a:gd name="T49" fmla="*/ 2147483647 h 431"/>
                <a:gd name="T50" fmla="*/ 2147483647 w 281"/>
                <a:gd name="T51" fmla="*/ 2147483647 h 431"/>
                <a:gd name="T52" fmla="*/ 2147483647 w 281"/>
                <a:gd name="T53" fmla="*/ 2147483647 h 431"/>
                <a:gd name="T54" fmla="*/ 2147483647 w 281"/>
                <a:gd name="T55" fmla="*/ 2147483647 h 431"/>
                <a:gd name="T56" fmla="*/ 0 w 281"/>
                <a:gd name="T57" fmla="*/ 2147483647 h 431"/>
                <a:gd name="T58" fmla="*/ 2147483647 w 281"/>
                <a:gd name="T59" fmla="*/ 2147483647 h 431"/>
                <a:gd name="T60" fmla="*/ 2147483647 w 281"/>
                <a:gd name="T61" fmla="*/ 2147483647 h 431"/>
                <a:gd name="T62" fmla="*/ 2147483647 w 281"/>
                <a:gd name="T63" fmla="*/ 2147483647 h 431"/>
                <a:gd name="T64" fmla="*/ 2147483647 w 281"/>
                <a:gd name="T65" fmla="*/ 2147483647 h 431"/>
                <a:gd name="T66" fmla="*/ 2147483647 w 281"/>
                <a:gd name="T67" fmla="*/ 2147483647 h 431"/>
                <a:gd name="T68" fmla="*/ 2147483647 w 281"/>
                <a:gd name="T69" fmla="*/ 2147483647 h 431"/>
                <a:gd name="T70" fmla="*/ 2147483647 w 281"/>
                <a:gd name="T71" fmla="*/ 2147483647 h 431"/>
                <a:gd name="T72" fmla="*/ 2147483647 w 281"/>
                <a:gd name="T73" fmla="*/ 2147483647 h 431"/>
                <a:gd name="T74" fmla="*/ 2147483647 w 281"/>
                <a:gd name="T75" fmla="*/ 2147483647 h 431"/>
                <a:gd name="T76" fmla="*/ 2147483647 w 281"/>
                <a:gd name="T77" fmla="*/ 2147483647 h 431"/>
                <a:gd name="T78" fmla="*/ 2147483647 w 281"/>
                <a:gd name="T79" fmla="*/ 2147483647 h 431"/>
                <a:gd name="T80" fmla="*/ 2147483647 w 281"/>
                <a:gd name="T81" fmla="*/ 2147483647 h 431"/>
                <a:gd name="T82" fmla="*/ 2147483647 w 281"/>
                <a:gd name="T83" fmla="*/ 2147483647 h 431"/>
                <a:gd name="T84" fmla="*/ 2147483647 w 281"/>
                <a:gd name="T85" fmla="*/ 2147483647 h 431"/>
                <a:gd name="T86" fmla="*/ 2147483647 w 281"/>
                <a:gd name="T87" fmla="*/ 2147483647 h 431"/>
                <a:gd name="T88" fmla="*/ 2147483647 w 281"/>
                <a:gd name="T89" fmla="*/ 2147483647 h 431"/>
                <a:gd name="T90" fmla="*/ 2147483647 w 281"/>
                <a:gd name="T91" fmla="*/ 2147483647 h 431"/>
                <a:gd name="T92" fmla="*/ 2147483647 w 281"/>
                <a:gd name="T93" fmla="*/ 2147483647 h 431"/>
                <a:gd name="T94" fmla="*/ 2147483647 w 281"/>
                <a:gd name="T95" fmla="*/ 2147483647 h 431"/>
                <a:gd name="T96" fmla="*/ 2147483647 w 281"/>
                <a:gd name="T97" fmla="*/ 2147483647 h 431"/>
                <a:gd name="T98" fmla="*/ 2147483647 w 281"/>
                <a:gd name="T99" fmla="*/ 2147483647 h 431"/>
                <a:gd name="T100" fmla="*/ 2147483647 w 281"/>
                <a:gd name="T101" fmla="*/ 2147483647 h 431"/>
                <a:gd name="T102" fmla="*/ 2147483647 w 281"/>
                <a:gd name="T103" fmla="*/ 2147483647 h 431"/>
                <a:gd name="T104" fmla="*/ 2147483647 w 281"/>
                <a:gd name="T105" fmla="*/ 2147483647 h 431"/>
                <a:gd name="T106" fmla="*/ 2147483647 w 281"/>
                <a:gd name="T107" fmla="*/ 2147483647 h 431"/>
                <a:gd name="T108" fmla="*/ 2147483647 w 281"/>
                <a:gd name="T109" fmla="*/ 2147483647 h 431"/>
                <a:gd name="T110" fmla="*/ 2147483647 w 281"/>
                <a:gd name="T111" fmla="*/ 2147483647 h 431"/>
                <a:gd name="T112" fmla="*/ 2147483647 w 281"/>
                <a:gd name="T113" fmla="*/ 2147483647 h 431"/>
                <a:gd name="T114" fmla="*/ 2147483647 w 281"/>
                <a:gd name="T115" fmla="*/ 2147483647 h 431"/>
                <a:gd name="T116" fmla="*/ 2147483647 w 281"/>
                <a:gd name="T117" fmla="*/ 2147483647 h 431"/>
                <a:gd name="T118" fmla="*/ 2147483647 w 281"/>
                <a:gd name="T119" fmla="*/ 2147483647 h 431"/>
                <a:gd name="T120" fmla="*/ 2147483647 w 281"/>
                <a:gd name="T121" fmla="*/ 2147483647 h 4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1"/>
                <a:gd name="T184" fmla="*/ 0 h 431"/>
                <a:gd name="T185" fmla="*/ 281 w 281"/>
                <a:gd name="T186" fmla="*/ 431 h 4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1" h="431">
                  <a:moveTo>
                    <a:pt x="276" y="2"/>
                  </a:moveTo>
                  <a:lnTo>
                    <a:pt x="215" y="0"/>
                  </a:lnTo>
                  <a:lnTo>
                    <a:pt x="216" y="5"/>
                  </a:lnTo>
                  <a:lnTo>
                    <a:pt x="216" y="11"/>
                  </a:lnTo>
                  <a:lnTo>
                    <a:pt x="217" y="19"/>
                  </a:lnTo>
                  <a:lnTo>
                    <a:pt x="218" y="26"/>
                  </a:lnTo>
                  <a:lnTo>
                    <a:pt x="218" y="33"/>
                  </a:lnTo>
                  <a:lnTo>
                    <a:pt x="219" y="39"/>
                  </a:lnTo>
                  <a:lnTo>
                    <a:pt x="219" y="46"/>
                  </a:lnTo>
                  <a:lnTo>
                    <a:pt x="219" y="52"/>
                  </a:lnTo>
                  <a:lnTo>
                    <a:pt x="219" y="59"/>
                  </a:lnTo>
                  <a:lnTo>
                    <a:pt x="219" y="66"/>
                  </a:lnTo>
                  <a:lnTo>
                    <a:pt x="219" y="73"/>
                  </a:lnTo>
                  <a:lnTo>
                    <a:pt x="219" y="79"/>
                  </a:lnTo>
                  <a:lnTo>
                    <a:pt x="218" y="84"/>
                  </a:lnTo>
                  <a:lnTo>
                    <a:pt x="218" y="90"/>
                  </a:lnTo>
                  <a:lnTo>
                    <a:pt x="217" y="96"/>
                  </a:lnTo>
                  <a:lnTo>
                    <a:pt x="216" y="102"/>
                  </a:lnTo>
                  <a:lnTo>
                    <a:pt x="215" y="108"/>
                  </a:lnTo>
                  <a:lnTo>
                    <a:pt x="214" y="115"/>
                  </a:lnTo>
                  <a:lnTo>
                    <a:pt x="214" y="119"/>
                  </a:lnTo>
                  <a:lnTo>
                    <a:pt x="213" y="125"/>
                  </a:lnTo>
                  <a:lnTo>
                    <a:pt x="212" y="131"/>
                  </a:lnTo>
                  <a:lnTo>
                    <a:pt x="210" y="138"/>
                  </a:lnTo>
                  <a:lnTo>
                    <a:pt x="209" y="147"/>
                  </a:lnTo>
                  <a:lnTo>
                    <a:pt x="207" y="155"/>
                  </a:lnTo>
                  <a:lnTo>
                    <a:pt x="204" y="164"/>
                  </a:lnTo>
                  <a:lnTo>
                    <a:pt x="202" y="172"/>
                  </a:lnTo>
                  <a:lnTo>
                    <a:pt x="199" y="180"/>
                  </a:lnTo>
                  <a:lnTo>
                    <a:pt x="196" y="187"/>
                  </a:lnTo>
                  <a:lnTo>
                    <a:pt x="193" y="194"/>
                  </a:lnTo>
                  <a:lnTo>
                    <a:pt x="190" y="202"/>
                  </a:lnTo>
                  <a:lnTo>
                    <a:pt x="186" y="210"/>
                  </a:lnTo>
                  <a:lnTo>
                    <a:pt x="182" y="219"/>
                  </a:lnTo>
                  <a:lnTo>
                    <a:pt x="178" y="226"/>
                  </a:lnTo>
                  <a:lnTo>
                    <a:pt x="173" y="234"/>
                  </a:lnTo>
                  <a:lnTo>
                    <a:pt x="169" y="243"/>
                  </a:lnTo>
                  <a:lnTo>
                    <a:pt x="163" y="249"/>
                  </a:lnTo>
                  <a:lnTo>
                    <a:pt x="159" y="256"/>
                  </a:lnTo>
                  <a:lnTo>
                    <a:pt x="154" y="263"/>
                  </a:lnTo>
                  <a:lnTo>
                    <a:pt x="149" y="268"/>
                  </a:lnTo>
                  <a:lnTo>
                    <a:pt x="144" y="275"/>
                  </a:lnTo>
                  <a:lnTo>
                    <a:pt x="139" y="281"/>
                  </a:lnTo>
                  <a:lnTo>
                    <a:pt x="133" y="286"/>
                  </a:lnTo>
                  <a:lnTo>
                    <a:pt x="127" y="292"/>
                  </a:lnTo>
                  <a:lnTo>
                    <a:pt x="122" y="297"/>
                  </a:lnTo>
                  <a:lnTo>
                    <a:pt x="115" y="303"/>
                  </a:lnTo>
                  <a:lnTo>
                    <a:pt x="109" y="309"/>
                  </a:lnTo>
                  <a:lnTo>
                    <a:pt x="102" y="314"/>
                  </a:lnTo>
                  <a:lnTo>
                    <a:pt x="95" y="319"/>
                  </a:lnTo>
                  <a:lnTo>
                    <a:pt x="88" y="324"/>
                  </a:lnTo>
                  <a:lnTo>
                    <a:pt x="81" y="328"/>
                  </a:lnTo>
                  <a:lnTo>
                    <a:pt x="73" y="332"/>
                  </a:lnTo>
                  <a:lnTo>
                    <a:pt x="65" y="336"/>
                  </a:lnTo>
                  <a:lnTo>
                    <a:pt x="57" y="339"/>
                  </a:lnTo>
                  <a:lnTo>
                    <a:pt x="49" y="343"/>
                  </a:lnTo>
                  <a:lnTo>
                    <a:pt x="39" y="320"/>
                  </a:lnTo>
                  <a:lnTo>
                    <a:pt x="0" y="400"/>
                  </a:lnTo>
                  <a:lnTo>
                    <a:pt x="86" y="431"/>
                  </a:lnTo>
                  <a:lnTo>
                    <a:pt x="77" y="409"/>
                  </a:lnTo>
                  <a:lnTo>
                    <a:pt x="87" y="405"/>
                  </a:lnTo>
                  <a:lnTo>
                    <a:pt x="95" y="401"/>
                  </a:lnTo>
                  <a:lnTo>
                    <a:pt x="104" y="396"/>
                  </a:lnTo>
                  <a:lnTo>
                    <a:pt x="112" y="392"/>
                  </a:lnTo>
                  <a:lnTo>
                    <a:pt x="120" y="387"/>
                  </a:lnTo>
                  <a:lnTo>
                    <a:pt x="127" y="383"/>
                  </a:lnTo>
                  <a:lnTo>
                    <a:pt x="134" y="378"/>
                  </a:lnTo>
                  <a:lnTo>
                    <a:pt x="141" y="373"/>
                  </a:lnTo>
                  <a:lnTo>
                    <a:pt x="147" y="369"/>
                  </a:lnTo>
                  <a:lnTo>
                    <a:pt x="154" y="363"/>
                  </a:lnTo>
                  <a:lnTo>
                    <a:pt x="162" y="356"/>
                  </a:lnTo>
                  <a:lnTo>
                    <a:pt x="168" y="351"/>
                  </a:lnTo>
                  <a:lnTo>
                    <a:pt x="174" y="345"/>
                  </a:lnTo>
                  <a:lnTo>
                    <a:pt x="180" y="339"/>
                  </a:lnTo>
                  <a:lnTo>
                    <a:pt x="187" y="332"/>
                  </a:lnTo>
                  <a:lnTo>
                    <a:pt x="193" y="325"/>
                  </a:lnTo>
                  <a:lnTo>
                    <a:pt x="198" y="319"/>
                  </a:lnTo>
                  <a:lnTo>
                    <a:pt x="203" y="312"/>
                  </a:lnTo>
                  <a:lnTo>
                    <a:pt x="209" y="304"/>
                  </a:lnTo>
                  <a:lnTo>
                    <a:pt x="215" y="296"/>
                  </a:lnTo>
                  <a:lnTo>
                    <a:pt x="220" y="289"/>
                  </a:lnTo>
                  <a:lnTo>
                    <a:pt x="224" y="282"/>
                  </a:lnTo>
                  <a:lnTo>
                    <a:pt x="228" y="275"/>
                  </a:lnTo>
                  <a:lnTo>
                    <a:pt x="233" y="267"/>
                  </a:lnTo>
                  <a:lnTo>
                    <a:pt x="237" y="259"/>
                  </a:lnTo>
                  <a:lnTo>
                    <a:pt x="241" y="251"/>
                  </a:lnTo>
                  <a:lnTo>
                    <a:pt x="245" y="243"/>
                  </a:lnTo>
                  <a:lnTo>
                    <a:pt x="249" y="234"/>
                  </a:lnTo>
                  <a:lnTo>
                    <a:pt x="252" y="225"/>
                  </a:lnTo>
                  <a:lnTo>
                    <a:pt x="255" y="217"/>
                  </a:lnTo>
                  <a:lnTo>
                    <a:pt x="258" y="209"/>
                  </a:lnTo>
                  <a:lnTo>
                    <a:pt x="260" y="202"/>
                  </a:lnTo>
                  <a:lnTo>
                    <a:pt x="263" y="193"/>
                  </a:lnTo>
                  <a:lnTo>
                    <a:pt x="265" y="184"/>
                  </a:lnTo>
                  <a:lnTo>
                    <a:pt x="268" y="176"/>
                  </a:lnTo>
                  <a:lnTo>
                    <a:pt x="270" y="167"/>
                  </a:lnTo>
                  <a:lnTo>
                    <a:pt x="271" y="158"/>
                  </a:lnTo>
                  <a:lnTo>
                    <a:pt x="273" y="149"/>
                  </a:lnTo>
                  <a:lnTo>
                    <a:pt x="275" y="139"/>
                  </a:lnTo>
                  <a:lnTo>
                    <a:pt x="276" y="131"/>
                  </a:lnTo>
                  <a:lnTo>
                    <a:pt x="278" y="121"/>
                  </a:lnTo>
                  <a:lnTo>
                    <a:pt x="278" y="113"/>
                  </a:lnTo>
                  <a:lnTo>
                    <a:pt x="279" y="105"/>
                  </a:lnTo>
                  <a:lnTo>
                    <a:pt x="280" y="100"/>
                  </a:lnTo>
                  <a:lnTo>
                    <a:pt x="281" y="94"/>
                  </a:lnTo>
                  <a:lnTo>
                    <a:pt x="281" y="89"/>
                  </a:lnTo>
                  <a:lnTo>
                    <a:pt x="281" y="85"/>
                  </a:lnTo>
                  <a:lnTo>
                    <a:pt x="281" y="80"/>
                  </a:lnTo>
                  <a:lnTo>
                    <a:pt x="280" y="75"/>
                  </a:lnTo>
                  <a:lnTo>
                    <a:pt x="280" y="69"/>
                  </a:lnTo>
                  <a:lnTo>
                    <a:pt x="281" y="64"/>
                  </a:lnTo>
                  <a:lnTo>
                    <a:pt x="281" y="60"/>
                  </a:lnTo>
                  <a:lnTo>
                    <a:pt x="281" y="54"/>
                  </a:lnTo>
                  <a:lnTo>
                    <a:pt x="280" y="49"/>
                  </a:lnTo>
                  <a:lnTo>
                    <a:pt x="280" y="43"/>
                  </a:lnTo>
                  <a:lnTo>
                    <a:pt x="280" y="37"/>
                  </a:lnTo>
                  <a:lnTo>
                    <a:pt x="279" y="32"/>
                  </a:lnTo>
                  <a:lnTo>
                    <a:pt x="279" y="27"/>
                  </a:lnTo>
                  <a:lnTo>
                    <a:pt x="279" y="22"/>
                  </a:lnTo>
                  <a:lnTo>
                    <a:pt x="278" y="16"/>
                  </a:lnTo>
                  <a:lnTo>
                    <a:pt x="278" y="11"/>
                  </a:lnTo>
                  <a:lnTo>
                    <a:pt x="277" y="7"/>
                  </a:lnTo>
                  <a:lnTo>
                    <a:pt x="276" y="2"/>
                  </a:lnTo>
                  <a:close/>
                </a:path>
              </a:pathLst>
            </a:custGeom>
            <a:solidFill>
              <a:srgbClr val="008000"/>
            </a:solidFill>
            <a:ln w="4763" cap="rnd">
              <a:solidFill>
                <a:srgbClr val="000000"/>
              </a:solidFill>
              <a:round/>
              <a:headEnd/>
              <a:tailEnd/>
            </a:ln>
          </p:spPr>
          <p:txBody>
            <a:bodyPr/>
            <a:lstStyle/>
            <a:p>
              <a:endParaRPr lang="en-US"/>
            </a:p>
          </p:txBody>
        </p:sp>
        <p:sp>
          <p:nvSpPr>
            <p:cNvPr id="35853" name="Freeform 13"/>
            <p:cNvSpPr>
              <a:spLocks/>
            </p:cNvSpPr>
            <p:nvPr/>
          </p:nvSpPr>
          <p:spPr bwMode="auto">
            <a:xfrm flipH="1">
              <a:off x="2400" y="949"/>
              <a:ext cx="3264" cy="2928"/>
            </a:xfrm>
            <a:custGeom>
              <a:avLst/>
              <a:gdLst>
                <a:gd name="T0" fmla="*/ 0 w 17831"/>
                <a:gd name="T1" fmla="*/ 0 h 15359"/>
                <a:gd name="T2" fmla="*/ 0 w 17831"/>
                <a:gd name="T3" fmla="*/ 0 h 15359"/>
                <a:gd name="T4" fmla="*/ 0 w 17831"/>
                <a:gd name="T5" fmla="*/ 0 h 15359"/>
                <a:gd name="T6" fmla="*/ 0 w 17831"/>
                <a:gd name="T7" fmla="*/ 0 h 15359"/>
                <a:gd name="T8" fmla="*/ 0 w 17831"/>
                <a:gd name="T9" fmla="*/ 0 h 15359"/>
                <a:gd name="T10" fmla="*/ 0 w 17831"/>
                <a:gd name="T11" fmla="*/ 0 h 15359"/>
                <a:gd name="T12" fmla="*/ 0 w 17831"/>
                <a:gd name="T13" fmla="*/ 0 h 15359"/>
                <a:gd name="T14" fmla="*/ 0 w 17831"/>
                <a:gd name="T15" fmla="*/ 0 h 15359"/>
                <a:gd name="T16" fmla="*/ 0 w 17831"/>
                <a:gd name="T17" fmla="*/ 0 h 15359"/>
                <a:gd name="T18" fmla="*/ 0 w 17831"/>
                <a:gd name="T19" fmla="*/ 0 h 15359"/>
                <a:gd name="T20" fmla="*/ 0 w 17831"/>
                <a:gd name="T21" fmla="*/ 0 h 15359"/>
                <a:gd name="T22" fmla="*/ 0 w 17831"/>
                <a:gd name="T23" fmla="*/ 0 h 15359"/>
                <a:gd name="T24" fmla="*/ 0 w 17831"/>
                <a:gd name="T25" fmla="*/ 0 h 15359"/>
                <a:gd name="T26" fmla="*/ 0 w 17831"/>
                <a:gd name="T27" fmla="*/ 0 h 15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831"/>
                <a:gd name="T43" fmla="*/ 0 h 15359"/>
                <a:gd name="T44" fmla="*/ 17831 w 17831"/>
                <a:gd name="T45" fmla="*/ 15359 h 153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831" h="15359">
                  <a:moveTo>
                    <a:pt x="13150" y="7657"/>
                  </a:moveTo>
                  <a:cubicBezTo>
                    <a:pt x="13138" y="4870"/>
                    <a:pt x="10802" y="2617"/>
                    <a:pt x="7925" y="2617"/>
                  </a:cubicBezTo>
                  <a:cubicBezTo>
                    <a:pt x="5039" y="2617"/>
                    <a:pt x="2700" y="4884"/>
                    <a:pt x="2700" y="7680"/>
                  </a:cubicBezTo>
                  <a:cubicBezTo>
                    <a:pt x="2700" y="10476"/>
                    <a:pt x="5039" y="12744"/>
                    <a:pt x="7925" y="12744"/>
                  </a:cubicBezTo>
                  <a:cubicBezTo>
                    <a:pt x="8105" y="12743"/>
                    <a:pt x="8283" y="12734"/>
                    <a:pt x="8461" y="12717"/>
                  </a:cubicBezTo>
                  <a:lnTo>
                    <a:pt x="8739" y="15318"/>
                  </a:lnTo>
                  <a:cubicBezTo>
                    <a:pt x="8468" y="15345"/>
                    <a:pt x="8197" y="15359"/>
                    <a:pt x="7925" y="15359"/>
                  </a:cubicBezTo>
                  <a:cubicBezTo>
                    <a:pt x="3548" y="15359"/>
                    <a:pt x="0" y="11921"/>
                    <a:pt x="0" y="7680"/>
                  </a:cubicBezTo>
                  <a:cubicBezTo>
                    <a:pt x="0" y="3439"/>
                    <a:pt x="3548" y="1"/>
                    <a:pt x="7925" y="1"/>
                  </a:cubicBezTo>
                  <a:cubicBezTo>
                    <a:pt x="12288" y="0"/>
                    <a:pt x="15831" y="3418"/>
                    <a:pt x="15850" y="7645"/>
                  </a:cubicBezTo>
                  <a:lnTo>
                    <a:pt x="17831" y="7637"/>
                  </a:lnTo>
                  <a:lnTo>
                    <a:pt x="14516" y="10879"/>
                  </a:lnTo>
                  <a:lnTo>
                    <a:pt x="11169" y="7666"/>
                  </a:lnTo>
                  <a:lnTo>
                    <a:pt x="13150" y="7657"/>
                  </a:lnTo>
                  <a:close/>
                </a:path>
              </a:pathLst>
            </a:custGeom>
            <a:solidFill>
              <a:srgbClr val="008000"/>
            </a:solidFill>
            <a:ln w="0">
              <a:solidFill>
                <a:srgbClr val="000000"/>
              </a:solidFill>
              <a:round/>
              <a:headEnd/>
              <a:tailEnd/>
            </a:ln>
          </p:spPr>
          <p:txBody>
            <a:bodyPr/>
            <a:lstStyle/>
            <a:p>
              <a:endParaRPr lang="en-US"/>
            </a:p>
          </p:txBody>
        </p:sp>
        <p:sp>
          <p:nvSpPr>
            <p:cNvPr id="35854" name="Text Box 14"/>
            <p:cNvSpPr txBox="1">
              <a:spLocks noChangeArrowheads="1"/>
            </p:cNvSpPr>
            <p:nvPr/>
          </p:nvSpPr>
          <p:spPr bwMode="auto">
            <a:xfrm>
              <a:off x="768" y="661"/>
              <a:ext cx="1447" cy="237"/>
            </a:xfrm>
            <a:prstGeom prst="rect">
              <a:avLst/>
            </a:prstGeom>
            <a:noFill/>
            <a:ln w="9525">
              <a:noFill/>
              <a:miter lim="800000"/>
              <a:headEnd/>
              <a:tailEnd/>
            </a:ln>
          </p:spPr>
          <p:txBody>
            <a:bodyPr wrap="none" lIns="86493" tIns="43247" rIns="86493" bIns="43247">
              <a:spAutoFit/>
            </a:bodyPr>
            <a:lstStyle/>
            <a:p>
              <a:pPr defTabSz="865188"/>
              <a:r>
                <a:rPr lang="en-US" sz="1700" dirty="0"/>
                <a:t>Resetting the Force</a:t>
              </a:r>
            </a:p>
          </p:txBody>
        </p:sp>
        <p:sp>
          <p:nvSpPr>
            <p:cNvPr id="35855" name="Text Box 15"/>
            <p:cNvSpPr txBox="1">
              <a:spLocks noChangeArrowheads="1"/>
            </p:cNvSpPr>
            <p:nvPr/>
          </p:nvSpPr>
          <p:spPr bwMode="auto">
            <a:xfrm>
              <a:off x="3740" y="661"/>
              <a:ext cx="1528" cy="237"/>
            </a:xfrm>
            <a:prstGeom prst="rect">
              <a:avLst/>
            </a:prstGeom>
            <a:noFill/>
            <a:ln w="9525">
              <a:noFill/>
              <a:miter lim="800000"/>
              <a:headEnd/>
              <a:tailEnd/>
            </a:ln>
          </p:spPr>
          <p:txBody>
            <a:bodyPr wrap="none" lIns="86493" tIns="43247" rIns="86493" bIns="43247">
              <a:spAutoFit/>
            </a:bodyPr>
            <a:lstStyle/>
            <a:p>
              <a:pPr defTabSz="865188"/>
              <a:r>
                <a:rPr lang="en-US" sz="1700"/>
                <a:t>Sustaining the Force</a:t>
              </a:r>
            </a:p>
          </p:txBody>
        </p:sp>
        <p:grpSp>
          <p:nvGrpSpPr>
            <p:cNvPr id="4" name="Group 16"/>
            <p:cNvGrpSpPr>
              <a:grpSpLocks/>
            </p:cNvGrpSpPr>
            <p:nvPr/>
          </p:nvGrpSpPr>
          <p:grpSpPr bwMode="auto">
            <a:xfrm>
              <a:off x="2115" y="2774"/>
              <a:ext cx="111" cy="125"/>
              <a:chOff x="6807" y="4274"/>
              <a:chExt cx="33" cy="33"/>
            </a:xfrm>
          </p:grpSpPr>
          <p:sp>
            <p:nvSpPr>
              <p:cNvPr id="35930" name="Freeform 17"/>
              <p:cNvSpPr>
                <a:spLocks/>
              </p:cNvSpPr>
              <p:nvPr/>
            </p:nvSpPr>
            <p:spPr bwMode="auto">
              <a:xfrm>
                <a:off x="6807" y="4274"/>
                <a:ext cx="33" cy="33"/>
              </a:xfrm>
              <a:custGeom>
                <a:avLst/>
                <a:gdLst>
                  <a:gd name="T0" fmla="*/ 24 w 33"/>
                  <a:gd name="T1" fmla="*/ 33 h 33"/>
                  <a:gd name="T2" fmla="*/ 18 w 33"/>
                  <a:gd name="T3" fmla="*/ 28 h 33"/>
                  <a:gd name="T4" fmla="*/ 33 w 33"/>
                  <a:gd name="T5" fmla="*/ 10 h 33"/>
                  <a:gd name="T6" fmla="*/ 21 w 33"/>
                  <a:gd name="T7" fmla="*/ 0 h 33"/>
                  <a:gd name="T8" fmla="*/ 6 w 33"/>
                  <a:gd name="T9" fmla="*/ 18 h 33"/>
                  <a:gd name="T10" fmla="*/ 0 w 33"/>
                  <a:gd name="T11" fmla="*/ 13 h 33"/>
                  <a:gd name="T12" fmla="*/ 6 w 33"/>
                  <a:gd name="T13" fmla="*/ 29 h 33"/>
                  <a:gd name="T14" fmla="*/ 24 w 33"/>
                  <a:gd name="T15" fmla="*/ 33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24" y="33"/>
                    </a:moveTo>
                    <a:lnTo>
                      <a:pt x="18" y="28"/>
                    </a:lnTo>
                    <a:lnTo>
                      <a:pt x="33" y="10"/>
                    </a:lnTo>
                    <a:lnTo>
                      <a:pt x="21" y="0"/>
                    </a:lnTo>
                    <a:lnTo>
                      <a:pt x="6" y="18"/>
                    </a:lnTo>
                    <a:lnTo>
                      <a:pt x="0" y="13"/>
                    </a:lnTo>
                    <a:lnTo>
                      <a:pt x="6" y="29"/>
                    </a:lnTo>
                    <a:lnTo>
                      <a:pt x="24" y="33"/>
                    </a:lnTo>
                    <a:close/>
                  </a:path>
                </a:pathLst>
              </a:custGeom>
              <a:solidFill>
                <a:srgbClr val="000000"/>
              </a:solidFill>
              <a:ln w="9525">
                <a:noFill/>
                <a:round/>
                <a:headEnd/>
                <a:tailEnd/>
              </a:ln>
            </p:spPr>
            <p:txBody>
              <a:bodyPr/>
              <a:lstStyle/>
              <a:p>
                <a:endParaRPr lang="en-US"/>
              </a:p>
            </p:txBody>
          </p:sp>
          <p:sp>
            <p:nvSpPr>
              <p:cNvPr id="35931" name="Freeform 18"/>
              <p:cNvSpPr>
                <a:spLocks/>
              </p:cNvSpPr>
              <p:nvPr/>
            </p:nvSpPr>
            <p:spPr bwMode="auto">
              <a:xfrm>
                <a:off x="6807" y="4274"/>
                <a:ext cx="33" cy="33"/>
              </a:xfrm>
              <a:custGeom>
                <a:avLst/>
                <a:gdLst>
                  <a:gd name="T0" fmla="*/ 24 w 33"/>
                  <a:gd name="T1" fmla="*/ 33 h 33"/>
                  <a:gd name="T2" fmla="*/ 18 w 33"/>
                  <a:gd name="T3" fmla="*/ 28 h 33"/>
                  <a:gd name="T4" fmla="*/ 33 w 33"/>
                  <a:gd name="T5" fmla="*/ 10 h 33"/>
                  <a:gd name="T6" fmla="*/ 21 w 33"/>
                  <a:gd name="T7" fmla="*/ 0 h 33"/>
                  <a:gd name="T8" fmla="*/ 6 w 33"/>
                  <a:gd name="T9" fmla="*/ 18 h 33"/>
                  <a:gd name="T10" fmla="*/ 0 w 33"/>
                  <a:gd name="T11" fmla="*/ 13 h 33"/>
                  <a:gd name="T12" fmla="*/ 6 w 33"/>
                  <a:gd name="T13" fmla="*/ 29 h 33"/>
                  <a:gd name="T14" fmla="*/ 24 w 33"/>
                  <a:gd name="T15" fmla="*/ 33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24" y="33"/>
                    </a:moveTo>
                    <a:lnTo>
                      <a:pt x="18" y="28"/>
                    </a:lnTo>
                    <a:lnTo>
                      <a:pt x="33" y="10"/>
                    </a:lnTo>
                    <a:lnTo>
                      <a:pt x="21" y="0"/>
                    </a:lnTo>
                    <a:lnTo>
                      <a:pt x="6" y="18"/>
                    </a:lnTo>
                    <a:lnTo>
                      <a:pt x="0" y="13"/>
                    </a:lnTo>
                    <a:lnTo>
                      <a:pt x="6" y="29"/>
                    </a:lnTo>
                    <a:lnTo>
                      <a:pt x="24" y="33"/>
                    </a:lnTo>
                    <a:close/>
                  </a:path>
                </a:pathLst>
              </a:custGeom>
              <a:noFill/>
              <a:ln w="4763" cap="rnd">
                <a:solidFill>
                  <a:srgbClr val="000000"/>
                </a:solidFill>
                <a:round/>
                <a:headEnd/>
                <a:tailEnd/>
              </a:ln>
            </p:spPr>
            <p:txBody>
              <a:bodyPr/>
              <a:lstStyle/>
              <a:p>
                <a:endParaRPr lang="en-US"/>
              </a:p>
            </p:txBody>
          </p:sp>
        </p:grpSp>
        <p:grpSp>
          <p:nvGrpSpPr>
            <p:cNvPr id="5" name="Group 19"/>
            <p:cNvGrpSpPr>
              <a:grpSpLocks/>
            </p:cNvGrpSpPr>
            <p:nvPr/>
          </p:nvGrpSpPr>
          <p:grpSpPr bwMode="auto">
            <a:xfrm>
              <a:off x="3405" y="2741"/>
              <a:ext cx="113" cy="125"/>
              <a:chOff x="7376" y="4242"/>
              <a:chExt cx="33" cy="33"/>
            </a:xfrm>
          </p:grpSpPr>
          <p:sp>
            <p:nvSpPr>
              <p:cNvPr id="35928" name="Freeform 20"/>
              <p:cNvSpPr>
                <a:spLocks/>
              </p:cNvSpPr>
              <p:nvPr/>
            </p:nvSpPr>
            <p:spPr bwMode="auto">
              <a:xfrm>
                <a:off x="7376" y="4242"/>
                <a:ext cx="33" cy="33"/>
              </a:xfrm>
              <a:custGeom>
                <a:avLst/>
                <a:gdLst>
                  <a:gd name="T0" fmla="*/ 8 w 33"/>
                  <a:gd name="T1" fmla="*/ 33 h 33"/>
                  <a:gd name="T2" fmla="*/ 15 w 33"/>
                  <a:gd name="T3" fmla="*/ 28 h 33"/>
                  <a:gd name="T4" fmla="*/ 0 w 33"/>
                  <a:gd name="T5" fmla="*/ 9 h 33"/>
                  <a:gd name="T6" fmla="*/ 13 w 33"/>
                  <a:gd name="T7" fmla="*/ 0 h 33"/>
                  <a:gd name="T8" fmla="*/ 27 w 33"/>
                  <a:gd name="T9" fmla="*/ 19 h 33"/>
                  <a:gd name="T10" fmla="*/ 33 w 33"/>
                  <a:gd name="T11" fmla="*/ 14 h 33"/>
                  <a:gd name="T12" fmla="*/ 26 w 33"/>
                  <a:gd name="T13" fmla="*/ 30 h 33"/>
                  <a:gd name="T14" fmla="*/ 8 w 33"/>
                  <a:gd name="T15" fmla="*/ 33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8" y="33"/>
                    </a:moveTo>
                    <a:lnTo>
                      <a:pt x="15" y="28"/>
                    </a:lnTo>
                    <a:lnTo>
                      <a:pt x="0" y="9"/>
                    </a:lnTo>
                    <a:lnTo>
                      <a:pt x="13" y="0"/>
                    </a:lnTo>
                    <a:lnTo>
                      <a:pt x="27" y="19"/>
                    </a:lnTo>
                    <a:lnTo>
                      <a:pt x="33" y="14"/>
                    </a:lnTo>
                    <a:lnTo>
                      <a:pt x="26" y="30"/>
                    </a:lnTo>
                    <a:lnTo>
                      <a:pt x="8" y="33"/>
                    </a:lnTo>
                    <a:close/>
                  </a:path>
                </a:pathLst>
              </a:custGeom>
              <a:solidFill>
                <a:srgbClr val="000000"/>
              </a:solidFill>
              <a:ln w="9525">
                <a:noFill/>
                <a:round/>
                <a:headEnd/>
                <a:tailEnd/>
              </a:ln>
            </p:spPr>
            <p:txBody>
              <a:bodyPr/>
              <a:lstStyle/>
              <a:p>
                <a:endParaRPr lang="en-US"/>
              </a:p>
            </p:txBody>
          </p:sp>
          <p:sp>
            <p:nvSpPr>
              <p:cNvPr id="35929" name="Freeform 21"/>
              <p:cNvSpPr>
                <a:spLocks/>
              </p:cNvSpPr>
              <p:nvPr/>
            </p:nvSpPr>
            <p:spPr bwMode="auto">
              <a:xfrm>
                <a:off x="7376" y="4242"/>
                <a:ext cx="33" cy="33"/>
              </a:xfrm>
              <a:custGeom>
                <a:avLst/>
                <a:gdLst>
                  <a:gd name="T0" fmla="*/ 8 w 33"/>
                  <a:gd name="T1" fmla="*/ 33 h 33"/>
                  <a:gd name="T2" fmla="*/ 15 w 33"/>
                  <a:gd name="T3" fmla="*/ 28 h 33"/>
                  <a:gd name="T4" fmla="*/ 0 w 33"/>
                  <a:gd name="T5" fmla="*/ 9 h 33"/>
                  <a:gd name="T6" fmla="*/ 13 w 33"/>
                  <a:gd name="T7" fmla="*/ 0 h 33"/>
                  <a:gd name="T8" fmla="*/ 27 w 33"/>
                  <a:gd name="T9" fmla="*/ 19 h 33"/>
                  <a:gd name="T10" fmla="*/ 33 w 33"/>
                  <a:gd name="T11" fmla="*/ 14 h 33"/>
                  <a:gd name="T12" fmla="*/ 26 w 33"/>
                  <a:gd name="T13" fmla="*/ 30 h 33"/>
                  <a:gd name="T14" fmla="*/ 8 w 33"/>
                  <a:gd name="T15" fmla="*/ 33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8" y="33"/>
                    </a:moveTo>
                    <a:lnTo>
                      <a:pt x="15" y="28"/>
                    </a:lnTo>
                    <a:lnTo>
                      <a:pt x="0" y="9"/>
                    </a:lnTo>
                    <a:lnTo>
                      <a:pt x="13" y="0"/>
                    </a:lnTo>
                    <a:lnTo>
                      <a:pt x="27" y="19"/>
                    </a:lnTo>
                    <a:lnTo>
                      <a:pt x="33" y="14"/>
                    </a:lnTo>
                    <a:lnTo>
                      <a:pt x="26" y="30"/>
                    </a:lnTo>
                    <a:lnTo>
                      <a:pt x="8" y="33"/>
                    </a:lnTo>
                    <a:close/>
                  </a:path>
                </a:pathLst>
              </a:custGeom>
              <a:noFill/>
              <a:ln w="4763" cap="rnd">
                <a:solidFill>
                  <a:srgbClr val="000000"/>
                </a:solidFill>
                <a:round/>
                <a:headEnd/>
                <a:tailEnd/>
              </a:ln>
            </p:spPr>
            <p:txBody>
              <a:bodyPr/>
              <a:lstStyle/>
              <a:p>
                <a:endParaRPr lang="en-US"/>
              </a:p>
            </p:txBody>
          </p:sp>
        </p:grpSp>
        <p:grpSp>
          <p:nvGrpSpPr>
            <p:cNvPr id="6" name="Group 22"/>
            <p:cNvGrpSpPr>
              <a:grpSpLocks/>
            </p:cNvGrpSpPr>
            <p:nvPr/>
          </p:nvGrpSpPr>
          <p:grpSpPr bwMode="auto">
            <a:xfrm rot="441939">
              <a:off x="4881" y="1855"/>
              <a:ext cx="117" cy="124"/>
              <a:chOff x="7653" y="4007"/>
              <a:chExt cx="34" cy="34"/>
            </a:xfrm>
          </p:grpSpPr>
          <p:sp>
            <p:nvSpPr>
              <p:cNvPr id="35926" name="Freeform 23"/>
              <p:cNvSpPr>
                <a:spLocks/>
              </p:cNvSpPr>
              <p:nvPr/>
            </p:nvSpPr>
            <p:spPr bwMode="auto">
              <a:xfrm>
                <a:off x="7653" y="4007"/>
                <a:ext cx="34" cy="34"/>
              </a:xfrm>
              <a:custGeom>
                <a:avLst/>
                <a:gdLst>
                  <a:gd name="T0" fmla="*/ 22 w 34"/>
                  <a:gd name="T1" fmla="*/ 0 h 34"/>
                  <a:gd name="T2" fmla="*/ 17 w 34"/>
                  <a:gd name="T3" fmla="*/ 6 h 34"/>
                  <a:gd name="T4" fmla="*/ 34 w 34"/>
                  <a:gd name="T5" fmla="*/ 23 h 34"/>
                  <a:gd name="T6" fmla="*/ 23 w 34"/>
                  <a:gd name="T7" fmla="*/ 34 h 34"/>
                  <a:gd name="T8" fmla="*/ 6 w 34"/>
                  <a:gd name="T9" fmla="*/ 17 h 34"/>
                  <a:gd name="T10" fmla="*/ 0 w 34"/>
                  <a:gd name="T11" fmla="*/ 23 h 34"/>
                  <a:gd name="T12" fmla="*/ 5 w 34"/>
                  <a:gd name="T13" fmla="*/ 6 h 34"/>
                  <a:gd name="T14" fmla="*/ 22 w 34"/>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4"/>
                  <a:gd name="T26" fmla="*/ 34 w 34"/>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4">
                    <a:moveTo>
                      <a:pt x="22" y="0"/>
                    </a:moveTo>
                    <a:lnTo>
                      <a:pt x="17" y="6"/>
                    </a:lnTo>
                    <a:lnTo>
                      <a:pt x="34" y="23"/>
                    </a:lnTo>
                    <a:lnTo>
                      <a:pt x="23" y="34"/>
                    </a:lnTo>
                    <a:lnTo>
                      <a:pt x="6" y="17"/>
                    </a:lnTo>
                    <a:lnTo>
                      <a:pt x="0" y="23"/>
                    </a:lnTo>
                    <a:lnTo>
                      <a:pt x="5" y="6"/>
                    </a:lnTo>
                    <a:lnTo>
                      <a:pt x="22" y="0"/>
                    </a:lnTo>
                    <a:close/>
                  </a:path>
                </a:pathLst>
              </a:custGeom>
              <a:solidFill>
                <a:srgbClr val="000000"/>
              </a:solidFill>
              <a:ln w="9525">
                <a:noFill/>
                <a:round/>
                <a:headEnd/>
                <a:tailEnd/>
              </a:ln>
            </p:spPr>
            <p:txBody>
              <a:bodyPr/>
              <a:lstStyle/>
              <a:p>
                <a:endParaRPr lang="en-US"/>
              </a:p>
            </p:txBody>
          </p:sp>
          <p:sp>
            <p:nvSpPr>
              <p:cNvPr id="35927" name="Freeform 24"/>
              <p:cNvSpPr>
                <a:spLocks/>
              </p:cNvSpPr>
              <p:nvPr/>
            </p:nvSpPr>
            <p:spPr bwMode="auto">
              <a:xfrm>
                <a:off x="7653" y="4007"/>
                <a:ext cx="34" cy="34"/>
              </a:xfrm>
              <a:custGeom>
                <a:avLst/>
                <a:gdLst>
                  <a:gd name="T0" fmla="*/ 22 w 34"/>
                  <a:gd name="T1" fmla="*/ 0 h 34"/>
                  <a:gd name="T2" fmla="*/ 17 w 34"/>
                  <a:gd name="T3" fmla="*/ 6 h 34"/>
                  <a:gd name="T4" fmla="*/ 34 w 34"/>
                  <a:gd name="T5" fmla="*/ 23 h 34"/>
                  <a:gd name="T6" fmla="*/ 23 w 34"/>
                  <a:gd name="T7" fmla="*/ 34 h 34"/>
                  <a:gd name="T8" fmla="*/ 6 w 34"/>
                  <a:gd name="T9" fmla="*/ 17 h 34"/>
                  <a:gd name="T10" fmla="*/ 0 w 34"/>
                  <a:gd name="T11" fmla="*/ 23 h 34"/>
                  <a:gd name="T12" fmla="*/ 5 w 34"/>
                  <a:gd name="T13" fmla="*/ 6 h 34"/>
                  <a:gd name="T14" fmla="*/ 22 w 34"/>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4"/>
                  <a:gd name="T26" fmla="*/ 34 w 34"/>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4">
                    <a:moveTo>
                      <a:pt x="22" y="0"/>
                    </a:moveTo>
                    <a:lnTo>
                      <a:pt x="17" y="6"/>
                    </a:lnTo>
                    <a:lnTo>
                      <a:pt x="34" y="23"/>
                    </a:lnTo>
                    <a:lnTo>
                      <a:pt x="23" y="34"/>
                    </a:lnTo>
                    <a:lnTo>
                      <a:pt x="6" y="17"/>
                    </a:lnTo>
                    <a:lnTo>
                      <a:pt x="0" y="23"/>
                    </a:lnTo>
                    <a:lnTo>
                      <a:pt x="5" y="6"/>
                    </a:lnTo>
                    <a:lnTo>
                      <a:pt x="22" y="0"/>
                    </a:lnTo>
                    <a:close/>
                  </a:path>
                </a:pathLst>
              </a:custGeom>
              <a:noFill/>
              <a:ln w="4763" cap="rnd">
                <a:solidFill>
                  <a:srgbClr val="000000"/>
                </a:solidFill>
                <a:round/>
                <a:headEnd/>
                <a:tailEnd/>
              </a:ln>
            </p:spPr>
            <p:txBody>
              <a:bodyPr/>
              <a:lstStyle/>
              <a:p>
                <a:endParaRPr lang="en-US"/>
              </a:p>
            </p:txBody>
          </p:sp>
        </p:grpSp>
        <p:grpSp>
          <p:nvGrpSpPr>
            <p:cNvPr id="7" name="Group 25"/>
            <p:cNvGrpSpPr>
              <a:grpSpLocks/>
            </p:cNvGrpSpPr>
            <p:nvPr/>
          </p:nvGrpSpPr>
          <p:grpSpPr bwMode="auto">
            <a:xfrm rot="2880007">
              <a:off x="1338" y="3157"/>
              <a:ext cx="119" cy="115"/>
              <a:chOff x="6807" y="4274"/>
              <a:chExt cx="33" cy="33"/>
            </a:xfrm>
          </p:grpSpPr>
          <p:sp>
            <p:nvSpPr>
              <p:cNvPr id="35924" name="Freeform 26"/>
              <p:cNvSpPr>
                <a:spLocks/>
              </p:cNvSpPr>
              <p:nvPr/>
            </p:nvSpPr>
            <p:spPr bwMode="auto">
              <a:xfrm>
                <a:off x="6807" y="4274"/>
                <a:ext cx="33" cy="33"/>
              </a:xfrm>
              <a:custGeom>
                <a:avLst/>
                <a:gdLst>
                  <a:gd name="T0" fmla="*/ 24 w 33"/>
                  <a:gd name="T1" fmla="*/ 33 h 33"/>
                  <a:gd name="T2" fmla="*/ 18 w 33"/>
                  <a:gd name="T3" fmla="*/ 28 h 33"/>
                  <a:gd name="T4" fmla="*/ 33 w 33"/>
                  <a:gd name="T5" fmla="*/ 10 h 33"/>
                  <a:gd name="T6" fmla="*/ 21 w 33"/>
                  <a:gd name="T7" fmla="*/ 0 h 33"/>
                  <a:gd name="T8" fmla="*/ 6 w 33"/>
                  <a:gd name="T9" fmla="*/ 18 h 33"/>
                  <a:gd name="T10" fmla="*/ 0 w 33"/>
                  <a:gd name="T11" fmla="*/ 13 h 33"/>
                  <a:gd name="T12" fmla="*/ 6 w 33"/>
                  <a:gd name="T13" fmla="*/ 29 h 33"/>
                  <a:gd name="T14" fmla="*/ 24 w 33"/>
                  <a:gd name="T15" fmla="*/ 33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24" y="33"/>
                    </a:moveTo>
                    <a:lnTo>
                      <a:pt x="18" y="28"/>
                    </a:lnTo>
                    <a:lnTo>
                      <a:pt x="33" y="10"/>
                    </a:lnTo>
                    <a:lnTo>
                      <a:pt x="21" y="0"/>
                    </a:lnTo>
                    <a:lnTo>
                      <a:pt x="6" y="18"/>
                    </a:lnTo>
                    <a:lnTo>
                      <a:pt x="0" y="13"/>
                    </a:lnTo>
                    <a:lnTo>
                      <a:pt x="6" y="29"/>
                    </a:lnTo>
                    <a:lnTo>
                      <a:pt x="24" y="33"/>
                    </a:lnTo>
                    <a:close/>
                  </a:path>
                </a:pathLst>
              </a:custGeom>
              <a:solidFill>
                <a:srgbClr val="000000"/>
              </a:solidFill>
              <a:ln w="9525">
                <a:noFill/>
                <a:round/>
                <a:headEnd/>
                <a:tailEnd/>
              </a:ln>
            </p:spPr>
            <p:txBody>
              <a:bodyPr/>
              <a:lstStyle/>
              <a:p>
                <a:endParaRPr lang="en-US"/>
              </a:p>
            </p:txBody>
          </p:sp>
          <p:sp>
            <p:nvSpPr>
              <p:cNvPr id="35925" name="Freeform 27"/>
              <p:cNvSpPr>
                <a:spLocks/>
              </p:cNvSpPr>
              <p:nvPr/>
            </p:nvSpPr>
            <p:spPr bwMode="auto">
              <a:xfrm>
                <a:off x="6807" y="4274"/>
                <a:ext cx="33" cy="33"/>
              </a:xfrm>
              <a:custGeom>
                <a:avLst/>
                <a:gdLst>
                  <a:gd name="T0" fmla="*/ 24 w 33"/>
                  <a:gd name="T1" fmla="*/ 33 h 33"/>
                  <a:gd name="T2" fmla="*/ 18 w 33"/>
                  <a:gd name="T3" fmla="*/ 28 h 33"/>
                  <a:gd name="T4" fmla="*/ 33 w 33"/>
                  <a:gd name="T5" fmla="*/ 10 h 33"/>
                  <a:gd name="T6" fmla="*/ 21 w 33"/>
                  <a:gd name="T7" fmla="*/ 0 h 33"/>
                  <a:gd name="T8" fmla="*/ 6 w 33"/>
                  <a:gd name="T9" fmla="*/ 18 h 33"/>
                  <a:gd name="T10" fmla="*/ 0 w 33"/>
                  <a:gd name="T11" fmla="*/ 13 h 33"/>
                  <a:gd name="T12" fmla="*/ 6 w 33"/>
                  <a:gd name="T13" fmla="*/ 29 h 33"/>
                  <a:gd name="T14" fmla="*/ 24 w 33"/>
                  <a:gd name="T15" fmla="*/ 33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24" y="33"/>
                    </a:moveTo>
                    <a:lnTo>
                      <a:pt x="18" y="28"/>
                    </a:lnTo>
                    <a:lnTo>
                      <a:pt x="33" y="10"/>
                    </a:lnTo>
                    <a:lnTo>
                      <a:pt x="21" y="0"/>
                    </a:lnTo>
                    <a:lnTo>
                      <a:pt x="6" y="18"/>
                    </a:lnTo>
                    <a:lnTo>
                      <a:pt x="0" y="13"/>
                    </a:lnTo>
                    <a:lnTo>
                      <a:pt x="6" y="29"/>
                    </a:lnTo>
                    <a:lnTo>
                      <a:pt x="24" y="33"/>
                    </a:lnTo>
                    <a:close/>
                  </a:path>
                </a:pathLst>
              </a:custGeom>
              <a:noFill/>
              <a:ln w="4763" cap="rnd">
                <a:solidFill>
                  <a:srgbClr val="000000"/>
                </a:solidFill>
                <a:round/>
                <a:headEnd/>
                <a:tailEnd/>
              </a:ln>
            </p:spPr>
            <p:txBody>
              <a:bodyPr/>
              <a:lstStyle/>
              <a:p>
                <a:endParaRPr lang="en-US"/>
              </a:p>
            </p:txBody>
          </p:sp>
        </p:grpSp>
        <p:grpSp>
          <p:nvGrpSpPr>
            <p:cNvPr id="8" name="Group 28"/>
            <p:cNvGrpSpPr>
              <a:grpSpLocks/>
            </p:cNvGrpSpPr>
            <p:nvPr/>
          </p:nvGrpSpPr>
          <p:grpSpPr bwMode="auto">
            <a:xfrm rot="2040932">
              <a:off x="2191" y="1948"/>
              <a:ext cx="113" cy="125"/>
              <a:chOff x="6729" y="3979"/>
              <a:chExt cx="33" cy="33"/>
            </a:xfrm>
          </p:grpSpPr>
          <p:sp>
            <p:nvSpPr>
              <p:cNvPr id="35922" name="Freeform 29"/>
              <p:cNvSpPr>
                <a:spLocks/>
              </p:cNvSpPr>
              <p:nvPr/>
            </p:nvSpPr>
            <p:spPr bwMode="auto">
              <a:xfrm>
                <a:off x="6729" y="3979"/>
                <a:ext cx="33" cy="33"/>
              </a:xfrm>
              <a:custGeom>
                <a:avLst/>
                <a:gdLst>
                  <a:gd name="T0" fmla="*/ 33 w 33"/>
                  <a:gd name="T1" fmla="*/ 5 h 33"/>
                  <a:gd name="T2" fmla="*/ 29 w 33"/>
                  <a:gd name="T3" fmla="*/ 12 h 33"/>
                  <a:gd name="T4" fmla="*/ 8 w 33"/>
                  <a:gd name="T5" fmla="*/ 0 h 33"/>
                  <a:gd name="T6" fmla="*/ 0 w 33"/>
                  <a:gd name="T7" fmla="*/ 14 h 33"/>
                  <a:gd name="T8" fmla="*/ 21 w 33"/>
                  <a:gd name="T9" fmla="*/ 26 h 33"/>
                  <a:gd name="T10" fmla="*/ 17 w 33"/>
                  <a:gd name="T11" fmla="*/ 33 h 33"/>
                  <a:gd name="T12" fmla="*/ 32 w 33"/>
                  <a:gd name="T13" fmla="*/ 23 h 33"/>
                  <a:gd name="T14" fmla="*/ 33 w 33"/>
                  <a:gd name="T15" fmla="*/ 5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33" y="5"/>
                    </a:moveTo>
                    <a:lnTo>
                      <a:pt x="29" y="12"/>
                    </a:lnTo>
                    <a:lnTo>
                      <a:pt x="8" y="0"/>
                    </a:lnTo>
                    <a:lnTo>
                      <a:pt x="0" y="14"/>
                    </a:lnTo>
                    <a:lnTo>
                      <a:pt x="21" y="26"/>
                    </a:lnTo>
                    <a:lnTo>
                      <a:pt x="17" y="33"/>
                    </a:lnTo>
                    <a:lnTo>
                      <a:pt x="32" y="23"/>
                    </a:lnTo>
                    <a:lnTo>
                      <a:pt x="33" y="5"/>
                    </a:lnTo>
                    <a:close/>
                  </a:path>
                </a:pathLst>
              </a:custGeom>
              <a:solidFill>
                <a:srgbClr val="000000"/>
              </a:solidFill>
              <a:ln w="9525">
                <a:noFill/>
                <a:round/>
                <a:headEnd/>
                <a:tailEnd/>
              </a:ln>
            </p:spPr>
            <p:txBody>
              <a:bodyPr/>
              <a:lstStyle/>
              <a:p>
                <a:endParaRPr lang="en-US"/>
              </a:p>
            </p:txBody>
          </p:sp>
          <p:sp>
            <p:nvSpPr>
              <p:cNvPr id="35923" name="Freeform 30"/>
              <p:cNvSpPr>
                <a:spLocks/>
              </p:cNvSpPr>
              <p:nvPr/>
            </p:nvSpPr>
            <p:spPr bwMode="auto">
              <a:xfrm>
                <a:off x="6729" y="3979"/>
                <a:ext cx="33" cy="33"/>
              </a:xfrm>
              <a:custGeom>
                <a:avLst/>
                <a:gdLst>
                  <a:gd name="T0" fmla="*/ 33 w 33"/>
                  <a:gd name="T1" fmla="*/ 5 h 33"/>
                  <a:gd name="T2" fmla="*/ 29 w 33"/>
                  <a:gd name="T3" fmla="*/ 12 h 33"/>
                  <a:gd name="T4" fmla="*/ 8 w 33"/>
                  <a:gd name="T5" fmla="*/ 0 h 33"/>
                  <a:gd name="T6" fmla="*/ 0 w 33"/>
                  <a:gd name="T7" fmla="*/ 14 h 33"/>
                  <a:gd name="T8" fmla="*/ 21 w 33"/>
                  <a:gd name="T9" fmla="*/ 26 h 33"/>
                  <a:gd name="T10" fmla="*/ 17 w 33"/>
                  <a:gd name="T11" fmla="*/ 33 h 33"/>
                  <a:gd name="T12" fmla="*/ 32 w 33"/>
                  <a:gd name="T13" fmla="*/ 23 h 33"/>
                  <a:gd name="T14" fmla="*/ 33 w 33"/>
                  <a:gd name="T15" fmla="*/ 5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33" y="5"/>
                    </a:moveTo>
                    <a:lnTo>
                      <a:pt x="29" y="12"/>
                    </a:lnTo>
                    <a:lnTo>
                      <a:pt x="8" y="0"/>
                    </a:lnTo>
                    <a:lnTo>
                      <a:pt x="0" y="14"/>
                    </a:lnTo>
                    <a:lnTo>
                      <a:pt x="21" y="26"/>
                    </a:lnTo>
                    <a:lnTo>
                      <a:pt x="17" y="33"/>
                    </a:lnTo>
                    <a:lnTo>
                      <a:pt x="32" y="23"/>
                    </a:lnTo>
                    <a:lnTo>
                      <a:pt x="33" y="5"/>
                    </a:lnTo>
                    <a:close/>
                  </a:path>
                </a:pathLst>
              </a:custGeom>
              <a:noFill/>
              <a:ln w="4763" cap="rnd">
                <a:solidFill>
                  <a:srgbClr val="000000"/>
                </a:solidFill>
                <a:round/>
                <a:headEnd/>
                <a:tailEnd/>
              </a:ln>
            </p:spPr>
            <p:txBody>
              <a:bodyPr/>
              <a:lstStyle/>
              <a:p>
                <a:endParaRPr lang="en-US"/>
              </a:p>
            </p:txBody>
          </p:sp>
        </p:grpSp>
        <p:grpSp>
          <p:nvGrpSpPr>
            <p:cNvPr id="9" name="Group 31"/>
            <p:cNvGrpSpPr>
              <a:grpSpLocks/>
            </p:cNvGrpSpPr>
            <p:nvPr/>
          </p:nvGrpSpPr>
          <p:grpSpPr bwMode="auto">
            <a:xfrm rot="3829277" flipV="1">
              <a:off x="4948" y="2739"/>
              <a:ext cx="136" cy="138"/>
              <a:chOff x="6807" y="4274"/>
              <a:chExt cx="33" cy="33"/>
            </a:xfrm>
          </p:grpSpPr>
          <p:sp>
            <p:nvSpPr>
              <p:cNvPr id="35920" name="Freeform 32"/>
              <p:cNvSpPr>
                <a:spLocks/>
              </p:cNvSpPr>
              <p:nvPr/>
            </p:nvSpPr>
            <p:spPr bwMode="auto">
              <a:xfrm>
                <a:off x="6807" y="4274"/>
                <a:ext cx="33" cy="33"/>
              </a:xfrm>
              <a:custGeom>
                <a:avLst/>
                <a:gdLst>
                  <a:gd name="T0" fmla="*/ 24 w 33"/>
                  <a:gd name="T1" fmla="*/ 33 h 33"/>
                  <a:gd name="T2" fmla="*/ 18 w 33"/>
                  <a:gd name="T3" fmla="*/ 28 h 33"/>
                  <a:gd name="T4" fmla="*/ 33 w 33"/>
                  <a:gd name="T5" fmla="*/ 10 h 33"/>
                  <a:gd name="T6" fmla="*/ 21 w 33"/>
                  <a:gd name="T7" fmla="*/ 0 h 33"/>
                  <a:gd name="T8" fmla="*/ 6 w 33"/>
                  <a:gd name="T9" fmla="*/ 18 h 33"/>
                  <a:gd name="T10" fmla="*/ 0 w 33"/>
                  <a:gd name="T11" fmla="*/ 13 h 33"/>
                  <a:gd name="T12" fmla="*/ 6 w 33"/>
                  <a:gd name="T13" fmla="*/ 29 h 33"/>
                  <a:gd name="T14" fmla="*/ 24 w 33"/>
                  <a:gd name="T15" fmla="*/ 33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24" y="33"/>
                    </a:moveTo>
                    <a:lnTo>
                      <a:pt x="18" y="28"/>
                    </a:lnTo>
                    <a:lnTo>
                      <a:pt x="33" y="10"/>
                    </a:lnTo>
                    <a:lnTo>
                      <a:pt x="21" y="0"/>
                    </a:lnTo>
                    <a:lnTo>
                      <a:pt x="6" y="18"/>
                    </a:lnTo>
                    <a:lnTo>
                      <a:pt x="0" y="13"/>
                    </a:lnTo>
                    <a:lnTo>
                      <a:pt x="6" y="29"/>
                    </a:lnTo>
                    <a:lnTo>
                      <a:pt x="24" y="33"/>
                    </a:lnTo>
                    <a:close/>
                  </a:path>
                </a:pathLst>
              </a:custGeom>
              <a:solidFill>
                <a:srgbClr val="000000"/>
              </a:solidFill>
              <a:ln w="9525">
                <a:noFill/>
                <a:round/>
                <a:headEnd/>
                <a:tailEnd/>
              </a:ln>
            </p:spPr>
            <p:txBody>
              <a:bodyPr/>
              <a:lstStyle/>
              <a:p>
                <a:endParaRPr lang="en-US"/>
              </a:p>
            </p:txBody>
          </p:sp>
          <p:sp>
            <p:nvSpPr>
              <p:cNvPr id="35921" name="Freeform 33"/>
              <p:cNvSpPr>
                <a:spLocks/>
              </p:cNvSpPr>
              <p:nvPr/>
            </p:nvSpPr>
            <p:spPr bwMode="auto">
              <a:xfrm>
                <a:off x="6807" y="4274"/>
                <a:ext cx="33" cy="33"/>
              </a:xfrm>
              <a:custGeom>
                <a:avLst/>
                <a:gdLst>
                  <a:gd name="T0" fmla="*/ 24 w 33"/>
                  <a:gd name="T1" fmla="*/ 33 h 33"/>
                  <a:gd name="T2" fmla="*/ 18 w 33"/>
                  <a:gd name="T3" fmla="*/ 28 h 33"/>
                  <a:gd name="T4" fmla="*/ 33 w 33"/>
                  <a:gd name="T5" fmla="*/ 10 h 33"/>
                  <a:gd name="T6" fmla="*/ 21 w 33"/>
                  <a:gd name="T7" fmla="*/ 0 h 33"/>
                  <a:gd name="T8" fmla="*/ 6 w 33"/>
                  <a:gd name="T9" fmla="*/ 18 h 33"/>
                  <a:gd name="T10" fmla="*/ 0 w 33"/>
                  <a:gd name="T11" fmla="*/ 13 h 33"/>
                  <a:gd name="T12" fmla="*/ 6 w 33"/>
                  <a:gd name="T13" fmla="*/ 29 h 33"/>
                  <a:gd name="T14" fmla="*/ 24 w 33"/>
                  <a:gd name="T15" fmla="*/ 33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24" y="33"/>
                    </a:moveTo>
                    <a:lnTo>
                      <a:pt x="18" y="28"/>
                    </a:lnTo>
                    <a:lnTo>
                      <a:pt x="33" y="10"/>
                    </a:lnTo>
                    <a:lnTo>
                      <a:pt x="21" y="0"/>
                    </a:lnTo>
                    <a:lnTo>
                      <a:pt x="6" y="18"/>
                    </a:lnTo>
                    <a:lnTo>
                      <a:pt x="0" y="13"/>
                    </a:lnTo>
                    <a:lnTo>
                      <a:pt x="6" y="29"/>
                    </a:lnTo>
                    <a:lnTo>
                      <a:pt x="24" y="33"/>
                    </a:lnTo>
                    <a:close/>
                  </a:path>
                </a:pathLst>
              </a:custGeom>
              <a:noFill/>
              <a:ln w="4763" cap="rnd">
                <a:solidFill>
                  <a:srgbClr val="000000"/>
                </a:solidFill>
                <a:round/>
                <a:headEnd/>
                <a:tailEnd/>
              </a:ln>
            </p:spPr>
            <p:txBody>
              <a:bodyPr/>
              <a:lstStyle/>
              <a:p>
                <a:endParaRPr lang="en-US"/>
              </a:p>
            </p:txBody>
          </p:sp>
        </p:grpSp>
        <p:sp>
          <p:nvSpPr>
            <p:cNvPr id="35862" name="Freeform 34"/>
            <p:cNvSpPr>
              <a:spLocks/>
            </p:cNvSpPr>
            <p:nvPr/>
          </p:nvSpPr>
          <p:spPr bwMode="auto">
            <a:xfrm rot="15472325" flipV="1">
              <a:off x="3481" y="1821"/>
              <a:ext cx="132" cy="175"/>
            </a:xfrm>
            <a:custGeom>
              <a:avLst/>
              <a:gdLst>
                <a:gd name="T0" fmla="*/ 2147483647 w 33"/>
                <a:gd name="T1" fmla="*/ 2147483647 h 33"/>
                <a:gd name="T2" fmla="*/ 2147483647 w 33"/>
                <a:gd name="T3" fmla="*/ 2147483647 h 33"/>
                <a:gd name="T4" fmla="*/ 2147483647 w 33"/>
                <a:gd name="T5" fmla="*/ 2147483647 h 33"/>
                <a:gd name="T6" fmla="*/ 2147483647 w 33"/>
                <a:gd name="T7" fmla="*/ 0 h 33"/>
                <a:gd name="T8" fmla="*/ 2147483647 w 33"/>
                <a:gd name="T9" fmla="*/ 2147483647 h 33"/>
                <a:gd name="T10" fmla="*/ 0 w 33"/>
                <a:gd name="T11" fmla="*/ 2147483647 h 33"/>
                <a:gd name="T12" fmla="*/ 2147483647 w 33"/>
                <a:gd name="T13" fmla="*/ 2147483647 h 33"/>
                <a:gd name="T14" fmla="*/ 2147483647 w 33"/>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24" y="33"/>
                  </a:moveTo>
                  <a:lnTo>
                    <a:pt x="18" y="28"/>
                  </a:lnTo>
                  <a:lnTo>
                    <a:pt x="33" y="10"/>
                  </a:lnTo>
                  <a:lnTo>
                    <a:pt x="21" y="0"/>
                  </a:lnTo>
                  <a:lnTo>
                    <a:pt x="6" y="18"/>
                  </a:lnTo>
                  <a:lnTo>
                    <a:pt x="0" y="13"/>
                  </a:lnTo>
                  <a:lnTo>
                    <a:pt x="6" y="29"/>
                  </a:lnTo>
                  <a:lnTo>
                    <a:pt x="24" y="33"/>
                  </a:lnTo>
                  <a:close/>
                </a:path>
              </a:pathLst>
            </a:custGeom>
            <a:solidFill>
              <a:srgbClr val="000000"/>
            </a:solidFill>
            <a:ln w="9525">
              <a:noFill/>
              <a:round/>
              <a:headEnd/>
              <a:tailEnd/>
            </a:ln>
          </p:spPr>
          <p:txBody>
            <a:bodyPr/>
            <a:lstStyle/>
            <a:p>
              <a:endParaRPr lang="en-US"/>
            </a:p>
          </p:txBody>
        </p:sp>
        <p:sp>
          <p:nvSpPr>
            <p:cNvPr id="35863" name="Freeform 35"/>
            <p:cNvSpPr>
              <a:spLocks/>
            </p:cNvSpPr>
            <p:nvPr/>
          </p:nvSpPr>
          <p:spPr bwMode="auto">
            <a:xfrm rot="7906600" flipV="1">
              <a:off x="1369" y="1474"/>
              <a:ext cx="120" cy="115"/>
            </a:xfrm>
            <a:custGeom>
              <a:avLst/>
              <a:gdLst>
                <a:gd name="T0" fmla="*/ 2147483647 w 33"/>
                <a:gd name="T1" fmla="*/ 2147483647 h 33"/>
                <a:gd name="T2" fmla="*/ 2147483647 w 33"/>
                <a:gd name="T3" fmla="*/ 2147483647 h 33"/>
                <a:gd name="T4" fmla="*/ 2147483647 w 33"/>
                <a:gd name="T5" fmla="*/ 2147483647 h 33"/>
                <a:gd name="T6" fmla="*/ 2147483647 w 33"/>
                <a:gd name="T7" fmla="*/ 0 h 33"/>
                <a:gd name="T8" fmla="*/ 2147483647 w 33"/>
                <a:gd name="T9" fmla="*/ 2147483647 h 33"/>
                <a:gd name="T10" fmla="*/ 0 w 33"/>
                <a:gd name="T11" fmla="*/ 2147483647 h 33"/>
                <a:gd name="T12" fmla="*/ 2147483647 w 33"/>
                <a:gd name="T13" fmla="*/ 2147483647 h 33"/>
                <a:gd name="T14" fmla="*/ 2147483647 w 33"/>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24" y="33"/>
                  </a:moveTo>
                  <a:lnTo>
                    <a:pt x="18" y="28"/>
                  </a:lnTo>
                  <a:lnTo>
                    <a:pt x="33" y="10"/>
                  </a:lnTo>
                  <a:lnTo>
                    <a:pt x="21" y="0"/>
                  </a:lnTo>
                  <a:lnTo>
                    <a:pt x="6" y="18"/>
                  </a:lnTo>
                  <a:lnTo>
                    <a:pt x="0" y="13"/>
                  </a:lnTo>
                  <a:lnTo>
                    <a:pt x="6" y="29"/>
                  </a:lnTo>
                  <a:lnTo>
                    <a:pt x="24" y="33"/>
                  </a:lnTo>
                  <a:close/>
                </a:path>
              </a:pathLst>
            </a:custGeom>
            <a:solidFill>
              <a:srgbClr val="000000"/>
            </a:solidFill>
            <a:ln w="9525">
              <a:noFill/>
              <a:round/>
              <a:headEnd/>
              <a:tailEnd/>
            </a:ln>
          </p:spPr>
          <p:txBody>
            <a:bodyPr/>
            <a:lstStyle/>
            <a:p>
              <a:endParaRPr lang="en-US"/>
            </a:p>
          </p:txBody>
        </p:sp>
        <p:sp>
          <p:nvSpPr>
            <p:cNvPr id="35864" name="Text Box 36"/>
            <p:cNvSpPr txBox="1">
              <a:spLocks noChangeArrowheads="1"/>
            </p:cNvSpPr>
            <p:nvPr/>
          </p:nvSpPr>
          <p:spPr bwMode="auto">
            <a:xfrm>
              <a:off x="1248" y="2763"/>
              <a:ext cx="529" cy="395"/>
            </a:xfrm>
            <a:prstGeom prst="rect">
              <a:avLst/>
            </a:prstGeom>
            <a:noFill/>
            <a:ln w="9525" algn="ctr">
              <a:noFill/>
              <a:miter lim="800000"/>
              <a:headEnd/>
              <a:tailEnd/>
            </a:ln>
          </p:spPr>
          <p:txBody>
            <a:bodyPr lIns="86493" tIns="43247" rIns="86493" bIns="43247">
              <a:spAutoFit/>
            </a:bodyPr>
            <a:lstStyle/>
            <a:p>
              <a:pPr defTabSz="865188"/>
              <a:r>
                <a:rPr lang="en-US" sz="800"/>
                <a:t> Army</a:t>
              </a:r>
            </a:p>
            <a:p>
              <a:pPr defTabSz="865188"/>
              <a:r>
                <a:rPr lang="en-US" sz="800"/>
                <a:t> Field    Support </a:t>
              </a:r>
            </a:p>
            <a:p>
              <a:pPr defTabSz="865188"/>
              <a:r>
                <a:rPr lang="en-US" sz="800"/>
                <a:t>Brigades</a:t>
              </a:r>
            </a:p>
          </p:txBody>
        </p:sp>
        <p:sp>
          <p:nvSpPr>
            <p:cNvPr id="35865" name="Text Box 37"/>
            <p:cNvSpPr txBox="1">
              <a:spLocks noChangeArrowheads="1"/>
            </p:cNvSpPr>
            <p:nvPr/>
          </p:nvSpPr>
          <p:spPr bwMode="auto">
            <a:xfrm>
              <a:off x="610" y="2217"/>
              <a:ext cx="590" cy="479"/>
            </a:xfrm>
            <a:prstGeom prst="rect">
              <a:avLst/>
            </a:prstGeom>
            <a:noFill/>
            <a:ln w="9525" algn="ctr">
              <a:noFill/>
              <a:miter lim="800000"/>
              <a:headEnd/>
              <a:tailEnd/>
            </a:ln>
          </p:spPr>
          <p:txBody>
            <a:bodyPr lIns="86493" tIns="43247" rIns="86493" bIns="43247">
              <a:spAutoFit/>
            </a:bodyPr>
            <a:lstStyle/>
            <a:p>
              <a:pPr defTabSz="865188"/>
              <a:r>
                <a:rPr lang="en-US" sz="800" dirty="0"/>
                <a:t>   Life</a:t>
              </a:r>
            </a:p>
            <a:p>
              <a:pPr defTabSz="865188"/>
              <a:r>
                <a:rPr lang="en-US" sz="800" dirty="0"/>
                <a:t>   Cycle</a:t>
              </a:r>
            </a:p>
            <a:p>
              <a:pPr defTabSz="865188"/>
              <a:r>
                <a:rPr lang="en-US" sz="800" dirty="0"/>
                <a:t>   Mgmt</a:t>
              </a:r>
              <a:br>
                <a:rPr lang="en-US" sz="800" dirty="0"/>
              </a:br>
              <a:r>
                <a:rPr lang="en-US" sz="800" dirty="0"/>
                <a:t>   Commands</a:t>
              </a:r>
            </a:p>
            <a:p>
              <a:pPr defTabSz="865188"/>
              <a:endParaRPr lang="en-US" sz="800" dirty="0"/>
            </a:p>
          </p:txBody>
        </p:sp>
        <p:sp>
          <p:nvSpPr>
            <p:cNvPr id="35866" name="Text Box 38"/>
            <p:cNvSpPr txBox="1">
              <a:spLocks noChangeArrowheads="1"/>
            </p:cNvSpPr>
            <p:nvPr/>
          </p:nvSpPr>
          <p:spPr bwMode="auto">
            <a:xfrm>
              <a:off x="1152" y="1641"/>
              <a:ext cx="625" cy="153"/>
            </a:xfrm>
            <a:prstGeom prst="rect">
              <a:avLst/>
            </a:prstGeom>
            <a:noFill/>
            <a:ln w="9525" algn="ctr">
              <a:noFill/>
              <a:miter lim="800000"/>
              <a:headEnd/>
              <a:tailEnd/>
            </a:ln>
          </p:spPr>
          <p:txBody>
            <a:bodyPr lIns="86493" tIns="43247" rIns="86493" bIns="43247">
              <a:spAutoFit/>
            </a:bodyPr>
            <a:lstStyle/>
            <a:p>
              <a:pPr defTabSz="865188"/>
              <a:r>
                <a:rPr lang="en-US" sz="900"/>
                <a:t>      Depots</a:t>
              </a:r>
            </a:p>
          </p:txBody>
        </p:sp>
        <p:sp>
          <p:nvSpPr>
            <p:cNvPr id="35867" name="Text Box 39"/>
            <p:cNvSpPr txBox="1">
              <a:spLocks noChangeArrowheads="1"/>
            </p:cNvSpPr>
            <p:nvPr/>
          </p:nvSpPr>
          <p:spPr bwMode="auto">
            <a:xfrm flipH="1">
              <a:off x="1491" y="2360"/>
              <a:ext cx="864" cy="395"/>
            </a:xfrm>
            <a:prstGeom prst="rect">
              <a:avLst/>
            </a:prstGeom>
            <a:noFill/>
            <a:ln w="9525" algn="ctr">
              <a:noFill/>
              <a:miter lim="800000"/>
              <a:headEnd/>
              <a:tailEnd/>
            </a:ln>
          </p:spPr>
          <p:txBody>
            <a:bodyPr lIns="86493" tIns="43247" rIns="86493" bIns="43247">
              <a:spAutoFit/>
            </a:bodyPr>
            <a:lstStyle/>
            <a:p>
              <a:pPr defTabSz="865188"/>
              <a:endParaRPr lang="en-US" sz="800"/>
            </a:p>
            <a:p>
              <a:pPr defTabSz="865188"/>
              <a:endParaRPr lang="en-US" sz="800"/>
            </a:p>
            <a:p>
              <a:pPr defTabSz="865188"/>
              <a:r>
                <a:rPr lang="en-US" sz="800"/>
                <a:t>Sustainment</a:t>
              </a:r>
            </a:p>
            <a:p>
              <a:pPr defTabSz="865188"/>
              <a:r>
                <a:rPr lang="en-US" sz="800"/>
                <a:t>Brigades</a:t>
              </a:r>
            </a:p>
          </p:txBody>
        </p:sp>
        <p:sp>
          <p:nvSpPr>
            <p:cNvPr id="35868" name="Text Box 40"/>
            <p:cNvSpPr txBox="1">
              <a:spLocks noChangeArrowheads="1"/>
            </p:cNvSpPr>
            <p:nvPr/>
          </p:nvSpPr>
          <p:spPr bwMode="auto">
            <a:xfrm>
              <a:off x="816" y="1764"/>
              <a:ext cx="625" cy="228"/>
            </a:xfrm>
            <a:prstGeom prst="rect">
              <a:avLst/>
            </a:prstGeom>
            <a:noFill/>
            <a:ln w="9525">
              <a:noFill/>
              <a:miter lim="800000"/>
              <a:headEnd/>
              <a:tailEnd/>
            </a:ln>
          </p:spPr>
          <p:txBody>
            <a:bodyPr lIns="86493" tIns="43247" rIns="86493" bIns="43247">
              <a:spAutoFit/>
            </a:bodyPr>
            <a:lstStyle/>
            <a:p>
              <a:pPr defTabSz="865188"/>
              <a:r>
                <a:rPr lang="en-US" sz="800"/>
                <a:t>Director</a:t>
              </a:r>
            </a:p>
            <a:p>
              <a:pPr defTabSz="865188"/>
              <a:r>
                <a:rPr lang="en-US" sz="800"/>
                <a:t>of Logistics</a:t>
              </a:r>
            </a:p>
          </p:txBody>
        </p:sp>
        <p:sp>
          <p:nvSpPr>
            <p:cNvPr id="35869" name="Freeform 41"/>
            <p:cNvSpPr>
              <a:spLocks/>
            </p:cNvSpPr>
            <p:nvPr/>
          </p:nvSpPr>
          <p:spPr bwMode="auto">
            <a:xfrm rot="4378726" flipV="1">
              <a:off x="622" y="1955"/>
              <a:ext cx="120" cy="115"/>
            </a:xfrm>
            <a:custGeom>
              <a:avLst/>
              <a:gdLst>
                <a:gd name="T0" fmla="*/ 2147483647 w 33"/>
                <a:gd name="T1" fmla="*/ 2147483647 h 33"/>
                <a:gd name="T2" fmla="*/ 2147483647 w 33"/>
                <a:gd name="T3" fmla="*/ 2147483647 h 33"/>
                <a:gd name="T4" fmla="*/ 2147483647 w 33"/>
                <a:gd name="T5" fmla="*/ 2147483647 h 33"/>
                <a:gd name="T6" fmla="*/ 2147483647 w 33"/>
                <a:gd name="T7" fmla="*/ 0 h 33"/>
                <a:gd name="T8" fmla="*/ 2147483647 w 33"/>
                <a:gd name="T9" fmla="*/ 2147483647 h 33"/>
                <a:gd name="T10" fmla="*/ 0 w 33"/>
                <a:gd name="T11" fmla="*/ 2147483647 h 33"/>
                <a:gd name="T12" fmla="*/ 2147483647 w 33"/>
                <a:gd name="T13" fmla="*/ 2147483647 h 33"/>
                <a:gd name="T14" fmla="*/ 2147483647 w 33"/>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24" y="33"/>
                  </a:moveTo>
                  <a:lnTo>
                    <a:pt x="18" y="28"/>
                  </a:lnTo>
                  <a:lnTo>
                    <a:pt x="33" y="10"/>
                  </a:lnTo>
                  <a:lnTo>
                    <a:pt x="21" y="0"/>
                  </a:lnTo>
                  <a:lnTo>
                    <a:pt x="6" y="18"/>
                  </a:lnTo>
                  <a:lnTo>
                    <a:pt x="0" y="13"/>
                  </a:lnTo>
                  <a:lnTo>
                    <a:pt x="6" y="29"/>
                  </a:lnTo>
                  <a:lnTo>
                    <a:pt x="24" y="33"/>
                  </a:lnTo>
                  <a:close/>
                </a:path>
              </a:pathLst>
            </a:custGeom>
            <a:solidFill>
              <a:srgbClr val="000000"/>
            </a:solidFill>
            <a:ln w="9525">
              <a:noFill/>
              <a:round/>
              <a:headEnd/>
              <a:tailEnd/>
            </a:ln>
          </p:spPr>
          <p:txBody>
            <a:bodyPr/>
            <a:lstStyle/>
            <a:p>
              <a:endParaRPr lang="en-US"/>
            </a:p>
          </p:txBody>
        </p:sp>
        <p:sp>
          <p:nvSpPr>
            <p:cNvPr id="35870" name="Text Box 42"/>
            <p:cNvSpPr txBox="1">
              <a:spLocks noChangeArrowheads="1"/>
            </p:cNvSpPr>
            <p:nvPr/>
          </p:nvSpPr>
          <p:spPr bwMode="auto">
            <a:xfrm>
              <a:off x="2165" y="1449"/>
              <a:ext cx="571" cy="262"/>
            </a:xfrm>
            <a:prstGeom prst="rect">
              <a:avLst/>
            </a:prstGeom>
            <a:solidFill>
              <a:srgbClr val="FFFFCC"/>
            </a:solidFill>
            <a:ln w="22225" algn="ctr">
              <a:solidFill>
                <a:schemeClr val="tx1"/>
              </a:solidFill>
              <a:miter lim="800000"/>
              <a:headEnd/>
              <a:tailEnd/>
            </a:ln>
          </p:spPr>
          <p:txBody>
            <a:bodyPr lIns="86493" tIns="43247" rIns="86493" bIns="43247">
              <a:spAutoFit/>
            </a:bodyPr>
            <a:lstStyle/>
            <a:p>
              <a:pPr defTabSz="865188"/>
              <a:r>
                <a:rPr lang="en-US" sz="900"/>
                <a:t>New</a:t>
              </a:r>
            </a:p>
            <a:p>
              <a:pPr defTabSz="865188"/>
              <a:r>
                <a:rPr lang="en-US" sz="900"/>
                <a:t>Equipment</a:t>
              </a:r>
            </a:p>
          </p:txBody>
        </p:sp>
        <p:sp>
          <p:nvSpPr>
            <p:cNvPr id="35871" name="Text Box 43"/>
            <p:cNvSpPr txBox="1">
              <a:spLocks noChangeArrowheads="1"/>
            </p:cNvSpPr>
            <p:nvPr/>
          </p:nvSpPr>
          <p:spPr bwMode="auto">
            <a:xfrm>
              <a:off x="1103" y="921"/>
              <a:ext cx="703" cy="422"/>
            </a:xfrm>
            <a:prstGeom prst="rect">
              <a:avLst/>
            </a:prstGeom>
            <a:solidFill>
              <a:srgbClr val="FFFFCC"/>
            </a:solidFill>
            <a:ln w="22225" algn="ctr">
              <a:solidFill>
                <a:schemeClr val="tx1"/>
              </a:solidFill>
              <a:miter lim="800000"/>
              <a:headEnd/>
              <a:tailEnd/>
            </a:ln>
          </p:spPr>
          <p:txBody>
            <a:bodyPr lIns="86493" tIns="43247" rIns="86493" bIns="43247">
              <a:spAutoFit/>
            </a:bodyPr>
            <a:lstStyle/>
            <a:p>
              <a:pPr defTabSz="865188"/>
              <a:endParaRPr lang="en-US" sz="1100"/>
            </a:p>
            <a:p>
              <a:pPr defTabSz="865188"/>
              <a:r>
                <a:rPr lang="en-US" sz="1100"/>
                <a:t>Reset</a:t>
              </a:r>
            </a:p>
            <a:p>
              <a:pPr defTabSz="865188"/>
              <a:endParaRPr lang="en-US" sz="1100"/>
            </a:p>
          </p:txBody>
        </p:sp>
        <p:sp>
          <p:nvSpPr>
            <p:cNvPr id="35872" name="Text Box 44"/>
            <p:cNvSpPr txBox="1">
              <a:spLocks noChangeArrowheads="1"/>
            </p:cNvSpPr>
            <p:nvPr/>
          </p:nvSpPr>
          <p:spPr bwMode="auto">
            <a:xfrm>
              <a:off x="0" y="2217"/>
              <a:ext cx="576" cy="356"/>
            </a:xfrm>
            <a:prstGeom prst="rect">
              <a:avLst/>
            </a:prstGeom>
            <a:solidFill>
              <a:srgbClr val="FFFFCC"/>
            </a:solidFill>
            <a:ln w="22225" algn="ctr">
              <a:solidFill>
                <a:schemeClr val="tx1"/>
              </a:solidFill>
              <a:miter lim="800000"/>
              <a:headEnd/>
              <a:tailEnd/>
            </a:ln>
          </p:spPr>
          <p:txBody>
            <a:bodyPr lIns="86493" tIns="43247" rIns="86493" bIns="43247">
              <a:spAutoFit/>
            </a:bodyPr>
            <a:lstStyle/>
            <a:p>
              <a:pPr defTabSz="865188"/>
              <a:r>
                <a:rPr lang="en-US" sz="900"/>
                <a:t>Reestablish</a:t>
              </a:r>
            </a:p>
            <a:p>
              <a:pPr defTabSz="865188"/>
              <a:r>
                <a:rPr lang="en-US" sz="900"/>
                <a:t>Ammo War</a:t>
              </a:r>
            </a:p>
            <a:p>
              <a:pPr defTabSz="865188"/>
              <a:r>
                <a:rPr lang="en-US" sz="900"/>
                <a:t>Reserves</a:t>
              </a:r>
            </a:p>
          </p:txBody>
        </p:sp>
        <p:sp>
          <p:nvSpPr>
            <p:cNvPr id="35873" name="Text Box 45"/>
            <p:cNvSpPr txBox="1">
              <a:spLocks noChangeArrowheads="1"/>
            </p:cNvSpPr>
            <p:nvPr/>
          </p:nvSpPr>
          <p:spPr bwMode="auto">
            <a:xfrm>
              <a:off x="192" y="1449"/>
              <a:ext cx="624" cy="262"/>
            </a:xfrm>
            <a:prstGeom prst="rect">
              <a:avLst/>
            </a:prstGeom>
            <a:solidFill>
              <a:srgbClr val="FFFFCC"/>
            </a:solidFill>
            <a:ln w="22225" algn="ctr">
              <a:solidFill>
                <a:schemeClr val="tx1"/>
              </a:solidFill>
              <a:miter lim="800000"/>
              <a:headEnd/>
              <a:tailEnd/>
            </a:ln>
          </p:spPr>
          <p:txBody>
            <a:bodyPr lIns="86493" tIns="43247" rIns="86493" bIns="43247">
              <a:spAutoFit/>
            </a:bodyPr>
            <a:lstStyle/>
            <a:p>
              <a:pPr defTabSz="865188"/>
              <a:r>
                <a:rPr lang="en-US" sz="900"/>
                <a:t>Reconstitute</a:t>
              </a:r>
            </a:p>
            <a:p>
              <a:pPr defTabSz="865188"/>
              <a:r>
                <a:rPr lang="en-US" sz="900"/>
                <a:t>APS</a:t>
              </a:r>
            </a:p>
          </p:txBody>
        </p:sp>
        <p:sp>
          <p:nvSpPr>
            <p:cNvPr id="35874" name="Text Box 46"/>
            <p:cNvSpPr txBox="1">
              <a:spLocks noChangeArrowheads="1"/>
            </p:cNvSpPr>
            <p:nvPr/>
          </p:nvSpPr>
          <p:spPr bwMode="auto">
            <a:xfrm>
              <a:off x="3576" y="1066"/>
              <a:ext cx="745" cy="262"/>
            </a:xfrm>
            <a:prstGeom prst="rect">
              <a:avLst/>
            </a:prstGeom>
            <a:solidFill>
              <a:srgbClr val="FFFFCC"/>
            </a:solidFill>
            <a:ln w="22225" algn="ctr">
              <a:solidFill>
                <a:schemeClr val="tx1"/>
              </a:solidFill>
              <a:miter lim="800000"/>
              <a:headEnd/>
              <a:tailEnd/>
            </a:ln>
          </p:spPr>
          <p:txBody>
            <a:bodyPr lIns="86493" tIns="43247" rIns="86493" bIns="43247">
              <a:spAutoFit/>
            </a:bodyPr>
            <a:lstStyle/>
            <a:p>
              <a:pPr defTabSz="865188"/>
              <a:r>
                <a:rPr lang="en-US" sz="900"/>
                <a:t>Left Behind Equipment (LBE)</a:t>
              </a:r>
            </a:p>
          </p:txBody>
        </p:sp>
        <p:sp>
          <p:nvSpPr>
            <p:cNvPr id="35875" name="Text Box 47"/>
            <p:cNvSpPr txBox="1">
              <a:spLocks noChangeArrowheads="1"/>
            </p:cNvSpPr>
            <p:nvPr/>
          </p:nvSpPr>
          <p:spPr bwMode="auto">
            <a:xfrm>
              <a:off x="3002" y="1641"/>
              <a:ext cx="454" cy="168"/>
            </a:xfrm>
            <a:prstGeom prst="rect">
              <a:avLst/>
            </a:prstGeom>
            <a:solidFill>
              <a:srgbClr val="FFFFCC"/>
            </a:solidFill>
            <a:ln w="22225" algn="ctr">
              <a:solidFill>
                <a:schemeClr val="tx1"/>
              </a:solidFill>
              <a:miter lim="800000"/>
              <a:headEnd/>
              <a:tailEnd/>
            </a:ln>
          </p:spPr>
          <p:txBody>
            <a:bodyPr lIns="86493" tIns="43247" rIns="86493" bIns="43247">
              <a:spAutoFit/>
            </a:bodyPr>
            <a:lstStyle/>
            <a:p>
              <a:pPr defTabSz="865188"/>
              <a:r>
                <a:rPr lang="en-US" sz="900"/>
                <a:t>LOGCAP</a:t>
              </a:r>
            </a:p>
          </p:txBody>
        </p:sp>
        <p:sp>
          <p:nvSpPr>
            <p:cNvPr id="35876" name="Freeform 48"/>
            <p:cNvSpPr>
              <a:spLocks/>
            </p:cNvSpPr>
            <p:nvPr/>
          </p:nvSpPr>
          <p:spPr bwMode="auto">
            <a:xfrm>
              <a:off x="3792" y="3369"/>
              <a:ext cx="581" cy="556"/>
            </a:xfrm>
            <a:custGeom>
              <a:avLst/>
              <a:gdLst>
                <a:gd name="T0" fmla="*/ 2147483647 w 171"/>
                <a:gd name="T1" fmla="*/ 2147483647 h 168"/>
                <a:gd name="T2" fmla="*/ 2147483647 w 171"/>
                <a:gd name="T3" fmla="*/ 2147483647 h 168"/>
                <a:gd name="T4" fmla="*/ 2147483647 w 171"/>
                <a:gd name="T5" fmla="*/ 2147483647 h 168"/>
                <a:gd name="T6" fmla="*/ 2147483647 w 171"/>
                <a:gd name="T7" fmla="*/ 2147483647 h 168"/>
                <a:gd name="T8" fmla="*/ 2147483647 w 171"/>
                <a:gd name="T9" fmla="*/ 2147483647 h 168"/>
                <a:gd name="T10" fmla="*/ 2147483647 w 171"/>
                <a:gd name="T11" fmla="*/ 2147483647 h 168"/>
                <a:gd name="T12" fmla="*/ 0 w 171"/>
                <a:gd name="T13" fmla="*/ 2147483647 h 168"/>
                <a:gd name="T14" fmla="*/ 2147483647 w 171"/>
                <a:gd name="T15" fmla="*/ 0 h 168"/>
                <a:gd name="T16" fmla="*/ 2147483647 w 171"/>
                <a:gd name="T17" fmla="*/ 2147483647 h 168"/>
                <a:gd name="T18" fmla="*/ 2147483647 w 171"/>
                <a:gd name="T19" fmla="*/ 0 h 168"/>
                <a:gd name="T20" fmla="*/ 2147483647 w 171"/>
                <a:gd name="T21" fmla="*/ 2147483647 h 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
                <a:gd name="T34" fmla="*/ 0 h 168"/>
                <a:gd name="T35" fmla="*/ 171 w 171"/>
                <a:gd name="T36" fmla="*/ 168 h 1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 h="168">
                  <a:moveTo>
                    <a:pt x="171" y="161"/>
                  </a:moveTo>
                  <a:lnTo>
                    <a:pt x="141" y="165"/>
                  </a:lnTo>
                  <a:lnTo>
                    <a:pt x="118" y="167"/>
                  </a:lnTo>
                  <a:lnTo>
                    <a:pt x="85" y="168"/>
                  </a:lnTo>
                  <a:lnTo>
                    <a:pt x="53" y="168"/>
                  </a:lnTo>
                  <a:lnTo>
                    <a:pt x="9" y="165"/>
                  </a:lnTo>
                  <a:lnTo>
                    <a:pt x="0" y="163"/>
                  </a:lnTo>
                  <a:lnTo>
                    <a:pt x="16" y="0"/>
                  </a:lnTo>
                  <a:lnTo>
                    <a:pt x="83" y="5"/>
                  </a:lnTo>
                  <a:lnTo>
                    <a:pt x="151" y="0"/>
                  </a:lnTo>
                  <a:lnTo>
                    <a:pt x="171" y="161"/>
                  </a:lnTo>
                  <a:close/>
                </a:path>
              </a:pathLst>
            </a:custGeom>
            <a:solidFill>
              <a:srgbClr val="FF0000"/>
            </a:solidFill>
            <a:ln w="19050">
              <a:solidFill>
                <a:schemeClr val="tx1"/>
              </a:solidFill>
              <a:round/>
              <a:headEnd/>
              <a:tailEnd/>
            </a:ln>
          </p:spPr>
          <p:txBody>
            <a:bodyPr/>
            <a:lstStyle/>
            <a:p>
              <a:endParaRPr lang="en-US"/>
            </a:p>
          </p:txBody>
        </p:sp>
        <p:sp>
          <p:nvSpPr>
            <p:cNvPr id="35877" name="Rectangle 49"/>
            <p:cNvSpPr>
              <a:spLocks noChangeArrowheads="1"/>
            </p:cNvSpPr>
            <p:nvPr/>
          </p:nvSpPr>
          <p:spPr bwMode="auto">
            <a:xfrm>
              <a:off x="3835" y="3513"/>
              <a:ext cx="528" cy="233"/>
            </a:xfrm>
            <a:prstGeom prst="rect">
              <a:avLst/>
            </a:prstGeom>
            <a:noFill/>
            <a:ln w="9525">
              <a:noFill/>
              <a:miter lim="800000"/>
              <a:headEnd/>
              <a:tailEnd/>
            </a:ln>
          </p:spPr>
          <p:txBody>
            <a:bodyPr lIns="0" tIns="0" rIns="0" bIns="0">
              <a:spAutoFit/>
            </a:bodyPr>
            <a:lstStyle/>
            <a:p>
              <a:pPr defTabSz="865188"/>
              <a:r>
                <a:rPr lang="en-US" sz="1100" dirty="0" smtClean="0">
                  <a:solidFill>
                    <a:srgbClr val="FFFF00"/>
                  </a:solidFill>
                </a:rPr>
                <a:t>Train/Ready  </a:t>
              </a:r>
              <a:endParaRPr lang="en-US" sz="1100" dirty="0">
                <a:solidFill>
                  <a:srgbClr val="FFFF00"/>
                </a:solidFill>
              </a:endParaRPr>
            </a:p>
            <a:p>
              <a:pPr defTabSz="865188"/>
              <a:r>
                <a:rPr lang="en-US" sz="1100" dirty="0">
                  <a:solidFill>
                    <a:srgbClr val="FFFF00"/>
                  </a:solidFill>
                </a:rPr>
                <a:t>    2</a:t>
              </a:r>
            </a:p>
          </p:txBody>
        </p:sp>
        <p:sp>
          <p:nvSpPr>
            <p:cNvPr id="35878" name="Freeform 50"/>
            <p:cNvSpPr>
              <a:spLocks/>
            </p:cNvSpPr>
            <p:nvPr/>
          </p:nvSpPr>
          <p:spPr bwMode="auto">
            <a:xfrm rot="-9700631">
              <a:off x="4320" y="969"/>
              <a:ext cx="581" cy="604"/>
            </a:xfrm>
            <a:custGeom>
              <a:avLst/>
              <a:gdLst>
                <a:gd name="T0" fmla="*/ 2147483647 w 171"/>
                <a:gd name="T1" fmla="*/ 2147483647 h 168"/>
                <a:gd name="T2" fmla="*/ 2147483647 w 171"/>
                <a:gd name="T3" fmla="*/ 2147483647 h 168"/>
                <a:gd name="T4" fmla="*/ 2147483647 w 171"/>
                <a:gd name="T5" fmla="*/ 2147483647 h 168"/>
                <a:gd name="T6" fmla="*/ 2147483647 w 171"/>
                <a:gd name="T7" fmla="*/ 2147483647 h 168"/>
                <a:gd name="T8" fmla="*/ 2147483647 w 171"/>
                <a:gd name="T9" fmla="*/ 2147483647 h 168"/>
                <a:gd name="T10" fmla="*/ 2147483647 w 171"/>
                <a:gd name="T11" fmla="*/ 2147483647 h 168"/>
                <a:gd name="T12" fmla="*/ 0 w 171"/>
                <a:gd name="T13" fmla="*/ 2147483647 h 168"/>
                <a:gd name="T14" fmla="*/ 2147483647 w 171"/>
                <a:gd name="T15" fmla="*/ 0 h 168"/>
                <a:gd name="T16" fmla="*/ 2147483647 w 171"/>
                <a:gd name="T17" fmla="*/ 2147483647 h 168"/>
                <a:gd name="T18" fmla="*/ 2147483647 w 171"/>
                <a:gd name="T19" fmla="*/ 0 h 168"/>
                <a:gd name="T20" fmla="*/ 2147483647 w 171"/>
                <a:gd name="T21" fmla="*/ 2147483647 h 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
                <a:gd name="T34" fmla="*/ 0 h 168"/>
                <a:gd name="T35" fmla="*/ 171 w 171"/>
                <a:gd name="T36" fmla="*/ 168 h 1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 h="168">
                  <a:moveTo>
                    <a:pt x="171" y="161"/>
                  </a:moveTo>
                  <a:lnTo>
                    <a:pt x="141" y="165"/>
                  </a:lnTo>
                  <a:lnTo>
                    <a:pt x="118" y="167"/>
                  </a:lnTo>
                  <a:lnTo>
                    <a:pt x="85" y="168"/>
                  </a:lnTo>
                  <a:lnTo>
                    <a:pt x="53" y="168"/>
                  </a:lnTo>
                  <a:lnTo>
                    <a:pt x="9" y="165"/>
                  </a:lnTo>
                  <a:lnTo>
                    <a:pt x="0" y="163"/>
                  </a:lnTo>
                  <a:lnTo>
                    <a:pt x="16" y="0"/>
                  </a:lnTo>
                  <a:lnTo>
                    <a:pt x="83" y="5"/>
                  </a:lnTo>
                  <a:lnTo>
                    <a:pt x="151" y="0"/>
                  </a:lnTo>
                  <a:lnTo>
                    <a:pt x="171" y="161"/>
                  </a:lnTo>
                  <a:close/>
                </a:path>
              </a:pathLst>
            </a:custGeom>
            <a:solidFill>
              <a:srgbClr val="FF0000"/>
            </a:solidFill>
            <a:ln w="19050">
              <a:solidFill>
                <a:schemeClr val="tx1"/>
              </a:solidFill>
              <a:round/>
              <a:headEnd/>
              <a:tailEnd/>
            </a:ln>
          </p:spPr>
          <p:txBody>
            <a:bodyPr/>
            <a:lstStyle/>
            <a:p>
              <a:endParaRPr lang="en-US"/>
            </a:p>
          </p:txBody>
        </p:sp>
        <p:sp>
          <p:nvSpPr>
            <p:cNvPr id="35879" name="Rectangle 51"/>
            <p:cNvSpPr>
              <a:spLocks noChangeArrowheads="1"/>
            </p:cNvSpPr>
            <p:nvPr/>
          </p:nvSpPr>
          <p:spPr bwMode="auto">
            <a:xfrm>
              <a:off x="4464" y="1161"/>
              <a:ext cx="480" cy="230"/>
            </a:xfrm>
            <a:prstGeom prst="rect">
              <a:avLst/>
            </a:prstGeom>
            <a:noFill/>
            <a:ln w="9525">
              <a:noFill/>
              <a:miter lim="800000"/>
              <a:headEnd/>
              <a:tailEnd/>
            </a:ln>
          </p:spPr>
          <p:txBody>
            <a:bodyPr lIns="0" tIns="0" rIns="0" bIns="0">
              <a:spAutoFit/>
            </a:bodyPr>
            <a:lstStyle/>
            <a:p>
              <a:pPr defTabSz="865188"/>
              <a:r>
                <a:rPr lang="en-US" sz="1100">
                  <a:solidFill>
                    <a:srgbClr val="FFFF00"/>
                  </a:solidFill>
                </a:rPr>
                <a:t>Available</a:t>
              </a:r>
            </a:p>
            <a:p>
              <a:pPr defTabSz="865188"/>
              <a:r>
                <a:rPr lang="en-US" sz="1100">
                  <a:solidFill>
                    <a:srgbClr val="FFFF00"/>
                  </a:solidFill>
                </a:rPr>
                <a:t>      3</a:t>
              </a:r>
              <a:endParaRPr lang="en-US" sz="1100">
                <a:latin typeface="Times New Roman" pitchFamily="18" charset="0"/>
              </a:endParaRPr>
            </a:p>
          </p:txBody>
        </p:sp>
        <p:sp>
          <p:nvSpPr>
            <p:cNvPr id="35880" name="Freeform 52"/>
            <p:cNvSpPr>
              <a:spLocks/>
            </p:cNvSpPr>
            <p:nvPr/>
          </p:nvSpPr>
          <p:spPr bwMode="auto">
            <a:xfrm rot="669612">
              <a:off x="1147" y="3273"/>
              <a:ext cx="581" cy="576"/>
            </a:xfrm>
            <a:custGeom>
              <a:avLst/>
              <a:gdLst>
                <a:gd name="T0" fmla="*/ 2147483647 w 171"/>
                <a:gd name="T1" fmla="*/ 2147483647 h 168"/>
                <a:gd name="T2" fmla="*/ 2147483647 w 171"/>
                <a:gd name="T3" fmla="*/ 2147483647 h 168"/>
                <a:gd name="T4" fmla="*/ 2147483647 w 171"/>
                <a:gd name="T5" fmla="*/ 2147483647 h 168"/>
                <a:gd name="T6" fmla="*/ 2147483647 w 171"/>
                <a:gd name="T7" fmla="*/ 2147483647 h 168"/>
                <a:gd name="T8" fmla="*/ 2147483647 w 171"/>
                <a:gd name="T9" fmla="*/ 2147483647 h 168"/>
                <a:gd name="T10" fmla="*/ 2147483647 w 171"/>
                <a:gd name="T11" fmla="*/ 2147483647 h 168"/>
                <a:gd name="T12" fmla="*/ 0 w 171"/>
                <a:gd name="T13" fmla="*/ 2147483647 h 168"/>
                <a:gd name="T14" fmla="*/ 2147483647 w 171"/>
                <a:gd name="T15" fmla="*/ 0 h 168"/>
                <a:gd name="T16" fmla="*/ 2147483647 w 171"/>
                <a:gd name="T17" fmla="*/ 2147483647 h 168"/>
                <a:gd name="T18" fmla="*/ 2147483647 w 171"/>
                <a:gd name="T19" fmla="*/ 0 h 168"/>
                <a:gd name="T20" fmla="*/ 2147483647 w 171"/>
                <a:gd name="T21" fmla="*/ 2147483647 h 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
                <a:gd name="T34" fmla="*/ 0 h 168"/>
                <a:gd name="T35" fmla="*/ 171 w 171"/>
                <a:gd name="T36" fmla="*/ 168 h 1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 h="168">
                  <a:moveTo>
                    <a:pt x="171" y="161"/>
                  </a:moveTo>
                  <a:lnTo>
                    <a:pt x="141" y="165"/>
                  </a:lnTo>
                  <a:lnTo>
                    <a:pt x="118" y="167"/>
                  </a:lnTo>
                  <a:lnTo>
                    <a:pt x="85" y="168"/>
                  </a:lnTo>
                  <a:lnTo>
                    <a:pt x="53" y="168"/>
                  </a:lnTo>
                  <a:lnTo>
                    <a:pt x="9" y="165"/>
                  </a:lnTo>
                  <a:lnTo>
                    <a:pt x="0" y="163"/>
                  </a:lnTo>
                  <a:lnTo>
                    <a:pt x="16" y="0"/>
                  </a:lnTo>
                  <a:lnTo>
                    <a:pt x="83" y="5"/>
                  </a:lnTo>
                  <a:lnTo>
                    <a:pt x="151" y="0"/>
                  </a:lnTo>
                  <a:lnTo>
                    <a:pt x="171" y="161"/>
                  </a:lnTo>
                  <a:close/>
                </a:path>
              </a:pathLst>
            </a:custGeom>
            <a:solidFill>
              <a:srgbClr val="FF0000"/>
            </a:solidFill>
            <a:ln w="19050">
              <a:solidFill>
                <a:schemeClr val="tx1"/>
              </a:solidFill>
              <a:round/>
              <a:headEnd/>
              <a:tailEnd/>
            </a:ln>
          </p:spPr>
          <p:txBody>
            <a:bodyPr/>
            <a:lstStyle/>
            <a:p>
              <a:endParaRPr lang="en-US"/>
            </a:p>
          </p:txBody>
        </p:sp>
        <p:sp>
          <p:nvSpPr>
            <p:cNvPr id="35881" name="Rectangle 53"/>
            <p:cNvSpPr>
              <a:spLocks noChangeArrowheads="1"/>
            </p:cNvSpPr>
            <p:nvPr/>
          </p:nvSpPr>
          <p:spPr bwMode="auto">
            <a:xfrm>
              <a:off x="1248" y="3417"/>
              <a:ext cx="384" cy="233"/>
            </a:xfrm>
            <a:prstGeom prst="rect">
              <a:avLst/>
            </a:prstGeom>
            <a:noFill/>
            <a:ln w="9525">
              <a:noFill/>
              <a:miter lim="800000"/>
              <a:headEnd/>
              <a:tailEnd/>
            </a:ln>
          </p:spPr>
          <p:txBody>
            <a:bodyPr lIns="0" tIns="0" rIns="0" bIns="0">
              <a:spAutoFit/>
            </a:bodyPr>
            <a:lstStyle/>
            <a:p>
              <a:pPr defTabSz="865188"/>
              <a:r>
                <a:rPr lang="en-US" sz="1100" dirty="0" smtClean="0">
                  <a:solidFill>
                    <a:srgbClr val="FFFF00"/>
                  </a:solidFill>
                </a:rPr>
                <a:t>Reset</a:t>
              </a:r>
              <a:endParaRPr lang="en-US" sz="1100" dirty="0">
                <a:solidFill>
                  <a:srgbClr val="FFFF00"/>
                </a:solidFill>
              </a:endParaRPr>
            </a:p>
            <a:p>
              <a:pPr defTabSz="865188"/>
              <a:r>
                <a:rPr lang="en-US" sz="1100" dirty="0" smtClean="0">
                  <a:solidFill>
                    <a:srgbClr val="FFFF00"/>
                  </a:solidFill>
                </a:rPr>
                <a:t> </a:t>
              </a:r>
              <a:r>
                <a:rPr lang="en-US" sz="1100" dirty="0">
                  <a:solidFill>
                    <a:srgbClr val="FFFF00"/>
                  </a:solidFill>
                </a:rPr>
                <a:t>1</a:t>
              </a:r>
              <a:endParaRPr lang="en-US" sz="1100" dirty="0">
                <a:latin typeface="Times New Roman" pitchFamily="18" charset="0"/>
              </a:endParaRPr>
            </a:p>
          </p:txBody>
        </p:sp>
        <p:sp>
          <p:nvSpPr>
            <p:cNvPr id="35882" name="Text Box 54"/>
            <p:cNvSpPr txBox="1">
              <a:spLocks noChangeArrowheads="1"/>
            </p:cNvSpPr>
            <p:nvPr/>
          </p:nvSpPr>
          <p:spPr bwMode="auto">
            <a:xfrm>
              <a:off x="3264" y="1387"/>
              <a:ext cx="288" cy="168"/>
            </a:xfrm>
            <a:prstGeom prst="rect">
              <a:avLst/>
            </a:prstGeom>
            <a:solidFill>
              <a:srgbClr val="FFFFCC"/>
            </a:solidFill>
            <a:ln w="22225" algn="ctr">
              <a:solidFill>
                <a:schemeClr val="tx1"/>
              </a:solidFill>
              <a:miter lim="800000"/>
              <a:headEnd/>
              <a:tailEnd/>
            </a:ln>
          </p:spPr>
          <p:txBody>
            <a:bodyPr lIns="86493" tIns="43247" rIns="86493" bIns="43247">
              <a:spAutoFit/>
            </a:bodyPr>
            <a:lstStyle/>
            <a:p>
              <a:pPr defTabSz="865188"/>
              <a:r>
                <a:rPr lang="en-US" sz="900"/>
                <a:t>APS</a:t>
              </a:r>
            </a:p>
          </p:txBody>
        </p:sp>
        <p:grpSp>
          <p:nvGrpSpPr>
            <p:cNvPr id="10" name="Group 55"/>
            <p:cNvGrpSpPr>
              <a:grpSpLocks/>
            </p:cNvGrpSpPr>
            <p:nvPr/>
          </p:nvGrpSpPr>
          <p:grpSpPr bwMode="auto">
            <a:xfrm rot="-3052725">
              <a:off x="4146" y="3197"/>
              <a:ext cx="113" cy="125"/>
              <a:chOff x="7376" y="4242"/>
              <a:chExt cx="33" cy="33"/>
            </a:xfrm>
          </p:grpSpPr>
          <p:sp>
            <p:nvSpPr>
              <p:cNvPr id="35918" name="Freeform 56"/>
              <p:cNvSpPr>
                <a:spLocks/>
              </p:cNvSpPr>
              <p:nvPr/>
            </p:nvSpPr>
            <p:spPr bwMode="auto">
              <a:xfrm>
                <a:off x="7376" y="4242"/>
                <a:ext cx="33" cy="33"/>
              </a:xfrm>
              <a:custGeom>
                <a:avLst/>
                <a:gdLst>
                  <a:gd name="T0" fmla="*/ 8 w 33"/>
                  <a:gd name="T1" fmla="*/ 33 h 33"/>
                  <a:gd name="T2" fmla="*/ 15 w 33"/>
                  <a:gd name="T3" fmla="*/ 28 h 33"/>
                  <a:gd name="T4" fmla="*/ 0 w 33"/>
                  <a:gd name="T5" fmla="*/ 9 h 33"/>
                  <a:gd name="T6" fmla="*/ 13 w 33"/>
                  <a:gd name="T7" fmla="*/ 0 h 33"/>
                  <a:gd name="T8" fmla="*/ 27 w 33"/>
                  <a:gd name="T9" fmla="*/ 19 h 33"/>
                  <a:gd name="T10" fmla="*/ 33 w 33"/>
                  <a:gd name="T11" fmla="*/ 14 h 33"/>
                  <a:gd name="T12" fmla="*/ 26 w 33"/>
                  <a:gd name="T13" fmla="*/ 30 h 33"/>
                  <a:gd name="T14" fmla="*/ 8 w 33"/>
                  <a:gd name="T15" fmla="*/ 33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8" y="33"/>
                    </a:moveTo>
                    <a:lnTo>
                      <a:pt x="15" y="28"/>
                    </a:lnTo>
                    <a:lnTo>
                      <a:pt x="0" y="9"/>
                    </a:lnTo>
                    <a:lnTo>
                      <a:pt x="13" y="0"/>
                    </a:lnTo>
                    <a:lnTo>
                      <a:pt x="27" y="19"/>
                    </a:lnTo>
                    <a:lnTo>
                      <a:pt x="33" y="14"/>
                    </a:lnTo>
                    <a:lnTo>
                      <a:pt x="26" y="30"/>
                    </a:lnTo>
                    <a:lnTo>
                      <a:pt x="8" y="33"/>
                    </a:lnTo>
                    <a:close/>
                  </a:path>
                </a:pathLst>
              </a:custGeom>
              <a:solidFill>
                <a:srgbClr val="000000"/>
              </a:solidFill>
              <a:ln w="9525">
                <a:noFill/>
                <a:round/>
                <a:headEnd/>
                <a:tailEnd/>
              </a:ln>
            </p:spPr>
            <p:txBody>
              <a:bodyPr/>
              <a:lstStyle/>
              <a:p>
                <a:endParaRPr lang="en-US"/>
              </a:p>
            </p:txBody>
          </p:sp>
          <p:sp>
            <p:nvSpPr>
              <p:cNvPr id="35919" name="Freeform 57"/>
              <p:cNvSpPr>
                <a:spLocks/>
              </p:cNvSpPr>
              <p:nvPr/>
            </p:nvSpPr>
            <p:spPr bwMode="auto">
              <a:xfrm>
                <a:off x="7376" y="4242"/>
                <a:ext cx="33" cy="33"/>
              </a:xfrm>
              <a:custGeom>
                <a:avLst/>
                <a:gdLst>
                  <a:gd name="T0" fmla="*/ 8 w 33"/>
                  <a:gd name="T1" fmla="*/ 33 h 33"/>
                  <a:gd name="T2" fmla="*/ 15 w 33"/>
                  <a:gd name="T3" fmla="*/ 28 h 33"/>
                  <a:gd name="T4" fmla="*/ 0 w 33"/>
                  <a:gd name="T5" fmla="*/ 9 h 33"/>
                  <a:gd name="T6" fmla="*/ 13 w 33"/>
                  <a:gd name="T7" fmla="*/ 0 h 33"/>
                  <a:gd name="T8" fmla="*/ 27 w 33"/>
                  <a:gd name="T9" fmla="*/ 19 h 33"/>
                  <a:gd name="T10" fmla="*/ 33 w 33"/>
                  <a:gd name="T11" fmla="*/ 14 h 33"/>
                  <a:gd name="T12" fmla="*/ 26 w 33"/>
                  <a:gd name="T13" fmla="*/ 30 h 33"/>
                  <a:gd name="T14" fmla="*/ 8 w 33"/>
                  <a:gd name="T15" fmla="*/ 33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8" y="33"/>
                    </a:moveTo>
                    <a:lnTo>
                      <a:pt x="15" y="28"/>
                    </a:lnTo>
                    <a:lnTo>
                      <a:pt x="0" y="9"/>
                    </a:lnTo>
                    <a:lnTo>
                      <a:pt x="13" y="0"/>
                    </a:lnTo>
                    <a:lnTo>
                      <a:pt x="27" y="19"/>
                    </a:lnTo>
                    <a:lnTo>
                      <a:pt x="33" y="14"/>
                    </a:lnTo>
                    <a:lnTo>
                      <a:pt x="26" y="30"/>
                    </a:lnTo>
                    <a:lnTo>
                      <a:pt x="8" y="33"/>
                    </a:lnTo>
                    <a:close/>
                  </a:path>
                </a:pathLst>
              </a:custGeom>
              <a:noFill/>
              <a:ln w="4763" cap="rnd">
                <a:solidFill>
                  <a:srgbClr val="000000"/>
                </a:solidFill>
                <a:round/>
                <a:headEnd/>
                <a:tailEnd/>
              </a:ln>
            </p:spPr>
            <p:txBody>
              <a:bodyPr/>
              <a:lstStyle/>
              <a:p>
                <a:endParaRPr lang="en-US"/>
              </a:p>
            </p:txBody>
          </p:sp>
        </p:grpSp>
        <p:grpSp>
          <p:nvGrpSpPr>
            <p:cNvPr id="11" name="Group 58"/>
            <p:cNvGrpSpPr>
              <a:grpSpLocks/>
            </p:cNvGrpSpPr>
            <p:nvPr/>
          </p:nvGrpSpPr>
          <p:grpSpPr bwMode="auto">
            <a:xfrm rot="-2647841">
              <a:off x="4179" y="1498"/>
              <a:ext cx="117" cy="124"/>
              <a:chOff x="7653" y="4007"/>
              <a:chExt cx="34" cy="34"/>
            </a:xfrm>
          </p:grpSpPr>
          <p:sp>
            <p:nvSpPr>
              <p:cNvPr id="35916" name="Freeform 59"/>
              <p:cNvSpPr>
                <a:spLocks/>
              </p:cNvSpPr>
              <p:nvPr/>
            </p:nvSpPr>
            <p:spPr bwMode="auto">
              <a:xfrm>
                <a:off x="7653" y="4007"/>
                <a:ext cx="34" cy="34"/>
              </a:xfrm>
              <a:custGeom>
                <a:avLst/>
                <a:gdLst>
                  <a:gd name="T0" fmla="*/ 22 w 34"/>
                  <a:gd name="T1" fmla="*/ 0 h 34"/>
                  <a:gd name="T2" fmla="*/ 17 w 34"/>
                  <a:gd name="T3" fmla="*/ 6 h 34"/>
                  <a:gd name="T4" fmla="*/ 34 w 34"/>
                  <a:gd name="T5" fmla="*/ 23 h 34"/>
                  <a:gd name="T6" fmla="*/ 23 w 34"/>
                  <a:gd name="T7" fmla="*/ 34 h 34"/>
                  <a:gd name="T8" fmla="*/ 6 w 34"/>
                  <a:gd name="T9" fmla="*/ 17 h 34"/>
                  <a:gd name="T10" fmla="*/ 0 w 34"/>
                  <a:gd name="T11" fmla="*/ 23 h 34"/>
                  <a:gd name="T12" fmla="*/ 5 w 34"/>
                  <a:gd name="T13" fmla="*/ 6 h 34"/>
                  <a:gd name="T14" fmla="*/ 22 w 34"/>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4"/>
                  <a:gd name="T26" fmla="*/ 34 w 34"/>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4">
                    <a:moveTo>
                      <a:pt x="22" y="0"/>
                    </a:moveTo>
                    <a:lnTo>
                      <a:pt x="17" y="6"/>
                    </a:lnTo>
                    <a:lnTo>
                      <a:pt x="34" y="23"/>
                    </a:lnTo>
                    <a:lnTo>
                      <a:pt x="23" y="34"/>
                    </a:lnTo>
                    <a:lnTo>
                      <a:pt x="6" y="17"/>
                    </a:lnTo>
                    <a:lnTo>
                      <a:pt x="0" y="23"/>
                    </a:lnTo>
                    <a:lnTo>
                      <a:pt x="5" y="6"/>
                    </a:lnTo>
                    <a:lnTo>
                      <a:pt x="22" y="0"/>
                    </a:lnTo>
                    <a:close/>
                  </a:path>
                </a:pathLst>
              </a:custGeom>
              <a:solidFill>
                <a:srgbClr val="000000"/>
              </a:solidFill>
              <a:ln w="9525">
                <a:noFill/>
                <a:round/>
                <a:headEnd/>
                <a:tailEnd/>
              </a:ln>
            </p:spPr>
            <p:txBody>
              <a:bodyPr/>
              <a:lstStyle/>
              <a:p>
                <a:endParaRPr lang="en-US"/>
              </a:p>
            </p:txBody>
          </p:sp>
          <p:sp>
            <p:nvSpPr>
              <p:cNvPr id="35917" name="Freeform 60"/>
              <p:cNvSpPr>
                <a:spLocks/>
              </p:cNvSpPr>
              <p:nvPr/>
            </p:nvSpPr>
            <p:spPr bwMode="auto">
              <a:xfrm>
                <a:off x="7653" y="4007"/>
                <a:ext cx="34" cy="34"/>
              </a:xfrm>
              <a:custGeom>
                <a:avLst/>
                <a:gdLst>
                  <a:gd name="T0" fmla="*/ 22 w 34"/>
                  <a:gd name="T1" fmla="*/ 0 h 34"/>
                  <a:gd name="T2" fmla="*/ 17 w 34"/>
                  <a:gd name="T3" fmla="*/ 6 h 34"/>
                  <a:gd name="T4" fmla="*/ 34 w 34"/>
                  <a:gd name="T5" fmla="*/ 23 h 34"/>
                  <a:gd name="T6" fmla="*/ 23 w 34"/>
                  <a:gd name="T7" fmla="*/ 34 h 34"/>
                  <a:gd name="T8" fmla="*/ 6 w 34"/>
                  <a:gd name="T9" fmla="*/ 17 h 34"/>
                  <a:gd name="T10" fmla="*/ 0 w 34"/>
                  <a:gd name="T11" fmla="*/ 23 h 34"/>
                  <a:gd name="T12" fmla="*/ 5 w 34"/>
                  <a:gd name="T13" fmla="*/ 6 h 34"/>
                  <a:gd name="T14" fmla="*/ 22 w 34"/>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4"/>
                  <a:gd name="T26" fmla="*/ 34 w 34"/>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4">
                    <a:moveTo>
                      <a:pt x="22" y="0"/>
                    </a:moveTo>
                    <a:lnTo>
                      <a:pt x="17" y="6"/>
                    </a:lnTo>
                    <a:lnTo>
                      <a:pt x="34" y="23"/>
                    </a:lnTo>
                    <a:lnTo>
                      <a:pt x="23" y="34"/>
                    </a:lnTo>
                    <a:lnTo>
                      <a:pt x="6" y="17"/>
                    </a:lnTo>
                    <a:lnTo>
                      <a:pt x="0" y="23"/>
                    </a:lnTo>
                    <a:lnTo>
                      <a:pt x="5" y="6"/>
                    </a:lnTo>
                    <a:lnTo>
                      <a:pt x="22" y="0"/>
                    </a:lnTo>
                    <a:close/>
                  </a:path>
                </a:pathLst>
              </a:custGeom>
              <a:noFill/>
              <a:ln w="4763" cap="rnd">
                <a:solidFill>
                  <a:srgbClr val="000000"/>
                </a:solidFill>
                <a:round/>
                <a:headEnd/>
                <a:tailEnd/>
              </a:ln>
            </p:spPr>
            <p:txBody>
              <a:bodyPr/>
              <a:lstStyle/>
              <a:p>
                <a:endParaRPr lang="en-US"/>
              </a:p>
            </p:txBody>
          </p:sp>
        </p:grpSp>
        <p:grpSp>
          <p:nvGrpSpPr>
            <p:cNvPr id="12" name="Group 61"/>
            <p:cNvGrpSpPr>
              <a:grpSpLocks/>
            </p:cNvGrpSpPr>
            <p:nvPr/>
          </p:nvGrpSpPr>
          <p:grpSpPr bwMode="auto">
            <a:xfrm rot="6953729">
              <a:off x="636" y="2695"/>
              <a:ext cx="119" cy="115"/>
              <a:chOff x="6807" y="4274"/>
              <a:chExt cx="33" cy="33"/>
            </a:xfrm>
          </p:grpSpPr>
          <p:sp>
            <p:nvSpPr>
              <p:cNvPr id="35914" name="Freeform 62"/>
              <p:cNvSpPr>
                <a:spLocks/>
              </p:cNvSpPr>
              <p:nvPr/>
            </p:nvSpPr>
            <p:spPr bwMode="auto">
              <a:xfrm>
                <a:off x="6807" y="4274"/>
                <a:ext cx="33" cy="33"/>
              </a:xfrm>
              <a:custGeom>
                <a:avLst/>
                <a:gdLst>
                  <a:gd name="T0" fmla="*/ 24 w 33"/>
                  <a:gd name="T1" fmla="*/ 33 h 33"/>
                  <a:gd name="T2" fmla="*/ 18 w 33"/>
                  <a:gd name="T3" fmla="*/ 28 h 33"/>
                  <a:gd name="T4" fmla="*/ 33 w 33"/>
                  <a:gd name="T5" fmla="*/ 10 h 33"/>
                  <a:gd name="T6" fmla="*/ 21 w 33"/>
                  <a:gd name="T7" fmla="*/ 0 h 33"/>
                  <a:gd name="T8" fmla="*/ 6 w 33"/>
                  <a:gd name="T9" fmla="*/ 18 h 33"/>
                  <a:gd name="T10" fmla="*/ 0 w 33"/>
                  <a:gd name="T11" fmla="*/ 13 h 33"/>
                  <a:gd name="T12" fmla="*/ 6 w 33"/>
                  <a:gd name="T13" fmla="*/ 29 h 33"/>
                  <a:gd name="T14" fmla="*/ 24 w 33"/>
                  <a:gd name="T15" fmla="*/ 33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24" y="33"/>
                    </a:moveTo>
                    <a:lnTo>
                      <a:pt x="18" y="28"/>
                    </a:lnTo>
                    <a:lnTo>
                      <a:pt x="33" y="10"/>
                    </a:lnTo>
                    <a:lnTo>
                      <a:pt x="21" y="0"/>
                    </a:lnTo>
                    <a:lnTo>
                      <a:pt x="6" y="18"/>
                    </a:lnTo>
                    <a:lnTo>
                      <a:pt x="0" y="13"/>
                    </a:lnTo>
                    <a:lnTo>
                      <a:pt x="6" y="29"/>
                    </a:lnTo>
                    <a:lnTo>
                      <a:pt x="24" y="33"/>
                    </a:lnTo>
                    <a:close/>
                  </a:path>
                </a:pathLst>
              </a:custGeom>
              <a:solidFill>
                <a:srgbClr val="000000"/>
              </a:solidFill>
              <a:ln w="9525">
                <a:noFill/>
                <a:round/>
                <a:headEnd/>
                <a:tailEnd/>
              </a:ln>
            </p:spPr>
            <p:txBody>
              <a:bodyPr/>
              <a:lstStyle/>
              <a:p>
                <a:endParaRPr lang="en-US"/>
              </a:p>
            </p:txBody>
          </p:sp>
          <p:sp>
            <p:nvSpPr>
              <p:cNvPr id="35915" name="Freeform 63"/>
              <p:cNvSpPr>
                <a:spLocks/>
              </p:cNvSpPr>
              <p:nvPr/>
            </p:nvSpPr>
            <p:spPr bwMode="auto">
              <a:xfrm>
                <a:off x="6807" y="4274"/>
                <a:ext cx="33" cy="33"/>
              </a:xfrm>
              <a:custGeom>
                <a:avLst/>
                <a:gdLst>
                  <a:gd name="T0" fmla="*/ 24 w 33"/>
                  <a:gd name="T1" fmla="*/ 33 h 33"/>
                  <a:gd name="T2" fmla="*/ 18 w 33"/>
                  <a:gd name="T3" fmla="*/ 28 h 33"/>
                  <a:gd name="T4" fmla="*/ 33 w 33"/>
                  <a:gd name="T5" fmla="*/ 10 h 33"/>
                  <a:gd name="T6" fmla="*/ 21 w 33"/>
                  <a:gd name="T7" fmla="*/ 0 h 33"/>
                  <a:gd name="T8" fmla="*/ 6 w 33"/>
                  <a:gd name="T9" fmla="*/ 18 h 33"/>
                  <a:gd name="T10" fmla="*/ 0 w 33"/>
                  <a:gd name="T11" fmla="*/ 13 h 33"/>
                  <a:gd name="T12" fmla="*/ 6 w 33"/>
                  <a:gd name="T13" fmla="*/ 29 h 33"/>
                  <a:gd name="T14" fmla="*/ 24 w 33"/>
                  <a:gd name="T15" fmla="*/ 33 h 3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3"/>
                  <a:gd name="T26" fmla="*/ 33 w 3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3">
                    <a:moveTo>
                      <a:pt x="24" y="33"/>
                    </a:moveTo>
                    <a:lnTo>
                      <a:pt x="18" y="28"/>
                    </a:lnTo>
                    <a:lnTo>
                      <a:pt x="33" y="10"/>
                    </a:lnTo>
                    <a:lnTo>
                      <a:pt x="21" y="0"/>
                    </a:lnTo>
                    <a:lnTo>
                      <a:pt x="6" y="18"/>
                    </a:lnTo>
                    <a:lnTo>
                      <a:pt x="0" y="13"/>
                    </a:lnTo>
                    <a:lnTo>
                      <a:pt x="6" y="29"/>
                    </a:lnTo>
                    <a:lnTo>
                      <a:pt x="24" y="33"/>
                    </a:lnTo>
                    <a:close/>
                  </a:path>
                </a:pathLst>
              </a:custGeom>
              <a:noFill/>
              <a:ln w="4763" cap="rnd">
                <a:solidFill>
                  <a:srgbClr val="000000"/>
                </a:solidFill>
                <a:round/>
                <a:headEnd/>
                <a:tailEnd/>
              </a:ln>
            </p:spPr>
            <p:txBody>
              <a:bodyPr/>
              <a:lstStyle/>
              <a:p>
                <a:endParaRPr lang="en-US"/>
              </a:p>
            </p:txBody>
          </p:sp>
        </p:grpSp>
        <p:sp>
          <p:nvSpPr>
            <p:cNvPr id="35886" name="Text Box 64"/>
            <p:cNvSpPr txBox="1">
              <a:spLocks noChangeArrowheads="1"/>
            </p:cNvSpPr>
            <p:nvPr/>
          </p:nvSpPr>
          <p:spPr bwMode="auto">
            <a:xfrm>
              <a:off x="4464" y="3364"/>
              <a:ext cx="528" cy="263"/>
            </a:xfrm>
            <a:prstGeom prst="rect">
              <a:avLst/>
            </a:prstGeom>
            <a:solidFill>
              <a:srgbClr val="FFFFCC"/>
            </a:solidFill>
            <a:ln w="22225" algn="ctr">
              <a:solidFill>
                <a:schemeClr val="tx1"/>
              </a:solidFill>
              <a:miter lim="800000"/>
              <a:headEnd/>
              <a:tailEnd/>
            </a:ln>
          </p:spPr>
          <p:txBody>
            <a:bodyPr lIns="86493" tIns="43247" rIns="86493" bIns="43247">
              <a:spAutoFit/>
            </a:bodyPr>
            <a:lstStyle/>
            <a:p>
              <a:pPr defTabSz="865188"/>
              <a:r>
                <a:rPr lang="en-US" sz="900"/>
                <a:t>Training</a:t>
              </a:r>
            </a:p>
            <a:p>
              <a:pPr defTabSz="865188"/>
              <a:r>
                <a:rPr lang="en-US" sz="900"/>
                <a:t>Equipment</a:t>
              </a:r>
            </a:p>
          </p:txBody>
        </p:sp>
        <p:grpSp>
          <p:nvGrpSpPr>
            <p:cNvPr id="13" name="Group 65"/>
            <p:cNvGrpSpPr>
              <a:grpSpLocks/>
            </p:cNvGrpSpPr>
            <p:nvPr/>
          </p:nvGrpSpPr>
          <p:grpSpPr bwMode="auto">
            <a:xfrm>
              <a:off x="3888" y="1977"/>
              <a:ext cx="720" cy="768"/>
              <a:chOff x="3888" y="1968"/>
              <a:chExt cx="720" cy="768"/>
            </a:xfrm>
          </p:grpSpPr>
          <p:sp>
            <p:nvSpPr>
              <p:cNvPr id="35909" name="Freeform 66"/>
              <p:cNvSpPr>
                <a:spLocks/>
              </p:cNvSpPr>
              <p:nvPr/>
            </p:nvSpPr>
            <p:spPr bwMode="auto">
              <a:xfrm>
                <a:off x="3888" y="1968"/>
                <a:ext cx="720" cy="768"/>
              </a:xfrm>
              <a:custGeom>
                <a:avLst/>
                <a:gdLst>
                  <a:gd name="T0" fmla="*/ 14 w 803"/>
                  <a:gd name="T1" fmla="*/ 229 h 804"/>
                  <a:gd name="T2" fmla="*/ 14 w 803"/>
                  <a:gd name="T3" fmla="*/ 229 h 804"/>
                  <a:gd name="T4" fmla="*/ 16 w 803"/>
                  <a:gd name="T5" fmla="*/ 230 h 804"/>
                  <a:gd name="T6" fmla="*/ 20 w 803"/>
                  <a:gd name="T7" fmla="*/ 209 h 804"/>
                  <a:gd name="T8" fmla="*/ 20 w 803"/>
                  <a:gd name="T9" fmla="*/ 209 h 804"/>
                  <a:gd name="T10" fmla="*/ 22 w 803"/>
                  <a:gd name="T11" fmla="*/ 209 h 804"/>
                  <a:gd name="T12" fmla="*/ 25 w 803"/>
                  <a:gd name="T13" fmla="*/ 233 h 804"/>
                  <a:gd name="T14" fmla="*/ 25 w 803"/>
                  <a:gd name="T15" fmla="*/ 231 h 804"/>
                  <a:gd name="T16" fmla="*/ 27 w 803"/>
                  <a:gd name="T17" fmla="*/ 230 h 804"/>
                  <a:gd name="T18" fmla="*/ 28 w 803"/>
                  <a:gd name="T19" fmla="*/ 229 h 804"/>
                  <a:gd name="T20" fmla="*/ 29 w 803"/>
                  <a:gd name="T21" fmla="*/ 198 h 804"/>
                  <a:gd name="T22" fmla="*/ 34 w 803"/>
                  <a:gd name="T23" fmla="*/ 210 h 804"/>
                  <a:gd name="T24" fmla="*/ 35 w 803"/>
                  <a:gd name="T25" fmla="*/ 205 h 804"/>
                  <a:gd name="T26" fmla="*/ 35 w 803"/>
                  <a:gd name="T27" fmla="*/ 203 h 804"/>
                  <a:gd name="T28" fmla="*/ 36 w 803"/>
                  <a:gd name="T29" fmla="*/ 200 h 804"/>
                  <a:gd name="T30" fmla="*/ 35 w 803"/>
                  <a:gd name="T31" fmla="*/ 167 h 804"/>
                  <a:gd name="T32" fmla="*/ 35 w 803"/>
                  <a:gd name="T33" fmla="*/ 161 h 804"/>
                  <a:gd name="T34" fmla="*/ 41 w 803"/>
                  <a:gd name="T35" fmla="*/ 155 h 804"/>
                  <a:gd name="T36" fmla="*/ 42 w 803"/>
                  <a:gd name="T37" fmla="*/ 146 h 804"/>
                  <a:gd name="T38" fmla="*/ 38 w 803"/>
                  <a:gd name="T39" fmla="*/ 123 h 804"/>
                  <a:gd name="T40" fmla="*/ 38 w 803"/>
                  <a:gd name="T41" fmla="*/ 117 h 804"/>
                  <a:gd name="T42" fmla="*/ 42 w 803"/>
                  <a:gd name="T43" fmla="*/ 96 h 804"/>
                  <a:gd name="T44" fmla="*/ 42 w 803"/>
                  <a:gd name="T45" fmla="*/ 85 h 804"/>
                  <a:gd name="T46" fmla="*/ 36 w 803"/>
                  <a:gd name="T47" fmla="*/ 78 h 804"/>
                  <a:gd name="T48" fmla="*/ 35 w 803"/>
                  <a:gd name="T49" fmla="*/ 73 h 804"/>
                  <a:gd name="T50" fmla="*/ 38 w 803"/>
                  <a:gd name="T51" fmla="*/ 42 h 804"/>
                  <a:gd name="T52" fmla="*/ 36 w 803"/>
                  <a:gd name="T53" fmla="*/ 33 h 804"/>
                  <a:gd name="T54" fmla="*/ 31 w 803"/>
                  <a:gd name="T55" fmla="*/ 44 h 804"/>
                  <a:gd name="T56" fmla="*/ 29 w 803"/>
                  <a:gd name="T57" fmla="*/ 39 h 804"/>
                  <a:gd name="T58" fmla="*/ 29 w 803"/>
                  <a:gd name="T59" fmla="*/ 11 h 804"/>
                  <a:gd name="T60" fmla="*/ 28 w 803"/>
                  <a:gd name="T61" fmla="*/ 11 h 804"/>
                  <a:gd name="T62" fmla="*/ 27 w 803"/>
                  <a:gd name="T63" fmla="*/ 11 h 804"/>
                  <a:gd name="T64" fmla="*/ 23 w 803"/>
                  <a:gd name="T65" fmla="*/ 28 h 804"/>
                  <a:gd name="T66" fmla="*/ 22 w 803"/>
                  <a:gd name="T67" fmla="*/ 27 h 804"/>
                  <a:gd name="T68" fmla="*/ 22 w 803"/>
                  <a:gd name="T69" fmla="*/ 27 h 804"/>
                  <a:gd name="T70" fmla="*/ 19 w 803"/>
                  <a:gd name="T71" fmla="*/ 0 h 804"/>
                  <a:gd name="T72" fmla="*/ 18 w 803"/>
                  <a:gd name="T73" fmla="*/ 5 h 804"/>
                  <a:gd name="T74" fmla="*/ 17 w 803"/>
                  <a:gd name="T75" fmla="*/ 7 h 804"/>
                  <a:gd name="T76" fmla="*/ 16 w 803"/>
                  <a:gd name="T77" fmla="*/ 11 h 804"/>
                  <a:gd name="T78" fmla="*/ 14 w 803"/>
                  <a:gd name="T79" fmla="*/ 32 h 804"/>
                  <a:gd name="T80" fmla="*/ 14 w 803"/>
                  <a:gd name="T81" fmla="*/ 35 h 804"/>
                  <a:gd name="T82" fmla="*/ 13 w 803"/>
                  <a:gd name="T83" fmla="*/ 37 h 804"/>
                  <a:gd name="T84" fmla="*/ 8 w 803"/>
                  <a:gd name="T85" fmla="*/ 26 h 804"/>
                  <a:gd name="T86" fmla="*/ 7 w 803"/>
                  <a:gd name="T87" fmla="*/ 31 h 804"/>
                  <a:gd name="T88" fmla="*/ 9 w 803"/>
                  <a:gd name="T89" fmla="*/ 61 h 804"/>
                  <a:gd name="T90" fmla="*/ 7 w 803"/>
                  <a:gd name="T91" fmla="*/ 69 h 804"/>
                  <a:gd name="T92" fmla="*/ 4 w 803"/>
                  <a:gd name="T93" fmla="*/ 74 h 804"/>
                  <a:gd name="T94" fmla="*/ 4 w 803"/>
                  <a:gd name="T95" fmla="*/ 84 h 804"/>
                  <a:gd name="T96" fmla="*/ 4 w 803"/>
                  <a:gd name="T97" fmla="*/ 106 h 804"/>
                  <a:gd name="T98" fmla="*/ 4 w 803"/>
                  <a:gd name="T99" fmla="*/ 116 h 804"/>
                  <a:gd name="T100" fmla="*/ 2 w 803"/>
                  <a:gd name="T101" fmla="*/ 135 h 804"/>
                  <a:gd name="T102" fmla="*/ 4 w 803"/>
                  <a:gd name="T103" fmla="*/ 145 h 804"/>
                  <a:gd name="T104" fmla="*/ 5 w 803"/>
                  <a:gd name="T105" fmla="*/ 152 h 804"/>
                  <a:gd name="T106" fmla="*/ 7 w 803"/>
                  <a:gd name="T107" fmla="*/ 162 h 804"/>
                  <a:gd name="T108" fmla="*/ 4 w 803"/>
                  <a:gd name="T109" fmla="*/ 191 h 804"/>
                  <a:gd name="T110" fmla="*/ 6 w 803"/>
                  <a:gd name="T111" fmla="*/ 199 h 804"/>
                  <a:gd name="T112" fmla="*/ 12 w 803"/>
                  <a:gd name="T113" fmla="*/ 191 h 804"/>
                  <a:gd name="T114" fmla="*/ 12 w 803"/>
                  <a:gd name="T115" fmla="*/ 194 h 804"/>
                  <a:gd name="T116" fmla="*/ 13 w 803"/>
                  <a:gd name="T117" fmla="*/ 195 h 804"/>
                  <a:gd name="T118" fmla="*/ 13 w 803"/>
                  <a:gd name="T119" fmla="*/ 224 h 8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03"/>
                  <a:gd name="T181" fmla="*/ 0 h 804"/>
                  <a:gd name="T182" fmla="*/ 803 w 803"/>
                  <a:gd name="T183" fmla="*/ 804 h 8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03" h="804">
                    <a:moveTo>
                      <a:pt x="259" y="781"/>
                    </a:moveTo>
                    <a:lnTo>
                      <a:pt x="264" y="782"/>
                    </a:lnTo>
                    <a:lnTo>
                      <a:pt x="268" y="785"/>
                    </a:lnTo>
                    <a:lnTo>
                      <a:pt x="272" y="786"/>
                    </a:lnTo>
                    <a:lnTo>
                      <a:pt x="276" y="787"/>
                    </a:lnTo>
                    <a:lnTo>
                      <a:pt x="282" y="789"/>
                    </a:lnTo>
                    <a:lnTo>
                      <a:pt x="288" y="791"/>
                    </a:lnTo>
                    <a:lnTo>
                      <a:pt x="295" y="793"/>
                    </a:lnTo>
                    <a:lnTo>
                      <a:pt x="302" y="795"/>
                    </a:lnTo>
                    <a:lnTo>
                      <a:pt x="315" y="799"/>
                    </a:lnTo>
                    <a:lnTo>
                      <a:pt x="367" y="716"/>
                    </a:lnTo>
                    <a:lnTo>
                      <a:pt x="373" y="717"/>
                    </a:lnTo>
                    <a:lnTo>
                      <a:pt x="378" y="717"/>
                    </a:lnTo>
                    <a:lnTo>
                      <a:pt x="383" y="718"/>
                    </a:lnTo>
                    <a:lnTo>
                      <a:pt x="389" y="718"/>
                    </a:lnTo>
                    <a:lnTo>
                      <a:pt x="394" y="718"/>
                    </a:lnTo>
                    <a:lnTo>
                      <a:pt x="400" y="718"/>
                    </a:lnTo>
                    <a:lnTo>
                      <a:pt x="404" y="718"/>
                    </a:lnTo>
                    <a:lnTo>
                      <a:pt x="410" y="718"/>
                    </a:lnTo>
                    <a:lnTo>
                      <a:pt x="453" y="804"/>
                    </a:lnTo>
                    <a:lnTo>
                      <a:pt x="467" y="802"/>
                    </a:lnTo>
                    <a:lnTo>
                      <a:pt x="473" y="801"/>
                    </a:lnTo>
                    <a:lnTo>
                      <a:pt x="479" y="800"/>
                    </a:lnTo>
                    <a:lnTo>
                      <a:pt x="485" y="799"/>
                    </a:lnTo>
                    <a:lnTo>
                      <a:pt x="489" y="797"/>
                    </a:lnTo>
                    <a:lnTo>
                      <a:pt x="495" y="796"/>
                    </a:lnTo>
                    <a:lnTo>
                      <a:pt x="501" y="795"/>
                    </a:lnTo>
                    <a:lnTo>
                      <a:pt x="506" y="794"/>
                    </a:lnTo>
                    <a:lnTo>
                      <a:pt x="511" y="793"/>
                    </a:lnTo>
                    <a:lnTo>
                      <a:pt x="525" y="788"/>
                    </a:lnTo>
                    <a:lnTo>
                      <a:pt x="529" y="689"/>
                    </a:lnTo>
                    <a:lnTo>
                      <a:pt x="537" y="684"/>
                    </a:lnTo>
                    <a:lnTo>
                      <a:pt x="546" y="680"/>
                    </a:lnTo>
                    <a:lnTo>
                      <a:pt x="554" y="675"/>
                    </a:lnTo>
                    <a:lnTo>
                      <a:pt x="562" y="671"/>
                    </a:lnTo>
                    <a:lnTo>
                      <a:pt x="645" y="726"/>
                    </a:lnTo>
                    <a:lnTo>
                      <a:pt x="656" y="717"/>
                    </a:lnTo>
                    <a:lnTo>
                      <a:pt x="661" y="713"/>
                    </a:lnTo>
                    <a:lnTo>
                      <a:pt x="666" y="709"/>
                    </a:lnTo>
                    <a:lnTo>
                      <a:pt x="669" y="705"/>
                    </a:lnTo>
                    <a:lnTo>
                      <a:pt x="674" y="701"/>
                    </a:lnTo>
                    <a:lnTo>
                      <a:pt x="678" y="697"/>
                    </a:lnTo>
                    <a:lnTo>
                      <a:pt x="683" y="694"/>
                    </a:lnTo>
                    <a:lnTo>
                      <a:pt x="686" y="689"/>
                    </a:lnTo>
                    <a:lnTo>
                      <a:pt x="691" y="686"/>
                    </a:lnTo>
                    <a:lnTo>
                      <a:pt x="700" y="675"/>
                    </a:lnTo>
                    <a:lnTo>
                      <a:pt x="653" y="584"/>
                    </a:lnTo>
                    <a:lnTo>
                      <a:pt x="658" y="577"/>
                    </a:lnTo>
                    <a:lnTo>
                      <a:pt x="662" y="570"/>
                    </a:lnTo>
                    <a:lnTo>
                      <a:pt x="667" y="564"/>
                    </a:lnTo>
                    <a:lnTo>
                      <a:pt x="671" y="555"/>
                    </a:lnTo>
                    <a:lnTo>
                      <a:pt x="773" y="562"/>
                    </a:lnTo>
                    <a:lnTo>
                      <a:pt x="778" y="549"/>
                    </a:lnTo>
                    <a:lnTo>
                      <a:pt x="782" y="538"/>
                    </a:lnTo>
                    <a:lnTo>
                      <a:pt x="785" y="528"/>
                    </a:lnTo>
                    <a:lnTo>
                      <a:pt x="789" y="516"/>
                    </a:lnTo>
                    <a:lnTo>
                      <a:pt x="792" y="504"/>
                    </a:lnTo>
                    <a:lnTo>
                      <a:pt x="796" y="490"/>
                    </a:lnTo>
                    <a:lnTo>
                      <a:pt x="709" y="434"/>
                    </a:lnTo>
                    <a:lnTo>
                      <a:pt x="709" y="426"/>
                    </a:lnTo>
                    <a:lnTo>
                      <a:pt x="710" y="418"/>
                    </a:lnTo>
                    <a:lnTo>
                      <a:pt x="710" y="410"/>
                    </a:lnTo>
                    <a:lnTo>
                      <a:pt x="710" y="402"/>
                    </a:lnTo>
                    <a:lnTo>
                      <a:pt x="803" y="357"/>
                    </a:lnTo>
                    <a:lnTo>
                      <a:pt x="800" y="342"/>
                    </a:lnTo>
                    <a:lnTo>
                      <a:pt x="798" y="331"/>
                    </a:lnTo>
                    <a:lnTo>
                      <a:pt x="797" y="319"/>
                    </a:lnTo>
                    <a:lnTo>
                      <a:pt x="795" y="308"/>
                    </a:lnTo>
                    <a:lnTo>
                      <a:pt x="791" y="296"/>
                    </a:lnTo>
                    <a:lnTo>
                      <a:pt x="788" y="282"/>
                    </a:lnTo>
                    <a:lnTo>
                      <a:pt x="684" y="278"/>
                    </a:lnTo>
                    <a:lnTo>
                      <a:pt x="681" y="271"/>
                    </a:lnTo>
                    <a:lnTo>
                      <a:pt x="677" y="263"/>
                    </a:lnTo>
                    <a:lnTo>
                      <a:pt x="674" y="256"/>
                    </a:lnTo>
                    <a:lnTo>
                      <a:pt x="669" y="249"/>
                    </a:lnTo>
                    <a:lnTo>
                      <a:pt x="728" y="164"/>
                    </a:lnTo>
                    <a:lnTo>
                      <a:pt x="719" y="152"/>
                    </a:lnTo>
                    <a:lnTo>
                      <a:pt x="712" y="143"/>
                    </a:lnTo>
                    <a:lnTo>
                      <a:pt x="704" y="134"/>
                    </a:lnTo>
                    <a:lnTo>
                      <a:pt x="696" y="126"/>
                    </a:lnTo>
                    <a:lnTo>
                      <a:pt x="687" y="116"/>
                    </a:lnTo>
                    <a:lnTo>
                      <a:pt x="676" y="106"/>
                    </a:lnTo>
                    <a:lnTo>
                      <a:pt x="586" y="154"/>
                    </a:lnTo>
                    <a:lnTo>
                      <a:pt x="579" y="149"/>
                    </a:lnTo>
                    <a:lnTo>
                      <a:pt x="572" y="144"/>
                    </a:lnTo>
                    <a:lnTo>
                      <a:pt x="565" y="139"/>
                    </a:lnTo>
                    <a:lnTo>
                      <a:pt x="557" y="135"/>
                    </a:lnTo>
                    <a:lnTo>
                      <a:pt x="565" y="32"/>
                    </a:lnTo>
                    <a:lnTo>
                      <a:pt x="552" y="27"/>
                    </a:lnTo>
                    <a:lnTo>
                      <a:pt x="546" y="24"/>
                    </a:lnTo>
                    <a:lnTo>
                      <a:pt x="540" y="22"/>
                    </a:lnTo>
                    <a:lnTo>
                      <a:pt x="534" y="21"/>
                    </a:lnTo>
                    <a:lnTo>
                      <a:pt x="530" y="18"/>
                    </a:lnTo>
                    <a:lnTo>
                      <a:pt x="524" y="17"/>
                    </a:lnTo>
                    <a:lnTo>
                      <a:pt x="519" y="15"/>
                    </a:lnTo>
                    <a:lnTo>
                      <a:pt x="515" y="14"/>
                    </a:lnTo>
                    <a:lnTo>
                      <a:pt x="509" y="13"/>
                    </a:lnTo>
                    <a:lnTo>
                      <a:pt x="494" y="8"/>
                    </a:lnTo>
                    <a:lnTo>
                      <a:pt x="441" y="93"/>
                    </a:lnTo>
                    <a:lnTo>
                      <a:pt x="436" y="92"/>
                    </a:lnTo>
                    <a:lnTo>
                      <a:pt x="432" y="92"/>
                    </a:lnTo>
                    <a:lnTo>
                      <a:pt x="427" y="91"/>
                    </a:lnTo>
                    <a:lnTo>
                      <a:pt x="423" y="91"/>
                    </a:lnTo>
                    <a:lnTo>
                      <a:pt x="417" y="91"/>
                    </a:lnTo>
                    <a:lnTo>
                      <a:pt x="412" y="91"/>
                    </a:lnTo>
                    <a:lnTo>
                      <a:pt x="408" y="90"/>
                    </a:lnTo>
                    <a:lnTo>
                      <a:pt x="403" y="90"/>
                    </a:lnTo>
                    <a:lnTo>
                      <a:pt x="359" y="0"/>
                    </a:lnTo>
                    <a:lnTo>
                      <a:pt x="344" y="2"/>
                    </a:lnTo>
                    <a:lnTo>
                      <a:pt x="339" y="3"/>
                    </a:lnTo>
                    <a:lnTo>
                      <a:pt x="333" y="5"/>
                    </a:lnTo>
                    <a:lnTo>
                      <a:pt x="327" y="5"/>
                    </a:lnTo>
                    <a:lnTo>
                      <a:pt x="322" y="6"/>
                    </a:lnTo>
                    <a:lnTo>
                      <a:pt x="317" y="7"/>
                    </a:lnTo>
                    <a:lnTo>
                      <a:pt x="311" y="8"/>
                    </a:lnTo>
                    <a:lnTo>
                      <a:pt x="306" y="10"/>
                    </a:lnTo>
                    <a:lnTo>
                      <a:pt x="301" y="12"/>
                    </a:lnTo>
                    <a:lnTo>
                      <a:pt x="286" y="15"/>
                    </a:lnTo>
                    <a:lnTo>
                      <a:pt x="282" y="112"/>
                    </a:lnTo>
                    <a:lnTo>
                      <a:pt x="277" y="114"/>
                    </a:lnTo>
                    <a:lnTo>
                      <a:pt x="272" y="116"/>
                    </a:lnTo>
                    <a:lnTo>
                      <a:pt x="267" y="119"/>
                    </a:lnTo>
                    <a:lnTo>
                      <a:pt x="263" y="121"/>
                    </a:lnTo>
                    <a:lnTo>
                      <a:pt x="258" y="123"/>
                    </a:lnTo>
                    <a:lnTo>
                      <a:pt x="253" y="126"/>
                    </a:lnTo>
                    <a:lnTo>
                      <a:pt x="249" y="128"/>
                    </a:lnTo>
                    <a:lnTo>
                      <a:pt x="244" y="130"/>
                    </a:lnTo>
                    <a:lnTo>
                      <a:pt x="162" y="76"/>
                    </a:lnTo>
                    <a:lnTo>
                      <a:pt x="151" y="85"/>
                    </a:lnTo>
                    <a:lnTo>
                      <a:pt x="143" y="92"/>
                    </a:lnTo>
                    <a:lnTo>
                      <a:pt x="135" y="99"/>
                    </a:lnTo>
                    <a:lnTo>
                      <a:pt x="125" y="106"/>
                    </a:lnTo>
                    <a:lnTo>
                      <a:pt x="117" y="114"/>
                    </a:lnTo>
                    <a:lnTo>
                      <a:pt x="107" y="124"/>
                    </a:lnTo>
                    <a:lnTo>
                      <a:pt x="152" y="209"/>
                    </a:lnTo>
                    <a:lnTo>
                      <a:pt x="145" y="218"/>
                    </a:lnTo>
                    <a:lnTo>
                      <a:pt x="138" y="228"/>
                    </a:lnTo>
                    <a:lnTo>
                      <a:pt x="131" y="237"/>
                    </a:lnTo>
                    <a:lnTo>
                      <a:pt x="125" y="248"/>
                    </a:lnTo>
                    <a:lnTo>
                      <a:pt x="31" y="241"/>
                    </a:lnTo>
                    <a:lnTo>
                      <a:pt x="25" y="255"/>
                    </a:lnTo>
                    <a:lnTo>
                      <a:pt x="22" y="265"/>
                    </a:lnTo>
                    <a:lnTo>
                      <a:pt x="18" y="275"/>
                    </a:lnTo>
                    <a:lnTo>
                      <a:pt x="15" y="286"/>
                    </a:lnTo>
                    <a:lnTo>
                      <a:pt x="11" y="296"/>
                    </a:lnTo>
                    <a:lnTo>
                      <a:pt x="8" y="311"/>
                    </a:lnTo>
                    <a:lnTo>
                      <a:pt x="87" y="361"/>
                    </a:lnTo>
                    <a:lnTo>
                      <a:pt x="86" y="372"/>
                    </a:lnTo>
                    <a:lnTo>
                      <a:pt x="85" y="385"/>
                    </a:lnTo>
                    <a:lnTo>
                      <a:pt x="84" y="396"/>
                    </a:lnTo>
                    <a:lnTo>
                      <a:pt x="84" y="409"/>
                    </a:lnTo>
                    <a:lnTo>
                      <a:pt x="0" y="451"/>
                    </a:lnTo>
                    <a:lnTo>
                      <a:pt x="2" y="466"/>
                    </a:lnTo>
                    <a:lnTo>
                      <a:pt x="5" y="476"/>
                    </a:lnTo>
                    <a:lnTo>
                      <a:pt x="7" y="486"/>
                    </a:lnTo>
                    <a:lnTo>
                      <a:pt x="9" y="498"/>
                    </a:lnTo>
                    <a:lnTo>
                      <a:pt x="11" y="508"/>
                    </a:lnTo>
                    <a:lnTo>
                      <a:pt x="15" y="522"/>
                    </a:lnTo>
                    <a:lnTo>
                      <a:pt x="108" y="525"/>
                    </a:lnTo>
                    <a:lnTo>
                      <a:pt x="114" y="537"/>
                    </a:lnTo>
                    <a:lnTo>
                      <a:pt x="119" y="547"/>
                    </a:lnTo>
                    <a:lnTo>
                      <a:pt x="124" y="559"/>
                    </a:lnTo>
                    <a:lnTo>
                      <a:pt x="131" y="569"/>
                    </a:lnTo>
                    <a:lnTo>
                      <a:pt x="78" y="646"/>
                    </a:lnTo>
                    <a:lnTo>
                      <a:pt x="89" y="658"/>
                    </a:lnTo>
                    <a:lnTo>
                      <a:pt x="96" y="666"/>
                    </a:lnTo>
                    <a:lnTo>
                      <a:pt x="102" y="674"/>
                    </a:lnTo>
                    <a:lnTo>
                      <a:pt x="109" y="682"/>
                    </a:lnTo>
                    <a:lnTo>
                      <a:pt x="117" y="690"/>
                    </a:lnTo>
                    <a:lnTo>
                      <a:pt x="128" y="701"/>
                    </a:lnTo>
                    <a:lnTo>
                      <a:pt x="212" y="657"/>
                    </a:lnTo>
                    <a:lnTo>
                      <a:pt x="216" y="660"/>
                    </a:lnTo>
                    <a:lnTo>
                      <a:pt x="221" y="664"/>
                    </a:lnTo>
                    <a:lnTo>
                      <a:pt x="226" y="667"/>
                    </a:lnTo>
                    <a:lnTo>
                      <a:pt x="231" y="670"/>
                    </a:lnTo>
                    <a:lnTo>
                      <a:pt x="236" y="673"/>
                    </a:lnTo>
                    <a:lnTo>
                      <a:pt x="241" y="675"/>
                    </a:lnTo>
                    <a:lnTo>
                      <a:pt x="246" y="679"/>
                    </a:lnTo>
                    <a:lnTo>
                      <a:pt x="251" y="681"/>
                    </a:lnTo>
                    <a:lnTo>
                      <a:pt x="245" y="776"/>
                    </a:lnTo>
                    <a:lnTo>
                      <a:pt x="259" y="781"/>
                    </a:lnTo>
                    <a:close/>
                  </a:path>
                </a:pathLst>
              </a:custGeom>
              <a:solidFill>
                <a:srgbClr val="000000"/>
              </a:solidFill>
              <a:ln w="9525">
                <a:noFill/>
                <a:round/>
                <a:headEnd/>
                <a:tailEnd/>
              </a:ln>
            </p:spPr>
            <p:txBody>
              <a:bodyPr/>
              <a:lstStyle/>
              <a:p>
                <a:endParaRPr lang="en-US"/>
              </a:p>
            </p:txBody>
          </p:sp>
          <p:sp>
            <p:nvSpPr>
              <p:cNvPr id="35910" name="Freeform 67"/>
              <p:cNvSpPr>
                <a:spLocks/>
              </p:cNvSpPr>
              <p:nvPr/>
            </p:nvSpPr>
            <p:spPr bwMode="auto">
              <a:xfrm>
                <a:off x="3928" y="2018"/>
                <a:ext cx="640" cy="684"/>
              </a:xfrm>
              <a:custGeom>
                <a:avLst/>
                <a:gdLst>
                  <a:gd name="T0" fmla="*/ 22 w 714"/>
                  <a:gd name="T1" fmla="*/ 214 h 715"/>
                  <a:gd name="T2" fmla="*/ 22 w 714"/>
                  <a:gd name="T3" fmla="*/ 215 h 715"/>
                  <a:gd name="T4" fmla="*/ 20 w 714"/>
                  <a:gd name="T5" fmla="*/ 192 h 715"/>
                  <a:gd name="T6" fmla="*/ 18 w 714"/>
                  <a:gd name="T7" fmla="*/ 192 h 715"/>
                  <a:gd name="T8" fmla="*/ 17 w 714"/>
                  <a:gd name="T9" fmla="*/ 192 h 715"/>
                  <a:gd name="T10" fmla="*/ 13 w 714"/>
                  <a:gd name="T11" fmla="*/ 212 h 715"/>
                  <a:gd name="T12" fmla="*/ 13 w 714"/>
                  <a:gd name="T13" fmla="*/ 212 h 715"/>
                  <a:gd name="T14" fmla="*/ 13 w 714"/>
                  <a:gd name="T15" fmla="*/ 184 h 715"/>
                  <a:gd name="T16" fmla="*/ 12 w 714"/>
                  <a:gd name="T17" fmla="*/ 179 h 715"/>
                  <a:gd name="T18" fmla="*/ 11 w 714"/>
                  <a:gd name="T19" fmla="*/ 177 h 715"/>
                  <a:gd name="T20" fmla="*/ 10 w 714"/>
                  <a:gd name="T21" fmla="*/ 170 h 715"/>
                  <a:gd name="T22" fmla="*/ 4 w 714"/>
                  <a:gd name="T23" fmla="*/ 184 h 715"/>
                  <a:gd name="T24" fmla="*/ 7 w 714"/>
                  <a:gd name="T25" fmla="*/ 158 h 715"/>
                  <a:gd name="T26" fmla="*/ 6 w 714"/>
                  <a:gd name="T27" fmla="*/ 147 h 715"/>
                  <a:gd name="T28" fmla="*/ 4 w 714"/>
                  <a:gd name="T29" fmla="*/ 134 h 715"/>
                  <a:gd name="T30" fmla="*/ 1 w 714"/>
                  <a:gd name="T31" fmla="*/ 131 h 715"/>
                  <a:gd name="T32" fmla="*/ 4 w 714"/>
                  <a:gd name="T33" fmla="*/ 118 h 715"/>
                  <a:gd name="T34" fmla="*/ 4 w 714"/>
                  <a:gd name="T35" fmla="*/ 104 h 715"/>
                  <a:gd name="T36" fmla="*/ 4 w 714"/>
                  <a:gd name="T37" fmla="*/ 90 h 715"/>
                  <a:gd name="T38" fmla="*/ 4 w 714"/>
                  <a:gd name="T39" fmla="*/ 74 h 715"/>
                  <a:gd name="T40" fmla="*/ 5 w 714"/>
                  <a:gd name="T41" fmla="*/ 74 h 715"/>
                  <a:gd name="T42" fmla="*/ 6 w 714"/>
                  <a:gd name="T43" fmla="*/ 67 h 715"/>
                  <a:gd name="T44" fmla="*/ 7 w 714"/>
                  <a:gd name="T45" fmla="*/ 59 h 715"/>
                  <a:gd name="T46" fmla="*/ 8 w 714"/>
                  <a:gd name="T47" fmla="*/ 54 h 715"/>
                  <a:gd name="T48" fmla="*/ 6 w 714"/>
                  <a:gd name="T49" fmla="*/ 27 h 715"/>
                  <a:gd name="T50" fmla="*/ 6 w 714"/>
                  <a:gd name="T51" fmla="*/ 26 h 715"/>
                  <a:gd name="T52" fmla="*/ 12 w 714"/>
                  <a:gd name="T53" fmla="*/ 37 h 715"/>
                  <a:gd name="T54" fmla="*/ 12 w 714"/>
                  <a:gd name="T55" fmla="*/ 33 h 715"/>
                  <a:gd name="T56" fmla="*/ 13 w 714"/>
                  <a:gd name="T57" fmla="*/ 31 h 715"/>
                  <a:gd name="T58" fmla="*/ 14 w 714"/>
                  <a:gd name="T59" fmla="*/ 2 h 715"/>
                  <a:gd name="T60" fmla="*/ 15 w 714"/>
                  <a:gd name="T61" fmla="*/ 1 h 715"/>
                  <a:gd name="T62" fmla="*/ 18 w 714"/>
                  <a:gd name="T63" fmla="*/ 27 h 715"/>
                  <a:gd name="T64" fmla="*/ 20 w 714"/>
                  <a:gd name="T65" fmla="*/ 27 h 715"/>
                  <a:gd name="T66" fmla="*/ 20 w 714"/>
                  <a:gd name="T67" fmla="*/ 28 h 715"/>
                  <a:gd name="T68" fmla="*/ 22 w 714"/>
                  <a:gd name="T69" fmla="*/ 29 h 715"/>
                  <a:gd name="T70" fmla="*/ 25 w 714"/>
                  <a:gd name="T71" fmla="*/ 11 h 715"/>
                  <a:gd name="T72" fmla="*/ 25 w 714"/>
                  <a:gd name="T73" fmla="*/ 33 h 715"/>
                  <a:gd name="T74" fmla="*/ 26 w 714"/>
                  <a:gd name="T75" fmla="*/ 38 h 715"/>
                  <a:gd name="T76" fmla="*/ 27 w 714"/>
                  <a:gd name="T77" fmla="*/ 42 h 715"/>
                  <a:gd name="T78" fmla="*/ 28 w 714"/>
                  <a:gd name="T79" fmla="*/ 45 h 715"/>
                  <a:gd name="T80" fmla="*/ 32 w 714"/>
                  <a:gd name="T81" fmla="*/ 33 h 715"/>
                  <a:gd name="T82" fmla="*/ 33 w 714"/>
                  <a:gd name="T83" fmla="*/ 37 h 715"/>
                  <a:gd name="T84" fmla="*/ 31 w 714"/>
                  <a:gd name="T85" fmla="*/ 68 h 715"/>
                  <a:gd name="T86" fmla="*/ 31 w 714"/>
                  <a:gd name="T87" fmla="*/ 78 h 715"/>
                  <a:gd name="T88" fmla="*/ 38 w 714"/>
                  <a:gd name="T89" fmla="*/ 85 h 715"/>
                  <a:gd name="T90" fmla="*/ 38 w 714"/>
                  <a:gd name="T91" fmla="*/ 88 h 715"/>
                  <a:gd name="T92" fmla="*/ 32 w 714"/>
                  <a:gd name="T93" fmla="*/ 109 h 715"/>
                  <a:gd name="T94" fmla="*/ 32 w 714"/>
                  <a:gd name="T95" fmla="*/ 121 h 715"/>
                  <a:gd name="T96" fmla="*/ 37 w 714"/>
                  <a:gd name="T97" fmla="*/ 142 h 715"/>
                  <a:gd name="T98" fmla="*/ 36 w 714"/>
                  <a:gd name="T99" fmla="*/ 144 h 715"/>
                  <a:gd name="T100" fmla="*/ 31 w 714"/>
                  <a:gd name="T101" fmla="*/ 149 h 715"/>
                  <a:gd name="T102" fmla="*/ 30 w 714"/>
                  <a:gd name="T103" fmla="*/ 160 h 715"/>
                  <a:gd name="T104" fmla="*/ 31 w 714"/>
                  <a:gd name="T105" fmla="*/ 188 h 715"/>
                  <a:gd name="T106" fmla="*/ 31 w 714"/>
                  <a:gd name="T107" fmla="*/ 192 h 715"/>
                  <a:gd name="T108" fmla="*/ 26 w 714"/>
                  <a:gd name="T109" fmla="*/ 178 h 715"/>
                  <a:gd name="T110" fmla="*/ 25 w 714"/>
                  <a:gd name="T111" fmla="*/ 182 h 715"/>
                  <a:gd name="T112" fmla="*/ 24 w 714"/>
                  <a:gd name="T113" fmla="*/ 186 h 7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4"/>
                  <a:gd name="T172" fmla="*/ 0 h 715"/>
                  <a:gd name="T173" fmla="*/ 714 w 714"/>
                  <a:gd name="T174" fmla="*/ 715 h 7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4" h="715">
                    <a:moveTo>
                      <a:pt x="446" y="619"/>
                    </a:moveTo>
                    <a:lnTo>
                      <a:pt x="442" y="713"/>
                    </a:lnTo>
                    <a:lnTo>
                      <a:pt x="439" y="714"/>
                    </a:lnTo>
                    <a:lnTo>
                      <a:pt x="436" y="714"/>
                    </a:lnTo>
                    <a:lnTo>
                      <a:pt x="433" y="715"/>
                    </a:lnTo>
                    <a:lnTo>
                      <a:pt x="431" y="715"/>
                    </a:lnTo>
                    <a:lnTo>
                      <a:pt x="389" y="632"/>
                    </a:lnTo>
                    <a:lnTo>
                      <a:pt x="375" y="634"/>
                    </a:lnTo>
                    <a:lnTo>
                      <a:pt x="368" y="634"/>
                    </a:lnTo>
                    <a:lnTo>
                      <a:pt x="360" y="635"/>
                    </a:lnTo>
                    <a:lnTo>
                      <a:pt x="353" y="635"/>
                    </a:lnTo>
                    <a:lnTo>
                      <a:pt x="345" y="634"/>
                    </a:lnTo>
                    <a:lnTo>
                      <a:pt x="337" y="634"/>
                    </a:lnTo>
                    <a:lnTo>
                      <a:pt x="329" y="634"/>
                    </a:lnTo>
                    <a:lnTo>
                      <a:pt x="322" y="632"/>
                    </a:lnTo>
                    <a:lnTo>
                      <a:pt x="314" y="631"/>
                    </a:lnTo>
                    <a:lnTo>
                      <a:pt x="302" y="629"/>
                    </a:lnTo>
                    <a:lnTo>
                      <a:pt x="252" y="708"/>
                    </a:lnTo>
                    <a:lnTo>
                      <a:pt x="249" y="707"/>
                    </a:lnTo>
                    <a:lnTo>
                      <a:pt x="245" y="706"/>
                    </a:lnTo>
                    <a:lnTo>
                      <a:pt x="243" y="705"/>
                    </a:lnTo>
                    <a:lnTo>
                      <a:pt x="242" y="705"/>
                    </a:lnTo>
                    <a:lnTo>
                      <a:pt x="249" y="614"/>
                    </a:lnTo>
                    <a:lnTo>
                      <a:pt x="236" y="607"/>
                    </a:lnTo>
                    <a:lnTo>
                      <a:pt x="229" y="604"/>
                    </a:lnTo>
                    <a:lnTo>
                      <a:pt x="221" y="600"/>
                    </a:lnTo>
                    <a:lnTo>
                      <a:pt x="214" y="596"/>
                    </a:lnTo>
                    <a:lnTo>
                      <a:pt x="207" y="592"/>
                    </a:lnTo>
                    <a:lnTo>
                      <a:pt x="201" y="587"/>
                    </a:lnTo>
                    <a:lnTo>
                      <a:pt x="194" y="583"/>
                    </a:lnTo>
                    <a:lnTo>
                      <a:pt x="188" y="578"/>
                    </a:lnTo>
                    <a:lnTo>
                      <a:pt x="182" y="574"/>
                    </a:lnTo>
                    <a:lnTo>
                      <a:pt x="171" y="566"/>
                    </a:lnTo>
                    <a:lnTo>
                      <a:pt x="91" y="607"/>
                    </a:lnTo>
                    <a:lnTo>
                      <a:pt x="90" y="605"/>
                    </a:lnTo>
                    <a:lnTo>
                      <a:pt x="87" y="604"/>
                    </a:lnTo>
                    <a:lnTo>
                      <a:pt x="86" y="601"/>
                    </a:lnTo>
                    <a:lnTo>
                      <a:pt x="84" y="600"/>
                    </a:lnTo>
                    <a:lnTo>
                      <a:pt x="135" y="525"/>
                    </a:lnTo>
                    <a:lnTo>
                      <a:pt x="127" y="514"/>
                    </a:lnTo>
                    <a:lnTo>
                      <a:pt x="117" y="500"/>
                    </a:lnTo>
                    <a:lnTo>
                      <a:pt x="109" y="485"/>
                    </a:lnTo>
                    <a:lnTo>
                      <a:pt x="102" y="470"/>
                    </a:lnTo>
                    <a:lnTo>
                      <a:pt x="97" y="455"/>
                    </a:lnTo>
                    <a:lnTo>
                      <a:pt x="92" y="442"/>
                    </a:lnTo>
                    <a:lnTo>
                      <a:pt x="1" y="439"/>
                    </a:lnTo>
                    <a:lnTo>
                      <a:pt x="1" y="437"/>
                    </a:lnTo>
                    <a:lnTo>
                      <a:pt x="1" y="434"/>
                    </a:lnTo>
                    <a:lnTo>
                      <a:pt x="0" y="432"/>
                    </a:lnTo>
                    <a:lnTo>
                      <a:pt x="0" y="430"/>
                    </a:lnTo>
                    <a:lnTo>
                      <a:pt x="80" y="389"/>
                    </a:lnTo>
                    <a:lnTo>
                      <a:pt x="79" y="377"/>
                    </a:lnTo>
                    <a:lnTo>
                      <a:pt x="79" y="360"/>
                    </a:lnTo>
                    <a:lnTo>
                      <a:pt x="79" y="343"/>
                    </a:lnTo>
                    <a:lnTo>
                      <a:pt x="82" y="327"/>
                    </a:lnTo>
                    <a:lnTo>
                      <a:pt x="84" y="311"/>
                    </a:lnTo>
                    <a:lnTo>
                      <a:pt x="86" y="297"/>
                    </a:lnTo>
                    <a:lnTo>
                      <a:pt x="9" y="249"/>
                    </a:lnTo>
                    <a:lnTo>
                      <a:pt x="10" y="246"/>
                    </a:lnTo>
                    <a:lnTo>
                      <a:pt x="11" y="244"/>
                    </a:lnTo>
                    <a:lnTo>
                      <a:pt x="11" y="242"/>
                    </a:lnTo>
                    <a:lnTo>
                      <a:pt x="13" y="239"/>
                    </a:lnTo>
                    <a:lnTo>
                      <a:pt x="104" y="245"/>
                    </a:lnTo>
                    <a:lnTo>
                      <a:pt x="110" y="234"/>
                    </a:lnTo>
                    <a:lnTo>
                      <a:pt x="114" y="227"/>
                    </a:lnTo>
                    <a:lnTo>
                      <a:pt x="118" y="219"/>
                    </a:lnTo>
                    <a:lnTo>
                      <a:pt x="123" y="212"/>
                    </a:lnTo>
                    <a:lnTo>
                      <a:pt x="127" y="205"/>
                    </a:lnTo>
                    <a:lnTo>
                      <a:pt x="131" y="199"/>
                    </a:lnTo>
                    <a:lnTo>
                      <a:pt x="136" y="192"/>
                    </a:lnTo>
                    <a:lnTo>
                      <a:pt x="142" y="186"/>
                    </a:lnTo>
                    <a:lnTo>
                      <a:pt x="146" y="181"/>
                    </a:lnTo>
                    <a:lnTo>
                      <a:pt x="154" y="170"/>
                    </a:lnTo>
                    <a:lnTo>
                      <a:pt x="112" y="89"/>
                    </a:lnTo>
                    <a:lnTo>
                      <a:pt x="114" y="86"/>
                    </a:lnTo>
                    <a:lnTo>
                      <a:pt x="116" y="85"/>
                    </a:lnTo>
                    <a:lnTo>
                      <a:pt x="117" y="83"/>
                    </a:lnTo>
                    <a:lnTo>
                      <a:pt x="120" y="82"/>
                    </a:lnTo>
                    <a:lnTo>
                      <a:pt x="197" y="133"/>
                    </a:lnTo>
                    <a:lnTo>
                      <a:pt x="208" y="128"/>
                    </a:lnTo>
                    <a:lnTo>
                      <a:pt x="214" y="124"/>
                    </a:lnTo>
                    <a:lnTo>
                      <a:pt x="221" y="120"/>
                    </a:lnTo>
                    <a:lnTo>
                      <a:pt x="228" y="116"/>
                    </a:lnTo>
                    <a:lnTo>
                      <a:pt x="235" y="113"/>
                    </a:lnTo>
                    <a:lnTo>
                      <a:pt x="242" y="110"/>
                    </a:lnTo>
                    <a:lnTo>
                      <a:pt x="249" y="107"/>
                    </a:lnTo>
                    <a:lnTo>
                      <a:pt x="256" y="104"/>
                    </a:lnTo>
                    <a:lnTo>
                      <a:pt x="264" y="101"/>
                    </a:lnTo>
                    <a:lnTo>
                      <a:pt x="276" y="97"/>
                    </a:lnTo>
                    <a:lnTo>
                      <a:pt x="280" y="2"/>
                    </a:lnTo>
                    <a:lnTo>
                      <a:pt x="282" y="2"/>
                    </a:lnTo>
                    <a:lnTo>
                      <a:pt x="285" y="1"/>
                    </a:lnTo>
                    <a:lnTo>
                      <a:pt x="288" y="1"/>
                    </a:lnTo>
                    <a:lnTo>
                      <a:pt x="291" y="0"/>
                    </a:lnTo>
                    <a:lnTo>
                      <a:pt x="333" y="86"/>
                    </a:lnTo>
                    <a:lnTo>
                      <a:pt x="346" y="86"/>
                    </a:lnTo>
                    <a:lnTo>
                      <a:pt x="353" y="86"/>
                    </a:lnTo>
                    <a:lnTo>
                      <a:pt x="360" y="86"/>
                    </a:lnTo>
                    <a:lnTo>
                      <a:pt x="367" y="86"/>
                    </a:lnTo>
                    <a:lnTo>
                      <a:pt x="374" y="86"/>
                    </a:lnTo>
                    <a:lnTo>
                      <a:pt x="381" y="87"/>
                    </a:lnTo>
                    <a:lnTo>
                      <a:pt x="388" y="89"/>
                    </a:lnTo>
                    <a:lnTo>
                      <a:pt x="395" y="90"/>
                    </a:lnTo>
                    <a:lnTo>
                      <a:pt x="402" y="91"/>
                    </a:lnTo>
                    <a:lnTo>
                      <a:pt x="416" y="93"/>
                    </a:lnTo>
                    <a:lnTo>
                      <a:pt x="467" y="11"/>
                    </a:lnTo>
                    <a:lnTo>
                      <a:pt x="469" y="11"/>
                    </a:lnTo>
                    <a:lnTo>
                      <a:pt x="472" y="12"/>
                    </a:lnTo>
                    <a:lnTo>
                      <a:pt x="474" y="14"/>
                    </a:lnTo>
                    <a:lnTo>
                      <a:pt x="479" y="15"/>
                    </a:lnTo>
                    <a:lnTo>
                      <a:pt x="472" y="113"/>
                    </a:lnTo>
                    <a:lnTo>
                      <a:pt x="482" y="118"/>
                    </a:lnTo>
                    <a:lnTo>
                      <a:pt x="488" y="122"/>
                    </a:lnTo>
                    <a:lnTo>
                      <a:pt x="494" y="125"/>
                    </a:lnTo>
                    <a:lnTo>
                      <a:pt x="500" y="129"/>
                    </a:lnTo>
                    <a:lnTo>
                      <a:pt x="505" y="133"/>
                    </a:lnTo>
                    <a:lnTo>
                      <a:pt x="510" y="137"/>
                    </a:lnTo>
                    <a:lnTo>
                      <a:pt x="516" y="140"/>
                    </a:lnTo>
                    <a:lnTo>
                      <a:pt x="520" y="145"/>
                    </a:lnTo>
                    <a:lnTo>
                      <a:pt x="526" y="148"/>
                    </a:lnTo>
                    <a:lnTo>
                      <a:pt x="537" y="158"/>
                    </a:lnTo>
                    <a:lnTo>
                      <a:pt x="624" y="112"/>
                    </a:lnTo>
                    <a:lnTo>
                      <a:pt x="626" y="114"/>
                    </a:lnTo>
                    <a:lnTo>
                      <a:pt x="629" y="116"/>
                    </a:lnTo>
                    <a:lnTo>
                      <a:pt x="630" y="120"/>
                    </a:lnTo>
                    <a:lnTo>
                      <a:pt x="632" y="122"/>
                    </a:lnTo>
                    <a:lnTo>
                      <a:pt x="577" y="204"/>
                    </a:lnTo>
                    <a:lnTo>
                      <a:pt x="584" y="214"/>
                    </a:lnTo>
                    <a:lnTo>
                      <a:pt x="591" y="226"/>
                    </a:lnTo>
                    <a:lnTo>
                      <a:pt x="596" y="237"/>
                    </a:lnTo>
                    <a:lnTo>
                      <a:pt x="602" y="249"/>
                    </a:lnTo>
                    <a:lnTo>
                      <a:pt x="607" y="260"/>
                    </a:lnTo>
                    <a:lnTo>
                      <a:pt x="613" y="273"/>
                    </a:lnTo>
                    <a:lnTo>
                      <a:pt x="710" y="276"/>
                    </a:lnTo>
                    <a:lnTo>
                      <a:pt x="712" y="280"/>
                    </a:lnTo>
                    <a:lnTo>
                      <a:pt x="713" y="283"/>
                    </a:lnTo>
                    <a:lnTo>
                      <a:pt x="713" y="287"/>
                    </a:lnTo>
                    <a:lnTo>
                      <a:pt x="714" y="290"/>
                    </a:lnTo>
                    <a:lnTo>
                      <a:pt x="625" y="334"/>
                    </a:lnTo>
                    <a:lnTo>
                      <a:pt x="625" y="347"/>
                    </a:lnTo>
                    <a:lnTo>
                      <a:pt x="625" y="359"/>
                    </a:lnTo>
                    <a:lnTo>
                      <a:pt x="625" y="372"/>
                    </a:lnTo>
                    <a:lnTo>
                      <a:pt x="624" y="386"/>
                    </a:lnTo>
                    <a:lnTo>
                      <a:pt x="623" y="399"/>
                    </a:lnTo>
                    <a:lnTo>
                      <a:pt x="621" y="411"/>
                    </a:lnTo>
                    <a:lnTo>
                      <a:pt x="705" y="464"/>
                    </a:lnTo>
                    <a:lnTo>
                      <a:pt x="703" y="468"/>
                    </a:lnTo>
                    <a:lnTo>
                      <a:pt x="703" y="471"/>
                    </a:lnTo>
                    <a:lnTo>
                      <a:pt x="702" y="475"/>
                    </a:lnTo>
                    <a:lnTo>
                      <a:pt x="701" y="477"/>
                    </a:lnTo>
                    <a:lnTo>
                      <a:pt x="603" y="470"/>
                    </a:lnTo>
                    <a:lnTo>
                      <a:pt x="598" y="481"/>
                    </a:lnTo>
                    <a:lnTo>
                      <a:pt x="591" y="493"/>
                    </a:lnTo>
                    <a:lnTo>
                      <a:pt x="584" y="505"/>
                    </a:lnTo>
                    <a:lnTo>
                      <a:pt x="577" y="516"/>
                    </a:lnTo>
                    <a:lnTo>
                      <a:pt x="569" y="528"/>
                    </a:lnTo>
                    <a:lnTo>
                      <a:pt x="561" y="538"/>
                    </a:lnTo>
                    <a:lnTo>
                      <a:pt x="607" y="623"/>
                    </a:lnTo>
                    <a:lnTo>
                      <a:pt x="604" y="626"/>
                    </a:lnTo>
                    <a:lnTo>
                      <a:pt x="602" y="628"/>
                    </a:lnTo>
                    <a:lnTo>
                      <a:pt x="599" y="630"/>
                    </a:lnTo>
                    <a:lnTo>
                      <a:pt x="596" y="632"/>
                    </a:lnTo>
                    <a:lnTo>
                      <a:pt x="517" y="578"/>
                    </a:lnTo>
                    <a:lnTo>
                      <a:pt x="507" y="586"/>
                    </a:lnTo>
                    <a:lnTo>
                      <a:pt x="501" y="590"/>
                    </a:lnTo>
                    <a:lnTo>
                      <a:pt x="494" y="594"/>
                    </a:lnTo>
                    <a:lnTo>
                      <a:pt x="488" y="598"/>
                    </a:lnTo>
                    <a:lnTo>
                      <a:pt x="482" y="601"/>
                    </a:lnTo>
                    <a:lnTo>
                      <a:pt x="477" y="604"/>
                    </a:lnTo>
                    <a:lnTo>
                      <a:pt x="470" y="607"/>
                    </a:lnTo>
                    <a:lnTo>
                      <a:pt x="464" y="611"/>
                    </a:lnTo>
                    <a:lnTo>
                      <a:pt x="457" y="613"/>
                    </a:lnTo>
                    <a:lnTo>
                      <a:pt x="446" y="619"/>
                    </a:lnTo>
                    <a:close/>
                  </a:path>
                </a:pathLst>
              </a:custGeom>
              <a:solidFill>
                <a:srgbClr val="FFFFFF"/>
              </a:solidFill>
              <a:ln w="9525">
                <a:noFill/>
                <a:round/>
                <a:headEnd/>
                <a:tailEnd/>
              </a:ln>
            </p:spPr>
            <p:txBody>
              <a:bodyPr/>
              <a:lstStyle/>
              <a:p>
                <a:endParaRPr lang="en-US"/>
              </a:p>
            </p:txBody>
          </p:sp>
          <p:sp>
            <p:nvSpPr>
              <p:cNvPr id="35911" name="WordArt 68"/>
              <p:cNvSpPr>
                <a:spLocks noChangeArrowheads="1" noChangeShapeType="1" noTextEdit="1"/>
              </p:cNvSpPr>
              <p:nvPr/>
            </p:nvSpPr>
            <p:spPr bwMode="auto">
              <a:xfrm>
                <a:off x="4122" y="2228"/>
                <a:ext cx="246" cy="108"/>
              </a:xfrm>
              <a:prstGeom prst="rect">
                <a:avLst/>
              </a:prstGeom>
            </p:spPr>
            <p:txBody>
              <a:bodyPr spcFirstLastPara="1" wrap="none" fromWordArt="1">
                <a:prstTxWarp prst="textArchUp">
                  <a:avLst>
                    <a:gd name="adj" fmla="val 10800004"/>
                  </a:avLst>
                </a:prstTxWarp>
              </a:bodyPr>
              <a:lstStyle/>
              <a:p>
                <a:r>
                  <a:rPr lang="en-US" sz="1000" kern="10">
                    <a:ln w="9525">
                      <a:solidFill>
                        <a:srgbClr val="000000"/>
                      </a:solidFill>
                      <a:round/>
                      <a:headEnd/>
                      <a:tailEnd/>
                    </a:ln>
                    <a:solidFill>
                      <a:srgbClr val="333333">
                        <a:alpha val="54117"/>
                      </a:srgbClr>
                    </a:solidFill>
                    <a:latin typeface="Arial Black"/>
                  </a:rPr>
                  <a:t>Army</a:t>
                </a:r>
              </a:p>
            </p:txBody>
          </p:sp>
          <p:sp>
            <p:nvSpPr>
              <p:cNvPr id="35912" name="WordArt 69"/>
              <p:cNvSpPr>
                <a:spLocks noChangeArrowheads="1" noChangeShapeType="1" noTextEdit="1"/>
              </p:cNvSpPr>
              <p:nvPr/>
            </p:nvSpPr>
            <p:spPr bwMode="auto">
              <a:xfrm>
                <a:off x="4014" y="2312"/>
                <a:ext cx="450" cy="90"/>
              </a:xfrm>
              <a:prstGeom prst="rect">
                <a:avLst/>
              </a:prstGeom>
            </p:spPr>
            <p:txBody>
              <a:bodyPr wrap="none" fromWordArt="1">
                <a:prstTxWarp prst="textPlain">
                  <a:avLst>
                    <a:gd name="adj" fmla="val 50000"/>
                  </a:avLst>
                </a:prstTxWarp>
              </a:bodyPr>
              <a:lstStyle/>
              <a:p>
                <a:r>
                  <a:rPr lang="en-US" sz="800" kern="10" spc="160">
                    <a:ln w="9525">
                      <a:noFill/>
                      <a:round/>
                      <a:headEnd/>
                      <a:tailEnd/>
                    </a:ln>
                    <a:solidFill>
                      <a:srgbClr val="333333"/>
                    </a:solidFill>
                    <a:latin typeface="Arial Black"/>
                  </a:rPr>
                  <a:t>Sustainment</a:t>
                </a:r>
              </a:p>
            </p:txBody>
          </p:sp>
          <p:sp>
            <p:nvSpPr>
              <p:cNvPr id="35913" name="WordArt 70"/>
              <p:cNvSpPr>
                <a:spLocks noChangeArrowheads="1" noChangeShapeType="1" noTextEdit="1"/>
              </p:cNvSpPr>
              <p:nvPr/>
            </p:nvSpPr>
            <p:spPr bwMode="auto">
              <a:xfrm>
                <a:off x="4062" y="2420"/>
                <a:ext cx="354" cy="112"/>
              </a:xfrm>
              <a:prstGeom prst="rect">
                <a:avLst/>
              </a:prstGeom>
            </p:spPr>
            <p:txBody>
              <a:bodyPr wrap="none" fromWordArt="1">
                <a:prstTxWarp prst="textCanDown">
                  <a:avLst>
                    <a:gd name="adj" fmla="val 33333"/>
                  </a:avLst>
                </a:prstTxWarp>
              </a:bodyPr>
              <a:lstStyle/>
              <a:p>
                <a:r>
                  <a:rPr lang="en-US" sz="1000" kern="10">
                    <a:ln w="9525">
                      <a:solidFill>
                        <a:srgbClr val="000000"/>
                      </a:solidFill>
                      <a:round/>
                      <a:headEnd/>
                      <a:tailEnd/>
                    </a:ln>
                    <a:solidFill>
                      <a:srgbClr val="333333">
                        <a:alpha val="36862"/>
                      </a:srgbClr>
                    </a:solidFill>
                    <a:latin typeface="Arial"/>
                    <a:cs typeface="Arial"/>
                  </a:rPr>
                  <a:t>Command</a:t>
                </a:r>
              </a:p>
            </p:txBody>
          </p:sp>
        </p:grpSp>
        <p:sp>
          <p:nvSpPr>
            <p:cNvPr id="35888" name="AutoShape 71"/>
            <p:cNvSpPr>
              <a:spLocks noChangeArrowheads="1"/>
            </p:cNvSpPr>
            <p:nvPr/>
          </p:nvSpPr>
          <p:spPr bwMode="auto">
            <a:xfrm>
              <a:off x="2256" y="633"/>
              <a:ext cx="1440" cy="288"/>
            </a:xfrm>
            <a:prstGeom prst="leftRightArrow">
              <a:avLst>
                <a:gd name="adj1" fmla="val 50000"/>
                <a:gd name="adj2" fmla="val 100000"/>
              </a:avLst>
            </a:prstGeom>
            <a:solidFill>
              <a:srgbClr val="FFCC00"/>
            </a:solidFill>
            <a:ln w="9525">
              <a:solidFill>
                <a:schemeClr val="tx1"/>
              </a:solidFill>
              <a:miter lim="800000"/>
              <a:headEnd/>
              <a:tailEnd/>
            </a:ln>
          </p:spPr>
          <p:txBody>
            <a:bodyPr wrap="none" anchor="ctr"/>
            <a:lstStyle/>
            <a:p>
              <a:endParaRPr lang="en-US"/>
            </a:p>
          </p:txBody>
        </p:sp>
        <p:grpSp>
          <p:nvGrpSpPr>
            <p:cNvPr id="14" name="Group 72"/>
            <p:cNvGrpSpPr>
              <a:grpSpLocks/>
            </p:cNvGrpSpPr>
            <p:nvPr/>
          </p:nvGrpSpPr>
          <p:grpSpPr bwMode="auto">
            <a:xfrm>
              <a:off x="1056" y="1977"/>
              <a:ext cx="720" cy="768"/>
              <a:chOff x="3888" y="1968"/>
              <a:chExt cx="720" cy="768"/>
            </a:xfrm>
          </p:grpSpPr>
          <p:sp>
            <p:nvSpPr>
              <p:cNvPr id="35904" name="Freeform 73"/>
              <p:cNvSpPr>
                <a:spLocks/>
              </p:cNvSpPr>
              <p:nvPr/>
            </p:nvSpPr>
            <p:spPr bwMode="auto">
              <a:xfrm>
                <a:off x="3888" y="1968"/>
                <a:ext cx="720" cy="768"/>
              </a:xfrm>
              <a:custGeom>
                <a:avLst/>
                <a:gdLst>
                  <a:gd name="T0" fmla="*/ 14 w 803"/>
                  <a:gd name="T1" fmla="*/ 229 h 804"/>
                  <a:gd name="T2" fmla="*/ 14 w 803"/>
                  <a:gd name="T3" fmla="*/ 229 h 804"/>
                  <a:gd name="T4" fmla="*/ 16 w 803"/>
                  <a:gd name="T5" fmla="*/ 230 h 804"/>
                  <a:gd name="T6" fmla="*/ 20 w 803"/>
                  <a:gd name="T7" fmla="*/ 209 h 804"/>
                  <a:gd name="T8" fmla="*/ 20 w 803"/>
                  <a:gd name="T9" fmla="*/ 209 h 804"/>
                  <a:gd name="T10" fmla="*/ 22 w 803"/>
                  <a:gd name="T11" fmla="*/ 209 h 804"/>
                  <a:gd name="T12" fmla="*/ 25 w 803"/>
                  <a:gd name="T13" fmla="*/ 233 h 804"/>
                  <a:gd name="T14" fmla="*/ 25 w 803"/>
                  <a:gd name="T15" fmla="*/ 231 h 804"/>
                  <a:gd name="T16" fmla="*/ 27 w 803"/>
                  <a:gd name="T17" fmla="*/ 230 h 804"/>
                  <a:gd name="T18" fmla="*/ 28 w 803"/>
                  <a:gd name="T19" fmla="*/ 229 h 804"/>
                  <a:gd name="T20" fmla="*/ 29 w 803"/>
                  <a:gd name="T21" fmla="*/ 198 h 804"/>
                  <a:gd name="T22" fmla="*/ 34 w 803"/>
                  <a:gd name="T23" fmla="*/ 210 h 804"/>
                  <a:gd name="T24" fmla="*/ 35 w 803"/>
                  <a:gd name="T25" fmla="*/ 205 h 804"/>
                  <a:gd name="T26" fmla="*/ 35 w 803"/>
                  <a:gd name="T27" fmla="*/ 203 h 804"/>
                  <a:gd name="T28" fmla="*/ 36 w 803"/>
                  <a:gd name="T29" fmla="*/ 200 h 804"/>
                  <a:gd name="T30" fmla="*/ 35 w 803"/>
                  <a:gd name="T31" fmla="*/ 167 h 804"/>
                  <a:gd name="T32" fmla="*/ 35 w 803"/>
                  <a:gd name="T33" fmla="*/ 161 h 804"/>
                  <a:gd name="T34" fmla="*/ 41 w 803"/>
                  <a:gd name="T35" fmla="*/ 155 h 804"/>
                  <a:gd name="T36" fmla="*/ 42 w 803"/>
                  <a:gd name="T37" fmla="*/ 146 h 804"/>
                  <a:gd name="T38" fmla="*/ 38 w 803"/>
                  <a:gd name="T39" fmla="*/ 123 h 804"/>
                  <a:gd name="T40" fmla="*/ 38 w 803"/>
                  <a:gd name="T41" fmla="*/ 117 h 804"/>
                  <a:gd name="T42" fmla="*/ 42 w 803"/>
                  <a:gd name="T43" fmla="*/ 96 h 804"/>
                  <a:gd name="T44" fmla="*/ 42 w 803"/>
                  <a:gd name="T45" fmla="*/ 85 h 804"/>
                  <a:gd name="T46" fmla="*/ 36 w 803"/>
                  <a:gd name="T47" fmla="*/ 78 h 804"/>
                  <a:gd name="T48" fmla="*/ 35 w 803"/>
                  <a:gd name="T49" fmla="*/ 73 h 804"/>
                  <a:gd name="T50" fmla="*/ 38 w 803"/>
                  <a:gd name="T51" fmla="*/ 42 h 804"/>
                  <a:gd name="T52" fmla="*/ 36 w 803"/>
                  <a:gd name="T53" fmla="*/ 33 h 804"/>
                  <a:gd name="T54" fmla="*/ 31 w 803"/>
                  <a:gd name="T55" fmla="*/ 44 h 804"/>
                  <a:gd name="T56" fmla="*/ 29 w 803"/>
                  <a:gd name="T57" fmla="*/ 39 h 804"/>
                  <a:gd name="T58" fmla="*/ 29 w 803"/>
                  <a:gd name="T59" fmla="*/ 11 h 804"/>
                  <a:gd name="T60" fmla="*/ 28 w 803"/>
                  <a:gd name="T61" fmla="*/ 11 h 804"/>
                  <a:gd name="T62" fmla="*/ 27 w 803"/>
                  <a:gd name="T63" fmla="*/ 11 h 804"/>
                  <a:gd name="T64" fmla="*/ 23 w 803"/>
                  <a:gd name="T65" fmla="*/ 28 h 804"/>
                  <a:gd name="T66" fmla="*/ 22 w 803"/>
                  <a:gd name="T67" fmla="*/ 27 h 804"/>
                  <a:gd name="T68" fmla="*/ 22 w 803"/>
                  <a:gd name="T69" fmla="*/ 27 h 804"/>
                  <a:gd name="T70" fmla="*/ 19 w 803"/>
                  <a:gd name="T71" fmla="*/ 0 h 804"/>
                  <a:gd name="T72" fmla="*/ 18 w 803"/>
                  <a:gd name="T73" fmla="*/ 5 h 804"/>
                  <a:gd name="T74" fmla="*/ 17 w 803"/>
                  <a:gd name="T75" fmla="*/ 7 h 804"/>
                  <a:gd name="T76" fmla="*/ 16 w 803"/>
                  <a:gd name="T77" fmla="*/ 11 h 804"/>
                  <a:gd name="T78" fmla="*/ 14 w 803"/>
                  <a:gd name="T79" fmla="*/ 32 h 804"/>
                  <a:gd name="T80" fmla="*/ 14 w 803"/>
                  <a:gd name="T81" fmla="*/ 35 h 804"/>
                  <a:gd name="T82" fmla="*/ 13 w 803"/>
                  <a:gd name="T83" fmla="*/ 37 h 804"/>
                  <a:gd name="T84" fmla="*/ 8 w 803"/>
                  <a:gd name="T85" fmla="*/ 26 h 804"/>
                  <a:gd name="T86" fmla="*/ 7 w 803"/>
                  <a:gd name="T87" fmla="*/ 31 h 804"/>
                  <a:gd name="T88" fmla="*/ 9 w 803"/>
                  <a:gd name="T89" fmla="*/ 61 h 804"/>
                  <a:gd name="T90" fmla="*/ 7 w 803"/>
                  <a:gd name="T91" fmla="*/ 69 h 804"/>
                  <a:gd name="T92" fmla="*/ 4 w 803"/>
                  <a:gd name="T93" fmla="*/ 74 h 804"/>
                  <a:gd name="T94" fmla="*/ 4 w 803"/>
                  <a:gd name="T95" fmla="*/ 84 h 804"/>
                  <a:gd name="T96" fmla="*/ 4 w 803"/>
                  <a:gd name="T97" fmla="*/ 106 h 804"/>
                  <a:gd name="T98" fmla="*/ 4 w 803"/>
                  <a:gd name="T99" fmla="*/ 116 h 804"/>
                  <a:gd name="T100" fmla="*/ 2 w 803"/>
                  <a:gd name="T101" fmla="*/ 135 h 804"/>
                  <a:gd name="T102" fmla="*/ 4 w 803"/>
                  <a:gd name="T103" fmla="*/ 145 h 804"/>
                  <a:gd name="T104" fmla="*/ 5 w 803"/>
                  <a:gd name="T105" fmla="*/ 152 h 804"/>
                  <a:gd name="T106" fmla="*/ 7 w 803"/>
                  <a:gd name="T107" fmla="*/ 162 h 804"/>
                  <a:gd name="T108" fmla="*/ 4 w 803"/>
                  <a:gd name="T109" fmla="*/ 191 h 804"/>
                  <a:gd name="T110" fmla="*/ 6 w 803"/>
                  <a:gd name="T111" fmla="*/ 199 h 804"/>
                  <a:gd name="T112" fmla="*/ 12 w 803"/>
                  <a:gd name="T113" fmla="*/ 191 h 804"/>
                  <a:gd name="T114" fmla="*/ 12 w 803"/>
                  <a:gd name="T115" fmla="*/ 194 h 804"/>
                  <a:gd name="T116" fmla="*/ 13 w 803"/>
                  <a:gd name="T117" fmla="*/ 195 h 804"/>
                  <a:gd name="T118" fmla="*/ 13 w 803"/>
                  <a:gd name="T119" fmla="*/ 224 h 8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03"/>
                  <a:gd name="T181" fmla="*/ 0 h 804"/>
                  <a:gd name="T182" fmla="*/ 803 w 803"/>
                  <a:gd name="T183" fmla="*/ 804 h 8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03" h="804">
                    <a:moveTo>
                      <a:pt x="259" y="781"/>
                    </a:moveTo>
                    <a:lnTo>
                      <a:pt x="264" y="782"/>
                    </a:lnTo>
                    <a:lnTo>
                      <a:pt x="268" y="785"/>
                    </a:lnTo>
                    <a:lnTo>
                      <a:pt x="272" y="786"/>
                    </a:lnTo>
                    <a:lnTo>
                      <a:pt x="276" y="787"/>
                    </a:lnTo>
                    <a:lnTo>
                      <a:pt x="282" y="789"/>
                    </a:lnTo>
                    <a:lnTo>
                      <a:pt x="288" y="791"/>
                    </a:lnTo>
                    <a:lnTo>
                      <a:pt x="295" y="793"/>
                    </a:lnTo>
                    <a:lnTo>
                      <a:pt x="302" y="795"/>
                    </a:lnTo>
                    <a:lnTo>
                      <a:pt x="315" y="799"/>
                    </a:lnTo>
                    <a:lnTo>
                      <a:pt x="367" y="716"/>
                    </a:lnTo>
                    <a:lnTo>
                      <a:pt x="373" y="717"/>
                    </a:lnTo>
                    <a:lnTo>
                      <a:pt x="378" y="717"/>
                    </a:lnTo>
                    <a:lnTo>
                      <a:pt x="383" y="718"/>
                    </a:lnTo>
                    <a:lnTo>
                      <a:pt x="389" y="718"/>
                    </a:lnTo>
                    <a:lnTo>
                      <a:pt x="394" y="718"/>
                    </a:lnTo>
                    <a:lnTo>
                      <a:pt x="400" y="718"/>
                    </a:lnTo>
                    <a:lnTo>
                      <a:pt x="404" y="718"/>
                    </a:lnTo>
                    <a:lnTo>
                      <a:pt x="410" y="718"/>
                    </a:lnTo>
                    <a:lnTo>
                      <a:pt x="453" y="804"/>
                    </a:lnTo>
                    <a:lnTo>
                      <a:pt x="467" y="802"/>
                    </a:lnTo>
                    <a:lnTo>
                      <a:pt x="473" y="801"/>
                    </a:lnTo>
                    <a:lnTo>
                      <a:pt x="479" y="800"/>
                    </a:lnTo>
                    <a:lnTo>
                      <a:pt x="485" y="799"/>
                    </a:lnTo>
                    <a:lnTo>
                      <a:pt x="489" y="797"/>
                    </a:lnTo>
                    <a:lnTo>
                      <a:pt x="495" y="796"/>
                    </a:lnTo>
                    <a:lnTo>
                      <a:pt x="501" y="795"/>
                    </a:lnTo>
                    <a:lnTo>
                      <a:pt x="506" y="794"/>
                    </a:lnTo>
                    <a:lnTo>
                      <a:pt x="511" y="793"/>
                    </a:lnTo>
                    <a:lnTo>
                      <a:pt x="525" y="788"/>
                    </a:lnTo>
                    <a:lnTo>
                      <a:pt x="529" y="689"/>
                    </a:lnTo>
                    <a:lnTo>
                      <a:pt x="537" y="684"/>
                    </a:lnTo>
                    <a:lnTo>
                      <a:pt x="546" y="680"/>
                    </a:lnTo>
                    <a:lnTo>
                      <a:pt x="554" y="675"/>
                    </a:lnTo>
                    <a:lnTo>
                      <a:pt x="562" y="671"/>
                    </a:lnTo>
                    <a:lnTo>
                      <a:pt x="645" y="726"/>
                    </a:lnTo>
                    <a:lnTo>
                      <a:pt x="656" y="717"/>
                    </a:lnTo>
                    <a:lnTo>
                      <a:pt x="661" y="713"/>
                    </a:lnTo>
                    <a:lnTo>
                      <a:pt x="666" y="709"/>
                    </a:lnTo>
                    <a:lnTo>
                      <a:pt x="669" y="705"/>
                    </a:lnTo>
                    <a:lnTo>
                      <a:pt x="674" y="701"/>
                    </a:lnTo>
                    <a:lnTo>
                      <a:pt x="678" y="697"/>
                    </a:lnTo>
                    <a:lnTo>
                      <a:pt x="683" y="694"/>
                    </a:lnTo>
                    <a:lnTo>
                      <a:pt x="686" y="689"/>
                    </a:lnTo>
                    <a:lnTo>
                      <a:pt x="691" y="686"/>
                    </a:lnTo>
                    <a:lnTo>
                      <a:pt x="700" y="675"/>
                    </a:lnTo>
                    <a:lnTo>
                      <a:pt x="653" y="584"/>
                    </a:lnTo>
                    <a:lnTo>
                      <a:pt x="658" y="577"/>
                    </a:lnTo>
                    <a:lnTo>
                      <a:pt x="662" y="570"/>
                    </a:lnTo>
                    <a:lnTo>
                      <a:pt x="667" y="564"/>
                    </a:lnTo>
                    <a:lnTo>
                      <a:pt x="671" y="555"/>
                    </a:lnTo>
                    <a:lnTo>
                      <a:pt x="773" y="562"/>
                    </a:lnTo>
                    <a:lnTo>
                      <a:pt x="778" y="549"/>
                    </a:lnTo>
                    <a:lnTo>
                      <a:pt x="782" y="538"/>
                    </a:lnTo>
                    <a:lnTo>
                      <a:pt x="785" y="528"/>
                    </a:lnTo>
                    <a:lnTo>
                      <a:pt x="789" y="516"/>
                    </a:lnTo>
                    <a:lnTo>
                      <a:pt x="792" y="504"/>
                    </a:lnTo>
                    <a:lnTo>
                      <a:pt x="796" y="490"/>
                    </a:lnTo>
                    <a:lnTo>
                      <a:pt x="709" y="434"/>
                    </a:lnTo>
                    <a:lnTo>
                      <a:pt x="709" y="426"/>
                    </a:lnTo>
                    <a:lnTo>
                      <a:pt x="710" y="418"/>
                    </a:lnTo>
                    <a:lnTo>
                      <a:pt x="710" y="410"/>
                    </a:lnTo>
                    <a:lnTo>
                      <a:pt x="710" y="402"/>
                    </a:lnTo>
                    <a:lnTo>
                      <a:pt x="803" y="357"/>
                    </a:lnTo>
                    <a:lnTo>
                      <a:pt x="800" y="342"/>
                    </a:lnTo>
                    <a:lnTo>
                      <a:pt x="798" y="331"/>
                    </a:lnTo>
                    <a:lnTo>
                      <a:pt x="797" y="319"/>
                    </a:lnTo>
                    <a:lnTo>
                      <a:pt x="795" y="308"/>
                    </a:lnTo>
                    <a:lnTo>
                      <a:pt x="791" y="296"/>
                    </a:lnTo>
                    <a:lnTo>
                      <a:pt x="788" y="282"/>
                    </a:lnTo>
                    <a:lnTo>
                      <a:pt x="684" y="278"/>
                    </a:lnTo>
                    <a:lnTo>
                      <a:pt x="681" y="271"/>
                    </a:lnTo>
                    <a:lnTo>
                      <a:pt x="677" y="263"/>
                    </a:lnTo>
                    <a:lnTo>
                      <a:pt x="674" y="256"/>
                    </a:lnTo>
                    <a:lnTo>
                      <a:pt x="669" y="249"/>
                    </a:lnTo>
                    <a:lnTo>
                      <a:pt x="728" y="164"/>
                    </a:lnTo>
                    <a:lnTo>
                      <a:pt x="719" y="152"/>
                    </a:lnTo>
                    <a:lnTo>
                      <a:pt x="712" y="143"/>
                    </a:lnTo>
                    <a:lnTo>
                      <a:pt x="704" y="134"/>
                    </a:lnTo>
                    <a:lnTo>
                      <a:pt x="696" y="126"/>
                    </a:lnTo>
                    <a:lnTo>
                      <a:pt x="687" y="116"/>
                    </a:lnTo>
                    <a:lnTo>
                      <a:pt x="676" y="106"/>
                    </a:lnTo>
                    <a:lnTo>
                      <a:pt x="586" y="154"/>
                    </a:lnTo>
                    <a:lnTo>
                      <a:pt x="579" y="149"/>
                    </a:lnTo>
                    <a:lnTo>
                      <a:pt x="572" y="144"/>
                    </a:lnTo>
                    <a:lnTo>
                      <a:pt x="565" y="139"/>
                    </a:lnTo>
                    <a:lnTo>
                      <a:pt x="557" y="135"/>
                    </a:lnTo>
                    <a:lnTo>
                      <a:pt x="565" y="32"/>
                    </a:lnTo>
                    <a:lnTo>
                      <a:pt x="552" y="27"/>
                    </a:lnTo>
                    <a:lnTo>
                      <a:pt x="546" y="24"/>
                    </a:lnTo>
                    <a:lnTo>
                      <a:pt x="540" y="22"/>
                    </a:lnTo>
                    <a:lnTo>
                      <a:pt x="534" y="21"/>
                    </a:lnTo>
                    <a:lnTo>
                      <a:pt x="530" y="18"/>
                    </a:lnTo>
                    <a:lnTo>
                      <a:pt x="524" y="17"/>
                    </a:lnTo>
                    <a:lnTo>
                      <a:pt x="519" y="15"/>
                    </a:lnTo>
                    <a:lnTo>
                      <a:pt x="515" y="14"/>
                    </a:lnTo>
                    <a:lnTo>
                      <a:pt x="509" y="13"/>
                    </a:lnTo>
                    <a:lnTo>
                      <a:pt x="494" y="8"/>
                    </a:lnTo>
                    <a:lnTo>
                      <a:pt x="441" y="93"/>
                    </a:lnTo>
                    <a:lnTo>
                      <a:pt x="436" y="92"/>
                    </a:lnTo>
                    <a:lnTo>
                      <a:pt x="432" y="92"/>
                    </a:lnTo>
                    <a:lnTo>
                      <a:pt x="427" y="91"/>
                    </a:lnTo>
                    <a:lnTo>
                      <a:pt x="423" y="91"/>
                    </a:lnTo>
                    <a:lnTo>
                      <a:pt x="417" y="91"/>
                    </a:lnTo>
                    <a:lnTo>
                      <a:pt x="412" y="91"/>
                    </a:lnTo>
                    <a:lnTo>
                      <a:pt x="408" y="90"/>
                    </a:lnTo>
                    <a:lnTo>
                      <a:pt x="403" y="90"/>
                    </a:lnTo>
                    <a:lnTo>
                      <a:pt x="359" y="0"/>
                    </a:lnTo>
                    <a:lnTo>
                      <a:pt x="344" y="2"/>
                    </a:lnTo>
                    <a:lnTo>
                      <a:pt x="339" y="3"/>
                    </a:lnTo>
                    <a:lnTo>
                      <a:pt x="333" y="5"/>
                    </a:lnTo>
                    <a:lnTo>
                      <a:pt x="327" y="5"/>
                    </a:lnTo>
                    <a:lnTo>
                      <a:pt x="322" y="6"/>
                    </a:lnTo>
                    <a:lnTo>
                      <a:pt x="317" y="7"/>
                    </a:lnTo>
                    <a:lnTo>
                      <a:pt x="311" y="8"/>
                    </a:lnTo>
                    <a:lnTo>
                      <a:pt x="306" y="10"/>
                    </a:lnTo>
                    <a:lnTo>
                      <a:pt x="301" y="12"/>
                    </a:lnTo>
                    <a:lnTo>
                      <a:pt x="286" y="15"/>
                    </a:lnTo>
                    <a:lnTo>
                      <a:pt x="282" y="112"/>
                    </a:lnTo>
                    <a:lnTo>
                      <a:pt x="277" y="114"/>
                    </a:lnTo>
                    <a:lnTo>
                      <a:pt x="272" y="116"/>
                    </a:lnTo>
                    <a:lnTo>
                      <a:pt x="267" y="119"/>
                    </a:lnTo>
                    <a:lnTo>
                      <a:pt x="263" y="121"/>
                    </a:lnTo>
                    <a:lnTo>
                      <a:pt x="258" y="123"/>
                    </a:lnTo>
                    <a:lnTo>
                      <a:pt x="253" y="126"/>
                    </a:lnTo>
                    <a:lnTo>
                      <a:pt x="249" y="128"/>
                    </a:lnTo>
                    <a:lnTo>
                      <a:pt x="244" y="130"/>
                    </a:lnTo>
                    <a:lnTo>
                      <a:pt x="162" y="76"/>
                    </a:lnTo>
                    <a:lnTo>
                      <a:pt x="151" y="85"/>
                    </a:lnTo>
                    <a:lnTo>
                      <a:pt x="143" y="92"/>
                    </a:lnTo>
                    <a:lnTo>
                      <a:pt x="135" y="99"/>
                    </a:lnTo>
                    <a:lnTo>
                      <a:pt x="125" y="106"/>
                    </a:lnTo>
                    <a:lnTo>
                      <a:pt x="117" y="114"/>
                    </a:lnTo>
                    <a:lnTo>
                      <a:pt x="107" y="124"/>
                    </a:lnTo>
                    <a:lnTo>
                      <a:pt x="152" y="209"/>
                    </a:lnTo>
                    <a:lnTo>
                      <a:pt x="145" y="218"/>
                    </a:lnTo>
                    <a:lnTo>
                      <a:pt x="138" y="228"/>
                    </a:lnTo>
                    <a:lnTo>
                      <a:pt x="131" y="237"/>
                    </a:lnTo>
                    <a:lnTo>
                      <a:pt x="125" y="248"/>
                    </a:lnTo>
                    <a:lnTo>
                      <a:pt x="31" y="241"/>
                    </a:lnTo>
                    <a:lnTo>
                      <a:pt x="25" y="255"/>
                    </a:lnTo>
                    <a:lnTo>
                      <a:pt x="22" y="265"/>
                    </a:lnTo>
                    <a:lnTo>
                      <a:pt x="18" y="275"/>
                    </a:lnTo>
                    <a:lnTo>
                      <a:pt x="15" y="286"/>
                    </a:lnTo>
                    <a:lnTo>
                      <a:pt x="11" y="296"/>
                    </a:lnTo>
                    <a:lnTo>
                      <a:pt x="8" y="311"/>
                    </a:lnTo>
                    <a:lnTo>
                      <a:pt x="87" y="361"/>
                    </a:lnTo>
                    <a:lnTo>
                      <a:pt x="86" y="372"/>
                    </a:lnTo>
                    <a:lnTo>
                      <a:pt x="85" y="385"/>
                    </a:lnTo>
                    <a:lnTo>
                      <a:pt x="84" y="396"/>
                    </a:lnTo>
                    <a:lnTo>
                      <a:pt x="84" y="409"/>
                    </a:lnTo>
                    <a:lnTo>
                      <a:pt x="0" y="451"/>
                    </a:lnTo>
                    <a:lnTo>
                      <a:pt x="2" y="466"/>
                    </a:lnTo>
                    <a:lnTo>
                      <a:pt x="5" y="476"/>
                    </a:lnTo>
                    <a:lnTo>
                      <a:pt x="7" y="486"/>
                    </a:lnTo>
                    <a:lnTo>
                      <a:pt x="9" y="498"/>
                    </a:lnTo>
                    <a:lnTo>
                      <a:pt x="11" y="508"/>
                    </a:lnTo>
                    <a:lnTo>
                      <a:pt x="15" y="522"/>
                    </a:lnTo>
                    <a:lnTo>
                      <a:pt x="108" y="525"/>
                    </a:lnTo>
                    <a:lnTo>
                      <a:pt x="114" y="537"/>
                    </a:lnTo>
                    <a:lnTo>
                      <a:pt x="119" y="547"/>
                    </a:lnTo>
                    <a:lnTo>
                      <a:pt x="124" y="559"/>
                    </a:lnTo>
                    <a:lnTo>
                      <a:pt x="131" y="569"/>
                    </a:lnTo>
                    <a:lnTo>
                      <a:pt x="78" y="646"/>
                    </a:lnTo>
                    <a:lnTo>
                      <a:pt x="89" y="658"/>
                    </a:lnTo>
                    <a:lnTo>
                      <a:pt x="96" y="666"/>
                    </a:lnTo>
                    <a:lnTo>
                      <a:pt x="102" y="674"/>
                    </a:lnTo>
                    <a:lnTo>
                      <a:pt x="109" y="682"/>
                    </a:lnTo>
                    <a:lnTo>
                      <a:pt x="117" y="690"/>
                    </a:lnTo>
                    <a:lnTo>
                      <a:pt x="128" y="701"/>
                    </a:lnTo>
                    <a:lnTo>
                      <a:pt x="212" y="657"/>
                    </a:lnTo>
                    <a:lnTo>
                      <a:pt x="216" y="660"/>
                    </a:lnTo>
                    <a:lnTo>
                      <a:pt x="221" y="664"/>
                    </a:lnTo>
                    <a:lnTo>
                      <a:pt x="226" y="667"/>
                    </a:lnTo>
                    <a:lnTo>
                      <a:pt x="231" y="670"/>
                    </a:lnTo>
                    <a:lnTo>
                      <a:pt x="236" y="673"/>
                    </a:lnTo>
                    <a:lnTo>
                      <a:pt x="241" y="675"/>
                    </a:lnTo>
                    <a:lnTo>
                      <a:pt x="246" y="679"/>
                    </a:lnTo>
                    <a:lnTo>
                      <a:pt x="251" y="681"/>
                    </a:lnTo>
                    <a:lnTo>
                      <a:pt x="245" y="776"/>
                    </a:lnTo>
                    <a:lnTo>
                      <a:pt x="259" y="781"/>
                    </a:lnTo>
                    <a:close/>
                  </a:path>
                </a:pathLst>
              </a:custGeom>
              <a:solidFill>
                <a:srgbClr val="000000"/>
              </a:solidFill>
              <a:ln w="9525">
                <a:noFill/>
                <a:round/>
                <a:headEnd/>
                <a:tailEnd/>
              </a:ln>
            </p:spPr>
            <p:txBody>
              <a:bodyPr/>
              <a:lstStyle/>
              <a:p>
                <a:endParaRPr lang="en-US"/>
              </a:p>
            </p:txBody>
          </p:sp>
          <p:sp>
            <p:nvSpPr>
              <p:cNvPr id="35905" name="Freeform 74"/>
              <p:cNvSpPr>
                <a:spLocks/>
              </p:cNvSpPr>
              <p:nvPr/>
            </p:nvSpPr>
            <p:spPr bwMode="auto">
              <a:xfrm>
                <a:off x="3928" y="2018"/>
                <a:ext cx="640" cy="684"/>
              </a:xfrm>
              <a:custGeom>
                <a:avLst/>
                <a:gdLst>
                  <a:gd name="T0" fmla="*/ 22 w 714"/>
                  <a:gd name="T1" fmla="*/ 214 h 715"/>
                  <a:gd name="T2" fmla="*/ 22 w 714"/>
                  <a:gd name="T3" fmla="*/ 215 h 715"/>
                  <a:gd name="T4" fmla="*/ 20 w 714"/>
                  <a:gd name="T5" fmla="*/ 192 h 715"/>
                  <a:gd name="T6" fmla="*/ 18 w 714"/>
                  <a:gd name="T7" fmla="*/ 192 h 715"/>
                  <a:gd name="T8" fmla="*/ 17 w 714"/>
                  <a:gd name="T9" fmla="*/ 192 h 715"/>
                  <a:gd name="T10" fmla="*/ 13 w 714"/>
                  <a:gd name="T11" fmla="*/ 212 h 715"/>
                  <a:gd name="T12" fmla="*/ 13 w 714"/>
                  <a:gd name="T13" fmla="*/ 212 h 715"/>
                  <a:gd name="T14" fmla="*/ 13 w 714"/>
                  <a:gd name="T15" fmla="*/ 184 h 715"/>
                  <a:gd name="T16" fmla="*/ 12 w 714"/>
                  <a:gd name="T17" fmla="*/ 179 h 715"/>
                  <a:gd name="T18" fmla="*/ 11 w 714"/>
                  <a:gd name="T19" fmla="*/ 177 h 715"/>
                  <a:gd name="T20" fmla="*/ 10 w 714"/>
                  <a:gd name="T21" fmla="*/ 170 h 715"/>
                  <a:gd name="T22" fmla="*/ 4 w 714"/>
                  <a:gd name="T23" fmla="*/ 184 h 715"/>
                  <a:gd name="T24" fmla="*/ 7 w 714"/>
                  <a:gd name="T25" fmla="*/ 158 h 715"/>
                  <a:gd name="T26" fmla="*/ 6 w 714"/>
                  <a:gd name="T27" fmla="*/ 147 h 715"/>
                  <a:gd name="T28" fmla="*/ 4 w 714"/>
                  <a:gd name="T29" fmla="*/ 134 h 715"/>
                  <a:gd name="T30" fmla="*/ 1 w 714"/>
                  <a:gd name="T31" fmla="*/ 131 h 715"/>
                  <a:gd name="T32" fmla="*/ 4 w 714"/>
                  <a:gd name="T33" fmla="*/ 118 h 715"/>
                  <a:gd name="T34" fmla="*/ 4 w 714"/>
                  <a:gd name="T35" fmla="*/ 104 h 715"/>
                  <a:gd name="T36" fmla="*/ 4 w 714"/>
                  <a:gd name="T37" fmla="*/ 90 h 715"/>
                  <a:gd name="T38" fmla="*/ 4 w 714"/>
                  <a:gd name="T39" fmla="*/ 74 h 715"/>
                  <a:gd name="T40" fmla="*/ 5 w 714"/>
                  <a:gd name="T41" fmla="*/ 74 h 715"/>
                  <a:gd name="T42" fmla="*/ 6 w 714"/>
                  <a:gd name="T43" fmla="*/ 67 h 715"/>
                  <a:gd name="T44" fmla="*/ 7 w 714"/>
                  <a:gd name="T45" fmla="*/ 59 h 715"/>
                  <a:gd name="T46" fmla="*/ 8 w 714"/>
                  <a:gd name="T47" fmla="*/ 54 h 715"/>
                  <a:gd name="T48" fmla="*/ 6 w 714"/>
                  <a:gd name="T49" fmla="*/ 27 h 715"/>
                  <a:gd name="T50" fmla="*/ 6 w 714"/>
                  <a:gd name="T51" fmla="*/ 26 h 715"/>
                  <a:gd name="T52" fmla="*/ 12 w 714"/>
                  <a:gd name="T53" fmla="*/ 37 h 715"/>
                  <a:gd name="T54" fmla="*/ 12 w 714"/>
                  <a:gd name="T55" fmla="*/ 33 h 715"/>
                  <a:gd name="T56" fmla="*/ 13 w 714"/>
                  <a:gd name="T57" fmla="*/ 31 h 715"/>
                  <a:gd name="T58" fmla="*/ 14 w 714"/>
                  <a:gd name="T59" fmla="*/ 2 h 715"/>
                  <a:gd name="T60" fmla="*/ 15 w 714"/>
                  <a:gd name="T61" fmla="*/ 1 h 715"/>
                  <a:gd name="T62" fmla="*/ 18 w 714"/>
                  <a:gd name="T63" fmla="*/ 27 h 715"/>
                  <a:gd name="T64" fmla="*/ 20 w 714"/>
                  <a:gd name="T65" fmla="*/ 27 h 715"/>
                  <a:gd name="T66" fmla="*/ 20 w 714"/>
                  <a:gd name="T67" fmla="*/ 28 h 715"/>
                  <a:gd name="T68" fmla="*/ 22 w 714"/>
                  <a:gd name="T69" fmla="*/ 29 h 715"/>
                  <a:gd name="T70" fmla="*/ 25 w 714"/>
                  <a:gd name="T71" fmla="*/ 11 h 715"/>
                  <a:gd name="T72" fmla="*/ 25 w 714"/>
                  <a:gd name="T73" fmla="*/ 33 h 715"/>
                  <a:gd name="T74" fmla="*/ 26 w 714"/>
                  <a:gd name="T75" fmla="*/ 38 h 715"/>
                  <a:gd name="T76" fmla="*/ 27 w 714"/>
                  <a:gd name="T77" fmla="*/ 42 h 715"/>
                  <a:gd name="T78" fmla="*/ 28 w 714"/>
                  <a:gd name="T79" fmla="*/ 45 h 715"/>
                  <a:gd name="T80" fmla="*/ 32 w 714"/>
                  <a:gd name="T81" fmla="*/ 33 h 715"/>
                  <a:gd name="T82" fmla="*/ 33 w 714"/>
                  <a:gd name="T83" fmla="*/ 37 h 715"/>
                  <a:gd name="T84" fmla="*/ 31 w 714"/>
                  <a:gd name="T85" fmla="*/ 68 h 715"/>
                  <a:gd name="T86" fmla="*/ 31 w 714"/>
                  <a:gd name="T87" fmla="*/ 78 h 715"/>
                  <a:gd name="T88" fmla="*/ 38 w 714"/>
                  <a:gd name="T89" fmla="*/ 85 h 715"/>
                  <a:gd name="T90" fmla="*/ 38 w 714"/>
                  <a:gd name="T91" fmla="*/ 88 h 715"/>
                  <a:gd name="T92" fmla="*/ 32 w 714"/>
                  <a:gd name="T93" fmla="*/ 109 h 715"/>
                  <a:gd name="T94" fmla="*/ 32 w 714"/>
                  <a:gd name="T95" fmla="*/ 121 h 715"/>
                  <a:gd name="T96" fmla="*/ 37 w 714"/>
                  <a:gd name="T97" fmla="*/ 142 h 715"/>
                  <a:gd name="T98" fmla="*/ 36 w 714"/>
                  <a:gd name="T99" fmla="*/ 144 h 715"/>
                  <a:gd name="T100" fmla="*/ 31 w 714"/>
                  <a:gd name="T101" fmla="*/ 149 h 715"/>
                  <a:gd name="T102" fmla="*/ 30 w 714"/>
                  <a:gd name="T103" fmla="*/ 160 h 715"/>
                  <a:gd name="T104" fmla="*/ 31 w 714"/>
                  <a:gd name="T105" fmla="*/ 188 h 715"/>
                  <a:gd name="T106" fmla="*/ 31 w 714"/>
                  <a:gd name="T107" fmla="*/ 192 h 715"/>
                  <a:gd name="T108" fmla="*/ 26 w 714"/>
                  <a:gd name="T109" fmla="*/ 178 h 715"/>
                  <a:gd name="T110" fmla="*/ 25 w 714"/>
                  <a:gd name="T111" fmla="*/ 182 h 715"/>
                  <a:gd name="T112" fmla="*/ 24 w 714"/>
                  <a:gd name="T113" fmla="*/ 186 h 7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4"/>
                  <a:gd name="T172" fmla="*/ 0 h 715"/>
                  <a:gd name="T173" fmla="*/ 714 w 714"/>
                  <a:gd name="T174" fmla="*/ 715 h 7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4" h="715">
                    <a:moveTo>
                      <a:pt x="446" y="619"/>
                    </a:moveTo>
                    <a:lnTo>
                      <a:pt x="442" y="713"/>
                    </a:lnTo>
                    <a:lnTo>
                      <a:pt x="439" y="714"/>
                    </a:lnTo>
                    <a:lnTo>
                      <a:pt x="436" y="714"/>
                    </a:lnTo>
                    <a:lnTo>
                      <a:pt x="433" y="715"/>
                    </a:lnTo>
                    <a:lnTo>
                      <a:pt x="431" y="715"/>
                    </a:lnTo>
                    <a:lnTo>
                      <a:pt x="389" y="632"/>
                    </a:lnTo>
                    <a:lnTo>
                      <a:pt x="375" y="634"/>
                    </a:lnTo>
                    <a:lnTo>
                      <a:pt x="368" y="634"/>
                    </a:lnTo>
                    <a:lnTo>
                      <a:pt x="360" y="635"/>
                    </a:lnTo>
                    <a:lnTo>
                      <a:pt x="353" y="635"/>
                    </a:lnTo>
                    <a:lnTo>
                      <a:pt x="345" y="634"/>
                    </a:lnTo>
                    <a:lnTo>
                      <a:pt x="337" y="634"/>
                    </a:lnTo>
                    <a:lnTo>
                      <a:pt x="329" y="634"/>
                    </a:lnTo>
                    <a:lnTo>
                      <a:pt x="322" y="632"/>
                    </a:lnTo>
                    <a:lnTo>
                      <a:pt x="314" y="631"/>
                    </a:lnTo>
                    <a:lnTo>
                      <a:pt x="302" y="629"/>
                    </a:lnTo>
                    <a:lnTo>
                      <a:pt x="252" y="708"/>
                    </a:lnTo>
                    <a:lnTo>
                      <a:pt x="249" y="707"/>
                    </a:lnTo>
                    <a:lnTo>
                      <a:pt x="245" y="706"/>
                    </a:lnTo>
                    <a:lnTo>
                      <a:pt x="243" y="705"/>
                    </a:lnTo>
                    <a:lnTo>
                      <a:pt x="242" y="705"/>
                    </a:lnTo>
                    <a:lnTo>
                      <a:pt x="249" y="614"/>
                    </a:lnTo>
                    <a:lnTo>
                      <a:pt x="236" y="607"/>
                    </a:lnTo>
                    <a:lnTo>
                      <a:pt x="229" y="604"/>
                    </a:lnTo>
                    <a:lnTo>
                      <a:pt x="221" y="600"/>
                    </a:lnTo>
                    <a:lnTo>
                      <a:pt x="214" y="596"/>
                    </a:lnTo>
                    <a:lnTo>
                      <a:pt x="207" y="592"/>
                    </a:lnTo>
                    <a:lnTo>
                      <a:pt x="201" y="587"/>
                    </a:lnTo>
                    <a:lnTo>
                      <a:pt x="194" y="583"/>
                    </a:lnTo>
                    <a:lnTo>
                      <a:pt x="188" y="578"/>
                    </a:lnTo>
                    <a:lnTo>
                      <a:pt x="182" y="574"/>
                    </a:lnTo>
                    <a:lnTo>
                      <a:pt x="171" y="566"/>
                    </a:lnTo>
                    <a:lnTo>
                      <a:pt x="91" y="607"/>
                    </a:lnTo>
                    <a:lnTo>
                      <a:pt x="90" y="605"/>
                    </a:lnTo>
                    <a:lnTo>
                      <a:pt x="87" y="604"/>
                    </a:lnTo>
                    <a:lnTo>
                      <a:pt x="86" y="601"/>
                    </a:lnTo>
                    <a:lnTo>
                      <a:pt x="84" y="600"/>
                    </a:lnTo>
                    <a:lnTo>
                      <a:pt x="135" y="525"/>
                    </a:lnTo>
                    <a:lnTo>
                      <a:pt x="127" y="514"/>
                    </a:lnTo>
                    <a:lnTo>
                      <a:pt x="117" y="500"/>
                    </a:lnTo>
                    <a:lnTo>
                      <a:pt x="109" y="485"/>
                    </a:lnTo>
                    <a:lnTo>
                      <a:pt x="102" y="470"/>
                    </a:lnTo>
                    <a:lnTo>
                      <a:pt x="97" y="455"/>
                    </a:lnTo>
                    <a:lnTo>
                      <a:pt x="92" y="442"/>
                    </a:lnTo>
                    <a:lnTo>
                      <a:pt x="1" y="439"/>
                    </a:lnTo>
                    <a:lnTo>
                      <a:pt x="1" y="437"/>
                    </a:lnTo>
                    <a:lnTo>
                      <a:pt x="1" y="434"/>
                    </a:lnTo>
                    <a:lnTo>
                      <a:pt x="0" y="432"/>
                    </a:lnTo>
                    <a:lnTo>
                      <a:pt x="0" y="430"/>
                    </a:lnTo>
                    <a:lnTo>
                      <a:pt x="80" y="389"/>
                    </a:lnTo>
                    <a:lnTo>
                      <a:pt x="79" y="377"/>
                    </a:lnTo>
                    <a:lnTo>
                      <a:pt x="79" y="360"/>
                    </a:lnTo>
                    <a:lnTo>
                      <a:pt x="79" y="343"/>
                    </a:lnTo>
                    <a:lnTo>
                      <a:pt x="82" y="327"/>
                    </a:lnTo>
                    <a:lnTo>
                      <a:pt x="84" y="311"/>
                    </a:lnTo>
                    <a:lnTo>
                      <a:pt x="86" y="297"/>
                    </a:lnTo>
                    <a:lnTo>
                      <a:pt x="9" y="249"/>
                    </a:lnTo>
                    <a:lnTo>
                      <a:pt x="10" y="246"/>
                    </a:lnTo>
                    <a:lnTo>
                      <a:pt x="11" y="244"/>
                    </a:lnTo>
                    <a:lnTo>
                      <a:pt x="11" y="242"/>
                    </a:lnTo>
                    <a:lnTo>
                      <a:pt x="13" y="239"/>
                    </a:lnTo>
                    <a:lnTo>
                      <a:pt x="104" y="245"/>
                    </a:lnTo>
                    <a:lnTo>
                      <a:pt x="110" y="234"/>
                    </a:lnTo>
                    <a:lnTo>
                      <a:pt x="114" y="227"/>
                    </a:lnTo>
                    <a:lnTo>
                      <a:pt x="118" y="219"/>
                    </a:lnTo>
                    <a:lnTo>
                      <a:pt x="123" y="212"/>
                    </a:lnTo>
                    <a:lnTo>
                      <a:pt x="127" y="205"/>
                    </a:lnTo>
                    <a:lnTo>
                      <a:pt x="131" y="199"/>
                    </a:lnTo>
                    <a:lnTo>
                      <a:pt x="136" y="192"/>
                    </a:lnTo>
                    <a:lnTo>
                      <a:pt x="142" y="186"/>
                    </a:lnTo>
                    <a:lnTo>
                      <a:pt x="146" y="181"/>
                    </a:lnTo>
                    <a:lnTo>
                      <a:pt x="154" y="170"/>
                    </a:lnTo>
                    <a:lnTo>
                      <a:pt x="112" y="89"/>
                    </a:lnTo>
                    <a:lnTo>
                      <a:pt x="114" y="86"/>
                    </a:lnTo>
                    <a:lnTo>
                      <a:pt x="116" y="85"/>
                    </a:lnTo>
                    <a:lnTo>
                      <a:pt x="117" y="83"/>
                    </a:lnTo>
                    <a:lnTo>
                      <a:pt x="120" y="82"/>
                    </a:lnTo>
                    <a:lnTo>
                      <a:pt x="197" y="133"/>
                    </a:lnTo>
                    <a:lnTo>
                      <a:pt x="208" y="128"/>
                    </a:lnTo>
                    <a:lnTo>
                      <a:pt x="214" y="124"/>
                    </a:lnTo>
                    <a:lnTo>
                      <a:pt x="221" y="120"/>
                    </a:lnTo>
                    <a:lnTo>
                      <a:pt x="228" y="116"/>
                    </a:lnTo>
                    <a:lnTo>
                      <a:pt x="235" y="113"/>
                    </a:lnTo>
                    <a:lnTo>
                      <a:pt x="242" y="110"/>
                    </a:lnTo>
                    <a:lnTo>
                      <a:pt x="249" y="107"/>
                    </a:lnTo>
                    <a:lnTo>
                      <a:pt x="256" y="104"/>
                    </a:lnTo>
                    <a:lnTo>
                      <a:pt x="264" y="101"/>
                    </a:lnTo>
                    <a:lnTo>
                      <a:pt x="276" y="97"/>
                    </a:lnTo>
                    <a:lnTo>
                      <a:pt x="280" y="2"/>
                    </a:lnTo>
                    <a:lnTo>
                      <a:pt x="282" y="2"/>
                    </a:lnTo>
                    <a:lnTo>
                      <a:pt x="285" y="1"/>
                    </a:lnTo>
                    <a:lnTo>
                      <a:pt x="288" y="1"/>
                    </a:lnTo>
                    <a:lnTo>
                      <a:pt x="291" y="0"/>
                    </a:lnTo>
                    <a:lnTo>
                      <a:pt x="333" y="86"/>
                    </a:lnTo>
                    <a:lnTo>
                      <a:pt x="346" y="86"/>
                    </a:lnTo>
                    <a:lnTo>
                      <a:pt x="353" y="86"/>
                    </a:lnTo>
                    <a:lnTo>
                      <a:pt x="360" y="86"/>
                    </a:lnTo>
                    <a:lnTo>
                      <a:pt x="367" y="86"/>
                    </a:lnTo>
                    <a:lnTo>
                      <a:pt x="374" y="86"/>
                    </a:lnTo>
                    <a:lnTo>
                      <a:pt x="381" y="87"/>
                    </a:lnTo>
                    <a:lnTo>
                      <a:pt x="388" y="89"/>
                    </a:lnTo>
                    <a:lnTo>
                      <a:pt x="395" y="90"/>
                    </a:lnTo>
                    <a:lnTo>
                      <a:pt x="402" y="91"/>
                    </a:lnTo>
                    <a:lnTo>
                      <a:pt x="416" y="93"/>
                    </a:lnTo>
                    <a:lnTo>
                      <a:pt x="467" y="11"/>
                    </a:lnTo>
                    <a:lnTo>
                      <a:pt x="469" y="11"/>
                    </a:lnTo>
                    <a:lnTo>
                      <a:pt x="472" y="12"/>
                    </a:lnTo>
                    <a:lnTo>
                      <a:pt x="474" y="14"/>
                    </a:lnTo>
                    <a:lnTo>
                      <a:pt x="479" y="15"/>
                    </a:lnTo>
                    <a:lnTo>
                      <a:pt x="472" y="113"/>
                    </a:lnTo>
                    <a:lnTo>
                      <a:pt x="482" y="118"/>
                    </a:lnTo>
                    <a:lnTo>
                      <a:pt x="488" y="122"/>
                    </a:lnTo>
                    <a:lnTo>
                      <a:pt x="494" y="125"/>
                    </a:lnTo>
                    <a:lnTo>
                      <a:pt x="500" y="129"/>
                    </a:lnTo>
                    <a:lnTo>
                      <a:pt x="505" y="133"/>
                    </a:lnTo>
                    <a:lnTo>
                      <a:pt x="510" y="137"/>
                    </a:lnTo>
                    <a:lnTo>
                      <a:pt x="516" y="140"/>
                    </a:lnTo>
                    <a:lnTo>
                      <a:pt x="520" y="145"/>
                    </a:lnTo>
                    <a:lnTo>
                      <a:pt x="526" y="148"/>
                    </a:lnTo>
                    <a:lnTo>
                      <a:pt x="537" y="158"/>
                    </a:lnTo>
                    <a:lnTo>
                      <a:pt x="624" y="112"/>
                    </a:lnTo>
                    <a:lnTo>
                      <a:pt x="626" y="114"/>
                    </a:lnTo>
                    <a:lnTo>
                      <a:pt x="629" y="116"/>
                    </a:lnTo>
                    <a:lnTo>
                      <a:pt x="630" y="120"/>
                    </a:lnTo>
                    <a:lnTo>
                      <a:pt x="632" y="122"/>
                    </a:lnTo>
                    <a:lnTo>
                      <a:pt x="577" y="204"/>
                    </a:lnTo>
                    <a:lnTo>
                      <a:pt x="584" y="214"/>
                    </a:lnTo>
                    <a:lnTo>
                      <a:pt x="591" y="226"/>
                    </a:lnTo>
                    <a:lnTo>
                      <a:pt x="596" y="237"/>
                    </a:lnTo>
                    <a:lnTo>
                      <a:pt x="602" y="249"/>
                    </a:lnTo>
                    <a:lnTo>
                      <a:pt x="607" y="260"/>
                    </a:lnTo>
                    <a:lnTo>
                      <a:pt x="613" y="273"/>
                    </a:lnTo>
                    <a:lnTo>
                      <a:pt x="710" y="276"/>
                    </a:lnTo>
                    <a:lnTo>
                      <a:pt x="712" y="280"/>
                    </a:lnTo>
                    <a:lnTo>
                      <a:pt x="713" y="283"/>
                    </a:lnTo>
                    <a:lnTo>
                      <a:pt x="713" y="287"/>
                    </a:lnTo>
                    <a:lnTo>
                      <a:pt x="714" y="290"/>
                    </a:lnTo>
                    <a:lnTo>
                      <a:pt x="625" y="334"/>
                    </a:lnTo>
                    <a:lnTo>
                      <a:pt x="625" y="347"/>
                    </a:lnTo>
                    <a:lnTo>
                      <a:pt x="625" y="359"/>
                    </a:lnTo>
                    <a:lnTo>
                      <a:pt x="625" y="372"/>
                    </a:lnTo>
                    <a:lnTo>
                      <a:pt x="624" y="386"/>
                    </a:lnTo>
                    <a:lnTo>
                      <a:pt x="623" y="399"/>
                    </a:lnTo>
                    <a:lnTo>
                      <a:pt x="621" y="411"/>
                    </a:lnTo>
                    <a:lnTo>
                      <a:pt x="705" y="464"/>
                    </a:lnTo>
                    <a:lnTo>
                      <a:pt x="703" y="468"/>
                    </a:lnTo>
                    <a:lnTo>
                      <a:pt x="703" y="471"/>
                    </a:lnTo>
                    <a:lnTo>
                      <a:pt x="702" y="475"/>
                    </a:lnTo>
                    <a:lnTo>
                      <a:pt x="701" y="477"/>
                    </a:lnTo>
                    <a:lnTo>
                      <a:pt x="603" y="470"/>
                    </a:lnTo>
                    <a:lnTo>
                      <a:pt x="598" y="481"/>
                    </a:lnTo>
                    <a:lnTo>
                      <a:pt x="591" y="493"/>
                    </a:lnTo>
                    <a:lnTo>
                      <a:pt x="584" y="505"/>
                    </a:lnTo>
                    <a:lnTo>
                      <a:pt x="577" y="516"/>
                    </a:lnTo>
                    <a:lnTo>
                      <a:pt x="569" y="528"/>
                    </a:lnTo>
                    <a:lnTo>
                      <a:pt x="561" y="538"/>
                    </a:lnTo>
                    <a:lnTo>
                      <a:pt x="607" y="623"/>
                    </a:lnTo>
                    <a:lnTo>
                      <a:pt x="604" y="626"/>
                    </a:lnTo>
                    <a:lnTo>
                      <a:pt x="602" y="628"/>
                    </a:lnTo>
                    <a:lnTo>
                      <a:pt x="599" y="630"/>
                    </a:lnTo>
                    <a:lnTo>
                      <a:pt x="596" y="632"/>
                    </a:lnTo>
                    <a:lnTo>
                      <a:pt x="517" y="578"/>
                    </a:lnTo>
                    <a:lnTo>
                      <a:pt x="507" y="586"/>
                    </a:lnTo>
                    <a:lnTo>
                      <a:pt x="501" y="590"/>
                    </a:lnTo>
                    <a:lnTo>
                      <a:pt x="494" y="594"/>
                    </a:lnTo>
                    <a:lnTo>
                      <a:pt x="488" y="598"/>
                    </a:lnTo>
                    <a:lnTo>
                      <a:pt x="482" y="601"/>
                    </a:lnTo>
                    <a:lnTo>
                      <a:pt x="477" y="604"/>
                    </a:lnTo>
                    <a:lnTo>
                      <a:pt x="470" y="607"/>
                    </a:lnTo>
                    <a:lnTo>
                      <a:pt x="464" y="611"/>
                    </a:lnTo>
                    <a:lnTo>
                      <a:pt x="457" y="613"/>
                    </a:lnTo>
                    <a:lnTo>
                      <a:pt x="446" y="619"/>
                    </a:lnTo>
                    <a:close/>
                  </a:path>
                </a:pathLst>
              </a:custGeom>
              <a:solidFill>
                <a:srgbClr val="FFFFFF"/>
              </a:solidFill>
              <a:ln w="9525">
                <a:noFill/>
                <a:round/>
                <a:headEnd/>
                <a:tailEnd/>
              </a:ln>
            </p:spPr>
            <p:txBody>
              <a:bodyPr/>
              <a:lstStyle/>
              <a:p>
                <a:endParaRPr lang="en-US"/>
              </a:p>
            </p:txBody>
          </p:sp>
          <p:sp>
            <p:nvSpPr>
              <p:cNvPr id="35906" name="WordArt 75"/>
              <p:cNvSpPr>
                <a:spLocks noChangeArrowheads="1" noChangeShapeType="1" noTextEdit="1"/>
              </p:cNvSpPr>
              <p:nvPr/>
            </p:nvSpPr>
            <p:spPr bwMode="auto">
              <a:xfrm>
                <a:off x="4122" y="2228"/>
                <a:ext cx="246" cy="108"/>
              </a:xfrm>
              <a:prstGeom prst="rect">
                <a:avLst/>
              </a:prstGeom>
            </p:spPr>
            <p:txBody>
              <a:bodyPr spcFirstLastPara="1" wrap="none" fromWordArt="1">
                <a:prstTxWarp prst="textArchUp">
                  <a:avLst>
                    <a:gd name="adj" fmla="val 10800004"/>
                  </a:avLst>
                </a:prstTxWarp>
              </a:bodyPr>
              <a:lstStyle/>
              <a:p>
                <a:r>
                  <a:rPr lang="en-US" sz="1000" kern="10">
                    <a:ln w="9525">
                      <a:solidFill>
                        <a:srgbClr val="000000"/>
                      </a:solidFill>
                      <a:round/>
                      <a:headEnd/>
                      <a:tailEnd/>
                    </a:ln>
                    <a:solidFill>
                      <a:srgbClr val="333333">
                        <a:alpha val="54117"/>
                      </a:srgbClr>
                    </a:solidFill>
                    <a:latin typeface="Arial Black"/>
                  </a:rPr>
                  <a:t>Army</a:t>
                </a:r>
              </a:p>
            </p:txBody>
          </p:sp>
          <p:sp>
            <p:nvSpPr>
              <p:cNvPr id="35907" name="WordArt 76"/>
              <p:cNvSpPr>
                <a:spLocks noChangeArrowheads="1" noChangeShapeType="1" noTextEdit="1"/>
              </p:cNvSpPr>
              <p:nvPr/>
            </p:nvSpPr>
            <p:spPr bwMode="auto">
              <a:xfrm>
                <a:off x="4014" y="2312"/>
                <a:ext cx="450" cy="90"/>
              </a:xfrm>
              <a:prstGeom prst="rect">
                <a:avLst/>
              </a:prstGeom>
            </p:spPr>
            <p:txBody>
              <a:bodyPr wrap="none" fromWordArt="1">
                <a:prstTxWarp prst="textPlain">
                  <a:avLst>
                    <a:gd name="adj" fmla="val 50000"/>
                  </a:avLst>
                </a:prstTxWarp>
              </a:bodyPr>
              <a:lstStyle/>
              <a:p>
                <a:r>
                  <a:rPr lang="en-US" sz="800" kern="10" spc="160">
                    <a:ln w="9525">
                      <a:noFill/>
                      <a:round/>
                      <a:headEnd/>
                      <a:tailEnd/>
                    </a:ln>
                    <a:solidFill>
                      <a:srgbClr val="333333"/>
                    </a:solidFill>
                    <a:latin typeface="Arial Black"/>
                  </a:rPr>
                  <a:t>Sustainment</a:t>
                </a:r>
              </a:p>
            </p:txBody>
          </p:sp>
          <p:sp>
            <p:nvSpPr>
              <p:cNvPr id="35908" name="WordArt 77"/>
              <p:cNvSpPr>
                <a:spLocks noChangeArrowheads="1" noChangeShapeType="1" noTextEdit="1"/>
              </p:cNvSpPr>
              <p:nvPr/>
            </p:nvSpPr>
            <p:spPr bwMode="auto">
              <a:xfrm>
                <a:off x="4062" y="2420"/>
                <a:ext cx="354" cy="112"/>
              </a:xfrm>
              <a:prstGeom prst="rect">
                <a:avLst/>
              </a:prstGeom>
            </p:spPr>
            <p:txBody>
              <a:bodyPr wrap="none" fromWordArt="1">
                <a:prstTxWarp prst="textCanDown">
                  <a:avLst>
                    <a:gd name="adj" fmla="val 33333"/>
                  </a:avLst>
                </a:prstTxWarp>
              </a:bodyPr>
              <a:lstStyle/>
              <a:p>
                <a:r>
                  <a:rPr lang="en-US" sz="1000" kern="10">
                    <a:ln w="9525">
                      <a:solidFill>
                        <a:srgbClr val="000000"/>
                      </a:solidFill>
                      <a:round/>
                      <a:headEnd/>
                      <a:tailEnd/>
                    </a:ln>
                    <a:solidFill>
                      <a:srgbClr val="333333">
                        <a:alpha val="36862"/>
                      </a:srgbClr>
                    </a:solidFill>
                    <a:latin typeface="Arial"/>
                    <a:cs typeface="Arial"/>
                  </a:rPr>
                  <a:t>Command</a:t>
                </a:r>
              </a:p>
            </p:txBody>
          </p:sp>
        </p:grpSp>
        <p:sp>
          <p:nvSpPr>
            <p:cNvPr id="35890" name="Text Box 78"/>
            <p:cNvSpPr txBox="1">
              <a:spLocks noChangeArrowheads="1"/>
            </p:cNvSpPr>
            <p:nvPr/>
          </p:nvSpPr>
          <p:spPr bwMode="auto">
            <a:xfrm>
              <a:off x="2544" y="681"/>
              <a:ext cx="818" cy="194"/>
            </a:xfrm>
            <a:prstGeom prst="rect">
              <a:avLst/>
            </a:prstGeom>
            <a:noFill/>
            <a:ln w="9525">
              <a:noFill/>
              <a:miter lim="800000"/>
              <a:headEnd/>
              <a:tailEnd/>
            </a:ln>
          </p:spPr>
          <p:txBody>
            <a:bodyPr wrap="none" lIns="86493" tIns="43247" rIns="86493" bIns="43247">
              <a:spAutoFit/>
            </a:bodyPr>
            <a:lstStyle/>
            <a:p>
              <a:pPr defTabSz="865188"/>
              <a:r>
                <a:rPr lang="en-US" sz="1300"/>
                <a:t>LOGFORGEN</a:t>
              </a:r>
            </a:p>
          </p:txBody>
        </p:sp>
        <p:sp>
          <p:nvSpPr>
            <p:cNvPr id="35891" name="Text Box 79"/>
            <p:cNvSpPr txBox="1">
              <a:spLocks noChangeArrowheads="1"/>
            </p:cNvSpPr>
            <p:nvPr/>
          </p:nvSpPr>
          <p:spPr bwMode="auto">
            <a:xfrm>
              <a:off x="2788" y="1941"/>
              <a:ext cx="501" cy="450"/>
            </a:xfrm>
            <a:prstGeom prst="rect">
              <a:avLst/>
            </a:prstGeom>
            <a:solidFill>
              <a:srgbClr val="FFFFCC"/>
            </a:solidFill>
            <a:ln w="22225" algn="ctr">
              <a:solidFill>
                <a:schemeClr val="tx1"/>
              </a:solidFill>
              <a:miter lim="800000"/>
              <a:headEnd/>
              <a:tailEnd/>
            </a:ln>
          </p:spPr>
          <p:txBody>
            <a:bodyPr lIns="86493" tIns="43247" rIns="86493" bIns="43247">
              <a:spAutoFit/>
            </a:bodyPr>
            <a:lstStyle/>
            <a:p>
              <a:pPr defTabSz="865188"/>
              <a:r>
                <a:rPr lang="en-US" sz="900"/>
                <a:t>Theater Provided Equipment (TPE)</a:t>
              </a:r>
            </a:p>
          </p:txBody>
        </p:sp>
        <p:sp>
          <p:nvSpPr>
            <p:cNvPr id="35892" name="Text Box 80"/>
            <p:cNvSpPr txBox="1">
              <a:spLocks noChangeArrowheads="1"/>
            </p:cNvSpPr>
            <p:nvPr/>
          </p:nvSpPr>
          <p:spPr bwMode="auto">
            <a:xfrm>
              <a:off x="4896" y="1482"/>
              <a:ext cx="480" cy="326"/>
            </a:xfrm>
            <a:prstGeom prst="rect">
              <a:avLst/>
            </a:prstGeom>
            <a:solidFill>
              <a:srgbClr val="FFFFCC"/>
            </a:solidFill>
            <a:ln w="22225" algn="ctr">
              <a:solidFill>
                <a:schemeClr val="tx1"/>
              </a:solidFill>
              <a:miter lim="800000"/>
              <a:headEnd/>
              <a:tailEnd/>
            </a:ln>
          </p:spPr>
          <p:txBody>
            <a:bodyPr lIns="86493" tIns="43247" rIns="86493" bIns="43247">
              <a:spAutoFit/>
            </a:bodyPr>
            <a:lstStyle/>
            <a:p>
              <a:pPr defTabSz="865188"/>
              <a:r>
                <a:rPr lang="en-US" sz="800"/>
                <a:t>Contractor</a:t>
              </a:r>
            </a:p>
            <a:p>
              <a:pPr defTabSz="865188"/>
              <a:r>
                <a:rPr lang="en-US" sz="800"/>
                <a:t>Logistics</a:t>
              </a:r>
            </a:p>
            <a:p>
              <a:pPr defTabSz="865188"/>
              <a:r>
                <a:rPr lang="en-US" sz="800"/>
                <a:t>Support</a:t>
              </a:r>
            </a:p>
          </p:txBody>
        </p:sp>
        <p:sp>
          <p:nvSpPr>
            <p:cNvPr id="35893" name="Text Box 81"/>
            <p:cNvSpPr txBox="1">
              <a:spLocks noChangeArrowheads="1"/>
            </p:cNvSpPr>
            <p:nvPr/>
          </p:nvSpPr>
          <p:spPr bwMode="auto">
            <a:xfrm>
              <a:off x="4944" y="2981"/>
              <a:ext cx="624" cy="262"/>
            </a:xfrm>
            <a:prstGeom prst="rect">
              <a:avLst/>
            </a:prstGeom>
            <a:solidFill>
              <a:srgbClr val="FFFFCC"/>
            </a:solidFill>
            <a:ln w="22225" algn="ctr">
              <a:solidFill>
                <a:schemeClr val="tx1"/>
              </a:solidFill>
              <a:miter lim="800000"/>
              <a:headEnd/>
              <a:tailEnd/>
            </a:ln>
          </p:spPr>
          <p:txBody>
            <a:bodyPr lIns="86493" tIns="43247" rIns="86493" bIns="43247">
              <a:spAutoFit/>
            </a:bodyPr>
            <a:lstStyle/>
            <a:p>
              <a:pPr defTabSz="865188"/>
              <a:r>
                <a:rPr lang="en-US" sz="900"/>
                <a:t>Distribution</a:t>
              </a:r>
            </a:p>
            <a:p>
              <a:pPr defTabSz="865188"/>
              <a:r>
                <a:rPr lang="en-US" sz="900"/>
                <a:t>Management</a:t>
              </a:r>
            </a:p>
          </p:txBody>
        </p:sp>
        <p:sp>
          <p:nvSpPr>
            <p:cNvPr id="35894" name="Text Box 82"/>
            <p:cNvSpPr txBox="1">
              <a:spLocks noChangeArrowheads="1"/>
            </p:cNvSpPr>
            <p:nvPr/>
          </p:nvSpPr>
          <p:spPr bwMode="auto">
            <a:xfrm>
              <a:off x="5088" y="2409"/>
              <a:ext cx="528" cy="356"/>
            </a:xfrm>
            <a:prstGeom prst="rect">
              <a:avLst/>
            </a:prstGeom>
            <a:solidFill>
              <a:srgbClr val="FFFFCC"/>
            </a:solidFill>
            <a:ln w="22225" algn="ctr">
              <a:solidFill>
                <a:schemeClr val="tx1"/>
              </a:solidFill>
              <a:miter lim="800000"/>
              <a:headEnd/>
              <a:tailEnd/>
            </a:ln>
          </p:spPr>
          <p:txBody>
            <a:bodyPr lIns="86493" tIns="43247" rIns="86493" bIns="43247">
              <a:spAutoFit/>
            </a:bodyPr>
            <a:lstStyle/>
            <a:p>
              <a:pPr defTabSz="865188"/>
              <a:r>
                <a:rPr lang="en-US" sz="900"/>
                <a:t>Joint</a:t>
              </a:r>
            </a:p>
            <a:p>
              <a:pPr defTabSz="865188"/>
              <a:r>
                <a:rPr lang="en-US" sz="900"/>
                <a:t>Logistics</a:t>
              </a:r>
            </a:p>
            <a:p>
              <a:pPr defTabSz="865188"/>
              <a:r>
                <a:rPr lang="en-US" sz="900"/>
                <a:t>Integration</a:t>
              </a:r>
            </a:p>
          </p:txBody>
        </p:sp>
        <p:sp>
          <p:nvSpPr>
            <p:cNvPr id="35895" name="Text Box 83"/>
            <p:cNvSpPr txBox="1">
              <a:spLocks noChangeArrowheads="1"/>
            </p:cNvSpPr>
            <p:nvPr/>
          </p:nvSpPr>
          <p:spPr bwMode="auto">
            <a:xfrm>
              <a:off x="480" y="3081"/>
              <a:ext cx="432" cy="449"/>
            </a:xfrm>
            <a:prstGeom prst="rect">
              <a:avLst/>
            </a:prstGeom>
            <a:solidFill>
              <a:srgbClr val="FFFFCC"/>
            </a:solidFill>
            <a:ln w="22225" algn="ctr">
              <a:solidFill>
                <a:schemeClr val="tx1"/>
              </a:solidFill>
              <a:miter lim="800000"/>
              <a:headEnd/>
              <a:tailEnd/>
            </a:ln>
          </p:spPr>
          <p:txBody>
            <a:bodyPr lIns="86493" tIns="43247" rIns="86493" bIns="43247">
              <a:spAutoFit/>
            </a:bodyPr>
            <a:lstStyle/>
            <a:p>
              <a:pPr defTabSz="865188"/>
              <a:r>
                <a:rPr lang="en-US" sz="900"/>
                <a:t>Repair IAW TMs (10/20)</a:t>
              </a:r>
            </a:p>
          </p:txBody>
        </p:sp>
        <p:sp>
          <p:nvSpPr>
            <p:cNvPr id="35896" name="Text Box 84"/>
            <p:cNvSpPr txBox="1">
              <a:spLocks noChangeArrowheads="1"/>
            </p:cNvSpPr>
            <p:nvPr/>
          </p:nvSpPr>
          <p:spPr bwMode="auto">
            <a:xfrm>
              <a:off x="4080" y="2763"/>
              <a:ext cx="528" cy="395"/>
            </a:xfrm>
            <a:prstGeom prst="rect">
              <a:avLst/>
            </a:prstGeom>
            <a:noFill/>
            <a:ln w="9525" algn="ctr">
              <a:noFill/>
              <a:miter lim="800000"/>
              <a:headEnd/>
              <a:tailEnd/>
            </a:ln>
          </p:spPr>
          <p:txBody>
            <a:bodyPr lIns="86493" tIns="43247" rIns="86493" bIns="43247">
              <a:spAutoFit/>
            </a:bodyPr>
            <a:lstStyle/>
            <a:p>
              <a:pPr defTabSz="865188"/>
              <a:r>
                <a:rPr lang="en-US" sz="800"/>
                <a:t> Army</a:t>
              </a:r>
            </a:p>
            <a:p>
              <a:pPr defTabSz="865188"/>
              <a:r>
                <a:rPr lang="en-US" sz="800"/>
                <a:t> Field    Support </a:t>
              </a:r>
            </a:p>
            <a:p>
              <a:pPr defTabSz="865188"/>
              <a:r>
                <a:rPr lang="en-US" sz="800"/>
                <a:t>Brigades</a:t>
              </a:r>
            </a:p>
          </p:txBody>
        </p:sp>
        <p:sp>
          <p:nvSpPr>
            <p:cNvPr id="35897" name="Text Box 85"/>
            <p:cNvSpPr txBox="1">
              <a:spLocks noChangeArrowheads="1"/>
            </p:cNvSpPr>
            <p:nvPr/>
          </p:nvSpPr>
          <p:spPr bwMode="auto">
            <a:xfrm>
              <a:off x="3504" y="2254"/>
              <a:ext cx="590" cy="479"/>
            </a:xfrm>
            <a:prstGeom prst="rect">
              <a:avLst/>
            </a:prstGeom>
            <a:noFill/>
            <a:ln w="9525" algn="ctr">
              <a:noFill/>
              <a:miter lim="800000"/>
              <a:headEnd/>
              <a:tailEnd/>
            </a:ln>
          </p:spPr>
          <p:txBody>
            <a:bodyPr lIns="86493" tIns="43247" rIns="86493" bIns="43247">
              <a:spAutoFit/>
            </a:bodyPr>
            <a:lstStyle/>
            <a:p>
              <a:pPr defTabSz="865188"/>
              <a:r>
                <a:rPr lang="en-US" sz="800"/>
                <a:t>   Life</a:t>
              </a:r>
            </a:p>
            <a:p>
              <a:pPr defTabSz="865188"/>
              <a:r>
                <a:rPr lang="en-US" sz="800"/>
                <a:t>   Cycle</a:t>
              </a:r>
            </a:p>
            <a:p>
              <a:pPr defTabSz="865188"/>
              <a:r>
                <a:rPr lang="en-US" sz="800"/>
                <a:t>   Mgmt</a:t>
              </a:r>
              <a:br>
                <a:rPr lang="en-US" sz="800"/>
              </a:br>
              <a:r>
                <a:rPr lang="en-US" sz="800"/>
                <a:t>   Commands</a:t>
              </a:r>
            </a:p>
            <a:p>
              <a:pPr defTabSz="865188"/>
              <a:endParaRPr lang="en-US" sz="800"/>
            </a:p>
          </p:txBody>
        </p:sp>
        <p:sp>
          <p:nvSpPr>
            <p:cNvPr id="35898" name="Text Box 86"/>
            <p:cNvSpPr txBox="1">
              <a:spLocks noChangeArrowheads="1"/>
            </p:cNvSpPr>
            <p:nvPr/>
          </p:nvSpPr>
          <p:spPr bwMode="auto">
            <a:xfrm>
              <a:off x="3983" y="1689"/>
              <a:ext cx="625" cy="153"/>
            </a:xfrm>
            <a:prstGeom prst="rect">
              <a:avLst/>
            </a:prstGeom>
            <a:noFill/>
            <a:ln w="9525" algn="ctr">
              <a:noFill/>
              <a:miter lim="800000"/>
              <a:headEnd/>
              <a:tailEnd/>
            </a:ln>
          </p:spPr>
          <p:txBody>
            <a:bodyPr lIns="86493" tIns="43247" rIns="86493" bIns="43247">
              <a:spAutoFit/>
            </a:bodyPr>
            <a:lstStyle/>
            <a:p>
              <a:pPr defTabSz="865188"/>
              <a:r>
                <a:rPr lang="en-US" sz="900"/>
                <a:t>      Depots</a:t>
              </a:r>
            </a:p>
          </p:txBody>
        </p:sp>
        <p:sp>
          <p:nvSpPr>
            <p:cNvPr id="35899" name="Text Box 87"/>
            <p:cNvSpPr txBox="1">
              <a:spLocks noChangeArrowheads="1"/>
            </p:cNvSpPr>
            <p:nvPr/>
          </p:nvSpPr>
          <p:spPr bwMode="auto">
            <a:xfrm flipH="1">
              <a:off x="4419" y="2360"/>
              <a:ext cx="768" cy="227"/>
            </a:xfrm>
            <a:prstGeom prst="rect">
              <a:avLst/>
            </a:prstGeom>
            <a:noFill/>
            <a:ln w="9525" algn="ctr">
              <a:noFill/>
              <a:miter lim="800000"/>
              <a:headEnd/>
              <a:tailEnd/>
            </a:ln>
          </p:spPr>
          <p:txBody>
            <a:bodyPr lIns="86493" tIns="43247" rIns="86493" bIns="43247">
              <a:spAutoFit/>
            </a:bodyPr>
            <a:lstStyle/>
            <a:p>
              <a:pPr defTabSz="865188"/>
              <a:r>
                <a:rPr lang="en-US" sz="800"/>
                <a:t>Sustainment</a:t>
              </a:r>
            </a:p>
            <a:p>
              <a:pPr defTabSz="865188"/>
              <a:r>
                <a:rPr lang="en-US" sz="800"/>
                <a:t>Brigades</a:t>
              </a:r>
            </a:p>
          </p:txBody>
        </p:sp>
        <p:sp>
          <p:nvSpPr>
            <p:cNvPr id="35900" name="Text Box 88"/>
            <p:cNvSpPr txBox="1">
              <a:spLocks noChangeArrowheads="1"/>
            </p:cNvSpPr>
            <p:nvPr/>
          </p:nvSpPr>
          <p:spPr bwMode="auto">
            <a:xfrm>
              <a:off x="3648" y="1764"/>
              <a:ext cx="624" cy="228"/>
            </a:xfrm>
            <a:prstGeom prst="rect">
              <a:avLst/>
            </a:prstGeom>
            <a:noFill/>
            <a:ln w="9525">
              <a:noFill/>
              <a:miter lim="800000"/>
              <a:headEnd/>
              <a:tailEnd/>
            </a:ln>
          </p:spPr>
          <p:txBody>
            <a:bodyPr lIns="86493" tIns="43247" rIns="86493" bIns="43247">
              <a:spAutoFit/>
            </a:bodyPr>
            <a:lstStyle/>
            <a:p>
              <a:pPr defTabSz="865188"/>
              <a:r>
                <a:rPr lang="en-US" sz="800"/>
                <a:t>Director</a:t>
              </a:r>
            </a:p>
            <a:p>
              <a:pPr defTabSz="865188"/>
              <a:r>
                <a:rPr lang="en-US" sz="800"/>
                <a:t>of Logistics</a:t>
              </a:r>
            </a:p>
          </p:txBody>
        </p:sp>
        <p:sp>
          <p:nvSpPr>
            <p:cNvPr id="35901" name="Text Box 89"/>
            <p:cNvSpPr txBox="1">
              <a:spLocks noChangeArrowheads="1"/>
            </p:cNvSpPr>
            <p:nvPr/>
          </p:nvSpPr>
          <p:spPr bwMode="auto">
            <a:xfrm>
              <a:off x="5088" y="1925"/>
              <a:ext cx="576" cy="262"/>
            </a:xfrm>
            <a:prstGeom prst="rect">
              <a:avLst/>
            </a:prstGeom>
            <a:solidFill>
              <a:srgbClr val="FFFFCC"/>
            </a:solidFill>
            <a:ln w="22225" algn="ctr">
              <a:solidFill>
                <a:schemeClr val="tx1"/>
              </a:solidFill>
              <a:miter lim="800000"/>
              <a:headEnd/>
              <a:tailEnd/>
            </a:ln>
          </p:spPr>
          <p:txBody>
            <a:bodyPr lIns="86493" tIns="43247" rIns="86493" bIns="43247">
              <a:spAutoFit/>
            </a:bodyPr>
            <a:lstStyle/>
            <a:p>
              <a:pPr defTabSz="865188"/>
              <a:r>
                <a:rPr lang="en-US" sz="900"/>
                <a:t>Technology</a:t>
              </a:r>
            </a:p>
            <a:p>
              <a:pPr defTabSz="865188"/>
              <a:r>
                <a:rPr lang="en-US" sz="900"/>
                <a:t>Insertion</a:t>
              </a:r>
            </a:p>
          </p:txBody>
        </p:sp>
        <p:sp>
          <p:nvSpPr>
            <p:cNvPr id="35902" name="Text Box 90"/>
            <p:cNvSpPr txBox="1">
              <a:spLocks noChangeArrowheads="1"/>
            </p:cNvSpPr>
            <p:nvPr/>
          </p:nvSpPr>
          <p:spPr bwMode="auto">
            <a:xfrm>
              <a:off x="4368" y="1881"/>
              <a:ext cx="768" cy="435"/>
            </a:xfrm>
            <a:prstGeom prst="rect">
              <a:avLst/>
            </a:prstGeom>
            <a:noFill/>
            <a:ln w="9525" algn="ctr">
              <a:noFill/>
              <a:miter lim="800000"/>
              <a:headEnd/>
              <a:tailEnd/>
            </a:ln>
          </p:spPr>
          <p:txBody>
            <a:bodyPr lIns="86493" tIns="43247" rIns="86493" bIns="43247">
              <a:spAutoFit/>
            </a:bodyPr>
            <a:lstStyle/>
            <a:p>
              <a:pPr defTabSz="865188"/>
              <a:r>
                <a:rPr lang="en-US" sz="900"/>
                <a:t>  Field</a:t>
              </a:r>
            </a:p>
            <a:p>
              <a:pPr defTabSz="865188"/>
              <a:r>
                <a:rPr lang="en-US" sz="900"/>
                <a:t>Logistics        Readiness</a:t>
              </a:r>
            </a:p>
            <a:p>
              <a:pPr defTabSz="865188"/>
              <a:r>
                <a:rPr lang="en-US" sz="900"/>
                <a:t>Centers</a:t>
              </a:r>
            </a:p>
          </p:txBody>
        </p:sp>
        <p:sp>
          <p:nvSpPr>
            <p:cNvPr id="35903" name="Text Box 91"/>
            <p:cNvSpPr txBox="1">
              <a:spLocks noChangeArrowheads="1"/>
            </p:cNvSpPr>
            <p:nvPr/>
          </p:nvSpPr>
          <p:spPr bwMode="auto">
            <a:xfrm>
              <a:off x="1536" y="1881"/>
              <a:ext cx="768" cy="435"/>
            </a:xfrm>
            <a:prstGeom prst="rect">
              <a:avLst/>
            </a:prstGeom>
            <a:noFill/>
            <a:ln w="9525" algn="ctr">
              <a:noFill/>
              <a:miter lim="800000"/>
              <a:headEnd/>
              <a:tailEnd/>
            </a:ln>
          </p:spPr>
          <p:txBody>
            <a:bodyPr lIns="86493" tIns="43247" rIns="86493" bIns="43247">
              <a:spAutoFit/>
            </a:bodyPr>
            <a:lstStyle/>
            <a:p>
              <a:pPr defTabSz="865188"/>
              <a:r>
                <a:rPr lang="en-US" sz="900"/>
                <a:t>  Field</a:t>
              </a:r>
            </a:p>
            <a:p>
              <a:pPr defTabSz="865188"/>
              <a:r>
                <a:rPr lang="en-US" sz="900"/>
                <a:t>Logistics        Readiness</a:t>
              </a:r>
            </a:p>
            <a:p>
              <a:pPr defTabSz="865188"/>
              <a:r>
                <a:rPr lang="en-US" sz="900"/>
                <a:t>Centers</a:t>
              </a:r>
            </a:p>
          </p:txBody>
        </p:sp>
      </p:grpSp>
      <p:sp>
        <p:nvSpPr>
          <p:cNvPr id="35845" name="Right Arrow 92">
            <a:hlinkClick r:id="rId3" action="ppaction://hlinksldjump"/>
          </p:cNvPr>
          <p:cNvSpPr>
            <a:spLocks noChangeArrowheads="1"/>
          </p:cNvSpPr>
          <p:nvPr/>
        </p:nvSpPr>
        <p:spPr bwMode="auto">
          <a:xfrm>
            <a:off x="7804150" y="6253163"/>
            <a:ext cx="979488" cy="519112"/>
          </a:xfrm>
          <a:prstGeom prst="rightArrow">
            <a:avLst>
              <a:gd name="adj1" fmla="val 50000"/>
              <a:gd name="adj2" fmla="val 50106"/>
            </a:avLst>
          </a:prstGeom>
          <a:solidFill>
            <a:srgbClr val="99FF99"/>
          </a:solidFill>
          <a:ln w="9525" algn="ctr">
            <a:solidFill>
              <a:schemeClr val="tx1"/>
            </a:solidFill>
            <a:round/>
            <a:headEnd/>
            <a:tailEnd/>
          </a:ln>
        </p:spPr>
        <p:txBody>
          <a:bodyPr>
            <a:spAutoFit/>
          </a:bodyPr>
          <a:lstStyle/>
          <a:p>
            <a:r>
              <a:rPr lang="en-US" sz="1100"/>
              <a:t>Return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Text Box 4"/>
          <p:cNvSpPr txBox="1">
            <a:spLocks noChangeArrowheads="1"/>
          </p:cNvSpPr>
          <p:nvPr/>
        </p:nvSpPr>
        <p:spPr bwMode="auto">
          <a:xfrm>
            <a:off x="1066800" y="152400"/>
            <a:ext cx="6934200" cy="1195388"/>
          </a:xfrm>
          <a:prstGeom prst="rect">
            <a:avLst/>
          </a:prstGeom>
          <a:noFill/>
          <a:ln w="9525" algn="ctr">
            <a:noFill/>
            <a:miter lim="800000"/>
            <a:headEnd/>
            <a:tailEnd/>
          </a:ln>
          <a:effectLst/>
        </p:spPr>
        <p:txBody>
          <a:bodyPr bIns="274320">
            <a:spAutoFit/>
          </a:bodyPr>
          <a:lstStyle/>
          <a:p>
            <a:pPr algn="ctr" fontAlgn="auto">
              <a:lnSpc>
                <a:spcPct val="60000"/>
              </a:lnSpc>
              <a:spcBef>
                <a:spcPct val="50000"/>
              </a:spcBef>
              <a:spcAft>
                <a:spcPts val="0"/>
              </a:spcAft>
              <a:defRPr/>
            </a:pPr>
            <a:r>
              <a:rPr lang="en-US" sz="3200" b="1" dirty="0">
                <a:effectLst>
                  <a:outerShdw blurRad="38100" dist="38100" dir="2700000" algn="tl">
                    <a:srgbClr val="C0C0C0"/>
                  </a:outerShdw>
                </a:effectLst>
                <a:latin typeface="+mn-lt"/>
                <a:cs typeface="+mn-cs"/>
              </a:rPr>
              <a:t> </a:t>
            </a:r>
            <a:r>
              <a:rPr lang="en-US" sz="3200" dirty="0" smtClean="0">
                <a:effectLst>
                  <a:outerShdw blurRad="38100" dist="38100" dir="2700000" algn="tl">
                    <a:srgbClr val="C0C0C0"/>
                  </a:outerShdw>
                </a:effectLst>
                <a:latin typeface="Impact" pitchFamily="34" charset="0"/>
                <a:cs typeface="+mn-cs"/>
              </a:rPr>
              <a:t>3BCT </a:t>
            </a:r>
            <a:r>
              <a:rPr lang="en-US" sz="3200" dirty="0">
                <a:effectLst>
                  <a:outerShdw blurRad="38100" dist="38100" dir="2700000" algn="tl">
                    <a:srgbClr val="C0C0C0"/>
                  </a:outerShdw>
                </a:effectLst>
                <a:latin typeface="Impact" pitchFamily="34" charset="0"/>
                <a:cs typeface="+mn-cs"/>
              </a:rPr>
              <a:t>(BLST)</a:t>
            </a:r>
          </a:p>
          <a:p>
            <a:pPr algn="ctr" fontAlgn="auto">
              <a:lnSpc>
                <a:spcPct val="60000"/>
              </a:lnSpc>
              <a:spcBef>
                <a:spcPct val="50000"/>
              </a:spcBef>
              <a:spcAft>
                <a:spcPts val="0"/>
              </a:spcAft>
              <a:defRPr/>
            </a:pPr>
            <a:r>
              <a:rPr lang="en-US" sz="3200" dirty="0">
                <a:effectLst>
                  <a:outerShdw blurRad="38100" dist="38100" dir="2700000" algn="tl">
                    <a:srgbClr val="C0C0C0"/>
                  </a:outerShdw>
                </a:effectLst>
                <a:latin typeface="Impact" pitchFamily="34" charset="0"/>
                <a:cs typeface="+mn-cs"/>
              </a:rPr>
              <a:t>Brigade  Logistics Support Team</a:t>
            </a:r>
          </a:p>
        </p:txBody>
      </p:sp>
      <p:sp>
        <p:nvSpPr>
          <p:cNvPr id="8" name="Rectangle 1"/>
          <p:cNvSpPr>
            <a:spLocks noChangeArrowheads="1"/>
          </p:cNvSpPr>
          <p:nvPr/>
        </p:nvSpPr>
        <p:spPr bwMode="auto">
          <a:xfrm>
            <a:off x="304800" y="2574682"/>
            <a:ext cx="8534400" cy="1631216"/>
          </a:xfrm>
          <a:prstGeom prst="rect">
            <a:avLst/>
          </a:prstGeom>
          <a:noFill/>
          <a:ln w="38100" algn="ctr">
            <a:solidFill>
              <a:srgbClr val="00B050"/>
            </a:solidFill>
            <a:miter lim="800000"/>
            <a:headEnd/>
            <a:tailEnd/>
          </a:ln>
          <a:effectLst>
            <a:prstShdw prst="shdw17" dist="17961" dir="2700000">
              <a:srgbClr val="5C995C">
                <a:alpha val="50000"/>
              </a:srgbClr>
            </a:prstShdw>
          </a:effectLst>
        </p:spPr>
        <p:txBody>
          <a:bodyPr wrap="square" anchor="ctr">
            <a:spAutoFit/>
          </a:bodyPr>
          <a:lstStyle/>
          <a:p>
            <a:pPr eaLnBrk="0" hangingPunct="0"/>
            <a:r>
              <a:rPr lang="en-US" sz="2000" b="1" u="sng" dirty="0">
                <a:cs typeface="Times New Roman" pitchFamily="18" charset="0"/>
              </a:rPr>
              <a:t>BLUF</a:t>
            </a:r>
            <a:r>
              <a:rPr lang="en-US" sz="2000" b="1" dirty="0">
                <a:cs typeface="Times New Roman" pitchFamily="18" charset="0"/>
              </a:rPr>
              <a:t>:  </a:t>
            </a:r>
            <a:r>
              <a:rPr lang="en-US" sz="2000" b="1" dirty="0" smtClean="0">
                <a:cs typeface="Times New Roman" pitchFamily="18" charset="0"/>
              </a:rPr>
              <a:t>As the “</a:t>
            </a:r>
            <a:r>
              <a:rPr lang="en-US" sz="2000" b="1" smtClean="0">
                <a:cs typeface="Times New Roman" pitchFamily="18" charset="0"/>
              </a:rPr>
              <a:t>Single Face for AMC”, </a:t>
            </a:r>
            <a:r>
              <a:rPr lang="en-US" sz="2000" b="1" dirty="0" smtClean="0">
                <a:cs typeface="Times New Roman" pitchFamily="18" charset="0"/>
              </a:rPr>
              <a:t>BLST </a:t>
            </a:r>
            <a:r>
              <a:rPr lang="en-US" sz="2000" b="1" dirty="0">
                <a:cs typeface="Times New Roman" pitchFamily="18" charset="0"/>
              </a:rPr>
              <a:t>synchronizes and integrates all of AMC’s National Logistics </a:t>
            </a:r>
            <a:r>
              <a:rPr lang="en-US" sz="2000" b="1">
                <a:cs typeface="Times New Roman" pitchFamily="18" charset="0"/>
              </a:rPr>
              <a:t>Base </a:t>
            </a:r>
            <a:r>
              <a:rPr lang="en-US" sz="2000" b="1" smtClean="0">
                <a:cs typeface="Times New Roman" pitchFamily="18" charset="0"/>
              </a:rPr>
              <a:t>capabilities </a:t>
            </a:r>
            <a:r>
              <a:rPr lang="en-US" sz="2000" b="1" dirty="0">
                <a:cs typeface="Times New Roman" pitchFamily="18" charset="0"/>
              </a:rPr>
              <a:t>to mitigate technical and sustainment </a:t>
            </a:r>
            <a:r>
              <a:rPr lang="en-US" sz="2000" b="1" dirty="0" smtClean="0">
                <a:cs typeface="Times New Roman" pitchFamily="18" charset="0"/>
              </a:rPr>
              <a:t>material </a:t>
            </a:r>
            <a:r>
              <a:rPr lang="en-US" sz="2000" b="1" dirty="0">
                <a:cs typeface="Times New Roman" pitchFamily="18" charset="0"/>
              </a:rPr>
              <a:t>readiness problems for the BCT by commanding and controlling LCMC personnel and </a:t>
            </a:r>
            <a:r>
              <a:rPr lang="en-US" sz="2000" b="1" dirty="0" smtClean="0">
                <a:cs typeface="Times New Roman" pitchFamily="18" charset="0"/>
              </a:rPr>
              <a:t>assets ISO ARFORGEN. </a:t>
            </a:r>
            <a:endParaRPr lang="en-US" sz="2000" b="1" dirty="0">
              <a:cs typeface="Times New Roman" pitchFamily="18" charset="0"/>
            </a:endParaRPr>
          </a:p>
        </p:txBody>
      </p:sp>
    </p:spTree>
  </p:cSld>
  <p:clrMapOvr>
    <a:masterClrMapping/>
  </p:clrMapOvr>
  <p:transition>
    <p:cover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28600" y="1371600"/>
            <a:ext cx="8686800" cy="4893647"/>
          </a:xfrm>
          <a:prstGeom prst="rect">
            <a:avLst/>
          </a:prstGeom>
          <a:noFill/>
          <a:ln w="8001">
            <a:noFill/>
            <a:miter lim="800000"/>
            <a:headEnd/>
            <a:tailEnd/>
          </a:ln>
        </p:spPr>
        <p:txBody>
          <a:bodyPr>
            <a:spAutoFit/>
          </a:bodyPr>
          <a:lstStyle/>
          <a:p>
            <a:pPr algn="ctr"/>
            <a:r>
              <a:rPr lang="en-US" sz="2400" b="1" dirty="0">
                <a:solidFill>
                  <a:srgbClr val="C00000"/>
                </a:solidFill>
                <a:latin typeface="Calibri" pitchFamily="34" charset="0"/>
              </a:rPr>
              <a:t>Provide a single face for acquisition</a:t>
            </a:r>
          </a:p>
          <a:p>
            <a:pPr algn="ctr"/>
            <a:r>
              <a:rPr lang="en-US" sz="2400" b="1" dirty="0">
                <a:solidFill>
                  <a:srgbClr val="C00000"/>
                </a:solidFill>
                <a:latin typeface="Calibri" pitchFamily="34" charset="0"/>
              </a:rPr>
              <a:t>logistics, and technology support to the</a:t>
            </a:r>
          </a:p>
          <a:p>
            <a:pPr algn="ctr"/>
            <a:r>
              <a:rPr lang="en-US" sz="2400" b="1" dirty="0">
                <a:solidFill>
                  <a:srgbClr val="C00000"/>
                </a:solidFill>
                <a:latin typeface="Calibri" pitchFamily="34" charset="0"/>
              </a:rPr>
              <a:t> </a:t>
            </a:r>
            <a:r>
              <a:rPr lang="en-US" sz="2400" b="1" dirty="0" smtClean="0">
                <a:solidFill>
                  <a:srgbClr val="C00000"/>
                </a:solidFill>
                <a:latin typeface="Calibri" pitchFamily="34" charset="0"/>
              </a:rPr>
              <a:t>3</a:t>
            </a:r>
            <a:r>
              <a:rPr lang="en-US" sz="2400" b="1" baseline="30000" dirty="0" smtClean="0">
                <a:solidFill>
                  <a:srgbClr val="C00000"/>
                </a:solidFill>
                <a:latin typeface="Calibri" pitchFamily="34" charset="0"/>
              </a:rPr>
              <a:t>rd</a:t>
            </a:r>
            <a:r>
              <a:rPr lang="en-US" sz="2400" b="1" dirty="0" smtClean="0">
                <a:solidFill>
                  <a:srgbClr val="C00000"/>
                </a:solidFill>
                <a:latin typeface="Calibri" pitchFamily="34" charset="0"/>
              </a:rPr>
              <a:t> </a:t>
            </a:r>
            <a:r>
              <a:rPr lang="en-US" sz="2400" b="1" dirty="0">
                <a:solidFill>
                  <a:srgbClr val="C00000"/>
                </a:solidFill>
                <a:latin typeface="Calibri" pitchFamily="34" charset="0"/>
              </a:rPr>
              <a:t>BCT</a:t>
            </a:r>
            <a:r>
              <a:rPr lang="en-US" sz="2400" b="1" dirty="0" smtClean="0">
                <a:solidFill>
                  <a:srgbClr val="C00000"/>
                </a:solidFill>
                <a:latin typeface="Calibri" pitchFamily="34" charset="0"/>
              </a:rPr>
              <a:t>, 82</a:t>
            </a:r>
            <a:r>
              <a:rPr lang="en-US" sz="2400" b="1" baseline="30000" dirty="0" smtClean="0">
                <a:solidFill>
                  <a:srgbClr val="C00000"/>
                </a:solidFill>
                <a:latin typeface="Calibri" pitchFamily="34" charset="0"/>
              </a:rPr>
              <a:t>nd</a:t>
            </a:r>
            <a:r>
              <a:rPr lang="en-US" sz="2400" b="1" dirty="0" smtClean="0">
                <a:solidFill>
                  <a:srgbClr val="C00000"/>
                </a:solidFill>
                <a:latin typeface="Calibri" pitchFamily="34" charset="0"/>
              </a:rPr>
              <a:t> </a:t>
            </a:r>
            <a:r>
              <a:rPr lang="en-US" sz="2400" b="1" dirty="0">
                <a:solidFill>
                  <a:srgbClr val="C00000"/>
                </a:solidFill>
                <a:latin typeface="Calibri" pitchFamily="34" charset="0"/>
              </a:rPr>
              <a:t>Airborne Division at all levels to</a:t>
            </a:r>
          </a:p>
          <a:p>
            <a:pPr algn="ctr"/>
            <a:r>
              <a:rPr lang="en-US" sz="2400" b="1" dirty="0">
                <a:solidFill>
                  <a:srgbClr val="C00000"/>
                </a:solidFill>
                <a:latin typeface="Calibri" pitchFamily="34" charset="0"/>
              </a:rPr>
              <a:t> integrate AMC’s forward logistics capabilities</a:t>
            </a:r>
          </a:p>
          <a:p>
            <a:pPr algn="ctr"/>
            <a:r>
              <a:rPr lang="en-US" sz="2400" b="1" dirty="0">
                <a:solidFill>
                  <a:srgbClr val="C00000"/>
                </a:solidFill>
                <a:latin typeface="Calibri" pitchFamily="34" charset="0"/>
              </a:rPr>
              <a:t> to equip, sustain, and assist the </a:t>
            </a:r>
            <a:r>
              <a:rPr lang="en-US" sz="2400" b="1" dirty="0" smtClean="0">
                <a:solidFill>
                  <a:srgbClr val="C00000"/>
                </a:solidFill>
                <a:latin typeface="Calibri" pitchFamily="34" charset="0"/>
              </a:rPr>
              <a:t>Soldiers </a:t>
            </a:r>
            <a:endParaRPr lang="en-US" sz="2400" b="1" dirty="0">
              <a:solidFill>
                <a:srgbClr val="C00000"/>
              </a:solidFill>
              <a:latin typeface="Calibri" pitchFamily="34" charset="0"/>
            </a:endParaRPr>
          </a:p>
          <a:p>
            <a:pPr algn="ctr"/>
            <a:r>
              <a:rPr lang="en-US" sz="2400" b="1" dirty="0">
                <a:solidFill>
                  <a:srgbClr val="C00000"/>
                </a:solidFill>
                <a:latin typeface="Calibri" pitchFamily="34" charset="0"/>
              </a:rPr>
              <a:t>in support of Global Response Force or </a:t>
            </a:r>
          </a:p>
          <a:p>
            <a:pPr algn="ctr"/>
            <a:r>
              <a:rPr lang="en-US" sz="2400" b="1" dirty="0">
                <a:solidFill>
                  <a:srgbClr val="C00000"/>
                </a:solidFill>
                <a:latin typeface="Calibri" pitchFamily="34" charset="0"/>
              </a:rPr>
              <a:t>world-wide contingency </a:t>
            </a:r>
            <a:r>
              <a:rPr lang="en-US" sz="2400" b="1">
                <a:solidFill>
                  <a:srgbClr val="C00000"/>
                </a:solidFill>
                <a:latin typeface="Calibri" pitchFamily="34" charset="0"/>
              </a:rPr>
              <a:t>mission</a:t>
            </a:r>
            <a:r>
              <a:rPr lang="en-US" sz="2400" b="1" smtClean="0">
                <a:solidFill>
                  <a:srgbClr val="C00000"/>
                </a:solidFill>
                <a:latin typeface="Calibri" pitchFamily="34" charset="0"/>
              </a:rPr>
              <a:t>.</a:t>
            </a:r>
            <a:endParaRPr lang="en-US" sz="2400" b="1" dirty="0" smtClean="0">
              <a:solidFill>
                <a:srgbClr val="C00000"/>
              </a:solidFill>
              <a:latin typeface="Calibri" pitchFamily="34" charset="0"/>
            </a:endParaRPr>
          </a:p>
          <a:p>
            <a:pPr algn="ctr"/>
            <a:r>
              <a:rPr lang="en-US" sz="2400" b="1" dirty="0" err="1" smtClean="0">
                <a:solidFill>
                  <a:srgbClr val="C00000"/>
                </a:solidFill>
                <a:latin typeface="Calibri" pitchFamily="34" charset="0"/>
              </a:rPr>
              <a:t>AFSBn</a:t>
            </a:r>
            <a:r>
              <a:rPr lang="en-US" sz="2400" b="1" dirty="0" smtClean="0">
                <a:solidFill>
                  <a:srgbClr val="C00000"/>
                </a:solidFill>
                <a:latin typeface="Calibri" pitchFamily="34" charset="0"/>
              </a:rPr>
              <a:t> – Bragg</a:t>
            </a:r>
          </a:p>
          <a:p>
            <a:pPr algn="ctr"/>
            <a:r>
              <a:rPr lang="en-US" sz="2400" b="1" dirty="0" smtClean="0">
                <a:solidFill>
                  <a:srgbClr val="C00000"/>
                </a:solidFill>
                <a:latin typeface="Calibri" pitchFamily="34" charset="0"/>
              </a:rPr>
              <a:t>Provide Logistical assistance as in AR 700-4, which is to provide WWL assistance and professional guidance under AMC footprint.</a:t>
            </a:r>
          </a:p>
          <a:p>
            <a:pPr algn="ctr"/>
            <a:r>
              <a:rPr lang="en-US" sz="2400" b="1" dirty="0" smtClean="0">
                <a:solidFill>
                  <a:srgbClr val="C00000"/>
                </a:solidFill>
                <a:latin typeface="Calibri" pitchFamily="34" charset="0"/>
              </a:rPr>
              <a:t>Ensures LBE, RESET, PTDE are met to the BCTs need while monitoring daily readiness status.</a:t>
            </a:r>
          </a:p>
          <a:p>
            <a:pPr algn="ctr"/>
            <a:endParaRPr lang="en-US" sz="2400" b="1" dirty="0">
              <a:solidFill>
                <a:srgbClr val="C00000"/>
              </a:solidFill>
              <a:latin typeface="Calibri" pitchFamily="34" charset="0"/>
            </a:endParaRPr>
          </a:p>
        </p:txBody>
      </p:sp>
      <p:sp>
        <p:nvSpPr>
          <p:cNvPr id="5" name="Text Box 4"/>
          <p:cNvSpPr txBox="1">
            <a:spLocks noChangeArrowheads="1"/>
          </p:cNvSpPr>
          <p:nvPr/>
        </p:nvSpPr>
        <p:spPr bwMode="auto">
          <a:xfrm>
            <a:off x="1066800" y="152400"/>
            <a:ext cx="6934200" cy="1195388"/>
          </a:xfrm>
          <a:prstGeom prst="rect">
            <a:avLst/>
          </a:prstGeom>
          <a:noFill/>
          <a:ln w="9525" algn="ctr">
            <a:noFill/>
            <a:miter lim="800000"/>
            <a:headEnd/>
            <a:tailEnd/>
          </a:ln>
          <a:effectLst/>
        </p:spPr>
        <p:txBody>
          <a:bodyPr bIns="274320">
            <a:spAutoFit/>
          </a:bodyPr>
          <a:lstStyle/>
          <a:p>
            <a:pPr algn="ctr" fontAlgn="auto">
              <a:lnSpc>
                <a:spcPct val="60000"/>
              </a:lnSpc>
              <a:spcBef>
                <a:spcPct val="50000"/>
              </a:spcBef>
              <a:spcAft>
                <a:spcPts val="0"/>
              </a:spcAft>
              <a:defRPr/>
            </a:pPr>
            <a:r>
              <a:rPr lang="en-US" sz="3200" b="1" dirty="0">
                <a:effectLst>
                  <a:outerShdw blurRad="38100" dist="38100" dir="2700000" algn="tl">
                    <a:srgbClr val="C0C0C0"/>
                  </a:outerShdw>
                </a:effectLst>
                <a:latin typeface="+mn-lt"/>
                <a:cs typeface="+mn-cs"/>
              </a:rPr>
              <a:t> </a:t>
            </a:r>
            <a:r>
              <a:rPr lang="en-US" sz="3200" dirty="0" smtClean="0">
                <a:effectLst>
                  <a:outerShdw blurRad="38100" dist="38100" dir="2700000" algn="tl">
                    <a:srgbClr val="C0C0C0"/>
                  </a:outerShdw>
                </a:effectLst>
                <a:latin typeface="Impact" pitchFamily="34" charset="0"/>
                <a:cs typeface="+mn-cs"/>
              </a:rPr>
              <a:t>3BCT </a:t>
            </a:r>
            <a:r>
              <a:rPr lang="en-US" sz="3200" dirty="0">
                <a:effectLst>
                  <a:outerShdw blurRad="38100" dist="38100" dir="2700000" algn="tl">
                    <a:srgbClr val="C0C0C0"/>
                  </a:outerShdw>
                </a:effectLst>
                <a:latin typeface="Impact" pitchFamily="34" charset="0"/>
                <a:cs typeface="+mn-cs"/>
              </a:rPr>
              <a:t>(BLST)</a:t>
            </a:r>
          </a:p>
          <a:p>
            <a:pPr algn="ctr" fontAlgn="auto">
              <a:lnSpc>
                <a:spcPct val="60000"/>
              </a:lnSpc>
              <a:spcBef>
                <a:spcPct val="50000"/>
              </a:spcBef>
              <a:spcAft>
                <a:spcPts val="0"/>
              </a:spcAft>
              <a:defRPr/>
            </a:pPr>
            <a:r>
              <a:rPr lang="en-US" sz="3200" dirty="0">
                <a:effectLst>
                  <a:outerShdw blurRad="38100" dist="38100" dir="2700000" algn="tl">
                    <a:srgbClr val="C0C0C0"/>
                  </a:outerShdw>
                </a:effectLst>
                <a:latin typeface="Impact" pitchFamily="34" charset="0"/>
                <a:cs typeface="+mn-cs"/>
              </a:rPr>
              <a:t>Brigade  Logistics Support Team</a:t>
            </a:r>
          </a:p>
        </p:txBody>
      </p:sp>
    </p:spTree>
  </p:cSld>
  <p:clrMapOvr>
    <a:masterClrMapping/>
  </p:clrMapOvr>
  <p:transition>
    <p:cover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Text Box 3"/>
          <p:cNvSpPr txBox="1">
            <a:spLocks noChangeArrowheads="1"/>
          </p:cNvSpPr>
          <p:nvPr/>
        </p:nvSpPr>
        <p:spPr bwMode="auto">
          <a:xfrm>
            <a:off x="2438400" y="5029200"/>
            <a:ext cx="3962400" cy="1231106"/>
          </a:xfrm>
          <a:prstGeom prst="rect">
            <a:avLst/>
          </a:prstGeom>
          <a:noFill/>
          <a:ln w="9525" algn="ctr">
            <a:noFill/>
            <a:miter lim="800000"/>
            <a:headEnd/>
            <a:tailEnd/>
          </a:ln>
          <a:effectLst/>
        </p:spPr>
        <p:txBody>
          <a:bodyPr>
            <a:spAutoFit/>
          </a:bodyPr>
          <a:lstStyle/>
          <a:p>
            <a:pPr marL="457200" indent="-457200" algn="ctr" fontAlgn="auto">
              <a:spcBef>
                <a:spcPct val="50000"/>
              </a:spcBef>
              <a:spcAft>
                <a:spcPts val="0"/>
              </a:spcAft>
              <a:defRPr/>
            </a:pPr>
            <a:r>
              <a:rPr lang="en-US" sz="2000" b="1" dirty="0" smtClean="0">
                <a:effectLst>
                  <a:outerShdw blurRad="38100" dist="38100" dir="2700000" algn="tl">
                    <a:srgbClr val="000000">
                      <a:alpha val="43137"/>
                    </a:srgbClr>
                  </a:outerShdw>
                </a:effectLst>
                <a:latin typeface="+mn-lt"/>
                <a:cs typeface="+mn-cs"/>
              </a:rPr>
              <a:t>MAJ Dee’ Mosby (BLST Chief)</a:t>
            </a:r>
            <a:endParaRPr lang="en-US" sz="2000" b="1" dirty="0">
              <a:effectLst>
                <a:outerShdw blurRad="38100" dist="38100" dir="2700000" algn="tl">
                  <a:srgbClr val="000000">
                    <a:alpha val="43137"/>
                  </a:srgbClr>
                </a:outerShdw>
              </a:effectLst>
              <a:latin typeface="+mn-lt"/>
              <a:cs typeface="+mn-cs"/>
            </a:endParaRPr>
          </a:p>
          <a:p>
            <a:pPr algn="ctr" fontAlgn="auto">
              <a:spcBef>
                <a:spcPct val="50000"/>
              </a:spcBef>
              <a:spcAft>
                <a:spcPts val="0"/>
              </a:spcAft>
              <a:defRPr/>
            </a:pPr>
            <a:r>
              <a:rPr lang="en-US" sz="2000" b="1" dirty="0">
                <a:effectLst>
                  <a:outerShdw blurRad="38100" dist="38100" dir="2700000" algn="tl">
                    <a:srgbClr val="000000">
                      <a:alpha val="43137"/>
                    </a:srgbClr>
                  </a:outerShdw>
                </a:effectLst>
                <a:latin typeface="+mn-lt"/>
                <a:cs typeface="+mn-cs"/>
              </a:rPr>
              <a:t>Mr. </a:t>
            </a:r>
            <a:r>
              <a:rPr lang="en-US" sz="2000" b="1" dirty="0" smtClean="0">
                <a:effectLst>
                  <a:outerShdw blurRad="38100" dist="38100" dir="2700000" algn="tl">
                    <a:srgbClr val="000000">
                      <a:alpha val="43137"/>
                    </a:srgbClr>
                  </a:outerShdw>
                </a:effectLst>
                <a:latin typeface="+mn-lt"/>
                <a:cs typeface="+mn-cs"/>
              </a:rPr>
              <a:t>Gary Kandarczyk (LMS)</a:t>
            </a:r>
            <a:endParaRPr lang="en-US" sz="2000" b="1" dirty="0">
              <a:effectLst>
                <a:outerShdw blurRad="38100" dist="38100" dir="2700000" algn="tl">
                  <a:srgbClr val="000000">
                    <a:alpha val="43137"/>
                  </a:srgbClr>
                </a:outerShdw>
              </a:effectLst>
              <a:latin typeface="+mn-lt"/>
              <a:cs typeface="+mn-cs"/>
            </a:endParaRPr>
          </a:p>
          <a:p>
            <a:pPr fontAlgn="auto">
              <a:spcBef>
                <a:spcPct val="50000"/>
              </a:spcBef>
              <a:spcAft>
                <a:spcPts val="0"/>
              </a:spcAft>
              <a:defRPr/>
            </a:pPr>
            <a:r>
              <a:rPr lang="en-US" sz="1600" dirty="0">
                <a:effectLst>
                  <a:outerShdw blurRad="38100" dist="38100" dir="2700000" algn="tl">
                    <a:srgbClr val="C0C0C0"/>
                  </a:outerShdw>
                </a:effectLst>
                <a:latin typeface="+mn-lt"/>
                <a:cs typeface="+mn-cs"/>
              </a:rPr>
              <a:t>            </a:t>
            </a:r>
          </a:p>
        </p:txBody>
      </p:sp>
      <p:sp>
        <p:nvSpPr>
          <p:cNvPr id="164868" name="Text Box 4"/>
          <p:cNvSpPr txBox="1">
            <a:spLocks noChangeArrowheads="1"/>
          </p:cNvSpPr>
          <p:nvPr/>
        </p:nvSpPr>
        <p:spPr bwMode="auto">
          <a:xfrm>
            <a:off x="1066800" y="152400"/>
            <a:ext cx="6934200" cy="1195388"/>
          </a:xfrm>
          <a:prstGeom prst="rect">
            <a:avLst/>
          </a:prstGeom>
          <a:noFill/>
          <a:ln w="9525" algn="ctr">
            <a:noFill/>
            <a:miter lim="800000"/>
            <a:headEnd/>
            <a:tailEnd/>
          </a:ln>
          <a:effectLst/>
        </p:spPr>
        <p:txBody>
          <a:bodyPr bIns="274320">
            <a:spAutoFit/>
          </a:bodyPr>
          <a:lstStyle/>
          <a:p>
            <a:pPr algn="ctr" fontAlgn="auto">
              <a:lnSpc>
                <a:spcPct val="60000"/>
              </a:lnSpc>
              <a:spcBef>
                <a:spcPct val="50000"/>
              </a:spcBef>
              <a:spcAft>
                <a:spcPts val="0"/>
              </a:spcAft>
              <a:defRPr/>
            </a:pPr>
            <a:r>
              <a:rPr lang="en-US" sz="3200" b="1" dirty="0">
                <a:effectLst>
                  <a:outerShdw blurRad="38100" dist="38100" dir="2700000" algn="tl">
                    <a:srgbClr val="C0C0C0"/>
                  </a:outerShdw>
                </a:effectLst>
                <a:latin typeface="+mn-lt"/>
                <a:cs typeface="+mn-cs"/>
              </a:rPr>
              <a:t> </a:t>
            </a:r>
            <a:r>
              <a:rPr lang="en-US" sz="3200" dirty="0" smtClean="0">
                <a:effectLst>
                  <a:outerShdw blurRad="38100" dist="38100" dir="2700000" algn="tl">
                    <a:srgbClr val="C0C0C0"/>
                  </a:outerShdw>
                </a:effectLst>
                <a:latin typeface="Impact" pitchFamily="34" charset="0"/>
                <a:cs typeface="+mn-cs"/>
              </a:rPr>
              <a:t>3BCT </a:t>
            </a:r>
            <a:r>
              <a:rPr lang="en-US" sz="3200" dirty="0">
                <a:effectLst>
                  <a:outerShdw blurRad="38100" dist="38100" dir="2700000" algn="tl">
                    <a:srgbClr val="C0C0C0"/>
                  </a:outerShdw>
                </a:effectLst>
                <a:latin typeface="Impact" pitchFamily="34" charset="0"/>
                <a:cs typeface="+mn-cs"/>
              </a:rPr>
              <a:t>(BLST)</a:t>
            </a:r>
          </a:p>
          <a:p>
            <a:pPr algn="ctr" fontAlgn="auto">
              <a:lnSpc>
                <a:spcPct val="60000"/>
              </a:lnSpc>
              <a:spcBef>
                <a:spcPct val="50000"/>
              </a:spcBef>
              <a:spcAft>
                <a:spcPts val="0"/>
              </a:spcAft>
              <a:defRPr/>
            </a:pPr>
            <a:r>
              <a:rPr lang="en-US" sz="3200" dirty="0">
                <a:effectLst>
                  <a:outerShdw blurRad="38100" dist="38100" dir="2700000" algn="tl">
                    <a:srgbClr val="C0C0C0"/>
                  </a:outerShdw>
                </a:effectLst>
                <a:latin typeface="Impact" pitchFamily="34" charset="0"/>
                <a:cs typeface="+mn-cs"/>
              </a:rPr>
              <a:t>Brigade  Logistics Support Team</a:t>
            </a:r>
          </a:p>
        </p:txBody>
      </p:sp>
      <p:sp>
        <p:nvSpPr>
          <p:cNvPr id="164870" name="Text Box 6"/>
          <p:cNvSpPr txBox="1">
            <a:spLocks noChangeArrowheads="1"/>
          </p:cNvSpPr>
          <p:nvPr/>
        </p:nvSpPr>
        <p:spPr bwMode="auto">
          <a:xfrm>
            <a:off x="1447800" y="4419600"/>
            <a:ext cx="5951538" cy="677863"/>
          </a:xfrm>
          <a:prstGeom prst="rect">
            <a:avLst/>
          </a:prstGeom>
          <a:noFill/>
          <a:ln w="9525" algn="ctr">
            <a:noFill/>
            <a:miter lim="800000"/>
            <a:headEnd/>
            <a:tailEnd/>
          </a:ln>
          <a:effectLst/>
        </p:spPr>
        <p:txBody>
          <a:bodyPr>
            <a:spAutoFit/>
          </a:bodyPr>
          <a:lstStyle/>
          <a:p>
            <a:pPr algn="ctr" fontAlgn="auto">
              <a:lnSpc>
                <a:spcPct val="80000"/>
              </a:lnSpc>
              <a:spcBef>
                <a:spcPts val="0"/>
              </a:spcBef>
              <a:spcAft>
                <a:spcPts val="0"/>
              </a:spcAft>
              <a:defRPr/>
            </a:pPr>
            <a:r>
              <a:rPr lang="en-US" sz="4800" dirty="0">
                <a:effectLst>
                  <a:outerShdw blurRad="38100" dist="38100" dir="2700000" algn="tl">
                    <a:srgbClr val="C0C0C0"/>
                  </a:outerShdw>
                </a:effectLst>
                <a:latin typeface="Impact" pitchFamily="34" charset="0"/>
                <a:cs typeface="+mn-cs"/>
              </a:rPr>
              <a:t>BLST </a:t>
            </a:r>
          </a:p>
        </p:txBody>
      </p:sp>
      <p:grpSp>
        <p:nvGrpSpPr>
          <p:cNvPr id="2" name="Group 6"/>
          <p:cNvGrpSpPr>
            <a:grpSpLocks/>
          </p:cNvGrpSpPr>
          <p:nvPr/>
        </p:nvGrpSpPr>
        <p:grpSpPr bwMode="auto">
          <a:xfrm>
            <a:off x="1676400" y="1143000"/>
            <a:ext cx="5403850" cy="3094038"/>
            <a:chOff x="1524000" y="1066800"/>
            <a:chExt cx="5403850" cy="3094037"/>
          </a:xfrm>
        </p:grpSpPr>
        <p:sp>
          <p:nvSpPr>
            <p:cNvPr id="164871" name="Text Box 7"/>
            <p:cNvSpPr txBox="1">
              <a:spLocks noChangeArrowheads="1"/>
            </p:cNvSpPr>
            <p:nvPr/>
          </p:nvSpPr>
          <p:spPr bwMode="auto">
            <a:xfrm>
              <a:off x="1524000" y="3886199"/>
              <a:ext cx="5403850" cy="274638"/>
            </a:xfrm>
            <a:prstGeom prst="rect">
              <a:avLst/>
            </a:prstGeom>
            <a:noFill/>
            <a:ln w="9525" algn="ctr">
              <a:noFill/>
              <a:miter lim="800000"/>
              <a:headEnd/>
              <a:tailEnd/>
            </a:ln>
            <a:effectLst/>
          </p:spPr>
          <p:txBody>
            <a:bodyPr>
              <a:spAutoFit/>
            </a:bodyPr>
            <a:lstStyle/>
            <a:p>
              <a:pPr algn="ctr" fontAlgn="auto">
                <a:lnSpc>
                  <a:spcPct val="60000"/>
                </a:lnSpc>
                <a:spcBef>
                  <a:spcPct val="50000"/>
                </a:spcBef>
                <a:spcAft>
                  <a:spcPts val="0"/>
                </a:spcAft>
                <a:defRPr/>
              </a:pPr>
              <a:r>
                <a:rPr lang="en-US" sz="2000" b="1" i="1" dirty="0">
                  <a:effectLst>
                    <a:outerShdw blurRad="38100" dist="38100" dir="2700000" algn="tl">
                      <a:srgbClr val="C0C0C0"/>
                    </a:outerShdw>
                  </a:effectLst>
                  <a:latin typeface="+mn-lt"/>
                  <a:cs typeface="+mn-cs"/>
                </a:rPr>
                <a:t>Supporting the </a:t>
              </a:r>
              <a:r>
                <a:rPr lang="en-US" sz="2000" b="1" i="1" dirty="0" err="1">
                  <a:effectLst>
                    <a:outerShdw blurRad="38100" dist="38100" dir="2700000" algn="tl">
                      <a:srgbClr val="C0C0C0"/>
                    </a:outerShdw>
                  </a:effectLst>
                  <a:latin typeface="+mn-lt"/>
                  <a:cs typeface="+mn-cs"/>
                </a:rPr>
                <a:t>Warfighter</a:t>
              </a:r>
              <a:endParaRPr lang="en-US" sz="2000" b="1" i="1" dirty="0">
                <a:effectLst>
                  <a:outerShdw blurRad="38100" dist="38100" dir="2700000" algn="tl">
                    <a:srgbClr val="C0C0C0"/>
                  </a:outerShdw>
                </a:effectLst>
                <a:latin typeface="+mn-lt"/>
                <a:cs typeface="+mn-cs"/>
              </a:endParaRPr>
            </a:p>
          </p:txBody>
        </p:sp>
        <p:pic>
          <p:nvPicPr>
            <p:cNvPr id="4103" name="Picture 15"/>
            <p:cNvPicPr>
              <a:picLocks noChangeAspect="1" noChangeArrowheads="1"/>
            </p:cNvPicPr>
            <p:nvPr/>
          </p:nvPicPr>
          <p:blipFill>
            <a:blip r:embed="rId3" cstate="print"/>
            <a:srcRect/>
            <a:stretch>
              <a:fillRect/>
            </a:stretch>
          </p:blipFill>
          <p:spPr bwMode="auto">
            <a:xfrm>
              <a:off x="3276600" y="1066800"/>
              <a:ext cx="2590800" cy="2777101"/>
            </a:xfrm>
            <a:prstGeom prst="rect">
              <a:avLst/>
            </a:prstGeom>
            <a:noFill/>
            <a:ln w="9525">
              <a:noFill/>
              <a:miter lim="800000"/>
              <a:headEnd/>
              <a:tailEnd/>
            </a:ln>
          </p:spPr>
        </p:pic>
      </p:grpSp>
    </p:spTree>
  </p:cSld>
  <p:clrMapOvr>
    <a:masterClrMapping/>
  </p:clrMapOvr>
  <p:transition>
    <p:cover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Line 50"/>
          <p:cNvSpPr>
            <a:spLocks noChangeShapeType="1"/>
          </p:cNvSpPr>
          <p:nvPr/>
        </p:nvSpPr>
        <p:spPr bwMode="auto">
          <a:xfrm>
            <a:off x="5486400" y="2438400"/>
            <a:ext cx="990600" cy="990600"/>
          </a:xfrm>
          <a:prstGeom prst="line">
            <a:avLst/>
          </a:prstGeom>
          <a:noFill/>
          <a:ln w="28575">
            <a:solidFill>
              <a:schemeClr val="tx1"/>
            </a:solidFill>
            <a:prstDash val="dashDot"/>
            <a:round/>
            <a:headEnd/>
            <a:tailEnd/>
          </a:ln>
        </p:spPr>
        <p:txBody>
          <a:bodyPr/>
          <a:lstStyle/>
          <a:p>
            <a:endParaRPr lang="en-US"/>
          </a:p>
        </p:txBody>
      </p:sp>
      <p:sp>
        <p:nvSpPr>
          <p:cNvPr id="175" name="Line 50"/>
          <p:cNvSpPr>
            <a:spLocks noChangeShapeType="1"/>
          </p:cNvSpPr>
          <p:nvPr/>
        </p:nvSpPr>
        <p:spPr bwMode="auto">
          <a:xfrm flipH="1">
            <a:off x="2667000" y="2438400"/>
            <a:ext cx="990600" cy="1066800"/>
          </a:xfrm>
          <a:prstGeom prst="line">
            <a:avLst/>
          </a:prstGeom>
          <a:noFill/>
          <a:ln w="28575">
            <a:solidFill>
              <a:schemeClr val="tx1"/>
            </a:solidFill>
            <a:prstDash val="dashDot"/>
            <a:round/>
            <a:headEnd/>
            <a:tailEnd/>
          </a:ln>
        </p:spPr>
        <p:txBody>
          <a:bodyPr/>
          <a:lstStyle/>
          <a:p>
            <a:endParaRPr lang="en-US"/>
          </a:p>
        </p:txBody>
      </p:sp>
      <p:sp>
        <p:nvSpPr>
          <p:cNvPr id="174" name="Line 50"/>
          <p:cNvSpPr>
            <a:spLocks noChangeShapeType="1"/>
          </p:cNvSpPr>
          <p:nvPr/>
        </p:nvSpPr>
        <p:spPr bwMode="auto">
          <a:xfrm flipH="1">
            <a:off x="4419600" y="1295400"/>
            <a:ext cx="0" cy="1219200"/>
          </a:xfrm>
          <a:prstGeom prst="line">
            <a:avLst/>
          </a:prstGeom>
          <a:noFill/>
          <a:ln w="28575">
            <a:solidFill>
              <a:schemeClr val="tx1"/>
            </a:solidFill>
            <a:prstDash val="dashDot"/>
            <a:round/>
            <a:headEnd/>
            <a:tailEnd/>
          </a:ln>
        </p:spPr>
        <p:txBody>
          <a:bodyPr/>
          <a:lstStyle/>
          <a:p>
            <a:endParaRPr lang="en-US"/>
          </a:p>
        </p:txBody>
      </p:sp>
      <p:sp>
        <p:nvSpPr>
          <p:cNvPr id="34" name="Text Box 4"/>
          <p:cNvSpPr txBox="1">
            <a:spLocks noChangeArrowheads="1"/>
          </p:cNvSpPr>
          <p:nvPr/>
        </p:nvSpPr>
        <p:spPr bwMode="auto">
          <a:xfrm>
            <a:off x="1066800" y="152400"/>
            <a:ext cx="6934200" cy="1195388"/>
          </a:xfrm>
          <a:prstGeom prst="rect">
            <a:avLst/>
          </a:prstGeom>
          <a:noFill/>
          <a:ln w="9525" algn="ctr">
            <a:noFill/>
            <a:miter lim="800000"/>
            <a:headEnd/>
            <a:tailEnd/>
          </a:ln>
          <a:effectLst/>
        </p:spPr>
        <p:txBody>
          <a:bodyPr bIns="274320">
            <a:spAutoFit/>
          </a:bodyPr>
          <a:lstStyle/>
          <a:p>
            <a:pPr algn="ctr" fontAlgn="auto">
              <a:lnSpc>
                <a:spcPct val="60000"/>
              </a:lnSpc>
              <a:spcBef>
                <a:spcPct val="50000"/>
              </a:spcBef>
              <a:spcAft>
                <a:spcPts val="0"/>
              </a:spcAft>
              <a:defRPr/>
            </a:pPr>
            <a:r>
              <a:rPr lang="en-US" sz="3200" b="1" dirty="0">
                <a:effectLst>
                  <a:outerShdw blurRad="38100" dist="38100" dir="2700000" algn="tl">
                    <a:srgbClr val="C0C0C0"/>
                  </a:outerShdw>
                </a:effectLst>
                <a:latin typeface="+mn-lt"/>
                <a:cs typeface="+mn-cs"/>
              </a:rPr>
              <a:t> </a:t>
            </a:r>
            <a:r>
              <a:rPr lang="en-US" sz="3200" dirty="0" smtClean="0">
                <a:effectLst>
                  <a:outerShdw blurRad="38100" dist="38100" dir="2700000" algn="tl">
                    <a:srgbClr val="C0C0C0"/>
                  </a:outerShdw>
                </a:effectLst>
                <a:latin typeface="Impact" pitchFamily="34" charset="0"/>
                <a:cs typeface="+mn-cs"/>
              </a:rPr>
              <a:t> </a:t>
            </a:r>
            <a:r>
              <a:rPr lang="en-US" sz="3200" dirty="0">
                <a:effectLst>
                  <a:outerShdw blurRad="38100" dist="38100" dir="2700000" algn="tl">
                    <a:srgbClr val="C0C0C0"/>
                  </a:outerShdw>
                </a:effectLst>
                <a:latin typeface="Impact" pitchFamily="34" charset="0"/>
                <a:cs typeface="+mn-cs"/>
              </a:rPr>
              <a:t>(BLST)</a:t>
            </a:r>
          </a:p>
          <a:p>
            <a:pPr algn="ctr" fontAlgn="auto">
              <a:lnSpc>
                <a:spcPct val="60000"/>
              </a:lnSpc>
              <a:spcBef>
                <a:spcPct val="50000"/>
              </a:spcBef>
              <a:spcAft>
                <a:spcPts val="0"/>
              </a:spcAft>
              <a:defRPr/>
            </a:pPr>
            <a:r>
              <a:rPr lang="en-US" sz="3200" dirty="0">
                <a:effectLst>
                  <a:outerShdw blurRad="38100" dist="38100" dir="2700000" algn="tl">
                    <a:srgbClr val="C0C0C0"/>
                  </a:outerShdw>
                </a:effectLst>
                <a:latin typeface="Impact" pitchFamily="34" charset="0"/>
                <a:cs typeface="+mn-cs"/>
              </a:rPr>
              <a:t>Brigade  Logistics Support Team</a:t>
            </a:r>
          </a:p>
        </p:txBody>
      </p:sp>
      <p:sp>
        <p:nvSpPr>
          <p:cNvPr id="135" name="Rectangle 3"/>
          <p:cNvSpPr>
            <a:spLocks noChangeArrowheads="1"/>
          </p:cNvSpPr>
          <p:nvPr/>
        </p:nvSpPr>
        <p:spPr bwMode="auto">
          <a:xfrm>
            <a:off x="2209800" y="1143000"/>
            <a:ext cx="4572000" cy="590550"/>
          </a:xfrm>
          <a:prstGeom prst="rect">
            <a:avLst/>
          </a:prstGeom>
          <a:solidFill>
            <a:srgbClr val="33CC33"/>
          </a:solid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Calibri" pitchFamily="34" charset="0"/>
              </a:rPr>
              <a:t>MAJ </a:t>
            </a:r>
            <a:r>
              <a:rPr kumimoji="0" lang="en-US" sz="1600" b="1" i="0" u="none" strike="noStrike" kern="0" cap="none" spc="0" normalizeH="0" baseline="0" noProof="0" dirty="0" smtClean="0">
                <a:ln>
                  <a:noFill/>
                </a:ln>
                <a:solidFill>
                  <a:sysClr val="window" lastClr="FFFFFF"/>
                </a:solidFill>
                <a:effectLst/>
                <a:uLnTx/>
                <a:uFillTx/>
                <a:latin typeface="Calibri" pitchFamily="34" charset="0"/>
              </a:rPr>
              <a:t>  Mosby</a:t>
            </a:r>
            <a:endParaRPr kumimoji="0" lang="en-US" sz="1600" b="1" i="0" u="none" strike="noStrike" kern="0" cap="none" spc="0" normalizeH="0" baseline="0" noProof="0" dirty="0">
              <a:ln>
                <a:noFill/>
              </a:ln>
              <a:solidFill>
                <a:sysClr val="window" lastClr="FFFFFF"/>
              </a:solidFill>
              <a:effectLst/>
              <a:uLnTx/>
              <a:uFillTx/>
              <a:latin typeface="Calibri"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Calibri" pitchFamily="34" charset="0"/>
              </a:rPr>
              <a:t> </a:t>
            </a:r>
            <a:r>
              <a:rPr kumimoji="0" lang="en-US" sz="1600" b="1" i="0" u="none" strike="noStrike" kern="0" cap="none" spc="0" normalizeH="0" baseline="0" noProof="0" dirty="0" smtClean="0">
                <a:ln>
                  <a:noFill/>
                </a:ln>
                <a:solidFill>
                  <a:sysClr val="window" lastClr="FFFFFF"/>
                </a:solidFill>
                <a:effectLst/>
                <a:uLnTx/>
                <a:uFillTx/>
                <a:latin typeface="Calibri" pitchFamily="34" charset="0"/>
              </a:rPr>
              <a:t>3BCT </a:t>
            </a:r>
            <a:r>
              <a:rPr kumimoji="0" lang="en-US" sz="1600" b="1" i="0" u="none" strike="noStrike" kern="0" cap="none" spc="0" normalizeH="0" baseline="0" noProof="0" dirty="0">
                <a:ln>
                  <a:noFill/>
                </a:ln>
                <a:solidFill>
                  <a:sysClr val="window" lastClr="FFFFFF"/>
                </a:solidFill>
                <a:effectLst/>
                <a:uLnTx/>
                <a:uFillTx/>
                <a:latin typeface="Calibri" pitchFamily="34" charset="0"/>
              </a:rPr>
              <a:t>BLST Chief</a:t>
            </a:r>
          </a:p>
        </p:txBody>
      </p:sp>
      <p:sp>
        <p:nvSpPr>
          <p:cNvPr id="136" name="Rectangle 7"/>
          <p:cNvSpPr>
            <a:spLocks noChangeArrowheads="1"/>
          </p:cNvSpPr>
          <p:nvPr/>
        </p:nvSpPr>
        <p:spPr bwMode="auto">
          <a:xfrm>
            <a:off x="1594104" y="4802441"/>
            <a:ext cx="2362200" cy="525463"/>
          </a:xfrm>
          <a:prstGeom prst="rect">
            <a:avLst/>
          </a:prstGeom>
          <a:solidFill>
            <a:srgbClr val="FFC0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Calibri" pitchFamily="34" charset="0"/>
              </a:rPr>
              <a:t>Bernie Ford</a:t>
            </a:r>
            <a:endParaRPr kumimoji="0" lang="en-US" sz="1600" b="1" i="0" u="none" strike="noStrike" kern="0" cap="none" spc="0" normalizeH="0" baseline="0" noProof="0" dirty="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pitchFamily="34" charset="0"/>
              </a:rPr>
              <a:t>CECOM Sensor </a:t>
            </a:r>
          </a:p>
        </p:txBody>
      </p:sp>
      <p:sp>
        <p:nvSpPr>
          <p:cNvPr id="137" name="Rectangle 9"/>
          <p:cNvSpPr>
            <a:spLocks noChangeArrowheads="1"/>
          </p:cNvSpPr>
          <p:nvPr/>
        </p:nvSpPr>
        <p:spPr bwMode="auto">
          <a:xfrm>
            <a:off x="1594104" y="3958145"/>
            <a:ext cx="2362200" cy="525463"/>
          </a:xfrm>
          <a:prstGeom prst="rect">
            <a:avLst/>
          </a:prstGeom>
          <a:solidFill>
            <a:srgbClr val="FFC0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Calibri" pitchFamily="34" charset="0"/>
              </a:rPr>
              <a:t>Kevin Ravenell (Deployed)</a:t>
            </a:r>
            <a:endParaRPr kumimoji="0" lang="en-US" sz="1600" b="1" i="0" u="none" strike="noStrike" kern="0" cap="none" spc="0" normalizeH="0" baseline="0" noProof="0" dirty="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pitchFamily="34" charset="0"/>
              </a:rPr>
              <a:t>CECOM  IT Radio </a:t>
            </a:r>
          </a:p>
        </p:txBody>
      </p:sp>
      <p:sp>
        <p:nvSpPr>
          <p:cNvPr id="138" name="Text Box 31"/>
          <p:cNvSpPr txBox="1">
            <a:spLocks noChangeArrowheads="1"/>
          </p:cNvSpPr>
          <p:nvPr/>
        </p:nvSpPr>
        <p:spPr bwMode="auto">
          <a:xfrm>
            <a:off x="612775" y="2819400"/>
            <a:ext cx="188913" cy="27463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1200" b="1" i="0" u="none" strike="noStrike" kern="0" cap="none" spc="0" normalizeH="0" baseline="0" noProof="0">
              <a:ln>
                <a:noFill/>
              </a:ln>
              <a:solidFill>
                <a:sysClr val="windowText" lastClr="000000"/>
              </a:solidFill>
              <a:effectLst/>
              <a:uLnTx/>
              <a:uFillTx/>
              <a:latin typeface="Calibri" pitchFamily="34" charset="0"/>
            </a:endParaRPr>
          </a:p>
        </p:txBody>
      </p:sp>
      <p:grpSp>
        <p:nvGrpSpPr>
          <p:cNvPr id="145" name="Group 51"/>
          <p:cNvGrpSpPr>
            <a:grpSpLocks/>
          </p:cNvGrpSpPr>
          <p:nvPr/>
        </p:nvGrpSpPr>
        <p:grpSpPr bwMode="auto">
          <a:xfrm>
            <a:off x="1219199" y="5791199"/>
            <a:ext cx="1041129" cy="276999"/>
            <a:chOff x="1370978" y="6173262"/>
            <a:chExt cx="1041443" cy="277775"/>
          </a:xfrm>
        </p:grpSpPr>
        <p:sp>
          <p:nvSpPr>
            <p:cNvPr id="167" name="Rectangle 97"/>
            <p:cNvSpPr>
              <a:spLocks noChangeArrowheads="1"/>
            </p:cNvSpPr>
            <p:nvPr/>
          </p:nvSpPr>
          <p:spPr bwMode="auto">
            <a:xfrm>
              <a:off x="1370978" y="6249677"/>
              <a:ext cx="457338" cy="152827"/>
            </a:xfrm>
            <a:prstGeom prst="rect">
              <a:avLst/>
            </a:prstGeom>
            <a:solidFill>
              <a:srgbClr val="33CC33"/>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n-lt"/>
              </a:endParaRPr>
            </a:p>
          </p:txBody>
        </p:sp>
        <p:sp>
          <p:nvSpPr>
            <p:cNvPr id="168" name="Text Box 98"/>
            <p:cNvSpPr txBox="1">
              <a:spLocks noChangeArrowheads="1"/>
            </p:cNvSpPr>
            <p:nvPr/>
          </p:nvSpPr>
          <p:spPr bwMode="auto">
            <a:xfrm>
              <a:off x="1980763" y="6173262"/>
              <a:ext cx="431658" cy="2777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pitchFamily="34" charset="0"/>
                </a:rPr>
                <a:t>ASC</a:t>
              </a:r>
              <a:endParaRPr kumimoji="0" lang="en-US" sz="1200" b="1" i="0" u="none" strike="noStrike" kern="0" cap="none" spc="0" normalizeH="0" baseline="0" noProof="0" dirty="0">
                <a:ln>
                  <a:noFill/>
                </a:ln>
                <a:solidFill>
                  <a:sysClr val="windowText" lastClr="000000"/>
                </a:solidFill>
                <a:effectLst/>
                <a:uLnTx/>
                <a:uFillTx/>
                <a:latin typeface="Calibri" pitchFamily="34" charset="0"/>
              </a:endParaRPr>
            </a:p>
          </p:txBody>
        </p:sp>
      </p:grpSp>
      <p:sp>
        <p:nvSpPr>
          <p:cNvPr id="146" name="Text Box 74"/>
          <p:cNvSpPr txBox="1">
            <a:spLocks noChangeArrowheads="1"/>
          </p:cNvSpPr>
          <p:nvPr/>
        </p:nvSpPr>
        <p:spPr bwMode="auto">
          <a:xfrm>
            <a:off x="3389376" y="2143125"/>
            <a:ext cx="2362200" cy="523875"/>
          </a:xfrm>
          <a:prstGeom prst="rect">
            <a:avLst/>
          </a:prstGeom>
          <a:solidFill>
            <a:srgbClr val="33CC33"/>
          </a:solidFill>
          <a:ln w="9525">
            <a:solidFill>
              <a:sysClr val="windowText" lastClr="000000"/>
            </a:solid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Calibri" pitchFamily="34" charset="0"/>
              </a:rPr>
              <a:t>Gary Kandarczyk</a:t>
            </a:r>
            <a:endParaRPr kumimoji="0" lang="en-US" sz="1600" b="1" i="0" u="none" strike="noStrike" kern="0" cap="none" spc="0" normalizeH="0" baseline="0" noProof="0" dirty="0">
              <a:ln>
                <a:noFill/>
              </a:ln>
              <a:solidFill>
                <a:sysClr val="window" lastClr="FFFFFF"/>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 lastClr="FFFFFF"/>
                </a:solidFill>
                <a:effectLst/>
                <a:uLnTx/>
                <a:uFillTx/>
                <a:latin typeface="Calibri" pitchFamily="34" charset="0"/>
              </a:rPr>
              <a:t>Logistics Mgmt Specialist </a:t>
            </a:r>
          </a:p>
        </p:txBody>
      </p:sp>
      <p:sp>
        <p:nvSpPr>
          <p:cNvPr id="148" name="Rectangle 14"/>
          <p:cNvSpPr>
            <a:spLocks noChangeArrowheads="1"/>
          </p:cNvSpPr>
          <p:nvPr/>
        </p:nvSpPr>
        <p:spPr bwMode="auto">
          <a:xfrm>
            <a:off x="5266944" y="3968750"/>
            <a:ext cx="2362200" cy="527050"/>
          </a:xfrm>
          <a:prstGeom prst="rect">
            <a:avLst/>
          </a:prstGeom>
          <a:solidFill>
            <a:srgbClr val="D6ECFF">
              <a:lumMod val="50000"/>
            </a:srgbClr>
          </a:solidFill>
          <a:ln w="9525">
            <a:solidFill>
              <a:schemeClr val="tx1"/>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smtClean="0">
                <a:solidFill>
                  <a:sysClr val="window" lastClr="FFFFFF"/>
                </a:solidFill>
                <a:latin typeface="Calibri" pitchFamily="34" charset="0"/>
              </a:rPr>
              <a:t>Don Schiller</a:t>
            </a:r>
            <a:endParaRPr kumimoji="0" lang="en-US" sz="1600" b="1" i="0" u="none" strike="noStrike" kern="0" cap="none" spc="0" normalizeH="0" baseline="0" noProof="0" dirty="0">
              <a:ln>
                <a:noFill/>
              </a:ln>
              <a:solidFill>
                <a:sysClr val="window" lastClr="FFFFFF"/>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 lastClr="FFFFFF"/>
                </a:solidFill>
                <a:effectLst/>
                <a:uLnTx/>
                <a:uFillTx/>
                <a:latin typeface="Calibri" pitchFamily="34" charset="0"/>
              </a:rPr>
              <a:t>TACOM  Armament  </a:t>
            </a:r>
            <a:endParaRPr kumimoji="0" lang="en-US" sz="1200" b="1" i="0" u="none" strike="noStrike" kern="0" cap="none" spc="0" normalizeH="0" baseline="0" noProof="0" dirty="0" smtClean="0">
              <a:ln>
                <a:noFill/>
              </a:ln>
              <a:solidFill>
                <a:sysClr val="window" lastClr="FFFFFF"/>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ysClr val="window" lastClr="FFFFFF"/>
              </a:solidFill>
              <a:effectLst/>
              <a:uLnTx/>
              <a:uFillTx/>
              <a:latin typeface="Calibri" pitchFamily="34" charset="0"/>
            </a:endParaRPr>
          </a:p>
        </p:txBody>
      </p:sp>
      <p:sp>
        <p:nvSpPr>
          <p:cNvPr id="149" name="Rectangle 13"/>
          <p:cNvSpPr>
            <a:spLocks noChangeArrowheads="1"/>
          </p:cNvSpPr>
          <p:nvPr/>
        </p:nvSpPr>
        <p:spPr bwMode="auto">
          <a:xfrm>
            <a:off x="5257800" y="3112008"/>
            <a:ext cx="2362200" cy="601663"/>
          </a:xfrm>
          <a:prstGeom prst="rect">
            <a:avLst/>
          </a:prstGeom>
          <a:solidFill>
            <a:srgbClr val="D6ECFF">
              <a:lumMod val="50000"/>
            </a:srgbClr>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smtClean="0">
                <a:solidFill>
                  <a:sysClr val="window" lastClr="FFFFFF"/>
                </a:solidFill>
                <a:latin typeface="Calibri" pitchFamily="34" charset="0"/>
              </a:rPr>
              <a:t>Ray Noftz</a:t>
            </a:r>
            <a:endParaRPr kumimoji="0" lang="en-US" sz="1600" b="1" i="0" u="none" strike="noStrike" kern="0" cap="none" spc="0" normalizeH="0" baseline="0" noProof="0" dirty="0">
              <a:ln>
                <a:noFill/>
              </a:ln>
              <a:solidFill>
                <a:sysClr val="window" lastClr="FFFFFF"/>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 lastClr="FFFFFF"/>
                </a:solidFill>
                <a:effectLst/>
                <a:uLnTx/>
                <a:uFillTx/>
                <a:latin typeface="Calibri" pitchFamily="34" charset="0"/>
              </a:rPr>
              <a:t>TACOM  Automotive  </a:t>
            </a:r>
          </a:p>
        </p:txBody>
      </p:sp>
      <p:grpSp>
        <p:nvGrpSpPr>
          <p:cNvPr id="154" name="Group 52"/>
          <p:cNvGrpSpPr>
            <a:grpSpLocks/>
          </p:cNvGrpSpPr>
          <p:nvPr/>
        </p:nvGrpSpPr>
        <p:grpSpPr bwMode="auto">
          <a:xfrm>
            <a:off x="3954197" y="5791200"/>
            <a:ext cx="1227403" cy="276225"/>
            <a:chOff x="4639914" y="5716068"/>
            <a:chExt cx="1227548" cy="276999"/>
          </a:xfrm>
        </p:grpSpPr>
        <p:sp>
          <p:nvSpPr>
            <p:cNvPr id="163" name="Rectangle 97"/>
            <p:cNvSpPr>
              <a:spLocks noChangeArrowheads="1"/>
            </p:cNvSpPr>
            <p:nvPr/>
          </p:nvSpPr>
          <p:spPr bwMode="auto">
            <a:xfrm>
              <a:off x="4639914" y="5792482"/>
              <a:ext cx="457254" cy="152827"/>
            </a:xfrm>
            <a:prstGeom prst="rect">
              <a:avLst/>
            </a:prstGeom>
            <a:solidFill>
              <a:srgbClr val="FFC0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n-lt"/>
              </a:endParaRPr>
            </a:p>
          </p:txBody>
        </p:sp>
        <p:sp>
          <p:nvSpPr>
            <p:cNvPr id="164" name="Text Box 98"/>
            <p:cNvSpPr txBox="1">
              <a:spLocks noChangeArrowheads="1"/>
            </p:cNvSpPr>
            <p:nvPr/>
          </p:nvSpPr>
          <p:spPr bwMode="auto">
            <a:xfrm>
              <a:off x="5208499" y="5716068"/>
              <a:ext cx="658963" cy="276999"/>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pitchFamily="34" charset="0"/>
                </a:rPr>
                <a:t>CECOM</a:t>
              </a:r>
            </a:p>
          </p:txBody>
        </p:sp>
      </p:grpSp>
      <p:grpSp>
        <p:nvGrpSpPr>
          <p:cNvPr id="155" name="Group 53"/>
          <p:cNvGrpSpPr>
            <a:grpSpLocks/>
          </p:cNvGrpSpPr>
          <p:nvPr/>
        </p:nvGrpSpPr>
        <p:grpSpPr bwMode="auto">
          <a:xfrm>
            <a:off x="6934200" y="5788152"/>
            <a:ext cx="1193664" cy="276225"/>
            <a:chOff x="9295890" y="5635528"/>
            <a:chExt cx="1193398" cy="276999"/>
          </a:xfrm>
        </p:grpSpPr>
        <p:sp>
          <p:nvSpPr>
            <p:cNvPr id="161" name="Rectangle 97"/>
            <p:cNvSpPr>
              <a:spLocks noChangeArrowheads="1"/>
            </p:cNvSpPr>
            <p:nvPr/>
          </p:nvSpPr>
          <p:spPr bwMode="auto">
            <a:xfrm>
              <a:off x="9295890" y="5711942"/>
              <a:ext cx="457098" cy="152827"/>
            </a:xfrm>
            <a:prstGeom prst="rect">
              <a:avLst/>
            </a:prstGeom>
            <a:solidFill>
              <a:srgbClr val="D6ECFF">
                <a:lumMod val="50000"/>
              </a:srgbClr>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n-lt"/>
              </a:endParaRPr>
            </a:p>
          </p:txBody>
        </p:sp>
        <p:sp>
          <p:nvSpPr>
            <p:cNvPr id="162" name="Text Box 98"/>
            <p:cNvSpPr txBox="1">
              <a:spLocks noChangeArrowheads="1"/>
            </p:cNvSpPr>
            <p:nvPr/>
          </p:nvSpPr>
          <p:spPr bwMode="auto">
            <a:xfrm>
              <a:off x="9829171" y="5635528"/>
              <a:ext cx="660117" cy="276999"/>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Calibri" pitchFamily="34" charset="0"/>
                </a:rPr>
                <a:t>TACOM</a:t>
              </a:r>
            </a:p>
          </p:txBody>
        </p:sp>
      </p:grpSp>
      <p:sp>
        <p:nvSpPr>
          <p:cNvPr id="157" name="Rectangle 8"/>
          <p:cNvSpPr>
            <a:spLocks noChangeArrowheads="1"/>
          </p:cNvSpPr>
          <p:nvPr/>
        </p:nvSpPr>
        <p:spPr bwMode="auto">
          <a:xfrm>
            <a:off x="1600200" y="3125258"/>
            <a:ext cx="2362200" cy="527050"/>
          </a:xfrm>
          <a:prstGeom prst="rect">
            <a:avLst/>
          </a:prstGeom>
          <a:solidFill>
            <a:srgbClr val="FFC0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smtClean="0">
                <a:solidFill>
                  <a:sysClr val="windowText" lastClr="000000"/>
                </a:solidFill>
                <a:latin typeface="Calibri" pitchFamily="34" charset="0"/>
              </a:rPr>
              <a:t>John Arato</a:t>
            </a:r>
            <a:endParaRPr kumimoji="0" lang="en-US" sz="1600" b="1" i="0" u="none" strike="noStrike" kern="0" cap="none" spc="0" normalizeH="0" baseline="0" noProof="0" dirty="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pitchFamily="34" charset="0"/>
              </a:rPr>
              <a:t>CECOM  IT </a:t>
            </a:r>
            <a:r>
              <a:rPr kumimoji="0" lang="en-US" sz="1200" b="1" i="0" u="none" strike="noStrike" kern="0" cap="none" spc="0" normalizeH="0" baseline="0" noProof="0" dirty="0" smtClean="0">
                <a:ln>
                  <a:noFill/>
                </a:ln>
                <a:solidFill>
                  <a:sysClr val="windowText" lastClr="000000"/>
                </a:solidFill>
                <a:effectLst/>
                <a:uLnTx/>
                <a:uFillTx/>
                <a:latin typeface="Calibri" pitchFamily="34" charset="0"/>
              </a:rPr>
              <a:t>Switch</a:t>
            </a:r>
            <a:endParaRPr kumimoji="0" lang="en-US" sz="1200" b="1" i="0" u="none" strike="noStrike" kern="0" cap="none" spc="0" normalizeH="0" baseline="0" noProof="0" dirty="0">
              <a:ln>
                <a:noFill/>
              </a:ln>
              <a:solidFill>
                <a:sysClr val="windowText" lastClr="000000"/>
              </a:solidFill>
              <a:effectLst/>
              <a:uLnTx/>
              <a:uFillTx/>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228600" y="1219200"/>
            <a:ext cx="4267200" cy="5334000"/>
          </a:xfrm>
          <a:prstGeom prst="rect">
            <a:avLst/>
          </a:prstGeom>
          <a:solidFill>
            <a:schemeClr val="bg1"/>
          </a:solidFill>
          <a:ln w="38100">
            <a:solidFill>
              <a:srgbClr val="000066"/>
            </a:solidFill>
            <a:miter lim="800000"/>
            <a:headEnd/>
            <a:tailEnd/>
          </a:ln>
        </p:spPr>
        <p:txBody>
          <a:bodyPr/>
          <a:lstStyle/>
          <a:p>
            <a:pPr marL="342900" indent="-342900">
              <a:lnSpc>
                <a:spcPct val="90000"/>
              </a:lnSpc>
              <a:spcBef>
                <a:spcPct val="20000"/>
              </a:spcBef>
              <a:buFontTx/>
              <a:buChar char="•"/>
            </a:pPr>
            <a:endParaRPr lang="en-US" b="1" dirty="0">
              <a:solidFill>
                <a:schemeClr val="accent2"/>
              </a:solidFill>
              <a:latin typeface="Calibri" pitchFamily="34" charset="0"/>
            </a:endParaRPr>
          </a:p>
          <a:p>
            <a:pPr marL="342900" indent="-342900">
              <a:lnSpc>
                <a:spcPct val="90000"/>
              </a:lnSpc>
              <a:spcBef>
                <a:spcPct val="20000"/>
              </a:spcBef>
              <a:buFontTx/>
              <a:buChar char="•"/>
            </a:pPr>
            <a:r>
              <a:rPr lang="en-US" b="1" dirty="0" smtClean="0">
                <a:solidFill>
                  <a:schemeClr val="accent2"/>
                </a:solidFill>
                <a:latin typeface="Calibri" pitchFamily="34" charset="0"/>
              </a:rPr>
              <a:t>Team serves as AMC face to the field  </a:t>
            </a:r>
            <a:endParaRPr lang="en-US" b="1" dirty="0">
              <a:solidFill>
                <a:schemeClr val="accent2"/>
              </a:solidFill>
              <a:latin typeface="Calibri" pitchFamily="34" charset="0"/>
            </a:endParaRPr>
          </a:p>
          <a:p>
            <a:pPr marL="342900" indent="-342900">
              <a:lnSpc>
                <a:spcPct val="90000"/>
              </a:lnSpc>
              <a:spcBef>
                <a:spcPct val="20000"/>
              </a:spcBef>
              <a:buFontTx/>
              <a:buChar char="•"/>
            </a:pPr>
            <a:r>
              <a:rPr lang="en-US" b="1" dirty="0" smtClean="0">
                <a:solidFill>
                  <a:schemeClr val="accent2"/>
                </a:solidFill>
                <a:latin typeface="Calibri" pitchFamily="34" charset="0"/>
              </a:rPr>
              <a:t>Supports every field exercise </a:t>
            </a:r>
            <a:endParaRPr lang="en-US" b="1" dirty="0">
              <a:solidFill>
                <a:schemeClr val="accent2"/>
              </a:solidFill>
              <a:latin typeface="Calibri" pitchFamily="34" charset="0"/>
            </a:endParaRPr>
          </a:p>
          <a:p>
            <a:pPr marL="342900" indent="-342900">
              <a:lnSpc>
                <a:spcPct val="90000"/>
              </a:lnSpc>
              <a:spcBef>
                <a:spcPct val="20000"/>
              </a:spcBef>
              <a:buFontTx/>
              <a:buChar char="•"/>
            </a:pPr>
            <a:r>
              <a:rPr lang="en-US" b="1" dirty="0">
                <a:solidFill>
                  <a:schemeClr val="accent2"/>
                </a:solidFill>
                <a:latin typeface="Calibri" pitchFamily="34" charset="0"/>
              </a:rPr>
              <a:t>Coordinate and provide </a:t>
            </a:r>
            <a:r>
              <a:rPr lang="en-US" b="1" dirty="0" smtClean="0">
                <a:solidFill>
                  <a:schemeClr val="accent2"/>
                </a:solidFill>
                <a:latin typeface="Calibri" pitchFamily="34" charset="0"/>
              </a:rPr>
              <a:t>AMC coordination</a:t>
            </a:r>
            <a:endParaRPr lang="en-US" b="1" dirty="0">
              <a:solidFill>
                <a:schemeClr val="accent2"/>
              </a:solidFill>
              <a:latin typeface="Calibri" pitchFamily="34" charset="0"/>
            </a:endParaRPr>
          </a:p>
          <a:p>
            <a:pPr marL="342900" indent="-342900">
              <a:lnSpc>
                <a:spcPct val="90000"/>
              </a:lnSpc>
              <a:spcBef>
                <a:spcPct val="20000"/>
              </a:spcBef>
              <a:buFontTx/>
              <a:buChar char="•"/>
            </a:pPr>
            <a:r>
              <a:rPr lang="en-US" b="1" dirty="0">
                <a:solidFill>
                  <a:schemeClr val="accent2"/>
                </a:solidFill>
                <a:latin typeface="Calibri" pitchFamily="34" charset="0"/>
              </a:rPr>
              <a:t>Provide </a:t>
            </a:r>
            <a:r>
              <a:rPr lang="en-US" b="1" dirty="0" smtClean="0">
                <a:solidFill>
                  <a:schemeClr val="accent2"/>
                </a:solidFill>
                <a:latin typeface="Calibri" pitchFamily="34" charset="0"/>
              </a:rPr>
              <a:t>timely assistance within 24hour of notification if possible</a:t>
            </a:r>
            <a:endParaRPr lang="en-US" b="1" dirty="0">
              <a:solidFill>
                <a:schemeClr val="accent2"/>
              </a:solidFill>
              <a:latin typeface="Calibri" pitchFamily="34" charset="0"/>
            </a:endParaRPr>
          </a:p>
          <a:p>
            <a:pPr marL="342900" indent="-342900">
              <a:lnSpc>
                <a:spcPct val="90000"/>
              </a:lnSpc>
              <a:spcBef>
                <a:spcPct val="20000"/>
              </a:spcBef>
              <a:buFontTx/>
              <a:buChar char="•"/>
            </a:pPr>
            <a:r>
              <a:rPr lang="en-US" b="1" dirty="0" smtClean="0">
                <a:solidFill>
                  <a:schemeClr val="accent2"/>
                </a:solidFill>
                <a:latin typeface="Calibri" pitchFamily="34" charset="0"/>
              </a:rPr>
              <a:t>Deploys in support of unit assigned</a:t>
            </a:r>
          </a:p>
          <a:p>
            <a:pPr marL="342900" indent="-342900">
              <a:lnSpc>
                <a:spcPct val="90000"/>
              </a:lnSpc>
              <a:spcBef>
                <a:spcPct val="20000"/>
              </a:spcBef>
              <a:buFontTx/>
              <a:buChar char="•"/>
            </a:pPr>
            <a:r>
              <a:rPr lang="en-US" b="1" dirty="0" smtClean="0">
                <a:solidFill>
                  <a:schemeClr val="accent2"/>
                </a:solidFill>
                <a:latin typeface="Calibri" pitchFamily="34" charset="0"/>
              </a:rPr>
              <a:t>Submits necessary documentation in accordance w/civilian regulations</a:t>
            </a:r>
          </a:p>
          <a:p>
            <a:pPr marL="342900" indent="-342900">
              <a:lnSpc>
                <a:spcPct val="90000"/>
              </a:lnSpc>
              <a:spcBef>
                <a:spcPct val="20000"/>
              </a:spcBef>
              <a:buFontTx/>
              <a:buChar char="•"/>
            </a:pPr>
            <a:r>
              <a:rPr lang="en-US" b="1" dirty="0" smtClean="0">
                <a:solidFill>
                  <a:schemeClr val="accent2"/>
                </a:solidFill>
                <a:latin typeface="Calibri" pitchFamily="34" charset="0"/>
              </a:rPr>
              <a:t>Serves </a:t>
            </a:r>
            <a:r>
              <a:rPr lang="en-US" b="1" dirty="0" err="1" smtClean="0">
                <a:solidFill>
                  <a:schemeClr val="accent2"/>
                </a:solidFill>
                <a:latin typeface="Calibri" pitchFamily="34" charset="0"/>
              </a:rPr>
              <a:t>atleast</a:t>
            </a:r>
            <a:r>
              <a:rPr lang="en-US" b="1" dirty="0" smtClean="0">
                <a:solidFill>
                  <a:schemeClr val="accent2"/>
                </a:solidFill>
                <a:latin typeface="Calibri" pitchFamily="34" charset="0"/>
              </a:rPr>
              <a:t> an 8hour duty day with options of overtime if mission permits</a:t>
            </a:r>
          </a:p>
          <a:p>
            <a:pPr marL="342900" indent="-342900">
              <a:lnSpc>
                <a:spcPct val="90000"/>
              </a:lnSpc>
              <a:spcBef>
                <a:spcPct val="20000"/>
              </a:spcBef>
              <a:buFontTx/>
              <a:buChar char="•"/>
            </a:pPr>
            <a:r>
              <a:rPr lang="en-US" b="1" dirty="0" smtClean="0">
                <a:solidFill>
                  <a:schemeClr val="accent2"/>
                </a:solidFill>
                <a:latin typeface="Calibri" pitchFamily="34" charset="0"/>
              </a:rPr>
              <a:t>Oversee LBE/RESET in support of ARFORGEN</a:t>
            </a:r>
          </a:p>
          <a:p>
            <a:pPr marL="342900" indent="-342900">
              <a:lnSpc>
                <a:spcPct val="90000"/>
              </a:lnSpc>
              <a:spcBef>
                <a:spcPct val="20000"/>
              </a:spcBef>
              <a:buFontTx/>
              <a:buChar char="•"/>
            </a:pPr>
            <a:endParaRPr lang="en-US" b="1" dirty="0" smtClean="0">
              <a:solidFill>
                <a:schemeClr val="accent2"/>
              </a:solidFill>
              <a:latin typeface="Calibri" pitchFamily="34" charset="0"/>
            </a:endParaRPr>
          </a:p>
          <a:p>
            <a:pPr marL="342900" indent="-342900">
              <a:lnSpc>
                <a:spcPct val="90000"/>
              </a:lnSpc>
              <a:spcBef>
                <a:spcPct val="20000"/>
              </a:spcBef>
              <a:buFontTx/>
              <a:buChar char="•"/>
            </a:pPr>
            <a:endParaRPr lang="en-US" b="1" dirty="0">
              <a:solidFill>
                <a:schemeClr val="accent2"/>
              </a:solidFill>
              <a:latin typeface="Calibri" pitchFamily="34" charset="0"/>
            </a:endParaRPr>
          </a:p>
        </p:txBody>
      </p:sp>
      <p:sp>
        <p:nvSpPr>
          <p:cNvPr id="3089" name="Rectangle 17"/>
          <p:cNvSpPr>
            <a:spLocks noChangeArrowheads="1"/>
          </p:cNvSpPr>
          <p:nvPr/>
        </p:nvSpPr>
        <p:spPr bwMode="auto">
          <a:xfrm>
            <a:off x="3656945" y="76200"/>
            <a:ext cx="1828513" cy="954107"/>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800" b="1" dirty="0">
                <a:solidFill>
                  <a:srgbClr val="C00000"/>
                </a:solidFill>
                <a:effectLst>
                  <a:outerShdw blurRad="38100" dist="38100" dir="2700000" algn="tl">
                    <a:srgbClr val="000000">
                      <a:alpha val="43137"/>
                    </a:srgbClr>
                  </a:outerShdw>
                </a:effectLst>
                <a:latin typeface="+mn-lt"/>
                <a:cs typeface="+mn-cs"/>
              </a:rPr>
              <a:t>BLST </a:t>
            </a:r>
            <a:r>
              <a:rPr lang="en-US" sz="2800" b="1" dirty="0" smtClean="0">
                <a:solidFill>
                  <a:srgbClr val="C00000"/>
                </a:solidFill>
                <a:effectLst>
                  <a:outerShdw blurRad="38100" dist="38100" dir="2700000" algn="tl">
                    <a:srgbClr val="000000">
                      <a:alpha val="43137"/>
                    </a:srgbClr>
                  </a:outerShdw>
                </a:effectLst>
                <a:latin typeface="+mn-lt"/>
                <a:cs typeface="+mn-cs"/>
              </a:rPr>
              <a:t>Team</a:t>
            </a:r>
            <a:endParaRPr lang="en-US" sz="2800" b="1" dirty="0">
              <a:solidFill>
                <a:srgbClr val="C00000"/>
              </a:solidFill>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endParaRPr lang="en-US" sz="2800" b="1" dirty="0">
              <a:solidFill>
                <a:srgbClr val="C00000"/>
              </a:solidFill>
              <a:effectLst>
                <a:outerShdw blurRad="38100" dist="38100" dir="2700000" algn="tl">
                  <a:srgbClr val="000000">
                    <a:alpha val="43137"/>
                  </a:srgbClr>
                </a:outerShdw>
              </a:effectLst>
              <a:latin typeface="+mn-lt"/>
              <a:cs typeface="+mn-cs"/>
            </a:endParaRPr>
          </a:p>
        </p:txBody>
      </p:sp>
      <p:pic>
        <p:nvPicPr>
          <p:cNvPr id="7172" name="Picture 6"/>
          <p:cNvPicPr>
            <a:picLocks noChangeAspect="1" noChangeArrowheads="1"/>
          </p:cNvPicPr>
          <p:nvPr/>
        </p:nvPicPr>
        <p:blipFill>
          <a:blip r:embed="rId3" cstate="print"/>
          <a:srcRect/>
          <a:stretch>
            <a:fillRect/>
          </a:stretch>
        </p:blipFill>
        <p:spPr bwMode="auto">
          <a:xfrm>
            <a:off x="5715000" y="2590800"/>
            <a:ext cx="2147887" cy="2209800"/>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228600" y="1219200"/>
            <a:ext cx="4267200" cy="5334000"/>
          </a:xfrm>
          <a:prstGeom prst="rect">
            <a:avLst/>
          </a:prstGeom>
          <a:solidFill>
            <a:schemeClr val="bg1"/>
          </a:solidFill>
          <a:ln w="38100">
            <a:solidFill>
              <a:srgbClr val="000066"/>
            </a:solidFill>
            <a:miter lim="800000"/>
            <a:headEnd/>
            <a:tailEnd/>
          </a:ln>
        </p:spPr>
        <p:txBody>
          <a:bodyPr/>
          <a:lstStyle/>
          <a:p>
            <a:pPr marL="342900" indent="-342900">
              <a:lnSpc>
                <a:spcPct val="90000"/>
              </a:lnSpc>
              <a:spcBef>
                <a:spcPct val="20000"/>
              </a:spcBef>
              <a:buFontTx/>
              <a:buChar char="•"/>
            </a:pPr>
            <a:endParaRPr lang="en-US" b="1" dirty="0">
              <a:solidFill>
                <a:schemeClr val="accent2"/>
              </a:solidFill>
              <a:latin typeface="Calibri" pitchFamily="34" charset="0"/>
            </a:endParaRPr>
          </a:p>
          <a:p>
            <a:pPr marL="342900" indent="-342900">
              <a:lnSpc>
                <a:spcPct val="90000"/>
              </a:lnSpc>
              <a:spcBef>
                <a:spcPct val="20000"/>
              </a:spcBef>
              <a:buFontTx/>
              <a:buChar char="•"/>
            </a:pPr>
            <a:r>
              <a:rPr lang="en-US" b="1" dirty="0">
                <a:solidFill>
                  <a:schemeClr val="accent2"/>
                </a:solidFill>
                <a:latin typeface="Calibri" pitchFamily="34" charset="0"/>
              </a:rPr>
              <a:t>Provide a single face to bring Army Materiel Command/ Acquisition Logistics Technology capabilities into the brigade. </a:t>
            </a:r>
          </a:p>
          <a:p>
            <a:pPr marL="342900" indent="-342900">
              <a:lnSpc>
                <a:spcPct val="90000"/>
              </a:lnSpc>
              <a:spcBef>
                <a:spcPct val="20000"/>
              </a:spcBef>
              <a:buFontTx/>
              <a:buChar char="•"/>
            </a:pPr>
            <a:r>
              <a:rPr lang="en-US" b="1" dirty="0">
                <a:solidFill>
                  <a:schemeClr val="accent2"/>
                </a:solidFill>
                <a:latin typeface="Calibri" pitchFamily="34" charset="0"/>
              </a:rPr>
              <a:t>Work closely with the Brigade XO, Support  Operations Officer(SPO) Brigade Logistics Officer (S4) and the Brigade Signal Officer(S6)</a:t>
            </a:r>
          </a:p>
          <a:p>
            <a:pPr marL="342900" indent="-342900">
              <a:lnSpc>
                <a:spcPct val="90000"/>
              </a:lnSpc>
              <a:spcBef>
                <a:spcPct val="20000"/>
              </a:spcBef>
              <a:buFontTx/>
              <a:buChar char="•"/>
            </a:pPr>
            <a:r>
              <a:rPr lang="en-US" b="1" dirty="0">
                <a:solidFill>
                  <a:schemeClr val="accent2"/>
                </a:solidFill>
                <a:latin typeface="Calibri" pitchFamily="34" charset="0"/>
              </a:rPr>
              <a:t>Coordinate and provide </a:t>
            </a:r>
            <a:r>
              <a:rPr lang="en-US" b="1" dirty="0" smtClean="0">
                <a:solidFill>
                  <a:schemeClr val="accent2"/>
                </a:solidFill>
                <a:latin typeface="Calibri" pitchFamily="34" charset="0"/>
              </a:rPr>
              <a:t>AMC,AMCOM</a:t>
            </a:r>
            <a:r>
              <a:rPr lang="en-US" b="1" dirty="0">
                <a:solidFill>
                  <a:schemeClr val="accent2"/>
                </a:solidFill>
                <a:latin typeface="Calibri" pitchFamily="34" charset="0"/>
              </a:rPr>
              <a:t>, CECOM, TACOM, </a:t>
            </a:r>
            <a:r>
              <a:rPr lang="en-US" b="1" dirty="0" smtClean="0">
                <a:solidFill>
                  <a:schemeClr val="accent2"/>
                </a:solidFill>
                <a:latin typeface="Calibri" pitchFamily="34" charset="0"/>
              </a:rPr>
              <a:t>and JMC Logistics </a:t>
            </a:r>
            <a:r>
              <a:rPr lang="en-US" b="1" dirty="0">
                <a:solidFill>
                  <a:schemeClr val="accent2"/>
                </a:solidFill>
                <a:latin typeface="Calibri" pitchFamily="34" charset="0"/>
              </a:rPr>
              <a:t>Assistance Representative (LAR) to support the BCT mission</a:t>
            </a:r>
          </a:p>
          <a:p>
            <a:pPr marL="342900" indent="-342900">
              <a:lnSpc>
                <a:spcPct val="90000"/>
              </a:lnSpc>
              <a:spcBef>
                <a:spcPct val="20000"/>
              </a:spcBef>
              <a:buFontTx/>
              <a:buChar char="•"/>
            </a:pPr>
            <a:r>
              <a:rPr lang="en-US" b="1" dirty="0">
                <a:solidFill>
                  <a:schemeClr val="accent2"/>
                </a:solidFill>
                <a:latin typeface="Calibri" pitchFamily="34" charset="0"/>
              </a:rPr>
              <a:t>Provide timely reach-back Field Service Representative (FSR) support  for contractor supported, non-standard and newly-fielded equipment and systems</a:t>
            </a:r>
          </a:p>
          <a:p>
            <a:pPr marL="342900" indent="-342900">
              <a:lnSpc>
                <a:spcPct val="90000"/>
              </a:lnSpc>
              <a:spcBef>
                <a:spcPct val="20000"/>
              </a:spcBef>
              <a:buFontTx/>
              <a:buChar char="•"/>
            </a:pPr>
            <a:r>
              <a:rPr lang="en-US" b="1" dirty="0">
                <a:solidFill>
                  <a:schemeClr val="accent2"/>
                </a:solidFill>
                <a:latin typeface="Calibri" pitchFamily="34" charset="0"/>
              </a:rPr>
              <a:t>Advise AFSBn Commander and Deputy on BCT logistic related issues</a:t>
            </a:r>
          </a:p>
        </p:txBody>
      </p:sp>
      <p:sp>
        <p:nvSpPr>
          <p:cNvPr id="3089" name="Rectangle 17"/>
          <p:cNvSpPr>
            <a:spLocks noChangeArrowheads="1"/>
          </p:cNvSpPr>
          <p:nvPr/>
        </p:nvSpPr>
        <p:spPr bwMode="auto">
          <a:xfrm>
            <a:off x="1506538" y="76200"/>
            <a:ext cx="6129337" cy="954088"/>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800" b="1" dirty="0">
                <a:solidFill>
                  <a:srgbClr val="C00000"/>
                </a:solidFill>
                <a:effectLst>
                  <a:outerShdw blurRad="38100" dist="38100" dir="2700000" algn="tl">
                    <a:srgbClr val="000000">
                      <a:alpha val="43137"/>
                    </a:srgbClr>
                  </a:outerShdw>
                </a:effectLst>
                <a:latin typeface="+mn-lt"/>
                <a:cs typeface="+mn-cs"/>
              </a:rPr>
              <a:t>BLST </a:t>
            </a:r>
            <a:r>
              <a:rPr lang="en-US" sz="2800" b="1" dirty="0" smtClean="0">
                <a:solidFill>
                  <a:srgbClr val="C00000"/>
                </a:solidFill>
                <a:effectLst>
                  <a:outerShdw blurRad="38100" dist="38100" dir="2700000" algn="tl">
                    <a:srgbClr val="000000">
                      <a:alpha val="43137"/>
                    </a:srgbClr>
                  </a:outerShdw>
                </a:effectLst>
                <a:latin typeface="+mn-lt"/>
                <a:cs typeface="+mn-cs"/>
              </a:rPr>
              <a:t>CHIEF</a:t>
            </a:r>
            <a:endParaRPr lang="en-US" sz="2800" b="1" dirty="0">
              <a:solidFill>
                <a:srgbClr val="C00000"/>
              </a:solidFill>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en-US" sz="2800" b="1" dirty="0">
                <a:solidFill>
                  <a:srgbClr val="C00000"/>
                </a:solidFill>
                <a:effectLst>
                  <a:outerShdw blurRad="38100" dist="38100" dir="2700000" algn="tl">
                    <a:srgbClr val="000000">
                      <a:alpha val="43137"/>
                    </a:srgbClr>
                  </a:outerShdw>
                </a:effectLst>
                <a:latin typeface="+mn-lt"/>
                <a:cs typeface="+mn-cs"/>
              </a:rPr>
              <a:t>Logistics Management Specialist (LMS)</a:t>
            </a:r>
          </a:p>
        </p:txBody>
      </p:sp>
      <p:pic>
        <p:nvPicPr>
          <p:cNvPr id="7172" name="Picture 6"/>
          <p:cNvPicPr>
            <a:picLocks noChangeAspect="1" noChangeArrowheads="1"/>
          </p:cNvPicPr>
          <p:nvPr/>
        </p:nvPicPr>
        <p:blipFill>
          <a:blip r:embed="rId3" cstate="print"/>
          <a:srcRect/>
          <a:stretch>
            <a:fillRect/>
          </a:stretch>
        </p:blipFill>
        <p:spPr bwMode="auto">
          <a:xfrm>
            <a:off x="5776913" y="1219200"/>
            <a:ext cx="2147887" cy="2209800"/>
          </a:xfrm>
          <a:prstGeom prst="rect">
            <a:avLst/>
          </a:prstGeom>
          <a:noFill/>
          <a:ln w="9525">
            <a:noFill/>
            <a:miter lim="800000"/>
            <a:headEnd/>
            <a:tailEnd/>
          </a:ln>
        </p:spPr>
      </p:pic>
      <p:sp>
        <p:nvSpPr>
          <p:cNvPr id="7173" name="AutoShape 56"/>
          <p:cNvSpPr>
            <a:spLocks noChangeArrowheads="1"/>
          </p:cNvSpPr>
          <p:nvPr/>
        </p:nvSpPr>
        <p:spPr bwMode="auto">
          <a:xfrm>
            <a:off x="5029200" y="3810000"/>
            <a:ext cx="3581400" cy="2590800"/>
          </a:xfrm>
          <a:prstGeom prst="roundRect">
            <a:avLst>
              <a:gd name="adj" fmla="val 16667"/>
            </a:avLst>
          </a:prstGeom>
          <a:noFill/>
          <a:ln w="28575">
            <a:solidFill>
              <a:schemeClr val="tx1"/>
            </a:solidFill>
            <a:round/>
            <a:headEnd/>
            <a:tailEnd/>
          </a:ln>
        </p:spPr>
        <p:txBody>
          <a:bodyPr wrap="none" anchor="ctr"/>
          <a:lstStyle/>
          <a:p>
            <a:r>
              <a:rPr lang="en-US" sz="1200" b="1" i="1" dirty="0" smtClean="0">
                <a:latin typeface="Calibri" pitchFamily="34" charset="0"/>
              </a:rPr>
              <a:t>MAJ Detrice Mosby</a:t>
            </a:r>
            <a:endParaRPr lang="en-US" sz="1200" b="1" i="1" dirty="0">
              <a:latin typeface="Calibri" pitchFamily="34" charset="0"/>
            </a:endParaRPr>
          </a:p>
          <a:p>
            <a:r>
              <a:rPr lang="en-US" sz="1200" b="1" i="1" dirty="0">
                <a:latin typeface="Calibri" pitchFamily="34" charset="0"/>
              </a:rPr>
              <a:t>BLST Chief  </a:t>
            </a:r>
          </a:p>
          <a:p>
            <a:r>
              <a:rPr lang="en-US" sz="1200" b="1" i="1" dirty="0">
                <a:latin typeface="Calibri" pitchFamily="34" charset="0"/>
              </a:rPr>
              <a:t>E-Mail:  </a:t>
            </a:r>
            <a:r>
              <a:rPr lang="en-US" sz="1200" b="1" i="1" dirty="0" smtClean="0">
                <a:latin typeface="Calibri" pitchFamily="34" charset="0"/>
                <a:hlinkClick r:id="rId4"/>
              </a:rPr>
              <a:t>detrice.mosby@us.army.mil</a:t>
            </a:r>
            <a:endParaRPr lang="en-US" sz="1200" b="1" i="1" dirty="0">
              <a:latin typeface="Calibri" pitchFamily="34" charset="0"/>
            </a:endParaRPr>
          </a:p>
          <a:p>
            <a:r>
              <a:rPr lang="en-US" sz="1200" b="1" i="1" dirty="0" smtClean="0">
                <a:latin typeface="Calibri" pitchFamily="34" charset="0"/>
              </a:rPr>
              <a:t>Office: 643-9630</a:t>
            </a:r>
            <a:endParaRPr lang="en-US" sz="1200" b="1" i="1" dirty="0">
              <a:latin typeface="Calibri" pitchFamily="34" charset="0"/>
            </a:endParaRPr>
          </a:p>
          <a:p>
            <a:r>
              <a:rPr lang="en-US" sz="1200" b="1" i="1" dirty="0" smtClean="0">
                <a:latin typeface="Calibri" pitchFamily="34" charset="0"/>
              </a:rPr>
              <a:t>BB# 910 -364-7067</a:t>
            </a:r>
          </a:p>
          <a:p>
            <a:endParaRPr lang="en-US" sz="1000" b="1" i="1" dirty="0">
              <a:solidFill>
                <a:srgbClr val="009999"/>
              </a:solidFill>
              <a:latin typeface="Calibri" pitchFamily="34" charset="0"/>
            </a:endParaRPr>
          </a:p>
          <a:p>
            <a:endParaRPr lang="en-US" sz="1000" b="1" i="1" dirty="0">
              <a:latin typeface="Calibri" pitchFamily="34" charset="0"/>
            </a:endParaRPr>
          </a:p>
          <a:p>
            <a:r>
              <a:rPr lang="en-US" sz="1200" b="1" i="1" dirty="0">
                <a:latin typeface="Calibri" pitchFamily="34" charset="0"/>
              </a:rPr>
              <a:t>Mr.  </a:t>
            </a:r>
            <a:r>
              <a:rPr lang="en-US" sz="1200" b="1" i="1" dirty="0" smtClean="0">
                <a:latin typeface="Calibri" pitchFamily="34" charset="0"/>
              </a:rPr>
              <a:t>Gary Kandarczyk</a:t>
            </a:r>
            <a:endParaRPr lang="en-US" sz="1200" b="1" dirty="0">
              <a:latin typeface="Calibri" pitchFamily="34" charset="0"/>
            </a:endParaRPr>
          </a:p>
          <a:p>
            <a:r>
              <a:rPr lang="en-US" sz="1200" b="1" i="1" dirty="0">
                <a:latin typeface="Calibri" pitchFamily="34" charset="0"/>
              </a:rPr>
              <a:t>AMC  Logistics Management Specialist (LMS) </a:t>
            </a:r>
          </a:p>
          <a:p>
            <a:r>
              <a:rPr lang="en-US" sz="1200" b="1" i="1" dirty="0">
                <a:latin typeface="Calibri" pitchFamily="34" charset="0"/>
              </a:rPr>
              <a:t>E-Mail:  </a:t>
            </a:r>
            <a:r>
              <a:rPr lang="en-US" sz="1200" b="1" i="1" dirty="0" smtClean="0">
                <a:latin typeface="Calibri" pitchFamily="34" charset="0"/>
                <a:hlinkClick r:id="rId5"/>
              </a:rPr>
              <a:t>gary.t.kandarczyk@us.army.mil</a:t>
            </a:r>
            <a:endParaRPr lang="en-US" sz="1200" b="1" i="1" dirty="0">
              <a:latin typeface="Calibri" pitchFamily="34" charset="0"/>
            </a:endParaRPr>
          </a:p>
          <a:p>
            <a:r>
              <a:rPr lang="en-US" sz="1200" b="1" i="1" dirty="0" smtClean="0">
                <a:latin typeface="Calibri" pitchFamily="34" charset="0"/>
              </a:rPr>
              <a:t>Office</a:t>
            </a:r>
            <a:r>
              <a:rPr lang="en-US" sz="1200" b="1" i="1" smtClean="0">
                <a:latin typeface="Calibri" pitchFamily="34" charset="0"/>
              </a:rPr>
              <a:t>: 643 - 2833</a:t>
            </a:r>
            <a:endParaRPr lang="en-US" sz="1200" b="1" i="1" dirty="0" smtClean="0">
              <a:latin typeface="Calibri" pitchFamily="34" charset="0"/>
            </a:endParaRPr>
          </a:p>
          <a:p>
            <a:r>
              <a:rPr lang="en-US" sz="1200" b="1" i="1" dirty="0" smtClean="0">
                <a:latin typeface="Calibri" pitchFamily="34" charset="0"/>
              </a:rPr>
              <a:t>Cell: 910-366-7110</a:t>
            </a:r>
            <a:endParaRPr lang="en-US" sz="1200" b="1" i="1" dirty="0">
              <a:latin typeface="Calibri" pitchFamily="34" charset="0"/>
            </a:endParaRPr>
          </a:p>
        </p:txBody>
      </p:sp>
    </p:spTree>
  </p:cSld>
  <p:clrMapOvr>
    <a:masterClrMapping/>
  </p:clrMapOvr>
  <p:transition>
    <p:cover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95400" y="76200"/>
            <a:ext cx="6705600" cy="1600200"/>
          </a:xfrm>
        </p:spPr>
        <p:txBody>
          <a:bodyPr anchor="t"/>
          <a:lstStyle/>
          <a:p>
            <a:pPr eaLnBrk="1" hangingPunct="1">
              <a:defRPr/>
            </a:pPr>
            <a:r>
              <a:rPr lang="en-US" sz="2800" b="1" dirty="0" smtClean="0">
                <a:solidFill>
                  <a:srgbClr val="C00000"/>
                </a:solidFill>
                <a:effectLst>
                  <a:outerShdw blurRad="38100" dist="38100" dir="2700000" algn="tl">
                    <a:srgbClr val="000000">
                      <a:alpha val="43137"/>
                    </a:srgbClr>
                  </a:outerShdw>
                </a:effectLst>
              </a:rPr>
              <a:t>Tank-Automotive/Armament (TACOM) LAR </a:t>
            </a:r>
          </a:p>
        </p:txBody>
      </p:sp>
      <p:sp>
        <p:nvSpPr>
          <p:cNvPr id="8195" name="Rectangle 144"/>
          <p:cNvSpPr>
            <a:spLocks noChangeArrowheads="1"/>
          </p:cNvSpPr>
          <p:nvPr/>
        </p:nvSpPr>
        <p:spPr bwMode="auto">
          <a:xfrm>
            <a:off x="457200" y="1295400"/>
            <a:ext cx="4495800" cy="5181600"/>
          </a:xfrm>
          <a:prstGeom prst="rect">
            <a:avLst/>
          </a:prstGeom>
          <a:solidFill>
            <a:schemeClr val="bg1"/>
          </a:solidFill>
          <a:ln w="38100">
            <a:solidFill>
              <a:srgbClr val="000066"/>
            </a:solidFill>
            <a:miter lim="800000"/>
            <a:headEnd/>
            <a:tailEnd/>
          </a:ln>
        </p:spPr>
        <p:txBody>
          <a:bodyPr/>
          <a:lstStyle/>
          <a:p>
            <a:pPr marL="342900" indent="-342900">
              <a:lnSpc>
                <a:spcPct val="90000"/>
              </a:lnSpc>
              <a:spcBef>
                <a:spcPct val="20000"/>
              </a:spcBef>
              <a:buFontTx/>
              <a:buChar char="•"/>
            </a:pPr>
            <a:endParaRPr lang="en-US" sz="1700" b="1">
              <a:solidFill>
                <a:schemeClr val="accent2"/>
              </a:solidFill>
              <a:latin typeface="Calibri" pitchFamily="34" charset="0"/>
            </a:endParaRPr>
          </a:p>
          <a:p>
            <a:pPr marL="342900" indent="-342900">
              <a:lnSpc>
                <a:spcPct val="90000"/>
              </a:lnSpc>
              <a:spcBef>
                <a:spcPct val="20000"/>
              </a:spcBef>
              <a:buFontTx/>
              <a:buChar char="•"/>
            </a:pPr>
            <a:r>
              <a:rPr lang="en-US" sz="1700" b="1">
                <a:solidFill>
                  <a:schemeClr val="accent2"/>
                </a:solidFill>
                <a:latin typeface="Calibri" pitchFamily="34" charset="0"/>
              </a:rPr>
              <a:t>Provide technical and logistical assistance</a:t>
            </a:r>
          </a:p>
          <a:p>
            <a:pPr marL="742950" lvl="1" indent="-285750">
              <a:lnSpc>
                <a:spcPct val="90000"/>
              </a:lnSpc>
              <a:spcBef>
                <a:spcPct val="20000"/>
              </a:spcBef>
              <a:buFontTx/>
              <a:buChar char="–"/>
            </a:pPr>
            <a:r>
              <a:rPr lang="en-US" sz="1700" b="1">
                <a:solidFill>
                  <a:schemeClr val="accent2"/>
                </a:solidFill>
                <a:latin typeface="Calibri" pitchFamily="34" charset="0"/>
              </a:rPr>
              <a:t>Maintenance standard</a:t>
            </a:r>
          </a:p>
          <a:p>
            <a:pPr marL="742950" lvl="1" indent="-285750">
              <a:lnSpc>
                <a:spcPct val="90000"/>
              </a:lnSpc>
              <a:spcBef>
                <a:spcPct val="20000"/>
              </a:spcBef>
              <a:buFontTx/>
              <a:buChar char="–"/>
            </a:pPr>
            <a:r>
              <a:rPr lang="en-US" sz="1700" b="1">
                <a:solidFill>
                  <a:schemeClr val="accent2"/>
                </a:solidFill>
                <a:latin typeface="Calibri" pitchFamily="34" charset="0"/>
              </a:rPr>
              <a:t>Policies and procedures</a:t>
            </a:r>
          </a:p>
          <a:p>
            <a:pPr marL="742950" lvl="1" indent="-285750">
              <a:lnSpc>
                <a:spcPct val="90000"/>
              </a:lnSpc>
              <a:spcBef>
                <a:spcPct val="20000"/>
              </a:spcBef>
              <a:buFontTx/>
              <a:buChar char="–"/>
            </a:pPr>
            <a:r>
              <a:rPr lang="en-US" sz="1700" b="1">
                <a:solidFill>
                  <a:schemeClr val="accent2"/>
                </a:solidFill>
                <a:latin typeface="Calibri" pitchFamily="34" charset="0"/>
              </a:rPr>
              <a:t>Equipment weapons systems</a:t>
            </a:r>
          </a:p>
          <a:p>
            <a:pPr marL="342900" indent="-342900">
              <a:lnSpc>
                <a:spcPct val="90000"/>
              </a:lnSpc>
              <a:spcBef>
                <a:spcPct val="20000"/>
              </a:spcBef>
              <a:buFontTx/>
              <a:buChar char="•"/>
            </a:pPr>
            <a:r>
              <a:rPr lang="en-US" sz="1700" b="1">
                <a:solidFill>
                  <a:schemeClr val="accent2"/>
                </a:solidFill>
                <a:latin typeface="Calibri" pitchFamily="34" charset="0"/>
              </a:rPr>
              <a:t>Monitor and analyze readiness trends or problems</a:t>
            </a:r>
          </a:p>
          <a:p>
            <a:pPr marL="342900" indent="-342900">
              <a:lnSpc>
                <a:spcPct val="90000"/>
              </a:lnSpc>
              <a:spcBef>
                <a:spcPct val="20000"/>
              </a:spcBef>
              <a:buFontTx/>
              <a:buChar char="•"/>
            </a:pPr>
            <a:r>
              <a:rPr lang="en-US" sz="1700" b="1">
                <a:solidFill>
                  <a:schemeClr val="accent2"/>
                </a:solidFill>
                <a:latin typeface="Calibri" pitchFamily="34" charset="0"/>
              </a:rPr>
              <a:t>Take corrective actions to optimize readiness rates</a:t>
            </a:r>
          </a:p>
          <a:p>
            <a:pPr marL="342900" indent="-342900">
              <a:lnSpc>
                <a:spcPct val="90000"/>
              </a:lnSpc>
              <a:spcBef>
                <a:spcPct val="20000"/>
              </a:spcBef>
              <a:buFontTx/>
              <a:buChar char="•"/>
            </a:pPr>
            <a:r>
              <a:rPr lang="en-US" sz="1700" b="1">
                <a:solidFill>
                  <a:schemeClr val="accent2"/>
                </a:solidFill>
                <a:latin typeface="Calibri" pitchFamily="34" charset="0"/>
              </a:rPr>
              <a:t>Provide maintenance diagnostic training </a:t>
            </a:r>
          </a:p>
          <a:p>
            <a:pPr marL="342900" indent="-342900">
              <a:spcBef>
                <a:spcPct val="20000"/>
              </a:spcBef>
              <a:buFontTx/>
              <a:buChar char="•"/>
            </a:pPr>
            <a:r>
              <a:rPr lang="en-US" sz="1700" b="1">
                <a:solidFill>
                  <a:schemeClr val="accent2"/>
                </a:solidFill>
                <a:latin typeface="Calibri" pitchFamily="34" charset="0"/>
              </a:rPr>
              <a:t>Assist other agencies i.e. AMCOM &amp; CECOM in resolving systems of system vehicle problems</a:t>
            </a:r>
          </a:p>
          <a:p>
            <a:pPr marL="342900" indent="-342900">
              <a:spcBef>
                <a:spcPct val="20000"/>
              </a:spcBef>
              <a:buFontTx/>
              <a:buChar char="•"/>
            </a:pPr>
            <a:r>
              <a:rPr lang="en-US" sz="1700" b="1">
                <a:solidFill>
                  <a:schemeClr val="accent2"/>
                </a:solidFill>
                <a:latin typeface="Calibri" pitchFamily="34" charset="0"/>
              </a:rPr>
              <a:t>Support the following equipment: HMMWV, FMTV/MTV, HEMTT, HET, STRYKER, M900 series trucks, ASV, Quartermaster equipment,  Small Arms &amp; Crew-Serve Weapons, Mortars, Howitzers, etc.</a:t>
            </a:r>
          </a:p>
        </p:txBody>
      </p:sp>
      <p:pic>
        <p:nvPicPr>
          <p:cNvPr id="8196" name="Picture 150" descr="TACOM Logo - Displays Committed To Excellence"/>
          <p:cNvPicPr>
            <a:picLocks noChangeAspect="1" noChangeArrowheads="1"/>
          </p:cNvPicPr>
          <p:nvPr/>
        </p:nvPicPr>
        <p:blipFill>
          <a:blip r:embed="rId3" cstate="print"/>
          <a:srcRect/>
          <a:stretch>
            <a:fillRect/>
          </a:stretch>
        </p:blipFill>
        <p:spPr bwMode="auto">
          <a:xfrm>
            <a:off x="6096000" y="685800"/>
            <a:ext cx="1743075" cy="1676400"/>
          </a:xfrm>
          <a:prstGeom prst="rect">
            <a:avLst/>
          </a:prstGeom>
          <a:noFill/>
          <a:ln w="9525">
            <a:noFill/>
            <a:miter lim="800000"/>
            <a:headEnd/>
            <a:tailEnd/>
          </a:ln>
        </p:spPr>
      </p:pic>
      <p:sp>
        <p:nvSpPr>
          <p:cNvPr id="8197" name="AutoShape 151"/>
          <p:cNvSpPr>
            <a:spLocks noChangeArrowheads="1"/>
          </p:cNvSpPr>
          <p:nvPr/>
        </p:nvSpPr>
        <p:spPr bwMode="auto">
          <a:xfrm>
            <a:off x="5410200" y="2514600"/>
            <a:ext cx="3429000" cy="3962400"/>
          </a:xfrm>
          <a:prstGeom prst="roundRect">
            <a:avLst>
              <a:gd name="adj" fmla="val 16667"/>
            </a:avLst>
          </a:prstGeom>
          <a:noFill/>
          <a:ln w="28575">
            <a:solidFill>
              <a:schemeClr val="tx1"/>
            </a:solidFill>
            <a:round/>
            <a:headEnd/>
            <a:tailEnd/>
          </a:ln>
        </p:spPr>
        <p:txBody>
          <a:bodyPr wrap="none" anchor="ctr"/>
          <a:lstStyle/>
          <a:p>
            <a:endParaRPr lang="en-US" sz="1200" b="1" i="1" dirty="0">
              <a:latin typeface="Calibri" pitchFamily="34" charset="0"/>
            </a:endParaRPr>
          </a:p>
          <a:p>
            <a:endParaRPr lang="en-US" sz="1200" b="1" i="1" dirty="0">
              <a:latin typeface="Calibri" pitchFamily="34" charset="0"/>
            </a:endParaRPr>
          </a:p>
          <a:p>
            <a:r>
              <a:rPr lang="en-US" sz="1200" b="1" i="1" dirty="0">
                <a:latin typeface="Calibri" pitchFamily="34" charset="0"/>
              </a:rPr>
              <a:t>      Mr. </a:t>
            </a:r>
            <a:r>
              <a:rPr lang="en-US" sz="1200" b="1" i="1" dirty="0" smtClean="0">
                <a:latin typeface="Calibri" pitchFamily="34" charset="0"/>
              </a:rPr>
              <a:t>Ray Noftz</a:t>
            </a:r>
            <a:endParaRPr lang="en-US" sz="1200" b="1" i="1" dirty="0">
              <a:latin typeface="Calibri" pitchFamily="34" charset="0"/>
            </a:endParaRPr>
          </a:p>
          <a:p>
            <a:r>
              <a:rPr lang="en-US" sz="1200" b="1" i="1" dirty="0">
                <a:latin typeface="Calibri" pitchFamily="34" charset="0"/>
              </a:rPr>
              <a:t>      TACOM Automotive LAR </a:t>
            </a:r>
          </a:p>
          <a:p>
            <a:r>
              <a:rPr lang="en-US" sz="1200" b="1" i="1" dirty="0">
                <a:latin typeface="Calibri" pitchFamily="34" charset="0"/>
              </a:rPr>
              <a:t>      E-Mail: </a:t>
            </a:r>
            <a:r>
              <a:rPr lang="en-US" sz="1200" b="1" i="1" dirty="0" smtClean="0">
                <a:latin typeface="Calibri" pitchFamily="34" charset="0"/>
                <a:hlinkClick r:id="rId4"/>
              </a:rPr>
              <a:t>raymond.noftz@us.army.mil</a:t>
            </a:r>
            <a:endParaRPr lang="en-US" sz="1200" b="1" i="1" dirty="0">
              <a:latin typeface="Calibri" pitchFamily="34" charset="0"/>
            </a:endParaRPr>
          </a:p>
          <a:p>
            <a:r>
              <a:rPr lang="en-US" sz="1200" b="1" i="1" dirty="0">
                <a:latin typeface="Calibri" pitchFamily="34" charset="0"/>
              </a:rPr>
              <a:t>      </a:t>
            </a:r>
            <a:r>
              <a:rPr lang="en-US" sz="1200" b="1" i="1" dirty="0" smtClean="0">
                <a:latin typeface="Calibri" pitchFamily="34" charset="0"/>
              </a:rPr>
              <a:t>Office: 643-2834</a:t>
            </a:r>
            <a:br>
              <a:rPr lang="en-US" sz="1200" b="1" i="1" dirty="0" smtClean="0">
                <a:latin typeface="Calibri" pitchFamily="34" charset="0"/>
              </a:rPr>
            </a:br>
            <a:r>
              <a:rPr lang="en-US" sz="1200" b="1" i="1" dirty="0" smtClean="0">
                <a:latin typeface="Calibri" pitchFamily="34" charset="0"/>
              </a:rPr>
              <a:t>      Cell</a:t>
            </a:r>
            <a:r>
              <a:rPr lang="en-US" sz="1200" b="1" i="1" dirty="0">
                <a:latin typeface="Calibri" pitchFamily="34" charset="0"/>
              </a:rPr>
              <a:t># </a:t>
            </a:r>
            <a:r>
              <a:rPr lang="en-US" sz="1200" b="1" i="1" dirty="0" smtClean="0">
                <a:latin typeface="Calibri" pitchFamily="34" charset="0"/>
              </a:rPr>
              <a:t>910-578-0617</a:t>
            </a:r>
            <a:endParaRPr lang="en-US" sz="1200" b="1" i="1" dirty="0">
              <a:latin typeface="Calibri" pitchFamily="34" charset="0"/>
            </a:endParaRPr>
          </a:p>
          <a:p>
            <a:endParaRPr lang="en-US" sz="1200" b="1" i="1" dirty="0">
              <a:latin typeface="Calibri" pitchFamily="34" charset="0"/>
            </a:endParaRPr>
          </a:p>
          <a:p>
            <a:r>
              <a:rPr lang="en-US" sz="1200" b="1" i="1" dirty="0" smtClean="0">
                <a:latin typeface="Calibri" pitchFamily="34" charset="0"/>
              </a:rPr>
              <a:t>     </a:t>
            </a:r>
            <a:r>
              <a:rPr lang="en-US" sz="1200" b="1" i="1" dirty="0">
                <a:latin typeface="Calibri" pitchFamily="34" charset="0"/>
              </a:rPr>
              <a:t>Mr.  </a:t>
            </a:r>
            <a:r>
              <a:rPr lang="en-US" sz="1200" b="1" i="1" dirty="0" smtClean="0">
                <a:latin typeface="Calibri" pitchFamily="34" charset="0"/>
              </a:rPr>
              <a:t>Don Schiller</a:t>
            </a:r>
            <a:endParaRPr lang="en-US" sz="1200" b="1" i="1" dirty="0">
              <a:latin typeface="Calibri" pitchFamily="34" charset="0"/>
            </a:endParaRPr>
          </a:p>
          <a:p>
            <a:r>
              <a:rPr lang="en-US" sz="1200" b="1" i="1" dirty="0">
                <a:latin typeface="Calibri" pitchFamily="34" charset="0"/>
              </a:rPr>
              <a:t>     TACOM Armament LAR</a:t>
            </a:r>
          </a:p>
          <a:p>
            <a:r>
              <a:rPr lang="en-US" sz="1200" b="1" i="1" dirty="0">
                <a:latin typeface="Calibri" pitchFamily="34" charset="0"/>
              </a:rPr>
              <a:t>     E-Mail: </a:t>
            </a:r>
            <a:r>
              <a:rPr lang="en-US" sz="1200" b="1" i="1" dirty="0" smtClean="0">
                <a:latin typeface="Calibri" pitchFamily="34" charset="0"/>
                <a:hlinkClick r:id="rId5"/>
              </a:rPr>
              <a:t>don.schiller@us.army.mil</a:t>
            </a:r>
            <a:endParaRPr lang="en-US" sz="1200" b="1" i="1" dirty="0" smtClean="0">
              <a:latin typeface="Calibri" pitchFamily="34" charset="0"/>
            </a:endParaRPr>
          </a:p>
          <a:p>
            <a:r>
              <a:rPr lang="en-US" sz="1200" b="1" i="1" dirty="0" smtClean="0">
                <a:latin typeface="Calibri" pitchFamily="34" charset="0"/>
              </a:rPr>
              <a:t>     Office:  643-2836</a:t>
            </a:r>
            <a:r>
              <a:rPr lang="en-US" sz="1200" b="1" i="1" dirty="0">
                <a:latin typeface="Calibri" pitchFamily="34" charset="0"/>
              </a:rPr>
              <a:t/>
            </a:r>
            <a:br>
              <a:rPr lang="en-US" sz="1200" b="1" i="1" dirty="0">
                <a:latin typeface="Calibri" pitchFamily="34" charset="0"/>
              </a:rPr>
            </a:br>
            <a:r>
              <a:rPr lang="en-US" sz="1200" b="1" i="1" dirty="0">
                <a:latin typeface="Calibri" pitchFamily="34" charset="0"/>
              </a:rPr>
              <a:t> </a:t>
            </a:r>
            <a:r>
              <a:rPr lang="en-US" sz="1200" b="1" i="1" dirty="0" smtClean="0">
                <a:latin typeface="Calibri" pitchFamily="34" charset="0"/>
              </a:rPr>
              <a:t>    Cell#  910-728-3863</a:t>
            </a:r>
          </a:p>
          <a:p>
            <a:endParaRPr lang="en-US" sz="1200" b="1" i="1" dirty="0" smtClean="0">
              <a:latin typeface="Calibri" pitchFamily="34" charset="0"/>
            </a:endParaRPr>
          </a:p>
          <a:p>
            <a:r>
              <a:rPr lang="en-US" sz="1200" b="1" i="1" dirty="0" smtClean="0">
                <a:latin typeface="Calibri" pitchFamily="34" charset="0"/>
              </a:rPr>
              <a:t>      </a:t>
            </a:r>
            <a:r>
              <a:rPr lang="en-US" sz="1200" b="1" i="1" u="sng" dirty="0" smtClean="0">
                <a:latin typeface="Calibri" pitchFamily="34" charset="0"/>
              </a:rPr>
              <a:t>SLAR : ASC</a:t>
            </a:r>
            <a:endParaRPr lang="en-US" sz="1200" b="1" i="1" dirty="0" smtClean="0">
              <a:latin typeface="Calibri" pitchFamily="34" charset="0"/>
            </a:endParaRPr>
          </a:p>
          <a:p>
            <a:r>
              <a:rPr lang="en-US" sz="1200" b="1" i="1" dirty="0" smtClean="0">
                <a:latin typeface="Calibri" pitchFamily="34" charset="0"/>
              </a:rPr>
              <a:t>       Mr. Stephen Crain</a:t>
            </a:r>
          </a:p>
          <a:p>
            <a:r>
              <a:rPr lang="en-US" sz="1200" b="1" i="1" dirty="0" smtClean="0">
                <a:latin typeface="Calibri" pitchFamily="34" charset="0"/>
              </a:rPr>
              <a:t>       Supply LAR</a:t>
            </a:r>
          </a:p>
          <a:p>
            <a:r>
              <a:rPr lang="en-US" sz="1200" b="1" i="1" dirty="0" smtClean="0">
                <a:latin typeface="Calibri" pitchFamily="34" charset="0"/>
              </a:rPr>
              <a:t>       Email: </a:t>
            </a:r>
            <a:r>
              <a:rPr lang="en-US" sz="1200" b="1" i="1" dirty="0" smtClean="0">
                <a:latin typeface="Calibri" pitchFamily="34" charset="0"/>
                <a:hlinkClick r:id="rId6"/>
              </a:rPr>
              <a:t>stephen.a.crain.civ@mail.mil</a:t>
            </a:r>
            <a:endParaRPr lang="en-US" sz="1200" b="1" i="1" dirty="0" smtClean="0">
              <a:latin typeface="Calibri" pitchFamily="34" charset="0"/>
            </a:endParaRPr>
          </a:p>
          <a:p>
            <a:r>
              <a:rPr lang="en-US" sz="1200" b="1" i="1" dirty="0" smtClean="0">
                <a:latin typeface="Calibri" pitchFamily="34" charset="0"/>
              </a:rPr>
              <a:t>       Office: 643-2832</a:t>
            </a:r>
          </a:p>
          <a:p>
            <a:r>
              <a:rPr lang="en-US" sz="1200" b="1" i="1" dirty="0" smtClean="0">
                <a:latin typeface="Calibri" pitchFamily="34" charset="0"/>
              </a:rPr>
              <a:t>       Cell# 910-309-4775 </a:t>
            </a:r>
          </a:p>
          <a:p>
            <a:endParaRPr lang="en-US" sz="1200" b="1" i="1" u="sng" dirty="0" smtClean="0">
              <a:latin typeface="Calibri" pitchFamily="34" charset="0"/>
            </a:endParaRPr>
          </a:p>
          <a:p>
            <a:endParaRPr lang="en-US" sz="1200" b="1" i="1" u="sng" dirty="0">
              <a:latin typeface="Calibri" pitchFamily="34" charset="0"/>
            </a:endParaRPr>
          </a:p>
          <a:p>
            <a:endParaRPr lang="en-US" sz="1100" b="1" i="1" dirty="0">
              <a:latin typeface="Calibri" pitchFamily="34" charset="0"/>
            </a:endParaRPr>
          </a:p>
          <a:p>
            <a:endParaRPr lang="en-US" sz="1100" b="1" i="1" dirty="0">
              <a:latin typeface="Calibri" pitchFamily="34" charset="0"/>
            </a:endParaRPr>
          </a:p>
          <a:p>
            <a:endParaRPr lang="en-US" sz="1100" b="1" i="1" dirty="0">
              <a:latin typeface="Calibri" pitchFamily="34" charset="0"/>
            </a:endParaRPr>
          </a:p>
        </p:txBody>
      </p:sp>
    </p:spTree>
  </p:cSld>
  <p:clrMapOvr>
    <a:masterClrMapping/>
  </p:clrMapOvr>
  <p:transition>
    <p:cover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95400" y="76200"/>
            <a:ext cx="6705600" cy="1600200"/>
          </a:xfrm>
        </p:spPr>
        <p:txBody>
          <a:bodyPr anchor="t"/>
          <a:lstStyle/>
          <a:p>
            <a:pPr eaLnBrk="1" hangingPunct="1">
              <a:defRPr/>
            </a:pPr>
            <a:r>
              <a:rPr lang="en-US" sz="2800" b="1" dirty="0" smtClean="0">
                <a:solidFill>
                  <a:srgbClr val="C00000"/>
                </a:solidFill>
                <a:effectLst>
                  <a:outerShdw blurRad="38100" dist="38100" dir="2700000" algn="tl">
                    <a:srgbClr val="000000">
                      <a:alpha val="43137"/>
                    </a:srgbClr>
                  </a:outerShdw>
                </a:effectLst>
              </a:rPr>
              <a:t>Tank-Automotive/Armament (TACOM) LAR </a:t>
            </a:r>
          </a:p>
        </p:txBody>
      </p:sp>
      <p:pic>
        <p:nvPicPr>
          <p:cNvPr id="8196" name="Picture 150" descr="TACOM Logo - Displays Committed To Excellence"/>
          <p:cNvPicPr>
            <a:picLocks noChangeAspect="1" noChangeArrowheads="1"/>
          </p:cNvPicPr>
          <p:nvPr/>
        </p:nvPicPr>
        <p:blipFill>
          <a:blip r:embed="rId3" cstate="print"/>
          <a:srcRect/>
          <a:stretch>
            <a:fillRect/>
          </a:stretch>
        </p:blipFill>
        <p:spPr bwMode="auto">
          <a:xfrm>
            <a:off x="6096000" y="685800"/>
            <a:ext cx="1743075" cy="1676400"/>
          </a:xfrm>
          <a:prstGeom prst="rect">
            <a:avLst/>
          </a:prstGeom>
          <a:noFill/>
          <a:ln w="9525">
            <a:noFill/>
            <a:miter lim="800000"/>
            <a:headEnd/>
            <a:tailEnd/>
          </a:ln>
        </p:spPr>
      </p:pic>
      <p:pic>
        <p:nvPicPr>
          <p:cNvPr id="1026" name="Picture 2" descr="C:\Users\detrice.mosby\AppData\Local\Microsoft\Windows\Temporary Internet Files\Content.Outlook\8SQII21C\OnxTgG8JcoBPnQlAtclDn0GpL1.jpg"/>
          <p:cNvPicPr>
            <a:picLocks noChangeAspect="1" noChangeArrowheads="1"/>
          </p:cNvPicPr>
          <p:nvPr/>
        </p:nvPicPr>
        <p:blipFill>
          <a:blip r:embed="rId4" cstate="print"/>
          <a:srcRect/>
          <a:stretch>
            <a:fillRect/>
          </a:stretch>
        </p:blipFill>
        <p:spPr bwMode="auto">
          <a:xfrm>
            <a:off x="190500" y="2552700"/>
            <a:ext cx="8763000" cy="2857500"/>
          </a:xfrm>
          <a:prstGeom prst="rect">
            <a:avLst/>
          </a:prstGeom>
          <a:noFill/>
        </p:spPr>
      </p:pic>
    </p:spTree>
  </p:cSld>
  <p:clrMapOvr>
    <a:masterClrMapping/>
  </p:clrMapOvr>
  <p:transition>
    <p:cover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3000" y="76200"/>
            <a:ext cx="6781800" cy="1143000"/>
          </a:xfrm>
        </p:spPr>
        <p:txBody>
          <a:bodyPr anchor="t"/>
          <a:lstStyle/>
          <a:p>
            <a:pPr eaLnBrk="1" hangingPunct="1">
              <a:defRPr/>
            </a:pPr>
            <a:r>
              <a:rPr lang="en-US" sz="2800" b="1" dirty="0" smtClean="0">
                <a:solidFill>
                  <a:srgbClr val="C00000"/>
                </a:solidFill>
                <a:effectLst>
                  <a:outerShdw blurRad="38100" dist="38100" dir="2700000" algn="tl">
                    <a:srgbClr val="000000">
                      <a:alpha val="43137"/>
                    </a:srgbClr>
                  </a:outerShdw>
                </a:effectLst>
                <a:latin typeface="+mn-lt"/>
              </a:rPr>
              <a:t>COMMUNICATION - ELECTRONIC </a:t>
            </a:r>
            <a:br>
              <a:rPr lang="en-US" sz="2800" b="1" dirty="0" smtClean="0">
                <a:solidFill>
                  <a:srgbClr val="C00000"/>
                </a:solidFill>
                <a:effectLst>
                  <a:outerShdw blurRad="38100" dist="38100" dir="2700000" algn="tl">
                    <a:srgbClr val="000000">
                      <a:alpha val="43137"/>
                    </a:srgbClr>
                  </a:outerShdw>
                </a:effectLst>
                <a:latin typeface="+mn-lt"/>
              </a:rPr>
            </a:br>
            <a:r>
              <a:rPr lang="en-US" sz="2800" b="1" dirty="0" smtClean="0">
                <a:solidFill>
                  <a:srgbClr val="C00000"/>
                </a:solidFill>
                <a:effectLst>
                  <a:outerShdw blurRad="38100" dist="38100" dir="2700000" algn="tl">
                    <a:srgbClr val="000000">
                      <a:alpha val="43137"/>
                    </a:srgbClr>
                  </a:outerShdw>
                </a:effectLst>
                <a:latin typeface="+mn-lt"/>
              </a:rPr>
              <a:t>(CE) LCMC </a:t>
            </a:r>
          </a:p>
        </p:txBody>
      </p:sp>
      <p:sp>
        <p:nvSpPr>
          <p:cNvPr id="9219" name="Rectangle 48"/>
          <p:cNvSpPr>
            <a:spLocks noChangeArrowheads="1"/>
          </p:cNvSpPr>
          <p:nvPr/>
        </p:nvSpPr>
        <p:spPr bwMode="auto">
          <a:xfrm>
            <a:off x="381000" y="1219200"/>
            <a:ext cx="4800600" cy="5410200"/>
          </a:xfrm>
          <a:prstGeom prst="rect">
            <a:avLst/>
          </a:prstGeom>
          <a:solidFill>
            <a:schemeClr val="bg1"/>
          </a:solidFill>
          <a:ln w="38100">
            <a:solidFill>
              <a:srgbClr val="000066"/>
            </a:solidFill>
            <a:miter lim="800000"/>
            <a:headEnd/>
            <a:tailEnd/>
          </a:ln>
        </p:spPr>
        <p:txBody>
          <a:bodyPr/>
          <a:lstStyle/>
          <a:p>
            <a:pPr marL="342900" indent="-342900">
              <a:spcBef>
                <a:spcPct val="20000"/>
              </a:spcBef>
              <a:buFontTx/>
              <a:buChar char="•"/>
            </a:pPr>
            <a:endParaRPr lang="en-US" b="1">
              <a:solidFill>
                <a:schemeClr val="accent2"/>
              </a:solidFill>
              <a:latin typeface="Calibri" pitchFamily="34" charset="0"/>
            </a:endParaRPr>
          </a:p>
          <a:p>
            <a:pPr marL="342900" indent="-342900">
              <a:spcBef>
                <a:spcPct val="20000"/>
              </a:spcBef>
              <a:buFontTx/>
              <a:buChar char="•"/>
            </a:pPr>
            <a:r>
              <a:rPr lang="en-US" b="1">
                <a:solidFill>
                  <a:schemeClr val="accent2"/>
                </a:solidFill>
                <a:latin typeface="Calibri" pitchFamily="34" charset="0"/>
              </a:rPr>
              <a:t>Technical and Logistical Advisor</a:t>
            </a:r>
          </a:p>
          <a:p>
            <a:pPr marL="742950" lvl="1" indent="-285750">
              <a:spcBef>
                <a:spcPct val="20000"/>
              </a:spcBef>
              <a:buFontTx/>
              <a:buChar char="–"/>
            </a:pPr>
            <a:r>
              <a:rPr lang="en-US" b="1">
                <a:solidFill>
                  <a:schemeClr val="accent2"/>
                </a:solidFill>
                <a:latin typeface="Calibri" pitchFamily="34" charset="0"/>
              </a:rPr>
              <a:t>Operation and maintenance of CECOM systems</a:t>
            </a:r>
          </a:p>
          <a:p>
            <a:pPr marL="742950" lvl="1" indent="-285750">
              <a:spcBef>
                <a:spcPct val="20000"/>
              </a:spcBef>
              <a:buFontTx/>
              <a:buChar char="–"/>
            </a:pPr>
            <a:r>
              <a:rPr lang="en-US" b="1">
                <a:solidFill>
                  <a:schemeClr val="accent2"/>
                </a:solidFill>
                <a:latin typeface="Calibri" pitchFamily="34" charset="0"/>
              </a:rPr>
              <a:t>Resolves maintenance and supply problems</a:t>
            </a:r>
          </a:p>
          <a:p>
            <a:pPr marL="342900" indent="-342900">
              <a:spcBef>
                <a:spcPct val="20000"/>
              </a:spcBef>
              <a:buFontTx/>
              <a:buChar char="•"/>
            </a:pPr>
            <a:r>
              <a:rPr lang="en-US" b="1">
                <a:solidFill>
                  <a:schemeClr val="accent2"/>
                </a:solidFill>
                <a:latin typeface="Calibri" pitchFamily="34" charset="0"/>
              </a:rPr>
              <a:t>Provide maintenance and operation training for all military personnel</a:t>
            </a:r>
          </a:p>
          <a:p>
            <a:pPr marL="342900" indent="-342900">
              <a:spcBef>
                <a:spcPct val="20000"/>
              </a:spcBef>
              <a:buFontTx/>
              <a:buChar char="•"/>
            </a:pPr>
            <a:r>
              <a:rPr lang="en-US" b="1">
                <a:solidFill>
                  <a:schemeClr val="accent2"/>
                </a:solidFill>
                <a:latin typeface="Calibri" pitchFamily="34" charset="0"/>
              </a:rPr>
              <a:t>Provide BLST Chief an assessment of the units maintenance and operation of equipment to ensure combat readiness</a:t>
            </a:r>
          </a:p>
          <a:p>
            <a:pPr marL="342900" indent="-342900">
              <a:spcBef>
                <a:spcPct val="20000"/>
              </a:spcBef>
              <a:buFontTx/>
              <a:buChar char="•"/>
            </a:pPr>
            <a:r>
              <a:rPr lang="en-US" b="1">
                <a:solidFill>
                  <a:schemeClr val="accent2"/>
                </a:solidFill>
                <a:latin typeface="Calibri" pitchFamily="34" charset="0"/>
              </a:rPr>
              <a:t>Investigate operational, maintenance and repair problems and provide recommendations where appropriate</a:t>
            </a:r>
          </a:p>
          <a:p>
            <a:pPr marL="342900" indent="-342900">
              <a:spcBef>
                <a:spcPct val="20000"/>
              </a:spcBef>
              <a:buFontTx/>
              <a:buChar char="•"/>
            </a:pPr>
            <a:r>
              <a:rPr lang="en-US" b="1">
                <a:solidFill>
                  <a:schemeClr val="accent2"/>
                </a:solidFill>
                <a:latin typeface="Calibri" pitchFamily="34" charset="0"/>
              </a:rPr>
              <a:t>Assist other agencies i.e. AMCOM &amp; TACOM in resolving systems of system vehicle problems</a:t>
            </a:r>
          </a:p>
        </p:txBody>
      </p:sp>
      <p:sp>
        <p:nvSpPr>
          <p:cNvPr id="9220" name="AutoShape 56"/>
          <p:cNvSpPr>
            <a:spLocks noChangeArrowheads="1"/>
          </p:cNvSpPr>
          <p:nvPr/>
        </p:nvSpPr>
        <p:spPr bwMode="auto">
          <a:xfrm>
            <a:off x="5257800" y="2819400"/>
            <a:ext cx="3886200" cy="4038600"/>
          </a:xfrm>
          <a:prstGeom prst="roundRect">
            <a:avLst>
              <a:gd name="adj" fmla="val 16667"/>
            </a:avLst>
          </a:prstGeom>
          <a:noFill/>
          <a:ln w="28575">
            <a:solidFill>
              <a:schemeClr val="tx1"/>
            </a:solidFill>
            <a:round/>
            <a:headEnd/>
            <a:tailEnd/>
          </a:ln>
        </p:spPr>
        <p:txBody>
          <a:bodyPr wrap="none" anchor="ctr"/>
          <a:lstStyle/>
          <a:p>
            <a:r>
              <a:rPr lang="en-US" sz="800" b="1" i="1" dirty="0">
                <a:latin typeface="Calibri" pitchFamily="34" charset="0"/>
              </a:rPr>
              <a:t>Mr. </a:t>
            </a:r>
            <a:r>
              <a:rPr lang="en-US" sz="800" b="1" i="1" dirty="0" smtClean="0">
                <a:latin typeface="Calibri" pitchFamily="34" charset="0"/>
              </a:rPr>
              <a:t>John Arato</a:t>
            </a:r>
            <a:endParaRPr lang="en-US" sz="800" b="1" i="1" dirty="0">
              <a:latin typeface="Calibri" pitchFamily="34" charset="0"/>
            </a:endParaRPr>
          </a:p>
          <a:p>
            <a:r>
              <a:rPr lang="en-US" sz="800" b="1" i="1" dirty="0">
                <a:latin typeface="Calibri" pitchFamily="34" charset="0"/>
              </a:rPr>
              <a:t>CECOM IT </a:t>
            </a:r>
            <a:r>
              <a:rPr lang="en-US" sz="800" b="1" i="1" dirty="0" smtClean="0">
                <a:latin typeface="Calibri" pitchFamily="34" charset="0"/>
              </a:rPr>
              <a:t>SWITCH</a:t>
            </a:r>
            <a:endParaRPr lang="en-US" sz="800" b="1" i="1" dirty="0">
              <a:latin typeface="Calibri" pitchFamily="34" charset="0"/>
            </a:endParaRPr>
          </a:p>
          <a:p>
            <a:r>
              <a:rPr lang="en-US" sz="800" b="1" i="1" dirty="0">
                <a:latin typeface="Calibri" pitchFamily="34" charset="0"/>
              </a:rPr>
              <a:t>E-Mail:  </a:t>
            </a:r>
            <a:r>
              <a:rPr lang="en-US" sz="800" b="1" i="1" u="sng" dirty="0" smtClean="0">
                <a:latin typeface="Calibri" pitchFamily="34" charset="0"/>
                <a:hlinkClick r:id="rId3"/>
              </a:rPr>
              <a:t>john.arato</a:t>
            </a:r>
            <a:r>
              <a:rPr lang="en-US" sz="800" b="1" i="1" dirty="0" smtClean="0">
                <a:latin typeface="Calibri" pitchFamily="34" charset="0"/>
                <a:hlinkClick r:id="rId3"/>
              </a:rPr>
              <a:t>@conus.army.mil</a:t>
            </a:r>
            <a:endParaRPr lang="en-US" sz="800" b="1" i="1" dirty="0" smtClean="0">
              <a:latin typeface="Calibri" pitchFamily="34" charset="0"/>
            </a:endParaRPr>
          </a:p>
          <a:p>
            <a:r>
              <a:rPr lang="en-US" sz="800" b="1" i="1" dirty="0" smtClean="0">
                <a:latin typeface="Calibri" pitchFamily="34" charset="0"/>
              </a:rPr>
              <a:t>Office: 643-2837</a:t>
            </a:r>
          </a:p>
          <a:p>
            <a:r>
              <a:rPr lang="en-US" sz="800" b="1" i="1" dirty="0" smtClean="0">
                <a:latin typeface="Calibri" pitchFamily="34" charset="0"/>
              </a:rPr>
              <a:t>Cell</a:t>
            </a:r>
            <a:r>
              <a:rPr lang="en-US" sz="800" b="1" i="1" dirty="0">
                <a:latin typeface="Calibri" pitchFamily="34" charset="0"/>
              </a:rPr>
              <a:t># </a:t>
            </a:r>
            <a:r>
              <a:rPr lang="en-US" sz="800" b="1" i="1" dirty="0" smtClean="0">
                <a:latin typeface="Calibri" pitchFamily="34" charset="0"/>
              </a:rPr>
              <a:t>910-920-8985</a:t>
            </a:r>
            <a:endParaRPr lang="en-US" sz="800" b="1" i="1" dirty="0">
              <a:latin typeface="Calibri" pitchFamily="34" charset="0"/>
            </a:endParaRPr>
          </a:p>
          <a:p>
            <a:endParaRPr lang="en-US" sz="800" b="1" i="1" dirty="0">
              <a:latin typeface="Calibri" pitchFamily="34" charset="0"/>
            </a:endParaRPr>
          </a:p>
          <a:p>
            <a:r>
              <a:rPr lang="en-US" sz="800" b="1" i="1" dirty="0">
                <a:latin typeface="Calibri" pitchFamily="34" charset="0"/>
              </a:rPr>
              <a:t>Mr. </a:t>
            </a:r>
            <a:r>
              <a:rPr lang="en-US" sz="800" b="1" i="1" dirty="0" smtClean="0">
                <a:latin typeface="Calibri" pitchFamily="34" charset="0"/>
              </a:rPr>
              <a:t>Bernie Ford</a:t>
            </a:r>
            <a:endParaRPr lang="en-US" sz="800" b="1" i="1" dirty="0">
              <a:latin typeface="Calibri" pitchFamily="34" charset="0"/>
            </a:endParaRPr>
          </a:p>
          <a:p>
            <a:r>
              <a:rPr lang="en-US" sz="800" b="1" i="1" dirty="0">
                <a:latin typeface="Calibri" pitchFamily="34" charset="0"/>
              </a:rPr>
              <a:t>CECOM  Sensor</a:t>
            </a:r>
          </a:p>
          <a:p>
            <a:r>
              <a:rPr lang="en-US" sz="800" b="1" i="1" dirty="0">
                <a:latin typeface="Calibri" pitchFamily="34" charset="0"/>
              </a:rPr>
              <a:t>E-Mail:  </a:t>
            </a:r>
            <a:r>
              <a:rPr lang="en-US" sz="800" b="1" i="1" dirty="0" smtClean="0">
                <a:latin typeface="Calibri" pitchFamily="34" charset="0"/>
                <a:hlinkClick r:id="rId4"/>
              </a:rPr>
              <a:t>bernie.ford1@us.army.mil</a:t>
            </a:r>
            <a:endParaRPr lang="en-US" sz="800" b="1" i="1" dirty="0">
              <a:latin typeface="Calibri" pitchFamily="34" charset="0"/>
            </a:endParaRPr>
          </a:p>
          <a:p>
            <a:r>
              <a:rPr lang="en-US" sz="800" b="1" i="1" dirty="0" smtClean="0">
                <a:latin typeface="Calibri" pitchFamily="34" charset="0"/>
              </a:rPr>
              <a:t>Office: 643-2838</a:t>
            </a:r>
          </a:p>
          <a:p>
            <a:r>
              <a:rPr lang="en-US" sz="800" b="1" i="1" dirty="0" smtClean="0">
                <a:latin typeface="Calibri" pitchFamily="34" charset="0"/>
              </a:rPr>
              <a:t>Cell</a:t>
            </a:r>
            <a:r>
              <a:rPr lang="en-US" sz="800" b="1" i="1" dirty="0">
                <a:latin typeface="Calibri" pitchFamily="34" charset="0"/>
              </a:rPr>
              <a:t># </a:t>
            </a:r>
            <a:r>
              <a:rPr lang="en-US" sz="800" b="1" i="1" dirty="0" smtClean="0">
                <a:latin typeface="Calibri" pitchFamily="34" charset="0"/>
              </a:rPr>
              <a:t>910-920-8982</a:t>
            </a:r>
            <a:endParaRPr lang="en-US" sz="800" b="1" i="1" dirty="0">
              <a:solidFill>
                <a:srgbClr val="009999"/>
              </a:solidFill>
              <a:latin typeface="Calibri" pitchFamily="34" charset="0"/>
            </a:endParaRPr>
          </a:p>
          <a:p>
            <a:endParaRPr lang="en-US" sz="800" b="1" i="1" dirty="0">
              <a:latin typeface="Calibri" pitchFamily="34" charset="0"/>
            </a:endParaRPr>
          </a:p>
          <a:p>
            <a:r>
              <a:rPr lang="en-US" sz="800" b="1" i="1" dirty="0">
                <a:latin typeface="Calibri" pitchFamily="34" charset="0"/>
              </a:rPr>
              <a:t>Mr. </a:t>
            </a:r>
            <a:r>
              <a:rPr lang="en-US" sz="800" b="1" dirty="0" smtClean="0">
                <a:latin typeface="Calibri" pitchFamily="34" charset="0"/>
              </a:rPr>
              <a:t>Kevin Ravenell (Deployed)/</a:t>
            </a:r>
          </a:p>
          <a:p>
            <a:r>
              <a:rPr lang="en-US" sz="800" b="1" dirty="0" smtClean="0">
                <a:latin typeface="Calibri" pitchFamily="34" charset="0"/>
              </a:rPr>
              <a:t>Mr. Marshall Phelps</a:t>
            </a:r>
            <a:endParaRPr lang="en-US" sz="800" b="1" dirty="0">
              <a:latin typeface="Calibri" pitchFamily="34" charset="0"/>
            </a:endParaRPr>
          </a:p>
          <a:p>
            <a:r>
              <a:rPr lang="en-US" sz="800" b="1" i="1" dirty="0">
                <a:latin typeface="Calibri" pitchFamily="34" charset="0"/>
              </a:rPr>
              <a:t>CECOM  IT </a:t>
            </a:r>
            <a:r>
              <a:rPr lang="en-US" sz="800" b="1" i="1" dirty="0" smtClean="0">
                <a:latin typeface="Calibri" pitchFamily="34" charset="0"/>
              </a:rPr>
              <a:t>RADIO</a:t>
            </a:r>
            <a:endParaRPr lang="en-US" sz="800" b="1" i="1" dirty="0">
              <a:latin typeface="Calibri" pitchFamily="34" charset="0"/>
            </a:endParaRPr>
          </a:p>
          <a:p>
            <a:r>
              <a:rPr lang="en-US" sz="800" b="1" i="1" dirty="0">
                <a:latin typeface="Calibri" pitchFamily="34" charset="0"/>
              </a:rPr>
              <a:t>E-Mail:  </a:t>
            </a:r>
            <a:r>
              <a:rPr lang="en-US" sz="800" b="1" i="1" dirty="0" smtClean="0">
                <a:latin typeface="Calibri" pitchFamily="34" charset="0"/>
                <a:hlinkClick r:id="rId5"/>
              </a:rPr>
              <a:t>kevin.ravenell@conus.army.mil</a:t>
            </a:r>
            <a:endParaRPr lang="en-US" sz="800" b="1" i="1" dirty="0">
              <a:latin typeface="Calibri" pitchFamily="34" charset="0"/>
            </a:endParaRPr>
          </a:p>
          <a:p>
            <a:r>
              <a:rPr lang="en-US" sz="800" b="1" i="1" dirty="0" smtClean="0">
                <a:latin typeface="Calibri" pitchFamily="34" charset="0"/>
              </a:rPr>
              <a:t>Office: 907-4640</a:t>
            </a:r>
          </a:p>
          <a:p>
            <a:r>
              <a:rPr lang="en-US" sz="800" b="1" i="1" dirty="0" smtClean="0">
                <a:latin typeface="Calibri" pitchFamily="34" charset="0"/>
              </a:rPr>
              <a:t>Cell</a:t>
            </a:r>
            <a:r>
              <a:rPr lang="en-US" sz="800" b="1" i="1" dirty="0">
                <a:latin typeface="Calibri" pitchFamily="34" charset="0"/>
              </a:rPr>
              <a:t># </a:t>
            </a:r>
            <a:r>
              <a:rPr lang="en-US" sz="800" b="1" i="1" dirty="0" smtClean="0">
                <a:latin typeface="Calibri" pitchFamily="34" charset="0"/>
              </a:rPr>
              <a:t>910-922-1476</a:t>
            </a:r>
          </a:p>
          <a:p>
            <a:endParaRPr lang="en-US" sz="800" b="1" i="1" dirty="0" smtClean="0">
              <a:latin typeface="Calibri" pitchFamily="34" charset="0"/>
            </a:endParaRPr>
          </a:p>
          <a:p>
            <a:endParaRPr lang="en-US" sz="800" b="1" i="1" dirty="0">
              <a:latin typeface="Calibri" pitchFamily="34" charset="0"/>
            </a:endParaRPr>
          </a:p>
        </p:txBody>
      </p:sp>
      <p:pic>
        <p:nvPicPr>
          <p:cNvPr id="9221" name="Picture 60"/>
          <p:cNvPicPr>
            <a:picLocks noChangeAspect="1" noChangeArrowheads="1"/>
          </p:cNvPicPr>
          <p:nvPr/>
        </p:nvPicPr>
        <p:blipFill>
          <a:blip r:embed="rId6" cstate="print"/>
          <a:srcRect/>
          <a:stretch>
            <a:fillRect/>
          </a:stretch>
        </p:blipFill>
        <p:spPr bwMode="auto">
          <a:xfrm>
            <a:off x="6019800" y="762000"/>
            <a:ext cx="2286000" cy="1828800"/>
          </a:xfrm>
          <a:prstGeom prst="rect">
            <a:avLst/>
          </a:prstGeom>
          <a:noFill/>
          <a:ln w="9525">
            <a:noFill/>
            <a:miter lim="800000"/>
            <a:headEnd/>
            <a:tailEnd/>
          </a:ln>
        </p:spPr>
      </p:pic>
      <p:sp>
        <p:nvSpPr>
          <p:cNvPr id="6" name="Rectangle 5"/>
          <p:cNvSpPr/>
          <p:nvPr/>
        </p:nvSpPr>
        <p:spPr>
          <a:xfrm>
            <a:off x="7391400" y="3657600"/>
            <a:ext cx="1752600" cy="2062103"/>
          </a:xfrm>
          <a:prstGeom prst="rect">
            <a:avLst/>
          </a:prstGeom>
        </p:spPr>
        <p:txBody>
          <a:bodyPr wrap="square">
            <a:spAutoFit/>
          </a:bodyPr>
          <a:lstStyle/>
          <a:p>
            <a:pPr lvl="2"/>
            <a:r>
              <a:rPr lang="en-US" sz="800" b="1" i="1" u="sng" dirty="0" smtClean="0">
                <a:solidFill>
                  <a:schemeClr val="tx1">
                    <a:lumMod val="95000"/>
                    <a:lumOff val="5000"/>
                  </a:schemeClr>
                </a:solidFill>
                <a:latin typeface="Calibri" pitchFamily="34" charset="0"/>
              </a:rPr>
              <a:t>Regional Support </a:t>
            </a:r>
          </a:p>
          <a:p>
            <a:r>
              <a:rPr lang="en-US" sz="800" b="1" i="1" dirty="0" smtClean="0">
                <a:latin typeface="Calibri" pitchFamily="34" charset="0"/>
              </a:rPr>
              <a:t>Mr. Chris Peeples/Paul </a:t>
            </a:r>
            <a:r>
              <a:rPr lang="en-US" sz="800" b="1" i="1" dirty="0" err="1" smtClean="0">
                <a:latin typeface="Calibri" pitchFamily="34" charset="0"/>
              </a:rPr>
              <a:t>Russel</a:t>
            </a:r>
            <a:endParaRPr lang="en-US" sz="800" b="1" i="1" dirty="0" smtClean="0">
              <a:latin typeface="Calibri" pitchFamily="34" charset="0"/>
            </a:endParaRPr>
          </a:p>
          <a:p>
            <a:r>
              <a:rPr lang="en-US" sz="800" b="1" i="1" dirty="0" smtClean="0">
                <a:latin typeface="Calibri" pitchFamily="34" charset="0"/>
              </a:rPr>
              <a:t>CECOM </a:t>
            </a:r>
            <a:r>
              <a:rPr lang="en-US" sz="800" b="1" i="1" dirty="0" err="1" smtClean="0">
                <a:latin typeface="Calibri" pitchFamily="34" charset="0"/>
              </a:rPr>
              <a:t>Pwr</a:t>
            </a:r>
            <a:r>
              <a:rPr lang="en-US" sz="800" b="1" i="1" dirty="0" smtClean="0">
                <a:latin typeface="Calibri" pitchFamily="34" charset="0"/>
              </a:rPr>
              <a:t> Gen &amp; Environmental (P&amp;E)</a:t>
            </a:r>
          </a:p>
          <a:p>
            <a:r>
              <a:rPr lang="en-US" sz="800" b="1" i="1" dirty="0" smtClean="0">
                <a:latin typeface="Calibri" pitchFamily="34" charset="0"/>
              </a:rPr>
              <a:t>E-Mail: </a:t>
            </a:r>
            <a:r>
              <a:rPr lang="en-US" sz="800" b="1" i="1" dirty="0" smtClean="0">
                <a:latin typeface="Calibri" pitchFamily="34" charset="0"/>
                <a:hlinkClick r:id="rId7"/>
              </a:rPr>
              <a:t>c.peepls@us.army.mil</a:t>
            </a:r>
            <a:endParaRPr lang="en-US" sz="800" b="1" i="1" dirty="0" smtClean="0">
              <a:latin typeface="Calibri" pitchFamily="34" charset="0"/>
            </a:endParaRPr>
          </a:p>
          <a:p>
            <a:r>
              <a:rPr lang="en-US" sz="800" b="1" i="1" dirty="0" smtClean="0">
                <a:latin typeface="Calibri" pitchFamily="34" charset="0"/>
              </a:rPr>
              <a:t>Office: 643-2344</a:t>
            </a:r>
          </a:p>
          <a:p>
            <a:r>
              <a:rPr lang="en-US" sz="800" b="1" i="1" dirty="0" smtClean="0">
                <a:latin typeface="Calibri" pitchFamily="34" charset="0"/>
              </a:rPr>
              <a:t>Cell# 910-728-3411</a:t>
            </a:r>
          </a:p>
          <a:p>
            <a:endParaRPr lang="en-US" sz="800" b="1" i="1" dirty="0" smtClean="0">
              <a:latin typeface="Calibri" pitchFamily="34" charset="0"/>
            </a:endParaRPr>
          </a:p>
          <a:p>
            <a:r>
              <a:rPr lang="en-US" sz="800" b="1" i="1" dirty="0" smtClean="0">
                <a:latin typeface="Calibri" pitchFamily="34" charset="0"/>
              </a:rPr>
              <a:t>Mr. </a:t>
            </a:r>
            <a:r>
              <a:rPr lang="en-US" sz="800" b="1" i="1" dirty="0" err="1" smtClean="0">
                <a:latin typeface="Calibri" pitchFamily="34" charset="0"/>
              </a:rPr>
              <a:t>Robie</a:t>
            </a:r>
            <a:r>
              <a:rPr lang="en-US" sz="800" b="1" i="1" dirty="0" smtClean="0">
                <a:latin typeface="Calibri" pitchFamily="34" charset="0"/>
              </a:rPr>
              <a:t> Scott</a:t>
            </a:r>
          </a:p>
          <a:p>
            <a:r>
              <a:rPr lang="en-US" sz="800" b="1" i="1" dirty="0" smtClean="0">
                <a:latin typeface="Calibri" pitchFamily="34" charset="0"/>
              </a:rPr>
              <a:t>Long Haul Transmission (LHT)</a:t>
            </a:r>
          </a:p>
          <a:p>
            <a:r>
              <a:rPr lang="en-US" sz="800" b="1" i="1" dirty="0" smtClean="0">
                <a:latin typeface="Calibri" pitchFamily="34" charset="0"/>
              </a:rPr>
              <a:t>E-Mail: </a:t>
            </a:r>
            <a:r>
              <a:rPr lang="en-US" sz="800" b="1" i="1" dirty="0" smtClean="0">
                <a:latin typeface="Calibri" pitchFamily="34" charset="0"/>
                <a:hlinkClick r:id="rId8"/>
              </a:rPr>
              <a:t>robie.scott@us.army.mil</a:t>
            </a:r>
            <a:r>
              <a:rPr lang="en-US" sz="800" b="1" i="1" dirty="0" smtClean="0">
                <a:latin typeface="Calibri" pitchFamily="34" charset="0"/>
              </a:rPr>
              <a:t> </a:t>
            </a:r>
          </a:p>
          <a:p>
            <a:r>
              <a:rPr lang="en-US" sz="800" b="1" i="1" dirty="0" smtClean="0">
                <a:latin typeface="Calibri" pitchFamily="34" charset="0"/>
              </a:rPr>
              <a:t>Office:</a:t>
            </a:r>
          </a:p>
          <a:p>
            <a:r>
              <a:rPr lang="en-US" sz="800" b="1" i="1" dirty="0" smtClean="0">
                <a:latin typeface="Calibri" pitchFamily="34" charset="0"/>
              </a:rPr>
              <a:t>Cell# 910-920-8994</a:t>
            </a:r>
          </a:p>
          <a:p>
            <a:endParaRPr lang="en-US" sz="800" b="1" i="1" dirty="0" smtClean="0">
              <a:latin typeface="Calibri" pitchFamily="34" charset="0"/>
            </a:endParaRPr>
          </a:p>
          <a:p>
            <a:endParaRPr lang="en-US" sz="800" b="1" i="1" dirty="0" smtClean="0">
              <a:latin typeface="Calibri" pitchFamily="34" charset="0"/>
            </a:endParaRPr>
          </a:p>
        </p:txBody>
      </p:sp>
    </p:spTree>
  </p:cSld>
  <p:clrMapOvr>
    <a:masterClrMapping/>
  </p:clrMapOvr>
  <p:transition>
    <p:cover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3000" y="76200"/>
            <a:ext cx="6781800" cy="1143000"/>
          </a:xfrm>
        </p:spPr>
        <p:txBody>
          <a:bodyPr anchor="t"/>
          <a:lstStyle/>
          <a:p>
            <a:pPr eaLnBrk="1" hangingPunct="1">
              <a:defRPr/>
            </a:pPr>
            <a:r>
              <a:rPr lang="en-US" sz="2800" b="1" dirty="0" smtClean="0">
                <a:solidFill>
                  <a:srgbClr val="C00000"/>
                </a:solidFill>
                <a:effectLst>
                  <a:outerShdw blurRad="38100" dist="38100" dir="2700000" algn="tl">
                    <a:srgbClr val="000000">
                      <a:alpha val="43137"/>
                    </a:srgbClr>
                  </a:outerShdw>
                </a:effectLst>
                <a:latin typeface="+mn-lt"/>
              </a:rPr>
              <a:t>COMMUNICATION - ELECTRONIC </a:t>
            </a:r>
            <a:br>
              <a:rPr lang="en-US" sz="2800" b="1" dirty="0" smtClean="0">
                <a:solidFill>
                  <a:srgbClr val="C00000"/>
                </a:solidFill>
                <a:effectLst>
                  <a:outerShdw blurRad="38100" dist="38100" dir="2700000" algn="tl">
                    <a:srgbClr val="000000">
                      <a:alpha val="43137"/>
                    </a:srgbClr>
                  </a:outerShdw>
                </a:effectLst>
                <a:latin typeface="+mn-lt"/>
              </a:rPr>
            </a:br>
            <a:r>
              <a:rPr lang="en-US" sz="2800" b="1" dirty="0" smtClean="0">
                <a:solidFill>
                  <a:srgbClr val="C00000"/>
                </a:solidFill>
                <a:effectLst>
                  <a:outerShdw blurRad="38100" dist="38100" dir="2700000" algn="tl">
                    <a:srgbClr val="000000">
                      <a:alpha val="43137"/>
                    </a:srgbClr>
                  </a:outerShdw>
                </a:effectLst>
                <a:latin typeface="+mn-lt"/>
              </a:rPr>
              <a:t>(CE) LCMC </a:t>
            </a:r>
          </a:p>
        </p:txBody>
      </p:sp>
      <p:pic>
        <p:nvPicPr>
          <p:cNvPr id="9221" name="Picture 60"/>
          <p:cNvPicPr>
            <a:picLocks noChangeAspect="1" noChangeArrowheads="1"/>
          </p:cNvPicPr>
          <p:nvPr/>
        </p:nvPicPr>
        <p:blipFill>
          <a:blip r:embed="rId3" cstate="print"/>
          <a:srcRect/>
          <a:stretch>
            <a:fillRect/>
          </a:stretch>
        </p:blipFill>
        <p:spPr bwMode="auto">
          <a:xfrm>
            <a:off x="6019800" y="1066800"/>
            <a:ext cx="2286000" cy="18288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81000" y="1447800"/>
            <a:ext cx="4419600" cy="5260696"/>
          </a:xfrm>
          <a:prstGeom prst="rect">
            <a:avLst/>
          </a:prstGeom>
          <a:noFill/>
          <a:ln w="9525">
            <a:noFill/>
            <a:miter lim="800000"/>
            <a:headEnd/>
            <a:tailEnd/>
          </a:ln>
          <a:effectLst/>
        </p:spPr>
      </p:pic>
      <p:pic>
        <p:nvPicPr>
          <p:cNvPr id="1027" name="Picture 3" descr="C:\Users\detrice.mosby\AppData\Local\Microsoft\Windows\Temporary Internet Files\Content.Outlook\8SQII21C\JNN Shelter.jpg"/>
          <p:cNvPicPr>
            <a:picLocks noChangeAspect="1" noChangeArrowheads="1"/>
          </p:cNvPicPr>
          <p:nvPr/>
        </p:nvPicPr>
        <p:blipFill>
          <a:blip r:embed="rId5" cstate="print"/>
          <a:srcRect/>
          <a:stretch>
            <a:fillRect/>
          </a:stretch>
        </p:blipFill>
        <p:spPr bwMode="auto">
          <a:xfrm>
            <a:off x="4793804" y="3810000"/>
            <a:ext cx="4350196" cy="2895599"/>
          </a:xfrm>
          <a:prstGeom prst="rect">
            <a:avLst/>
          </a:prstGeom>
          <a:noFill/>
        </p:spPr>
      </p:pic>
    </p:spTree>
  </p:cSld>
  <p:clrMapOvr>
    <a:masterClrMapping/>
  </p:clrMapOvr>
  <p:transition>
    <p:cover dir="l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5148</TotalTime>
  <Words>1380</Words>
  <Application>Microsoft Office PowerPoint</Application>
  <PresentationFormat>On-screen Show (4:3)</PresentationFormat>
  <Paragraphs>339</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Tank-Automotive/Armament (TACOM) LAR </vt:lpstr>
      <vt:lpstr>Tank-Automotive/Armament (TACOM) LAR </vt:lpstr>
      <vt:lpstr>COMMUNICATION - ELECTRONIC  (CE) LCMC </vt:lpstr>
      <vt:lpstr>COMMUNICATION - ELECTRONIC  (CE) LCMC </vt:lpstr>
      <vt:lpstr>COMMUNICATION - ELECTRONIC  (CE) LCMC </vt:lpstr>
      <vt:lpstr>Aviation-Missile Command (AMCOM) </vt:lpstr>
      <vt:lpstr>JAVELIN</vt:lpstr>
      <vt:lpstr>TOW/ITAS</vt:lpstr>
      <vt:lpstr>STRIKER/G/VLLD</vt:lpstr>
      <vt:lpstr>STRIKER/G/VLLD</vt:lpstr>
      <vt:lpstr>Logistics Asst. Reps (LARs) vrs Field Service Reps (FSRs)</vt:lpstr>
      <vt:lpstr>BLST  TASK ORGANIZATION  ISO ARFORGEN</vt:lpstr>
      <vt:lpstr>AMC BLST SUPPORT TO ARFORGEN</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Niecy Tony</dc:creator>
  <cp:lastModifiedBy>Curtis.McMahan</cp:lastModifiedBy>
  <cp:revision>149</cp:revision>
  <dcterms:created xsi:type="dcterms:W3CDTF">2010-02-10T04:08:54Z</dcterms:created>
  <dcterms:modified xsi:type="dcterms:W3CDTF">2012-10-30T17:20:51Z</dcterms:modified>
</cp:coreProperties>
</file>