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74"/>
  </p:notesMasterIdLst>
  <p:sldIdLst>
    <p:sldId id="692" r:id="rId5"/>
    <p:sldId id="694" r:id="rId6"/>
    <p:sldId id="700" r:id="rId7"/>
    <p:sldId id="693" r:id="rId8"/>
    <p:sldId id="695" r:id="rId9"/>
    <p:sldId id="696" r:id="rId10"/>
    <p:sldId id="698" r:id="rId11"/>
    <p:sldId id="872" r:id="rId12"/>
    <p:sldId id="264" r:id="rId13"/>
    <p:sldId id="689" r:id="rId14"/>
    <p:sldId id="690" r:id="rId15"/>
    <p:sldId id="691" r:id="rId16"/>
    <p:sldId id="701" r:id="rId17"/>
    <p:sldId id="702" r:id="rId18"/>
    <p:sldId id="704" r:id="rId19"/>
    <p:sldId id="719" r:id="rId20"/>
    <p:sldId id="705" r:id="rId21"/>
    <p:sldId id="706" r:id="rId22"/>
    <p:sldId id="707" r:id="rId23"/>
    <p:sldId id="708" r:id="rId24"/>
    <p:sldId id="709" r:id="rId25"/>
    <p:sldId id="710" r:id="rId26"/>
    <p:sldId id="711" r:id="rId27"/>
    <p:sldId id="712" r:id="rId28"/>
    <p:sldId id="713" r:id="rId29"/>
    <p:sldId id="714" r:id="rId30"/>
    <p:sldId id="715" r:id="rId31"/>
    <p:sldId id="716" r:id="rId32"/>
    <p:sldId id="717" r:id="rId33"/>
    <p:sldId id="718" r:id="rId34"/>
    <p:sldId id="769" r:id="rId35"/>
    <p:sldId id="721" r:id="rId36"/>
    <p:sldId id="722" r:id="rId37"/>
    <p:sldId id="729" r:id="rId38"/>
    <p:sldId id="735" r:id="rId39"/>
    <p:sldId id="733" r:id="rId40"/>
    <p:sldId id="734" r:id="rId41"/>
    <p:sldId id="730" r:id="rId42"/>
    <p:sldId id="731" r:id="rId43"/>
    <p:sldId id="732" r:id="rId44"/>
    <p:sldId id="736" r:id="rId45"/>
    <p:sldId id="737" r:id="rId46"/>
    <p:sldId id="746" r:id="rId47"/>
    <p:sldId id="738" r:id="rId48"/>
    <p:sldId id="739" r:id="rId49"/>
    <p:sldId id="740" r:id="rId50"/>
    <p:sldId id="741" r:id="rId51"/>
    <p:sldId id="742" r:id="rId52"/>
    <p:sldId id="743" r:id="rId53"/>
    <p:sldId id="744" r:id="rId54"/>
    <p:sldId id="745" r:id="rId55"/>
    <p:sldId id="747" r:id="rId56"/>
    <p:sldId id="748" r:id="rId57"/>
    <p:sldId id="749" r:id="rId58"/>
    <p:sldId id="751" r:id="rId59"/>
    <p:sldId id="752" r:id="rId60"/>
    <p:sldId id="753" r:id="rId61"/>
    <p:sldId id="754" r:id="rId62"/>
    <p:sldId id="755" r:id="rId63"/>
    <p:sldId id="756" r:id="rId64"/>
    <p:sldId id="757" r:id="rId65"/>
    <p:sldId id="758" r:id="rId66"/>
    <p:sldId id="759" r:id="rId67"/>
    <p:sldId id="760" r:id="rId68"/>
    <p:sldId id="761" r:id="rId69"/>
    <p:sldId id="762" r:id="rId70"/>
    <p:sldId id="770" r:id="rId71"/>
    <p:sldId id="772" r:id="rId72"/>
    <p:sldId id="773" r:id="rId73"/>
    <p:sldId id="775" r:id="rId74"/>
    <p:sldId id="774" r:id="rId75"/>
    <p:sldId id="777" r:id="rId76"/>
    <p:sldId id="778" r:id="rId77"/>
    <p:sldId id="776" r:id="rId78"/>
    <p:sldId id="874" r:id="rId79"/>
    <p:sldId id="779" r:id="rId80"/>
    <p:sldId id="780" r:id="rId81"/>
    <p:sldId id="781" r:id="rId82"/>
    <p:sldId id="782" r:id="rId83"/>
    <p:sldId id="783" r:id="rId84"/>
    <p:sldId id="784" r:id="rId85"/>
    <p:sldId id="785" r:id="rId86"/>
    <p:sldId id="786" r:id="rId87"/>
    <p:sldId id="787" r:id="rId88"/>
    <p:sldId id="788" r:id="rId89"/>
    <p:sldId id="763" r:id="rId90"/>
    <p:sldId id="764" r:id="rId91"/>
    <p:sldId id="765" r:id="rId92"/>
    <p:sldId id="766" r:id="rId93"/>
    <p:sldId id="767" r:id="rId94"/>
    <p:sldId id="768" r:id="rId95"/>
    <p:sldId id="789" r:id="rId96"/>
    <p:sldId id="791" r:id="rId97"/>
    <p:sldId id="792" r:id="rId98"/>
    <p:sldId id="790" r:id="rId99"/>
    <p:sldId id="795" r:id="rId100"/>
    <p:sldId id="796" r:id="rId101"/>
    <p:sldId id="797" r:id="rId102"/>
    <p:sldId id="798" r:id="rId103"/>
    <p:sldId id="799" r:id="rId104"/>
    <p:sldId id="800" r:id="rId105"/>
    <p:sldId id="801" r:id="rId106"/>
    <p:sldId id="802" r:id="rId107"/>
    <p:sldId id="803" r:id="rId108"/>
    <p:sldId id="804" r:id="rId109"/>
    <p:sldId id="805" r:id="rId110"/>
    <p:sldId id="806" r:id="rId111"/>
    <p:sldId id="807" r:id="rId112"/>
    <p:sldId id="808" r:id="rId113"/>
    <p:sldId id="809" r:id="rId114"/>
    <p:sldId id="810" r:id="rId115"/>
    <p:sldId id="811" r:id="rId116"/>
    <p:sldId id="812" r:id="rId117"/>
    <p:sldId id="813" r:id="rId118"/>
    <p:sldId id="814" r:id="rId119"/>
    <p:sldId id="815" r:id="rId120"/>
    <p:sldId id="816" r:id="rId121"/>
    <p:sldId id="817" r:id="rId122"/>
    <p:sldId id="818" r:id="rId123"/>
    <p:sldId id="819" r:id="rId124"/>
    <p:sldId id="820" r:id="rId125"/>
    <p:sldId id="821" r:id="rId126"/>
    <p:sldId id="822" r:id="rId127"/>
    <p:sldId id="823" r:id="rId128"/>
    <p:sldId id="824" r:id="rId129"/>
    <p:sldId id="825" r:id="rId130"/>
    <p:sldId id="826" r:id="rId131"/>
    <p:sldId id="827" r:id="rId132"/>
    <p:sldId id="828" r:id="rId133"/>
    <p:sldId id="829" r:id="rId134"/>
    <p:sldId id="830" r:id="rId135"/>
    <p:sldId id="831" r:id="rId136"/>
    <p:sldId id="832" r:id="rId137"/>
    <p:sldId id="833" r:id="rId138"/>
    <p:sldId id="834" r:id="rId139"/>
    <p:sldId id="835" r:id="rId140"/>
    <p:sldId id="836" r:id="rId141"/>
    <p:sldId id="837" r:id="rId142"/>
    <p:sldId id="838" r:id="rId143"/>
    <p:sldId id="839" r:id="rId144"/>
    <p:sldId id="840" r:id="rId145"/>
    <p:sldId id="841" r:id="rId146"/>
    <p:sldId id="842" r:id="rId147"/>
    <p:sldId id="843" r:id="rId148"/>
    <p:sldId id="862" r:id="rId149"/>
    <p:sldId id="845" r:id="rId150"/>
    <p:sldId id="846" r:id="rId151"/>
    <p:sldId id="865" r:id="rId152"/>
    <p:sldId id="852" r:id="rId153"/>
    <p:sldId id="853" r:id="rId154"/>
    <p:sldId id="868" r:id="rId155"/>
    <p:sldId id="869" r:id="rId156"/>
    <p:sldId id="870" r:id="rId157"/>
    <p:sldId id="867" r:id="rId158"/>
    <p:sldId id="866" r:id="rId159"/>
    <p:sldId id="871" r:id="rId160"/>
    <p:sldId id="854" r:id="rId161"/>
    <p:sldId id="855" r:id="rId162"/>
    <p:sldId id="856" r:id="rId163"/>
    <p:sldId id="857" r:id="rId164"/>
    <p:sldId id="863" r:id="rId165"/>
    <p:sldId id="864" r:id="rId166"/>
    <p:sldId id="858" r:id="rId167"/>
    <p:sldId id="875" r:id="rId168"/>
    <p:sldId id="876" r:id="rId169"/>
    <p:sldId id="859" r:id="rId170"/>
    <p:sldId id="860" r:id="rId171"/>
    <p:sldId id="861" r:id="rId172"/>
    <p:sldId id="873" r:id="rId173"/>
  </p:sldIdLst>
  <p:sldSz cx="6858000" cy="9144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8" autoAdjust="0"/>
    <p:restoredTop sz="71833" autoAdjust="0"/>
  </p:normalViewPr>
  <p:slideViewPr>
    <p:cSldViewPr showGuides="1">
      <p:cViewPr>
        <p:scale>
          <a:sx n="50" d="100"/>
          <a:sy n="50" d="100"/>
        </p:scale>
        <p:origin x="-2192" y="-124"/>
      </p:cViewPr>
      <p:guideLst>
        <p:guide orient="horz" pos="2880"/>
        <p:guide pos="2160"/>
      </p:guideLst>
    </p:cSldViewPr>
  </p:slideViewPr>
  <p:outlineViewPr>
    <p:cViewPr>
      <p:scale>
        <a:sx n="33" d="100"/>
        <a:sy n="33" d="100"/>
      </p:scale>
      <p:origin x="0" y="9636"/>
    </p:cViewPr>
  </p:outlineViewPr>
  <p:notesTextViewPr>
    <p:cViewPr>
      <p:scale>
        <a:sx n="300" d="100"/>
        <a:sy n="300" d="100"/>
      </p:scale>
      <p:origin x="0" y="0"/>
    </p:cViewPr>
  </p:notesTextViewPr>
  <p:sorterViewPr>
    <p:cViewPr>
      <p:scale>
        <a:sx n="100" d="100"/>
        <a:sy n="100" d="100"/>
      </p:scale>
      <p:origin x="0" y="3804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presProps" Target="presProps.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slide" Target="slides/slide165.xml"/><Relationship Id="rId177"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943DBB7-4EFC-4270-AC0E-EEA2644608A9}" type="datetimeFigureOut">
              <a:rPr lang="en-US"/>
              <a:pPr>
                <a:defRPr/>
              </a:pPr>
              <a:t>9/6/2012</a:t>
            </a:fld>
            <a:endParaRPr lang="en-US" dirty="0"/>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5C2C21E-844F-4756-B5AF-F52A89AD4BB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1D38AA-9C3A-4AEB-A2B0-8843F015E349}" type="datetimeFigureOut">
              <a:rPr lang="en-US"/>
              <a:pPr>
                <a:defRPr/>
              </a:pPr>
              <a:t>9/6/2012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F419692-2321-43FA-9A13-076AAEAB359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762872-7B1C-4E4A-8780-A9883082AD70}" type="datetimeFigureOut">
              <a:rPr lang="en-US"/>
              <a:pPr>
                <a:defRPr/>
              </a:pPr>
              <a:t>9/6/2012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65D3274-BF24-4D64-B0E0-130B47E3A98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CCF1A6-1034-4755-B713-6CF69D631F35}" type="datetimeFigureOut">
              <a:rPr lang="en-US"/>
              <a:pPr>
                <a:defRPr/>
              </a:pPr>
              <a:t>9/6/2012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904E2F-8A00-4A7E-AE6A-7FBEA037669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5B43AA-5AF0-414A-A436-CA9AA4D1FF9B}" type="datetimeFigureOut">
              <a:rPr lang="en-US"/>
              <a:pPr>
                <a:defRPr/>
              </a:pPr>
              <a:t>9/6/2012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B34108A-8107-4830-82DB-FACD3883776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D0C3FB-493C-4CA7-B254-2440433C28F6}" type="datetimeFigureOut">
              <a:rPr lang="en-US"/>
              <a:pPr>
                <a:defRPr/>
              </a:pPr>
              <a:t>9/6/2012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F74B1D-1C8A-4428-8583-34D80EA40DE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BA8509-7F4C-4D0C-876E-9CD2323F03BF}" type="datetimeFigureOut">
              <a:rPr lang="en-US"/>
              <a:pPr>
                <a:defRPr/>
              </a:pPr>
              <a:t>9/6/2012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4E98699-73DE-4EE6-9AB6-62F2DB4E8EB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5E7CD2-3C7E-4FA9-9A48-87AA71D12144}" type="datetimeFigureOut">
              <a:rPr lang="en-US"/>
              <a:pPr>
                <a:defRPr/>
              </a:pPr>
              <a:t>9/6/2012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0F3A88B-34E7-444D-9ACB-55017E80798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1E95316-D7F5-4DFB-B6DF-DB52736E7395}" type="datetimeFigureOut">
              <a:rPr lang="en-US"/>
              <a:pPr>
                <a:defRPr/>
              </a:pPr>
              <a:t>9/6/2012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EFA12F7-44C8-4C31-B06B-3A2917953ED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1101B0-2216-42C9-8C42-0517ED1D854F}" type="datetimeFigureOut">
              <a:rPr lang="en-US"/>
              <a:pPr>
                <a:defRPr/>
              </a:pPr>
              <a:t>9/6/2012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7E6DB5D-629C-4544-A91F-4FE7A70AAE1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BC6D5A-B821-4C3B-AB3E-0039E1E7E986}" type="datetimeFigureOut">
              <a:rPr lang="en-US"/>
              <a:pPr>
                <a:defRPr/>
              </a:pPr>
              <a:t>9/6/2012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4201423-CDE5-406A-AD2A-BD6432860B4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92D7DF-A607-4D69-9D2D-FA933EFD3925}" type="datetimeFigureOut">
              <a:rPr lang="en-US"/>
              <a:pPr>
                <a:defRPr/>
              </a:pPr>
              <a:t>9/6/2012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F5F9E01-5ABF-4A50-AE37-3F022CDFC5C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D59E573-68B9-446A-986E-FFDAF10FD465}" type="datetimeFigureOut">
              <a:rPr lang="en-US"/>
              <a:pPr>
                <a:defRPr/>
              </a:pPr>
              <a:t>9/6/2012</a:t>
            </a:fld>
            <a:endParaRPr lang="en-US" dirty="0"/>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F3FBEDC-1608-43E7-8549-CFF495B3AF6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06.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Microsoft_Office_Excel_97-2003_Worksheet4.xls"/><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Microsoft_Office_Excel_97-2003_Worksheet5.xls"/></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package" Target="../embeddings/Microsoft_Office_Excel_Worksheet8.xls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24.xml.rels><?xml version="1.0" encoding="UTF-8" standalone="yes"?>
<Relationships xmlns="http://schemas.openxmlformats.org/package/2006/relationships"><Relationship Id="rId3" Type="http://schemas.openxmlformats.org/officeDocument/2006/relationships/package" Target="../embeddings/Microsoft_Office_Excel_Worksheet9.xlsx"/><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44.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Microsoft_Office_Excel_97-2003_Worksheet6.xls"/><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146.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package" Target="../embeddings/Microsoft_Office_Word_Document10.docx"/><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oleObject" Target="../embeddings/Microsoft_Office_Excel_97-2003_Worksheet1.xls"/><Relationship Id="rId4" Type="http://schemas.openxmlformats.org/officeDocument/2006/relationships/image" Target="../media/image16.jpeg"/></Relationships>
</file>

<file path=ppt/slides/_rels/slide150.xml.rels><?xml version="1.0" encoding="UTF-8" standalone="yes"?>
<Relationships xmlns="http://schemas.openxmlformats.org/package/2006/relationships"><Relationship Id="rId3" Type="http://schemas.openxmlformats.org/officeDocument/2006/relationships/package" Target="../embeddings/Microsoft_Office_Word_Document11.docx"/><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Microsoft_Office_Excel_97-2003_Worksheet7.xls"/><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Microsoft_Office_Excel_97-2003_Worksheet8.xls"/><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Microsoft_Office_Excel_97-2003_Worksheet9.xls"/><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155.xml.rels><?xml version="1.0" encoding="UTF-8" standalone="yes"?>
<Relationships xmlns="http://schemas.openxmlformats.org/package/2006/relationships"><Relationship Id="rId3" Type="http://schemas.openxmlformats.org/officeDocument/2006/relationships/oleObject" Target="../embeddings/Microsoft_Office_Excel_97-2003_Worksheet10.xls"/><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Microsoft_Office_Excel_97-2003_Worksheet11.xls"/><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60.xml.rels><?xml version="1.0" encoding="UTF-8" standalone="yes"?>
<Relationships xmlns="http://schemas.openxmlformats.org/package/2006/relationships"><Relationship Id="rId3" Type="http://schemas.openxmlformats.org/officeDocument/2006/relationships/package" Target="../embeddings/Microsoft_Office_Word_Document12.docx"/><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Microsoft_Office_Excel_97-2003_Worksheet12.xls"/><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Microsoft_Office_Excel_97-2003_Worksheet13.xls"/><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package" Target="../embeddings/Microsoft_Office_Word_Document13.docx"/><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167.xml.rels><?xml version="1.0" encoding="UTF-8" standalone="yes"?>
<Relationships xmlns="http://schemas.openxmlformats.org/package/2006/relationships"><Relationship Id="rId3" Type="http://schemas.openxmlformats.org/officeDocument/2006/relationships/package" Target="../embeddings/Microsoft_Office_Word_Document14.docx"/><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package" Target="../embeddings/Microsoft_Office_Excel_Worksheet3.xlsx"/><Relationship Id="rId4" Type="http://schemas.openxmlformats.org/officeDocument/2006/relationships/package" Target="../embeddings/Microsoft_Office_Excel_Worksheet2.xlsx"/></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Excel_Worksheet4.xls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package" Target="../embeddings/Microsoft_Office_Excel_Worksheet6.xlsx"/><Relationship Id="rId4" Type="http://schemas.openxmlformats.org/officeDocument/2006/relationships/package" Target="../embeddings/Microsoft_Office_Excel_Worksheet5.xlsx"/></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Office_Word_Document7.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images.google.com/imgres?imgurl=http://www.georgetown.edu/undergrad/admissions/GAAP/us-flag-stars-top-r2.jpg&amp;imgrefurl=http://www.georgetown.edu/undergrad/admissions/GAAP/Chair.html&amp;h=456&amp;w=753&amp;sz=99&amp;hl=en&amp;start=3&amp;tbnid=wDoS8w8o5IA6YM:&amp;tbnh=86&amp;tbnw=142&amp;prev=/images?q=us+flag&amp;gbv=2&amp;svnum=10&amp;hl=en"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6903720" cy="9144000"/>
            <a:chOff x="0" y="0"/>
            <a:chExt cx="6903720" cy="9144000"/>
          </a:xfrm>
        </p:grpSpPr>
        <p:grpSp>
          <p:nvGrpSpPr>
            <p:cNvPr id="11" name="Group 10"/>
            <p:cNvGrpSpPr/>
            <p:nvPr/>
          </p:nvGrpSpPr>
          <p:grpSpPr>
            <a:xfrm>
              <a:off x="0" y="0"/>
              <a:ext cx="6903720" cy="9144000"/>
              <a:chOff x="0" y="0"/>
              <a:chExt cx="6903720" cy="9144000"/>
            </a:xfrm>
          </p:grpSpPr>
          <p:pic>
            <p:nvPicPr>
              <p:cNvPr id="5" name="Picture 4" descr="New SQD Slide Picture.png"/>
              <p:cNvPicPr>
                <a:picLocks noChangeAspect="1"/>
              </p:cNvPicPr>
              <p:nvPr/>
            </p:nvPicPr>
            <p:blipFill>
              <a:blip r:embed="rId2" cstate="print"/>
              <a:stretch>
                <a:fillRect/>
              </a:stretch>
            </p:blipFill>
            <p:spPr>
              <a:xfrm>
                <a:off x="0" y="0"/>
                <a:ext cx="6903720" cy="6366764"/>
              </a:xfrm>
              <a:prstGeom prst="rect">
                <a:avLst/>
              </a:prstGeom>
            </p:spPr>
          </p:pic>
          <p:sp>
            <p:nvSpPr>
              <p:cNvPr id="6" name="Rectangle 5"/>
              <p:cNvSpPr/>
              <p:nvPr/>
            </p:nvSpPr>
            <p:spPr>
              <a:xfrm>
                <a:off x="19050" y="5638800"/>
                <a:ext cx="6867144" cy="350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815301" y="6551659"/>
              <a:ext cx="5222905" cy="2339102"/>
            </a:xfrm>
            <a:prstGeom prst="rect">
              <a:avLst/>
            </a:prstGeom>
            <a:noFill/>
          </p:spPr>
          <p:txBody>
            <a:bodyPr wrap="none" rtlCol="0">
              <a:spAutoFit/>
            </a:bodyPr>
            <a:lstStyle/>
            <a:p>
              <a:pPr algn="ctr"/>
              <a:r>
                <a:rPr lang="en-US" sz="9600" b="1" dirty="0" smtClean="0">
                  <a:solidFill>
                    <a:schemeClr val="bg1"/>
                  </a:solidFill>
                </a:rPr>
                <a:t>TACSOP</a:t>
              </a:r>
            </a:p>
            <a:p>
              <a:pPr algn="ctr"/>
              <a:endParaRPr lang="en-US" sz="3200" b="1" dirty="0" smtClean="0">
                <a:solidFill>
                  <a:schemeClr val="bg1"/>
                </a:solidFill>
              </a:endParaRPr>
            </a:p>
            <a:p>
              <a:pPr algn="ctr"/>
              <a:r>
                <a:rPr lang="en-US" b="1" dirty="0" smtClean="0">
                  <a:solidFill>
                    <a:schemeClr val="bg1"/>
                  </a:solidFill>
                </a:rPr>
                <a:t>Draft Version: 15 June 2012</a:t>
              </a:r>
              <a:endParaRPr lang="en-US" b="1" dirty="0">
                <a:solidFill>
                  <a:schemeClr val="bg1"/>
                </a:solidFill>
              </a:endParaRPr>
            </a:p>
          </p:txBody>
        </p:sp>
        <p:sp>
          <p:nvSpPr>
            <p:cNvPr id="7" name="Rectangle 6"/>
            <p:cNvSpPr/>
            <p:nvPr/>
          </p:nvSpPr>
          <p:spPr>
            <a:xfrm>
              <a:off x="0" y="0"/>
              <a:ext cx="6858000" cy="9144000"/>
            </a:xfrm>
            <a:prstGeom prst="rect">
              <a:avLst/>
            </a:prstGeom>
            <a:noFill/>
            <a:ln w="69850" cap="rnd">
              <a:solidFill>
                <a:schemeClr val="bg1">
                  <a:lumMod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Card 101</a:t>
            </a:r>
          </a:p>
          <a:p>
            <a:pPr algn="ctr" fontAlgn="auto">
              <a:spcAft>
                <a:spcPts val="0"/>
              </a:spcAft>
              <a:defRPr/>
            </a:pPr>
            <a:r>
              <a:rPr lang="en-US" sz="1600" b="1" dirty="0" smtClean="0">
                <a:ea typeface="+mj-ea"/>
                <a:cs typeface="Arial" pitchFamily="34" charset="0"/>
              </a:rPr>
              <a:t>Introduction</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Task Organization (1 of 3)</a:t>
            </a:r>
            <a:endParaRPr lang="en-US" sz="1600" b="1" dirty="0">
              <a:ea typeface="+mj-ea"/>
              <a:cs typeface="Arial" pitchFamily="34" charset="0"/>
            </a:endParaRPr>
          </a:p>
        </p:txBody>
      </p:sp>
      <p:sp>
        <p:nvSpPr>
          <p:cNvPr id="287745" name="Rectangle 1"/>
          <p:cNvSpPr>
            <a:spLocks noChangeArrowheads="1"/>
          </p:cNvSpPr>
          <p:nvPr/>
        </p:nvSpPr>
        <p:spPr bwMode="auto">
          <a:xfrm>
            <a:off x="152400" y="1433782"/>
            <a:ext cx="6629400" cy="7309693"/>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TASK ORGANIZATION:  The Squadron organizes to accomplish assigned missions. To the extent possible, the Squadron maintains habitual associations of combat support units.  The Squadron cross-attaches units in accordance with the brigade task organization.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endPar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endPar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HHT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SQDN COMMAND GROUP</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X M3A3CFV (Squadron Commander and S-3)</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X M1038 HMMWV (XO, CSM and Squadron Commander [when not in CFV])</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S-1 / S-4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X M1038 (S-1 and S-4) (S-4 has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M1068 (Supply) w/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M1078 (Human Resource) w/ M1082 Trailer Cargo</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S-2 / ISR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M1068 (Tactical Intel. Officer) w/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M1038 (S-2) w/ M1101 Trailer High Mobility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S-3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M1038 (S-3 [when not in CFV])</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M1068 (2 ASST S-3, OPS SGM, CHEMO)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M1078 (NBC NCO) w/ M1082 Trailer Cargo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M1114 HMMWV</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Troop HQ</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X M1038 (HHT Commander and 1SG [1SG w/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M1083 (Supply) w/ Trailer Tank Water 900 Gal. (Camel)</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M1078</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S-6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X M1038 (S-6 and 3 X RTRNS TMS) w/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M577 (Section Chief)</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M1097 w/ PU 798</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CPN: OM-XXX</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Medic Treatment Platoon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M1025 (MEDO)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Treatment Squad w/ 2 X M977A1 Medical Treatment Vehicle &amp; 1 X M1078 LMTV</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X Ambulance Squad w/ 2 X M113A3 Ambulance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Unit Ministry Team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M1025 (Chaplain)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USAF Augmentation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M1025 (USAF Personnel)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Fire Support Element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M1068 (FSO)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42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X Fire Support Platoon w/ 1 X M7 Fire Support Vehicle (Troop FSOs)</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04800" y="1219200"/>
          <a:ext cx="6324600" cy="6400801"/>
        </p:xfrm>
        <a:graphic>
          <a:graphicData uri="http://schemas.openxmlformats.org/drawingml/2006/table">
            <a:tbl>
              <a:tblPr/>
              <a:tblGrid>
                <a:gridCol w="914400"/>
                <a:gridCol w="685800"/>
                <a:gridCol w="863929"/>
                <a:gridCol w="739239"/>
                <a:gridCol w="739239"/>
                <a:gridCol w="739239"/>
                <a:gridCol w="652154"/>
                <a:gridCol w="990600"/>
              </a:tblGrid>
              <a:tr h="268999">
                <a:tc rowSpan="2">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Equipment</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LEVELS</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Command</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96">
                <a:tc vMerge="1">
                  <a:txBody>
                    <a:bodyPr/>
                    <a:lstStyle/>
                    <a:p>
                      <a:endParaRPr lang="en-US"/>
                    </a:p>
                  </a:txBody>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Ready</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Zero</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1</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MOPP       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Mask      Only</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064">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Mask</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Carried</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Carried</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Carried</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Carried</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1</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96">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Overgarment</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Ready</a:t>
                      </a:r>
                      <a:r>
                        <a:rPr lang="en-US" sz="1300" b="1" baseline="30000" dirty="0">
                          <a:latin typeface="Times New Roman"/>
                          <a:ea typeface="Times New Roman"/>
                          <a:cs typeface="Times New Roman"/>
                        </a:rPr>
                        <a:t>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1</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1</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1</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lnSpc>
                          <a:spcPct val="115000"/>
                        </a:lnSpc>
                        <a:spcBef>
                          <a:spcPts val="0"/>
                        </a:spcBef>
                        <a:spcAft>
                          <a:spcPts val="1000"/>
                        </a:spcAft>
                      </a:pP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96">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Vinyl Overboot</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Ready</a:t>
                      </a:r>
                      <a:r>
                        <a:rPr lang="en-US" sz="1300" b="1" baseline="30000" dirty="0">
                          <a:latin typeface="Times New Roman"/>
                          <a:ea typeface="Times New Roman"/>
                          <a:cs typeface="Times New Roman"/>
                        </a:rPr>
                        <a:t>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537996">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Gloves</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Ready</a:t>
                      </a:r>
                      <a:r>
                        <a:rPr lang="en-US" sz="1300" b="1" baseline="30000" dirty="0">
                          <a:latin typeface="Times New Roman"/>
                          <a:ea typeface="Times New Roman"/>
                          <a:cs typeface="Times New Roman"/>
                        </a:rPr>
                        <a:t>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806993">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Helmet Protective Cover</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Ready</a:t>
                      </a:r>
                      <a:r>
                        <a:rPr lang="en-US" sz="1300" b="1" baseline="30000" dirty="0">
                          <a:latin typeface="Times New Roman"/>
                          <a:ea typeface="Times New Roman"/>
                          <a:cs typeface="Times New Roman"/>
                        </a:rPr>
                        <a:t>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075992">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Chemical Protective Undergarment</a:t>
                      </a:r>
                      <a:r>
                        <a:rPr lang="en-US" sz="1300" b="1" baseline="30000" dirty="0">
                          <a:latin typeface="Times New Roman"/>
                          <a:ea typeface="Times New Roman"/>
                          <a:cs typeface="Times New Roman"/>
                        </a:rPr>
                        <a:t>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Ready</a:t>
                      </a:r>
                      <a:r>
                        <a:rPr lang="en-US" sz="1300" b="1" baseline="30000" dirty="0">
                          <a:latin typeface="Times New Roman"/>
                          <a:ea typeface="Times New Roman"/>
                          <a:cs typeface="Times New Roman"/>
                        </a:rPr>
                        <a:t>3</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Available</a:t>
                      </a:r>
                      <a:r>
                        <a:rPr lang="en-US" sz="1300" b="1" baseline="30000" dirty="0">
                          <a:latin typeface="Times New Roman"/>
                          <a:ea typeface="Times New Roman"/>
                          <a:cs typeface="Times New Roman"/>
                        </a:rPr>
                        <a:t>4</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1300" b="1" dirty="0">
                          <a:latin typeface="Times New Roman"/>
                          <a:ea typeface="Times New Roman"/>
                          <a:cs typeface="Times New Roman"/>
                        </a:rPr>
                        <a:t>Worn</a:t>
                      </a:r>
                      <a:r>
                        <a:rPr lang="en-US" sz="1300" b="1" baseline="30000" dirty="0">
                          <a:latin typeface="Times New Roman"/>
                          <a:ea typeface="Times New Roman"/>
                          <a:cs typeface="Times New Roman"/>
                        </a:rPr>
                        <a:t>2</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660769">
                <a:tc gridSpan="8">
                  <a:txBody>
                    <a:bodyPr/>
                    <a:lstStyle/>
                    <a:p>
                      <a:pPr marL="0" marR="0" algn="l">
                        <a:lnSpc>
                          <a:spcPct val="115000"/>
                        </a:lnSpc>
                        <a:spcBef>
                          <a:spcPts val="0"/>
                        </a:spcBef>
                        <a:spcAft>
                          <a:spcPts val="1000"/>
                        </a:spcAft>
                      </a:pPr>
                      <a:r>
                        <a:rPr lang="en-US" sz="1300" b="1" baseline="30000" dirty="0">
                          <a:latin typeface="Times New Roman"/>
                          <a:ea typeface="Times New Roman"/>
                          <a:cs typeface="Times New Roman"/>
                        </a:rPr>
                        <a:t>1  </a:t>
                      </a:r>
                      <a:r>
                        <a:rPr lang="en-US" sz="1300" b="1" dirty="0">
                          <a:latin typeface="Times New Roman"/>
                          <a:ea typeface="Times New Roman"/>
                          <a:cs typeface="Times New Roman"/>
                        </a:rPr>
                        <a:t>In hot weather coat or hood can be left open for ventilation.</a:t>
                      </a:r>
                      <a:endParaRPr lang="en-US" sz="1500" dirty="0">
                        <a:latin typeface="Calibri"/>
                        <a:ea typeface="Calibri"/>
                        <a:cs typeface="Times New Roman"/>
                      </a:endParaRPr>
                    </a:p>
                    <a:p>
                      <a:pPr marL="0" marR="0" algn="l">
                        <a:lnSpc>
                          <a:spcPct val="115000"/>
                        </a:lnSpc>
                        <a:spcBef>
                          <a:spcPts val="0"/>
                        </a:spcBef>
                        <a:spcAft>
                          <a:spcPts val="1000"/>
                        </a:spcAft>
                      </a:pPr>
                      <a:r>
                        <a:rPr lang="en-US" sz="1300" b="1" baseline="30000" dirty="0">
                          <a:latin typeface="Times New Roman"/>
                          <a:ea typeface="Times New Roman"/>
                          <a:cs typeface="Times New Roman"/>
                        </a:rPr>
                        <a:t>2 </a:t>
                      </a:r>
                      <a:r>
                        <a:rPr lang="en-US" sz="1300" b="1" dirty="0">
                          <a:latin typeface="Times New Roman"/>
                          <a:ea typeface="Times New Roman"/>
                          <a:cs typeface="Times New Roman"/>
                        </a:rPr>
                        <a:t> The CPU is worn under the BDU (primarily applies to SOF and armor vehicle crewmen.</a:t>
                      </a:r>
                      <a:endParaRPr lang="en-US" sz="1500" dirty="0">
                        <a:latin typeface="Calibri"/>
                        <a:ea typeface="Calibri"/>
                        <a:cs typeface="Times New Roman"/>
                      </a:endParaRPr>
                    </a:p>
                    <a:p>
                      <a:pPr marL="0" marR="0" algn="l">
                        <a:lnSpc>
                          <a:spcPct val="115000"/>
                        </a:lnSpc>
                        <a:spcBef>
                          <a:spcPts val="0"/>
                        </a:spcBef>
                        <a:spcAft>
                          <a:spcPts val="1000"/>
                        </a:spcAft>
                      </a:pPr>
                      <a:r>
                        <a:rPr lang="en-US" sz="1300" b="1" baseline="30000" dirty="0">
                          <a:latin typeface="Times New Roman"/>
                          <a:ea typeface="Times New Roman"/>
                          <a:cs typeface="Times New Roman"/>
                        </a:rPr>
                        <a:t>3</a:t>
                      </a:r>
                      <a:r>
                        <a:rPr lang="en-US" sz="1300" b="1" dirty="0">
                          <a:latin typeface="Times New Roman"/>
                          <a:ea typeface="Times New Roman"/>
                          <a:cs typeface="Times New Roman"/>
                        </a:rPr>
                        <a:t>  Must be available to the soldier within two hours.  Second set available in 6 hours.</a:t>
                      </a:r>
                      <a:endParaRPr lang="en-US" sz="1500" dirty="0">
                        <a:latin typeface="Calibri"/>
                        <a:ea typeface="Calibri"/>
                        <a:cs typeface="Times New Roman"/>
                      </a:endParaRPr>
                    </a:p>
                    <a:p>
                      <a:pPr marL="0" marR="0" algn="l">
                        <a:lnSpc>
                          <a:spcPct val="115000"/>
                        </a:lnSpc>
                        <a:spcBef>
                          <a:spcPts val="0"/>
                        </a:spcBef>
                        <a:spcAft>
                          <a:spcPts val="1000"/>
                        </a:spcAft>
                      </a:pPr>
                      <a:r>
                        <a:rPr lang="en-US" sz="1300" b="1" baseline="30000" dirty="0">
                          <a:latin typeface="Times New Roman"/>
                          <a:ea typeface="Times New Roman"/>
                          <a:cs typeface="Times New Roman"/>
                        </a:rPr>
                        <a:t>4</a:t>
                      </a:r>
                      <a:r>
                        <a:rPr lang="en-US" sz="1300" b="1" dirty="0">
                          <a:latin typeface="Times New Roman"/>
                          <a:ea typeface="Times New Roman"/>
                          <a:cs typeface="Times New Roman"/>
                        </a:rPr>
                        <a:t>  Within arms reach of soldier.</a:t>
                      </a:r>
                      <a:endParaRPr lang="en-US" sz="1500" dirty="0">
                        <a:latin typeface="Calibri"/>
                        <a:ea typeface="Calibri"/>
                        <a:cs typeface="Times New Roman"/>
                      </a:endParaRPr>
                    </a:p>
                  </a:txBody>
                  <a:tcPr marL="50028" marR="500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9668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602</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smtClean="0">
                <a:ea typeface="+mj-ea"/>
                <a:cs typeface="Arial" pitchFamily="34" charset="0"/>
              </a:rPr>
              <a:t>CBRNE MOPP Levels (1of2)</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5105400"/>
            <a:ext cx="6019800" cy="3721100"/>
            <a:chOff x="1920" y="4500"/>
            <a:chExt cx="8520" cy="4396"/>
          </a:xfrm>
        </p:grpSpPr>
        <p:pic>
          <p:nvPicPr>
            <p:cNvPr id="197639" name="Picture 3" descr="MOPP%20Levels%20Picture"/>
            <p:cNvPicPr>
              <a:picLocks noChangeAspect="1" noChangeArrowheads="1"/>
            </p:cNvPicPr>
            <p:nvPr/>
          </p:nvPicPr>
          <p:blipFill>
            <a:blip r:embed="rId2" cstate="print"/>
            <a:srcRect/>
            <a:stretch>
              <a:fillRect/>
            </a:stretch>
          </p:blipFill>
          <p:spPr bwMode="auto">
            <a:xfrm>
              <a:off x="1920" y="4500"/>
              <a:ext cx="8280" cy="4396"/>
            </a:xfrm>
            <a:prstGeom prst="rect">
              <a:avLst/>
            </a:prstGeom>
            <a:noFill/>
            <a:ln w="9525">
              <a:noFill/>
              <a:miter lim="800000"/>
              <a:headEnd/>
              <a:tailEnd/>
            </a:ln>
          </p:spPr>
        </p:pic>
        <p:sp>
          <p:nvSpPr>
            <p:cNvPr id="197640" name="Rectangle 4"/>
            <p:cNvSpPr>
              <a:spLocks noChangeArrowheads="1"/>
            </p:cNvSpPr>
            <p:nvPr/>
          </p:nvSpPr>
          <p:spPr bwMode="auto">
            <a:xfrm>
              <a:off x="1920" y="4500"/>
              <a:ext cx="8520" cy="4320"/>
            </a:xfrm>
            <a:prstGeom prst="rect">
              <a:avLst/>
            </a:prstGeom>
            <a:noFill/>
            <a:ln w="28575">
              <a:solidFill>
                <a:srgbClr val="000000"/>
              </a:solidFill>
              <a:miter lim="800000"/>
              <a:headEnd/>
              <a:tailEnd/>
            </a:ln>
          </p:spPr>
          <p:txBody>
            <a:bodyPr/>
            <a:lstStyle/>
            <a:p>
              <a:endParaRPr lang="en-US" dirty="0">
                <a:latin typeface="Calibri" pitchFamily="34" charset="0"/>
              </a:endParaRPr>
            </a:p>
          </p:txBody>
        </p:sp>
      </p:grpSp>
      <p:sp>
        <p:nvSpPr>
          <p:cNvPr id="197635" name="Rectangle 5"/>
          <p:cNvSpPr>
            <a:spLocks noChangeArrowheads="1"/>
          </p:cNvSpPr>
          <p:nvPr/>
        </p:nvSpPr>
        <p:spPr bwMode="auto">
          <a:xfrm>
            <a:off x="304800" y="1219200"/>
            <a:ext cx="6248400" cy="3694113"/>
          </a:xfrm>
          <a:prstGeom prst="rect">
            <a:avLst/>
          </a:prstGeom>
          <a:noFill/>
          <a:ln w="9525">
            <a:noFill/>
            <a:miter lim="800000"/>
            <a:headEnd/>
            <a:tailEnd/>
          </a:ln>
        </p:spPr>
        <p:txBody>
          <a:bodyPr anchor="ctr">
            <a:spAutoFit/>
          </a:bodyPr>
          <a:lstStyle/>
          <a:p>
            <a:r>
              <a:rPr lang="en-US" b="1" dirty="0">
                <a:latin typeface="Calibri" pitchFamily="34" charset="0"/>
                <a:ea typeface="Calibri" pitchFamily="34" charset="0"/>
                <a:cs typeface="Times New Roman" pitchFamily="18" charset="0"/>
              </a:rPr>
              <a:t>MOPP LEVELS AND M9 PAPER EMPLACEMENT</a:t>
            </a:r>
            <a:endParaRPr lang="en-US" sz="1200" dirty="0">
              <a:ea typeface="Calibri" pitchFamily="34" charset="0"/>
              <a:cs typeface="Arial" pitchFamily="34" charset="0"/>
            </a:endParaRPr>
          </a:p>
          <a:p>
            <a:pPr eaLnBrk="0" hangingPunct="0"/>
            <a:r>
              <a:rPr lang="en-US" dirty="0">
                <a:latin typeface="Calibri" pitchFamily="34" charset="0"/>
                <a:ea typeface="Calibri" pitchFamily="34" charset="0"/>
                <a:cs typeface="Times New Roman" pitchFamily="18" charset="0"/>
              </a:rPr>
              <a:t>1.  This card establishes the standards for mission oriented protective posture (MOPP).  The threat to the SQDN may range from WMD and NBC systems employed by hostile forces to the careless storage, operation, or damage of industrial sites or transportation means.  Commanders will direct MOPP to permit continued execution of operations while protecting personnel.  Commanders may modify MOPP, when no immediate hazard is present, to reduce heat stress on soldiers.  Commanders may always increase the directed MOPP level based on METT-TC and local conditions.  </a:t>
            </a:r>
            <a:endParaRPr lang="en-US" sz="1200" dirty="0">
              <a:cs typeface="Arial" pitchFamily="34" charset="0"/>
            </a:endParaRPr>
          </a:p>
          <a:p>
            <a:pPr eaLnBrk="0" hangingPunct="0"/>
            <a:r>
              <a:rPr lang="en-US" dirty="0">
                <a:latin typeface="Calibri" pitchFamily="34" charset="0"/>
                <a:ea typeface="Calibri" pitchFamily="34" charset="0"/>
                <a:cs typeface="Calibri" pitchFamily="34" charset="0"/>
              </a:rPr>
              <a:t>2.  NBC protective equipment will be worn, carried or stored in the manner indicated based on the directed MOPP posture.</a:t>
            </a:r>
            <a:endParaRPr lang="en-US" sz="3200" dirty="0">
              <a:cs typeface="Arial" pitchFamily="34" charset="0"/>
            </a:endParaRPr>
          </a:p>
        </p:txBody>
      </p:sp>
      <p:sp>
        <p:nvSpPr>
          <p:cNvPr id="19763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0"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602</a:t>
            </a:r>
          </a:p>
          <a:p>
            <a:pPr algn="ctr" fontAlgn="auto">
              <a:spcAft>
                <a:spcPts val="0"/>
              </a:spcAft>
              <a:defRPr/>
            </a:pPr>
            <a:r>
              <a:rPr lang="en-US" sz="1600" b="1" dirty="0" smtClean="0">
                <a:ea typeface="+mj-ea"/>
                <a:cs typeface="Arial" pitchFamily="34" charset="0"/>
              </a:rPr>
              <a:t>Force Protection</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CBRNE MOPP Levels (2of 2)</a:t>
            </a:r>
            <a:endParaRPr lang="en-US" sz="1600" b="1" dirty="0">
              <a:ea typeface="+mj-ea"/>
              <a:cs typeface="Arial"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5168" y="1184943"/>
          <a:ext cx="5905500" cy="7602157"/>
        </p:xfrm>
        <a:graphic>
          <a:graphicData uri="http://schemas.openxmlformats.org/drawingml/2006/table">
            <a:tbl>
              <a:tblPr/>
              <a:tblGrid>
                <a:gridCol w="689616"/>
                <a:gridCol w="828393"/>
                <a:gridCol w="1361439"/>
                <a:gridCol w="1267498"/>
                <a:gridCol w="1758554"/>
              </a:tblGrid>
              <a:tr h="478788">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THREAT</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CONDITION</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ATTACK</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PROBABILITY</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ENEMY INDICATORS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CIVIL </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INDICATORS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MINIMUM PROTECTIVE</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ACTIONS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788">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WHITE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Negligible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Has no NBC offensive capability in the AI</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No known industrial hazards or nuclear reactors in the AI</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Verify Chemical Defense Equipment (CDE)</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Routine Maintenance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0449">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GREEN</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Possible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Has offensive NBC capability</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No indicators of potential employment in next 24 hours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Confirmed presence of hazardous industrial materials or nuclear reactors in the AI</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Above, plus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NBC Training &amp; Rehearsals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PMCS NBC Equipment, to include vehicle and shelter filters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Shelter/Overhead cover plan</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MOPP 0</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4560">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AMBER</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Probable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Moving, dispersing, or prepositioning NBC munitions forward or near delivery systems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Wearing protective gear or movement/ dispersal of decon systems </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Increased OPSEC of delivery means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Hazardous industrial practices reported</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Hazardous conditions in storage facilities detected</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Combat operations being conducted near sites with confirmed hazards</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Above, plus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buFontTx/>
                        <a:buChar char="-"/>
                      </a:pPr>
                      <a:r>
                        <a:rPr lang="en-US" sz="800" b="1" dirty="0" smtClean="0">
                          <a:latin typeface="Arial" pitchFamily="34" charset="0"/>
                          <a:ea typeface="Calibri"/>
                          <a:cs typeface="Arial" pitchFamily="34" charset="0"/>
                        </a:rPr>
                        <a:t>Emplace Alarms</a:t>
                      </a:r>
                    </a:p>
                    <a:p>
                      <a:pPr marL="0" marR="0" algn="l">
                        <a:lnSpc>
                          <a:spcPct val="100000"/>
                        </a:lnSpc>
                        <a:spcBef>
                          <a:spcPts val="0"/>
                        </a:spcBef>
                        <a:spcAft>
                          <a:spcPts val="1000"/>
                        </a:spcAft>
                        <a:buFontTx/>
                        <a:buChar char="-"/>
                      </a:pPr>
                      <a:r>
                        <a:rPr lang="en-US" sz="800" b="1" dirty="0" smtClean="0">
                          <a:latin typeface="Arial" pitchFamily="34" charset="0"/>
                          <a:ea typeface="Calibri"/>
                          <a:cs typeface="Arial" pitchFamily="34" charset="0"/>
                        </a:rPr>
                        <a:t>- </a:t>
                      </a:r>
                      <a:r>
                        <a:rPr lang="en-US" sz="800" b="1" dirty="0">
                          <a:latin typeface="Arial" pitchFamily="34" charset="0"/>
                          <a:ea typeface="Calibri"/>
                          <a:cs typeface="Arial" pitchFamily="34" charset="0"/>
                        </a:rPr>
                        <a:t>MOPP 2 decision</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Cover equipment/ supplies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Verify alarms/ warnings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Brief NBC Teams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Verify mask seals/MOPP</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Decon Site Prep</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Collective Shelters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Issue </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FOXs on stand-by or conducting directed surveillance</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5745">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RED</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Imminent</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Ready/certain to employ NBC munitions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Used in AI; no local contamination hazard present</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Localized spill or accident confirmed</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HN authorities direct limited precautionary evacuation or declare hazard area</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Above, plus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MOPP 2/3/4 decision based on METT-TC </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Continuous Monitoring</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Use Vehicle Overpressure</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FOX NAI overwatch</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0844">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BLACK</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Attack Occurred</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 NBC contamination is present in AO</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Germs/Toxins detected in AO</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Major industrial accident/ incident</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1000"/>
                        </a:spcAft>
                      </a:pPr>
                      <a:r>
                        <a:rPr lang="en-US" sz="800" b="1" dirty="0">
                          <a:latin typeface="Arial" pitchFamily="34" charset="0"/>
                          <a:ea typeface="Calibri"/>
                          <a:cs typeface="Arial" pitchFamily="34" charset="0"/>
                        </a:rPr>
                        <a:t>Above, plus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FOX Recon/Unit Survey</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Mark Contaminated Areas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Find Clear Routes</a:t>
                      </a:r>
                      <a:endParaRPr lang="en-US" sz="800" dirty="0">
                        <a:latin typeface="Arial" pitchFamily="34" charset="0"/>
                        <a:ea typeface="Calibri"/>
                        <a:cs typeface="Arial" pitchFamily="34" charset="0"/>
                      </a:endParaRPr>
                    </a:p>
                    <a:p>
                      <a:pPr marL="0" marR="0" algn="l">
                        <a:lnSpc>
                          <a:spcPct val="100000"/>
                        </a:lnSpc>
                        <a:spcBef>
                          <a:spcPts val="0"/>
                        </a:spcBef>
                        <a:spcAft>
                          <a:spcPts val="1000"/>
                        </a:spcAft>
                      </a:pPr>
                      <a:r>
                        <a:rPr lang="en-US" sz="800" b="1" dirty="0">
                          <a:latin typeface="Arial" pitchFamily="34" charset="0"/>
                          <a:ea typeface="Calibri"/>
                          <a:cs typeface="Arial" pitchFamily="34" charset="0"/>
                        </a:rPr>
                        <a:t>- CDE Resupply</a:t>
                      </a:r>
                      <a:endParaRPr lang="en-US" sz="800" dirty="0">
                        <a:latin typeface="Arial" pitchFamily="34" charset="0"/>
                        <a:ea typeface="Calibri"/>
                        <a:cs typeface="Arial" pitchFamily="34" charset="0"/>
                      </a:endParaRPr>
                    </a:p>
                  </a:txBody>
                  <a:tcPr marL="17439" marR="17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972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a:defRPr/>
            </a:pPr>
            <a:r>
              <a:rPr lang="en-US" sz="1600" b="1" dirty="0" smtClean="0">
                <a:ea typeface="+mj-ea"/>
                <a:cs typeface="Arial" pitchFamily="34" charset="0"/>
              </a:rPr>
              <a:t>603</a:t>
            </a:r>
          </a:p>
          <a:p>
            <a:pPr algn="ctr">
              <a:defRPr/>
            </a:pPr>
            <a:r>
              <a:rPr lang="en-US" sz="1600" b="1" dirty="0" smtClean="0">
                <a:ea typeface="+mj-ea"/>
                <a:cs typeface="Arial" pitchFamily="34" charset="0"/>
              </a:rPr>
              <a:t>Force Protection</a:t>
            </a:r>
            <a:r>
              <a:rPr lang="en-US" sz="1600" b="1" dirty="0">
                <a:ea typeface="+mj-ea"/>
                <a:cs typeface="Arial" pitchFamily="34" charset="0"/>
              </a:rPr>
              <a:t/>
            </a:r>
            <a:br>
              <a:rPr lang="en-US" sz="1600" b="1" dirty="0">
                <a:ea typeface="+mj-ea"/>
                <a:cs typeface="Arial" pitchFamily="34" charset="0"/>
              </a:rPr>
            </a:br>
            <a:r>
              <a:rPr lang="en-US" sz="1600" b="1" dirty="0">
                <a:latin typeface="Calibri" pitchFamily="34" charset="0"/>
                <a:ea typeface="Calibri" pitchFamily="34" charset="0"/>
                <a:cs typeface="Times New Roman" pitchFamily="18" charset="0"/>
              </a:rPr>
              <a:t>NBC </a:t>
            </a:r>
            <a:r>
              <a:rPr lang="en-US" sz="1600" b="1" dirty="0" smtClean="0">
                <a:latin typeface="Calibri" pitchFamily="34" charset="0"/>
                <a:ea typeface="Calibri" pitchFamily="34" charset="0"/>
                <a:cs typeface="Times New Roman" pitchFamily="18" charset="0"/>
              </a:rPr>
              <a:t>Warnings and Alarms</a:t>
            </a:r>
            <a:endParaRPr lang="en-US" sz="2800" dirty="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6</a:t>
            </a:r>
            <a:r>
              <a:rPr lang="en-US" sz="1600" b="1" dirty="0" smtClean="0">
                <a:ea typeface="+mj-ea"/>
                <a:cs typeface="Arial" pitchFamily="34" charset="0"/>
              </a:rPr>
              <a:t>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Risk </a:t>
            </a:r>
            <a:r>
              <a:rPr lang="en-US" sz="1600" b="1" dirty="0" smtClean="0">
                <a:ea typeface="+mj-ea"/>
                <a:cs typeface="Arial" pitchFamily="34" charset="0"/>
              </a:rPr>
              <a:t>Management (1 of 2)</a:t>
            </a:r>
            <a:endParaRPr lang="en-US" sz="1600" b="1" dirty="0">
              <a:ea typeface="+mj-ea"/>
              <a:cs typeface="Arial" pitchFamily="34" charset="0"/>
            </a:endParaRPr>
          </a:p>
        </p:txBody>
      </p:sp>
      <p:pic>
        <p:nvPicPr>
          <p:cNvPr id="201732" name="Picture 1"/>
          <p:cNvPicPr>
            <a:picLocks noChangeAspect="1" noChangeArrowheads="1"/>
          </p:cNvPicPr>
          <p:nvPr/>
        </p:nvPicPr>
        <p:blipFill>
          <a:blip r:embed="rId2" cstate="print"/>
          <a:srcRect/>
          <a:stretch>
            <a:fillRect/>
          </a:stretch>
        </p:blipFill>
        <p:spPr bwMode="auto">
          <a:xfrm>
            <a:off x="263525" y="1109663"/>
            <a:ext cx="6326188" cy="7653337"/>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6</a:t>
            </a:r>
            <a:r>
              <a:rPr lang="en-US" sz="1600" b="1" dirty="0" smtClean="0">
                <a:ea typeface="+mj-ea"/>
                <a:cs typeface="Arial" pitchFamily="34" charset="0"/>
              </a:rPr>
              <a:t>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Risk </a:t>
            </a:r>
            <a:r>
              <a:rPr lang="en-US" sz="1600" b="1" dirty="0" smtClean="0">
                <a:ea typeface="+mj-ea"/>
                <a:cs typeface="Arial" pitchFamily="34" charset="0"/>
              </a:rPr>
              <a:t>Management (2 of 2)</a:t>
            </a:r>
            <a:endParaRPr lang="en-US" sz="1600" b="1" dirty="0">
              <a:ea typeface="+mj-ea"/>
              <a:cs typeface="Arial" pitchFamily="34" charset="0"/>
            </a:endParaRPr>
          </a:p>
        </p:txBody>
      </p:sp>
      <p:pic>
        <p:nvPicPr>
          <p:cNvPr id="202756" name="Picture 2"/>
          <p:cNvPicPr>
            <a:picLocks noChangeAspect="1" noChangeArrowheads="1"/>
          </p:cNvPicPr>
          <p:nvPr/>
        </p:nvPicPr>
        <p:blipFill>
          <a:blip r:embed="rId2" cstate="print"/>
          <a:srcRect/>
          <a:stretch>
            <a:fillRect/>
          </a:stretch>
        </p:blipFill>
        <p:spPr bwMode="auto">
          <a:xfrm>
            <a:off x="203200" y="1066800"/>
            <a:ext cx="6448425" cy="2590800"/>
          </a:xfrm>
          <a:prstGeom prst="rect">
            <a:avLst/>
          </a:prstGeom>
          <a:noFill/>
          <a:ln w="9525">
            <a:noFill/>
            <a:miter lim="800000"/>
            <a:headEnd/>
            <a:tailEnd/>
          </a:ln>
        </p:spPr>
      </p:pic>
      <p:pic>
        <p:nvPicPr>
          <p:cNvPr id="202757" name="Picture 3"/>
          <p:cNvPicPr>
            <a:picLocks noChangeAspect="1" noChangeArrowheads="1"/>
          </p:cNvPicPr>
          <p:nvPr/>
        </p:nvPicPr>
        <p:blipFill>
          <a:blip r:embed="rId3" cstate="print"/>
          <a:srcRect/>
          <a:stretch>
            <a:fillRect/>
          </a:stretch>
        </p:blipFill>
        <p:spPr bwMode="auto">
          <a:xfrm>
            <a:off x="228600" y="3838575"/>
            <a:ext cx="6445250" cy="2181225"/>
          </a:xfrm>
          <a:prstGeom prst="rect">
            <a:avLst/>
          </a:prstGeom>
          <a:noFill/>
          <a:ln w="9525">
            <a:noFill/>
            <a:miter lim="800000"/>
            <a:headEnd/>
            <a:tailEnd/>
          </a:ln>
        </p:spPr>
      </p:pic>
      <p:sp>
        <p:nvSpPr>
          <p:cNvPr id="6" name="TextBox 5"/>
          <p:cNvSpPr txBox="1"/>
          <p:nvPr/>
        </p:nvSpPr>
        <p:spPr>
          <a:xfrm>
            <a:off x="685800" y="7010400"/>
            <a:ext cx="5486400" cy="92333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smtClean="0"/>
              <a:t>Risk Management is conducted for all operations regardless of task or environmental condition</a:t>
            </a:r>
            <a:endParaRPr lang="en-US"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FIRES AND EFFECTS</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2"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10" name="Picture 9"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1" name="Table 10"/>
          <p:cNvGraphicFramePr>
            <a:graphicFrameLocks noGrp="1"/>
          </p:cNvGraphicFramePr>
          <p:nvPr/>
        </p:nvGraphicFramePr>
        <p:xfrm>
          <a:off x="974558" y="6553200"/>
          <a:ext cx="4953000" cy="1600200"/>
        </p:xfrm>
        <a:graphic>
          <a:graphicData uri="http://schemas.openxmlformats.org/drawingml/2006/table">
            <a:tbl>
              <a:tblPr/>
              <a:tblGrid>
                <a:gridCol w="1061357"/>
                <a:gridCol w="3891643"/>
              </a:tblGrid>
              <a:tr h="310379">
                <a:tc>
                  <a:txBody>
                    <a:bodyPr/>
                    <a:lstStyle/>
                    <a:p>
                      <a:pPr algn="ctr" fontAlgn="b"/>
                      <a:r>
                        <a:rPr lang="en-US" sz="1500" b="0" i="0" u="none" strike="noStrike" dirty="0" smtClean="0">
                          <a:solidFill>
                            <a:srgbClr val="000000"/>
                          </a:solidFill>
                          <a:latin typeface="Arial"/>
                        </a:rPr>
                        <a:t>700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pitchFamily="34" charset="0"/>
                          <a:cs typeface="Arial" pitchFamily="34" charset="0"/>
                        </a:rPr>
                        <a:t>Risk Assessment Distance</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effectLst/>
                          <a:latin typeface="Arial" pitchFamily="34" charset="0"/>
                          <a:cs typeface="Arial" pitchFamily="34" charset="0"/>
                        </a:rPr>
                        <a:t>Crater Analysis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dirty="0" smtClean="0">
                          <a:solidFill>
                            <a:schemeClr val="tx1"/>
                          </a:solidFill>
                          <a:latin typeface="Arial" pitchFamily="34" charset="0"/>
                          <a:cs typeface="Arial" pitchFamily="34" charset="0"/>
                        </a:rPr>
                        <a:t>Artillery and Mortar Ranges</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pitchFamily="34" charset="0"/>
                          <a:cs typeface="Arial" pitchFamily="34" charset="0"/>
                        </a:rPr>
                        <a:t>Fire</a:t>
                      </a:r>
                      <a:r>
                        <a:rPr lang="en-US" sz="1500" b="0" i="0" u="none" strike="noStrike" baseline="0" dirty="0" smtClean="0">
                          <a:solidFill>
                            <a:schemeClr val="tx1"/>
                          </a:solidFill>
                          <a:latin typeface="Arial" pitchFamily="34" charset="0"/>
                          <a:cs typeface="Arial" pitchFamily="34" charset="0"/>
                        </a:rPr>
                        <a:t> Missions</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pitchFamily="34" charset="0"/>
                          <a:cs typeface="Arial" pitchFamily="34" charset="0"/>
                        </a:rPr>
                        <a:t>Air</a:t>
                      </a:r>
                      <a:r>
                        <a:rPr lang="en-US" sz="1500" b="0" i="0" u="none" strike="noStrike" baseline="0" dirty="0" smtClean="0">
                          <a:solidFill>
                            <a:schemeClr val="tx1"/>
                          </a:solidFill>
                          <a:latin typeface="Arial" pitchFamily="34" charset="0"/>
                          <a:cs typeface="Arial" pitchFamily="34" charset="0"/>
                        </a:rPr>
                        <a:t> to Ground Integration</a:t>
                      </a:r>
                      <a:endParaRPr lang="en-US" sz="1500" b="0" i="0" u="none" strike="noStrike" dirty="0" smtClean="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255588" y="1371600"/>
          <a:ext cx="6388100" cy="7391400"/>
        </p:xfrm>
        <a:graphic>
          <a:graphicData uri="http://schemas.openxmlformats.org/presentationml/2006/ole">
            <p:oleObj spid="_x0000_s400386" name="Worksheet" r:id="rId3" imgW="7334250" imgH="6677025" progId="Excel.Sheet.8">
              <p:embed/>
            </p:oleObj>
          </a:graphicData>
        </a:graphic>
      </p:graphicFrame>
      <p:sp>
        <p:nvSpPr>
          <p:cNvPr id="921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Risk Assessment Distances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Crater </a:t>
            </a:r>
            <a:r>
              <a:rPr lang="en-US" sz="1600" b="1" dirty="0" smtClean="0">
                <a:ea typeface="+mj-ea"/>
                <a:cs typeface="Arial" pitchFamily="34" charset="0"/>
              </a:rPr>
              <a:t>Analysis (1 of 3)</a:t>
            </a:r>
            <a:endParaRPr lang="en-US" sz="1600" b="1" dirty="0">
              <a:ea typeface="+mj-ea"/>
              <a:cs typeface="Arial" pitchFamily="34" charset="0"/>
            </a:endParaRPr>
          </a:p>
        </p:txBody>
      </p:sp>
      <p:sp>
        <p:nvSpPr>
          <p:cNvPr id="221189" name="Rectangle 3"/>
          <p:cNvSpPr>
            <a:spLocks noChangeArrowheads="1"/>
          </p:cNvSpPr>
          <p:nvPr/>
        </p:nvSpPr>
        <p:spPr bwMode="auto">
          <a:xfrm>
            <a:off x="0" y="0"/>
            <a:ext cx="6858000" cy="457200"/>
          </a:xfrm>
          <a:prstGeom prst="rect">
            <a:avLst/>
          </a:prstGeom>
          <a:noFill/>
          <a:ln w="9525">
            <a:noFill/>
            <a:miter lim="800000"/>
            <a:headEnd/>
            <a:tailEnd/>
          </a:ln>
        </p:spPr>
        <p:txBody>
          <a:bodyPr wrap="none" anchor="ctr">
            <a:spAutoFit/>
          </a:bodyPr>
          <a:lstStyle/>
          <a:p>
            <a:endParaRPr lang="en-US" dirty="0">
              <a:latin typeface="Calibri" pitchFamily="34" charset="0"/>
            </a:endParaRPr>
          </a:p>
        </p:txBody>
      </p:sp>
      <p:grpSp>
        <p:nvGrpSpPr>
          <p:cNvPr id="2" name="Group 10"/>
          <p:cNvGrpSpPr>
            <a:grpSpLocks/>
          </p:cNvGrpSpPr>
          <p:nvPr/>
        </p:nvGrpSpPr>
        <p:grpSpPr bwMode="auto">
          <a:xfrm>
            <a:off x="165100" y="1444625"/>
            <a:ext cx="6464300" cy="7356476"/>
            <a:chOff x="164432" y="1444874"/>
            <a:chExt cx="6464968" cy="7356226"/>
          </a:xfrm>
        </p:grpSpPr>
        <p:pic>
          <p:nvPicPr>
            <p:cNvPr id="221191" name="Picture 1"/>
            <p:cNvPicPr>
              <a:picLocks noChangeAspect="1" noChangeArrowheads="1"/>
            </p:cNvPicPr>
            <p:nvPr/>
          </p:nvPicPr>
          <p:blipFill>
            <a:blip r:embed="rId2" cstate="print"/>
            <a:srcRect/>
            <a:stretch>
              <a:fillRect/>
            </a:stretch>
          </p:blipFill>
          <p:spPr bwMode="auto">
            <a:xfrm>
              <a:off x="3057525" y="5334000"/>
              <a:ext cx="3571875" cy="3467100"/>
            </a:xfrm>
            <a:prstGeom prst="rect">
              <a:avLst/>
            </a:prstGeom>
            <a:noFill/>
            <a:ln w="9525">
              <a:noFill/>
              <a:miter lim="800000"/>
              <a:headEnd/>
              <a:tailEnd/>
            </a:ln>
          </p:spPr>
        </p:pic>
        <p:sp>
          <p:nvSpPr>
            <p:cNvPr id="221192" name="Rectangle 4"/>
            <p:cNvSpPr>
              <a:spLocks noChangeArrowheads="1"/>
            </p:cNvSpPr>
            <p:nvPr/>
          </p:nvSpPr>
          <p:spPr bwMode="auto">
            <a:xfrm>
              <a:off x="176462" y="5125641"/>
              <a:ext cx="4648200" cy="1938992"/>
            </a:xfrm>
            <a:prstGeom prst="rect">
              <a:avLst/>
            </a:prstGeom>
            <a:noFill/>
            <a:ln w="9525">
              <a:noFill/>
              <a:miter lim="800000"/>
              <a:headEnd/>
              <a:tailEnd/>
            </a:ln>
          </p:spPr>
          <p:txBody>
            <a:bodyPr anchor="ctr">
              <a:spAutoFit/>
            </a:bodyPr>
            <a:lstStyle/>
            <a:p>
              <a:pPr indent="274638" eaLnBrk="0" hangingPunct="0">
                <a:tabLst>
                  <a:tab pos="400050" algn="l"/>
                </a:tabLst>
              </a:pPr>
              <a:r>
                <a:rPr lang="en-US" sz="1200" b="1" u="sng" dirty="0">
                  <a:ea typeface="Times New Roman" pitchFamily="18" charset="0"/>
                  <a:cs typeface="Arial" pitchFamily="34" charset="0"/>
                </a:rPr>
                <a:t>Side Spray Method </a:t>
              </a:r>
            </a:p>
            <a:p>
              <a:pPr indent="274638" eaLnBrk="0" hangingPunct="0">
                <a:tabLst>
                  <a:tab pos="400050" algn="l"/>
                </a:tabLst>
              </a:pPr>
              <a:endParaRPr lang="en-US" sz="600" dirty="0">
                <a:ea typeface="Times New Roman" pitchFamily="18" charset="0"/>
                <a:cs typeface="Arial" pitchFamily="34" charset="0"/>
              </a:endParaRPr>
            </a:p>
            <a:p>
              <a:pPr indent="274638" eaLnBrk="0" hangingPunct="0">
                <a:buFontTx/>
                <a:buChar char="•"/>
                <a:tabLst>
                  <a:tab pos="400050" algn="l"/>
                </a:tabLst>
              </a:pPr>
              <a:r>
                <a:rPr lang="en-US" sz="1200" dirty="0">
                  <a:ea typeface="Times New Roman" pitchFamily="18" charset="0"/>
                  <a:cs typeface="Arial" pitchFamily="34" charset="0"/>
                </a:rPr>
                <a:t>Place a stake in the center of the crater.</a:t>
              </a:r>
              <a:endParaRPr lang="en-US" sz="600" dirty="0">
                <a:ea typeface="Times New Roman" pitchFamily="18" charset="0"/>
                <a:cs typeface="Arial" pitchFamily="34" charset="0"/>
              </a:endParaRPr>
            </a:p>
            <a:p>
              <a:pPr indent="274638" eaLnBrk="0" hangingPunct="0">
                <a:buFontTx/>
                <a:buChar char="•"/>
                <a:tabLst>
                  <a:tab pos="400050" algn="l"/>
                </a:tabLst>
              </a:pPr>
              <a:r>
                <a:rPr lang="en-US" sz="1200" dirty="0">
                  <a:ea typeface="Times New Roman" pitchFamily="18" charset="0"/>
                  <a:cs typeface="Arial" pitchFamily="34" charset="0"/>
                </a:rPr>
                <a:t>Place a second stake in the </a:t>
              </a:r>
              <a:r>
                <a:rPr lang="en-US" sz="1200" dirty="0" smtClean="0">
                  <a:ea typeface="Times New Roman" pitchFamily="18" charset="0"/>
                  <a:cs typeface="Arial" pitchFamily="34" charset="0"/>
                </a:rPr>
                <a:t>fuse </a:t>
              </a:r>
              <a:r>
                <a:rPr lang="en-US" sz="1200" dirty="0">
                  <a:ea typeface="Times New Roman" pitchFamily="18" charset="0"/>
                  <a:cs typeface="Arial" pitchFamily="34" charset="0"/>
                </a:rPr>
                <a:t>furrow.</a:t>
              </a:r>
              <a:endParaRPr lang="en-US" sz="600" dirty="0">
                <a:ea typeface="Times New Roman" pitchFamily="18" charset="0"/>
                <a:cs typeface="Arial" pitchFamily="34" charset="0"/>
              </a:endParaRPr>
            </a:p>
            <a:p>
              <a:pPr indent="274638" eaLnBrk="0" hangingPunct="0">
                <a:buFontTx/>
                <a:buChar char="•"/>
                <a:tabLst>
                  <a:tab pos="400050" algn="l"/>
                </a:tabLst>
              </a:pPr>
              <a:r>
                <a:rPr lang="en-US" sz="1200" dirty="0">
                  <a:ea typeface="Times New Roman" pitchFamily="18" charset="0"/>
                  <a:cs typeface="Arial" pitchFamily="34" charset="0"/>
                </a:rPr>
                <a:t>Set up a compass in line with the stakes and away from fragments.</a:t>
              </a:r>
              <a:endParaRPr lang="en-US" sz="600" dirty="0">
                <a:ea typeface="Times New Roman" pitchFamily="18" charset="0"/>
                <a:cs typeface="Arial" pitchFamily="34" charset="0"/>
              </a:endParaRPr>
            </a:p>
            <a:p>
              <a:pPr indent="274638" eaLnBrk="0" hangingPunct="0">
                <a:buFontTx/>
                <a:buChar char="•"/>
                <a:tabLst>
                  <a:tab pos="400050" algn="l"/>
                </a:tabLst>
              </a:pPr>
              <a:r>
                <a:rPr lang="en-US" sz="1200" dirty="0">
                  <a:ea typeface="Times New Roman" pitchFamily="18" charset="0"/>
                  <a:cs typeface="Arial" pitchFamily="34" charset="0"/>
                </a:rPr>
                <a:t>Orient the instrument.</a:t>
              </a:r>
              <a:endParaRPr lang="en-US" sz="600" dirty="0">
                <a:ea typeface="Times New Roman" pitchFamily="18" charset="0"/>
                <a:cs typeface="Arial" pitchFamily="34" charset="0"/>
              </a:endParaRPr>
            </a:p>
            <a:p>
              <a:pPr indent="274638" eaLnBrk="0" hangingPunct="0">
                <a:buFontTx/>
                <a:buChar char="•"/>
                <a:tabLst>
                  <a:tab pos="400050" algn="l"/>
                </a:tabLst>
              </a:pPr>
              <a:r>
                <a:rPr lang="en-US" sz="1200" dirty="0">
                  <a:ea typeface="Times New Roman" pitchFamily="18" charset="0"/>
                  <a:cs typeface="Arial" pitchFamily="34" charset="0"/>
                </a:rPr>
                <a:t>Measure the direction to the hostile weapon.</a:t>
              </a:r>
              <a:endParaRPr lang="en-US" sz="600" dirty="0">
                <a:ea typeface="Times New Roman" pitchFamily="18" charset="0"/>
                <a:cs typeface="Arial" pitchFamily="34" charset="0"/>
              </a:endParaRPr>
            </a:p>
            <a:p>
              <a:pPr indent="274638" eaLnBrk="0" hangingPunct="0">
                <a:tabLst>
                  <a:tab pos="400050" algn="l"/>
                </a:tabLst>
              </a:pPr>
              <a:r>
                <a:rPr lang="en-US" sz="1200" b="1" dirty="0">
                  <a:ea typeface="Times New Roman" pitchFamily="18" charset="0"/>
                  <a:cs typeface="Arial" pitchFamily="34" charset="0"/>
                </a:rPr>
                <a:t>Side Spray Method </a:t>
              </a:r>
              <a:endParaRPr lang="en-US" sz="600" dirty="0">
                <a:ea typeface="Times New Roman" pitchFamily="18" charset="0"/>
                <a:cs typeface="Arial" pitchFamily="34" charset="0"/>
              </a:endParaRPr>
            </a:p>
            <a:p>
              <a:pPr indent="274638" eaLnBrk="0" hangingPunct="0">
                <a:tabLst>
                  <a:tab pos="400050" algn="l"/>
                </a:tabLst>
              </a:pPr>
              <a:endParaRPr lang="en-US" dirty="0">
                <a:ea typeface="Times New Roman" pitchFamily="18" charset="0"/>
                <a:cs typeface="Arial" pitchFamily="34" charset="0"/>
              </a:endParaRPr>
            </a:p>
          </p:txBody>
        </p:sp>
        <p:grpSp>
          <p:nvGrpSpPr>
            <p:cNvPr id="3" name="Group 9"/>
            <p:cNvGrpSpPr>
              <a:grpSpLocks/>
            </p:cNvGrpSpPr>
            <p:nvPr/>
          </p:nvGrpSpPr>
          <p:grpSpPr bwMode="auto">
            <a:xfrm>
              <a:off x="164432" y="1444874"/>
              <a:ext cx="6369718" cy="3517651"/>
              <a:chOff x="164432" y="1444874"/>
              <a:chExt cx="6369718" cy="3517651"/>
            </a:xfrm>
          </p:grpSpPr>
          <p:pic>
            <p:nvPicPr>
              <p:cNvPr id="221194" name="Picture 2"/>
              <p:cNvPicPr>
                <a:picLocks noChangeAspect="1" noChangeArrowheads="1"/>
              </p:cNvPicPr>
              <p:nvPr/>
            </p:nvPicPr>
            <p:blipFill>
              <a:blip r:embed="rId3" cstate="print"/>
              <a:srcRect/>
              <a:stretch>
                <a:fillRect/>
              </a:stretch>
            </p:blipFill>
            <p:spPr bwMode="auto">
              <a:xfrm>
                <a:off x="2895600" y="1676400"/>
                <a:ext cx="3638550" cy="3286125"/>
              </a:xfrm>
              <a:prstGeom prst="rect">
                <a:avLst/>
              </a:prstGeom>
              <a:noFill/>
              <a:ln w="9525">
                <a:noFill/>
                <a:miter lim="800000"/>
                <a:headEnd/>
                <a:tailEnd/>
              </a:ln>
            </p:spPr>
          </p:pic>
          <p:sp>
            <p:nvSpPr>
              <p:cNvPr id="525317" name="Rectangle 5"/>
              <p:cNvSpPr>
                <a:spLocks noChangeArrowheads="1"/>
              </p:cNvSpPr>
              <p:nvPr/>
            </p:nvSpPr>
            <p:spPr bwMode="auto">
              <a:xfrm>
                <a:off x="164432" y="1444874"/>
                <a:ext cx="3416653" cy="3508256"/>
              </a:xfrm>
              <a:prstGeom prst="rect">
                <a:avLst/>
              </a:prstGeom>
              <a:noFill/>
              <a:ln w="9525">
                <a:noFill/>
                <a:miter lim="800000"/>
                <a:headEnd/>
                <a:tailEnd/>
              </a:ln>
              <a:effectLst/>
            </p:spPr>
            <p:txBody>
              <a:bodyPr anchor="ctr">
                <a:spAutoFit/>
              </a:bodyPr>
              <a:lstStyle/>
              <a:p>
                <a:pPr>
                  <a:tabLst>
                    <a:tab pos="503238" algn="l"/>
                  </a:tabLst>
                  <a:defRPr/>
                </a:pPr>
                <a:r>
                  <a:rPr lang="en-US" sz="1200" b="1" u="sng" dirty="0" smtClean="0">
                    <a:ea typeface="Times New Roman" pitchFamily="18" charset="0"/>
                    <a:cs typeface="Arial" pitchFamily="34" charset="0"/>
                  </a:rPr>
                  <a:t>Fuse </a:t>
                </a:r>
                <a:r>
                  <a:rPr lang="en-US" sz="1200" b="1" u="sng" dirty="0">
                    <a:ea typeface="Times New Roman" pitchFamily="18" charset="0"/>
                    <a:cs typeface="Arial" pitchFamily="34" charset="0"/>
                  </a:rPr>
                  <a:t>Furrow and Center of Crater Method </a:t>
                </a:r>
                <a:endParaRPr lang="en-US" sz="600" u="sng" dirty="0">
                  <a:cs typeface="Arial" pitchFamily="34" charset="0"/>
                </a:endParaRPr>
              </a:p>
              <a:p>
                <a:pPr indent="274638">
                  <a:buFont typeface="Arial" pitchFamily="34" charset="0"/>
                  <a:buChar char="•"/>
                  <a:tabLst>
                    <a:tab pos="503238" algn="l"/>
                  </a:tabLst>
                  <a:defRPr/>
                </a:pPr>
                <a:endParaRPr lang="en-US" sz="1200" dirty="0">
                  <a:ea typeface="Times New Roman" pitchFamily="18" charset="0"/>
                  <a:cs typeface="Arial" pitchFamily="34" charset="0"/>
                </a:endParaRPr>
              </a:p>
              <a:p>
                <a:pPr indent="274638">
                  <a:buFont typeface="Arial" pitchFamily="34" charset="0"/>
                  <a:buChar char="•"/>
                  <a:tabLst>
                    <a:tab pos="503238" algn="l"/>
                  </a:tabLst>
                  <a:defRPr/>
                </a:pPr>
                <a:r>
                  <a:rPr lang="en-US" sz="1200" dirty="0">
                    <a:ea typeface="Times New Roman" pitchFamily="18" charset="0"/>
                    <a:cs typeface="Arial" pitchFamily="34" charset="0"/>
                  </a:rPr>
                  <a:t>Place a stake in the center of the crater.</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Place two stakes, one at the end of each line of side spray, equal distance from the center stake.</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Hold a length of communications wire (or another appropriate field expedient means) to each side spray stake, and strike an arc forward of the </a:t>
                </a:r>
                <a:r>
                  <a:rPr lang="en-US" sz="1200" dirty="0" smtClean="0">
                    <a:ea typeface="Times New Roman" pitchFamily="18" charset="0"/>
                    <a:cs typeface="Arial" pitchFamily="34" charset="0"/>
                  </a:rPr>
                  <a:t>fuse </a:t>
                </a:r>
                <a:r>
                  <a:rPr lang="en-US" sz="1200" dirty="0">
                    <a:ea typeface="Times New Roman" pitchFamily="18" charset="0"/>
                    <a:cs typeface="Arial" pitchFamily="34" charset="0"/>
                  </a:rPr>
                  <a:t>furrow.</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Place a stake where these arcs intersect.</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Set up a compass in line with the center stake and the stake at the intersection of the arcs.</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Orient the instrument.</a:t>
                </a:r>
                <a:endParaRPr lang="en-US" sz="600" dirty="0">
                  <a:cs typeface="Arial" pitchFamily="34" charset="0"/>
                </a:endParaRPr>
              </a:p>
              <a:p>
                <a:pPr indent="274638" eaLnBrk="0" hangingPunct="0">
                  <a:buFontTx/>
                  <a:buChar char="•"/>
                  <a:tabLst>
                    <a:tab pos="503238" algn="l"/>
                  </a:tabLst>
                  <a:defRPr/>
                </a:pPr>
                <a:r>
                  <a:rPr lang="en-US" sz="1200" dirty="0">
                    <a:ea typeface="Times New Roman" pitchFamily="18" charset="0"/>
                    <a:cs typeface="Arial" pitchFamily="34" charset="0"/>
                  </a:rPr>
                  <a:t>Measure the direction to the firing weapon.</a:t>
                </a:r>
                <a:endParaRPr lang="en-US" sz="1200" b="1" dirty="0">
                  <a:ea typeface="Times New Roman" pitchFamily="18" charset="0"/>
                  <a:cs typeface="Arial" pitchFamily="34" charset="0"/>
                </a:endParaRPr>
              </a:p>
              <a:p>
                <a:pPr indent="274638" eaLnBrk="0" hangingPunct="0">
                  <a:tabLst>
                    <a:tab pos="503238" algn="l"/>
                  </a:tabLst>
                  <a:defRPr/>
                </a:pPr>
                <a:r>
                  <a:rPr lang="en-US" sz="1200" b="1" dirty="0">
                    <a:ea typeface="Times New Roman" pitchFamily="18" charset="0"/>
                    <a:cs typeface="Arial" pitchFamily="34" charset="0"/>
                  </a:rPr>
                  <a:t/>
                </a:r>
                <a:br>
                  <a:rPr lang="en-US" sz="1200" b="1" dirty="0">
                    <a:ea typeface="Times New Roman" pitchFamily="18" charset="0"/>
                    <a:cs typeface="Arial" pitchFamily="34" charset="0"/>
                  </a:rPr>
                </a:br>
                <a:endParaRPr lang="en-US" dirty="0">
                  <a:cs typeface="Arial" pitchFamily="34" charset="0"/>
                </a:endParaRP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2971800" y="1828800"/>
            <a:ext cx="3886200" cy="3543300"/>
          </a:xfrm>
          <a:prstGeom prst="rect">
            <a:avLst/>
          </a:prstGeom>
          <a:noFill/>
          <a:ln w="9525">
            <a:noFill/>
            <a:miter lim="800000"/>
            <a:headEnd/>
            <a:tailEnd/>
          </a:ln>
        </p:spPr>
      </p:pic>
      <p:sp>
        <p:nvSpPr>
          <p:cNvPr id="22221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Crater </a:t>
            </a:r>
            <a:r>
              <a:rPr lang="en-US" sz="1600" b="1" dirty="0" smtClean="0">
                <a:ea typeface="+mj-ea"/>
                <a:cs typeface="Arial" pitchFamily="34" charset="0"/>
              </a:rPr>
              <a:t>Analysis (2 of 3)</a:t>
            </a:r>
            <a:endParaRPr lang="en-US" sz="1600" b="1" dirty="0">
              <a:ea typeface="+mj-ea"/>
              <a:cs typeface="Arial" pitchFamily="34" charset="0"/>
            </a:endParaRPr>
          </a:p>
        </p:txBody>
      </p:sp>
      <p:pic>
        <p:nvPicPr>
          <p:cNvPr id="222214" name="Picture 1"/>
          <p:cNvPicPr>
            <a:picLocks noChangeAspect="1" noChangeArrowheads="1"/>
          </p:cNvPicPr>
          <p:nvPr/>
        </p:nvPicPr>
        <p:blipFill>
          <a:blip r:embed="rId3" cstate="print"/>
          <a:srcRect/>
          <a:stretch>
            <a:fillRect/>
          </a:stretch>
        </p:blipFill>
        <p:spPr bwMode="auto">
          <a:xfrm>
            <a:off x="3708400" y="6148388"/>
            <a:ext cx="2981325" cy="2809875"/>
          </a:xfrm>
          <a:prstGeom prst="rect">
            <a:avLst/>
          </a:prstGeom>
          <a:noFill/>
          <a:ln w="9525">
            <a:noFill/>
            <a:miter lim="800000"/>
            <a:headEnd/>
            <a:tailEnd/>
          </a:ln>
        </p:spPr>
      </p:pic>
      <p:sp>
        <p:nvSpPr>
          <p:cNvPr id="222215" name="Rectangle 3"/>
          <p:cNvSpPr>
            <a:spLocks noChangeArrowheads="1"/>
          </p:cNvSpPr>
          <p:nvPr/>
        </p:nvSpPr>
        <p:spPr bwMode="auto">
          <a:xfrm>
            <a:off x="76200" y="1106488"/>
            <a:ext cx="6858000" cy="554037"/>
          </a:xfrm>
          <a:prstGeom prst="rect">
            <a:avLst/>
          </a:prstGeom>
          <a:noFill/>
          <a:ln w="9525">
            <a:noFill/>
            <a:miter lim="800000"/>
            <a:headEnd/>
            <a:tailEnd/>
          </a:ln>
        </p:spPr>
        <p:txBody>
          <a:bodyPr anchor="ctr">
            <a:spAutoFit/>
          </a:bodyPr>
          <a:lstStyle/>
          <a:p>
            <a:pPr algn="ctr">
              <a:tabLst>
                <a:tab pos="400050" algn="l"/>
              </a:tabLst>
            </a:pPr>
            <a:r>
              <a:rPr lang="en-US" sz="1200" b="1" dirty="0">
                <a:ea typeface="Times New Roman" pitchFamily="18" charset="0"/>
                <a:cs typeface="Arial" pitchFamily="34" charset="0"/>
              </a:rPr>
              <a:t>There are two types of low-angle </a:t>
            </a:r>
            <a:r>
              <a:rPr lang="en-US" sz="1200" b="1" dirty="0" smtClean="0">
                <a:ea typeface="Times New Roman" pitchFamily="18" charset="0"/>
                <a:cs typeface="Arial" pitchFamily="34" charset="0"/>
              </a:rPr>
              <a:t>fuse </a:t>
            </a:r>
            <a:r>
              <a:rPr lang="en-US" sz="1200" b="1" dirty="0">
                <a:ea typeface="Times New Roman" pitchFamily="18" charset="0"/>
                <a:cs typeface="Arial" pitchFamily="34" charset="0"/>
              </a:rPr>
              <a:t>delay craters - ricochet and mine action.</a:t>
            </a:r>
            <a:endParaRPr lang="en-US" sz="600" b="1" dirty="0">
              <a:ea typeface="Times New Roman" pitchFamily="18" charset="0"/>
              <a:cs typeface="Arial" pitchFamily="34" charset="0"/>
            </a:endParaRPr>
          </a:p>
          <a:p>
            <a:pPr algn="ctr" eaLnBrk="0" hangingPunct="0">
              <a:tabLst>
                <a:tab pos="400050" algn="l"/>
              </a:tabLst>
            </a:pPr>
            <a:endParaRPr lang="en-US" b="1" dirty="0">
              <a:ea typeface="Times New Roman" pitchFamily="18" charset="0"/>
              <a:cs typeface="Arial" pitchFamily="34" charset="0"/>
            </a:endParaRPr>
          </a:p>
        </p:txBody>
      </p:sp>
      <p:sp>
        <p:nvSpPr>
          <p:cNvPr id="429060" name="Rectangle 4"/>
          <p:cNvSpPr>
            <a:spLocks noChangeArrowheads="1"/>
          </p:cNvSpPr>
          <p:nvPr/>
        </p:nvSpPr>
        <p:spPr bwMode="auto">
          <a:xfrm>
            <a:off x="166688" y="1298575"/>
            <a:ext cx="4343400" cy="3540125"/>
          </a:xfrm>
          <a:prstGeom prst="rect">
            <a:avLst/>
          </a:prstGeom>
          <a:noFill/>
          <a:ln w="9525">
            <a:noFill/>
            <a:miter lim="800000"/>
            <a:headEnd/>
            <a:tailEnd/>
          </a:ln>
          <a:effectLst/>
        </p:spPr>
        <p:txBody>
          <a:bodyPr anchor="ctr">
            <a:spAutoFit/>
          </a:bodyPr>
          <a:lstStyle/>
          <a:p>
            <a:pPr indent="457200">
              <a:tabLst>
                <a:tab pos="4286250" algn="l"/>
              </a:tabLst>
              <a:defRPr/>
            </a:pPr>
            <a:r>
              <a:rPr lang="en-US" sz="1400" b="1" u="sng" dirty="0">
                <a:ea typeface="Times New Roman" pitchFamily="18" charset="0"/>
                <a:cs typeface="Arial" pitchFamily="34" charset="0"/>
              </a:rPr>
              <a:t>Ricochet Furrow Method </a:t>
            </a:r>
          </a:p>
          <a:p>
            <a:pPr indent="457200">
              <a:tabLst>
                <a:tab pos="4286250" algn="l"/>
              </a:tabLst>
              <a:defRPr/>
            </a:pPr>
            <a:endParaRPr lang="en-US" sz="1400" dirty="0">
              <a:ea typeface="Times New Roman" pitchFamily="18" charset="0"/>
              <a:cs typeface="Arial" pitchFamily="34" charset="0"/>
            </a:endParaRPr>
          </a:p>
          <a:p>
            <a:pPr>
              <a:buFontTx/>
              <a:buChar char="•"/>
              <a:tabLst>
                <a:tab pos="4286250" algn="l"/>
              </a:tabLst>
              <a:defRPr/>
            </a:pPr>
            <a:r>
              <a:rPr lang="en-US" sz="1400" dirty="0">
                <a:ea typeface="Times New Roman" pitchFamily="18" charset="0"/>
                <a:cs typeface="Arial" pitchFamily="34" charset="0"/>
              </a:rPr>
              <a:t> Clean out the furrow.</a:t>
            </a:r>
            <a:endParaRPr lang="en-US" sz="1400" dirty="0">
              <a:cs typeface="Arial" pitchFamily="34" charset="0"/>
            </a:endParaRPr>
          </a:p>
          <a:p>
            <a:pPr eaLnBrk="0" hangingPunct="0">
              <a:buFontTx/>
              <a:buChar char="•"/>
              <a:tabLst>
                <a:tab pos="4286250" algn="l"/>
              </a:tabLst>
              <a:defRPr/>
            </a:pPr>
            <a:r>
              <a:rPr lang="en-US" sz="1400" dirty="0">
                <a:ea typeface="Times New Roman" pitchFamily="18" charset="0"/>
                <a:cs typeface="Arial" pitchFamily="34" charset="0"/>
              </a:rPr>
              <a:t> Place a stake at each end of a usable straight section of the furrow.</a:t>
            </a:r>
            <a:endParaRPr lang="en-US" sz="1400" dirty="0">
              <a:cs typeface="Arial" pitchFamily="34" charset="0"/>
            </a:endParaRPr>
          </a:p>
          <a:p>
            <a:pPr eaLnBrk="0" hangingPunct="0">
              <a:buFontTx/>
              <a:buChar char="•"/>
              <a:tabLst>
                <a:tab pos="4286250" algn="l"/>
              </a:tabLst>
              <a:defRPr/>
            </a:pPr>
            <a:r>
              <a:rPr lang="en-US" sz="1400" dirty="0">
                <a:ea typeface="Times New Roman" pitchFamily="18" charset="0"/>
                <a:cs typeface="Arial" pitchFamily="34" charset="0"/>
              </a:rPr>
              <a:t> Set up a direction-measuring instrument in line with the stakes and away from fragments. </a:t>
            </a:r>
            <a:endParaRPr lang="en-US" sz="1400" dirty="0">
              <a:cs typeface="Arial" pitchFamily="34" charset="0"/>
            </a:endParaRPr>
          </a:p>
          <a:p>
            <a:pPr eaLnBrk="0" hangingPunct="0">
              <a:buFontTx/>
              <a:buChar char="•"/>
              <a:tabLst>
                <a:tab pos="4286250" algn="l"/>
              </a:tabLst>
              <a:defRPr/>
            </a:pPr>
            <a:r>
              <a:rPr lang="en-US" sz="1400" dirty="0">
                <a:ea typeface="Times New Roman" pitchFamily="18" charset="0"/>
                <a:cs typeface="Arial" pitchFamily="34" charset="0"/>
              </a:rPr>
              <a:t> Orient the instrument.</a:t>
            </a:r>
            <a:endParaRPr lang="en-US" sz="1400" dirty="0">
              <a:cs typeface="Arial" pitchFamily="34" charset="0"/>
            </a:endParaRPr>
          </a:p>
          <a:p>
            <a:pPr eaLnBrk="0" hangingPunct="0">
              <a:buFontTx/>
              <a:buChar char="•"/>
              <a:tabLst>
                <a:tab pos="4286250" algn="l"/>
              </a:tabLst>
              <a:defRPr/>
            </a:pPr>
            <a:r>
              <a:rPr lang="en-US" sz="1400" dirty="0">
                <a:ea typeface="Times New Roman" pitchFamily="18" charset="0"/>
                <a:cs typeface="Arial" pitchFamily="34" charset="0"/>
              </a:rPr>
              <a:t> Measure the direction to the weapon.</a:t>
            </a:r>
            <a:endParaRPr lang="en-US" sz="1400" dirty="0">
              <a:cs typeface="Arial" pitchFamily="34" charset="0"/>
            </a:endParaRPr>
          </a:p>
          <a:p>
            <a:pPr eaLnBrk="0" hangingPunct="0">
              <a:tabLst>
                <a:tab pos="4286250" algn="l"/>
              </a:tabLst>
              <a:defRPr/>
            </a:pPr>
            <a:r>
              <a:rPr lang="en-US" sz="1400" dirty="0">
                <a:ea typeface="Times New Roman" pitchFamily="18" charset="0"/>
                <a:cs typeface="Arial" pitchFamily="34" charset="0"/>
              </a:rPr>
              <a:t>Mine action occurs when a shell bursts beneath the ground. Occasionally, such a burst will leave a furrow that can be analyzed in the same manner as the ricochet furrow.  A mine action crater that does not have a furrow cannot be used to determine the direction to the weapon.</a:t>
            </a:r>
            <a:endParaRPr lang="en-US" sz="1400" dirty="0">
              <a:cs typeface="Arial" pitchFamily="34" charset="0"/>
            </a:endParaRPr>
          </a:p>
          <a:p>
            <a:pPr indent="457200" eaLnBrk="0" hangingPunct="0">
              <a:tabLst>
                <a:tab pos="4286250" algn="l"/>
              </a:tabLst>
              <a:defRPr/>
            </a:pPr>
            <a:endParaRPr lang="en-US" sz="1400" dirty="0">
              <a:cs typeface="Arial" pitchFamily="34" charset="0"/>
            </a:endParaRPr>
          </a:p>
        </p:txBody>
      </p:sp>
      <p:sp>
        <p:nvSpPr>
          <p:cNvPr id="429061" name="Rectangle 5"/>
          <p:cNvSpPr>
            <a:spLocks noChangeArrowheads="1"/>
          </p:cNvSpPr>
          <p:nvPr/>
        </p:nvSpPr>
        <p:spPr bwMode="auto">
          <a:xfrm>
            <a:off x="161925" y="6581775"/>
            <a:ext cx="4038600" cy="2246313"/>
          </a:xfrm>
          <a:prstGeom prst="rect">
            <a:avLst/>
          </a:prstGeom>
          <a:noFill/>
          <a:ln w="9525">
            <a:noFill/>
            <a:miter lim="800000"/>
            <a:headEnd/>
            <a:tailEnd/>
          </a:ln>
          <a:effectLst/>
        </p:spPr>
        <p:txBody>
          <a:bodyPr anchor="ctr">
            <a:spAutoFit/>
          </a:bodyPr>
          <a:lstStyle/>
          <a:p>
            <a:pPr indent="457200" eaLnBrk="0" hangingPunct="0">
              <a:tabLst>
                <a:tab pos="503238" algn="l"/>
              </a:tabLst>
              <a:defRPr/>
            </a:pPr>
            <a:r>
              <a:rPr lang="en-US" sz="1400" b="1" u="sng" dirty="0">
                <a:ea typeface="Times New Roman" pitchFamily="18" charset="0"/>
                <a:cs typeface="Arial" pitchFamily="34" charset="0"/>
              </a:rPr>
              <a:t>Splinter Groove Method </a:t>
            </a:r>
          </a:p>
          <a:p>
            <a:pPr indent="457200" eaLnBrk="0" hangingPunct="0">
              <a:tabLst>
                <a:tab pos="503238" algn="l"/>
              </a:tabLst>
              <a:defRPr/>
            </a:pPr>
            <a:endParaRPr lang="en-US" sz="1400" dirty="0">
              <a:cs typeface="Arial" pitchFamily="34" charset="0"/>
            </a:endParaRPr>
          </a:p>
          <a:p>
            <a:pPr eaLnBrk="0" hangingPunct="0">
              <a:buFontTx/>
              <a:buChar char="•"/>
              <a:tabLst>
                <a:tab pos="503238" algn="l"/>
              </a:tabLst>
              <a:defRPr/>
            </a:pPr>
            <a:r>
              <a:rPr lang="en-US" sz="1400" dirty="0">
                <a:ea typeface="Times New Roman" pitchFamily="18" charset="0"/>
                <a:cs typeface="Arial" pitchFamily="34" charset="0"/>
              </a:rPr>
              <a:t> Lay a stake along the ends of the splinter grooves that extend from the crater.</a:t>
            </a:r>
            <a:endParaRPr lang="en-US" sz="1400" dirty="0">
              <a:cs typeface="Arial" pitchFamily="34" charset="0"/>
            </a:endParaRPr>
          </a:p>
          <a:p>
            <a:pPr eaLnBrk="0" hangingPunct="0">
              <a:buFontTx/>
              <a:buChar char="•"/>
              <a:tabLst>
                <a:tab pos="503238" algn="l"/>
              </a:tabLst>
              <a:defRPr/>
            </a:pPr>
            <a:r>
              <a:rPr lang="en-US" sz="1400" dirty="0">
                <a:ea typeface="Times New Roman" pitchFamily="18" charset="0"/>
                <a:cs typeface="Arial" pitchFamily="34" charset="0"/>
              </a:rPr>
              <a:t> Lay a second stake perpendicular to the first stake through the axis of the </a:t>
            </a:r>
            <a:r>
              <a:rPr lang="en-US" sz="1400" dirty="0" smtClean="0">
                <a:ea typeface="Times New Roman" pitchFamily="18" charset="0"/>
                <a:cs typeface="Arial" pitchFamily="34" charset="0"/>
              </a:rPr>
              <a:t>fuse </a:t>
            </a:r>
            <a:r>
              <a:rPr lang="en-US" sz="1400" dirty="0">
                <a:ea typeface="Times New Roman" pitchFamily="18" charset="0"/>
                <a:cs typeface="Arial" pitchFamily="34" charset="0"/>
              </a:rPr>
              <a:t>tunnel.</a:t>
            </a:r>
            <a:endParaRPr lang="en-US" sz="1400" dirty="0">
              <a:cs typeface="Arial" pitchFamily="34" charset="0"/>
            </a:endParaRPr>
          </a:p>
          <a:p>
            <a:pPr eaLnBrk="0" hangingPunct="0">
              <a:buFontTx/>
              <a:buChar char="•"/>
              <a:tabLst>
                <a:tab pos="503238" algn="l"/>
              </a:tabLst>
              <a:defRPr/>
            </a:pPr>
            <a:r>
              <a:rPr lang="en-US" sz="1400" dirty="0">
                <a:ea typeface="Times New Roman" pitchFamily="18" charset="0"/>
                <a:cs typeface="Arial" pitchFamily="34" charset="0"/>
              </a:rPr>
              <a:t> Set up a direction-measuring instrument in line with the second stake and away from fragments.</a:t>
            </a:r>
            <a:endParaRPr lang="en-US" sz="1400" dirty="0">
              <a:cs typeface="Arial" pitchFamily="34" charset="0"/>
            </a:endParaRPr>
          </a:p>
          <a:p>
            <a:pPr eaLnBrk="0" hangingPunct="0">
              <a:buFontTx/>
              <a:buChar char="•"/>
              <a:tabLst>
                <a:tab pos="503238" algn="l"/>
              </a:tabLst>
              <a:defRPr/>
            </a:pPr>
            <a:r>
              <a:rPr lang="en-US" sz="1400" dirty="0">
                <a:ea typeface="Times New Roman" pitchFamily="18" charset="0"/>
                <a:cs typeface="Arial" pitchFamily="34" charset="0"/>
              </a:rPr>
              <a:t> Orient the instrument.</a:t>
            </a:r>
            <a:endParaRPr lang="en-US" sz="1400" dirty="0">
              <a:cs typeface="Arial" pitchFamily="34" charset="0"/>
            </a:endParaRPr>
          </a:p>
          <a:p>
            <a:pPr eaLnBrk="0" hangingPunct="0">
              <a:buFontTx/>
              <a:buChar char="•"/>
              <a:tabLst>
                <a:tab pos="503238" algn="l"/>
              </a:tabLst>
              <a:defRPr/>
            </a:pPr>
            <a:r>
              <a:rPr lang="en-US" sz="1400" dirty="0">
                <a:ea typeface="Times New Roman" pitchFamily="18" charset="0"/>
                <a:cs typeface="Arial" pitchFamily="34" charset="0"/>
              </a:rPr>
              <a:t> Measure the direction to the weapon.</a:t>
            </a:r>
            <a:endParaRPr lang="en-US" sz="1400" dirty="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5"/>
          <p:cNvPicPr>
            <a:picLocks noChangeAspect="1" noChangeArrowheads="1"/>
          </p:cNvPicPr>
          <p:nvPr/>
        </p:nvPicPr>
        <p:blipFill>
          <a:blip r:embed="rId2" cstate="print"/>
          <a:srcRect/>
          <a:stretch>
            <a:fillRect/>
          </a:stretch>
        </p:blipFill>
        <p:spPr bwMode="auto">
          <a:xfrm>
            <a:off x="3295650" y="1914525"/>
            <a:ext cx="3562350" cy="2733675"/>
          </a:xfrm>
          <a:prstGeom prst="rect">
            <a:avLst/>
          </a:prstGeom>
          <a:noFill/>
          <a:ln w="9525">
            <a:noFill/>
            <a:miter lim="800000"/>
            <a:headEnd/>
            <a:tailEnd/>
          </a:ln>
        </p:spPr>
      </p:pic>
      <p:sp>
        <p:nvSpPr>
          <p:cNvPr id="22323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Crater </a:t>
            </a:r>
            <a:r>
              <a:rPr lang="en-US" sz="1600" b="1" dirty="0" smtClean="0">
                <a:ea typeface="+mj-ea"/>
                <a:cs typeface="Arial" pitchFamily="34" charset="0"/>
              </a:rPr>
              <a:t>Analysis (3 of 3)</a:t>
            </a:r>
            <a:endParaRPr lang="en-US" sz="1600" b="1" dirty="0">
              <a:ea typeface="+mj-ea"/>
              <a:cs typeface="Arial" pitchFamily="34" charset="0"/>
            </a:endParaRPr>
          </a:p>
        </p:txBody>
      </p:sp>
      <p:pic>
        <p:nvPicPr>
          <p:cNvPr id="223238" name="Picture 2"/>
          <p:cNvPicPr>
            <a:picLocks noChangeAspect="1" noChangeArrowheads="1"/>
          </p:cNvPicPr>
          <p:nvPr/>
        </p:nvPicPr>
        <p:blipFill>
          <a:blip r:embed="rId3" cstate="print"/>
          <a:srcRect/>
          <a:stretch>
            <a:fillRect/>
          </a:stretch>
        </p:blipFill>
        <p:spPr bwMode="auto">
          <a:xfrm>
            <a:off x="228600" y="6553200"/>
            <a:ext cx="6286500" cy="2197100"/>
          </a:xfrm>
          <a:prstGeom prst="rect">
            <a:avLst/>
          </a:prstGeom>
          <a:noFill/>
          <a:ln w="9525">
            <a:noFill/>
            <a:miter lim="800000"/>
            <a:headEnd/>
            <a:tailEnd/>
          </a:ln>
        </p:spPr>
      </p:pic>
      <p:sp>
        <p:nvSpPr>
          <p:cNvPr id="223239" name="Rectangle 3"/>
          <p:cNvSpPr>
            <a:spLocks noChangeArrowheads="1"/>
          </p:cNvSpPr>
          <p:nvPr/>
        </p:nvSpPr>
        <p:spPr bwMode="auto">
          <a:xfrm>
            <a:off x="304800" y="4860925"/>
            <a:ext cx="5791200" cy="1754188"/>
          </a:xfrm>
          <a:prstGeom prst="rect">
            <a:avLst/>
          </a:prstGeom>
          <a:noFill/>
          <a:ln w="9525">
            <a:noFill/>
            <a:miter lim="800000"/>
            <a:headEnd/>
            <a:tailEnd/>
          </a:ln>
        </p:spPr>
        <p:txBody>
          <a:bodyPr lIns="0" rIns="171396" anchor="ctr">
            <a:spAutoFit/>
          </a:bodyPr>
          <a:lstStyle/>
          <a:p>
            <a:pPr>
              <a:tabLst>
                <a:tab pos="503238" algn="l"/>
              </a:tabLst>
            </a:pPr>
            <a:r>
              <a:rPr lang="en-US" sz="1200" b="1" u="sng" dirty="0" smtClean="0">
                <a:ea typeface="Times New Roman" pitchFamily="18" charset="0"/>
                <a:cs typeface="Arial" pitchFamily="34" charset="0"/>
              </a:rPr>
              <a:t>Fuse </a:t>
            </a:r>
            <a:r>
              <a:rPr lang="en-US" sz="1200" b="1" u="sng" dirty="0">
                <a:ea typeface="Times New Roman" pitchFamily="18" charset="0"/>
                <a:cs typeface="Arial" pitchFamily="34" charset="0"/>
              </a:rPr>
              <a:t>Tunnel Method</a:t>
            </a:r>
          </a:p>
          <a:p>
            <a:pPr>
              <a:tabLst>
                <a:tab pos="503238" algn="l"/>
              </a:tabLst>
            </a:pPr>
            <a:r>
              <a:rPr lang="en-US" sz="1200" b="1" u="sng" dirty="0">
                <a:ea typeface="Times New Roman" pitchFamily="18" charset="0"/>
                <a:cs typeface="Arial" pitchFamily="34" charset="0"/>
              </a:rPr>
              <a:t> </a:t>
            </a:r>
            <a:endParaRPr lang="en-US" sz="600" u="sng"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Place a stake in the </a:t>
            </a:r>
            <a:r>
              <a:rPr lang="en-US" sz="1200" dirty="0" smtClean="0">
                <a:ea typeface="Times New Roman" pitchFamily="18" charset="0"/>
                <a:cs typeface="Arial" pitchFamily="34" charset="0"/>
              </a:rPr>
              <a:t>fuse </a:t>
            </a:r>
            <a:r>
              <a:rPr lang="en-US" sz="1200" dirty="0">
                <a:ea typeface="Times New Roman" pitchFamily="18" charset="0"/>
                <a:cs typeface="Arial" pitchFamily="34" charset="0"/>
              </a:rPr>
              <a:t>tunnel.</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Set up a direction-measuring instrument in line with the stake and away from fragments.</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Orient the instrument.</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Measure the direction to the weapon.</a:t>
            </a:r>
            <a:endParaRPr lang="en-US" sz="600" dirty="0">
              <a:ea typeface="Times New Roman" pitchFamily="18" charset="0"/>
              <a:cs typeface="Arial" pitchFamily="34" charset="0"/>
            </a:endParaRPr>
          </a:p>
          <a:p>
            <a:pPr eaLnBrk="0" hangingPunct="0">
              <a:tabLst>
                <a:tab pos="503238" algn="l"/>
              </a:tabLst>
            </a:pPr>
            <a:r>
              <a:rPr lang="en-US" sz="1200" b="1" dirty="0">
                <a:ea typeface="Times New Roman" pitchFamily="18" charset="0"/>
                <a:cs typeface="Arial" pitchFamily="34" charset="0"/>
              </a:rPr>
              <a:t>Note: If the angle of fall is too great (a 90 degree angle), the </a:t>
            </a:r>
            <a:r>
              <a:rPr lang="en-US" sz="1200" b="1" dirty="0" smtClean="0">
                <a:ea typeface="Times New Roman" pitchFamily="18" charset="0"/>
                <a:cs typeface="Arial" pitchFamily="34" charset="0"/>
              </a:rPr>
              <a:t>fuse </a:t>
            </a:r>
            <a:r>
              <a:rPr lang="en-US" sz="1200" b="1" dirty="0">
                <a:ea typeface="Times New Roman" pitchFamily="18" charset="0"/>
                <a:cs typeface="Arial" pitchFamily="34" charset="0"/>
              </a:rPr>
              <a:t>tunnel method cannot be used.</a:t>
            </a:r>
            <a:endParaRPr lang="en-US" b="1" dirty="0">
              <a:ea typeface="Times New Roman" pitchFamily="18" charset="0"/>
              <a:cs typeface="Arial" pitchFamily="34" charset="0"/>
            </a:endParaRPr>
          </a:p>
        </p:txBody>
      </p:sp>
      <p:sp>
        <p:nvSpPr>
          <p:cNvPr id="223240" name="Rectangle 7"/>
          <p:cNvSpPr>
            <a:spLocks noChangeArrowheads="1"/>
          </p:cNvSpPr>
          <p:nvPr/>
        </p:nvSpPr>
        <p:spPr bwMode="auto">
          <a:xfrm>
            <a:off x="228600" y="944563"/>
            <a:ext cx="5562600" cy="1570037"/>
          </a:xfrm>
          <a:prstGeom prst="rect">
            <a:avLst/>
          </a:prstGeom>
          <a:noFill/>
          <a:ln w="9525">
            <a:noFill/>
            <a:miter lim="800000"/>
            <a:headEnd/>
            <a:tailEnd/>
          </a:ln>
        </p:spPr>
        <p:txBody>
          <a:bodyPr anchor="ctr">
            <a:spAutoFit/>
          </a:bodyPr>
          <a:lstStyle/>
          <a:p>
            <a:pPr>
              <a:tabLst>
                <a:tab pos="503238" algn="l"/>
              </a:tabLst>
            </a:pPr>
            <a:r>
              <a:rPr lang="en-US" sz="1200" b="1" u="sng" dirty="0">
                <a:ea typeface="Times New Roman" pitchFamily="18" charset="0"/>
                <a:cs typeface="Arial" pitchFamily="34" charset="0"/>
              </a:rPr>
              <a:t>Main Axis Method </a:t>
            </a:r>
          </a:p>
          <a:p>
            <a:pPr>
              <a:tabLst>
                <a:tab pos="503238" algn="l"/>
              </a:tabLst>
            </a:pPr>
            <a:endParaRPr lang="en-US" sz="1200" b="1" u="sng" dirty="0">
              <a:ea typeface="Times New Roman" pitchFamily="18" charset="0"/>
              <a:cs typeface="Arial" pitchFamily="34" charset="0"/>
            </a:endParaRPr>
          </a:p>
          <a:p>
            <a:pPr>
              <a:buFontTx/>
              <a:buChar char="•"/>
              <a:tabLst>
                <a:tab pos="503238" algn="l"/>
              </a:tabLst>
            </a:pPr>
            <a:r>
              <a:rPr lang="en-US" sz="1200" dirty="0">
                <a:ea typeface="Times New Roman" pitchFamily="18" charset="0"/>
                <a:cs typeface="Arial" pitchFamily="34" charset="0"/>
              </a:rPr>
              <a:t>Lay a stake along the main axis of the crater, dividing the crater into symmetrical halves.  The stake points in the direction of the mortar.</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Set up a direction-measuring instrument in line with the stake and away from fragments.</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Orient the instrument.</a:t>
            </a:r>
            <a:endParaRPr lang="en-US" sz="600" dirty="0">
              <a:ea typeface="Times New Roman" pitchFamily="18" charset="0"/>
              <a:cs typeface="Arial" pitchFamily="34" charset="0"/>
            </a:endParaRPr>
          </a:p>
          <a:p>
            <a:pPr eaLnBrk="0" hangingPunct="0">
              <a:buFontTx/>
              <a:buChar char="•"/>
              <a:tabLst>
                <a:tab pos="503238" algn="l"/>
              </a:tabLst>
            </a:pPr>
            <a:r>
              <a:rPr lang="en-US" sz="1200" dirty="0">
                <a:ea typeface="Times New Roman" pitchFamily="18" charset="0"/>
                <a:cs typeface="Arial" pitchFamily="34" charset="0"/>
              </a:rPr>
              <a:t> Measure the direction to the weapon.</a:t>
            </a:r>
            <a:endParaRPr lang="en-US" dirty="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Card 101</a:t>
            </a:r>
          </a:p>
          <a:p>
            <a:pPr algn="ctr" fontAlgn="auto">
              <a:spcAft>
                <a:spcPts val="0"/>
              </a:spcAft>
              <a:defRPr/>
            </a:pPr>
            <a:r>
              <a:rPr lang="en-US" sz="1600" b="1" dirty="0" smtClean="0">
                <a:ea typeface="+mj-ea"/>
                <a:cs typeface="Arial" pitchFamily="34" charset="0"/>
              </a:rPr>
              <a:t>Introduction</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Task Organization (2 of 3)</a:t>
            </a:r>
            <a:endParaRPr lang="en-US" sz="1600" b="1" dirty="0">
              <a:ea typeface="+mj-ea"/>
              <a:cs typeface="Arial" pitchFamily="34" charset="0"/>
            </a:endParaRPr>
          </a:p>
        </p:txBody>
      </p:sp>
      <p:sp>
        <p:nvSpPr>
          <p:cNvPr id="292865" name="Rectangle 1"/>
          <p:cNvSpPr>
            <a:spLocks noChangeArrowheads="1"/>
          </p:cNvSpPr>
          <p:nvPr/>
        </p:nvSpPr>
        <p:spPr bwMode="auto">
          <a:xfrm>
            <a:off x="228600" y="3492817"/>
            <a:ext cx="6477000" cy="281615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dirty="0" smtClean="0">
                <a:ea typeface="Times New Roman" pitchFamily="18" charset="0"/>
                <a:cs typeface="Arial" pitchFamily="34" charset="0"/>
              </a:rPr>
              <a:t>LINE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TROOPS (A, B, 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HQ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M3A3CFV (Troop Commander)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M1068 (Troop XO)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M113A3 (Troop 1SG)</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M1083 (Supply) w/ Trailer Tank Water 900 Gal. </a:t>
            </a: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(Camel)</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X M1038 HMMWV (Commander and XO when not in CFV)</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X Scout Platoons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X M3A3CFV Each</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X M1114 HMMWV Each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Mortar Section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M1038 HMMWV w/ M1101 Trailer High Mobility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X M1064 Mortar Carrier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823282"/>
            <a:ext cx="6248400" cy="3477875"/>
          </a:xfrm>
          <a:prstGeom prst="rect">
            <a:avLst/>
          </a:prstGeom>
        </p:spPr>
        <p:txBody>
          <a:bodyPr wrap="square">
            <a:spAutoFit/>
          </a:bodyPr>
          <a:lstStyle/>
          <a:p>
            <a:r>
              <a:rPr lang="en-US" sz="1100" dirty="0" smtClean="0"/>
              <a:t>1. The following standard sustainment packages accompany detached Troops.		</a:t>
            </a:r>
          </a:p>
          <a:p>
            <a:r>
              <a:rPr lang="en-US" sz="1100" dirty="0" smtClean="0"/>
              <a:t>	BFIST(optional)	</a:t>
            </a:r>
          </a:p>
          <a:p>
            <a:r>
              <a:rPr lang="en-US" sz="1100" dirty="0" smtClean="0"/>
              <a:t>	Medical Evacuation Team (M113)	</a:t>
            </a:r>
          </a:p>
          <a:p>
            <a:r>
              <a:rPr lang="en-US" sz="1100" dirty="0" smtClean="0">
                <a:solidFill>
                  <a:prstClr val="black"/>
                </a:solidFill>
              </a:rPr>
              <a:t>	Maintenance Team</a:t>
            </a:r>
          </a:p>
          <a:p>
            <a:pPr lvl="0"/>
            <a:r>
              <a:rPr lang="en-US" sz="1100" dirty="0" smtClean="0">
                <a:solidFill>
                  <a:prstClr val="black"/>
                </a:solidFill>
              </a:rPr>
              <a:t>		M88 Recovery Vehicle</a:t>
            </a:r>
          </a:p>
          <a:p>
            <a:pPr lvl="0"/>
            <a:r>
              <a:rPr lang="en-US" sz="1100" dirty="0" smtClean="0">
                <a:solidFill>
                  <a:prstClr val="black"/>
                </a:solidFill>
              </a:rPr>
              <a:t>		Maintenance M113</a:t>
            </a:r>
          </a:p>
          <a:p>
            <a:pPr lvl="0"/>
            <a:r>
              <a:rPr lang="en-US" sz="1100" dirty="0" smtClean="0">
                <a:solidFill>
                  <a:prstClr val="black"/>
                </a:solidFill>
              </a:rPr>
              <a:t>		PLL Truck with Trailer</a:t>
            </a:r>
          </a:p>
          <a:p>
            <a:pPr lvl="0"/>
            <a:r>
              <a:rPr lang="en-US" sz="1100" dirty="0" smtClean="0">
                <a:solidFill>
                  <a:prstClr val="black"/>
                </a:solidFill>
              </a:rPr>
              <a:t>		Tool Truck with Trailer</a:t>
            </a:r>
          </a:p>
          <a:p>
            <a:pPr lvl="0"/>
            <a:r>
              <a:rPr lang="en-US" sz="1100" dirty="0" smtClean="0">
                <a:solidFill>
                  <a:prstClr val="black"/>
                </a:solidFill>
              </a:rPr>
              <a:t>		Basic Loads (UBL) of CL I, II</a:t>
            </a:r>
          </a:p>
          <a:p>
            <a:pPr lvl="0"/>
            <a:r>
              <a:rPr lang="en-US" sz="1100" dirty="0" smtClean="0">
                <a:solidFill>
                  <a:prstClr val="black"/>
                </a:solidFill>
              </a:rPr>
              <a:t>		III (P), IV,V,VIII, and IX</a:t>
            </a:r>
          </a:p>
          <a:p>
            <a:pPr lvl="0"/>
            <a:r>
              <a:rPr lang="en-US" sz="1100" dirty="0" smtClean="0">
                <a:solidFill>
                  <a:prstClr val="black"/>
                </a:solidFill>
              </a:rPr>
              <a:t>		</a:t>
            </a:r>
            <a:r>
              <a:rPr lang="pt-BR" sz="1100" dirty="0" smtClean="0">
                <a:solidFill>
                  <a:prstClr val="black"/>
                </a:solidFill>
              </a:rPr>
              <a:t>2 Fueler</a:t>
            </a:r>
          </a:p>
          <a:p>
            <a:pPr lvl="0"/>
            <a:r>
              <a:rPr lang="pt-BR" sz="1100" dirty="0" smtClean="0">
                <a:solidFill>
                  <a:prstClr val="black"/>
                </a:solidFill>
              </a:rPr>
              <a:t>		2 Cargo HMMT</a:t>
            </a:r>
            <a:endParaRPr lang="en-US" sz="1100" dirty="0" smtClean="0"/>
          </a:p>
          <a:p>
            <a:endParaRPr lang="en-US" sz="1100" dirty="0" smtClean="0"/>
          </a:p>
          <a:p>
            <a:r>
              <a:rPr lang="en-US" sz="1100" dirty="0" smtClean="0"/>
              <a:t>2. All attached units will keep their organic call signs IAW the BDE TACSOP.  In addition the attached unit will operate using their organic SOI frequencies.</a:t>
            </a:r>
          </a:p>
          <a:p>
            <a:r>
              <a:rPr lang="pt-BR" sz="1100" dirty="0" smtClean="0"/>
              <a:t> </a:t>
            </a:r>
            <a:endParaRPr lang="en-US" sz="1100" dirty="0" smtClean="0"/>
          </a:p>
          <a:p>
            <a:pPr marL="228600" indent="-228600"/>
            <a:r>
              <a:rPr lang="en-US" sz="1100" dirty="0" smtClean="0"/>
              <a:t>3.  Maintenance and Medical Team relationships are habitual.</a:t>
            </a:r>
          </a:p>
          <a:p>
            <a:pPr lvl="0"/>
            <a:r>
              <a:rPr lang="pt-BR" sz="1100" dirty="0" smtClean="0">
                <a:solidFill>
                  <a:prstClr val="black"/>
                </a:solidFill>
              </a:rPr>
              <a:t>	</a:t>
            </a:r>
          </a:p>
          <a:p>
            <a:pPr lvl="0"/>
            <a:endParaRPr lang="en-US" sz="1100" dirty="0" smtClean="0">
              <a:solidFill>
                <a:prstClr val="black"/>
              </a:solidFill>
            </a:endParaRPr>
          </a:p>
        </p:txBody>
      </p:sp>
      <p:pic>
        <p:nvPicPr>
          <p:cNvPr id="9" name="Picture 8" descr="Picture2.png"/>
          <p:cNvPicPr>
            <a:picLocks noChangeAspect="1"/>
          </p:cNvPicPr>
          <p:nvPr/>
        </p:nvPicPr>
        <p:blipFill>
          <a:blip r:embed="rId2" cstate="print"/>
          <a:stretch>
            <a:fillRect/>
          </a:stretch>
        </p:blipFill>
        <p:spPr>
          <a:xfrm>
            <a:off x="355599" y="1035405"/>
            <a:ext cx="6096000" cy="2390426"/>
          </a:xfrm>
          <a:prstGeom prst="rect">
            <a:avLst/>
          </a:prstGeom>
        </p:spPr>
      </p:pic>
      <p:pic>
        <p:nvPicPr>
          <p:cNvPr id="10" name="Picture 9" descr="Picture1.png"/>
          <p:cNvPicPr>
            <a:picLocks noChangeAspect="1"/>
          </p:cNvPicPr>
          <p:nvPr/>
        </p:nvPicPr>
        <p:blipFill>
          <a:blip r:embed="rId3" cstate="print"/>
          <a:stretch>
            <a:fillRect/>
          </a:stretch>
        </p:blipFill>
        <p:spPr>
          <a:xfrm>
            <a:off x="4064004" y="3556002"/>
            <a:ext cx="2590800" cy="991377"/>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10242" name="Object 2"/>
          <p:cNvGraphicFramePr>
            <a:graphicFrameLocks noChangeAspect="1"/>
          </p:cNvGraphicFramePr>
          <p:nvPr/>
        </p:nvGraphicFramePr>
        <p:xfrm>
          <a:off x="228600" y="1219200"/>
          <a:ext cx="6348413" cy="6477000"/>
        </p:xfrm>
        <a:graphic>
          <a:graphicData uri="http://schemas.openxmlformats.org/presentationml/2006/ole">
            <p:oleObj spid="_x0000_s401410" name="Worksheet" r:id="rId3" imgW="7143715" imgH="7277139" progId="Excel.Sheet.8">
              <p:embed/>
            </p:oleObj>
          </a:graphicData>
        </a:graphic>
      </p:graphicFrame>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1002</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Artillery and Mortar Ranges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Grp="1" noChangeAspect="1" noChangeArrowheads="1"/>
          </p:cNvPicPr>
          <p:nvPr>
            <p:ph idx="1"/>
          </p:nvPr>
        </p:nvPicPr>
        <p:blipFill>
          <a:blip r:embed="rId3" cstate="print"/>
          <a:srcRect/>
          <a:stretch>
            <a:fillRect/>
          </a:stretch>
        </p:blipFill>
        <p:spPr>
          <a:xfrm>
            <a:off x="381000" y="1143000"/>
            <a:ext cx="6324600" cy="2182813"/>
          </a:xfrm>
        </p:spPr>
      </p:pic>
      <p:graphicFrame>
        <p:nvGraphicFramePr>
          <p:cNvPr id="11266" name="Object 2"/>
          <p:cNvGraphicFramePr>
            <a:graphicFrameLocks noChangeAspect="1"/>
          </p:cNvGraphicFramePr>
          <p:nvPr/>
        </p:nvGraphicFramePr>
        <p:xfrm>
          <a:off x="381000" y="3276600"/>
          <a:ext cx="6172200" cy="5715000"/>
        </p:xfrm>
        <a:graphic>
          <a:graphicData uri="http://schemas.openxmlformats.org/presentationml/2006/ole">
            <p:oleObj spid="_x0000_s402434" name="Worksheet" r:id="rId4" imgW="8315376" imgH="8534400" progId="Excel.Sheet.8">
              <p:embed/>
            </p:oleObj>
          </a:graphicData>
        </a:graphic>
      </p:graphicFrame>
      <p:sp>
        <p:nvSpPr>
          <p:cNvPr id="1126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Fire </a:t>
            </a:r>
            <a:r>
              <a:rPr lang="en-US" sz="1600" b="1" dirty="0" smtClean="0">
                <a:ea typeface="+mj-ea"/>
                <a:cs typeface="Arial" pitchFamily="34" charset="0"/>
              </a:rPr>
              <a:t>Missions (1 of 2)</a:t>
            </a:r>
            <a:endParaRPr lang="en-US" sz="1600" b="1" dirty="0">
              <a:ea typeface="+mj-ea"/>
              <a:cs typeface="Arial" pitchFamily="34" charset="0"/>
            </a:endParaRPr>
          </a:p>
        </p:txBody>
      </p:sp>
      <p:cxnSp>
        <p:nvCxnSpPr>
          <p:cNvPr id="8" name="Straight Connector 7"/>
          <p:cNvCxnSpPr/>
          <p:nvPr/>
        </p:nvCxnSpPr>
        <p:spPr>
          <a:xfrm rot="5400000">
            <a:off x="3717758" y="6096000"/>
            <a:ext cx="5638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rot="5400000">
            <a:off x="-417512" y="4953000"/>
            <a:ext cx="76200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a:endCxn id="5" idx="3"/>
          </p:cNvCxnSpPr>
          <p:nvPr/>
        </p:nvCxnSpPr>
        <p:spPr>
          <a:xfrm rot="10800000" flipH="1">
            <a:off x="342900" y="4686300"/>
            <a:ext cx="6172200" cy="0"/>
          </a:xfrm>
          <a:prstGeom prst="line">
            <a:avLst/>
          </a:prstGeom>
        </p:spPr>
        <p:style>
          <a:lnRef idx="2">
            <a:schemeClr val="dk1"/>
          </a:lnRef>
          <a:fillRef idx="0">
            <a:schemeClr val="dk1"/>
          </a:fillRef>
          <a:effectRef idx="1">
            <a:schemeClr val="dk1"/>
          </a:effectRef>
          <a:fontRef idx="minor">
            <a:schemeClr val="tx1"/>
          </a:fontRef>
        </p:style>
      </p:cxnSp>
      <p:sp>
        <p:nvSpPr>
          <p:cNvPr id="224260" name="TextBox 14"/>
          <p:cNvSpPr txBox="1">
            <a:spLocks noChangeArrowheads="1"/>
          </p:cNvSpPr>
          <p:nvPr/>
        </p:nvSpPr>
        <p:spPr bwMode="auto">
          <a:xfrm>
            <a:off x="1066800" y="1371600"/>
            <a:ext cx="1676400" cy="369888"/>
          </a:xfrm>
          <a:prstGeom prst="rect">
            <a:avLst/>
          </a:prstGeom>
          <a:noFill/>
          <a:ln w="9525">
            <a:noFill/>
            <a:miter lim="800000"/>
            <a:headEnd/>
            <a:tailEnd/>
          </a:ln>
        </p:spPr>
        <p:txBody>
          <a:bodyPr>
            <a:spAutoFit/>
          </a:bodyPr>
          <a:lstStyle/>
          <a:p>
            <a:pPr algn="ctr"/>
            <a:r>
              <a:rPr lang="en-US" b="1" dirty="0">
                <a:latin typeface="Calibri" pitchFamily="34" charset="0"/>
              </a:rPr>
              <a:t>CAS 9-Line</a:t>
            </a:r>
          </a:p>
        </p:txBody>
      </p:sp>
      <p:sp>
        <p:nvSpPr>
          <p:cNvPr id="224261" name="TextBox 15"/>
          <p:cNvSpPr txBox="1">
            <a:spLocks noChangeArrowheads="1"/>
          </p:cNvSpPr>
          <p:nvPr/>
        </p:nvSpPr>
        <p:spPr bwMode="auto">
          <a:xfrm>
            <a:off x="381000" y="1600200"/>
            <a:ext cx="3048000" cy="3108325"/>
          </a:xfrm>
          <a:prstGeom prst="rect">
            <a:avLst/>
          </a:prstGeom>
          <a:noFill/>
          <a:ln w="9525">
            <a:noFill/>
            <a:miter lim="800000"/>
            <a:headEnd/>
            <a:tailEnd/>
          </a:ln>
        </p:spPr>
        <p:txBody>
          <a:bodyPr>
            <a:spAutoFit/>
          </a:bodyPr>
          <a:lstStyle/>
          <a:p>
            <a:pPr marL="342900" indent="-342900">
              <a:buFontTx/>
              <a:buAutoNum type="arabicParenR"/>
            </a:pPr>
            <a:r>
              <a:rPr lang="en-US" dirty="0">
                <a:latin typeface="Calibri" pitchFamily="34" charset="0"/>
              </a:rPr>
              <a:t>IP Grid _______________</a:t>
            </a:r>
          </a:p>
          <a:p>
            <a:pPr marL="342900" indent="-342900">
              <a:buFontTx/>
              <a:buAutoNum type="arabicParenR"/>
            </a:pPr>
            <a:r>
              <a:rPr lang="en-US" dirty="0">
                <a:latin typeface="Calibri" pitchFamily="34" charset="0"/>
              </a:rPr>
              <a:t>Heading-(Deg)_________</a:t>
            </a:r>
          </a:p>
          <a:p>
            <a:pPr marL="342900" indent="-342900">
              <a:buFontTx/>
              <a:buAutoNum type="arabicParenR"/>
            </a:pPr>
            <a:r>
              <a:rPr lang="en-US" dirty="0">
                <a:latin typeface="Calibri" pitchFamily="34" charset="0"/>
              </a:rPr>
              <a:t>Distance (NM)_________</a:t>
            </a:r>
          </a:p>
          <a:p>
            <a:pPr marL="342900" indent="-342900">
              <a:buFontTx/>
              <a:buAutoNum type="arabicParenR"/>
            </a:pPr>
            <a:r>
              <a:rPr lang="en-US" dirty="0">
                <a:latin typeface="Calibri" pitchFamily="34" charset="0"/>
              </a:rPr>
              <a:t>TGT Elev (ft)___________</a:t>
            </a:r>
          </a:p>
          <a:p>
            <a:pPr marL="342900" indent="-342900">
              <a:buFontTx/>
              <a:buAutoNum type="arabicParenR"/>
            </a:pPr>
            <a:r>
              <a:rPr lang="en-US" dirty="0">
                <a:latin typeface="Calibri" pitchFamily="34" charset="0"/>
              </a:rPr>
              <a:t>TGT Desc_____________</a:t>
            </a:r>
          </a:p>
          <a:p>
            <a:pPr marL="342900" indent="-342900">
              <a:buFontTx/>
              <a:buAutoNum type="arabicParenR"/>
            </a:pPr>
            <a:r>
              <a:rPr lang="en-US" dirty="0">
                <a:latin typeface="Calibri" pitchFamily="34" charset="0"/>
              </a:rPr>
              <a:t>TGT Loc_______________</a:t>
            </a:r>
          </a:p>
          <a:p>
            <a:pPr marL="342900" indent="-342900">
              <a:buFontTx/>
              <a:buAutoNum type="arabicParenR"/>
            </a:pPr>
            <a:r>
              <a:rPr lang="en-US" dirty="0">
                <a:latin typeface="Calibri" pitchFamily="34" charset="0"/>
              </a:rPr>
              <a:t>Type of Mark__________</a:t>
            </a:r>
          </a:p>
          <a:p>
            <a:pPr marL="342900" indent="-342900">
              <a:buFontTx/>
              <a:buAutoNum type="arabicParenR"/>
            </a:pPr>
            <a:r>
              <a:rPr lang="en-US" dirty="0">
                <a:latin typeface="Calibri" pitchFamily="34" charset="0"/>
              </a:rPr>
              <a:t>LOC of Friendly/Method of Marking</a:t>
            </a:r>
          </a:p>
          <a:p>
            <a:pPr marL="342900" indent="-342900">
              <a:buFontTx/>
              <a:buAutoNum type="arabicParenR"/>
            </a:pPr>
            <a:r>
              <a:rPr lang="en-US" dirty="0">
                <a:latin typeface="Calibri" pitchFamily="34" charset="0"/>
              </a:rPr>
              <a:t>Egress Dir_____________</a:t>
            </a:r>
          </a:p>
          <a:p>
            <a:pPr marL="342900" indent="-342900"/>
            <a:r>
              <a:rPr lang="en-US" sz="1600" b="1" dirty="0">
                <a:latin typeface="Calibri" pitchFamily="34" charset="0"/>
              </a:rPr>
              <a:t>*Ensure Lines 4/6 are read back*</a:t>
            </a:r>
          </a:p>
        </p:txBody>
      </p:sp>
      <p:sp>
        <p:nvSpPr>
          <p:cNvPr id="224262" name="TextBox 16"/>
          <p:cNvSpPr txBox="1">
            <a:spLocks noChangeArrowheads="1"/>
          </p:cNvSpPr>
          <p:nvPr/>
        </p:nvSpPr>
        <p:spPr bwMode="auto">
          <a:xfrm>
            <a:off x="3886200" y="1371600"/>
            <a:ext cx="2133600" cy="369888"/>
          </a:xfrm>
          <a:prstGeom prst="rect">
            <a:avLst/>
          </a:prstGeom>
          <a:noFill/>
          <a:ln w="9525">
            <a:noFill/>
            <a:miter lim="800000"/>
            <a:headEnd/>
            <a:tailEnd/>
          </a:ln>
        </p:spPr>
        <p:txBody>
          <a:bodyPr>
            <a:spAutoFit/>
          </a:bodyPr>
          <a:lstStyle/>
          <a:p>
            <a:pPr algn="ctr"/>
            <a:r>
              <a:rPr lang="en-US" b="1" dirty="0">
                <a:latin typeface="Calibri" pitchFamily="34" charset="0"/>
              </a:rPr>
              <a:t>CCA 5-Line</a:t>
            </a:r>
          </a:p>
        </p:txBody>
      </p:sp>
      <p:sp>
        <p:nvSpPr>
          <p:cNvPr id="224263" name="TextBox 17"/>
          <p:cNvSpPr txBox="1">
            <a:spLocks noChangeArrowheads="1"/>
          </p:cNvSpPr>
          <p:nvPr/>
        </p:nvSpPr>
        <p:spPr bwMode="auto">
          <a:xfrm>
            <a:off x="3429000" y="1771650"/>
            <a:ext cx="3048000" cy="2800350"/>
          </a:xfrm>
          <a:prstGeom prst="rect">
            <a:avLst/>
          </a:prstGeom>
          <a:noFill/>
          <a:ln w="9525">
            <a:noFill/>
            <a:miter lim="800000"/>
            <a:headEnd/>
            <a:tailEnd/>
          </a:ln>
        </p:spPr>
        <p:txBody>
          <a:bodyPr>
            <a:spAutoFit/>
          </a:bodyPr>
          <a:lstStyle/>
          <a:p>
            <a:r>
              <a:rPr lang="en-US" dirty="0">
                <a:latin typeface="Calibri" pitchFamily="34" charset="0"/>
              </a:rPr>
              <a:t>____this is_____ Fire Mission, Over.</a:t>
            </a:r>
          </a:p>
          <a:p>
            <a:r>
              <a:rPr lang="en-US" dirty="0">
                <a:latin typeface="Calibri" pitchFamily="34" charset="0"/>
              </a:rPr>
              <a:t>My Location is Grid________, marked by__________   Over.</a:t>
            </a:r>
          </a:p>
          <a:p>
            <a:r>
              <a:rPr lang="en-US" dirty="0">
                <a:latin typeface="Calibri" pitchFamily="34" charset="0"/>
              </a:rPr>
              <a:t>(TGT DESC), marked by__________ Over.</a:t>
            </a:r>
          </a:p>
          <a:p>
            <a:r>
              <a:rPr lang="en-US" dirty="0">
                <a:latin typeface="Calibri" pitchFamily="34" charset="0"/>
              </a:rPr>
              <a:t>Remarks___________________________________________</a:t>
            </a:r>
          </a:p>
          <a:p>
            <a:r>
              <a:rPr lang="en-US" sz="1600" b="1" dirty="0">
                <a:latin typeface="Calibri" pitchFamily="34" charset="0"/>
              </a:rPr>
              <a:t>*Remarks should include a TGT Talk on; Always start big to small*</a:t>
            </a:r>
          </a:p>
        </p:txBody>
      </p:sp>
      <p:sp>
        <p:nvSpPr>
          <p:cNvPr id="224264" name="TextBox 18"/>
          <p:cNvSpPr txBox="1">
            <a:spLocks noChangeArrowheads="1"/>
          </p:cNvSpPr>
          <p:nvPr/>
        </p:nvSpPr>
        <p:spPr bwMode="auto">
          <a:xfrm>
            <a:off x="609600" y="4679950"/>
            <a:ext cx="2590800" cy="369888"/>
          </a:xfrm>
          <a:prstGeom prst="rect">
            <a:avLst/>
          </a:prstGeom>
          <a:noFill/>
          <a:ln w="9525">
            <a:noFill/>
            <a:miter lim="800000"/>
            <a:headEnd/>
            <a:tailEnd/>
          </a:ln>
        </p:spPr>
        <p:txBody>
          <a:bodyPr>
            <a:spAutoFit/>
          </a:bodyPr>
          <a:lstStyle/>
          <a:p>
            <a:pPr algn="ctr"/>
            <a:r>
              <a:rPr lang="en-US" b="1" dirty="0">
                <a:latin typeface="Calibri" pitchFamily="34" charset="0"/>
              </a:rPr>
              <a:t>GRID MISSION</a:t>
            </a:r>
          </a:p>
        </p:txBody>
      </p:sp>
      <p:sp>
        <p:nvSpPr>
          <p:cNvPr id="224265" name="TextBox 19"/>
          <p:cNvSpPr txBox="1">
            <a:spLocks noChangeArrowheads="1"/>
          </p:cNvSpPr>
          <p:nvPr/>
        </p:nvSpPr>
        <p:spPr bwMode="auto">
          <a:xfrm>
            <a:off x="381000" y="5241925"/>
            <a:ext cx="3048000" cy="3416300"/>
          </a:xfrm>
          <a:prstGeom prst="rect">
            <a:avLst/>
          </a:prstGeom>
          <a:noFill/>
          <a:ln w="9525">
            <a:noFill/>
            <a:miter lim="800000"/>
            <a:headEnd/>
            <a:tailEnd/>
          </a:ln>
        </p:spPr>
        <p:txBody>
          <a:bodyPr>
            <a:spAutoFit/>
          </a:bodyPr>
          <a:lstStyle/>
          <a:p>
            <a:r>
              <a:rPr lang="en-US" dirty="0">
                <a:latin typeface="Calibri" pitchFamily="34" charset="0"/>
              </a:rPr>
              <a:t>____this is___ ADJ Fire/FFE Over.</a:t>
            </a:r>
          </a:p>
          <a:p>
            <a:r>
              <a:rPr lang="en-US" dirty="0">
                <a:latin typeface="Calibri" pitchFamily="34" charset="0"/>
              </a:rPr>
              <a:t>Grid___________  Alt____ Over.</a:t>
            </a:r>
          </a:p>
          <a:p>
            <a:r>
              <a:rPr lang="en-US" dirty="0">
                <a:latin typeface="Calibri" pitchFamily="34" charset="0"/>
              </a:rPr>
              <a:t>(TGT DESC) Over.</a:t>
            </a:r>
          </a:p>
          <a:p>
            <a:r>
              <a:rPr lang="en-US" dirty="0">
                <a:latin typeface="Calibri" pitchFamily="34" charset="0"/>
              </a:rPr>
              <a:t>Direction _______ Over.</a:t>
            </a:r>
          </a:p>
          <a:p>
            <a:endParaRPr lang="en-US" dirty="0">
              <a:latin typeface="Calibri" pitchFamily="34" charset="0"/>
            </a:endParaRPr>
          </a:p>
          <a:p>
            <a:r>
              <a:rPr lang="en-US" b="1" dirty="0">
                <a:latin typeface="Calibri" pitchFamily="34" charset="0"/>
              </a:rPr>
              <a:t>*TGT DESC Should include 1. What the TGT is 2. What the TGT is doing 3. Size &amp; Shape 4. Degree of protection  &amp; 5. # of elements in the target*</a:t>
            </a:r>
          </a:p>
        </p:txBody>
      </p:sp>
      <p:sp>
        <p:nvSpPr>
          <p:cNvPr id="224266" name="TextBox 20"/>
          <p:cNvSpPr txBox="1">
            <a:spLocks noChangeArrowheads="1"/>
          </p:cNvSpPr>
          <p:nvPr/>
        </p:nvSpPr>
        <p:spPr bwMode="auto">
          <a:xfrm>
            <a:off x="3429000" y="4679950"/>
            <a:ext cx="3048000" cy="381000"/>
          </a:xfrm>
          <a:prstGeom prst="rect">
            <a:avLst/>
          </a:prstGeom>
          <a:noFill/>
          <a:ln w="9525">
            <a:noFill/>
            <a:miter lim="800000"/>
            <a:headEnd/>
            <a:tailEnd/>
          </a:ln>
        </p:spPr>
        <p:txBody>
          <a:bodyPr>
            <a:spAutoFit/>
          </a:bodyPr>
          <a:lstStyle/>
          <a:p>
            <a:pPr algn="ctr"/>
            <a:r>
              <a:rPr lang="en-US" b="1" dirty="0">
                <a:latin typeface="Calibri" pitchFamily="34" charset="0"/>
              </a:rPr>
              <a:t>IMM SUPPRESSION/SMOKE</a:t>
            </a:r>
          </a:p>
        </p:txBody>
      </p:sp>
      <p:sp>
        <p:nvSpPr>
          <p:cNvPr id="224267" name="TextBox 21"/>
          <p:cNvSpPr txBox="1">
            <a:spLocks noChangeArrowheads="1"/>
          </p:cNvSpPr>
          <p:nvPr/>
        </p:nvSpPr>
        <p:spPr bwMode="auto">
          <a:xfrm>
            <a:off x="3429000" y="5410200"/>
            <a:ext cx="3048000" cy="3694113"/>
          </a:xfrm>
          <a:prstGeom prst="rect">
            <a:avLst/>
          </a:prstGeom>
          <a:noFill/>
          <a:ln w="9525">
            <a:noFill/>
            <a:miter lim="800000"/>
            <a:headEnd/>
            <a:tailEnd/>
          </a:ln>
        </p:spPr>
        <p:txBody>
          <a:bodyPr>
            <a:spAutoFit/>
          </a:bodyPr>
          <a:lstStyle/>
          <a:p>
            <a:r>
              <a:rPr lang="en-US" dirty="0">
                <a:latin typeface="Calibri" pitchFamily="34" charset="0"/>
              </a:rPr>
              <a:t>_____this is_____-Immediate Suppression, Grid__________ alt_____ Over.</a:t>
            </a:r>
          </a:p>
          <a:p>
            <a:endParaRPr lang="en-US" dirty="0">
              <a:latin typeface="Calibri" pitchFamily="34" charset="0"/>
            </a:endParaRPr>
          </a:p>
          <a:p>
            <a:r>
              <a:rPr lang="en-US" dirty="0">
                <a:latin typeface="Calibri" pitchFamily="34" charset="0"/>
              </a:rPr>
              <a:t>_____this is_____-Immediate Smoke, Grid__________ alt_____ Over.</a:t>
            </a:r>
          </a:p>
          <a:p>
            <a:endParaRPr lang="en-US" dirty="0">
              <a:latin typeface="Calibri" pitchFamily="34" charset="0"/>
            </a:endParaRPr>
          </a:p>
          <a:p>
            <a:r>
              <a:rPr lang="en-US" b="1" dirty="0">
                <a:latin typeface="Calibri" pitchFamily="34" charset="0"/>
              </a:rPr>
              <a:t>*Normal Standard for these missions is 2 rdns HE &amp; 2 rdns WP unless otherwise specified*</a:t>
            </a:r>
          </a:p>
          <a:p>
            <a:endParaRPr lang="en-US" dirty="0">
              <a:latin typeface="Calibri" pitchFamily="34" charset="0"/>
            </a:endParaRPr>
          </a:p>
        </p:txBody>
      </p:sp>
      <p:sp>
        <p:nvSpPr>
          <p:cNvPr id="1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Fire </a:t>
            </a:r>
            <a:r>
              <a:rPr lang="en-US" sz="1600" b="1" dirty="0" smtClean="0">
                <a:ea typeface="+mj-ea"/>
                <a:cs typeface="Arial" pitchFamily="34" charset="0"/>
              </a:rPr>
              <a:t>Missions (2 of 2)</a:t>
            </a:r>
            <a:endParaRPr lang="en-US" sz="1600" b="1" dirty="0">
              <a:ea typeface="+mj-ea"/>
              <a:cs typeface="Arial" pitchFamily="34" charset="0"/>
            </a:endParaRPr>
          </a:p>
        </p:txBody>
      </p:sp>
      <p:sp>
        <p:nvSpPr>
          <p:cNvPr id="22426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Air to Ground </a:t>
            </a:r>
            <a:r>
              <a:rPr lang="en-US" sz="1600" b="1" dirty="0" smtClean="0">
                <a:ea typeface="+mj-ea"/>
                <a:cs typeface="Arial" pitchFamily="34" charset="0"/>
              </a:rPr>
              <a:t>Integration (1 of 3)</a:t>
            </a:r>
            <a:endParaRPr lang="en-US" sz="1600" b="1" dirty="0">
              <a:ea typeface="+mj-ea"/>
              <a:cs typeface="Arial" pitchFamily="34" charset="0"/>
            </a:endParaRPr>
          </a:p>
        </p:txBody>
      </p:sp>
      <p:sp>
        <p:nvSpPr>
          <p:cNvPr id="531457" name="Rectangle 1"/>
          <p:cNvSpPr>
            <a:spLocks noChangeArrowheads="1"/>
          </p:cNvSpPr>
          <p:nvPr/>
        </p:nvSpPr>
        <p:spPr bwMode="auto">
          <a:xfrm>
            <a:off x="304800" y="1012984"/>
            <a:ext cx="6096000" cy="7386638"/>
          </a:xfrm>
          <a:prstGeom prst="rect">
            <a:avLst/>
          </a:prstGeom>
          <a:noFill/>
          <a:ln w="9525">
            <a:noFill/>
            <a:miter lim="800000"/>
            <a:headEnd/>
            <a:tailEnd/>
          </a:ln>
          <a:effectLst/>
        </p:spPr>
        <p:txBody>
          <a:bodyPr lIns="0" tIns="0" rIns="0" bIns="0" anchor="ctr">
            <a:spAutoFit/>
          </a:bodyPr>
          <a:lstStyle/>
          <a:p>
            <a:pPr>
              <a:defRPr/>
            </a:pPr>
            <a:r>
              <a:rPr lang="en-US" sz="1600" dirty="0">
                <a:ea typeface="Times New Roman" pitchFamily="18" charset="0"/>
                <a:cs typeface="Arial" pitchFamily="34" charset="0"/>
              </a:rPr>
              <a:t>When the aircraft is within communications range it transmits a check-in briefing (fighter lineup) to the terminal controller.</a:t>
            </a:r>
            <a:r>
              <a:rPr lang="en-US" sz="1600" dirty="0">
                <a:latin typeface="Century Schoolbook" pitchFamily="18" charset="0"/>
                <a:ea typeface="Times New Roman" pitchFamily="18" charset="0"/>
                <a:cs typeface="Times New Roman" pitchFamily="18" charset="0"/>
              </a:rPr>
              <a:t> </a:t>
            </a:r>
            <a:r>
              <a:rPr lang="en-US" sz="1600" dirty="0">
                <a:solidFill>
                  <a:srgbClr val="FFFFFF"/>
                </a:solidFill>
                <a:latin typeface="Century Schoolbook" pitchFamily="18" charset="0"/>
                <a:ea typeface="Times New Roman" pitchFamily="18" charset="0"/>
                <a:cs typeface="Times New Roman" pitchFamily="18" charset="0"/>
              </a:rPr>
              <a:t>C</a:t>
            </a:r>
            <a:endParaRPr lang="en-US" sz="1600" dirty="0">
              <a:cs typeface="Arial" pitchFamily="34" charset="0"/>
            </a:endParaRPr>
          </a:p>
          <a:p>
            <a:pPr eaLnBrk="0" hangingPunct="0">
              <a:defRPr/>
            </a:pPr>
            <a:r>
              <a:rPr lang="en-US" sz="1600" dirty="0">
                <a:solidFill>
                  <a:srgbClr val="FFFFFF"/>
                </a:solidFill>
                <a:latin typeface="Century Schoolbook" pitchFamily="18" charset="0"/>
                <a:ea typeface="Times New Roman" pitchFamily="18" charset="0"/>
                <a:cs typeface="Times New Roman" pitchFamily="18" charset="0"/>
              </a:rPr>
              <a:t>AS CHECK-IN BRIEFING</a:t>
            </a:r>
            <a:endParaRPr lang="en-US" sz="1600" dirty="0">
              <a:cs typeface="Arial" pitchFamily="34" charset="0"/>
            </a:endParaRPr>
          </a:p>
          <a:p>
            <a:pPr eaLnBrk="0" hangingPunct="0">
              <a:defRPr/>
            </a:pPr>
            <a:r>
              <a:rPr lang="en-US" sz="1600" b="1" dirty="0">
                <a:solidFill>
                  <a:srgbClr val="FFFFFF"/>
                </a:solidFill>
                <a:ea typeface="Times New Roman" pitchFamily="18" charset="0"/>
                <a:cs typeface="Times New Roman" pitchFamily="18" charset="0"/>
              </a:rPr>
              <a:t>Aircraft Transmits to controller</a:t>
            </a:r>
            <a:endParaRPr lang="en-US" sz="1600" dirty="0">
              <a:cs typeface="Arial" pitchFamily="34" charset="0"/>
            </a:endParaRPr>
          </a:p>
          <a:p>
            <a:pPr eaLnBrk="0" hangingPunct="0">
              <a:defRPr/>
            </a:pPr>
            <a:r>
              <a:rPr lang="en-US" sz="1600" dirty="0">
                <a:ea typeface="Times New Roman" pitchFamily="18" charset="0"/>
                <a:cs typeface="Times New Roman" pitchFamily="18" charset="0"/>
              </a:rPr>
              <a:t>Aircraft: “, __________________ </a:t>
            </a:r>
            <a:r>
              <a:rPr lang="en-US" sz="1600" b="1" dirty="0">
                <a:ea typeface="Times New Roman" pitchFamily="18" charset="0"/>
                <a:cs typeface="Times New Roman" pitchFamily="18" charset="0"/>
              </a:rPr>
              <a:t>this is</a:t>
            </a:r>
            <a:r>
              <a:rPr lang="en-US" sz="1600" dirty="0">
                <a:ea typeface="Times New Roman" pitchFamily="18" charset="0"/>
                <a:cs typeface="Times New Roman" pitchFamily="18" charset="0"/>
              </a:rPr>
              <a:t>” _______________”</a:t>
            </a:r>
            <a:endParaRPr lang="en-US" sz="1600" dirty="0">
              <a:cs typeface="Arial" pitchFamily="34" charset="0"/>
            </a:endParaRPr>
          </a:p>
          <a:p>
            <a:pPr eaLnBrk="0" hangingPunct="0">
              <a:defRPr/>
            </a:pPr>
            <a:r>
              <a:rPr lang="en-US" sz="1600" dirty="0">
                <a:ea typeface="Times New Roman" pitchFamily="18" charset="0"/>
                <a:cs typeface="Times New Roman" pitchFamily="18" charset="0"/>
              </a:rPr>
              <a:t>                 (</a:t>
            </a:r>
            <a:r>
              <a:rPr lang="en-US" sz="1600" i="1" dirty="0">
                <a:ea typeface="Times New Roman" pitchFamily="18" charset="0"/>
                <a:cs typeface="Times New Roman" pitchFamily="18" charset="0"/>
              </a:rPr>
              <a:t>Controller call sign)               (Aircraft Call Sign)</a:t>
            </a:r>
            <a:endParaRPr lang="en-US" sz="1600" dirty="0">
              <a:cs typeface="Arial" pitchFamily="34" charset="0"/>
            </a:endParaRPr>
          </a:p>
          <a:p>
            <a:pPr eaLnBrk="0" hangingPunct="0">
              <a:defRPr/>
            </a:pPr>
            <a:r>
              <a:rPr lang="en-US" sz="1600" dirty="0">
                <a:ea typeface="Times New Roman" pitchFamily="18" charset="0"/>
                <a:cs typeface="Times New Roman" pitchFamily="18" charset="0"/>
              </a:rPr>
              <a:t>                    </a:t>
            </a:r>
          </a:p>
          <a:p>
            <a:pPr eaLnBrk="0" hangingPunct="0">
              <a:defRPr/>
            </a:pPr>
            <a:r>
              <a:rPr lang="en-US" sz="1600" dirty="0">
                <a:ea typeface="Times New Roman" pitchFamily="18" charset="0"/>
                <a:cs typeface="Times New Roman" pitchFamily="18" charset="0"/>
              </a:rPr>
              <a:t>	Identification/Mission number:____________________</a:t>
            </a:r>
            <a:endParaRPr lang="en-US" sz="1600" dirty="0">
              <a:cs typeface="Arial" pitchFamily="34" charset="0"/>
            </a:endParaRPr>
          </a:p>
          <a:p>
            <a:pPr eaLnBrk="0" hangingPunct="0">
              <a:defRPr/>
            </a:pPr>
            <a:r>
              <a:rPr lang="en-US" sz="1600" u="sng" dirty="0">
                <a:ea typeface="Times New Roman" pitchFamily="18" charset="0"/>
                <a:cs typeface="Times New Roman" pitchFamily="18" charset="0"/>
              </a:rPr>
              <a:t>                        </a:t>
            </a:r>
            <a:endParaRPr lang="en-US" sz="1600" u="sng" dirty="0" smtClean="0">
              <a:ea typeface="Times New Roman" pitchFamily="18" charset="0"/>
              <a:cs typeface="Times New Roman" pitchFamily="18" charset="0"/>
            </a:endParaRPr>
          </a:p>
          <a:p>
            <a:pPr eaLnBrk="0" hangingPunct="0">
              <a:defRPr/>
            </a:pPr>
            <a:endParaRPr lang="en-US" sz="1600" b="1" u="sng" dirty="0" smtClean="0">
              <a:cs typeface="Times New Roman" pitchFamily="18" charset="0"/>
            </a:endParaRPr>
          </a:p>
          <a:p>
            <a:pPr eaLnBrk="0" hangingPunct="0">
              <a:defRPr/>
            </a:pPr>
            <a:endParaRPr lang="en-US" sz="1600" b="1" u="sng" dirty="0" smtClean="0">
              <a:cs typeface="Times New Roman" pitchFamily="18" charset="0"/>
            </a:endParaRPr>
          </a:p>
          <a:p>
            <a:pPr eaLnBrk="0" hangingPunct="0">
              <a:defRPr/>
            </a:pPr>
            <a:endParaRPr lang="en-US" sz="1600" b="1" u="sng" dirty="0" smtClean="0">
              <a:cs typeface="Times New Roman" pitchFamily="18" charset="0"/>
            </a:endParaRPr>
          </a:p>
          <a:p>
            <a:pPr eaLnBrk="0" hangingPunct="0">
              <a:defRPr/>
            </a:pPr>
            <a:endParaRPr lang="en-US" sz="1600" b="1" u="sng" dirty="0" smtClean="0">
              <a:cs typeface="Times New Roman" pitchFamily="18" charset="0"/>
            </a:endParaRPr>
          </a:p>
          <a:p>
            <a:pPr eaLnBrk="0" hangingPunct="0">
              <a:defRPr/>
            </a:pPr>
            <a:endParaRPr lang="en-US" sz="1600" b="1" u="sng" dirty="0" smtClean="0">
              <a:cs typeface="Times New Roman" pitchFamily="18" charset="0"/>
            </a:endParaRPr>
          </a:p>
          <a:p>
            <a:pPr eaLnBrk="0" hangingPunct="0">
              <a:defRPr/>
            </a:pPr>
            <a:endParaRPr lang="en-US" sz="1600" b="1" dirty="0">
              <a:cs typeface="Times New Roman" pitchFamily="18" charset="0"/>
            </a:endParaRPr>
          </a:p>
          <a:p>
            <a:pPr indent="457200" eaLnBrk="0" hangingPunct="0">
              <a:defRPr/>
            </a:pPr>
            <a:r>
              <a:rPr lang="en-US" sz="1600" b="1" dirty="0">
                <a:cs typeface="Times New Roman" pitchFamily="18" charset="0"/>
              </a:rPr>
              <a:t>NOTE:</a:t>
            </a:r>
            <a:r>
              <a:rPr lang="en-US" sz="1600" dirty="0">
                <a:cs typeface="Times New Roman" pitchFamily="18" charset="0"/>
              </a:rPr>
              <a:t> Authentication and appropriate response suggested here. The brief may be abbreviated for brevity or security (“as fragged” or “with exception”).</a:t>
            </a:r>
            <a:endParaRPr lang="en-US" sz="1600" b="1" dirty="0">
              <a:cs typeface="Times New Roman" pitchFamily="18" charset="0"/>
            </a:endParaRPr>
          </a:p>
          <a:p>
            <a:pPr indent="457200" eaLnBrk="0" hangingPunct="0">
              <a:defRPr/>
            </a:pPr>
            <a:r>
              <a:rPr lang="en-US" sz="1600" dirty="0">
                <a:ea typeface="Times New Roman" pitchFamily="18" charset="0"/>
                <a:cs typeface="Times New Roman" pitchFamily="18" charset="0"/>
              </a:rPr>
              <a:t>Number and Type of Aircraft: “____________________”</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Position and Altitude: “__________________________”</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Ordnance: “___________________________________”</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Play Time: “___________________________________”</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Abort Code: “______________________”  (if applicable)</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*Remarks: “____________________ (NVG, LST, </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Special Mission Items) __________________________”</a:t>
            </a:r>
            <a:endParaRPr lang="en-US" sz="1600" dirty="0">
              <a:cs typeface="Arial" pitchFamily="34" charset="0"/>
            </a:endParaRPr>
          </a:p>
          <a:p>
            <a:pPr indent="457200" eaLnBrk="0" hangingPunct="0">
              <a:defRPr/>
            </a:pPr>
            <a:r>
              <a:rPr lang="en-US" sz="1600" dirty="0">
                <a:ea typeface="Times New Roman" pitchFamily="18" charset="0"/>
                <a:cs typeface="Times New Roman" pitchFamily="18" charset="0"/>
              </a:rPr>
              <a:t>*Optional Entry</a:t>
            </a:r>
          </a:p>
          <a:p>
            <a:pPr indent="457200" eaLnBrk="0" hangingPunct="0">
              <a:defRPr/>
            </a:pPr>
            <a:endParaRPr lang="en-US" sz="1600" dirty="0">
              <a:cs typeface="Times New Roman" pitchFamily="18" charset="0"/>
            </a:endParaRPr>
          </a:p>
          <a:p>
            <a:pPr indent="457200" eaLnBrk="0" hangingPunct="0">
              <a:defRPr/>
            </a:pPr>
            <a:endParaRPr lang="en-US" sz="1600" dirty="0">
              <a:cs typeface="Times New Roman" pitchFamily="18" charset="0"/>
            </a:endParaRPr>
          </a:p>
          <a:p>
            <a:pPr indent="457200" eaLnBrk="0" hangingPunct="0">
              <a:defRPr/>
            </a:pPr>
            <a:endParaRPr lang="en-US" sz="1600" dirty="0">
              <a:cs typeface="Times New Roman" pitchFamily="18" charset="0"/>
            </a:endParaRPr>
          </a:p>
          <a:p>
            <a:pPr indent="457200" eaLnBrk="0" hangingPunct="0">
              <a:defRPr/>
            </a:pPr>
            <a:endParaRPr lang="en-US" sz="1600" dirty="0">
              <a:cs typeface="Arial" pitchFamily="34" charset="0"/>
            </a:endParaRPr>
          </a:p>
        </p:txBody>
      </p:sp>
      <p:sp>
        <p:nvSpPr>
          <p:cNvPr id="6" name="TextBox 5"/>
          <p:cNvSpPr txBox="1"/>
          <p:nvPr/>
        </p:nvSpPr>
        <p:spPr>
          <a:xfrm>
            <a:off x="685800" y="3352800"/>
            <a:ext cx="5410200"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600" dirty="0" smtClean="0"/>
              <a:t>Note: Ensure that you update the pilot as to any change of conditions on the objective/tasking upon check in.</a:t>
            </a:r>
            <a:endParaRPr lang="en-US" sz="16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704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Air to Ground </a:t>
            </a:r>
            <a:r>
              <a:rPr lang="en-US" sz="1600" b="1" dirty="0" smtClean="0">
                <a:ea typeface="+mj-ea"/>
                <a:cs typeface="Arial" pitchFamily="34" charset="0"/>
              </a:rPr>
              <a:t>Integration (2 of 3)</a:t>
            </a:r>
            <a:endParaRPr lang="en-US" sz="1600" b="1" dirty="0">
              <a:ea typeface="+mj-ea"/>
              <a:cs typeface="Arial" pitchFamily="34" charset="0"/>
            </a:endParaRPr>
          </a:p>
        </p:txBody>
      </p:sp>
      <p:graphicFrame>
        <p:nvGraphicFramePr>
          <p:cNvPr id="6" name="Table 5"/>
          <p:cNvGraphicFramePr>
            <a:graphicFrameLocks noGrp="1"/>
          </p:cNvGraphicFramePr>
          <p:nvPr/>
        </p:nvGraphicFramePr>
        <p:xfrm>
          <a:off x="228600" y="2438400"/>
          <a:ext cx="6400800" cy="6477000"/>
        </p:xfrm>
        <a:graphic>
          <a:graphicData uri="http://schemas.openxmlformats.org/drawingml/2006/table">
            <a:tbl>
              <a:tblPr/>
              <a:tblGrid>
                <a:gridCol w="6400800"/>
              </a:tblGrid>
              <a:tr h="762000">
                <a:tc>
                  <a:txBody>
                    <a:bodyPr/>
                    <a:lstStyle/>
                    <a:p>
                      <a:pPr marL="0" marR="0" algn="ctr">
                        <a:spcBef>
                          <a:spcPts val="0"/>
                        </a:spcBef>
                        <a:spcAft>
                          <a:spcPts val="0"/>
                        </a:spcAft>
                      </a:pPr>
                      <a:r>
                        <a:rPr lang="en-US" sz="1200" b="1" dirty="0">
                          <a:solidFill>
                            <a:srgbClr val="FFFFFF"/>
                          </a:solidFill>
                          <a:latin typeface="Arial"/>
                          <a:ea typeface="Times New Roman"/>
                          <a:cs typeface="Times New Roman"/>
                        </a:rPr>
                        <a:t>CAS BRIEFING (9-LINE)</a:t>
                      </a:r>
                      <a:endParaRPr lang="en-US" sz="1200" dirty="0">
                        <a:latin typeface="Arial"/>
                        <a:ea typeface="Times New Roman"/>
                        <a:cs typeface="Times New Roman"/>
                      </a:endParaRPr>
                    </a:p>
                    <a:p>
                      <a:pPr marL="0" marR="0" algn="ctr">
                        <a:spcBef>
                          <a:spcPts val="0"/>
                        </a:spcBef>
                        <a:spcAft>
                          <a:spcPts val="0"/>
                        </a:spcAft>
                      </a:pPr>
                      <a:r>
                        <a:rPr lang="en-US" sz="1200" dirty="0">
                          <a:solidFill>
                            <a:srgbClr val="FFFFFF"/>
                          </a:solidFill>
                          <a:latin typeface="Arial"/>
                          <a:ea typeface="Times New Roman"/>
                          <a:cs typeface="Times New Roman"/>
                        </a:rPr>
                        <a:t>Omit data not required.  Do not transmit line numbers or their titles.  Units of measure are standard unless otherwise specified.  *Denotes minimum essential in limited communications environment.  </a:t>
                      </a:r>
                      <a:r>
                        <a:rPr lang="en-US" sz="1200" b="1" dirty="0">
                          <a:solidFill>
                            <a:srgbClr val="FFFFFF"/>
                          </a:solidFill>
                          <a:latin typeface="Arial"/>
                          <a:ea typeface="Times New Roman"/>
                          <a:cs typeface="Times New Roman"/>
                        </a:rPr>
                        <a:t>BOLD </a:t>
                      </a:r>
                      <a:r>
                        <a:rPr lang="en-US" sz="1200" dirty="0">
                          <a:solidFill>
                            <a:srgbClr val="FFFFFF"/>
                          </a:solidFill>
                          <a:latin typeface="Arial"/>
                          <a:ea typeface="Times New Roman"/>
                          <a:cs typeface="Times New Roman"/>
                        </a:rPr>
                        <a:t>denotes readback items when requested.</a:t>
                      </a:r>
                      <a:endParaRPr lang="en-US" sz="1200" dirty="0">
                        <a:latin typeface="Arial"/>
                        <a:ea typeface="Times New Roman"/>
                        <a:cs typeface="Times New Roman"/>
                      </a:endParaRPr>
                    </a:p>
                  </a:txBody>
                  <a:tcPr marL="31750" marR="317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r>
              <a:tr h="5334000">
                <a:tc>
                  <a:txBody>
                    <a:bodyPr/>
                    <a:lstStyle/>
                    <a:p>
                      <a:pPr marL="0" marR="0">
                        <a:spcBef>
                          <a:spcPts val="0"/>
                        </a:spcBef>
                        <a:spcAft>
                          <a:spcPts val="0"/>
                        </a:spcAft>
                      </a:pPr>
                      <a:r>
                        <a:rPr lang="en-US" sz="1200" dirty="0">
                          <a:latin typeface="Arial"/>
                          <a:ea typeface="Times New Roman"/>
                          <a:cs typeface="Times New Roman"/>
                        </a:rPr>
                        <a:t>Terminal controller:”________________, </a:t>
                      </a:r>
                      <a:r>
                        <a:rPr lang="en-US" sz="1200" b="1" dirty="0">
                          <a:latin typeface="Arial"/>
                          <a:ea typeface="Times New Roman"/>
                          <a:cs typeface="Times New Roman"/>
                        </a:rPr>
                        <a:t>this is</a:t>
                      </a:r>
                      <a:r>
                        <a:rPr lang="en-US" sz="1200" dirty="0">
                          <a:latin typeface="Arial"/>
                          <a:ea typeface="Times New Roman"/>
                          <a:cs typeface="Times New Roman"/>
                        </a:rPr>
                        <a:t>_________________”</a:t>
                      </a:r>
                    </a:p>
                    <a:p>
                      <a:pPr marL="0" marR="0">
                        <a:spcBef>
                          <a:spcPts val="0"/>
                        </a:spcBef>
                        <a:spcAft>
                          <a:spcPts val="0"/>
                        </a:spcAft>
                      </a:pPr>
                      <a:r>
                        <a:rPr lang="en-US" sz="1200" dirty="0">
                          <a:latin typeface="Arial"/>
                          <a:ea typeface="Times New Roman"/>
                          <a:cs typeface="Times New Roman"/>
                        </a:rPr>
                        <a:t>                              (</a:t>
                      </a:r>
                      <a:r>
                        <a:rPr lang="en-US" sz="1200" i="1" dirty="0">
                          <a:latin typeface="Arial"/>
                          <a:ea typeface="Times New Roman"/>
                          <a:cs typeface="Times New Roman"/>
                        </a:rPr>
                        <a:t>Aircraft Call Sign)                   (Terminal Controller</a:t>
                      </a:r>
                      <a:r>
                        <a:rPr lang="en-US" sz="1200" dirty="0">
                          <a:latin typeface="Arial"/>
                          <a:ea typeface="Times New Roman"/>
                          <a:cs typeface="Times New Roman"/>
                        </a:rPr>
                        <a:t>)</a:t>
                      </a:r>
                    </a:p>
                    <a:p>
                      <a:pPr marL="0" marR="0">
                        <a:spcBef>
                          <a:spcPts val="0"/>
                        </a:spcBef>
                        <a:spcAft>
                          <a:spcPts val="0"/>
                        </a:spcAft>
                      </a:pPr>
                      <a:r>
                        <a:rPr lang="en-US" sz="1200" dirty="0">
                          <a:latin typeface="Arial"/>
                          <a:ea typeface="Times New Roman"/>
                          <a:cs typeface="Times New Roman"/>
                        </a:rPr>
                        <a:t>     </a:t>
                      </a:r>
                      <a:r>
                        <a:rPr lang="en-US" sz="1200" b="1" dirty="0">
                          <a:latin typeface="Arial"/>
                          <a:ea typeface="Times New Roman"/>
                          <a:cs typeface="Times New Roman"/>
                        </a:rPr>
                        <a:t>1.     *IP:</a:t>
                      </a:r>
                      <a:r>
                        <a:rPr lang="en-US" sz="1200" dirty="0">
                          <a:latin typeface="Arial"/>
                          <a:ea typeface="Times New Roman"/>
                          <a:cs typeface="Times New Roman"/>
                        </a:rPr>
                        <a:t> “____________________________________”</a:t>
                      </a:r>
                    </a:p>
                    <a:p>
                      <a:pPr marL="0" marR="0">
                        <a:spcBef>
                          <a:spcPts val="0"/>
                        </a:spcBef>
                        <a:spcAft>
                          <a:spcPts val="0"/>
                        </a:spcAft>
                      </a:pPr>
                      <a:r>
                        <a:rPr lang="en-US" sz="1200" b="1" dirty="0">
                          <a:latin typeface="Arial"/>
                          <a:ea typeface="Times New Roman"/>
                          <a:cs typeface="Times New Roman"/>
                        </a:rPr>
                        <a:t>     </a:t>
                      </a:r>
                      <a:r>
                        <a:rPr lang="en-US" sz="1200" dirty="0">
                          <a:latin typeface="Arial"/>
                          <a:ea typeface="Times New Roman"/>
                          <a:cs typeface="Times New Roman"/>
                        </a:rPr>
                        <a:t>2.     *Heading: “___________________________________” </a:t>
                      </a:r>
                      <a:r>
                        <a:rPr lang="en-US" sz="1200" i="1" dirty="0">
                          <a:latin typeface="Arial"/>
                          <a:ea typeface="Times New Roman"/>
                          <a:cs typeface="Times New Roman"/>
                        </a:rPr>
                        <a:t>(Deg Magnetic)</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a:t>
                      </a:r>
                      <a:r>
                        <a:rPr lang="en-US" sz="1200" dirty="0">
                          <a:latin typeface="Arial"/>
                          <a:ea typeface="Times New Roman"/>
                          <a:cs typeface="Times New Roman"/>
                        </a:rPr>
                        <a:t>                                                   </a:t>
                      </a:r>
                      <a:r>
                        <a:rPr lang="en-US" sz="1200" i="1" dirty="0">
                          <a:latin typeface="Arial"/>
                          <a:ea typeface="Times New Roman"/>
                          <a:cs typeface="Times New Roman"/>
                        </a:rPr>
                        <a:t>(IP/BP to Target)</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a:t>
                      </a:r>
                      <a:r>
                        <a:rPr lang="en-US" sz="1200" dirty="0">
                          <a:latin typeface="Arial"/>
                          <a:ea typeface="Times New Roman"/>
                          <a:cs typeface="Times New Roman"/>
                        </a:rPr>
                        <a:t> Offset: “______________________________________” </a:t>
                      </a:r>
                      <a:r>
                        <a:rPr lang="en-US" sz="1200" i="1" dirty="0">
                          <a:latin typeface="Arial"/>
                          <a:ea typeface="Times New Roman"/>
                          <a:cs typeface="Times New Roman"/>
                        </a:rPr>
                        <a:t>(Left/Right)</a:t>
                      </a:r>
                      <a:endParaRPr lang="en-US" sz="1200" dirty="0">
                        <a:latin typeface="Arial"/>
                        <a:ea typeface="Times New Roman"/>
                        <a:cs typeface="Times New Roman"/>
                      </a:endParaRPr>
                    </a:p>
                    <a:p>
                      <a:pPr marL="0" marR="0">
                        <a:spcBef>
                          <a:spcPts val="0"/>
                        </a:spcBef>
                        <a:spcAft>
                          <a:spcPts val="0"/>
                        </a:spcAft>
                      </a:pPr>
                      <a:r>
                        <a:rPr lang="en-US" sz="1200" dirty="0">
                          <a:latin typeface="Arial"/>
                          <a:ea typeface="Times New Roman"/>
                          <a:cs typeface="Times New Roman"/>
                        </a:rPr>
                        <a:t>     3.     *Distance: “____________________________________”</a:t>
                      </a:r>
                    </a:p>
                    <a:p>
                      <a:pPr marL="0" marR="0">
                        <a:spcBef>
                          <a:spcPts val="0"/>
                        </a:spcBef>
                        <a:spcAft>
                          <a:spcPts val="0"/>
                        </a:spcAft>
                      </a:pPr>
                      <a:r>
                        <a:rPr lang="en-US" sz="1200" dirty="0">
                          <a:latin typeface="Arial"/>
                          <a:ea typeface="Times New Roman"/>
                          <a:cs typeface="Times New Roman"/>
                        </a:rPr>
                        <a:t>                                 </a:t>
                      </a:r>
                      <a:r>
                        <a:rPr lang="en-US" sz="1200" i="1" dirty="0">
                          <a:latin typeface="Arial"/>
                          <a:ea typeface="Times New Roman"/>
                          <a:cs typeface="Times New Roman"/>
                        </a:rPr>
                        <a:t>(IP to Target in nautical miles/ BP to Target in meters)</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a:t>
                      </a:r>
                      <a:r>
                        <a:rPr lang="en-US" sz="1200" dirty="0">
                          <a:latin typeface="Arial"/>
                          <a:ea typeface="Times New Roman"/>
                          <a:cs typeface="Times New Roman"/>
                        </a:rPr>
                        <a:t>4.     *Target Elevation: “______________________________” </a:t>
                      </a:r>
                      <a:r>
                        <a:rPr lang="en-US" sz="1200" i="1" dirty="0">
                          <a:latin typeface="Arial"/>
                          <a:ea typeface="Times New Roman"/>
                          <a:cs typeface="Times New Roman"/>
                        </a:rPr>
                        <a:t>(in feet/MSL)</a:t>
                      </a:r>
                      <a:endParaRPr lang="en-US" sz="1200" dirty="0">
                        <a:latin typeface="Arial"/>
                        <a:ea typeface="Times New Roman"/>
                        <a:cs typeface="Times New Roman"/>
                      </a:endParaRPr>
                    </a:p>
                    <a:p>
                      <a:pPr marL="0" marR="0">
                        <a:spcBef>
                          <a:spcPts val="0"/>
                        </a:spcBef>
                        <a:spcAft>
                          <a:spcPts val="0"/>
                        </a:spcAft>
                      </a:pPr>
                      <a:r>
                        <a:rPr lang="en-US" sz="1200" dirty="0">
                          <a:latin typeface="Arial"/>
                          <a:ea typeface="Times New Roman"/>
                          <a:cs typeface="Times New Roman"/>
                        </a:rPr>
                        <a:t>     5.     *Target Description: “_______________________________________”</a:t>
                      </a:r>
                    </a:p>
                    <a:p>
                      <a:pPr marL="0" marR="0">
                        <a:spcBef>
                          <a:spcPts val="0"/>
                        </a:spcBef>
                        <a:spcAft>
                          <a:spcPts val="0"/>
                        </a:spcAft>
                      </a:pPr>
                      <a:r>
                        <a:rPr lang="en-US" sz="1200" dirty="0">
                          <a:latin typeface="Arial"/>
                          <a:ea typeface="Times New Roman"/>
                          <a:cs typeface="Times New Roman"/>
                        </a:rPr>
                        <a:t>     </a:t>
                      </a:r>
                      <a:r>
                        <a:rPr lang="en-US" sz="1200" b="1" dirty="0">
                          <a:latin typeface="Arial"/>
                          <a:ea typeface="Times New Roman"/>
                          <a:cs typeface="Times New Roman"/>
                        </a:rPr>
                        <a:t>6.     </a:t>
                      </a:r>
                      <a:r>
                        <a:rPr lang="en-US" sz="1200" dirty="0">
                          <a:latin typeface="Arial"/>
                          <a:ea typeface="Times New Roman"/>
                          <a:cs typeface="Times New Roman"/>
                        </a:rPr>
                        <a:t>*</a:t>
                      </a:r>
                      <a:r>
                        <a:rPr lang="en-US" sz="1200" b="1" dirty="0">
                          <a:latin typeface="Arial"/>
                          <a:ea typeface="Times New Roman"/>
                          <a:cs typeface="Times New Roman"/>
                        </a:rPr>
                        <a:t>Target Location</a:t>
                      </a:r>
                      <a:r>
                        <a:rPr lang="en-US" sz="1200" dirty="0">
                          <a:latin typeface="Arial"/>
                          <a:ea typeface="Times New Roman"/>
                          <a:cs typeface="Times New Roman"/>
                        </a:rPr>
                        <a:t>: “________________________________________”</a:t>
                      </a:r>
                    </a:p>
                    <a:p>
                      <a:pPr marL="0" marR="0">
                        <a:spcBef>
                          <a:spcPts val="0"/>
                        </a:spcBef>
                        <a:spcAft>
                          <a:spcPts val="0"/>
                        </a:spcAft>
                      </a:pPr>
                      <a:r>
                        <a:rPr lang="en-US" sz="1200" b="1" dirty="0">
                          <a:latin typeface="Arial"/>
                          <a:ea typeface="Times New Roman"/>
                          <a:cs typeface="Times New Roman"/>
                        </a:rPr>
                        <a:t>                                                </a:t>
                      </a:r>
                      <a:r>
                        <a:rPr lang="en-US" sz="1200" i="1" dirty="0">
                          <a:latin typeface="Arial"/>
                          <a:ea typeface="Times New Roman"/>
                          <a:cs typeface="Times New Roman"/>
                        </a:rPr>
                        <a:t>(Lat/Long, grid cords to include map datum</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[i.e., WGS-84], offsets or visual description)</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a:t>
                      </a:r>
                      <a:r>
                        <a:rPr lang="en-US" sz="1200" dirty="0">
                          <a:latin typeface="Arial"/>
                          <a:ea typeface="Times New Roman"/>
                          <a:cs typeface="Times New Roman"/>
                        </a:rPr>
                        <a:t>7.     *Type Mark: “______________” Code: “__________________________”</a:t>
                      </a:r>
                    </a:p>
                    <a:p>
                      <a:pPr marL="0" marR="0">
                        <a:spcBef>
                          <a:spcPts val="0"/>
                        </a:spcBef>
                        <a:spcAft>
                          <a:spcPts val="0"/>
                        </a:spcAft>
                      </a:pPr>
                      <a:r>
                        <a:rPr lang="en-US" sz="1200" dirty="0">
                          <a:latin typeface="Arial"/>
                          <a:ea typeface="Times New Roman"/>
                          <a:cs typeface="Times New Roman"/>
                        </a:rPr>
                        <a:t>                            </a:t>
                      </a:r>
                      <a:r>
                        <a:rPr lang="en-US" sz="1200" i="1" dirty="0">
                          <a:latin typeface="Arial"/>
                          <a:ea typeface="Times New Roman"/>
                          <a:cs typeface="Times New Roman"/>
                        </a:rPr>
                        <a:t>(WP, Laser, IR, Beacon)                          (Actual Code)</a:t>
                      </a:r>
                      <a:endParaRPr lang="en-US" sz="1200" dirty="0">
                        <a:latin typeface="Arial"/>
                        <a:ea typeface="Times New Roman"/>
                        <a:cs typeface="Times New Roman"/>
                      </a:endParaRPr>
                    </a:p>
                    <a:p>
                      <a:pPr marL="0" marR="0">
                        <a:spcBef>
                          <a:spcPts val="0"/>
                        </a:spcBef>
                        <a:spcAft>
                          <a:spcPts val="0"/>
                        </a:spcAft>
                      </a:pPr>
                      <a:r>
                        <a:rPr lang="en-US" sz="1200" i="1" dirty="0">
                          <a:latin typeface="Arial"/>
                          <a:ea typeface="Times New Roman"/>
                          <a:cs typeface="Times New Roman"/>
                        </a:rPr>
                        <a:t>              </a:t>
                      </a:r>
                      <a:r>
                        <a:rPr lang="en-US" sz="1200" dirty="0">
                          <a:latin typeface="Arial"/>
                          <a:ea typeface="Times New Roman"/>
                          <a:cs typeface="Times New Roman"/>
                        </a:rPr>
                        <a:t>Laser to Target Line: “_______________________ Degrees”</a:t>
                      </a:r>
                    </a:p>
                    <a:p>
                      <a:pPr marL="0" marR="0">
                        <a:spcBef>
                          <a:spcPts val="0"/>
                        </a:spcBef>
                        <a:spcAft>
                          <a:spcPts val="0"/>
                        </a:spcAft>
                      </a:pPr>
                      <a:r>
                        <a:rPr lang="en-US" sz="1200" dirty="0">
                          <a:latin typeface="Arial"/>
                          <a:ea typeface="Times New Roman"/>
                          <a:cs typeface="Times New Roman"/>
                        </a:rPr>
                        <a:t>     </a:t>
                      </a:r>
                      <a:r>
                        <a:rPr lang="en-US" sz="1200" b="1" dirty="0">
                          <a:latin typeface="Arial"/>
                          <a:ea typeface="Times New Roman"/>
                          <a:cs typeface="Times New Roman"/>
                        </a:rPr>
                        <a:t>8.     *Location of Friendlies: “___________________________________”</a:t>
                      </a:r>
                      <a:endParaRPr lang="en-US" sz="1200" dirty="0">
                        <a:latin typeface="Arial"/>
                        <a:ea typeface="Times New Roman"/>
                        <a:cs typeface="Times New Roman"/>
                      </a:endParaRPr>
                    </a:p>
                    <a:p>
                      <a:pPr marL="0" marR="0">
                        <a:spcBef>
                          <a:spcPts val="0"/>
                        </a:spcBef>
                        <a:spcAft>
                          <a:spcPts val="0"/>
                        </a:spcAft>
                      </a:pPr>
                      <a:r>
                        <a:rPr lang="en-US" sz="1200" b="1" dirty="0">
                          <a:latin typeface="Arial"/>
                          <a:ea typeface="Times New Roman"/>
                          <a:cs typeface="Times New Roman"/>
                        </a:rPr>
                        <a:t>                          </a:t>
                      </a:r>
                      <a:r>
                        <a:rPr lang="en-US" sz="1200" i="1" dirty="0">
                          <a:latin typeface="Arial"/>
                          <a:ea typeface="Times New Roman"/>
                          <a:cs typeface="Times New Roman"/>
                        </a:rPr>
                        <a:t>(from target, cardinal directions and distance in meters)</a:t>
                      </a:r>
                      <a:endParaRPr lang="en-US" sz="1200" dirty="0">
                        <a:latin typeface="Arial"/>
                        <a:ea typeface="Times New Roman"/>
                        <a:cs typeface="Times New Roman"/>
                      </a:endParaRPr>
                    </a:p>
                    <a:p>
                      <a:pPr marL="0" marR="0">
                        <a:spcBef>
                          <a:spcPts val="0"/>
                        </a:spcBef>
                        <a:spcAft>
                          <a:spcPts val="0"/>
                        </a:spcAft>
                      </a:pPr>
                      <a:r>
                        <a:rPr lang="en-US" sz="1200" dirty="0">
                          <a:latin typeface="Arial"/>
                          <a:ea typeface="Times New Roman"/>
                          <a:cs typeface="Times New Roman"/>
                        </a:rPr>
                        <a:t>              Position marked by: “____________________________________”</a:t>
                      </a:r>
                    </a:p>
                    <a:p>
                      <a:pPr marL="0" marR="0">
                        <a:spcBef>
                          <a:spcPts val="0"/>
                        </a:spcBef>
                        <a:spcAft>
                          <a:spcPts val="0"/>
                        </a:spcAft>
                      </a:pPr>
                      <a:r>
                        <a:rPr lang="en-US" sz="1200" dirty="0">
                          <a:latin typeface="Arial"/>
                          <a:ea typeface="Times New Roman"/>
                          <a:cs typeface="Times New Roman"/>
                        </a:rPr>
                        <a:t>     9.     Egress: “_____________________________________________”</a:t>
                      </a:r>
                    </a:p>
                    <a:p>
                      <a:pPr marL="0" marR="0">
                        <a:spcBef>
                          <a:spcPts val="0"/>
                        </a:spcBef>
                        <a:spcAft>
                          <a:spcPts val="0"/>
                        </a:spcAft>
                      </a:pPr>
                      <a:r>
                        <a:rPr lang="en-US" sz="1200" dirty="0">
                          <a:latin typeface="Arial"/>
                          <a:ea typeface="Times New Roman"/>
                          <a:cs typeface="Times New Roman"/>
                        </a:rPr>
                        <a:t>Remarks (as appropriate): : “__________________________________________”</a:t>
                      </a:r>
                    </a:p>
                    <a:p>
                      <a:pPr marL="0" marR="0">
                        <a:spcBef>
                          <a:spcPts val="0"/>
                        </a:spcBef>
                        <a:spcAft>
                          <a:spcPts val="0"/>
                        </a:spcAft>
                      </a:pPr>
                      <a:r>
                        <a:rPr lang="en-US" sz="1200" i="1" dirty="0">
                          <a:latin typeface="Arial"/>
                          <a:ea typeface="Times New Roman"/>
                          <a:cs typeface="Times New Roman"/>
                        </a:rPr>
                        <a:t>(Ordnance Delivery, Threats, FAH, Hazards, ACAs, Weather Restrictions, Addtn l Tgt Info, SEAD, Laser, Illumination, Night Vision Capability, Danger Close[with commander’s initials])</a:t>
                      </a:r>
                    </a:p>
                    <a:p>
                      <a:pPr marL="0" marR="0">
                        <a:spcBef>
                          <a:spcPts val="0"/>
                        </a:spcBef>
                        <a:spcAft>
                          <a:spcPts val="0"/>
                        </a:spcAft>
                      </a:pPr>
                      <a:r>
                        <a:rPr lang="en-US" sz="1200" dirty="0">
                          <a:latin typeface="Arial"/>
                          <a:ea typeface="Times New Roman"/>
                          <a:cs typeface="Times New Roman"/>
                        </a:rPr>
                        <a:t>Time on Target (TOT): “__________________________________”</a:t>
                      </a:r>
                    </a:p>
                    <a:p>
                      <a:pPr marL="0" marR="0">
                        <a:spcBef>
                          <a:spcPts val="0"/>
                        </a:spcBef>
                        <a:spcAft>
                          <a:spcPts val="0"/>
                        </a:spcAft>
                      </a:pPr>
                      <a:r>
                        <a:rPr lang="en-US" sz="1200" dirty="0">
                          <a:latin typeface="Arial"/>
                          <a:ea typeface="Times New Roman"/>
                          <a:cs typeface="Times New Roman"/>
                        </a:rPr>
                        <a:t>                                                                OR</a:t>
                      </a:r>
                    </a:p>
                    <a:p>
                      <a:pPr marL="0" marR="0">
                        <a:spcBef>
                          <a:spcPts val="0"/>
                        </a:spcBef>
                        <a:spcAft>
                          <a:spcPts val="0"/>
                        </a:spcAft>
                      </a:pPr>
                      <a:r>
                        <a:rPr lang="en-US" sz="1200" dirty="0">
                          <a:latin typeface="Arial"/>
                          <a:ea typeface="Times New Roman"/>
                          <a:cs typeface="Times New Roman"/>
                        </a:rPr>
                        <a:t>Time to Target (TTT):</a:t>
                      </a:r>
                    </a:p>
                    <a:p>
                      <a:pPr marL="0" marR="0">
                        <a:spcBef>
                          <a:spcPts val="0"/>
                        </a:spcBef>
                        <a:spcAft>
                          <a:spcPts val="0"/>
                        </a:spcAft>
                      </a:pPr>
                      <a:r>
                        <a:rPr lang="en-US" sz="1200" dirty="0">
                          <a:latin typeface="Arial"/>
                          <a:ea typeface="Times New Roman"/>
                          <a:cs typeface="Times New Roman"/>
                        </a:rPr>
                        <a:t>“Stand by _________________________ plus _______________________________. Hack.”</a:t>
                      </a:r>
                    </a:p>
                    <a:p>
                      <a:pPr marL="0" marR="0">
                        <a:spcBef>
                          <a:spcPts val="0"/>
                        </a:spcBef>
                        <a:spcAft>
                          <a:spcPts val="0"/>
                        </a:spcAft>
                      </a:pPr>
                      <a:r>
                        <a:rPr lang="en-US" sz="1200" dirty="0">
                          <a:latin typeface="Arial"/>
                          <a:ea typeface="Times New Roman"/>
                          <a:cs typeface="Times New Roman"/>
                        </a:rPr>
                        <a:t>     </a:t>
                      </a:r>
                      <a:r>
                        <a:rPr lang="en-US" sz="1200" dirty="0" smtClean="0">
                          <a:latin typeface="Arial"/>
                          <a:ea typeface="Times New Roman"/>
                          <a:cs typeface="Times New Roman"/>
                        </a:rPr>
                        <a:t>                  </a:t>
                      </a:r>
                      <a:r>
                        <a:rPr lang="en-US" sz="1200" i="1" dirty="0">
                          <a:latin typeface="Arial"/>
                          <a:ea typeface="Times New Roman"/>
                          <a:cs typeface="Times New Roman"/>
                        </a:rPr>
                        <a:t>(minutes)                                                   (seconds)</a:t>
                      </a:r>
                      <a:endParaRPr lang="en-US" sz="1200" dirty="0">
                        <a:latin typeface="Arial"/>
                        <a:ea typeface="Times New Roman"/>
                        <a:cs typeface="Times New Roman"/>
                      </a:endParaRPr>
                    </a:p>
                  </a:txBody>
                  <a:tcPr marL="31750" marR="317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200" b="1" i="1" dirty="0">
                          <a:solidFill>
                            <a:srgbClr val="FFFFFF"/>
                          </a:solidFill>
                          <a:latin typeface="Arial"/>
                          <a:ea typeface="Times New Roman"/>
                          <a:cs typeface="Times New Roman"/>
                        </a:rPr>
                        <a:t>NOTE:</a:t>
                      </a:r>
                      <a:r>
                        <a:rPr lang="en-US" sz="1200" dirty="0">
                          <a:solidFill>
                            <a:srgbClr val="FFFFFF"/>
                          </a:solidFill>
                          <a:latin typeface="Arial"/>
                          <a:ea typeface="Times New Roman"/>
                          <a:cs typeface="Times New Roman"/>
                        </a:rPr>
                        <a:t> When identifying position coordinates for joint operations, include map data. Grid coordinates must include the 100,000-meter grid identification.</a:t>
                      </a:r>
                      <a:endParaRPr lang="en-US" sz="1200" dirty="0">
                        <a:latin typeface="Arial"/>
                        <a:ea typeface="Times New Roman"/>
                        <a:cs typeface="Times New Roman"/>
                      </a:endParaRPr>
                    </a:p>
                  </a:txBody>
                  <a:tcPr marL="31750" marR="317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r>
            </a:tbl>
          </a:graphicData>
        </a:graphic>
      </p:graphicFrame>
      <p:sp>
        <p:nvSpPr>
          <p:cNvPr id="226319" name="Rectangle 6"/>
          <p:cNvSpPr>
            <a:spLocks noChangeArrowheads="1"/>
          </p:cNvSpPr>
          <p:nvPr/>
        </p:nvSpPr>
        <p:spPr bwMode="auto">
          <a:xfrm>
            <a:off x="228600" y="990600"/>
            <a:ext cx="6400800" cy="1384300"/>
          </a:xfrm>
          <a:prstGeom prst="rect">
            <a:avLst/>
          </a:prstGeom>
          <a:noFill/>
          <a:ln w="9525">
            <a:noFill/>
            <a:miter lim="800000"/>
            <a:headEnd/>
            <a:tailEnd/>
          </a:ln>
        </p:spPr>
        <p:txBody>
          <a:bodyPr>
            <a:spAutoFit/>
          </a:bodyPr>
          <a:lstStyle/>
          <a:p>
            <a:pPr eaLnBrk="0" hangingPunct="0"/>
            <a:r>
              <a:rPr lang="en-US" sz="1200" b="1" dirty="0">
                <a:ea typeface="Times New Roman" pitchFamily="18" charset="0"/>
                <a:cs typeface="Arial" pitchFamily="34" charset="0"/>
              </a:rPr>
              <a:t>J-FIRE CAS BRIEF (9-LINE BRIEF)</a:t>
            </a:r>
            <a:endParaRPr lang="en-US" sz="1200" dirty="0">
              <a:ea typeface="Times New Roman" pitchFamily="18" charset="0"/>
              <a:cs typeface="Arial" pitchFamily="34" charset="0"/>
            </a:endParaRPr>
          </a:p>
          <a:p>
            <a:pPr eaLnBrk="0" hangingPunct="0"/>
            <a:r>
              <a:rPr lang="en-US" sz="1200" dirty="0">
                <a:ea typeface="Times New Roman" pitchFamily="18" charset="0"/>
                <a:cs typeface="Arial" pitchFamily="34" charset="0"/>
              </a:rPr>
              <a:t>The CAS 9-line brief provides the aircrew with essential information for execution of the mission.  The brief follows a numbered format sequence; therefore, reference to line numbers or elements is not required.  The brief should be passed to the aircrew as early as possible.  As a last resort, the aircrew can receive the brief at the contact point.  The ALO provides IP location and fighter run-in time from IP to target.  The ALO determines who will have final control of the CAS mission.</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1004</a:t>
            </a:r>
            <a:br>
              <a:rPr lang="en-US" sz="1600" b="1" dirty="0">
                <a:ea typeface="+mj-ea"/>
                <a:cs typeface="Arial" pitchFamily="34" charset="0"/>
              </a:rPr>
            </a:br>
            <a:r>
              <a:rPr lang="en-US" sz="1600" b="1" dirty="0">
                <a:ea typeface="+mj-ea"/>
                <a:cs typeface="Arial" pitchFamily="34" charset="0"/>
              </a:rPr>
              <a:t>Fires and Effects</a:t>
            </a:r>
          </a:p>
          <a:p>
            <a:pPr algn="ctr" fontAlgn="auto">
              <a:spcAft>
                <a:spcPts val="0"/>
              </a:spcAft>
              <a:defRPr/>
            </a:pPr>
            <a:r>
              <a:rPr lang="en-US" sz="1600" b="1" dirty="0">
                <a:ea typeface="+mj-ea"/>
                <a:cs typeface="Arial" pitchFamily="34" charset="0"/>
              </a:rPr>
              <a:t>Air to Ground </a:t>
            </a:r>
            <a:r>
              <a:rPr lang="en-US" sz="1600" b="1" dirty="0" smtClean="0">
                <a:ea typeface="+mj-ea"/>
                <a:cs typeface="Arial" pitchFamily="34" charset="0"/>
              </a:rPr>
              <a:t>Integration (3 of 3)</a:t>
            </a:r>
            <a:endParaRPr lang="en-US" sz="1600" b="1" dirty="0">
              <a:ea typeface="+mj-ea"/>
              <a:cs typeface="Arial" pitchFamily="34" charset="0"/>
            </a:endParaRPr>
          </a:p>
        </p:txBody>
      </p:sp>
      <p:graphicFrame>
        <p:nvGraphicFramePr>
          <p:cNvPr id="11" name="Table 10"/>
          <p:cNvGraphicFramePr>
            <a:graphicFrameLocks noGrp="1"/>
          </p:cNvGraphicFramePr>
          <p:nvPr/>
        </p:nvGraphicFramePr>
        <p:xfrm>
          <a:off x="228600" y="1066800"/>
          <a:ext cx="6400797" cy="2895602"/>
        </p:xfrm>
        <a:graphic>
          <a:graphicData uri="http://schemas.openxmlformats.org/drawingml/2006/table">
            <a:tbl>
              <a:tblPr/>
              <a:tblGrid>
                <a:gridCol w="786849"/>
                <a:gridCol w="786849"/>
                <a:gridCol w="786849"/>
                <a:gridCol w="786849"/>
                <a:gridCol w="786849"/>
                <a:gridCol w="786849"/>
                <a:gridCol w="786849"/>
                <a:gridCol w="892854"/>
              </a:tblGrid>
              <a:tr h="327804">
                <a:tc gridSpan="8">
                  <a:txBody>
                    <a:bodyPr/>
                    <a:lstStyle/>
                    <a:p>
                      <a:pPr marL="0" marR="0" algn="ctr">
                        <a:spcBef>
                          <a:spcPts val="0"/>
                        </a:spcBef>
                        <a:spcAft>
                          <a:spcPts val="0"/>
                        </a:spcAft>
                      </a:pPr>
                      <a:r>
                        <a:rPr lang="en-US" sz="1200" b="1" dirty="0">
                          <a:solidFill>
                            <a:srgbClr val="FFFFFF"/>
                          </a:solidFill>
                          <a:latin typeface="Arial"/>
                          <a:ea typeface="Times New Roman"/>
                          <a:cs typeface="Times New Roman"/>
                        </a:rPr>
                        <a:t>Kilometer to Nautical mile Conversion Chart *</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7804">
                <a:tc>
                  <a:txBody>
                    <a:bodyPr/>
                    <a:lstStyle/>
                    <a:p>
                      <a:pPr marL="0" marR="0" algn="ctr">
                        <a:spcBef>
                          <a:spcPts val="0"/>
                        </a:spcBef>
                        <a:spcAft>
                          <a:spcPts val="0"/>
                        </a:spcAft>
                      </a:pPr>
                      <a:r>
                        <a:rPr lang="en-US" sz="1200" b="1" dirty="0">
                          <a:latin typeface="Arial"/>
                          <a:ea typeface="Times New Roman"/>
                          <a:cs typeface="Times New Roman"/>
                        </a:rPr>
                        <a:t>Km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a:ea typeface="Times New Roman"/>
                          <a:cs typeface="Times New Roman"/>
                        </a:rPr>
                        <a:t>Nm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Arial"/>
                          <a:ea typeface="Times New Roman"/>
                          <a:cs typeface="Times New Roman"/>
                        </a:rPr>
                        <a:t>Km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a:ea typeface="Times New Roman"/>
                          <a:cs typeface="Times New Roman"/>
                        </a:rPr>
                        <a:t>Nm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Arial"/>
                          <a:ea typeface="Times New Roman"/>
                          <a:cs typeface="Times New Roman"/>
                        </a:rPr>
                        <a:t>Km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a:ea typeface="Times New Roman"/>
                          <a:cs typeface="Times New Roman"/>
                        </a:rPr>
                        <a:t>Nm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Arial"/>
                          <a:ea typeface="Times New Roman"/>
                          <a:cs typeface="Times New Roman"/>
                        </a:rPr>
                        <a:t>Km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a:ea typeface="Times New Roman"/>
                          <a:cs typeface="Times New Roman"/>
                        </a:rPr>
                        <a:t>Nm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1</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.54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7</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3.78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13</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7.02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19</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10.26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1.08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4.32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7.56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20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10.80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3</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1.62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9</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4.86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15</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8.10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21</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11.34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2.16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5.40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8.64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22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11.88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5</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2.70</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11</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5.94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17</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9.18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23</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12.42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27804">
                <a:tc>
                  <a:txBody>
                    <a:bodyPr/>
                    <a:lstStyle/>
                    <a:p>
                      <a:pPr marL="0" marR="0" algn="ctr">
                        <a:spcBef>
                          <a:spcPts val="0"/>
                        </a:spcBef>
                        <a:spcAft>
                          <a:spcPts val="0"/>
                        </a:spcAft>
                      </a:pPr>
                      <a:r>
                        <a:rPr lang="en-US" sz="1200" dirty="0">
                          <a:latin typeface="Arial"/>
                          <a:ea typeface="Times New Roman"/>
                          <a:cs typeface="Times New Roman"/>
                        </a:rPr>
                        <a:t>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3.24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6.48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18</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9.72</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dirty="0">
                          <a:latin typeface="Arial"/>
                          <a:ea typeface="Times New Roman"/>
                          <a:cs typeface="Times New Roman"/>
                        </a:rPr>
                        <a:t>24</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cs typeface="Times New Roman"/>
                        </a:rPr>
                        <a:t>12.96</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73170">
                <a:tc gridSpan="8">
                  <a:txBody>
                    <a:bodyPr/>
                    <a:lstStyle/>
                    <a:p>
                      <a:pPr marL="0" marR="0">
                        <a:spcBef>
                          <a:spcPts val="0"/>
                        </a:spcBef>
                        <a:spcAft>
                          <a:spcPts val="0"/>
                        </a:spcAft>
                      </a:pPr>
                      <a:r>
                        <a:rPr lang="en-US" sz="1000" dirty="0">
                          <a:latin typeface="Arial"/>
                          <a:ea typeface="Times New Roman"/>
                          <a:cs typeface="Times New Roman"/>
                        </a:rPr>
                        <a:t>*1 kilometer equals .54 nautical miles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4" name="Table 13"/>
          <p:cNvGraphicFramePr>
            <a:graphicFrameLocks noGrp="1"/>
          </p:cNvGraphicFramePr>
          <p:nvPr/>
        </p:nvGraphicFramePr>
        <p:xfrm>
          <a:off x="228600" y="5791200"/>
          <a:ext cx="6386620" cy="3048001"/>
        </p:xfrm>
        <a:graphic>
          <a:graphicData uri="http://schemas.openxmlformats.org/drawingml/2006/table">
            <a:tbl>
              <a:tblPr/>
              <a:tblGrid>
                <a:gridCol w="638662"/>
                <a:gridCol w="638662"/>
                <a:gridCol w="638662"/>
                <a:gridCol w="638662"/>
                <a:gridCol w="638662"/>
                <a:gridCol w="638662"/>
                <a:gridCol w="638662"/>
                <a:gridCol w="638662"/>
                <a:gridCol w="638662"/>
                <a:gridCol w="638662"/>
              </a:tblGrid>
              <a:tr h="170121">
                <a:tc gridSpan="10">
                  <a:txBody>
                    <a:bodyPr/>
                    <a:lstStyle/>
                    <a:p>
                      <a:pPr marL="0" marR="0" algn="ctr">
                        <a:spcBef>
                          <a:spcPts val="200"/>
                        </a:spcBef>
                        <a:spcAft>
                          <a:spcPts val="100"/>
                        </a:spcAft>
                      </a:pPr>
                      <a:r>
                        <a:rPr lang="en-US" sz="1100" b="1" dirty="0">
                          <a:solidFill>
                            <a:srgbClr val="FFFFFF"/>
                          </a:solidFill>
                          <a:latin typeface="Arial"/>
                          <a:ea typeface="Times New Roman"/>
                          <a:cs typeface="Arial"/>
                        </a:rPr>
                        <a:t>Nautical Mile to Minute Conversion Chart</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96186">
                <a:tc>
                  <a:txBody>
                    <a:bodyPr/>
                    <a:lstStyle/>
                    <a:p>
                      <a:pPr marL="0" marR="0">
                        <a:spcBef>
                          <a:spcPts val="0"/>
                        </a:spcBef>
                        <a:spcAft>
                          <a:spcPts val="0"/>
                        </a:spcAft>
                      </a:pPr>
                      <a:r>
                        <a:rPr lang="en-US" sz="1000" b="1" dirty="0">
                          <a:solidFill>
                            <a:srgbClr val="FFFFFF"/>
                          </a:solidFill>
                          <a:latin typeface="Arial"/>
                          <a:ea typeface="Times New Roman"/>
                          <a:cs typeface="Times New Roman"/>
                        </a:rPr>
                        <a:t>A/S</a:t>
                      </a:r>
                      <a:endParaRPr lang="en-US" sz="1000" b="1" dirty="0">
                        <a:solidFill>
                          <a:srgbClr val="731C7D"/>
                        </a:solidFill>
                        <a:latin typeface="Calibri"/>
                        <a:ea typeface="Times New Roman"/>
                        <a:cs typeface="Times New Roman"/>
                      </a:endParaRPr>
                    </a:p>
                    <a:p>
                      <a:pPr marL="0" marR="0" algn="ctr">
                        <a:spcBef>
                          <a:spcPts val="0"/>
                        </a:spcBef>
                        <a:spcAft>
                          <a:spcPts val="100"/>
                        </a:spcAft>
                      </a:pPr>
                      <a:r>
                        <a:rPr lang="en-US" sz="1100" b="1" dirty="0">
                          <a:solidFill>
                            <a:srgbClr val="FFFFFF"/>
                          </a:solidFill>
                          <a:latin typeface="Arial"/>
                          <a:ea typeface="Times New Roman"/>
                          <a:cs typeface="Arial"/>
                        </a:rPr>
                        <a:t>(Knots)</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NM/ MIN</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8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9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10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11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12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13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14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a:txBody>
                    <a:bodyPr/>
                    <a:lstStyle/>
                    <a:p>
                      <a:pPr marL="0" marR="0" algn="ctr">
                        <a:spcBef>
                          <a:spcPts val="200"/>
                        </a:spcBef>
                        <a:spcAft>
                          <a:spcPts val="100"/>
                        </a:spcAft>
                      </a:pPr>
                      <a:r>
                        <a:rPr lang="en-US" sz="1100" b="1" dirty="0">
                          <a:solidFill>
                            <a:srgbClr val="FFFFFF"/>
                          </a:solidFill>
                          <a:latin typeface="Arial"/>
                          <a:ea typeface="Times New Roman"/>
                          <a:cs typeface="Arial"/>
                        </a:rPr>
                        <a:t>15 NM</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r>
              <a:tr h="170121">
                <a:tc>
                  <a:txBody>
                    <a:bodyPr/>
                    <a:lstStyle/>
                    <a:p>
                      <a:pPr marL="0" marR="0" algn="ctr">
                        <a:spcBef>
                          <a:spcPts val="100"/>
                        </a:spcBef>
                        <a:spcAft>
                          <a:spcPts val="100"/>
                        </a:spcAft>
                      </a:pPr>
                      <a:r>
                        <a:rPr lang="en-US" sz="1100" dirty="0">
                          <a:latin typeface="Helvetica"/>
                          <a:ea typeface="Times New Roman"/>
                          <a:cs typeface="Times New Roman"/>
                        </a:rPr>
                        <a:t>300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2:12</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2:24</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2:36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2:48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3:00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360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1:50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2:10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2:30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420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7</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1:09</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1:17</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1:34</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1:51</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2:09</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450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7.5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1:04</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1:12</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1:44</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1:52</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2:00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480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1:53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510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8.5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:57</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1:04</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1:11</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1:25</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1:32</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1:39</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a:txBody>
                    <a:bodyPr/>
                    <a:lstStyle/>
                    <a:p>
                      <a:pPr marL="0" marR="0" algn="ctr">
                        <a:spcBef>
                          <a:spcPts val="100"/>
                        </a:spcBef>
                        <a:spcAft>
                          <a:spcPts val="100"/>
                        </a:spcAft>
                      </a:pPr>
                      <a:r>
                        <a:rPr lang="en-US" sz="1100" dirty="0">
                          <a:latin typeface="Helvetica"/>
                          <a:ea typeface="Times New Roman"/>
                          <a:cs typeface="Times New Roman"/>
                        </a:rPr>
                        <a:t>540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9</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:53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1:07</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1:13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1:27</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1:33</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1100" dirty="0">
                          <a:latin typeface="Helvetica"/>
                          <a:ea typeface="Times New Roman"/>
                          <a:cs typeface="Times New Roman"/>
                        </a:rPr>
                        <a:t>1:40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21">
                <a:tc gridSpan="10">
                  <a:txBody>
                    <a:bodyPr/>
                    <a:lstStyle/>
                    <a:p>
                      <a:pPr marL="0" marR="0">
                        <a:spcBef>
                          <a:spcPts val="200"/>
                        </a:spcBef>
                        <a:spcAft>
                          <a:spcPts val="100"/>
                        </a:spcAft>
                      </a:pPr>
                      <a:r>
                        <a:rPr lang="en-US" sz="1100" b="1" dirty="0">
                          <a:solidFill>
                            <a:srgbClr val="FFFFFF"/>
                          </a:solidFill>
                          <a:latin typeface="Helvetica"/>
                          <a:ea typeface="Times New Roman"/>
                          <a:cs typeface="Times New Roman"/>
                        </a:rPr>
                        <a:t>CAS Aircraft Run-In Speeds</a:t>
                      </a:r>
                      <a:endParaRPr lang="en-US" sz="1000" b="1" dirty="0">
                        <a:latin typeface="Calibri"/>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200"/>
                        </a:spcBef>
                        <a:spcAft>
                          <a:spcPts val="100"/>
                        </a:spcAft>
                      </a:pPr>
                      <a:r>
                        <a:rPr lang="en-US" sz="1100" b="1" dirty="0">
                          <a:latin typeface="Helvetica"/>
                          <a:ea typeface="Times New Roman"/>
                          <a:cs typeface="Times New Roman"/>
                        </a:rPr>
                        <a:t>Aircraft</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200"/>
                        </a:spcBef>
                        <a:spcAft>
                          <a:spcPts val="100"/>
                        </a:spcAft>
                      </a:pPr>
                      <a:r>
                        <a:rPr lang="en-US" sz="1100" b="1" dirty="0">
                          <a:latin typeface="Helvetica"/>
                          <a:ea typeface="Times New Roman"/>
                          <a:cs typeface="Times New Roman"/>
                        </a:rPr>
                        <a:t>Airspeed (knots)</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100"/>
                        </a:spcBef>
                        <a:spcAft>
                          <a:spcPts val="100"/>
                        </a:spcAft>
                      </a:pPr>
                      <a:r>
                        <a:rPr lang="en-US" sz="1100" dirty="0">
                          <a:latin typeface="Helvetica"/>
                          <a:ea typeface="Times New Roman"/>
                          <a:cs typeface="Times New Roman"/>
                        </a:rPr>
                        <a:t>AC-130 H/U</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100"/>
                        </a:spcBef>
                        <a:spcAft>
                          <a:spcPts val="100"/>
                        </a:spcAft>
                      </a:pPr>
                      <a:r>
                        <a:rPr lang="en-US" sz="1100" dirty="0">
                          <a:latin typeface="Helvetica"/>
                          <a:ea typeface="Times New Roman"/>
                          <a:cs typeface="Times New Roman"/>
                        </a:rPr>
                        <a:t>210-250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100"/>
                        </a:spcBef>
                        <a:spcAft>
                          <a:spcPts val="100"/>
                        </a:spcAft>
                      </a:pPr>
                      <a:r>
                        <a:rPr lang="en-US" sz="1100" dirty="0">
                          <a:latin typeface="Helvetica"/>
                          <a:ea typeface="Times New Roman"/>
                          <a:cs typeface="Times New Roman"/>
                        </a:rPr>
                        <a:t>A-10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100"/>
                        </a:spcBef>
                        <a:spcAft>
                          <a:spcPts val="100"/>
                        </a:spcAft>
                      </a:pPr>
                      <a:r>
                        <a:rPr lang="en-US" sz="1100" dirty="0">
                          <a:latin typeface="Helvetica"/>
                          <a:ea typeface="Times New Roman"/>
                          <a:cs typeface="Times New Roman"/>
                        </a:rPr>
                        <a:t>300-350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100"/>
                        </a:spcBef>
                        <a:spcAft>
                          <a:spcPts val="100"/>
                        </a:spcAft>
                      </a:pPr>
                      <a:r>
                        <a:rPr lang="en-US" sz="1100" dirty="0">
                          <a:latin typeface="Helvetica"/>
                          <a:ea typeface="Times New Roman"/>
                          <a:cs typeface="Times New Roman"/>
                        </a:rPr>
                        <a:t>AV-8B</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100"/>
                        </a:spcBef>
                        <a:spcAft>
                          <a:spcPts val="100"/>
                        </a:spcAft>
                      </a:pPr>
                      <a:r>
                        <a:rPr lang="en-US" sz="1100" dirty="0">
                          <a:latin typeface="Helvetica"/>
                          <a:ea typeface="Times New Roman"/>
                          <a:cs typeface="Times New Roman"/>
                        </a:rPr>
                        <a:t>420-480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100"/>
                        </a:spcBef>
                        <a:spcAft>
                          <a:spcPts val="100"/>
                        </a:spcAft>
                      </a:pPr>
                      <a:r>
                        <a:rPr lang="en-US" sz="1100" dirty="0">
                          <a:latin typeface="Helvetica"/>
                          <a:ea typeface="Times New Roman"/>
                          <a:cs typeface="Times New Roman"/>
                        </a:rPr>
                        <a:t>F-16</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100"/>
                        </a:spcBef>
                        <a:spcAft>
                          <a:spcPts val="100"/>
                        </a:spcAft>
                      </a:pPr>
                      <a:r>
                        <a:rPr lang="en-US" sz="1100" dirty="0">
                          <a:latin typeface="Helvetica"/>
                          <a:ea typeface="Times New Roman"/>
                          <a:cs typeface="Times New Roman"/>
                        </a:rPr>
                        <a:t>480-540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21">
                <a:tc gridSpan="5">
                  <a:txBody>
                    <a:bodyPr/>
                    <a:lstStyle/>
                    <a:p>
                      <a:pPr marL="0" marR="0" algn="ctr">
                        <a:spcBef>
                          <a:spcPts val="100"/>
                        </a:spcBef>
                        <a:spcAft>
                          <a:spcPts val="100"/>
                        </a:spcAft>
                      </a:pPr>
                      <a:r>
                        <a:rPr lang="en-US" sz="1100" dirty="0">
                          <a:latin typeface="Helvetica"/>
                          <a:ea typeface="Times New Roman"/>
                          <a:cs typeface="Times New Roman"/>
                        </a:rPr>
                        <a:t>F/A-18</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spcBef>
                          <a:spcPts val="100"/>
                        </a:spcBef>
                        <a:spcAft>
                          <a:spcPts val="100"/>
                        </a:spcAft>
                      </a:pPr>
                      <a:r>
                        <a:rPr lang="en-US" sz="1100" dirty="0">
                          <a:latin typeface="Helvetica"/>
                          <a:ea typeface="Times New Roman"/>
                          <a:cs typeface="Times New Roman"/>
                        </a:rPr>
                        <a:t>480-520</a:t>
                      </a:r>
                      <a:endParaRPr lang="en-US" sz="900" dirty="0">
                        <a:latin typeface="Arial"/>
                        <a:ea typeface="Times New Roman"/>
                        <a:cs typeface="Times New Roman"/>
                      </a:endParaRPr>
                    </a:p>
                  </a:txBody>
                  <a:tcPr marL="63795" marR="637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27535" name="Rectangle 1"/>
          <p:cNvSpPr>
            <a:spLocks noChangeArrowheads="1"/>
          </p:cNvSpPr>
          <p:nvPr/>
        </p:nvSpPr>
        <p:spPr bwMode="auto">
          <a:xfrm>
            <a:off x="1035050" y="5126038"/>
            <a:ext cx="4800600" cy="646112"/>
          </a:xfrm>
          <a:prstGeom prst="rect">
            <a:avLst/>
          </a:prstGeom>
          <a:noFill/>
          <a:ln w="9525">
            <a:noFill/>
            <a:miter lim="800000"/>
            <a:headEnd/>
            <a:tailEnd/>
          </a:ln>
        </p:spPr>
        <p:txBody>
          <a:bodyPr anchor="ctr">
            <a:spAutoFit/>
          </a:bodyPr>
          <a:lstStyle/>
          <a:p>
            <a:pPr algn="ctr"/>
            <a:r>
              <a:rPr lang="en-US" sz="1200" dirty="0">
                <a:ea typeface="Times New Roman" pitchFamily="18" charset="0"/>
                <a:cs typeface="Arial" pitchFamily="34" charset="0"/>
              </a:rPr>
              <a:t>The following table can be used to figure the number of minutes/seconds that it will take an aircraft to go from the IP to the target based on the aircraft speed:</a:t>
            </a:r>
            <a:endParaRPr lang="en-US" dirty="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INTELLIGENCE</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2"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10" name="Picture 9"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1" name="Table 10"/>
          <p:cNvGraphicFramePr>
            <a:graphicFrameLocks noGrp="1"/>
          </p:cNvGraphicFramePr>
          <p:nvPr/>
        </p:nvGraphicFramePr>
        <p:xfrm>
          <a:off x="854242" y="5943600"/>
          <a:ext cx="5105400" cy="2240280"/>
        </p:xfrm>
        <a:graphic>
          <a:graphicData uri="http://schemas.openxmlformats.org/drawingml/2006/table">
            <a:tbl>
              <a:tblPr/>
              <a:tblGrid>
                <a:gridCol w="1094014"/>
                <a:gridCol w="4011386"/>
              </a:tblGrid>
              <a:tr h="310379">
                <a:tc>
                  <a:txBody>
                    <a:bodyPr/>
                    <a:lstStyle/>
                    <a:p>
                      <a:pPr algn="ctr" fontAlgn="b"/>
                      <a:r>
                        <a:rPr lang="en-US" sz="1500" b="0" i="0" u="none" strike="noStrike" dirty="0" smtClean="0">
                          <a:solidFill>
                            <a:srgbClr val="000000"/>
                          </a:solidFill>
                          <a:latin typeface="Arial"/>
                        </a:rPr>
                        <a:t>800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Processing EPWs / Refugees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Detainee Packet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Tactical Sensitive</a:t>
                      </a:r>
                      <a:r>
                        <a:rPr lang="en-US" sz="1500" b="0" i="0" u="none" strike="noStrike" baseline="0" dirty="0" smtClean="0">
                          <a:solidFill>
                            <a:schemeClr val="tx1"/>
                          </a:solidFill>
                          <a:latin typeface="Arial"/>
                        </a:rPr>
                        <a:t> </a:t>
                      </a:r>
                      <a:r>
                        <a:rPr lang="en-US" sz="1500" b="0" i="0" u="none" strike="noStrike" dirty="0" smtClean="0">
                          <a:solidFill>
                            <a:schemeClr val="tx1"/>
                          </a:solidFill>
                          <a:latin typeface="Arial"/>
                        </a:rPr>
                        <a:t>Site Exploitation</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Tactical Questioning</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Patrol Debrief Report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Key</a:t>
                      </a:r>
                      <a:r>
                        <a:rPr lang="en-US" sz="1500" b="0" i="0" u="none" strike="noStrike" baseline="0" dirty="0" smtClean="0">
                          <a:solidFill>
                            <a:schemeClr val="tx1"/>
                          </a:solidFill>
                          <a:latin typeface="Arial"/>
                        </a:rPr>
                        <a:t> Leader Engagement (KLE) Report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TrIST</a:t>
                      </a:r>
                      <a:r>
                        <a:rPr lang="en-US" sz="1500" b="0" i="0" u="none" strike="noStrike" baseline="0" dirty="0" smtClean="0">
                          <a:solidFill>
                            <a:schemeClr val="tx1"/>
                          </a:solidFill>
                          <a:latin typeface="Arial"/>
                        </a:rPr>
                        <a:t> SOP</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800</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Processing EPWs &amp; </a:t>
            </a:r>
            <a:r>
              <a:rPr lang="en-US" sz="1600" b="1" dirty="0" smtClean="0">
                <a:ea typeface="+mj-ea"/>
                <a:cs typeface="Arial" pitchFamily="34" charset="0"/>
              </a:rPr>
              <a:t>Refugees (1 of 2)</a:t>
            </a:r>
            <a:endParaRPr lang="en-US" sz="1600" b="1" dirty="0">
              <a:ea typeface="+mj-ea"/>
              <a:cs typeface="Arial" pitchFamily="34" charset="0"/>
            </a:endParaRPr>
          </a:p>
        </p:txBody>
      </p:sp>
      <p:sp>
        <p:nvSpPr>
          <p:cNvPr id="10" name="Content Placeholder 5"/>
          <p:cNvSpPr txBox="1">
            <a:spLocks/>
          </p:cNvSpPr>
          <p:nvPr/>
        </p:nvSpPr>
        <p:spPr>
          <a:xfrm>
            <a:off x="228600" y="1066800"/>
            <a:ext cx="6400800" cy="4053417"/>
          </a:xfrm>
          <a:prstGeom prst="rect">
            <a:avLst/>
          </a:prstGeom>
          <a:noFill/>
        </p:spPr>
        <p:txBody>
          <a:bodyPr>
            <a:spAutoFit/>
          </a:bodyPr>
          <a:lstStyle/>
          <a:p>
            <a:pPr marL="233363" lvl="1" indent="-233363" fontAlgn="auto">
              <a:spcBef>
                <a:spcPct val="20000"/>
              </a:spcBef>
              <a:spcAft>
                <a:spcPts val="0"/>
              </a:spcAft>
              <a:defRPr/>
            </a:pPr>
            <a:r>
              <a:rPr lang="en-US" sz="1100" b="1" dirty="0">
                <a:cs typeface="Arial" pitchFamily="34" charset="0"/>
              </a:rPr>
              <a:t>Treatment of EPWs and Detainees</a:t>
            </a:r>
          </a:p>
          <a:p>
            <a:pPr marL="0" lvl="1" fontAlgn="auto">
              <a:spcBef>
                <a:spcPct val="20000"/>
              </a:spcBef>
              <a:spcAft>
                <a:spcPts val="0"/>
              </a:spcAft>
              <a:defRPr/>
            </a:pPr>
            <a:r>
              <a:rPr lang="en-US" sz="1100" dirty="0">
                <a:cs typeface="Arial" pitchFamily="34" charset="0"/>
              </a:rPr>
              <a:t>EPWs/detainees are a good source of information. They must be handled without breaking international law and without losing a chance to gain intelligence. Treat EPWs humanely. Do not harm them, either physically or mentally. The senior Soldier present is responsible for their care. If EPWs cannot be evacuated in a reasonable time, give them food, water, and first aid. Do not give them cigarettes, candy, or other comfort items. EPWs who receive favors or are mistreated are poor interrogation subjects. In handling EPWs/detainees, follow the procedure of search, segregate, silence, speed, safeguard, and tag (the 5 Ss and T). It implies the legal obligation that each Soldier has to treat an individual in custody of, or under the protection of, US Soldiers humanely. The 5 Ss and T are conducted as follows:</a:t>
            </a:r>
          </a:p>
          <a:p>
            <a:pPr marL="0" lvl="1" fontAlgn="auto">
              <a:spcBef>
                <a:spcPct val="20000"/>
              </a:spcBef>
              <a:spcAft>
                <a:spcPts val="0"/>
              </a:spcAft>
              <a:defRPr/>
            </a:pPr>
            <a:endParaRPr lang="en-US" sz="1100" dirty="0">
              <a:cs typeface="Arial" pitchFamily="34" charset="0"/>
            </a:endParaRPr>
          </a:p>
          <a:p>
            <a:pPr marL="233363" lvl="1" indent="-233363" fontAlgn="auto">
              <a:spcBef>
                <a:spcPct val="20000"/>
              </a:spcBef>
              <a:spcAft>
                <a:spcPts val="0"/>
              </a:spcAft>
              <a:buFont typeface="+mj-lt"/>
              <a:buAutoNum type="arabicPeriod"/>
              <a:defRPr/>
            </a:pPr>
            <a:r>
              <a:rPr lang="en-US" sz="1100" b="1" i="1" u="sng" dirty="0">
                <a:cs typeface="Arial" pitchFamily="34" charset="0"/>
              </a:rPr>
              <a:t>Search</a:t>
            </a:r>
            <a:r>
              <a:rPr lang="en-US" sz="1100" dirty="0">
                <a:cs typeface="Arial" pitchFamily="34" charset="0"/>
              </a:rPr>
              <a:t>‑‑This indicates a thorough search of the person for weapons and documents. You must search and record the EPWs/detainees equipment and documents separately. Record the description of weapons, special equipment, documents, identification cards, and personal affects on the capture tag.</a:t>
            </a:r>
          </a:p>
          <a:p>
            <a:pPr marL="233363" lvl="1" indent="-233363" fontAlgn="auto">
              <a:spcBef>
                <a:spcPct val="20000"/>
              </a:spcBef>
              <a:spcAft>
                <a:spcPts val="0"/>
              </a:spcAft>
              <a:buFont typeface="+mj-lt"/>
              <a:buAutoNum type="arabicPeriod"/>
              <a:defRPr/>
            </a:pPr>
            <a:endParaRPr lang="en-US" sz="1100" dirty="0">
              <a:cs typeface="Arial" pitchFamily="34" charset="0"/>
            </a:endParaRPr>
          </a:p>
          <a:p>
            <a:pPr marL="233363" lvl="1" indent="-233363" fontAlgn="auto">
              <a:spcBef>
                <a:spcPct val="20000"/>
              </a:spcBef>
              <a:spcAft>
                <a:spcPts val="0"/>
              </a:spcAft>
              <a:buFont typeface="+mj-lt"/>
              <a:buAutoNum type="arabicPeriod"/>
              <a:defRPr/>
            </a:pPr>
            <a:r>
              <a:rPr lang="en-US" sz="1100" b="1" i="1" u="sng" dirty="0">
                <a:cs typeface="Arial" pitchFamily="34" charset="0"/>
              </a:rPr>
              <a:t>Silence</a:t>
            </a:r>
            <a:r>
              <a:rPr lang="en-US" sz="1100" dirty="0">
                <a:cs typeface="Arial" pitchFamily="34" charset="0"/>
              </a:rPr>
              <a:t>‑‑Do not allow the EPWs/detainees to communicate with one another, either verbally or with gestures. Keep an eye open for potential troublemakers, both talkers or quiet types, and be prepared to separate them.</a:t>
            </a:r>
          </a:p>
          <a:p>
            <a:pPr marL="233363" lvl="1" indent="-233363" fontAlgn="auto">
              <a:spcBef>
                <a:spcPct val="20000"/>
              </a:spcBef>
              <a:spcAft>
                <a:spcPts val="0"/>
              </a:spcAft>
              <a:buFont typeface="+mj-lt"/>
              <a:buAutoNum type="arabicPeriod"/>
              <a:defRPr/>
            </a:pPr>
            <a:endParaRPr lang="en-US" sz="1100" dirty="0">
              <a:cs typeface="Arial" pitchFamily="34" charset="0"/>
            </a:endParaRPr>
          </a:p>
          <a:p>
            <a:pPr marL="233363" lvl="1" indent="-233363" fontAlgn="auto">
              <a:spcBef>
                <a:spcPct val="20000"/>
              </a:spcBef>
              <a:spcAft>
                <a:spcPts val="0"/>
              </a:spcAft>
              <a:buFont typeface="+mj-lt"/>
              <a:buAutoNum type="arabicPeriod"/>
              <a:defRPr/>
            </a:pPr>
            <a:r>
              <a:rPr lang="en-US" sz="1100" b="1" i="1" u="sng" dirty="0">
                <a:cs typeface="Arial" pitchFamily="34" charset="0"/>
              </a:rPr>
              <a:t>Segregate</a:t>
            </a:r>
            <a:r>
              <a:rPr lang="en-US" sz="1100" dirty="0">
                <a:cs typeface="Arial" pitchFamily="34" charset="0"/>
              </a:rPr>
              <a:t>‑‑Keep civilians and military separate, and then further divide them by rank, gender, nationality, ethnicity, and religion. This technique helps keep them quiet</a:t>
            </a:r>
          </a:p>
        </p:txBody>
      </p:sp>
      <p:sp>
        <p:nvSpPr>
          <p:cNvPr id="5" name="Content Placeholder 5"/>
          <p:cNvSpPr txBox="1">
            <a:spLocks/>
          </p:cNvSpPr>
          <p:nvPr/>
        </p:nvSpPr>
        <p:spPr>
          <a:xfrm>
            <a:off x="228600" y="5276534"/>
            <a:ext cx="6400800" cy="3105466"/>
          </a:xfrm>
          <a:prstGeom prst="rect">
            <a:avLst/>
          </a:prstGeom>
          <a:noFill/>
        </p:spPr>
        <p:txBody>
          <a:bodyPr>
            <a:spAutoFit/>
          </a:bodyPr>
          <a:lstStyle/>
          <a:p>
            <a:pPr marL="233363" lvl="1" indent="-233363" fontAlgn="auto">
              <a:spcBef>
                <a:spcPct val="20000"/>
              </a:spcBef>
              <a:spcAft>
                <a:spcPts val="0"/>
              </a:spcAft>
              <a:defRPr/>
            </a:pPr>
            <a:r>
              <a:rPr lang="en-US" sz="1100" b="1" dirty="0">
                <a:cs typeface="Arial" pitchFamily="34" charset="0"/>
              </a:rPr>
              <a:t>Treatment of EPWs and Detainees </a:t>
            </a:r>
          </a:p>
          <a:p>
            <a:pPr marL="342900" lvl="1" indent="-342900" fontAlgn="auto">
              <a:spcBef>
                <a:spcPct val="20000"/>
              </a:spcBef>
              <a:spcAft>
                <a:spcPts val="0"/>
              </a:spcAft>
              <a:buFont typeface="+mj-lt"/>
              <a:buAutoNum type="arabicPeriod" startAt="4"/>
              <a:defRPr/>
            </a:pPr>
            <a:r>
              <a:rPr lang="en-US" sz="1100" b="1" i="1" u="sng" dirty="0">
                <a:cs typeface="Arial" pitchFamily="34" charset="0"/>
              </a:rPr>
              <a:t>Safeguard</a:t>
            </a:r>
            <a:r>
              <a:rPr lang="en-US" sz="1100" dirty="0">
                <a:cs typeface="Arial" pitchFamily="34" charset="0"/>
              </a:rPr>
              <a:t>‑‑Provide security for and protect the EPWs/detainees. Get them out of immediate danger and allow them to keep their personal chemical protective gear, if they have any, and their identification cards.</a:t>
            </a:r>
          </a:p>
          <a:p>
            <a:pPr marL="342900" lvl="1" indent="-342900" fontAlgn="auto">
              <a:spcBef>
                <a:spcPct val="20000"/>
              </a:spcBef>
              <a:spcAft>
                <a:spcPts val="0"/>
              </a:spcAft>
              <a:buFont typeface="+mj-lt"/>
              <a:buAutoNum type="arabicPeriod" startAt="4"/>
              <a:defRPr/>
            </a:pPr>
            <a:endParaRPr lang="en-US" sz="1100" dirty="0">
              <a:cs typeface="Arial" pitchFamily="34" charset="0"/>
            </a:endParaRPr>
          </a:p>
          <a:p>
            <a:pPr marL="342900" lvl="1" indent="-342900" fontAlgn="auto">
              <a:spcBef>
                <a:spcPct val="20000"/>
              </a:spcBef>
              <a:spcAft>
                <a:spcPts val="0"/>
              </a:spcAft>
              <a:buFont typeface="+mj-lt"/>
              <a:buAutoNum type="arabicPeriod" startAt="4"/>
              <a:defRPr/>
            </a:pPr>
            <a:r>
              <a:rPr lang="en-US" sz="1100" b="1" i="1" u="sng" dirty="0">
                <a:cs typeface="Arial" pitchFamily="34" charset="0"/>
              </a:rPr>
              <a:t>Speed</a:t>
            </a:r>
            <a:r>
              <a:rPr lang="en-US" sz="1100" dirty="0">
                <a:cs typeface="Arial" pitchFamily="34" charset="0"/>
              </a:rPr>
              <a:t>‑‑Information is time sensitive. It is very important to move personnel to the rear as quickly as possible. The other thing to consider is that an EPW/detainee's resistance to questioning grows as time goes on. The initial shock of being captured or detained wears off and they begin to think of escape. </a:t>
            </a:r>
          </a:p>
          <a:p>
            <a:pPr marL="342900" lvl="1" indent="-342900" fontAlgn="auto">
              <a:spcBef>
                <a:spcPct val="20000"/>
              </a:spcBef>
              <a:spcAft>
                <a:spcPts val="0"/>
              </a:spcAft>
              <a:buFont typeface="+mj-lt"/>
              <a:buAutoNum type="arabicPeriod" startAt="4"/>
              <a:defRPr/>
            </a:pPr>
            <a:endParaRPr lang="en-US" sz="1100" dirty="0">
              <a:cs typeface="Arial" pitchFamily="34" charset="0"/>
            </a:endParaRPr>
          </a:p>
          <a:p>
            <a:pPr fontAlgn="auto">
              <a:spcBef>
                <a:spcPts val="0"/>
              </a:spcBef>
              <a:spcAft>
                <a:spcPts val="0"/>
              </a:spcAft>
              <a:defRPr/>
            </a:pPr>
            <a:r>
              <a:rPr lang="en-US" sz="1100" dirty="0">
                <a:cs typeface="Arial" pitchFamily="34" charset="0"/>
              </a:rPr>
              <a:t>Rights of an EPW</a:t>
            </a:r>
          </a:p>
          <a:p>
            <a:pPr fontAlgn="auto">
              <a:spcBef>
                <a:spcPts val="0"/>
              </a:spcBef>
              <a:spcAft>
                <a:spcPts val="0"/>
              </a:spcAft>
              <a:defRPr/>
            </a:pPr>
            <a:r>
              <a:rPr lang="en-US" sz="1100" dirty="0">
                <a:cs typeface="Arial" pitchFamily="34" charset="0"/>
              </a:rPr>
              <a:t>	Receive sanitary living conditions</a:t>
            </a:r>
          </a:p>
          <a:p>
            <a:pPr fontAlgn="auto">
              <a:spcBef>
                <a:spcPts val="0"/>
              </a:spcBef>
              <a:spcAft>
                <a:spcPts val="0"/>
              </a:spcAft>
              <a:defRPr/>
            </a:pPr>
            <a:r>
              <a:rPr lang="en-US" sz="1100" dirty="0">
                <a:cs typeface="Arial" pitchFamily="34" charset="0"/>
              </a:rPr>
              <a:t>	Food</a:t>
            </a:r>
          </a:p>
          <a:p>
            <a:pPr fontAlgn="auto">
              <a:spcBef>
                <a:spcPts val="0"/>
              </a:spcBef>
              <a:spcAft>
                <a:spcPts val="0"/>
              </a:spcAft>
              <a:defRPr/>
            </a:pPr>
            <a:r>
              <a:rPr lang="en-US" sz="1100" dirty="0">
                <a:cs typeface="Arial" pitchFamily="34" charset="0"/>
              </a:rPr>
              <a:t>	Medical care</a:t>
            </a:r>
          </a:p>
          <a:p>
            <a:pPr fontAlgn="auto">
              <a:spcBef>
                <a:spcPts val="0"/>
              </a:spcBef>
              <a:spcAft>
                <a:spcPts val="0"/>
              </a:spcAft>
              <a:defRPr/>
            </a:pPr>
            <a:r>
              <a:rPr lang="en-US" sz="1100" dirty="0">
                <a:cs typeface="Arial" pitchFamily="34" charset="0"/>
              </a:rPr>
              <a:t>	Facilities for proper hygiene</a:t>
            </a:r>
          </a:p>
          <a:p>
            <a:pPr fontAlgn="auto">
              <a:spcBef>
                <a:spcPts val="0"/>
              </a:spcBef>
              <a:spcAft>
                <a:spcPts val="0"/>
              </a:spcAft>
              <a:defRPr/>
            </a:pPr>
            <a:r>
              <a:rPr lang="en-US" sz="1100" dirty="0">
                <a:cs typeface="Arial" pitchFamily="34" charset="0"/>
              </a:rPr>
              <a:t>	Opportunity to practice religion</a:t>
            </a:r>
          </a:p>
          <a:p>
            <a:pPr fontAlgn="auto">
              <a:spcBef>
                <a:spcPts val="0"/>
              </a:spcBef>
              <a:spcAft>
                <a:spcPts val="0"/>
              </a:spcAft>
              <a:defRPr/>
            </a:pPr>
            <a:r>
              <a:rPr lang="en-US" sz="1100" dirty="0">
                <a:cs typeface="Arial" pitchFamily="34" charset="0"/>
              </a:rPr>
              <a:t>	Receive humane treatment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800</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Processing EPWs &amp; </a:t>
            </a:r>
            <a:r>
              <a:rPr lang="en-US" sz="1600" b="1" dirty="0" smtClean="0">
                <a:ea typeface="+mj-ea"/>
                <a:cs typeface="Arial" pitchFamily="34" charset="0"/>
              </a:rPr>
              <a:t>Refugees (2 of 2)</a:t>
            </a:r>
            <a:endParaRPr lang="en-US" sz="1600" b="1" dirty="0">
              <a:ea typeface="+mj-ea"/>
              <a:cs typeface="Arial" pitchFamily="34" charset="0"/>
            </a:endParaRPr>
          </a:p>
        </p:txBody>
      </p:sp>
      <p:sp>
        <p:nvSpPr>
          <p:cNvPr id="5" name="Rectangle 4"/>
          <p:cNvSpPr/>
          <p:nvPr/>
        </p:nvSpPr>
        <p:spPr>
          <a:xfrm rot="5400000">
            <a:off x="1651794" y="4013994"/>
            <a:ext cx="3630612" cy="6324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sz="800" b="1" u="sng" dirty="0">
                <a:solidFill>
                  <a:schemeClr val="tx1"/>
                </a:solidFill>
              </a:rPr>
              <a:t>DETENTION PLAN:</a:t>
            </a:r>
          </a:p>
          <a:p>
            <a:pPr fontAlgn="auto">
              <a:spcBef>
                <a:spcPts val="0"/>
              </a:spcBef>
              <a:spcAft>
                <a:spcPts val="0"/>
              </a:spcAft>
              <a:buFont typeface="Arial" pitchFamily="34" charset="0"/>
              <a:buChar char="•"/>
              <a:defRPr/>
            </a:pPr>
            <a:r>
              <a:rPr lang="en-US" sz="800" b="1" dirty="0">
                <a:solidFill>
                  <a:schemeClr val="tx1"/>
                </a:solidFill>
              </a:rPr>
              <a:t> ISAF PERSONNEL WILL INITIALLY DETAIN AND MAINTAIN CONTROL PENDING HVI DETERMINATION.   HVIs WILL REMAIN IN ISAF CUSTODY AND ALL OTHER DETAINEES WILL BE TRANSFERRED TO ANSF ON SCENCE.</a:t>
            </a:r>
          </a:p>
          <a:p>
            <a:pPr fontAlgn="auto">
              <a:spcBef>
                <a:spcPts val="0"/>
              </a:spcBef>
              <a:spcAft>
                <a:spcPts val="0"/>
              </a:spcAft>
              <a:buFont typeface="Arial" pitchFamily="34" charset="0"/>
              <a:buChar char="•"/>
              <a:defRPr/>
            </a:pPr>
            <a:r>
              <a:rPr lang="en-US" sz="800" b="1" dirty="0">
                <a:solidFill>
                  <a:schemeClr val="tx1"/>
                </a:solidFill>
              </a:rPr>
              <a:t> ALL DETAINEES WILL BE TRANSFERRED TO THE FDS FOR INTERROGATION BY US PERSONNEL.</a:t>
            </a:r>
          </a:p>
          <a:p>
            <a:pPr fontAlgn="auto">
              <a:spcBef>
                <a:spcPts val="0"/>
              </a:spcBef>
              <a:spcAft>
                <a:spcPts val="0"/>
              </a:spcAft>
              <a:buFont typeface="Arial" pitchFamily="34" charset="0"/>
              <a:buChar char="•"/>
              <a:defRPr/>
            </a:pPr>
            <a:r>
              <a:rPr lang="en-US" sz="800" b="1" dirty="0">
                <a:solidFill>
                  <a:schemeClr val="tx1"/>
                </a:solidFill>
              </a:rPr>
              <a:t> AFTER INITIAL INTERROGATION,  A DETERMINATION WHETHER TO REQUEST AN EXTENSION THROUGH DIVISION OR TRANSFER TO/REMAIN IN ANSF CUSTODY.</a:t>
            </a:r>
          </a:p>
          <a:p>
            <a:pPr fontAlgn="auto">
              <a:spcBef>
                <a:spcPts val="0"/>
              </a:spcBef>
              <a:spcAft>
                <a:spcPts val="0"/>
              </a:spcAft>
              <a:buFont typeface="Arial" pitchFamily="34" charset="0"/>
              <a:buChar char="•"/>
              <a:defRPr/>
            </a:pPr>
            <a:r>
              <a:rPr lang="en-US" sz="800" b="1" dirty="0">
                <a:solidFill>
                  <a:schemeClr val="tx1"/>
                </a:solidFill>
              </a:rPr>
              <a:t> IF DETAINEE MERITS DETENTION IN THE DFIP, WILL SUBMIT HVD STATUS AND TRANSFER PACKET THROUGH DIVISION TO JTF 435 BY DAY 8.</a:t>
            </a:r>
          </a:p>
          <a:p>
            <a:pPr fontAlgn="auto">
              <a:spcBef>
                <a:spcPts val="0"/>
              </a:spcBef>
              <a:spcAft>
                <a:spcPts val="0"/>
              </a:spcAft>
              <a:buFont typeface="Arial" pitchFamily="34" charset="0"/>
              <a:buChar char="•"/>
              <a:defRPr/>
            </a:pPr>
            <a:endParaRPr lang="en-US" sz="800" b="1" dirty="0">
              <a:solidFill>
                <a:schemeClr val="tx1"/>
              </a:solidFill>
            </a:endParaRPr>
          </a:p>
          <a:p>
            <a:pPr fontAlgn="auto">
              <a:spcBef>
                <a:spcPts val="0"/>
              </a:spcBef>
              <a:spcAft>
                <a:spcPts val="0"/>
              </a:spcAft>
              <a:defRPr/>
            </a:pPr>
            <a:r>
              <a:rPr lang="en-US" sz="800" b="1" u="sng" dirty="0">
                <a:solidFill>
                  <a:schemeClr val="tx1"/>
                </a:solidFill>
              </a:rPr>
              <a:t>INTERROGATION PLAN:</a:t>
            </a:r>
          </a:p>
          <a:p>
            <a:pPr fontAlgn="auto">
              <a:spcBef>
                <a:spcPts val="0"/>
              </a:spcBef>
              <a:spcAft>
                <a:spcPts val="0"/>
              </a:spcAft>
              <a:buFont typeface="Arial" pitchFamily="34" charset="0"/>
              <a:buChar char="•"/>
              <a:defRPr/>
            </a:pPr>
            <a:r>
              <a:rPr lang="en-US" sz="800" b="1" dirty="0">
                <a:solidFill>
                  <a:schemeClr val="tx1"/>
                </a:solidFill>
              </a:rPr>
              <a:t> ISAF- AFTER TACTICAL QUESTIONING ON OBJECTIVE AND INITIAL QUESTIONING AT FDS, UNIT WILL DETERMINE IF EXTENDED ISAF DETENTION IS NECESSARY FOR FURTHER INTERROGATION AND REQUEST EXTENSION BY DAY 2.</a:t>
            </a:r>
          </a:p>
          <a:p>
            <a:pPr fontAlgn="auto">
              <a:spcBef>
                <a:spcPts val="0"/>
              </a:spcBef>
              <a:spcAft>
                <a:spcPts val="0"/>
              </a:spcAft>
              <a:buFont typeface="Arial" pitchFamily="34" charset="0"/>
              <a:buChar char="•"/>
              <a:defRPr/>
            </a:pPr>
            <a:r>
              <a:rPr lang="en-US" sz="800" b="1" dirty="0">
                <a:solidFill>
                  <a:schemeClr val="tx1"/>
                </a:solidFill>
              </a:rPr>
              <a:t> ANSF- ANSF DETAINEE WILL BE INTERROGATED UPON DIVISION APPROVAL.</a:t>
            </a:r>
          </a:p>
          <a:p>
            <a:pPr fontAlgn="auto">
              <a:spcBef>
                <a:spcPts val="0"/>
              </a:spcBef>
              <a:spcAft>
                <a:spcPts val="0"/>
              </a:spcAft>
              <a:buFont typeface="Arial" pitchFamily="34" charset="0"/>
              <a:buChar char="•"/>
              <a:defRPr/>
            </a:pPr>
            <a:endParaRPr lang="en-US" sz="800" b="1" dirty="0">
              <a:solidFill>
                <a:schemeClr val="tx1"/>
              </a:solidFill>
            </a:endParaRPr>
          </a:p>
          <a:p>
            <a:pPr fontAlgn="auto">
              <a:spcBef>
                <a:spcPts val="0"/>
              </a:spcBef>
              <a:spcAft>
                <a:spcPts val="0"/>
              </a:spcAft>
              <a:defRPr/>
            </a:pPr>
            <a:r>
              <a:rPr lang="en-US" sz="800" b="1" u="sng" dirty="0">
                <a:solidFill>
                  <a:schemeClr val="tx1"/>
                </a:solidFill>
              </a:rPr>
              <a:t>SSE PLAN:</a:t>
            </a:r>
          </a:p>
          <a:p>
            <a:pPr fontAlgn="auto">
              <a:spcBef>
                <a:spcPts val="0"/>
              </a:spcBef>
              <a:spcAft>
                <a:spcPts val="0"/>
              </a:spcAft>
              <a:buFont typeface="Arial" pitchFamily="34" charset="0"/>
              <a:buChar char="•"/>
              <a:defRPr/>
            </a:pPr>
            <a:r>
              <a:rPr lang="en-US" sz="800" b="1" dirty="0">
                <a:solidFill>
                  <a:schemeClr val="tx1"/>
                </a:solidFill>
              </a:rPr>
              <a:t> THOROUGH SSE BOTH INSIDE AND AROUND ALL SITES.  ALL DOCUMENTATION AND INTELLIGENCE (EX. WEAPONS, ORDNANCE, DOCUMENTS, MEDIA, IED MATERIALS AND COMPONENTS) WILL BE PHOTOGRAPHED, COLLECTED, AND REMOVED FROM THE OBJ, ENSURING ALL EVIDENCE IS PRESERVED.</a:t>
            </a:r>
          </a:p>
          <a:p>
            <a:pPr fontAlgn="auto">
              <a:spcBef>
                <a:spcPts val="0"/>
              </a:spcBef>
              <a:spcAft>
                <a:spcPts val="0"/>
              </a:spcAft>
              <a:buFont typeface="Arial" pitchFamily="34" charset="0"/>
              <a:buChar char="•"/>
              <a:defRPr/>
            </a:pPr>
            <a:r>
              <a:rPr lang="en-US" sz="800" b="1" dirty="0">
                <a:solidFill>
                  <a:schemeClr val="tx1"/>
                </a:solidFill>
              </a:rPr>
              <a:t> ONLY </a:t>
            </a:r>
            <a:r>
              <a:rPr lang="en-US" sz="800" b="1" u="sng" dirty="0">
                <a:solidFill>
                  <a:schemeClr val="tx1"/>
                </a:solidFill>
              </a:rPr>
              <a:t>AFTER</a:t>
            </a:r>
            <a:r>
              <a:rPr lang="en-US" sz="800" b="1" dirty="0">
                <a:solidFill>
                  <a:schemeClr val="tx1"/>
                </a:solidFill>
              </a:rPr>
              <a:t> ORDNANCE BEEN PROPERLY DOCUMENTED AND PHOTOGRAPHED, ORDANANCE WILL BE BLOWN IN PLACE.</a:t>
            </a:r>
            <a:endParaRPr lang="en-US" sz="800" b="1" u="sng" dirty="0">
              <a:solidFill>
                <a:schemeClr val="tx1"/>
              </a:solidFill>
            </a:endParaRPr>
          </a:p>
          <a:p>
            <a:pPr fontAlgn="auto">
              <a:spcBef>
                <a:spcPts val="0"/>
              </a:spcBef>
              <a:spcAft>
                <a:spcPts val="0"/>
              </a:spcAft>
              <a:buFont typeface="Arial" pitchFamily="34" charset="0"/>
              <a:buChar char="•"/>
              <a:defRPr/>
            </a:pPr>
            <a:r>
              <a:rPr lang="en-US" sz="800" b="1" dirty="0">
                <a:solidFill>
                  <a:schemeClr val="tx1"/>
                </a:solidFill>
              </a:rPr>
              <a:t> SSE WILL BE CONDUCTED BY TF LEP/MFT.</a:t>
            </a:r>
          </a:p>
          <a:p>
            <a:pPr fontAlgn="auto">
              <a:spcBef>
                <a:spcPts val="0"/>
              </a:spcBef>
              <a:spcAft>
                <a:spcPts val="0"/>
              </a:spcAft>
              <a:buFont typeface="Arial" pitchFamily="34" charset="0"/>
              <a:buChar char="•"/>
              <a:defRPr/>
            </a:pPr>
            <a:r>
              <a:rPr lang="en-US" sz="800" b="1" dirty="0">
                <a:solidFill>
                  <a:schemeClr val="tx1"/>
                </a:solidFill>
              </a:rPr>
              <a:t> ALL MATERIALS COLLECTED DURING THE SSE WILL BE PROPERLY DOCUMENTED ON A DA FORM 4137, PHOTOGRAPHED, AND TRANSFERRED TO THE PROPER TF ELEMENTS AT FOB FOR FURTHER EXPLOITATION.</a:t>
            </a:r>
          </a:p>
          <a:p>
            <a:pPr fontAlgn="auto">
              <a:spcBef>
                <a:spcPts val="0"/>
              </a:spcBef>
              <a:spcAft>
                <a:spcPts val="0"/>
              </a:spcAft>
              <a:buFont typeface="Arial" pitchFamily="34" charset="0"/>
              <a:buChar char="•"/>
              <a:defRPr/>
            </a:pPr>
            <a:r>
              <a:rPr lang="en-US" sz="800" b="1" dirty="0">
                <a:solidFill>
                  <a:schemeClr val="tx1"/>
                </a:solidFill>
              </a:rPr>
              <a:t> CLEARLY PHOTOGRAPH THE FULL FRONT OF THE DETAINEE, FROM FACE TO SHOULDER.</a:t>
            </a:r>
          </a:p>
          <a:p>
            <a:pPr fontAlgn="auto">
              <a:spcBef>
                <a:spcPts val="0"/>
              </a:spcBef>
              <a:spcAft>
                <a:spcPts val="0"/>
              </a:spcAft>
              <a:buFont typeface="Arial" pitchFamily="34" charset="0"/>
              <a:buChar char="•"/>
              <a:defRPr/>
            </a:pPr>
            <a:r>
              <a:rPr lang="en-US" sz="800" b="1" dirty="0">
                <a:solidFill>
                  <a:schemeClr val="tx1"/>
                </a:solidFill>
              </a:rPr>
              <a:t> ANY DETAINEES CAPTURED WITH WEAPONS, IED COMPONENTS OR OTHER ITEMS WILL BE PHOTOGRAPHED WITH THE ITEMS THAT ANSF/ISAF MEMBER(S) CAPTURED WITH.  MEMBER(S) OF THE ANSF/ISAF UNIT WHO CAPTURED THE DETAINEE WILL ALSO APPEAR IN THIS PHOTO. </a:t>
            </a:r>
          </a:p>
          <a:p>
            <a:pPr fontAlgn="auto">
              <a:spcBef>
                <a:spcPts val="0"/>
              </a:spcBef>
              <a:spcAft>
                <a:spcPts val="0"/>
              </a:spcAft>
              <a:buFont typeface="Arial" pitchFamily="34" charset="0"/>
              <a:buChar char="•"/>
              <a:defRPr/>
            </a:pPr>
            <a:r>
              <a:rPr lang="en-US" sz="800" b="1" dirty="0">
                <a:solidFill>
                  <a:schemeClr val="tx1"/>
                </a:solidFill>
              </a:rPr>
              <a:t> A MINIMUM OF THREE CAPTURING ANSF/ISAF MEMBER(S) ALSO COMPLETE A SWORN STATEMENT(DA 2823) ATTESTING TO THE FACT THAT HE WAS PRESENT ON THE OBJ AND/OR APPEARED IN THE PHOTOGRAPH.  A COPY OF THE DA FORM 4137 AND PHOTOGRAPHS OF EVIDENCE FOUND ON THE OBJECTIVE WILL BE PROVIDED TO TF PMO UPON IN-PROCESSING AT THE FDS.</a:t>
            </a:r>
          </a:p>
          <a:p>
            <a:pPr fontAlgn="auto">
              <a:spcBef>
                <a:spcPts val="0"/>
              </a:spcBef>
              <a:spcAft>
                <a:spcPts val="0"/>
              </a:spcAft>
              <a:buFont typeface="Arial" pitchFamily="34" charset="0"/>
              <a:buChar char="•"/>
              <a:defRPr/>
            </a:pPr>
            <a:r>
              <a:rPr lang="en-US" sz="800" b="1" dirty="0">
                <a:solidFill>
                  <a:schemeClr val="tx1"/>
                </a:solidFill>
              </a:rPr>
              <a:t> PROPER CHAIN OF CUSTODY WILL BE MAINTAINED FOR ALL EVIDENCE COLLECTED AT THE POINT OF CAPTURE.</a:t>
            </a:r>
          </a:p>
          <a:p>
            <a:pPr fontAlgn="auto">
              <a:spcBef>
                <a:spcPts val="0"/>
              </a:spcBef>
              <a:spcAft>
                <a:spcPts val="0"/>
              </a:spcAft>
              <a:buFont typeface="Arial" pitchFamily="34" charset="0"/>
              <a:buChar char="•"/>
              <a:defRPr/>
            </a:pPr>
            <a:r>
              <a:rPr lang="en-US" sz="800" b="1" dirty="0">
                <a:solidFill>
                  <a:schemeClr val="tx1"/>
                </a:solidFill>
              </a:rPr>
              <a:t> IF TRANSFERRED TO ANSF CONTROL, EVIDENCE WILL BE CLOSELY MONITORED BY CF COUNTER PARTS THROUGHOUT THE DENTENTION PERIOD.  </a:t>
            </a:r>
          </a:p>
          <a:p>
            <a:pPr fontAlgn="auto">
              <a:spcBef>
                <a:spcPts val="0"/>
              </a:spcBef>
              <a:spcAft>
                <a:spcPts val="0"/>
              </a:spcAft>
              <a:buFont typeface="Arial" pitchFamily="34" charset="0"/>
              <a:buChar char="•"/>
              <a:defRPr/>
            </a:pPr>
            <a:r>
              <a:rPr lang="en-US" sz="800" b="1" dirty="0">
                <a:solidFill>
                  <a:schemeClr val="tx1"/>
                </a:solidFill>
              </a:rPr>
              <a:t>CLAIMS CARDS AND PROPERTY RECEIPTS WILL BE ISSUED TO VILLAGE ELDERS PRIOR TO DEPARTING THE OBJ AND WITH BSHO ELEMENT PERSONNEL.</a:t>
            </a:r>
          </a:p>
        </p:txBody>
      </p:sp>
      <p:grpSp>
        <p:nvGrpSpPr>
          <p:cNvPr id="60" name="Group 59"/>
          <p:cNvGrpSpPr/>
          <p:nvPr/>
        </p:nvGrpSpPr>
        <p:grpSpPr>
          <a:xfrm>
            <a:off x="457200" y="1022684"/>
            <a:ext cx="6096001" cy="4303058"/>
            <a:chOff x="457200" y="990600"/>
            <a:chExt cx="6096001" cy="4303058"/>
          </a:xfrm>
        </p:grpSpPr>
        <p:sp>
          <p:nvSpPr>
            <p:cNvPr id="6" name="Rounded Rectangle 5"/>
            <p:cNvSpPr/>
            <p:nvPr/>
          </p:nvSpPr>
          <p:spPr bwMode="auto">
            <a:xfrm rot="5400000">
              <a:off x="6026524" y="3018865"/>
              <a:ext cx="672353" cy="381000"/>
            </a:xfrm>
            <a:prstGeom prst="roundRect">
              <a:avLst/>
            </a:prstGeom>
            <a:solidFill>
              <a:srgbClr val="00206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Detainee </a:t>
              </a:r>
            </a:p>
            <a:p>
              <a:pPr algn="ctr" fontAlgn="auto">
                <a:spcBef>
                  <a:spcPts val="0"/>
                </a:spcBef>
                <a:spcAft>
                  <a:spcPts val="0"/>
                </a:spcAft>
                <a:defRPr/>
              </a:pPr>
              <a:r>
                <a:rPr lang="en-US" sz="900" b="1" dirty="0"/>
                <a:t>Captured</a:t>
              </a:r>
            </a:p>
          </p:txBody>
        </p:sp>
        <p:sp>
          <p:nvSpPr>
            <p:cNvPr id="9" name="Rounded Rectangle 8"/>
            <p:cNvSpPr/>
            <p:nvPr/>
          </p:nvSpPr>
          <p:spPr bwMode="auto">
            <a:xfrm rot="5400000">
              <a:off x="5188324" y="3018865"/>
              <a:ext cx="672353" cy="381000"/>
            </a:xfrm>
            <a:prstGeom prst="roundRect">
              <a:avLst/>
            </a:prstGeom>
            <a:solidFill>
              <a:srgbClr val="00206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ISAF </a:t>
              </a:r>
            </a:p>
            <a:p>
              <a:pPr algn="ctr" fontAlgn="auto">
                <a:spcBef>
                  <a:spcPts val="0"/>
                </a:spcBef>
                <a:spcAft>
                  <a:spcPts val="0"/>
                </a:spcAft>
                <a:defRPr/>
              </a:pPr>
              <a:r>
                <a:rPr lang="en-US" sz="900" b="1" dirty="0"/>
                <a:t>Custody</a:t>
              </a:r>
            </a:p>
          </p:txBody>
        </p:sp>
        <p:sp>
          <p:nvSpPr>
            <p:cNvPr id="11" name="Rounded Rectangle 10"/>
            <p:cNvSpPr/>
            <p:nvPr/>
          </p:nvSpPr>
          <p:spPr bwMode="auto">
            <a:xfrm rot="5400000">
              <a:off x="5188324" y="1472453"/>
              <a:ext cx="672353" cy="381000"/>
            </a:xfrm>
            <a:prstGeom prst="roundRect">
              <a:avLst/>
            </a:prstGeom>
            <a:solidFill>
              <a:srgbClr val="FFFF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tx1"/>
                  </a:solidFill>
                </a:rPr>
                <a:t>OEF</a:t>
              </a:r>
            </a:p>
            <a:p>
              <a:pPr algn="ctr" fontAlgn="auto">
                <a:spcBef>
                  <a:spcPts val="0"/>
                </a:spcBef>
                <a:spcAft>
                  <a:spcPts val="0"/>
                </a:spcAft>
                <a:defRPr/>
              </a:pPr>
              <a:r>
                <a:rPr lang="en-US" sz="900" b="1" dirty="0">
                  <a:solidFill>
                    <a:schemeClr val="tx1"/>
                  </a:solidFill>
                </a:rPr>
                <a:t>Custody</a:t>
              </a:r>
            </a:p>
          </p:txBody>
        </p:sp>
        <p:sp>
          <p:nvSpPr>
            <p:cNvPr id="12" name="Rounded Rectangle 11"/>
            <p:cNvSpPr/>
            <p:nvPr/>
          </p:nvSpPr>
          <p:spPr bwMode="auto">
            <a:xfrm rot="5400000">
              <a:off x="5188324" y="4766982"/>
              <a:ext cx="672353" cy="381000"/>
            </a:xfrm>
            <a:prstGeom prst="round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ANSF</a:t>
              </a:r>
            </a:p>
            <a:p>
              <a:pPr algn="ctr" fontAlgn="auto">
                <a:spcBef>
                  <a:spcPts val="0"/>
                </a:spcBef>
                <a:spcAft>
                  <a:spcPts val="0"/>
                </a:spcAft>
                <a:defRPr/>
              </a:pPr>
              <a:r>
                <a:rPr lang="en-US" sz="900" b="1" dirty="0"/>
                <a:t>Custody</a:t>
              </a:r>
            </a:p>
          </p:txBody>
        </p:sp>
        <p:sp>
          <p:nvSpPr>
            <p:cNvPr id="13" name="Rounded Rectangle 12"/>
            <p:cNvSpPr/>
            <p:nvPr/>
          </p:nvSpPr>
          <p:spPr bwMode="auto">
            <a:xfrm rot="5400000">
              <a:off x="3177988" y="1165412"/>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DA 1594</a:t>
              </a:r>
            </a:p>
            <a:p>
              <a:pPr algn="ctr" fontAlgn="auto">
                <a:spcBef>
                  <a:spcPts val="0"/>
                </a:spcBef>
                <a:spcAft>
                  <a:spcPts val="0"/>
                </a:spcAft>
                <a:defRPr/>
              </a:pPr>
              <a:r>
                <a:rPr lang="en-US" sz="900" b="1" dirty="0"/>
                <a:t>Tracking </a:t>
              </a:r>
            </a:p>
            <a:p>
              <a:pPr algn="ctr" fontAlgn="auto">
                <a:spcBef>
                  <a:spcPts val="0"/>
                </a:spcBef>
                <a:spcAft>
                  <a:spcPts val="0"/>
                </a:spcAft>
                <a:defRPr/>
              </a:pPr>
              <a:r>
                <a:rPr lang="en-US" sz="900" b="1" dirty="0"/>
                <a:t>Log</a:t>
              </a:r>
            </a:p>
          </p:txBody>
        </p:sp>
        <p:sp>
          <p:nvSpPr>
            <p:cNvPr id="14" name="Rounded Rectangle 13"/>
            <p:cNvSpPr/>
            <p:nvPr/>
          </p:nvSpPr>
          <p:spPr bwMode="auto">
            <a:xfrm rot="5400000">
              <a:off x="3635188" y="1165412"/>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DD2745</a:t>
              </a:r>
            </a:p>
            <a:p>
              <a:pPr algn="ctr" fontAlgn="auto">
                <a:spcBef>
                  <a:spcPts val="0"/>
                </a:spcBef>
                <a:spcAft>
                  <a:spcPts val="0"/>
                </a:spcAft>
                <a:defRPr/>
              </a:pPr>
              <a:r>
                <a:rPr lang="en-US" sz="900" b="1" dirty="0"/>
                <a:t>Capture Tag</a:t>
              </a:r>
            </a:p>
          </p:txBody>
        </p:sp>
        <p:sp>
          <p:nvSpPr>
            <p:cNvPr id="15" name="Rounded Rectangle 14"/>
            <p:cNvSpPr/>
            <p:nvPr/>
          </p:nvSpPr>
          <p:spPr bwMode="auto">
            <a:xfrm rot="5400000">
              <a:off x="2377888" y="1165412"/>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Medical </a:t>
              </a:r>
            </a:p>
            <a:p>
              <a:pPr algn="ctr" fontAlgn="auto">
                <a:spcBef>
                  <a:spcPts val="0"/>
                </a:spcBef>
                <a:spcAft>
                  <a:spcPts val="0"/>
                </a:spcAft>
                <a:defRPr/>
              </a:pPr>
              <a:r>
                <a:rPr lang="en-US" sz="900" b="1" dirty="0"/>
                <a:t>Screening</a:t>
              </a:r>
            </a:p>
          </p:txBody>
        </p:sp>
        <p:sp>
          <p:nvSpPr>
            <p:cNvPr id="16" name="Rounded Rectangle 15"/>
            <p:cNvSpPr/>
            <p:nvPr/>
          </p:nvSpPr>
          <p:spPr bwMode="auto">
            <a:xfrm rot="5400000">
              <a:off x="1425388" y="1165412"/>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DA 4137</a:t>
              </a:r>
            </a:p>
            <a:p>
              <a:pPr algn="ctr" fontAlgn="auto">
                <a:spcBef>
                  <a:spcPts val="0"/>
                </a:spcBef>
                <a:spcAft>
                  <a:spcPts val="0"/>
                </a:spcAft>
                <a:defRPr/>
              </a:pPr>
              <a:r>
                <a:rPr lang="en-US" sz="900" b="1" dirty="0"/>
                <a:t>Property Custody</a:t>
              </a:r>
            </a:p>
          </p:txBody>
        </p:sp>
        <p:sp>
          <p:nvSpPr>
            <p:cNvPr id="17" name="Rounded Rectangle 16"/>
            <p:cNvSpPr/>
            <p:nvPr/>
          </p:nvSpPr>
          <p:spPr bwMode="auto">
            <a:xfrm rot="5400000">
              <a:off x="3635188" y="2106706"/>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Sworn Statements</a:t>
              </a:r>
            </a:p>
          </p:txBody>
        </p:sp>
        <p:sp>
          <p:nvSpPr>
            <p:cNvPr id="18" name="Rounded Rectangle 17"/>
            <p:cNvSpPr/>
            <p:nvPr/>
          </p:nvSpPr>
          <p:spPr bwMode="auto">
            <a:xfrm rot="5400000">
              <a:off x="1423147" y="2108947"/>
              <a:ext cx="811306"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UECTR</a:t>
              </a:r>
            </a:p>
            <a:p>
              <a:pPr algn="ctr" fontAlgn="auto">
                <a:spcBef>
                  <a:spcPts val="0"/>
                </a:spcBef>
                <a:spcAft>
                  <a:spcPts val="0"/>
                </a:spcAft>
                <a:defRPr/>
              </a:pPr>
              <a:r>
                <a:rPr lang="en-US" sz="900" b="1" dirty="0"/>
                <a:t>Constructed</a:t>
              </a:r>
            </a:p>
          </p:txBody>
        </p:sp>
        <p:sp>
          <p:nvSpPr>
            <p:cNvPr id="19" name="Rounded Rectangle 18"/>
            <p:cNvSpPr/>
            <p:nvPr/>
          </p:nvSpPr>
          <p:spPr bwMode="auto">
            <a:xfrm rot="5400000">
              <a:off x="282388" y="1636059"/>
              <a:ext cx="806824" cy="457200"/>
            </a:xfrm>
            <a:prstGeom prst="roundRect">
              <a:avLst>
                <a:gd name="adj" fmla="val 0"/>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DD 2708</a:t>
              </a:r>
            </a:p>
            <a:p>
              <a:pPr algn="ctr" fontAlgn="auto">
                <a:spcBef>
                  <a:spcPts val="0"/>
                </a:spcBef>
                <a:spcAft>
                  <a:spcPts val="0"/>
                </a:spcAft>
                <a:defRPr/>
              </a:pPr>
              <a:r>
                <a:rPr lang="en-US" sz="900" b="1" dirty="0"/>
                <a:t>Detainee </a:t>
              </a:r>
            </a:p>
            <a:p>
              <a:pPr algn="ctr" fontAlgn="auto">
                <a:spcBef>
                  <a:spcPts val="0"/>
                </a:spcBef>
                <a:spcAft>
                  <a:spcPts val="0"/>
                </a:spcAft>
                <a:defRPr/>
              </a:pPr>
              <a:r>
                <a:rPr lang="en-US" sz="900" b="1" dirty="0"/>
                <a:t>Receipt</a:t>
              </a:r>
            </a:p>
          </p:txBody>
        </p:sp>
        <p:sp>
          <p:nvSpPr>
            <p:cNvPr id="20" name="Rounded Rectangle 19"/>
            <p:cNvSpPr/>
            <p:nvPr/>
          </p:nvSpPr>
          <p:spPr bwMode="auto">
            <a:xfrm rot="5400000">
              <a:off x="282388" y="2711824"/>
              <a:ext cx="806824" cy="457200"/>
            </a:xfrm>
            <a:prstGeom prst="roundRect">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bg1"/>
                  </a:solidFill>
                </a:rPr>
                <a:t>Detainee</a:t>
              </a:r>
            </a:p>
            <a:p>
              <a:pPr algn="ctr" fontAlgn="auto">
                <a:spcBef>
                  <a:spcPts val="0"/>
                </a:spcBef>
                <a:spcAft>
                  <a:spcPts val="0"/>
                </a:spcAft>
                <a:defRPr/>
              </a:pPr>
              <a:r>
                <a:rPr lang="en-US" sz="900" b="1" dirty="0">
                  <a:solidFill>
                    <a:schemeClr val="bg1"/>
                  </a:solidFill>
                </a:rPr>
                <a:t>Moved to BTIF</a:t>
              </a:r>
            </a:p>
          </p:txBody>
        </p:sp>
        <p:sp>
          <p:nvSpPr>
            <p:cNvPr id="21" name="Rounded Rectangle 20"/>
            <p:cNvSpPr/>
            <p:nvPr/>
          </p:nvSpPr>
          <p:spPr bwMode="auto">
            <a:xfrm rot="5400000">
              <a:off x="4392706" y="2707341"/>
              <a:ext cx="739588" cy="533400"/>
            </a:xfrm>
            <a:prstGeom prst="roundRect">
              <a:avLst/>
            </a:prstGeom>
            <a:solidFill>
              <a:srgbClr val="0066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tx1"/>
                  </a:solidFill>
                </a:rPr>
                <a:t>Transfer </a:t>
              </a:r>
            </a:p>
            <a:p>
              <a:pPr algn="ctr" fontAlgn="auto">
                <a:spcBef>
                  <a:spcPts val="0"/>
                </a:spcBef>
                <a:spcAft>
                  <a:spcPts val="0"/>
                </a:spcAft>
                <a:defRPr/>
              </a:pPr>
              <a:r>
                <a:rPr lang="en-US" sz="900" b="1" dirty="0">
                  <a:solidFill>
                    <a:schemeClr val="tx1"/>
                  </a:solidFill>
                </a:rPr>
                <a:t>of Custody </a:t>
              </a:r>
            </a:p>
            <a:p>
              <a:pPr algn="ctr" fontAlgn="auto">
                <a:spcBef>
                  <a:spcPts val="0"/>
                </a:spcBef>
                <a:spcAft>
                  <a:spcPts val="0"/>
                </a:spcAft>
                <a:defRPr/>
              </a:pPr>
              <a:r>
                <a:rPr lang="en-US" sz="900" b="1" dirty="0">
                  <a:solidFill>
                    <a:schemeClr val="tx1"/>
                  </a:solidFill>
                </a:rPr>
                <a:t>Memo</a:t>
              </a:r>
            </a:p>
          </p:txBody>
        </p:sp>
        <p:sp>
          <p:nvSpPr>
            <p:cNvPr id="22" name="Rounded Rectangle 21"/>
            <p:cNvSpPr/>
            <p:nvPr/>
          </p:nvSpPr>
          <p:spPr bwMode="auto">
            <a:xfrm rot="5400000">
              <a:off x="4130488" y="3653118"/>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DD 2745</a:t>
              </a:r>
            </a:p>
            <a:p>
              <a:pPr algn="ctr" fontAlgn="auto">
                <a:spcBef>
                  <a:spcPts val="0"/>
                </a:spcBef>
                <a:spcAft>
                  <a:spcPts val="0"/>
                </a:spcAft>
                <a:defRPr/>
              </a:pPr>
              <a:r>
                <a:rPr lang="en-US" sz="900" b="1" dirty="0"/>
                <a:t>Capture Tag</a:t>
              </a:r>
            </a:p>
          </p:txBody>
        </p:sp>
        <p:sp>
          <p:nvSpPr>
            <p:cNvPr id="23" name="Rounded Rectangle 22"/>
            <p:cNvSpPr/>
            <p:nvPr/>
          </p:nvSpPr>
          <p:spPr bwMode="auto">
            <a:xfrm rot="5400000">
              <a:off x="3635188" y="3653118"/>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DA 1594</a:t>
              </a:r>
            </a:p>
            <a:p>
              <a:pPr algn="ctr" fontAlgn="auto">
                <a:spcBef>
                  <a:spcPts val="0"/>
                </a:spcBef>
                <a:spcAft>
                  <a:spcPts val="0"/>
                </a:spcAft>
                <a:defRPr/>
              </a:pPr>
              <a:r>
                <a:rPr lang="en-US" sz="900" b="1" dirty="0"/>
                <a:t>Tracking Log</a:t>
              </a:r>
            </a:p>
          </p:txBody>
        </p:sp>
        <p:sp>
          <p:nvSpPr>
            <p:cNvPr id="24" name="Rounded Rectangle 23"/>
            <p:cNvSpPr/>
            <p:nvPr/>
          </p:nvSpPr>
          <p:spPr bwMode="auto">
            <a:xfrm rot="5400000">
              <a:off x="2873188" y="3653118"/>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Medical </a:t>
              </a:r>
            </a:p>
            <a:p>
              <a:pPr algn="ctr" fontAlgn="auto">
                <a:spcBef>
                  <a:spcPts val="0"/>
                </a:spcBef>
                <a:spcAft>
                  <a:spcPts val="0"/>
                </a:spcAft>
                <a:defRPr/>
              </a:pPr>
              <a:r>
                <a:rPr lang="en-US" sz="900" b="1" dirty="0"/>
                <a:t>Screening</a:t>
              </a:r>
            </a:p>
          </p:txBody>
        </p:sp>
        <p:sp>
          <p:nvSpPr>
            <p:cNvPr id="25" name="Rounded Rectangle 24"/>
            <p:cNvSpPr/>
            <p:nvPr/>
          </p:nvSpPr>
          <p:spPr bwMode="auto">
            <a:xfrm rot="5400000">
              <a:off x="2111188" y="3653118"/>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DA 4137</a:t>
              </a:r>
            </a:p>
            <a:p>
              <a:pPr algn="ctr" fontAlgn="auto">
                <a:spcBef>
                  <a:spcPts val="0"/>
                </a:spcBef>
                <a:spcAft>
                  <a:spcPts val="0"/>
                </a:spcAft>
                <a:defRPr/>
              </a:pPr>
              <a:r>
                <a:rPr lang="en-US" sz="900" b="1" dirty="0"/>
                <a:t>Property Custody</a:t>
              </a:r>
            </a:p>
          </p:txBody>
        </p:sp>
        <p:sp>
          <p:nvSpPr>
            <p:cNvPr id="26" name="Rounded Rectangle 25"/>
            <p:cNvSpPr/>
            <p:nvPr/>
          </p:nvSpPr>
          <p:spPr bwMode="auto">
            <a:xfrm rot="5400000">
              <a:off x="4130488" y="4527176"/>
              <a:ext cx="806824"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Sworn Statements</a:t>
              </a:r>
            </a:p>
          </p:txBody>
        </p:sp>
        <p:sp>
          <p:nvSpPr>
            <p:cNvPr id="27" name="Rounded Rectangle 26"/>
            <p:cNvSpPr/>
            <p:nvPr/>
          </p:nvSpPr>
          <p:spPr bwMode="auto">
            <a:xfrm rot="5400000">
              <a:off x="2061882" y="4576482"/>
              <a:ext cx="905436" cy="457200"/>
            </a:xfrm>
            <a:prstGeom prst="roundRect">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t>ANP/NDS </a:t>
              </a:r>
            </a:p>
            <a:p>
              <a:pPr algn="ctr" fontAlgn="auto">
                <a:spcBef>
                  <a:spcPts val="0"/>
                </a:spcBef>
                <a:spcAft>
                  <a:spcPts val="0"/>
                </a:spcAft>
                <a:defRPr/>
              </a:pPr>
              <a:r>
                <a:rPr lang="en-US" sz="900" b="1" dirty="0"/>
                <a:t>Packet </a:t>
              </a:r>
            </a:p>
            <a:p>
              <a:pPr algn="ctr" fontAlgn="auto">
                <a:spcBef>
                  <a:spcPts val="0"/>
                </a:spcBef>
                <a:spcAft>
                  <a:spcPts val="0"/>
                </a:spcAft>
                <a:defRPr/>
              </a:pPr>
              <a:r>
                <a:rPr lang="en-US" sz="900" b="1" dirty="0"/>
                <a:t>Constructed</a:t>
              </a:r>
            </a:p>
          </p:txBody>
        </p:sp>
        <p:sp>
          <p:nvSpPr>
            <p:cNvPr id="28" name="Rounded Rectangle 27"/>
            <p:cNvSpPr/>
            <p:nvPr/>
          </p:nvSpPr>
          <p:spPr bwMode="auto">
            <a:xfrm rot="5400000">
              <a:off x="1169894" y="4217896"/>
              <a:ext cx="784413" cy="381000"/>
            </a:xfrm>
            <a:prstGeom prst="round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tx1"/>
                  </a:solidFill>
                </a:rPr>
                <a:t>ANP/NDS </a:t>
              </a:r>
            </a:p>
            <a:p>
              <a:pPr algn="ctr" fontAlgn="auto">
                <a:spcBef>
                  <a:spcPts val="0"/>
                </a:spcBef>
                <a:spcAft>
                  <a:spcPts val="0"/>
                </a:spcAft>
                <a:defRPr/>
              </a:pPr>
              <a:r>
                <a:rPr lang="en-US" sz="900" b="1" dirty="0">
                  <a:solidFill>
                    <a:schemeClr val="tx1"/>
                  </a:solidFill>
                </a:rPr>
                <a:t>Custody</a:t>
              </a:r>
            </a:p>
          </p:txBody>
        </p:sp>
        <p:cxnSp>
          <p:nvCxnSpPr>
            <p:cNvPr id="29" name="Straight Connector 28"/>
            <p:cNvCxnSpPr/>
            <p:nvPr/>
          </p:nvCxnSpPr>
          <p:spPr bwMode="auto">
            <a:xfrm rot="5400000">
              <a:off x="4305300" y="3378200"/>
              <a:ext cx="34290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10800000">
              <a:off x="5715000" y="5092700"/>
              <a:ext cx="304800" cy="0"/>
            </a:xfrm>
            <a:prstGeom prst="straightConnector1">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10800000">
              <a:off x="5715000" y="1663700"/>
              <a:ext cx="265113" cy="0"/>
            </a:xfrm>
            <a:prstGeom prst="straightConnector1">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5400000">
              <a:off x="4140200" y="1825625"/>
              <a:ext cx="8636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10800000">
              <a:off x="4646613" y="1662113"/>
              <a:ext cx="685800" cy="1587"/>
            </a:xfrm>
            <a:prstGeom prst="straightConnector1">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10800000">
              <a:off x="4265613" y="1392238"/>
              <a:ext cx="3048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10800000">
              <a:off x="4265613" y="2333625"/>
              <a:ext cx="3048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10800000">
              <a:off x="3008313" y="1392238"/>
              <a:ext cx="3429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10800000">
              <a:off x="2055813" y="2333625"/>
              <a:ext cx="17526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10800000">
              <a:off x="2055813" y="1392238"/>
              <a:ext cx="4953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5400000">
              <a:off x="940593" y="1824832"/>
              <a:ext cx="862013"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10800000">
              <a:off x="1370013" y="1392238"/>
              <a:ext cx="230187" cy="1587"/>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10800000">
              <a:off x="1370013" y="2333625"/>
              <a:ext cx="230187" cy="1588"/>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10800000">
              <a:off x="914400" y="1865313"/>
              <a:ext cx="379413" cy="0"/>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bwMode="auto">
            <a:xfrm rot="16200000">
              <a:off x="4841081" y="1920082"/>
              <a:ext cx="604837" cy="762000"/>
            </a:xfrm>
            <a:prstGeom prst="bentConnector3">
              <a:avLst>
                <a:gd name="adj1" fmla="val 50000"/>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bwMode="auto">
            <a:xfrm rot="10800000" flipH="1">
              <a:off x="1371600" y="2973388"/>
              <a:ext cx="3124200" cy="1379537"/>
            </a:xfrm>
            <a:prstGeom prst="bentConnector3">
              <a:avLst>
                <a:gd name="adj1" fmla="val -7317"/>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550863" y="2401888"/>
              <a:ext cx="268287" cy="1587"/>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hape 45"/>
            <p:cNvCxnSpPr/>
            <p:nvPr/>
          </p:nvCxnSpPr>
          <p:spPr bwMode="auto">
            <a:xfrm flipH="1">
              <a:off x="5181600" y="3209925"/>
              <a:ext cx="152400" cy="1074738"/>
            </a:xfrm>
            <a:prstGeom prst="bentConnector2">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10800000">
              <a:off x="5713413" y="3208338"/>
              <a:ext cx="457200" cy="3175"/>
            </a:xfrm>
            <a:prstGeom prst="straightConnector1">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hape 137"/>
            <p:cNvCxnSpPr/>
            <p:nvPr/>
          </p:nvCxnSpPr>
          <p:spPr bwMode="auto">
            <a:xfrm rot="10800000">
              <a:off x="1562100" y="4687888"/>
              <a:ext cx="3771900" cy="538162"/>
            </a:xfrm>
            <a:prstGeom prst="bentConnector3">
              <a:avLst>
                <a:gd name="adj1" fmla="val 100000"/>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rot="10800000">
              <a:off x="5029200" y="4284663"/>
              <a:ext cx="1524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rot="5400000">
              <a:off x="4558506" y="4352132"/>
              <a:ext cx="941387"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10800000">
              <a:off x="4760913" y="3879850"/>
              <a:ext cx="2667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bwMode="auto">
            <a:xfrm rot="10800000">
              <a:off x="4760913" y="4756150"/>
              <a:ext cx="2667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10800000">
              <a:off x="2741613" y="4754563"/>
              <a:ext cx="15621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rot="10800000">
              <a:off x="3503613" y="3879850"/>
              <a:ext cx="3048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rot="10800000">
              <a:off x="2741613" y="3879850"/>
              <a:ext cx="304800" cy="3175"/>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rot="5400000">
              <a:off x="1586706" y="4353719"/>
              <a:ext cx="941388"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rot="10800000">
              <a:off x="1752600" y="4351338"/>
              <a:ext cx="266700" cy="1587"/>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rot="10800000">
              <a:off x="2057400" y="3881438"/>
              <a:ext cx="2286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0800000">
              <a:off x="2057400" y="4822825"/>
              <a:ext cx="2286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801</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Detainee Packet</a:t>
            </a:r>
          </a:p>
        </p:txBody>
      </p:sp>
      <p:sp>
        <p:nvSpPr>
          <p:cNvPr id="7" name="TextBox 6"/>
          <p:cNvSpPr txBox="1"/>
          <p:nvPr/>
        </p:nvSpPr>
        <p:spPr>
          <a:xfrm>
            <a:off x="152400" y="1066800"/>
            <a:ext cx="6553200" cy="7632700"/>
          </a:xfrm>
          <a:prstGeom prst="rect">
            <a:avLst/>
          </a:prstGeom>
          <a:noFill/>
        </p:spPr>
        <p:txBody>
          <a:bodyPr>
            <a:spAutoFit/>
          </a:bodyPr>
          <a:lstStyle/>
          <a:p>
            <a:pPr marL="112713" indent="-112713" fontAlgn="auto">
              <a:spcBef>
                <a:spcPts val="0"/>
              </a:spcBef>
              <a:spcAft>
                <a:spcPts val="0"/>
              </a:spcAft>
              <a:buFont typeface="Arial" pitchFamily="34" charset="0"/>
              <a:buChar char="•"/>
              <a:defRPr/>
            </a:pPr>
            <a:r>
              <a:rPr lang="en-US" sz="1400" dirty="0">
                <a:cs typeface="Arial" pitchFamily="34" charset="0"/>
              </a:rPr>
              <a:t>What Squadron Needs: </a:t>
            </a:r>
          </a:p>
          <a:p>
            <a:pPr lvl="1" indent="-231775" fontAlgn="auto">
              <a:spcBef>
                <a:spcPts val="0"/>
              </a:spcBef>
              <a:spcAft>
                <a:spcPts val="0"/>
              </a:spcAft>
              <a:buFont typeface="Wingdings" pitchFamily="2" charset="2"/>
              <a:buChar char="Ø"/>
              <a:defRPr/>
            </a:pPr>
            <a:r>
              <a:rPr lang="en-US" sz="1400" dirty="0">
                <a:cs typeface="Arial" pitchFamily="34" charset="0"/>
              </a:rPr>
              <a:t>2 x DA Form 2823</a:t>
            </a:r>
          </a:p>
          <a:p>
            <a:pPr lvl="1" indent="-231775" fontAlgn="auto">
              <a:spcBef>
                <a:spcPts val="0"/>
              </a:spcBef>
              <a:spcAft>
                <a:spcPts val="0"/>
              </a:spcAft>
              <a:buFont typeface="Wingdings" pitchFamily="2" charset="2"/>
              <a:buChar char="Ø"/>
              <a:defRPr/>
            </a:pPr>
            <a:r>
              <a:rPr lang="en-US" sz="1400" dirty="0">
                <a:cs typeface="Arial" pitchFamily="34" charset="0"/>
              </a:rPr>
              <a:t>Pictures of Detainee w/ evidence</a:t>
            </a:r>
          </a:p>
          <a:p>
            <a:pPr lvl="1" indent="-231775" fontAlgn="auto">
              <a:spcBef>
                <a:spcPts val="0"/>
              </a:spcBef>
              <a:spcAft>
                <a:spcPts val="0"/>
              </a:spcAft>
              <a:buFont typeface="Wingdings" pitchFamily="2" charset="2"/>
              <a:buChar char="Ø"/>
              <a:defRPr/>
            </a:pPr>
            <a:r>
              <a:rPr lang="en-US" sz="1400" dirty="0">
                <a:cs typeface="Arial" pitchFamily="34" charset="0"/>
              </a:rPr>
              <a:t>BATS enrolled</a:t>
            </a:r>
          </a:p>
          <a:p>
            <a:pPr lvl="1" indent="-231775" fontAlgn="auto">
              <a:spcBef>
                <a:spcPts val="0"/>
              </a:spcBef>
              <a:spcAft>
                <a:spcPts val="0"/>
              </a:spcAft>
              <a:buFont typeface="Wingdings" pitchFamily="2" charset="2"/>
              <a:buChar char="Ø"/>
              <a:defRPr/>
            </a:pPr>
            <a:r>
              <a:rPr lang="en-US" sz="1400" dirty="0">
                <a:cs typeface="Arial" pitchFamily="34" charset="0"/>
              </a:rPr>
              <a:t>Detainee/evidence kept together (tagged &amp; bagged)</a:t>
            </a:r>
          </a:p>
          <a:p>
            <a:pPr marL="112713" indent="-112713" fontAlgn="auto">
              <a:spcBef>
                <a:spcPts val="0"/>
              </a:spcBef>
              <a:spcAft>
                <a:spcPts val="0"/>
              </a:spcAft>
              <a:buFont typeface="Arial" pitchFamily="34" charset="0"/>
              <a:buChar char="•"/>
              <a:defRPr/>
            </a:pPr>
            <a:r>
              <a:rPr lang="en-US" sz="1400" dirty="0">
                <a:cs typeface="Arial" pitchFamily="34" charset="0"/>
              </a:rPr>
              <a:t>CPA Apprehension Form:</a:t>
            </a:r>
          </a:p>
          <a:p>
            <a:pPr lvl="1" indent="-231775" fontAlgn="auto">
              <a:spcBef>
                <a:spcPts val="0"/>
              </a:spcBef>
              <a:spcAft>
                <a:spcPts val="0"/>
              </a:spcAft>
              <a:buFont typeface="Wingdings" pitchFamily="2" charset="2"/>
              <a:buChar char="Ø"/>
              <a:defRPr/>
            </a:pPr>
            <a:r>
              <a:rPr lang="en-US" sz="1400" dirty="0">
                <a:cs typeface="Arial" pitchFamily="34" charset="0"/>
              </a:rPr>
              <a:t>All yellow blocks are filled in</a:t>
            </a:r>
          </a:p>
          <a:p>
            <a:pPr lvl="1" indent="-231775" fontAlgn="auto">
              <a:spcBef>
                <a:spcPts val="0"/>
              </a:spcBef>
              <a:spcAft>
                <a:spcPts val="0"/>
              </a:spcAft>
              <a:buFont typeface="Wingdings" pitchFamily="2" charset="2"/>
              <a:buChar char="Ø"/>
              <a:defRPr/>
            </a:pPr>
            <a:r>
              <a:rPr lang="en-US" sz="1400" dirty="0">
                <a:cs typeface="Arial" pitchFamily="34" charset="0"/>
              </a:rPr>
              <a:t>Full unit designation thru division</a:t>
            </a:r>
          </a:p>
          <a:p>
            <a:pPr lvl="1" indent="-231775" fontAlgn="auto">
              <a:spcBef>
                <a:spcPts val="0"/>
              </a:spcBef>
              <a:spcAft>
                <a:spcPts val="0"/>
              </a:spcAft>
              <a:defRPr/>
            </a:pPr>
            <a:r>
              <a:rPr lang="en-US" sz="1400" dirty="0">
                <a:cs typeface="Arial" pitchFamily="34" charset="0"/>
              </a:rPr>
              <a:t>	1</a:t>
            </a:r>
            <a:r>
              <a:rPr lang="en-US" sz="1400" baseline="30000" dirty="0">
                <a:cs typeface="Arial" pitchFamily="34" charset="0"/>
              </a:rPr>
              <a:t>st</a:t>
            </a:r>
            <a:r>
              <a:rPr lang="en-US" sz="1400" dirty="0">
                <a:cs typeface="Arial" pitchFamily="34" charset="0"/>
              </a:rPr>
              <a:t> </a:t>
            </a:r>
            <a:r>
              <a:rPr lang="en-US" sz="1400" dirty="0" err="1">
                <a:cs typeface="Arial" pitchFamily="34" charset="0"/>
              </a:rPr>
              <a:t>Plt</a:t>
            </a:r>
            <a:r>
              <a:rPr lang="en-US" sz="1400" dirty="0">
                <a:cs typeface="Arial" pitchFamily="34" charset="0"/>
              </a:rPr>
              <a:t>/C </a:t>
            </a:r>
            <a:r>
              <a:rPr lang="en-US" sz="1400" dirty="0" err="1" smtClean="0">
                <a:cs typeface="Arial" pitchFamily="34" charset="0"/>
              </a:rPr>
              <a:t>Trp</a:t>
            </a:r>
            <a:r>
              <a:rPr lang="en-US" sz="1400" dirty="0" smtClean="0">
                <a:cs typeface="Arial" pitchFamily="34" charset="0"/>
              </a:rPr>
              <a:t>/ 3-7 </a:t>
            </a:r>
            <a:r>
              <a:rPr lang="en-US" sz="1400" dirty="0" err="1" smtClean="0">
                <a:cs typeface="Arial" pitchFamily="34" charset="0"/>
              </a:rPr>
              <a:t>Cav</a:t>
            </a:r>
            <a:r>
              <a:rPr lang="en-US" sz="1400" dirty="0" smtClean="0">
                <a:cs typeface="Arial" pitchFamily="34" charset="0"/>
              </a:rPr>
              <a:t>/2</a:t>
            </a:r>
            <a:r>
              <a:rPr lang="en-US" sz="1400" baseline="30000" dirty="0" smtClean="0">
                <a:cs typeface="Arial" pitchFamily="34" charset="0"/>
              </a:rPr>
              <a:t>nd</a:t>
            </a:r>
            <a:r>
              <a:rPr lang="en-US" sz="1400" dirty="0" smtClean="0">
                <a:cs typeface="Arial" pitchFamily="34" charset="0"/>
              </a:rPr>
              <a:t> BCT/3</a:t>
            </a:r>
            <a:r>
              <a:rPr lang="en-US" sz="1400" baseline="30000" dirty="0" smtClean="0">
                <a:cs typeface="Arial" pitchFamily="34" charset="0"/>
              </a:rPr>
              <a:t>rd</a:t>
            </a:r>
            <a:r>
              <a:rPr lang="en-US" sz="1400" dirty="0" smtClean="0">
                <a:cs typeface="Arial" pitchFamily="34" charset="0"/>
              </a:rPr>
              <a:t> </a:t>
            </a:r>
            <a:r>
              <a:rPr lang="en-US" sz="1400" dirty="0">
                <a:cs typeface="Arial" pitchFamily="34" charset="0"/>
              </a:rPr>
              <a:t>ID </a:t>
            </a:r>
          </a:p>
          <a:p>
            <a:pPr lvl="1" indent="-231775" fontAlgn="auto">
              <a:spcBef>
                <a:spcPts val="0"/>
              </a:spcBef>
              <a:spcAft>
                <a:spcPts val="0"/>
              </a:spcAft>
              <a:buFont typeface="Wingdings" pitchFamily="2" charset="2"/>
              <a:buChar char="Ø"/>
              <a:defRPr/>
            </a:pPr>
            <a:r>
              <a:rPr lang="en-US" sz="1400" dirty="0">
                <a:cs typeface="Arial" pitchFamily="34" charset="0"/>
              </a:rPr>
              <a:t>Use grids as address or district of city/village</a:t>
            </a:r>
          </a:p>
          <a:p>
            <a:pPr lvl="1" indent="-231775" fontAlgn="auto">
              <a:spcBef>
                <a:spcPts val="0"/>
              </a:spcBef>
              <a:spcAft>
                <a:spcPts val="0"/>
              </a:spcAft>
              <a:buFont typeface="Wingdings" pitchFamily="2" charset="2"/>
              <a:buChar char="Ø"/>
              <a:defRPr/>
            </a:pPr>
            <a:r>
              <a:rPr lang="en-US" sz="1400" dirty="0">
                <a:cs typeface="Arial" pitchFamily="34" charset="0"/>
              </a:rPr>
              <a:t>Be clear, concise when writing statements</a:t>
            </a:r>
          </a:p>
          <a:p>
            <a:pPr marL="112713" indent="-112713" fontAlgn="auto">
              <a:spcBef>
                <a:spcPts val="0"/>
              </a:spcBef>
              <a:spcAft>
                <a:spcPts val="0"/>
              </a:spcAft>
              <a:buFont typeface="Arial" pitchFamily="34" charset="0"/>
              <a:buChar char="•"/>
              <a:defRPr/>
            </a:pPr>
            <a:r>
              <a:rPr lang="en-US" sz="1400" dirty="0">
                <a:cs typeface="Arial" pitchFamily="34" charset="0"/>
              </a:rPr>
              <a:t>DA Form 2662-R not our level</a:t>
            </a:r>
          </a:p>
          <a:p>
            <a:pPr marL="112713" indent="-112713" fontAlgn="auto">
              <a:spcBef>
                <a:spcPts val="0"/>
              </a:spcBef>
              <a:spcAft>
                <a:spcPts val="0"/>
              </a:spcAft>
              <a:buFont typeface="Arial" pitchFamily="34" charset="0"/>
              <a:buChar char="•"/>
              <a:defRPr/>
            </a:pPr>
            <a:r>
              <a:rPr lang="en-US" sz="1400" dirty="0">
                <a:cs typeface="Arial" pitchFamily="34" charset="0"/>
              </a:rPr>
              <a:t>DA Form 4137:</a:t>
            </a:r>
          </a:p>
          <a:p>
            <a:pPr marL="461963" lvl="1" indent="-236538" fontAlgn="auto">
              <a:spcBef>
                <a:spcPts val="0"/>
              </a:spcBef>
              <a:spcAft>
                <a:spcPts val="0"/>
              </a:spcAft>
              <a:buFont typeface="Wingdings" pitchFamily="2" charset="2"/>
              <a:buChar char="Ø"/>
              <a:defRPr/>
            </a:pPr>
            <a:r>
              <a:rPr lang="en-US" sz="1400" dirty="0">
                <a:cs typeface="Arial" pitchFamily="34" charset="0"/>
              </a:rPr>
              <a:t>Receiving </a:t>
            </a:r>
            <a:r>
              <a:rPr lang="en-US" sz="1400" dirty="0" smtClean="0">
                <a:cs typeface="Arial" pitchFamily="34" charset="0"/>
              </a:rPr>
              <a:t>Activity- 1</a:t>
            </a:r>
            <a:r>
              <a:rPr lang="en-US" sz="1400" baseline="30000" dirty="0" smtClean="0">
                <a:cs typeface="Arial" pitchFamily="34" charset="0"/>
              </a:rPr>
              <a:t>st</a:t>
            </a:r>
            <a:r>
              <a:rPr lang="en-US" sz="1400" dirty="0" smtClean="0">
                <a:cs typeface="Arial" pitchFamily="34" charset="0"/>
              </a:rPr>
              <a:t> </a:t>
            </a:r>
            <a:r>
              <a:rPr lang="en-US" sz="1400" dirty="0" err="1" smtClean="0">
                <a:cs typeface="Arial" pitchFamily="34" charset="0"/>
              </a:rPr>
              <a:t>Plt</a:t>
            </a:r>
            <a:r>
              <a:rPr lang="en-US" sz="1400" dirty="0" smtClean="0">
                <a:cs typeface="Arial" pitchFamily="34" charset="0"/>
              </a:rPr>
              <a:t>/HHT / 3-7 </a:t>
            </a:r>
            <a:r>
              <a:rPr lang="en-US" sz="1400" dirty="0" err="1" smtClean="0">
                <a:cs typeface="Arial" pitchFamily="34" charset="0"/>
              </a:rPr>
              <a:t>Cav</a:t>
            </a:r>
            <a:r>
              <a:rPr lang="en-US" sz="1400" dirty="0" smtClean="0">
                <a:cs typeface="Arial" pitchFamily="34" charset="0"/>
              </a:rPr>
              <a:t>/2</a:t>
            </a:r>
            <a:r>
              <a:rPr lang="en-US" sz="1400" baseline="30000" dirty="0" smtClean="0">
                <a:cs typeface="Arial" pitchFamily="34" charset="0"/>
              </a:rPr>
              <a:t>nd</a:t>
            </a:r>
            <a:r>
              <a:rPr lang="en-US" sz="1400" dirty="0" smtClean="0">
                <a:cs typeface="Arial" pitchFamily="34" charset="0"/>
              </a:rPr>
              <a:t> BCT/3</a:t>
            </a:r>
            <a:r>
              <a:rPr lang="en-US" sz="1400" baseline="30000" dirty="0" smtClean="0">
                <a:cs typeface="Arial" pitchFamily="34" charset="0"/>
              </a:rPr>
              <a:t>rd</a:t>
            </a:r>
            <a:r>
              <a:rPr lang="en-US" sz="1400" dirty="0" smtClean="0">
                <a:cs typeface="Arial" pitchFamily="34" charset="0"/>
              </a:rPr>
              <a:t> ID </a:t>
            </a:r>
            <a:endParaRPr lang="en-US" sz="1400" dirty="0">
              <a:cs typeface="Arial" pitchFamily="34" charset="0"/>
            </a:endParaRPr>
          </a:p>
          <a:p>
            <a:pPr marL="461963" lvl="1" indent="-236538" fontAlgn="auto">
              <a:spcBef>
                <a:spcPts val="0"/>
              </a:spcBef>
              <a:spcAft>
                <a:spcPts val="0"/>
              </a:spcAft>
              <a:buFont typeface="Wingdings" pitchFamily="2" charset="2"/>
              <a:buChar char="Ø"/>
              <a:defRPr/>
            </a:pPr>
            <a:r>
              <a:rPr lang="en-US" sz="1400" dirty="0">
                <a:cs typeface="Arial" pitchFamily="34" charset="0"/>
              </a:rPr>
              <a:t>Location- grid</a:t>
            </a:r>
          </a:p>
          <a:p>
            <a:pPr marL="461963" lvl="1" indent="-236538" fontAlgn="auto">
              <a:spcBef>
                <a:spcPts val="0"/>
              </a:spcBef>
              <a:spcAft>
                <a:spcPts val="0"/>
              </a:spcAft>
              <a:buFont typeface="Wingdings" pitchFamily="2" charset="2"/>
              <a:buChar char="Ø"/>
              <a:defRPr/>
            </a:pPr>
            <a:r>
              <a:rPr lang="en-US" sz="1400" dirty="0">
                <a:cs typeface="Arial" pitchFamily="34" charset="0"/>
              </a:rPr>
              <a:t>Address- grids as address or district of city/village</a:t>
            </a:r>
          </a:p>
          <a:p>
            <a:pPr marL="461963" lvl="1" indent="-236538" fontAlgn="auto">
              <a:spcBef>
                <a:spcPts val="0"/>
              </a:spcBef>
              <a:spcAft>
                <a:spcPts val="0"/>
              </a:spcAft>
              <a:buFont typeface="Wingdings" pitchFamily="2" charset="2"/>
              <a:buChar char="Ø"/>
              <a:defRPr/>
            </a:pPr>
            <a:r>
              <a:rPr lang="en-US" sz="1400" dirty="0">
                <a:cs typeface="Arial" pitchFamily="34" charset="0"/>
              </a:rPr>
              <a:t>Description of Articles- what is in bag to accompany detainee, specific and descriptive</a:t>
            </a:r>
          </a:p>
          <a:p>
            <a:pPr marL="461963" lvl="1" indent="-236538" fontAlgn="auto">
              <a:spcBef>
                <a:spcPts val="0"/>
              </a:spcBef>
              <a:spcAft>
                <a:spcPts val="0"/>
              </a:spcAft>
              <a:buFont typeface="Wingdings" pitchFamily="2" charset="2"/>
              <a:buChar char="Ø"/>
              <a:defRPr/>
            </a:pPr>
            <a:r>
              <a:rPr lang="en-US" sz="1400" dirty="0">
                <a:cs typeface="Arial" pitchFamily="34" charset="0"/>
              </a:rPr>
              <a:t>Chain of Custody- fill out just like a key control log</a:t>
            </a:r>
          </a:p>
          <a:p>
            <a:pPr marL="112713" indent="-112713" fontAlgn="auto">
              <a:spcBef>
                <a:spcPts val="0"/>
              </a:spcBef>
              <a:spcAft>
                <a:spcPts val="0"/>
              </a:spcAft>
              <a:buFont typeface="Arial" pitchFamily="34" charset="0"/>
              <a:buChar char="•"/>
              <a:defRPr/>
            </a:pPr>
            <a:r>
              <a:rPr lang="en-US" sz="1400" dirty="0">
                <a:cs typeface="Arial" pitchFamily="34" charset="0"/>
              </a:rPr>
              <a:t>DA Form 2823:</a:t>
            </a:r>
          </a:p>
          <a:p>
            <a:pPr lvl="1" indent="-231775" fontAlgn="auto">
              <a:spcBef>
                <a:spcPts val="0"/>
              </a:spcBef>
              <a:spcAft>
                <a:spcPts val="0"/>
              </a:spcAft>
              <a:buFont typeface="Wingdings" pitchFamily="2" charset="2"/>
              <a:buChar char="Ø"/>
              <a:defRPr/>
            </a:pPr>
            <a:r>
              <a:rPr lang="en-US" sz="1400" dirty="0">
                <a:cs typeface="Arial" pitchFamily="34" charset="0"/>
              </a:rPr>
              <a:t>Records what the witness (CF or LN) saw, heard, felt, and smelled</a:t>
            </a:r>
          </a:p>
          <a:p>
            <a:pPr lvl="1" indent="-231775" fontAlgn="auto">
              <a:spcBef>
                <a:spcPts val="0"/>
              </a:spcBef>
              <a:spcAft>
                <a:spcPts val="0"/>
              </a:spcAft>
              <a:buFont typeface="Wingdings" pitchFamily="2" charset="2"/>
              <a:buChar char="Ø"/>
              <a:defRPr/>
            </a:pPr>
            <a:r>
              <a:rPr lang="en-US" sz="1400" dirty="0">
                <a:cs typeface="Arial" pitchFamily="34" charset="0"/>
              </a:rPr>
              <a:t>Answer the 6 W’s ( who, what, where, why, when and witness)</a:t>
            </a:r>
          </a:p>
          <a:p>
            <a:pPr lvl="1" indent="-231775" fontAlgn="auto">
              <a:spcBef>
                <a:spcPts val="0"/>
              </a:spcBef>
              <a:spcAft>
                <a:spcPts val="0"/>
              </a:spcAft>
              <a:buFont typeface="Wingdings" pitchFamily="2" charset="2"/>
              <a:buChar char="Ø"/>
              <a:defRPr/>
            </a:pPr>
            <a:r>
              <a:rPr lang="en-US" sz="1400" dirty="0">
                <a:cs typeface="Arial" pitchFamily="34" charset="0"/>
              </a:rPr>
              <a:t>“Did the detainee commit the crime?”</a:t>
            </a:r>
          </a:p>
          <a:p>
            <a:pPr lvl="1" indent="-231775" fontAlgn="auto">
              <a:spcBef>
                <a:spcPts val="0"/>
              </a:spcBef>
              <a:spcAft>
                <a:spcPts val="0"/>
              </a:spcAft>
              <a:buFont typeface="Wingdings" pitchFamily="2" charset="2"/>
              <a:buChar char="Ø"/>
              <a:defRPr/>
            </a:pPr>
            <a:r>
              <a:rPr lang="en-US" sz="1400" dirty="0">
                <a:cs typeface="Arial" pitchFamily="34" charset="0"/>
              </a:rPr>
              <a:t>Individual writing statement, witness and officer signs form</a:t>
            </a:r>
          </a:p>
          <a:p>
            <a:pPr indent="112713" fontAlgn="auto">
              <a:spcBef>
                <a:spcPts val="0"/>
              </a:spcBef>
              <a:spcAft>
                <a:spcPts val="0"/>
              </a:spcAft>
              <a:buFont typeface="Arial" pitchFamily="34" charset="0"/>
              <a:buChar char="•"/>
              <a:defRPr/>
            </a:pPr>
            <a:r>
              <a:rPr lang="en-US" sz="1400" dirty="0">
                <a:cs typeface="Arial" pitchFamily="34" charset="0"/>
              </a:rPr>
              <a:t>Pictures:</a:t>
            </a:r>
          </a:p>
          <a:p>
            <a:pPr lvl="1" indent="-231775" fontAlgn="auto">
              <a:spcBef>
                <a:spcPts val="0"/>
              </a:spcBef>
              <a:spcAft>
                <a:spcPts val="0"/>
              </a:spcAft>
              <a:buFont typeface="Wingdings" pitchFamily="2" charset="2"/>
              <a:buChar char="Ø"/>
              <a:defRPr/>
            </a:pPr>
            <a:r>
              <a:rPr lang="en-US" sz="1400" dirty="0">
                <a:cs typeface="Arial" pitchFamily="34" charset="0"/>
              </a:rPr>
              <a:t>Detainee with name, DTG, grid of capture/incident</a:t>
            </a:r>
          </a:p>
          <a:p>
            <a:pPr lvl="1" indent="-231775" fontAlgn="auto">
              <a:spcBef>
                <a:spcPts val="0"/>
              </a:spcBef>
              <a:spcAft>
                <a:spcPts val="0"/>
              </a:spcAft>
              <a:buFont typeface="Wingdings" pitchFamily="2" charset="2"/>
              <a:buChar char="Ø"/>
              <a:defRPr/>
            </a:pPr>
            <a:r>
              <a:rPr lang="en-US" sz="1400" dirty="0">
                <a:cs typeface="Arial" pitchFamily="34" charset="0"/>
              </a:rPr>
              <a:t>Detainee w/ evidence (weapons, electronics, cache, etc)</a:t>
            </a:r>
          </a:p>
          <a:p>
            <a:pPr lvl="1" indent="-231775" fontAlgn="auto">
              <a:spcBef>
                <a:spcPts val="0"/>
              </a:spcBef>
              <a:spcAft>
                <a:spcPts val="0"/>
              </a:spcAft>
              <a:buFont typeface="Wingdings" pitchFamily="2" charset="2"/>
              <a:buChar char="Ø"/>
              <a:defRPr/>
            </a:pPr>
            <a:r>
              <a:rPr lang="en-US" sz="1400" dirty="0">
                <a:cs typeface="Arial" pitchFamily="34" charset="0"/>
              </a:rPr>
              <a:t>Vehicle (front, back, oblique, license plate)</a:t>
            </a:r>
          </a:p>
          <a:p>
            <a:pPr lvl="1" indent="-231775" fontAlgn="auto">
              <a:spcBef>
                <a:spcPts val="0"/>
              </a:spcBef>
              <a:spcAft>
                <a:spcPts val="0"/>
              </a:spcAft>
              <a:buFont typeface="Wingdings" pitchFamily="2" charset="2"/>
              <a:buChar char="Ø"/>
              <a:defRPr/>
            </a:pPr>
            <a:r>
              <a:rPr lang="en-US" sz="1400" dirty="0">
                <a:cs typeface="Arial" pitchFamily="34" charset="0"/>
              </a:rPr>
              <a:t>IED holes, wires, weapons, posters, buildings, street, key terrain, electronics, paperwork, ID, pocket litter, etc</a:t>
            </a:r>
          </a:p>
          <a:p>
            <a:pPr indent="112713" fontAlgn="auto">
              <a:spcBef>
                <a:spcPts val="0"/>
              </a:spcBef>
              <a:spcAft>
                <a:spcPts val="0"/>
              </a:spcAft>
              <a:buFont typeface="Arial" pitchFamily="34" charset="0"/>
              <a:buChar char="•"/>
              <a:defRPr/>
            </a:pPr>
            <a:r>
              <a:rPr lang="en-US" sz="1400" dirty="0">
                <a:cs typeface="Arial" pitchFamily="34" charset="0"/>
              </a:rPr>
              <a:t>Detainee &amp; Evidence Bagged and Tagged</a:t>
            </a:r>
          </a:p>
          <a:p>
            <a:pPr indent="112713" fontAlgn="auto">
              <a:spcBef>
                <a:spcPts val="0"/>
              </a:spcBef>
              <a:spcAft>
                <a:spcPts val="0"/>
              </a:spcAft>
              <a:buFont typeface="Arial" pitchFamily="34" charset="0"/>
              <a:buChar char="•"/>
              <a:defRPr/>
            </a:pPr>
            <a:r>
              <a:rPr lang="en-US" sz="1400" dirty="0">
                <a:cs typeface="Arial" pitchFamily="34" charset="0"/>
              </a:rPr>
              <a:t>Detainee tagged IAW Tag A DD Form 2745 (local or actual form)</a:t>
            </a:r>
          </a:p>
          <a:p>
            <a:pPr indent="112713" fontAlgn="auto">
              <a:spcBef>
                <a:spcPts val="0"/>
              </a:spcBef>
              <a:spcAft>
                <a:spcPts val="0"/>
              </a:spcAft>
              <a:buFont typeface="Arial" pitchFamily="34" charset="0"/>
              <a:buChar char="•"/>
              <a:defRPr/>
            </a:pPr>
            <a:r>
              <a:rPr lang="en-US" sz="1400" dirty="0">
                <a:cs typeface="Arial" pitchFamily="34" charset="0"/>
              </a:rPr>
              <a:t>Tag B stays with unit (Team Detain or to S-2)</a:t>
            </a:r>
          </a:p>
          <a:p>
            <a:pPr indent="112713" fontAlgn="auto">
              <a:spcBef>
                <a:spcPts val="0"/>
              </a:spcBef>
              <a:spcAft>
                <a:spcPts val="0"/>
              </a:spcAft>
              <a:buFont typeface="Arial" pitchFamily="34" charset="0"/>
              <a:buChar char="•"/>
              <a:defRPr/>
            </a:pPr>
            <a:r>
              <a:rPr lang="en-US" sz="1400" dirty="0">
                <a:cs typeface="Arial" pitchFamily="34" charset="0"/>
              </a:rPr>
              <a:t>Evidence bag IAW Tag C DD Form 2745 (local or actual form); minimum </a:t>
            </a:r>
          </a:p>
          <a:p>
            <a:pPr indent="112713" fontAlgn="auto">
              <a:spcBef>
                <a:spcPts val="0"/>
              </a:spcBef>
              <a:spcAft>
                <a:spcPts val="0"/>
              </a:spcAft>
              <a:defRPr/>
            </a:pPr>
            <a:r>
              <a:rPr lang="en-US" sz="1400" dirty="0">
                <a:cs typeface="Arial" pitchFamily="34" charset="0"/>
              </a:rPr>
              <a:t>blocks 1, 8, 9, 10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Card 101</a:t>
            </a:r>
          </a:p>
          <a:p>
            <a:pPr algn="ctr" fontAlgn="auto">
              <a:spcAft>
                <a:spcPts val="0"/>
              </a:spcAft>
              <a:defRPr/>
            </a:pPr>
            <a:r>
              <a:rPr lang="en-US" sz="1600" b="1" dirty="0" smtClean="0">
                <a:ea typeface="+mj-ea"/>
                <a:cs typeface="Arial" pitchFamily="34" charset="0"/>
              </a:rPr>
              <a:t>Introduction</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Task Organization (3 of 3)</a:t>
            </a:r>
            <a:endParaRPr lang="en-US" sz="1600" b="1" dirty="0">
              <a:ea typeface="+mj-ea"/>
              <a:cs typeface="Arial" pitchFamily="34" charset="0"/>
            </a:endParaRPr>
          </a:p>
        </p:txBody>
      </p:sp>
      <p:sp>
        <p:nvSpPr>
          <p:cNvPr id="5" name="Rectangle 4"/>
          <p:cNvSpPr/>
          <p:nvPr/>
        </p:nvSpPr>
        <p:spPr>
          <a:xfrm>
            <a:off x="152400" y="1037064"/>
            <a:ext cx="3505200" cy="7371249"/>
          </a:xfrm>
          <a:prstGeom prst="rect">
            <a:avLst/>
          </a:prstGeom>
        </p:spPr>
        <p:txBody>
          <a:bodyPr wrap="square">
            <a:spAutoFit/>
          </a:bodyPr>
          <a:lstStyle/>
          <a:p>
            <a:r>
              <a:rPr lang="en-US" sz="1100" dirty="0" smtClean="0"/>
              <a:t>DESPERADO TROOP</a:t>
            </a:r>
          </a:p>
          <a:p>
            <a:r>
              <a:rPr lang="en-US" sz="1100" dirty="0" smtClean="0"/>
              <a:t>HQ Section</a:t>
            </a:r>
          </a:p>
          <a:p>
            <a:pPr lvl="0"/>
            <a:r>
              <a:rPr lang="en-US" sz="1100" dirty="0" smtClean="0"/>
              <a:t>1 X M1038 HMMWV (Troop Commander)</a:t>
            </a:r>
          </a:p>
          <a:p>
            <a:pPr lvl="0"/>
            <a:r>
              <a:rPr lang="en-US" sz="1100" dirty="0" smtClean="0"/>
              <a:t>1 X M1068</a:t>
            </a:r>
          </a:p>
          <a:p>
            <a:pPr lvl="0"/>
            <a:r>
              <a:rPr lang="en-US" sz="1100" dirty="0" smtClean="0"/>
              <a:t>2 X M1078 w/ 1 X M107A2 &amp; 1 X M1101 Trailer High Mobility</a:t>
            </a:r>
          </a:p>
          <a:p>
            <a:r>
              <a:rPr lang="en-US" sz="1100" dirty="0" smtClean="0"/>
              <a:t>Field Feeding Section</a:t>
            </a:r>
          </a:p>
          <a:p>
            <a:pPr lvl="0"/>
            <a:r>
              <a:rPr lang="en-US" sz="1100" dirty="0" smtClean="0"/>
              <a:t>3 X M1038 HMMWV w/ M1101 Trailer High Mobility</a:t>
            </a:r>
          </a:p>
          <a:p>
            <a:pPr lvl="0"/>
            <a:r>
              <a:rPr lang="en-US" sz="1100" dirty="0" smtClean="0"/>
              <a:t>2 X M1083 w/ M107A2</a:t>
            </a:r>
          </a:p>
          <a:p>
            <a:r>
              <a:rPr lang="en-US" sz="1100" dirty="0" smtClean="0"/>
              <a:t>Distribution Platoon</a:t>
            </a:r>
          </a:p>
          <a:p>
            <a:pPr lvl="0"/>
            <a:r>
              <a:rPr lang="en-US" sz="1100" dirty="0" smtClean="0"/>
              <a:t>1 X M1038 HMMWV (PL)</a:t>
            </a:r>
          </a:p>
          <a:p>
            <a:pPr lvl="0"/>
            <a:r>
              <a:rPr lang="en-US" sz="1100" dirty="0" smtClean="0"/>
              <a:t>General Supply Section</a:t>
            </a:r>
          </a:p>
          <a:p>
            <a:pPr lvl="1"/>
            <a:r>
              <a:rPr lang="en-US" sz="1100" dirty="0" smtClean="0"/>
              <a:t>3 X M1075 HEMTT</a:t>
            </a:r>
          </a:p>
          <a:p>
            <a:pPr lvl="1"/>
            <a:r>
              <a:rPr lang="en-US" sz="1100" dirty="0" smtClean="0"/>
              <a:t>2 X M1083 MTV</a:t>
            </a:r>
          </a:p>
          <a:p>
            <a:pPr lvl="0"/>
            <a:r>
              <a:rPr lang="en-US" sz="1100" dirty="0" smtClean="0"/>
              <a:t>CLIII and Water Section</a:t>
            </a:r>
          </a:p>
          <a:p>
            <a:pPr lvl="1"/>
            <a:r>
              <a:rPr lang="en-US" sz="1100" dirty="0" smtClean="0"/>
              <a:t>1 X M1083 MTV</a:t>
            </a:r>
          </a:p>
          <a:p>
            <a:pPr lvl="1"/>
            <a:r>
              <a:rPr lang="en-US" sz="1100" dirty="0" smtClean="0"/>
              <a:t>1 X M985 HEMTT w/ M1095 Trailer Cargo</a:t>
            </a:r>
          </a:p>
          <a:p>
            <a:pPr lvl="1"/>
            <a:r>
              <a:rPr lang="en-US" sz="1100" dirty="0" smtClean="0"/>
              <a:t>3 X M978 HEMTT POL Tanker</a:t>
            </a:r>
          </a:p>
          <a:p>
            <a:pPr lvl="0"/>
            <a:r>
              <a:rPr lang="en-US" sz="1100" dirty="0" smtClean="0"/>
              <a:t>CLV Section</a:t>
            </a:r>
          </a:p>
          <a:p>
            <a:pPr lvl="1"/>
            <a:r>
              <a:rPr lang="en-US" sz="1100" dirty="0" smtClean="0"/>
              <a:t>3 X M1075 HEMTT w/ M1076 Trailer PLS</a:t>
            </a:r>
          </a:p>
          <a:p>
            <a:pPr lvl="1"/>
            <a:r>
              <a:rPr lang="en-US" sz="1100" dirty="0" smtClean="0"/>
              <a:t>2 X M1083 MTV w/ M1082 Trailer Cargo</a:t>
            </a:r>
          </a:p>
          <a:p>
            <a:r>
              <a:rPr lang="en-US" sz="1100" dirty="0" smtClean="0"/>
              <a:t>Maintenance Platoon</a:t>
            </a:r>
          </a:p>
          <a:p>
            <a:pPr lvl="0"/>
            <a:r>
              <a:rPr lang="en-US" sz="1100" dirty="0" smtClean="0"/>
              <a:t>1 X M1038 HMMWV (PL)</a:t>
            </a:r>
          </a:p>
          <a:p>
            <a:pPr lvl="0"/>
            <a:r>
              <a:rPr lang="en-US" sz="1100" dirty="0" smtClean="0"/>
              <a:t>Maintenance Control Section</a:t>
            </a:r>
          </a:p>
          <a:p>
            <a:pPr lvl="1"/>
            <a:r>
              <a:rPr lang="en-US" sz="1100" dirty="0" smtClean="0"/>
              <a:t>1 X M1088 MTV w/ M129A3</a:t>
            </a:r>
          </a:p>
          <a:p>
            <a:pPr lvl="1"/>
            <a:r>
              <a:rPr lang="en-US" sz="1100" dirty="0" smtClean="0"/>
              <a:t>2 X M1038 HMMWV</a:t>
            </a:r>
          </a:p>
          <a:p>
            <a:pPr lvl="0"/>
            <a:r>
              <a:rPr lang="en-US" sz="1100" dirty="0" smtClean="0"/>
              <a:t>Service / Recovery Section</a:t>
            </a:r>
          </a:p>
          <a:p>
            <a:pPr lvl="1"/>
            <a:r>
              <a:rPr lang="en-US" sz="1100" dirty="0" smtClean="0"/>
              <a:t>1 X M88A1</a:t>
            </a:r>
          </a:p>
          <a:p>
            <a:pPr lvl="1"/>
            <a:r>
              <a:rPr lang="en-US" sz="1100" dirty="0" smtClean="0"/>
              <a:t>2 X M984A1</a:t>
            </a:r>
          </a:p>
          <a:p>
            <a:pPr lvl="1"/>
            <a:r>
              <a:rPr lang="en-US" sz="1100" dirty="0" smtClean="0"/>
              <a:t>1 X M1089 HEMTT</a:t>
            </a:r>
          </a:p>
          <a:p>
            <a:pPr lvl="1"/>
            <a:r>
              <a:rPr lang="en-US" sz="1100" dirty="0" smtClean="0"/>
              <a:t>1 X M 1078 LMTV</a:t>
            </a:r>
          </a:p>
          <a:p>
            <a:pPr lvl="0"/>
            <a:r>
              <a:rPr lang="en-US" sz="1100" dirty="0" smtClean="0"/>
              <a:t>Maintenance Section</a:t>
            </a:r>
          </a:p>
          <a:p>
            <a:pPr lvl="1"/>
            <a:r>
              <a:rPr lang="en-US" sz="1100" dirty="0" smtClean="0"/>
              <a:t>1 X M1038 HMMWV</a:t>
            </a:r>
          </a:p>
          <a:p>
            <a:pPr lvl="1"/>
            <a:r>
              <a:rPr lang="en-US" sz="1100" dirty="0" smtClean="0"/>
              <a:t>1 X M1113 HMMWV</a:t>
            </a:r>
          </a:p>
          <a:p>
            <a:pPr lvl="1"/>
            <a:r>
              <a:rPr lang="en-US" sz="1100" dirty="0" smtClean="0"/>
              <a:t>3 X M1083 MTV w/ M1095 Trailer Cargo</a:t>
            </a:r>
          </a:p>
          <a:p>
            <a:pPr lvl="1"/>
            <a:r>
              <a:rPr lang="en-US" sz="1100" dirty="0" smtClean="0"/>
              <a:t>5 X M 1078 LMTV w/ 3 X M1082 Trailer Cargo</a:t>
            </a:r>
          </a:p>
          <a:p>
            <a:pPr lvl="0"/>
            <a:r>
              <a:rPr lang="en-US" sz="1100" dirty="0" smtClean="0"/>
              <a:t>3 X Maintenance Support Section</a:t>
            </a:r>
          </a:p>
          <a:p>
            <a:pPr lvl="1"/>
            <a:r>
              <a:rPr lang="en-US" sz="1100" dirty="0" smtClean="0"/>
              <a:t>1 X M1113 HMMWV</a:t>
            </a:r>
          </a:p>
          <a:p>
            <a:pPr lvl="1"/>
            <a:r>
              <a:rPr lang="en-US" sz="1100" dirty="0" smtClean="0"/>
              <a:t>1 X M1038 HMMWV</a:t>
            </a:r>
          </a:p>
          <a:p>
            <a:pPr lvl="1"/>
            <a:r>
              <a:rPr lang="en-US" sz="1100" dirty="0" smtClean="0"/>
              <a:t>1 X M1083 MTV w/ 1 X M1095 Trailer Cargo &amp; 1 X M1082 Trailer Cargo</a:t>
            </a:r>
          </a:p>
          <a:p>
            <a:pPr lvl="1"/>
            <a:r>
              <a:rPr lang="en-US" sz="1100" dirty="0" smtClean="0"/>
              <a:t>1 X M88A1</a:t>
            </a:r>
            <a:endParaRPr lang="en-US" sz="600" dirty="0" smtClean="0">
              <a:cs typeface="Arial" pitchFamily="34" charset="0"/>
            </a:endParaRPr>
          </a:p>
        </p:txBody>
      </p:sp>
      <p:graphicFrame>
        <p:nvGraphicFramePr>
          <p:cNvPr id="6" name="Table 5"/>
          <p:cNvGraphicFramePr>
            <a:graphicFrameLocks noGrp="1"/>
          </p:cNvGraphicFramePr>
          <p:nvPr/>
        </p:nvGraphicFramePr>
        <p:xfrm>
          <a:off x="4182532" y="6858000"/>
          <a:ext cx="2418263" cy="2023574"/>
        </p:xfrm>
        <a:graphic>
          <a:graphicData uri="http://schemas.openxmlformats.org/drawingml/2006/table">
            <a:tbl>
              <a:tblPr>
                <a:tableStyleId>{D7AC3CCA-C797-4891-BE02-D94E43425B78}</a:tableStyleId>
              </a:tblPr>
              <a:tblGrid>
                <a:gridCol w="1295072"/>
                <a:gridCol w="1123191"/>
              </a:tblGrid>
              <a:tr h="262315">
                <a:tc>
                  <a:txBody>
                    <a:bodyPr/>
                    <a:lstStyle/>
                    <a:p>
                      <a:pPr algn="l" fontAlgn="b"/>
                      <a:r>
                        <a:rPr lang="en-US" sz="1200" u="none" strike="noStrike" dirty="0"/>
                        <a:t>Vehicle</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Max Range</a:t>
                      </a:r>
                      <a:endParaRPr lang="en-US" sz="1200" b="0" i="0" u="none" strike="noStrike" dirty="0">
                        <a:solidFill>
                          <a:srgbClr val="000000"/>
                        </a:solidFill>
                        <a:latin typeface="Calibri"/>
                      </a:endParaRPr>
                    </a:p>
                  </a:txBody>
                  <a:tcPr marL="9525" marR="9525" marT="9525" marB="0" anchor="b"/>
                </a:tc>
              </a:tr>
              <a:tr h="262315">
                <a:tc>
                  <a:txBody>
                    <a:bodyPr/>
                    <a:lstStyle/>
                    <a:p>
                      <a:pPr algn="l" fontAlgn="b"/>
                      <a:r>
                        <a:rPr lang="en-US" sz="1200" u="none" strike="noStrike" dirty="0"/>
                        <a:t>M3A3</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a:t>300 miles</a:t>
                      </a:r>
                      <a:endParaRPr lang="en-US" sz="1200" b="0" i="0" u="none" strike="noStrike">
                        <a:solidFill>
                          <a:srgbClr val="000000"/>
                        </a:solidFill>
                        <a:latin typeface="Calibri"/>
                      </a:endParaRPr>
                    </a:p>
                  </a:txBody>
                  <a:tcPr marL="9525" marR="9525" marT="9525" marB="0" anchor="b"/>
                </a:tc>
              </a:tr>
              <a:tr h="249824">
                <a:tc>
                  <a:txBody>
                    <a:bodyPr/>
                    <a:lstStyle/>
                    <a:p>
                      <a:pPr algn="l" fontAlgn="b"/>
                      <a:r>
                        <a:rPr lang="en-US" sz="1200" u="none" strike="noStrike" dirty="0"/>
                        <a:t>M1114</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a:t>275 miles</a:t>
                      </a:r>
                      <a:endParaRPr lang="en-US" sz="1200" b="0" i="0" u="none" strike="noStrike">
                        <a:solidFill>
                          <a:srgbClr val="000000"/>
                        </a:solidFill>
                        <a:latin typeface="Calibri"/>
                      </a:endParaRPr>
                    </a:p>
                  </a:txBody>
                  <a:tcPr marL="9525" marR="9525" marT="9525" marB="0" anchor="b"/>
                </a:tc>
              </a:tr>
              <a:tr h="249824">
                <a:tc>
                  <a:txBody>
                    <a:bodyPr/>
                    <a:lstStyle/>
                    <a:p>
                      <a:pPr algn="l" fontAlgn="b"/>
                      <a:r>
                        <a:rPr lang="en-US" sz="1200" u="none" strike="noStrike"/>
                        <a:t>M1064A3</a:t>
                      </a:r>
                      <a:endParaRPr lang="en-US" sz="1200" b="0" i="0" u="none" strike="noStrike">
                        <a:solidFill>
                          <a:srgbClr val="000000"/>
                        </a:solidFill>
                        <a:latin typeface="Calibri"/>
                      </a:endParaRPr>
                    </a:p>
                  </a:txBody>
                  <a:tcPr marL="9525" marR="9525" marT="9525" marB="0" anchor="b"/>
                </a:tc>
                <a:tc>
                  <a:txBody>
                    <a:bodyPr/>
                    <a:lstStyle/>
                    <a:p>
                      <a:pPr algn="l" fontAlgn="b"/>
                      <a:r>
                        <a:rPr lang="en-US" sz="1200" u="none" strike="noStrike"/>
                        <a:t>300 miles</a:t>
                      </a:r>
                      <a:endParaRPr lang="en-US" sz="1200" b="0" i="0" u="none" strike="noStrike">
                        <a:solidFill>
                          <a:srgbClr val="000000"/>
                        </a:solidFill>
                        <a:latin typeface="Calibri"/>
                      </a:endParaRPr>
                    </a:p>
                  </a:txBody>
                  <a:tcPr marL="9525" marR="9525" marT="9525" marB="0" anchor="b"/>
                </a:tc>
              </a:tr>
              <a:tr h="249824">
                <a:tc>
                  <a:txBody>
                    <a:bodyPr/>
                    <a:lstStyle/>
                    <a:p>
                      <a:pPr algn="l" fontAlgn="b"/>
                      <a:r>
                        <a:rPr lang="en-US" sz="1200" u="none" strike="noStrike"/>
                        <a:t>M1068A3</a:t>
                      </a:r>
                      <a:endParaRPr lang="en-US" sz="1200" b="0" i="0" u="none" strike="noStrike">
                        <a:solidFill>
                          <a:srgbClr val="000000"/>
                        </a:solidFill>
                        <a:latin typeface="Calibri"/>
                      </a:endParaRPr>
                    </a:p>
                  </a:txBody>
                  <a:tcPr marL="9525" marR="9525" marT="9525" marB="0" anchor="b"/>
                </a:tc>
                <a:tc>
                  <a:txBody>
                    <a:bodyPr/>
                    <a:lstStyle/>
                    <a:p>
                      <a:pPr algn="l" fontAlgn="b"/>
                      <a:r>
                        <a:rPr lang="en-US" sz="1200" u="none" strike="noStrike"/>
                        <a:t>216 miles</a:t>
                      </a:r>
                      <a:endParaRPr lang="en-US" sz="1200" b="0" i="0" u="none" strike="noStrike">
                        <a:solidFill>
                          <a:srgbClr val="000000"/>
                        </a:solidFill>
                        <a:latin typeface="Calibri"/>
                      </a:endParaRPr>
                    </a:p>
                  </a:txBody>
                  <a:tcPr marL="9525" marR="9525" marT="9525" marB="0" anchor="b"/>
                </a:tc>
              </a:tr>
              <a:tr h="249824">
                <a:tc>
                  <a:txBody>
                    <a:bodyPr/>
                    <a:lstStyle/>
                    <a:p>
                      <a:pPr algn="l" fontAlgn="b"/>
                      <a:r>
                        <a:rPr lang="en-US" sz="1200" u="none" strike="noStrike" dirty="0"/>
                        <a:t>M113A3</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a:t>275 miles</a:t>
                      </a:r>
                      <a:endParaRPr lang="en-US" sz="1200" b="0" i="0" u="none" strike="noStrike">
                        <a:solidFill>
                          <a:srgbClr val="000000"/>
                        </a:solidFill>
                        <a:latin typeface="Calibri"/>
                      </a:endParaRPr>
                    </a:p>
                  </a:txBody>
                  <a:tcPr marL="9525" marR="9525" marT="9525" marB="0" anchor="b"/>
                </a:tc>
              </a:tr>
              <a:tr h="249824">
                <a:tc>
                  <a:txBody>
                    <a:bodyPr/>
                    <a:lstStyle/>
                    <a:p>
                      <a:pPr algn="l" fontAlgn="b"/>
                      <a:r>
                        <a:rPr lang="en-US" sz="1200" u="none" strike="noStrike"/>
                        <a:t>M577A3</a:t>
                      </a:r>
                      <a:endParaRPr lang="en-US" sz="1200" b="0" i="0" u="none" strike="noStrike">
                        <a:solidFill>
                          <a:srgbClr val="000000"/>
                        </a:solidFill>
                        <a:latin typeface="Calibri"/>
                      </a:endParaRPr>
                    </a:p>
                  </a:txBody>
                  <a:tcPr marL="9525" marR="9525" marT="9525" marB="0" anchor="b"/>
                </a:tc>
                <a:tc>
                  <a:txBody>
                    <a:bodyPr/>
                    <a:lstStyle/>
                    <a:p>
                      <a:pPr algn="l" fontAlgn="b"/>
                      <a:r>
                        <a:rPr lang="en-US" sz="1200" u="none" strike="noStrike" dirty="0"/>
                        <a:t>275 miles</a:t>
                      </a:r>
                      <a:endParaRPr lang="en-US" sz="1200" b="0" i="0" u="none" strike="noStrike" dirty="0">
                        <a:solidFill>
                          <a:srgbClr val="000000"/>
                        </a:solidFill>
                        <a:latin typeface="Calibri"/>
                      </a:endParaRPr>
                    </a:p>
                  </a:txBody>
                  <a:tcPr marL="9525" marR="9525" marT="9525" marB="0" anchor="b"/>
                </a:tc>
              </a:tr>
              <a:tr h="249824">
                <a:tc>
                  <a:txBody>
                    <a:bodyPr/>
                    <a:lstStyle/>
                    <a:p>
                      <a:pPr algn="l" fontAlgn="b"/>
                      <a:r>
                        <a:rPr lang="en-US" sz="1200" u="none" strike="noStrike"/>
                        <a:t>M998/M1113</a:t>
                      </a:r>
                      <a:endParaRPr lang="en-US" sz="1200" b="0" i="0" u="none" strike="noStrike">
                        <a:solidFill>
                          <a:srgbClr val="000000"/>
                        </a:solidFill>
                        <a:latin typeface="Calibri"/>
                      </a:endParaRPr>
                    </a:p>
                  </a:txBody>
                  <a:tcPr marL="9525" marR="9525" marT="9525" marB="0" anchor="b"/>
                </a:tc>
                <a:tc>
                  <a:txBody>
                    <a:bodyPr/>
                    <a:lstStyle/>
                    <a:p>
                      <a:pPr algn="l" fontAlgn="b"/>
                      <a:r>
                        <a:rPr lang="en-US" sz="1200" u="none" strike="noStrike" dirty="0"/>
                        <a:t>275 miles</a:t>
                      </a:r>
                      <a:endParaRPr lang="en-US" sz="1200" b="0" i="0" u="none" strike="noStrike" dirty="0">
                        <a:solidFill>
                          <a:srgbClr val="000000"/>
                        </a:solidFill>
                        <a:latin typeface="Calibri"/>
                      </a:endParaRPr>
                    </a:p>
                  </a:txBody>
                  <a:tcPr marL="9525" marR="9525" marT="9525" marB="0" anchor="b"/>
                </a:tc>
              </a:tr>
            </a:tbl>
          </a:graphicData>
        </a:graphic>
      </p:graphicFrame>
      <p:pic>
        <p:nvPicPr>
          <p:cNvPr id="8" name="Picture 7" descr="Picture5.png"/>
          <p:cNvPicPr>
            <a:picLocks noChangeAspect="1"/>
          </p:cNvPicPr>
          <p:nvPr/>
        </p:nvPicPr>
        <p:blipFill>
          <a:blip r:embed="rId2" cstate="print"/>
          <a:stretch>
            <a:fillRect/>
          </a:stretch>
        </p:blipFill>
        <p:spPr>
          <a:xfrm>
            <a:off x="3640667" y="1473195"/>
            <a:ext cx="3059205" cy="1891145"/>
          </a:xfrm>
          <a:prstGeom prst="rect">
            <a:avLst/>
          </a:prstGeom>
        </p:spPr>
      </p:pic>
      <p:pic>
        <p:nvPicPr>
          <p:cNvPr id="9" name="Picture 8" descr="Picture6.png"/>
          <p:cNvPicPr>
            <a:picLocks noChangeAspect="1"/>
          </p:cNvPicPr>
          <p:nvPr/>
        </p:nvPicPr>
        <p:blipFill>
          <a:blip r:embed="rId3" cstate="print"/>
          <a:stretch>
            <a:fillRect/>
          </a:stretch>
        </p:blipFill>
        <p:spPr>
          <a:xfrm>
            <a:off x="3598333" y="3420529"/>
            <a:ext cx="3131526" cy="1869141"/>
          </a:xfrm>
          <a:prstGeom prst="rect">
            <a:avLst/>
          </a:prstGeom>
        </p:spPr>
      </p:pic>
      <p:grpSp>
        <p:nvGrpSpPr>
          <p:cNvPr id="14" name="Group 13"/>
          <p:cNvGrpSpPr/>
          <p:nvPr/>
        </p:nvGrpSpPr>
        <p:grpSpPr>
          <a:xfrm>
            <a:off x="3564467" y="5350927"/>
            <a:ext cx="3064933" cy="1410769"/>
            <a:chOff x="3632199" y="5350927"/>
            <a:chExt cx="2972923" cy="1410769"/>
          </a:xfrm>
        </p:grpSpPr>
        <p:pic>
          <p:nvPicPr>
            <p:cNvPr id="10" name="Picture 9" descr="Picture7.png"/>
            <p:cNvPicPr>
              <a:picLocks noChangeAspect="1"/>
            </p:cNvPicPr>
            <p:nvPr/>
          </p:nvPicPr>
          <p:blipFill>
            <a:blip r:embed="rId4" cstate="print"/>
            <a:stretch>
              <a:fillRect/>
            </a:stretch>
          </p:blipFill>
          <p:spPr>
            <a:xfrm>
              <a:off x="3632199" y="5350927"/>
              <a:ext cx="2972923" cy="1410769"/>
            </a:xfrm>
            <a:prstGeom prst="rect">
              <a:avLst/>
            </a:prstGeom>
          </p:spPr>
        </p:pic>
        <p:cxnSp>
          <p:nvCxnSpPr>
            <p:cNvPr id="12" name="Straight Connector 11"/>
            <p:cNvCxnSpPr/>
            <p:nvPr/>
          </p:nvCxnSpPr>
          <p:spPr>
            <a:xfrm>
              <a:off x="3683001" y="5350933"/>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03999" y="5367869"/>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419600" y="1143000"/>
            <a:ext cx="1375698" cy="276999"/>
          </a:xfrm>
          <a:prstGeom prst="rect">
            <a:avLst/>
          </a:prstGeom>
          <a:noFill/>
        </p:spPr>
        <p:txBody>
          <a:bodyPr wrap="none" rtlCol="0">
            <a:spAutoFit/>
          </a:bodyPr>
          <a:lstStyle/>
          <a:p>
            <a:r>
              <a:rPr lang="en-US" sz="1200" dirty="0" smtClean="0"/>
              <a:t>Squadron Roll-up</a:t>
            </a:r>
            <a:endParaRPr lang="en-US" sz="12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802</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Tactical Sensitive Site </a:t>
            </a:r>
            <a:r>
              <a:rPr lang="en-US" sz="1600" b="1" dirty="0" smtClean="0">
                <a:ea typeface="+mj-ea"/>
                <a:cs typeface="Arial" pitchFamily="34" charset="0"/>
              </a:rPr>
              <a:t>Exploitation (1 of 2)</a:t>
            </a:r>
            <a:endParaRPr lang="en-US" sz="1600" b="1" dirty="0">
              <a:ea typeface="+mj-ea"/>
              <a:cs typeface="Arial" pitchFamily="34" charset="0"/>
            </a:endParaRPr>
          </a:p>
        </p:txBody>
      </p:sp>
      <p:sp>
        <p:nvSpPr>
          <p:cNvPr id="10" name="Rectangle 9"/>
          <p:cNvSpPr/>
          <p:nvPr/>
        </p:nvSpPr>
        <p:spPr>
          <a:xfrm>
            <a:off x="228600" y="985838"/>
            <a:ext cx="6400800" cy="4324261"/>
          </a:xfrm>
          <a:prstGeom prst="rect">
            <a:avLst/>
          </a:prstGeom>
        </p:spPr>
        <p:txBody>
          <a:bodyPr>
            <a:spAutoFit/>
          </a:bodyPr>
          <a:lstStyle/>
          <a:p>
            <a:pPr fontAlgn="auto">
              <a:spcBef>
                <a:spcPts val="0"/>
              </a:spcBef>
              <a:spcAft>
                <a:spcPts val="0"/>
              </a:spcAft>
              <a:defRPr/>
            </a:pPr>
            <a:r>
              <a:rPr lang="en-US" sz="1100" dirty="0">
                <a:cs typeface="Arial" pitchFamily="34" charset="0"/>
              </a:rPr>
              <a:t>Site exploitation (SE) operations are a series of related activities that involve gathering personnel, information, and/or material and using them to support tactical, operational, and strategic objectives. Effective SE ensures that personnel, documents, electronic data, and other material at a site are identified, evaluated, collected, and</a:t>
            </a:r>
          </a:p>
          <a:p>
            <a:pPr fontAlgn="auto">
              <a:spcBef>
                <a:spcPts val="0"/>
              </a:spcBef>
              <a:spcAft>
                <a:spcPts val="0"/>
              </a:spcAft>
              <a:defRPr/>
            </a:pPr>
            <a:r>
              <a:rPr lang="en-US" sz="1100" dirty="0">
                <a:cs typeface="Arial" pitchFamily="34" charset="0"/>
              </a:rPr>
              <a:t>protected to facilitate follow-on actions. The essential goal of SE operations is to allow all materials and information of immediate tactical value to be forwarded higher as quickly and securely as possible. The importance of SE is based on the concept that every Soldier is a sensor and must understand the significance of the</a:t>
            </a:r>
          </a:p>
          <a:p>
            <a:pPr fontAlgn="auto">
              <a:spcBef>
                <a:spcPts val="0"/>
              </a:spcBef>
              <a:spcAft>
                <a:spcPts val="0"/>
              </a:spcAft>
              <a:defRPr/>
            </a:pPr>
            <a:r>
              <a:rPr lang="en-US" sz="1100" dirty="0">
                <a:cs typeface="Arial" pitchFamily="34" charset="0"/>
              </a:rPr>
              <a:t>objective area and the potential availability of information for collection and analysis. At the tactical level, the troop must integrate SE objectives into its assigned missions in a timely manner.</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SE covers the spectrum of exploitation activities, including the following:</a:t>
            </a:r>
          </a:p>
          <a:p>
            <a:pPr marL="344488" indent="-119063" fontAlgn="auto">
              <a:spcBef>
                <a:spcPts val="0"/>
              </a:spcBef>
              <a:spcAft>
                <a:spcPts val="0"/>
              </a:spcAft>
              <a:buFont typeface="Arial" pitchFamily="34" charset="0"/>
              <a:buChar char="•"/>
              <a:defRPr/>
            </a:pPr>
            <a:r>
              <a:rPr lang="en-US" sz="1100" dirty="0">
                <a:cs typeface="Arial" pitchFamily="34" charset="0"/>
              </a:rPr>
              <a:t>DOMEX.</a:t>
            </a:r>
          </a:p>
          <a:p>
            <a:pPr marL="344488" indent="-119063" fontAlgn="auto">
              <a:spcBef>
                <a:spcPts val="0"/>
              </a:spcBef>
              <a:spcAft>
                <a:spcPts val="0"/>
              </a:spcAft>
              <a:buFont typeface="Arial" pitchFamily="34" charset="0"/>
              <a:buChar char="•"/>
              <a:defRPr/>
            </a:pPr>
            <a:r>
              <a:rPr lang="en-US" sz="1100" dirty="0">
                <a:cs typeface="Arial" pitchFamily="34" charset="0"/>
              </a:rPr>
              <a:t>Equipment exploitation.</a:t>
            </a:r>
          </a:p>
          <a:p>
            <a:pPr marL="344488" indent="-119063" fontAlgn="auto">
              <a:spcBef>
                <a:spcPts val="0"/>
              </a:spcBef>
              <a:spcAft>
                <a:spcPts val="0"/>
              </a:spcAft>
              <a:buFont typeface="Arial" pitchFamily="34" charset="0"/>
              <a:buChar char="•"/>
              <a:defRPr/>
            </a:pPr>
            <a:r>
              <a:rPr lang="en-US" sz="1100" dirty="0">
                <a:cs typeface="Arial" pitchFamily="34" charset="0"/>
              </a:rPr>
              <a:t>Hasty analysis of pocket trash.</a:t>
            </a:r>
          </a:p>
          <a:p>
            <a:pPr marL="344488" indent="-119063" fontAlgn="auto">
              <a:spcBef>
                <a:spcPts val="0"/>
              </a:spcBef>
              <a:spcAft>
                <a:spcPts val="0"/>
              </a:spcAft>
              <a:buFont typeface="Arial" pitchFamily="34" charset="0"/>
              <a:buChar char="•"/>
              <a:defRPr/>
            </a:pPr>
            <a:r>
              <a:rPr lang="en-US" sz="1100" dirty="0">
                <a:cs typeface="Arial" pitchFamily="34" charset="0"/>
              </a:rPr>
              <a:t>Mirror imaging of media and expediting various forms of media to the rear for further exploitation.</a:t>
            </a:r>
          </a:p>
          <a:p>
            <a:pPr marL="344488" indent="-119063" fontAlgn="auto">
              <a:spcBef>
                <a:spcPts val="0"/>
              </a:spcBef>
              <a:spcAft>
                <a:spcPts val="0"/>
              </a:spcAft>
              <a:buFont typeface="Arial" pitchFamily="34" charset="0"/>
              <a:buChar char="•"/>
              <a:defRPr/>
            </a:pPr>
            <a:r>
              <a:rPr lang="en-US" sz="1100" dirty="0">
                <a:cs typeface="Arial" pitchFamily="34" charset="0"/>
              </a:rPr>
              <a:t>EOD site exploitation, which includes weapons inspection teams (WIT) conducting blast analysis.</a:t>
            </a:r>
          </a:p>
          <a:p>
            <a:pPr marL="344488" indent="-119063" fontAlgn="auto">
              <a:spcBef>
                <a:spcPts val="0"/>
              </a:spcBef>
              <a:spcAft>
                <a:spcPts val="0"/>
              </a:spcAft>
              <a:buFont typeface="Arial" pitchFamily="34" charset="0"/>
              <a:buChar char="•"/>
              <a:defRPr/>
            </a:pPr>
            <a:r>
              <a:rPr lang="en-US" sz="1100" dirty="0">
                <a:cs typeface="Arial" pitchFamily="34" charset="0"/>
              </a:rPr>
              <a:t>Criminal site exploitation, which may incorporate support from HN, Central Intelligence Agency (CIA), Federal Bureau of Investigation (FBI), and other governmental agencies.</a:t>
            </a:r>
          </a:p>
          <a:p>
            <a:pPr fontAlgn="auto">
              <a:spcBef>
                <a:spcPts val="0"/>
              </a:spcBef>
              <a:spcAft>
                <a:spcPts val="0"/>
              </a:spcAft>
              <a:defRPr/>
            </a:pPr>
            <a:r>
              <a:rPr lang="en-US" sz="1100" dirty="0">
                <a:cs typeface="Arial" pitchFamily="34" charset="0"/>
              </a:rPr>
              <a:t>Regardless of the composition of the exploitation element, SE fundamentally serves three purposes:</a:t>
            </a:r>
          </a:p>
          <a:p>
            <a:pPr marL="344488" indent="-119063" fontAlgn="auto">
              <a:spcBef>
                <a:spcPts val="0"/>
              </a:spcBef>
              <a:spcAft>
                <a:spcPts val="0"/>
              </a:spcAft>
              <a:buFont typeface="Arial" pitchFamily="34" charset="0"/>
              <a:buChar char="•"/>
              <a:defRPr/>
            </a:pPr>
            <a:r>
              <a:rPr lang="en-US" sz="1100" dirty="0">
                <a:cs typeface="Arial" pitchFamily="34" charset="0"/>
              </a:rPr>
              <a:t>Answer IR.</a:t>
            </a:r>
          </a:p>
          <a:p>
            <a:pPr marL="344488" indent="-119063" fontAlgn="auto">
              <a:spcBef>
                <a:spcPts val="0"/>
              </a:spcBef>
              <a:spcAft>
                <a:spcPts val="0"/>
              </a:spcAft>
              <a:buFont typeface="Arial" pitchFamily="34" charset="0"/>
              <a:buChar char="•"/>
              <a:defRPr/>
            </a:pPr>
            <a:r>
              <a:rPr lang="en-US" sz="1100" dirty="0">
                <a:cs typeface="Arial" pitchFamily="34" charset="0"/>
              </a:rPr>
              <a:t>Facilitate subsequent operations (through intelligence analysis and targeting).</a:t>
            </a:r>
          </a:p>
          <a:p>
            <a:pPr marL="344488" indent="-119063" fontAlgn="auto">
              <a:spcBef>
                <a:spcPts val="0"/>
              </a:spcBef>
              <a:spcAft>
                <a:spcPts val="0"/>
              </a:spcAft>
              <a:buFont typeface="Arial" pitchFamily="34" charset="0"/>
              <a:buChar char="•"/>
              <a:defRPr/>
            </a:pPr>
            <a:r>
              <a:rPr lang="en-US" sz="1100" dirty="0">
                <a:cs typeface="Arial" pitchFamily="34" charset="0"/>
              </a:rPr>
              <a:t>Facilitate criminal prosecution by HN authorities.</a:t>
            </a:r>
          </a:p>
        </p:txBody>
      </p:sp>
      <p:pic>
        <p:nvPicPr>
          <p:cNvPr id="5" name="Picture 2"/>
          <p:cNvPicPr>
            <a:picLocks noChangeAspect="1" noChangeArrowheads="1"/>
          </p:cNvPicPr>
          <p:nvPr/>
        </p:nvPicPr>
        <p:blipFill>
          <a:blip r:embed="rId2" cstate="print"/>
          <a:srcRect/>
          <a:stretch>
            <a:fillRect/>
          </a:stretch>
        </p:blipFill>
        <p:spPr bwMode="auto">
          <a:xfrm>
            <a:off x="192088" y="5638800"/>
            <a:ext cx="6472237" cy="3352800"/>
          </a:xfrm>
          <a:prstGeom prst="rect">
            <a:avLst/>
          </a:prstGeom>
          <a:noFill/>
          <a:ln w="9525">
            <a:noFill/>
            <a:miter lim="800000"/>
            <a:headEnd/>
            <a:tailEnd/>
          </a:ln>
        </p:spPr>
      </p:pic>
      <p:sp>
        <p:nvSpPr>
          <p:cNvPr id="6" name="Rectangle 10"/>
          <p:cNvSpPr>
            <a:spLocks noChangeArrowheads="1"/>
          </p:cNvSpPr>
          <p:nvPr/>
        </p:nvSpPr>
        <p:spPr bwMode="auto">
          <a:xfrm>
            <a:off x="228600" y="5377190"/>
            <a:ext cx="6400800" cy="261610"/>
          </a:xfrm>
          <a:prstGeom prst="rect">
            <a:avLst/>
          </a:prstGeom>
          <a:noFill/>
          <a:ln w="9525">
            <a:noFill/>
            <a:miter lim="800000"/>
            <a:headEnd/>
            <a:tailEnd/>
          </a:ln>
        </p:spPr>
        <p:txBody>
          <a:bodyPr>
            <a:spAutoFit/>
          </a:bodyPr>
          <a:lstStyle/>
          <a:p>
            <a:r>
              <a:rPr lang="en-US" sz="1100" dirty="0">
                <a:cs typeface="Arial" pitchFamily="34" charset="0"/>
              </a:rPr>
              <a:t>Below is a recommended supply and equipment list for SE operations.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802</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Tactical Sensitive Site Exploitation </a:t>
            </a:r>
            <a:r>
              <a:rPr lang="en-US" sz="1600" b="1" dirty="0" smtClean="0">
                <a:ea typeface="+mj-ea"/>
                <a:cs typeface="Arial" pitchFamily="34" charset="0"/>
              </a:rPr>
              <a:t>(2 of 2)</a:t>
            </a:r>
            <a:endParaRPr lang="en-US" sz="1600" b="1" dirty="0">
              <a:ea typeface="+mj-ea"/>
              <a:cs typeface="Arial" pitchFamily="34" charset="0"/>
            </a:endParaRPr>
          </a:p>
        </p:txBody>
      </p:sp>
      <p:sp>
        <p:nvSpPr>
          <p:cNvPr id="242692" name="Rectangle 5"/>
          <p:cNvSpPr>
            <a:spLocks noChangeArrowheads="1"/>
          </p:cNvSpPr>
          <p:nvPr/>
        </p:nvSpPr>
        <p:spPr bwMode="auto">
          <a:xfrm>
            <a:off x="228600" y="1066800"/>
            <a:ext cx="6400800" cy="4401205"/>
          </a:xfrm>
          <a:prstGeom prst="rect">
            <a:avLst/>
          </a:prstGeom>
          <a:noFill/>
          <a:ln w="9525">
            <a:noFill/>
            <a:miter lim="800000"/>
            <a:headEnd/>
            <a:tailEnd/>
          </a:ln>
        </p:spPr>
        <p:txBody>
          <a:bodyPr>
            <a:spAutoFit/>
          </a:bodyPr>
          <a:lstStyle/>
          <a:p>
            <a:r>
              <a:rPr lang="en-US" sz="1200" b="1" dirty="0">
                <a:cs typeface="Arial" pitchFamily="34" charset="0"/>
              </a:rPr>
              <a:t>Tactical Site Exploitation (TSE) Checklist:</a:t>
            </a:r>
          </a:p>
          <a:p>
            <a:pPr>
              <a:spcBef>
                <a:spcPts val="600"/>
              </a:spcBef>
            </a:pPr>
            <a:r>
              <a:rPr lang="en-US" sz="1100" dirty="0">
                <a:cs typeface="Arial" pitchFamily="34" charset="0"/>
              </a:rPr>
              <a:t>____ Site is secure and if necessary cleared by EOD or military working dogs.</a:t>
            </a:r>
          </a:p>
          <a:p>
            <a:pPr>
              <a:spcBef>
                <a:spcPts val="600"/>
              </a:spcBef>
            </a:pPr>
            <a:r>
              <a:rPr lang="en-US" sz="1100" dirty="0">
                <a:cs typeface="Arial" pitchFamily="34" charset="0"/>
              </a:rPr>
              <a:t>____ Team leader conducts an initial debrief of the assault force.</a:t>
            </a:r>
          </a:p>
          <a:p>
            <a:pPr>
              <a:spcBef>
                <a:spcPts val="600"/>
              </a:spcBef>
            </a:pPr>
            <a:r>
              <a:rPr lang="en-US" sz="1100" dirty="0">
                <a:cs typeface="Arial" pitchFamily="34" charset="0"/>
              </a:rPr>
              <a:t>____ Team leader conducts site walk-through.</a:t>
            </a:r>
          </a:p>
          <a:p>
            <a:pPr>
              <a:spcBef>
                <a:spcPts val="600"/>
              </a:spcBef>
            </a:pPr>
            <a:r>
              <a:rPr lang="en-US" sz="1100" dirty="0">
                <a:cs typeface="Arial" pitchFamily="34" charset="0"/>
              </a:rPr>
              <a:t>____ TSE team briefed on any remaining safety or enemy threats.</a:t>
            </a:r>
          </a:p>
          <a:p>
            <a:pPr>
              <a:spcBef>
                <a:spcPts val="600"/>
              </a:spcBef>
            </a:pPr>
            <a:r>
              <a:rPr lang="en-US" sz="1100" dirty="0">
                <a:cs typeface="Arial" pitchFamily="34" charset="0"/>
              </a:rPr>
              <a:t>____ Team leader gives final update to the TSE team and the acting commander on the ground.</a:t>
            </a:r>
          </a:p>
          <a:p>
            <a:pPr>
              <a:spcBef>
                <a:spcPts val="600"/>
              </a:spcBef>
            </a:pPr>
            <a:r>
              <a:rPr lang="en-US" sz="1100" dirty="0">
                <a:cs typeface="Arial" pitchFamily="34" charset="0"/>
              </a:rPr>
              <a:t>____ Team leader sketches a diagram of the site.</a:t>
            </a:r>
          </a:p>
          <a:p>
            <a:pPr>
              <a:spcBef>
                <a:spcPts val="600"/>
              </a:spcBef>
            </a:pPr>
            <a:r>
              <a:rPr lang="en-US" sz="1100" dirty="0">
                <a:cs typeface="Arial" pitchFamily="34" charset="0"/>
              </a:rPr>
              <a:t>____ Team leader designates consolidation points for intelligence and evidence.</a:t>
            </a:r>
          </a:p>
          <a:p>
            <a:pPr>
              <a:spcBef>
                <a:spcPts val="600"/>
              </a:spcBef>
            </a:pPr>
            <a:r>
              <a:rPr lang="en-US" sz="1100" dirty="0">
                <a:cs typeface="Arial" pitchFamily="34" charset="0"/>
              </a:rPr>
              <a:t>____ Team leader marks the door of buildings (if multiple), rooms, and vehicles.</a:t>
            </a:r>
          </a:p>
          <a:p>
            <a:pPr>
              <a:spcBef>
                <a:spcPts val="600"/>
              </a:spcBef>
            </a:pPr>
            <a:r>
              <a:rPr lang="en-US" sz="1100" dirty="0">
                <a:cs typeface="Arial" pitchFamily="34" charset="0"/>
              </a:rPr>
              <a:t>____ Once the search of a room or vehicle is complete, a slash is put through the number in order to keep track of rooms and vehicles searched.</a:t>
            </a:r>
          </a:p>
          <a:p>
            <a:pPr>
              <a:spcBef>
                <a:spcPts val="600"/>
              </a:spcBef>
            </a:pPr>
            <a:r>
              <a:rPr lang="en-US" sz="1100" dirty="0">
                <a:cs typeface="Arial" pitchFamily="34" charset="0"/>
              </a:rPr>
              <a:t>____ Tactical questioning (TQ) team begins segregating the personnel located on the objective according to unit standing operating procedure (SOP).</a:t>
            </a:r>
          </a:p>
          <a:p>
            <a:pPr>
              <a:spcBef>
                <a:spcPts val="600"/>
              </a:spcBef>
            </a:pPr>
            <a:r>
              <a:rPr lang="en-US" sz="1100" dirty="0">
                <a:cs typeface="Arial" pitchFamily="34" charset="0"/>
              </a:rPr>
              <a:t>____ Team leader identifies those personnel needed for TQ.</a:t>
            </a:r>
          </a:p>
          <a:p>
            <a:pPr>
              <a:spcBef>
                <a:spcPts val="600"/>
              </a:spcBef>
            </a:pPr>
            <a:r>
              <a:rPr lang="en-US" sz="1100" dirty="0">
                <a:cs typeface="Arial" pitchFamily="34" charset="0"/>
              </a:rPr>
              <a:t>____ Search teams begin by taking an initial picture of the room or vehicle (look for the obvious, before evidence is disturbed).</a:t>
            </a:r>
          </a:p>
          <a:p>
            <a:pPr>
              <a:spcBef>
                <a:spcPts val="600"/>
              </a:spcBef>
            </a:pPr>
            <a:r>
              <a:rPr lang="en-US" sz="1100" dirty="0">
                <a:cs typeface="Arial" pitchFamily="34" charset="0"/>
              </a:rPr>
              <a:t>____ Search teams start the search in the center of room, placing evidence into bags at the consolidation point.</a:t>
            </a:r>
          </a:p>
          <a:p>
            <a:pPr>
              <a:spcBef>
                <a:spcPts val="600"/>
              </a:spcBef>
            </a:pPr>
            <a:r>
              <a:rPr lang="en-US" sz="1100" dirty="0">
                <a:cs typeface="Arial" pitchFamily="34" charset="0"/>
              </a:rPr>
              <a:t>____ Assistant team leader inspects each bag and tag of evidence to ensure it is labeled correctly.</a:t>
            </a:r>
          </a:p>
        </p:txBody>
      </p:sp>
      <p:sp>
        <p:nvSpPr>
          <p:cNvPr id="5" name="Rectangle 5"/>
          <p:cNvSpPr>
            <a:spLocks noChangeArrowheads="1"/>
          </p:cNvSpPr>
          <p:nvPr/>
        </p:nvSpPr>
        <p:spPr bwMode="auto">
          <a:xfrm>
            <a:off x="212558" y="5410200"/>
            <a:ext cx="6400800" cy="1985159"/>
          </a:xfrm>
          <a:prstGeom prst="rect">
            <a:avLst/>
          </a:prstGeom>
          <a:noFill/>
          <a:ln w="9525">
            <a:noFill/>
            <a:miter lim="800000"/>
            <a:headEnd/>
            <a:tailEnd/>
          </a:ln>
        </p:spPr>
        <p:txBody>
          <a:bodyPr>
            <a:spAutoFit/>
          </a:bodyPr>
          <a:lstStyle/>
          <a:p>
            <a:pPr>
              <a:spcBef>
                <a:spcPts val="600"/>
              </a:spcBef>
            </a:pPr>
            <a:r>
              <a:rPr lang="en-US" sz="1200" dirty="0" smtClean="0">
                <a:cs typeface="Arial" pitchFamily="34" charset="0"/>
              </a:rPr>
              <a:t>____ </a:t>
            </a:r>
            <a:r>
              <a:rPr lang="en-US" sz="1200" dirty="0">
                <a:cs typeface="Arial" pitchFamily="34" charset="0"/>
              </a:rPr>
              <a:t>Search and TQ is complete. All evidence, detainees, and other search equipment and materials are consolidated for movement back to the base.</a:t>
            </a:r>
          </a:p>
          <a:p>
            <a:pPr>
              <a:spcBef>
                <a:spcPts val="600"/>
              </a:spcBef>
            </a:pPr>
            <a:r>
              <a:rPr lang="en-US" sz="1200" dirty="0">
                <a:cs typeface="Arial" pitchFamily="34" charset="0"/>
              </a:rPr>
              <a:t>____ Begin withdrawal from the objective. Consideration must be given to enemy activity along ingress and egress routes (e.g., IEDs, ambushes, and snipers), crowd control, and other factors.</a:t>
            </a:r>
          </a:p>
          <a:p>
            <a:pPr>
              <a:spcBef>
                <a:spcPts val="600"/>
              </a:spcBef>
            </a:pPr>
            <a:r>
              <a:rPr lang="en-US" sz="1200" dirty="0">
                <a:cs typeface="Arial" pitchFamily="34" charset="0"/>
              </a:rPr>
              <a:t>____ Release all others not required for detention, and use civil affairs or psychological operations assets (if available) to defuse any potentially negative situation.</a:t>
            </a:r>
          </a:p>
          <a:p>
            <a:pPr>
              <a:spcBef>
                <a:spcPts val="600"/>
              </a:spcBef>
            </a:pPr>
            <a:r>
              <a:rPr lang="en-US" sz="1200" dirty="0">
                <a:cs typeface="Arial" pitchFamily="34" charset="0"/>
              </a:rPr>
              <a:t>____ Detainees are immediately prepped for in-processing into the brigade combat team detention facility according to unit SOP.</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1"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803</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Tactical Questioning</a:t>
            </a:r>
          </a:p>
        </p:txBody>
      </p:sp>
      <p:sp>
        <p:nvSpPr>
          <p:cNvPr id="13" name="Rectangle 12"/>
          <p:cNvSpPr/>
          <p:nvPr/>
        </p:nvSpPr>
        <p:spPr>
          <a:xfrm>
            <a:off x="178725" y="1004138"/>
            <a:ext cx="6400800" cy="3477875"/>
          </a:xfrm>
          <a:prstGeom prst="rect">
            <a:avLst/>
          </a:prstGeom>
        </p:spPr>
        <p:txBody>
          <a:bodyPr>
            <a:spAutoFit/>
          </a:bodyPr>
          <a:lstStyle/>
          <a:p>
            <a:pPr fontAlgn="auto">
              <a:spcBef>
                <a:spcPts val="0"/>
              </a:spcBef>
              <a:spcAft>
                <a:spcPts val="0"/>
              </a:spcAft>
              <a:defRPr/>
            </a:pPr>
            <a:r>
              <a:rPr lang="en-US" sz="1100" dirty="0">
                <a:cs typeface="Arial" pitchFamily="34" charset="0"/>
              </a:rPr>
              <a:t>TQ is expedient initial questioning conducted to gain information of immediate value. When the term applies to interaction with the local populace, it does not usually take the form of formal questioning; rather, it refers to personal contact that is more conversational in nature. </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b="1" u="sng" dirty="0">
                <a:cs typeface="Arial" pitchFamily="34" charset="0"/>
              </a:rPr>
              <a:t>Key Points for small unit leaders</a:t>
            </a:r>
            <a:r>
              <a:rPr lang="en-US" sz="1100" dirty="0">
                <a:cs typeface="Arial" pitchFamily="34" charset="0"/>
              </a:rPr>
              <a:t>: TQ is asking DIRECT questions, can be conducted by any DoD personnel, conducted at or near the point of capture (local security concerns dictate), and only conducted detained or captured personnel (DoDD 3115.09)</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Soldiers should train themselves to become constantly aware of conditions such as⎯</a:t>
            </a:r>
          </a:p>
          <a:p>
            <a:pPr marL="393700" indent="-160338" fontAlgn="auto">
              <a:spcBef>
                <a:spcPts val="0"/>
              </a:spcBef>
              <a:spcAft>
                <a:spcPts val="0"/>
              </a:spcAft>
              <a:buFont typeface="Arial" pitchFamily="34" charset="0"/>
              <a:buChar char="•"/>
              <a:defRPr/>
            </a:pPr>
            <a:r>
              <a:rPr lang="en-US" sz="1100" dirty="0">
                <a:cs typeface="Arial" pitchFamily="34" charset="0"/>
              </a:rPr>
              <a:t>Armed elements. Location of factional forces, minefields, and potential threats.</a:t>
            </a:r>
          </a:p>
          <a:p>
            <a:pPr marL="393700" indent="-160338" fontAlgn="auto">
              <a:spcBef>
                <a:spcPts val="0"/>
              </a:spcBef>
              <a:spcAft>
                <a:spcPts val="0"/>
              </a:spcAft>
              <a:buFont typeface="Arial" pitchFamily="34" charset="0"/>
              <a:buChar char="•"/>
              <a:defRPr/>
            </a:pPr>
            <a:r>
              <a:rPr lang="en-US" sz="1100" dirty="0">
                <a:cs typeface="Arial" pitchFamily="34" charset="0"/>
              </a:rPr>
              <a:t>Homes, buildings, and other personal property. Condition of roofs, doors, windows, and lights; presence of vehicles, outbuildings, crops, and livestock.</a:t>
            </a:r>
          </a:p>
          <a:p>
            <a:pPr marL="393700" indent="-160338" fontAlgn="auto">
              <a:spcBef>
                <a:spcPts val="0"/>
              </a:spcBef>
              <a:spcAft>
                <a:spcPts val="0"/>
              </a:spcAft>
              <a:buFont typeface="Arial" pitchFamily="34" charset="0"/>
              <a:buChar char="•"/>
              <a:defRPr/>
            </a:pPr>
            <a:r>
              <a:rPr lang="en-US" sz="1100" dirty="0">
                <a:cs typeface="Arial" pitchFamily="34" charset="0"/>
              </a:rPr>
              <a:t>Infrastructure. Presence of functioning stores, service stations, and open air markets; condition of public areas and resources, such as roads, bridges, and power lines; availability of public utilities (water, electricity, sanitation) through regular delivery means.</a:t>
            </a:r>
          </a:p>
          <a:p>
            <a:pPr marL="393700" indent="-160338" fontAlgn="auto">
              <a:spcBef>
                <a:spcPts val="0"/>
              </a:spcBef>
              <a:spcAft>
                <a:spcPts val="0"/>
              </a:spcAft>
              <a:buFont typeface="Arial" pitchFamily="34" charset="0"/>
              <a:buChar char="•"/>
              <a:defRPr/>
            </a:pPr>
            <a:r>
              <a:rPr lang="en-US" sz="1100" dirty="0">
                <a:cs typeface="Arial" pitchFamily="34" charset="0"/>
              </a:rPr>
              <a:t>People. Numbers, sex, and age; visible health; clothing; daily activities; leaders; residences or status of dislocated civilians or evacuees.</a:t>
            </a:r>
          </a:p>
          <a:p>
            <a:pPr marL="393700" indent="-160338" fontAlgn="auto">
              <a:spcBef>
                <a:spcPts val="0"/>
              </a:spcBef>
              <a:spcAft>
                <a:spcPts val="0"/>
              </a:spcAft>
              <a:buFont typeface="Arial" pitchFamily="34" charset="0"/>
              <a:buChar char="•"/>
              <a:defRPr/>
            </a:pPr>
            <a:r>
              <a:rPr lang="en-US" sz="1100" dirty="0">
                <a:cs typeface="Arial" pitchFamily="34" charset="0"/>
              </a:rPr>
              <a:t>Contrast. Has anything changed? For example, are there new locks on buildings? Are windows boarded up or are previously boarded-up windows now open, indicating a change of use of a building? Have buildings been defaced with graffiti?</a:t>
            </a:r>
          </a:p>
        </p:txBody>
      </p:sp>
      <p:sp>
        <p:nvSpPr>
          <p:cNvPr id="5" name="Rectangle 4"/>
          <p:cNvSpPr/>
          <p:nvPr/>
        </p:nvSpPr>
        <p:spPr>
          <a:xfrm>
            <a:off x="145475" y="4381174"/>
            <a:ext cx="6400800" cy="3139321"/>
          </a:xfrm>
          <a:prstGeom prst="rect">
            <a:avLst/>
          </a:prstGeom>
        </p:spPr>
        <p:txBody>
          <a:bodyPr>
            <a:spAutoFit/>
          </a:bodyPr>
          <a:lstStyle/>
          <a:p>
            <a:pPr fontAlgn="auto">
              <a:spcBef>
                <a:spcPts val="0"/>
              </a:spcBef>
              <a:spcAft>
                <a:spcPts val="0"/>
              </a:spcAft>
              <a:defRPr/>
            </a:pPr>
            <a:r>
              <a:rPr lang="en-US" sz="1100" dirty="0">
                <a:cs typeface="Arial" pitchFamily="34" charset="0"/>
              </a:rPr>
              <a:t>The following basic list of example questions can be tailored to fit </a:t>
            </a:r>
            <a:r>
              <a:rPr lang="en-US" sz="1100" dirty="0" smtClean="0">
                <a:cs typeface="Arial" pitchFamily="34" charset="0"/>
              </a:rPr>
              <a:t>requirements as needed. Keep </a:t>
            </a:r>
            <a:r>
              <a:rPr lang="en-US" sz="1100" dirty="0">
                <a:cs typeface="Arial" pitchFamily="34" charset="0"/>
              </a:rPr>
              <a:t>in mind that they are only </a:t>
            </a:r>
            <a:r>
              <a:rPr lang="en-US" sz="1100" dirty="0" smtClean="0">
                <a:cs typeface="Arial" pitchFamily="34" charset="0"/>
              </a:rPr>
              <a:t>examples.</a:t>
            </a:r>
            <a:endParaRPr lang="en-US" sz="1100" dirty="0">
              <a:cs typeface="Arial" pitchFamily="34" charset="0"/>
            </a:endParaRPr>
          </a:p>
          <a:p>
            <a:pPr marL="287338" indent="-179388" fontAlgn="auto">
              <a:spcBef>
                <a:spcPts val="0"/>
              </a:spcBef>
              <a:spcAft>
                <a:spcPts val="0"/>
              </a:spcAft>
              <a:buFont typeface="Arial" pitchFamily="34" charset="0"/>
              <a:buChar char="•"/>
              <a:defRPr/>
            </a:pPr>
            <a:r>
              <a:rPr lang="en-US" sz="1100" dirty="0">
                <a:cs typeface="Arial" pitchFamily="34" charset="0"/>
              </a:rPr>
              <a:t>What is your name? (Require verification with identification papers, and check any applicable lists or rosters, such as “detain,” “of interest,” or “protect.”)</a:t>
            </a:r>
          </a:p>
          <a:p>
            <a:pPr marL="287338" indent="-179388" fontAlgn="auto">
              <a:spcBef>
                <a:spcPts val="0"/>
              </a:spcBef>
              <a:spcAft>
                <a:spcPts val="0"/>
              </a:spcAft>
              <a:buFont typeface="Arial" pitchFamily="34" charset="0"/>
              <a:buChar char="•"/>
              <a:defRPr/>
            </a:pPr>
            <a:r>
              <a:rPr lang="en-US" sz="1100" dirty="0">
                <a:cs typeface="Arial" pitchFamily="34" charset="0"/>
              </a:rPr>
              <a:t>What is your home address? (Ask for a former residence from dislocated civilians.)</a:t>
            </a:r>
          </a:p>
          <a:p>
            <a:pPr marL="287338" indent="-179388" fontAlgn="auto">
              <a:spcBef>
                <a:spcPts val="0"/>
              </a:spcBef>
              <a:spcAft>
                <a:spcPts val="0"/>
              </a:spcAft>
              <a:buFont typeface="Arial" pitchFamily="34" charset="0"/>
              <a:buChar char="•"/>
              <a:defRPr/>
            </a:pPr>
            <a:r>
              <a:rPr lang="en-US" sz="1100" dirty="0">
                <a:cs typeface="Arial" pitchFamily="34" charset="0"/>
              </a:rPr>
              <a:t>What is your occupation?</a:t>
            </a:r>
          </a:p>
          <a:p>
            <a:pPr marL="287338" indent="-179388" fontAlgn="auto">
              <a:spcBef>
                <a:spcPts val="0"/>
              </a:spcBef>
              <a:spcAft>
                <a:spcPts val="0"/>
              </a:spcAft>
              <a:buFont typeface="Arial" pitchFamily="34" charset="0"/>
              <a:buChar char="•"/>
              <a:defRPr/>
            </a:pPr>
            <a:r>
              <a:rPr lang="en-US" sz="1100" dirty="0">
                <a:cs typeface="Arial" pitchFamily="34" charset="0"/>
              </a:rPr>
              <a:t>Where were you going? (Get specifics.)</a:t>
            </a:r>
          </a:p>
          <a:p>
            <a:pPr marL="287338" indent="-179388" fontAlgn="auto">
              <a:spcBef>
                <a:spcPts val="0"/>
              </a:spcBef>
              <a:spcAft>
                <a:spcPts val="0"/>
              </a:spcAft>
              <a:buFont typeface="Arial" pitchFamily="34" charset="0"/>
              <a:buChar char="•"/>
              <a:defRPr/>
            </a:pPr>
            <a:r>
              <a:rPr lang="en-US" sz="1100" dirty="0">
                <a:cs typeface="Arial" pitchFamily="34" charset="0"/>
              </a:rPr>
              <a:t>Why are you going there? (Get specifics.)</a:t>
            </a:r>
          </a:p>
          <a:p>
            <a:pPr marL="287338" indent="-179388" fontAlgn="auto">
              <a:spcBef>
                <a:spcPts val="0"/>
              </a:spcBef>
              <a:spcAft>
                <a:spcPts val="0"/>
              </a:spcAft>
              <a:buFont typeface="Arial" pitchFamily="34" charset="0"/>
              <a:buChar char="•"/>
              <a:defRPr/>
            </a:pPr>
            <a:r>
              <a:rPr lang="en-US" sz="1100" dirty="0">
                <a:cs typeface="Arial" pitchFamily="34" charset="0"/>
              </a:rPr>
              <a:t>What route did you travel to arrive here?</a:t>
            </a:r>
          </a:p>
          <a:p>
            <a:pPr marL="287338" indent="-179388" fontAlgn="auto">
              <a:spcBef>
                <a:spcPts val="0"/>
              </a:spcBef>
              <a:spcAft>
                <a:spcPts val="0"/>
              </a:spcAft>
              <a:buFont typeface="Arial" pitchFamily="34" charset="0"/>
              <a:buChar char="•"/>
              <a:defRPr/>
            </a:pPr>
            <a:r>
              <a:rPr lang="en-US" sz="1100" dirty="0">
                <a:cs typeface="Arial" pitchFamily="34" charset="0"/>
              </a:rPr>
              <a:t>What obstacles (or hardships) did you encounter on your way here?</a:t>
            </a:r>
          </a:p>
          <a:p>
            <a:pPr marL="287338" indent="-179388" fontAlgn="auto">
              <a:spcBef>
                <a:spcPts val="0"/>
              </a:spcBef>
              <a:spcAft>
                <a:spcPts val="0"/>
              </a:spcAft>
              <a:buFont typeface="Arial" pitchFamily="34" charset="0"/>
              <a:buChar char="•"/>
              <a:defRPr/>
            </a:pPr>
            <a:r>
              <a:rPr lang="en-US" sz="1100" dirty="0">
                <a:cs typeface="Arial" pitchFamily="34" charset="0"/>
              </a:rPr>
              <a:t>What unusual activity did you notice on your way here?</a:t>
            </a:r>
          </a:p>
          <a:p>
            <a:pPr marL="287338" indent="-179388" fontAlgn="auto">
              <a:spcBef>
                <a:spcPts val="0"/>
              </a:spcBef>
              <a:spcAft>
                <a:spcPts val="0"/>
              </a:spcAft>
              <a:buFont typeface="Arial" pitchFamily="34" charset="0"/>
              <a:buChar char="•"/>
              <a:defRPr/>
            </a:pPr>
            <a:r>
              <a:rPr lang="en-US" sz="1100" dirty="0">
                <a:cs typeface="Arial" pitchFamily="34" charset="0"/>
              </a:rPr>
              <a:t>What route will you take to get to your final destination?</a:t>
            </a:r>
          </a:p>
          <a:p>
            <a:pPr marL="287338" indent="-179388" fontAlgn="auto">
              <a:spcBef>
                <a:spcPts val="0"/>
              </a:spcBef>
              <a:spcAft>
                <a:spcPts val="0"/>
              </a:spcAft>
              <a:buFont typeface="Arial" pitchFamily="34" charset="0"/>
              <a:buChar char="•"/>
              <a:defRPr/>
            </a:pPr>
            <a:r>
              <a:rPr lang="en-US" sz="1100" dirty="0">
                <a:cs typeface="Arial" pitchFamily="34" charset="0"/>
              </a:rPr>
              <a:t>Whom do you (personally) know who actively opposes U.S. (or multinational) forces? Follow this up with, “Who else?” If the person knows of anyone in this category, ask the nature of any hostile activities (against U.S. or multinational forces), including when and where such activities have occurred.</a:t>
            </a:r>
          </a:p>
          <a:p>
            <a:pPr marL="287338" indent="-179388" fontAlgn="auto">
              <a:spcBef>
                <a:spcPts val="0"/>
              </a:spcBef>
              <a:spcAft>
                <a:spcPts val="0"/>
              </a:spcAft>
              <a:buFont typeface="Arial" pitchFamily="34" charset="0"/>
              <a:buChar char="•"/>
              <a:defRPr/>
            </a:pPr>
            <a:r>
              <a:rPr lang="en-US" sz="1100" dirty="0">
                <a:cs typeface="Arial" pitchFamily="34" charset="0"/>
              </a:rPr>
              <a:t>Why do you believe we (U.S. or multinational forces) are here?</a:t>
            </a:r>
          </a:p>
          <a:p>
            <a:pPr marL="287338" indent="-179388" fontAlgn="auto">
              <a:spcBef>
                <a:spcPts val="0"/>
              </a:spcBef>
              <a:spcAft>
                <a:spcPts val="0"/>
              </a:spcAft>
              <a:buFont typeface="Arial" pitchFamily="34" charset="0"/>
              <a:buChar char="•"/>
              <a:defRPr/>
            </a:pPr>
            <a:r>
              <a:rPr lang="en-US" sz="1100" dirty="0">
                <a:cs typeface="Arial" pitchFamily="34" charset="0"/>
              </a:rPr>
              <a:t>What do you think of our presence (of U.S. or multinational force) here?</a:t>
            </a:r>
          </a:p>
        </p:txBody>
      </p:sp>
      <p:sp>
        <p:nvSpPr>
          <p:cNvPr id="7" name="Rectangle 6"/>
          <p:cNvSpPr/>
          <p:nvPr/>
        </p:nvSpPr>
        <p:spPr>
          <a:xfrm>
            <a:off x="152400" y="7452112"/>
            <a:ext cx="6400800" cy="1615827"/>
          </a:xfrm>
          <a:prstGeom prst="rect">
            <a:avLst/>
          </a:prstGeom>
        </p:spPr>
        <p:txBody>
          <a:bodyPr>
            <a:spAutoFit/>
          </a:bodyPr>
          <a:lstStyle/>
          <a:p>
            <a:pPr fontAlgn="auto">
              <a:spcBef>
                <a:spcPts val="0"/>
              </a:spcBef>
              <a:spcAft>
                <a:spcPts val="0"/>
              </a:spcAft>
              <a:defRPr/>
            </a:pPr>
            <a:r>
              <a:rPr lang="en-US" sz="1100" b="1" dirty="0">
                <a:cs typeface="Arial" pitchFamily="34" charset="0"/>
              </a:rPr>
              <a:t>EPWs and Detainees</a:t>
            </a:r>
          </a:p>
          <a:p>
            <a:pPr fontAlgn="auto">
              <a:spcBef>
                <a:spcPts val="0"/>
              </a:spcBef>
              <a:spcAft>
                <a:spcPts val="0"/>
              </a:spcAft>
              <a:defRPr/>
            </a:pPr>
            <a:r>
              <a:rPr lang="en-US" sz="1100" dirty="0">
                <a:cs typeface="Arial" pitchFamily="34" charset="0"/>
              </a:rPr>
              <a:t>When conducting TQ of EPWs or detainees, it is imperative that the provisions of the Geneva Conventions be followed at all times</a:t>
            </a:r>
            <a:r>
              <a:rPr lang="en-US" sz="1100" dirty="0" smtClean="0">
                <a:cs typeface="Arial" pitchFamily="34" charset="0"/>
              </a:rPr>
              <a:t>.</a:t>
            </a:r>
            <a:endParaRPr lang="en-US" sz="1100" dirty="0">
              <a:cs typeface="Arial" pitchFamily="34" charset="0"/>
            </a:endParaRPr>
          </a:p>
          <a:p>
            <a:pPr fontAlgn="auto">
              <a:spcBef>
                <a:spcPts val="0"/>
              </a:spcBef>
              <a:spcAft>
                <a:spcPts val="0"/>
              </a:spcAft>
              <a:defRPr/>
            </a:pPr>
            <a:r>
              <a:rPr lang="en-US" sz="1100" dirty="0">
                <a:cs typeface="Arial" pitchFamily="34" charset="0"/>
              </a:rPr>
              <a:t>In questioning EPWs or detainees, </a:t>
            </a:r>
            <a:r>
              <a:rPr lang="en-US" sz="1100" b="1" dirty="0">
                <a:cs typeface="Arial" pitchFamily="34" charset="0"/>
              </a:rPr>
              <a:t>DO NOT⎯</a:t>
            </a:r>
          </a:p>
          <a:p>
            <a:pPr marL="231775" indent="-123825" fontAlgn="auto">
              <a:spcBef>
                <a:spcPts val="0"/>
              </a:spcBef>
              <a:spcAft>
                <a:spcPts val="0"/>
              </a:spcAft>
              <a:buFont typeface="Arial" pitchFamily="34" charset="0"/>
              <a:buChar char="•"/>
              <a:defRPr/>
            </a:pPr>
            <a:r>
              <a:rPr lang="en-US" sz="1100" dirty="0">
                <a:cs typeface="Arial" pitchFamily="34" charset="0"/>
              </a:rPr>
              <a:t>Attempt to force or scare information out of them.</a:t>
            </a:r>
          </a:p>
          <a:p>
            <a:pPr marL="231775" indent="-123825" fontAlgn="auto">
              <a:spcBef>
                <a:spcPts val="0"/>
              </a:spcBef>
              <a:spcAft>
                <a:spcPts val="0"/>
              </a:spcAft>
              <a:buFont typeface="Arial" pitchFamily="34" charset="0"/>
              <a:buChar char="•"/>
              <a:defRPr/>
            </a:pPr>
            <a:r>
              <a:rPr lang="en-US" sz="1100" dirty="0">
                <a:cs typeface="Arial" pitchFamily="34" charset="0"/>
              </a:rPr>
              <a:t>Mention that they may be interrogated later or try any other “scare tactic.”</a:t>
            </a:r>
          </a:p>
          <a:p>
            <a:pPr marL="231775" indent="-123825" fontAlgn="auto">
              <a:spcBef>
                <a:spcPts val="0"/>
              </a:spcBef>
              <a:spcAft>
                <a:spcPts val="0"/>
              </a:spcAft>
              <a:buFont typeface="Arial" pitchFamily="34" charset="0"/>
              <a:buChar char="•"/>
              <a:defRPr/>
            </a:pPr>
            <a:r>
              <a:rPr lang="en-US" sz="1100" dirty="0">
                <a:cs typeface="Arial" pitchFamily="34" charset="0"/>
              </a:rPr>
              <a:t>Give them comfort items. They are not your guests.</a:t>
            </a:r>
          </a:p>
          <a:p>
            <a:pPr marL="231775" indent="-123825" fontAlgn="auto">
              <a:spcBef>
                <a:spcPts val="0"/>
              </a:spcBef>
              <a:spcAft>
                <a:spcPts val="0"/>
              </a:spcAft>
              <a:buFont typeface="Arial" pitchFamily="34" charset="0"/>
              <a:buChar char="•"/>
              <a:defRPr/>
            </a:pPr>
            <a:r>
              <a:rPr lang="en-US" sz="1100" dirty="0">
                <a:cs typeface="Arial" pitchFamily="34" charset="0"/>
              </a:rPr>
              <a:t>Pay money or make other compensation for information.</a:t>
            </a:r>
          </a:p>
          <a:p>
            <a:pPr marL="231775" indent="-123825" fontAlgn="auto">
              <a:spcBef>
                <a:spcPts val="0"/>
              </a:spcBef>
              <a:spcAft>
                <a:spcPts val="0"/>
              </a:spcAft>
              <a:buFont typeface="Arial" pitchFamily="34" charset="0"/>
              <a:buChar char="•"/>
              <a:defRPr/>
            </a:pPr>
            <a:r>
              <a:rPr lang="en-US" sz="1100" dirty="0">
                <a:cs typeface="Arial" pitchFamily="34" charset="0"/>
              </a:rPr>
              <a:t>Inform them of their rights; someone else will handle that task</a:t>
            </a:r>
            <a:r>
              <a:rPr lang="en-US" sz="1100" dirty="0" smtClean="0">
                <a:cs typeface="Arial" pitchFamily="34" charset="0"/>
              </a:rPr>
              <a:t>..</a:t>
            </a:r>
            <a:endParaRPr lang="en-US" sz="1100" dirty="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804</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Patrol Debrief </a:t>
            </a:r>
            <a:r>
              <a:rPr lang="en-US" sz="1600" b="1" dirty="0" smtClean="0">
                <a:ea typeface="+mj-ea"/>
                <a:cs typeface="Arial" pitchFamily="34" charset="0"/>
              </a:rPr>
              <a:t>Report (1 of 2)</a:t>
            </a:r>
            <a:endParaRPr lang="en-US" sz="1600" b="1" dirty="0">
              <a:ea typeface="+mj-ea"/>
              <a:cs typeface="Arial" pitchFamily="34" charset="0"/>
            </a:endParaRPr>
          </a:p>
        </p:txBody>
      </p:sp>
      <p:graphicFrame>
        <p:nvGraphicFramePr>
          <p:cNvPr id="12291" name="Object 3"/>
          <p:cNvGraphicFramePr>
            <a:graphicFrameLocks noChangeAspect="1"/>
          </p:cNvGraphicFramePr>
          <p:nvPr/>
        </p:nvGraphicFramePr>
        <p:xfrm>
          <a:off x="152400" y="1038726"/>
          <a:ext cx="6553200" cy="7959725"/>
        </p:xfrm>
        <a:graphic>
          <a:graphicData uri="http://schemas.openxmlformats.org/presentationml/2006/ole">
            <p:oleObj spid="_x0000_s403458" name="Worksheet" r:id="rId3" imgW="7162800" imgH="10534650" progId="Excel.Sheet.12">
              <p:embed/>
            </p:oleObj>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2"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804</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Patrol Debrief Report </a:t>
            </a:r>
            <a:r>
              <a:rPr lang="en-US" sz="1600" b="1" dirty="0" smtClean="0">
                <a:ea typeface="+mj-ea"/>
                <a:cs typeface="Arial" pitchFamily="34" charset="0"/>
              </a:rPr>
              <a:t>(2 of 2)</a:t>
            </a:r>
            <a:endParaRPr lang="en-US" sz="1600" b="1" dirty="0">
              <a:ea typeface="+mj-ea"/>
              <a:cs typeface="Arial" pitchFamily="34" charset="0"/>
            </a:endParaRPr>
          </a:p>
        </p:txBody>
      </p:sp>
      <p:graphicFrame>
        <p:nvGraphicFramePr>
          <p:cNvPr id="13317" name="Object 5"/>
          <p:cNvGraphicFramePr>
            <a:graphicFrameLocks noChangeAspect="1"/>
          </p:cNvGraphicFramePr>
          <p:nvPr/>
        </p:nvGraphicFramePr>
        <p:xfrm>
          <a:off x="228600" y="1058863"/>
          <a:ext cx="6477000" cy="7985125"/>
        </p:xfrm>
        <a:graphic>
          <a:graphicData uri="http://schemas.openxmlformats.org/presentationml/2006/ole">
            <p:oleObj spid="_x0000_s404482" name="Worksheet" r:id="rId3" imgW="7162800" imgH="10020270" progId="Excel.Sheet.12">
              <p:embed/>
            </p:oleObj>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805</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a:ea typeface="+mj-ea"/>
                <a:cs typeface="Arial" pitchFamily="34" charset="0"/>
              </a:rPr>
              <a:t>Key Leader </a:t>
            </a:r>
            <a:r>
              <a:rPr lang="en-US" sz="1600" b="1" dirty="0" smtClean="0">
                <a:ea typeface="+mj-ea"/>
                <a:cs typeface="Arial" pitchFamily="34" charset="0"/>
              </a:rPr>
              <a:t>Engagement Report </a:t>
            </a:r>
            <a:endParaRPr lang="en-US" sz="1600" b="1" dirty="0">
              <a:ea typeface="+mj-ea"/>
              <a:cs typeface="Arial" pitchFamily="34" charset="0"/>
            </a:endParaRPr>
          </a:p>
        </p:txBody>
      </p:sp>
      <p:sp>
        <p:nvSpPr>
          <p:cNvPr id="251908" name="TextBox 7"/>
          <p:cNvSpPr txBox="1">
            <a:spLocks noChangeArrowheads="1"/>
          </p:cNvSpPr>
          <p:nvPr/>
        </p:nvSpPr>
        <p:spPr bwMode="auto">
          <a:xfrm>
            <a:off x="240632" y="990600"/>
            <a:ext cx="6324600" cy="7879080"/>
          </a:xfrm>
          <a:prstGeom prst="rect">
            <a:avLst/>
          </a:prstGeom>
          <a:noFill/>
          <a:ln w="9525">
            <a:noFill/>
            <a:miter lim="800000"/>
            <a:headEnd/>
            <a:tailEnd/>
          </a:ln>
        </p:spPr>
        <p:txBody>
          <a:bodyPr wrap="square">
            <a:spAutoFit/>
          </a:bodyPr>
          <a:lstStyle/>
          <a:p>
            <a:r>
              <a:rPr lang="en-US" sz="1400" b="1" dirty="0" smtClean="0">
                <a:cs typeface="Arial" pitchFamily="34" charset="0"/>
              </a:rPr>
              <a:t>Unit</a:t>
            </a:r>
            <a:r>
              <a:rPr lang="en-US" sz="1400" b="1" dirty="0">
                <a:cs typeface="Arial" pitchFamily="34" charset="0"/>
              </a:rPr>
              <a:t>: ___________________________  Date: </a:t>
            </a:r>
            <a:r>
              <a:rPr lang="en-US" sz="1400" b="1" dirty="0" smtClean="0">
                <a:cs typeface="Arial" pitchFamily="34" charset="0"/>
              </a:rPr>
              <a:t>____________________</a:t>
            </a:r>
          </a:p>
          <a:p>
            <a:endParaRPr lang="en-US" sz="1400" b="1" dirty="0">
              <a:cs typeface="Arial" pitchFamily="34" charset="0"/>
            </a:endParaRPr>
          </a:p>
          <a:p>
            <a:r>
              <a:rPr lang="en-US" sz="1400" b="1" dirty="0">
                <a:cs typeface="Arial" pitchFamily="34" charset="0"/>
              </a:rPr>
              <a:t>Meeting Leader Contact Info: </a:t>
            </a:r>
            <a:r>
              <a:rPr lang="en-US" sz="1400" b="1" dirty="0" smtClean="0">
                <a:cs typeface="Arial" pitchFamily="34" charset="0"/>
              </a:rPr>
              <a:t>_____________________________________</a:t>
            </a:r>
            <a:endParaRPr lang="en-US" sz="1600" b="1" dirty="0">
              <a:cs typeface="Arial" pitchFamily="34" charset="0"/>
            </a:endParaRPr>
          </a:p>
          <a:p>
            <a:r>
              <a:rPr lang="en-US" sz="1600" b="1" dirty="0">
                <a:cs typeface="Arial" pitchFamily="34" charset="0"/>
              </a:rPr>
              <a:t>U.S. Attendees: </a:t>
            </a:r>
            <a:r>
              <a:rPr lang="en-US" sz="1600" b="1" dirty="0" smtClean="0">
                <a:cs typeface="Arial" pitchFamily="34" charset="0"/>
              </a:rPr>
              <a:t>________________________________________</a:t>
            </a:r>
            <a:endParaRPr lang="en-US" sz="1600" b="1" dirty="0">
              <a:cs typeface="Arial" pitchFamily="34" charset="0"/>
            </a:endParaRPr>
          </a:p>
          <a:p>
            <a:r>
              <a:rPr lang="en-US" sz="1600" b="1" dirty="0" smtClean="0">
                <a:cs typeface="Arial" pitchFamily="34" charset="0"/>
              </a:rPr>
              <a:t>______________________________________________________</a:t>
            </a:r>
            <a:endParaRPr lang="en-US" sz="1600" b="1" dirty="0">
              <a:cs typeface="Arial" pitchFamily="34" charset="0"/>
            </a:endParaRPr>
          </a:p>
          <a:p>
            <a:r>
              <a:rPr lang="en-US" sz="1600" b="1" dirty="0">
                <a:cs typeface="Arial" pitchFamily="34" charset="0"/>
              </a:rPr>
              <a:t>ANSF Attendees: </a:t>
            </a:r>
            <a:r>
              <a:rPr lang="en-US" sz="1600" b="1" dirty="0" smtClean="0">
                <a:cs typeface="Arial" pitchFamily="34" charset="0"/>
              </a:rPr>
              <a:t>_______________________________________  ______________________________________________________</a:t>
            </a:r>
            <a:endParaRPr lang="en-US" sz="1600" b="1" dirty="0">
              <a:cs typeface="Arial" pitchFamily="34" charset="0"/>
            </a:endParaRPr>
          </a:p>
          <a:p>
            <a:r>
              <a:rPr lang="en-US" sz="1600" b="1" dirty="0">
                <a:cs typeface="Arial" pitchFamily="34" charset="0"/>
              </a:rPr>
              <a:t>Afghan Key Leader Attendees</a:t>
            </a:r>
            <a:r>
              <a:rPr lang="en-US" sz="1600" b="1" dirty="0" smtClean="0">
                <a:cs typeface="Arial" pitchFamily="34" charset="0"/>
              </a:rPr>
              <a:t>:____________________________</a:t>
            </a:r>
            <a:endParaRPr lang="en-US" sz="1600" b="1" dirty="0">
              <a:cs typeface="Arial" pitchFamily="34" charset="0"/>
            </a:endParaRPr>
          </a:p>
          <a:p>
            <a:r>
              <a:rPr lang="en-US" sz="1600" b="1" dirty="0" smtClean="0">
                <a:cs typeface="Arial" pitchFamily="34" charset="0"/>
              </a:rPr>
              <a:t>______________________________________________________</a:t>
            </a:r>
            <a:endParaRPr lang="en-US" sz="1600" b="1" dirty="0">
              <a:cs typeface="Arial" pitchFamily="34" charset="0"/>
            </a:endParaRPr>
          </a:p>
          <a:p>
            <a:r>
              <a:rPr lang="en-US" sz="1600" b="1" dirty="0">
                <a:cs typeface="Arial" pitchFamily="34" charset="0"/>
              </a:rPr>
              <a:t>Objective: </a:t>
            </a:r>
            <a:r>
              <a:rPr lang="en-US" sz="1600" b="1" dirty="0" smtClean="0">
                <a:cs typeface="Arial" pitchFamily="34" charset="0"/>
              </a:rPr>
              <a:t> ____________________________________________</a:t>
            </a:r>
            <a:r>
              <a:rPr lang="en-US" sz="1600" b="1" dirty="0">
                <a:cs typeface="Arial" pitchFamily="34" charset="0"/>
              </a:rPr>
              <a:t/>
            </a:r>
            <a:br>
              <a:rPr lang="en-US" sz="1600" b="1" dirty="0">
                <a:cs typeface="Arial" pitchFamily="34" charset="0"/>
              </a:rPr>
            </a:br>
            <a:r>
              <a:rPr lang="en-US" sz="1600" b="1" dirty="0">
                <a:cs typeface="Arial" pitchFamily="34" charset="0"/>
              </a:rPr>
              <a:t>Items of Discussion: </a:t>
            </a:r>
            <a:r>
              <a:rPr lang="en-US" sz="1600" b="1" dirty="0" smtClean="0">
                <a:cs typeface="Arial" pitchFamily="34" charset="0"/>
              </a:rPr>
              <a:t>____________________________________</a:t>
            </a:r>
            <a:endParaRPr lang="en-US" sz="1600" b="1" dirty="0">
              <a:cs typeface="Arial" pitchFamily="34" charset="0"/>
            </a:endParaRPr>
          </a:p>
          <a:p>
            <a:r>
              <a:rPr lang="en-US" sz="1600" b="1" dirty="0" smtClean="0">
                <a:cs typeface="Arial" pitchFamily="34" charset="0"/>
              </a:rPr>
              <a:t>____________________________________________________________________________________________________________</a:t>
            </a:r>
            <a:endParaRPr lang="en-US" sz="1600" b="1" dirty="0">
              <a:cs typeface="Arial" pitchFamily="34" charset="0"/>
            </a:endParaRPr>
          </a:p>
          <a:p>
            <a:r>
              <a:rPr lang="en-US" sz="1600" b="1" dirty="0">
                <a:cs typeface="Arial" pitchFamily="34" charset="0"/>
              </a:rPr>
              <a:t>Commitments (U.S. and Afghan): </a:t>
            </a:r>
            <a:r>
              <a:rPr lang="en-US" sz="1600" b="1" dirty="0" smtClean="0">
                <a:cs typeface="Arial" pitchFamily="34" charset="0"/>
              </a:rPr>
              <a:t>_________________________ ______________________________________________________</a:t>
            </a:r>
            <a:endParaRPr lang="en-US" sz="1600" b="1" dirty="0">
              <a:cs typeface="Arial" pitchFamily="34" charset="0"/>
            </a:endParaRPr>
          </a:p>
          <a:p>
            <a:r>
              <a:rPr lang="en-US" sz="1600" b="1" dirty="0" smtClean="0">
                <a:cs typeface="Arial" pitchFamily="34" charset="0"/>
              </a:rPr>
              <a:t>____________________________________________________________________________________________________________</a:t>
            </a:r>
            <a:endParaRPr lang="en-US" sz="1600" b="1" dirty="0">
              <a:cs typeface="Arial" pitchFamily="34" charset="0"/>
            </a:endParaRPr>
          </a:p>
          <a:p>
            <a:r>
              <a:rPr lang="en-US" sz="1600" b="1" dirty="0">
                <a:cs typeface="Arial" pitchFamily="34" charset="0"/>
              </a:rPr>
              <a:t>Overall Assessment: </a:t>
            </a:r>
            <a:r>
              <a:rPr lang="en-US" sz="1600" b="1" dirty="0" smtClean="0">
                <a:cs typeface="Arial" pitchFamily="34" charset="0"/>
              </a:rPr>
              <a:t>____________________________________</a:t>
            </a:r>
            <a:endParaRPr lang="en-US" sz="1600" b="1" dirty="0">
              <a:cs typeface="Arial" pitchFamily="34" charset="0"/>
            </a:endParaRPr>
          </a:p>
          <a:p>
            <a:r>
              <a:rPr lang="en-US" sz="1600" b="1" dirty="0">
                <a:cs typeface="Arial" pitchFamily="34" charset="0"/>
              </a:rPr>
              <a:t>Future KLE Recommendation: </a:t>
            </a:r>
            <a:r>
              <a:rPr lang="en-US" sz="1600" b="1" dirty="0" smtClean="0">
                <a:cs typeface="Arial" pitchFamily="34" charset="0"/>
              </a:rPr>
              <a:t>____________________________</a:t>
            </a:r>
            <a:endParaRPr lang="en-US" sz="1600" b="1" dirty="0">
              <a:cs typeface="Arial" pitchFamily="34" charset="0"/>
            </a:endParaRPr>
          </a:p>
          <a:p>
            <a:r>
              <a:rPr lang="en-US" sz="1600" b="1" dirty="0" smtClean="0">
                <a:cs typeface="Arial" pitchFamily="34" charset="0"/>
              </a:rPr>
              <a:t>______________________________________________________</a:t>
            </a:r>
            <a:endParaRPr lang="en-US" sz="1600" b="1" dirty="0">
              <a:cs typeface="Arial" pitchFamily="34" charset="0"/>
            </a:endParaRPr>
          </a:p>
          <a:p>
            <a:r>
              <a:rPr lang="en-US" sz="1600" b="1" dirty="0">
                <a:cs typeface="Arial" pitchFamily="34" charset="0"/>
              </a:rPr>
              <a:t>Info of Potential Intelligence Value: </a:t>
            </a:r>
            <a:r>
              <a:rPr lang="en-US" sz="1600" b="1" dirty="0" smtClean="0">
                <a:cs typeface="Arial" pitchFamily="34" charset="0"/>
              </a:rPr>
              <a:t>________________________</a:t>
            </a:r>
            <a:endParaRPr lang="en-US" sz="1600" b="1" dirty="0">
              <a:cs typeface="Arial" pitchFamily="34" charset="0"/>
            </a:endParaRPr>
          </a:p>
          <a:p>
            <a:r>
              <a:rPr lang="en-US" sz="1600" b="1" dirty="0" smtClean="0">
                <a:cs typeface="Arial" pitchFamily="34" charset="0"/>
              </a:rPr>
              <a:t>______________________________________________________</a:t>
            </a:r>
            <a:endParaRPr lang="en-US" sz="1600" b="1" dirty="0">
              <a:cs typeface="Arial" pitchFamily="34" charset="0"/>
            </a:endParaRPr>
          </a:p>
          <a:p>
            <a:r>
              <a:rPr lang="en-US" sz="1600" b="1" dirty="0">
                <a:cs typeface="Arial" pitchFamily="34" charset="0"/>
              </a:rPr>
              <a:t>Additional Observations</a:t>
            </a:r>
            <a:r>
              <a:rPr lang="en-US" sz="1600" b="1" dirty="0" smtClean="0">
                <a:cs typeface="Arial" pitchFamily="34" charset="0"/>
              </a:rPr>
              <a:t>:_________________________________</a:t>
            </a:r>
            <a:endParaRPr lang="en-US" sz="1600" b="1" dirty="0">
              <a:cs typeface="Arial" pitchFamily="34" charset="0"/>
            </a:endParaRPr>
          </a:p>
          <a:p>
            <a:r>
              <a:rPr lang="en-US" sz="1600" b="1" dirty="0" smtClean="0">
                <a:cs typeface="Arial" pitchFamily="34" charset="0"/>
              </a:rPr>
              <a:t>__________________________________________________________________________________________________________________________________________________________________</a:t>
            </a:r>
            <a:endParaRPr lang="en-US" sz="1600" b="1" dirty="0">
              <a:cs typeface="Arial" pitchFamily="34" charset="0"/>
            </a:endParaRPr>
          </a:p>
          <a:p>
            <a:r>
              <a:rPr lang="en-US" sz="1600" b="1" dirty="0">
                <a:cs typeface="Arial" pitchFamily="34" charset="0"/>
              </a:rPr>
              <a:t>Open Action Items: </a:t>
            </a:r>
            <a:r>
              <a:rPr lang="en-US" sz="1600" b="1" dirty="0" smtClean="0">
                <a:cs typeface="Arial" pitchFamily="34" charset="0"/>
              </a:rPr>
              <a:t>_____________________________________</a:t>
            </a:r>
            <a:endParaRPr lang="en-US" sz="1600" b="1" dirty="0">
              <a:cs typeface="Arial" pitchFamily="34" charset="0"/>
            </a:endParaRPr>
          </a:p>
          <a:p>
            <a:r>
              <a:rPr lang="en-US" sz="1600" b="1" dirty="0" smtClean="0">
                <a:cs typeface="Arial"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600" b="1" dirty="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Box 1"/>
          <p:cNvSpPr txBox="1">
            <a:spLocks noChangeArrowheads="1"/>
          </p:cNvSpPr>
          <p:nvPr/>
        </p:nvSpPr>
        <p:spPr bwMode="auto">
          <a:xfrm>
            <a:off x="152400" y="1049338"/>
            <a:ext cx="6477000" cy="7724775"/>
          </a:xfrm>
          <a:prstGeom prst="rect">
            <a:avLst/>
          </a:prstGeom>
          <a:noFill/>
          <a:ln w="9525">
            <a:noFill/>
            <a:miter lim="800000"/>
            <a:headEnd/>
            <a:tailEnd/>
          </a:ln>
        </p:spPr>
        <p:txBody>
          <a:bodyPr>
            <a:spAutoFit/>
          </a:bodyPr>
          <a:lstStyle/>
          <a:p>
            <a:r>
              <a:rPr lang="en-US" sz="800" b="1" dirty="0">
                <a:cs typeface="Arial" pitchFamily="34" charset="0"/>
              </a:rPr>
              <a:t>Troop Intelligence Support Team</a:t>
            </a:r>
          </a:p>
          <a:p>
            <a:endParaRPr lang="en-US" sz="800" dirty="0">
              <a:cs typeface="Arial" pitchFamily="34" charset="0"/>
            </a:endParaRPr>
          </a:p>
          <a:p>
            <a:r>
              <a:rPr lang="en-US" sz="800" dirty="0">
                <a:cs typeface="Arial" pitchFamily="34" charset="0"/>
              </a:rPr>
              <a:t>The mission of the TrIST is to provide a clear, concise, and accurate picture of the battlefield to the Troop Commander and </a:t>
            </a:r>
          </a:p>
          <a:p>
            <a:r>
              <a:rPr lang="en-US" sz="800" dirty="0">
                <a:cs typeface="Arial" pitchFamily="34" charset="0"/>
              </a:rPr>
              <a:t>SQDN S2 by utilizing the bottom-up approach to Intelligence gathering through Every Soldier a Sensor (ES2), Patrol Debriefs, and </a:t>
            </a:r>
          </a:p>
          <a:p>
            <a:r>
              <a:rPr lang="en-US" sz="800" dirty="0">
                <a:cs typeface="Arial" pitchFamily="34" charset="0"/>
              </a:rPr>
              <a:t>Site Exploitation (SE).</a:t>
            </a:r>
          </a:p>
          <a:p>
            <a:endParaRPr lang="en-US" sz="800" dirty="0">
              <a:cs typeface="Arial" pitchFamily="34" charset="0"/>
            </a:endParaRPr>
          </a:p>
          <a:p>
            <a:r>
              <a:rPr lang="en-US" sz="800" b="1" dirty="0">
                <a:cs typeface="Arial" pitchFamily="34" charset="0"/>
              </a:rPr>
              <a:t>Personnel</a:t>
            </a:r>
          </a:p>
          <a:p>
            <a:r>
              <a:rPr lang="en-US" sz="800" dirty="0">
                <a:cs typeface="Arial" pitchFamily="34" charset="0"/>
              </a:rPr>
              <a:t>(1) LT/SSG - OIC, Day OPS</a:t>
            </a:r>
          </a:p>
          <a:p>
            <a:r>
              <a:rPr lang="en-US" sz="800" dirty="0">
                <a:cs typeface="Arial" pitchFamily="34" charset="0"/>
              </a:rPr>
              <a:t>(1) SSG/SGT- NCOIC Night OPS</a:t>
            </a:r>
          </a:p>
          <a:p>
            <a:r>
              <a:rPr lang="en-US" sz="800" dirty="0">
                <a:cs typeface="Arial" pitchFamily="34" charset="0"/>
              </a:rPr>
              <a:t>(2) SGT/SPC - Lead Analysts [D/N]</a:t>
            </a:r>
          </a:p>
          <a:p>
            <a:r>
              <a:rPr lang="en-US" sz="800" dirty="0">
                <a:cs typeface="Arial" pitchFamily="34" charset="0"/>
              </a:rPr>
              <a:t>(2) SPC/PFC - Analysts [D/N]</a:t>
            </a:r>
          </a:p>
          <a:p>
            <a:endParaRPr lang="en-US" sz="800" dirty="0">
              <a:cs typeface="Arial" pitchFamily="34" charset="0"/>
            </a:endParaRPr>
          </a:p>
          <a:p>
            <a:r>
              <a:rPr lang="en-US" sz="800" b="1" dirty="0">
                <a:cs typeface="Arial" pitchFamily="34" charset="0"/>
              </a:rPr>
              <a:t>The TrIST OIC has the following responsibilities:</a:t>
            </a:r>
            <a:endParaRPr lang="en-US" sz="800" dirty="0">
              <a:cs typeface="Arial" pitchFamily="34" charset="0"/>
            </a:endParaRPr>
          </a:p>
          <a:p>
            <a:endParaRPr lang="en-US" sz="800" dirty="0">
              <a:cs typeface="Arial" pitchFamily="34" charset="0"/>
            </a:endParaRPr>
          </a:p>
          <a:p>
            <a:pPr lvl="1">
              <a:buFont typeface="Arial" pitchFamily="34" charset="0"/>
              <a:buChar char="•"/>
            </a:pPr>
            <a:r>
              <a:rPr lang="en-US" sz="800" dirty="0">
                <a:cs typeface="Arial" pitchFamily="34" charset="0"/>
              </a:rPr>
              <a:t>	Integrates TrIST into all aspects of Troop-level </a:t>
            </a:r>
            <a:r>
              <a:rPr lang="en-US" sz="800" dirty="0" smtClean="0">
                <a:cs typeface="Arial" pitchFamily="34" charset="0"/>
              </a:rPr>
              <a:t>operations:</a:t>
            </a:r>
          </a:p>
          <a:p>
            <a:pPr marL="685800" lvl="3"/>
            <a:r>
              <a:rPr lang="en-US" sz="800" dirty="0" smtClean="0">
                <a:cs typeface="Arial" pitchFamily="34" charset="0"/>
              </a:rPr>
              <a:t>            </a:t>
            </a:r>
            <a:r>
              <a:rPr lang="en-US" sz="800" dirty="0">
                <a:cs typeface="Arial" pitchFamily="34" charset="0"/>
              </a:rPr>
              <a:t>Military decision-making process</a:t>
            </a:r>
          </a:p>
          <a:p>
            <a:pPr marL="685800" lvl="3"/>
            <a:r>
              <a:rPr lang="en-US" sz="800" dirty="0" smtClean="0">
                <a:cs typeface="Arial" pitchFamily="34" charset="0"/>
              </a:rPr>
              <a:t>            Targeting</a:t>
            </a:r>
            <a:endParaRPr lang="en-US" sz="800" dirty="0">
              <a:cs typeface="Arial" pitchFamily="34" charset="0"/>
            </a:endParaRPr>
          </a:p>
          <a:p>
            <a:pPr marL="685800" lvl="3"/>
            <a:r>
              <a:rPr lang="en-US" sz="800" dirty="0">
                <a:cs typeface="Arial" pitchFamily="34" charset="0"/>
              </a:rPr>
              <a:t> </a:t>
            </a:r>
            <a:r>
              <a:rPr lang="en-US" sz="800" dirty="0" smtClean="0">
                <a:cs typeface="Arial" pitchFamily="34" charset="0"/>
              </a:rPr>
              <a:t>           Patrol </a:t>
            </a:r>
            <a:r>
              <a:rPr lang="en-US" sz="800" dirty="0">
                <a:cs typeface="Arial" pitchFamily="34" charset="0"/>
              </a:rPr>
              <a:t>briefing and debriefing</a:t>
            </a:r>
          </a:p>
          <a:p>
            <a:pPr lvl="1">
              <a:buFont typeface="Arial" pitchFamily="34" charset="0"/>
              <a:buChar char="•"/>
            </a:pPr>
            <a:r>
              <a:rPr lang="en-US" sz="800" dirty="0">
                <a:cs typeface="Arial" pitchFamily="34" charset="0"/>
              </a:rPr>
              <a:t>	Listens and acts on the analyses and recommendations of the TrIST.</a:t>
            </a:r>
          </a:p>
          <a:p>
            <a:pPr lvl="1">
              <a:buFont typeface="Arial" pitchFamily="34" charset="0"/>
              <a:buChar char="•"/>
            </a:pPr>
            <a:r>
              <a:rPr lang="en-US" sz="800" dirty="0">
                <a:cs typeface="Arial" pitchFamily="34" charset="0"/>
              </a:rPr>
              <a:t>	Allocates space for execution of TrIST responsibilities and functions.</a:t>
            </a:r>
          </a:p>
          <a:p>
            <a:pPr lvl="1">
              <a:buFont typeface="Arial" pitchFamily="34" charset="0"/>
              <a:buChar char="•"/>
            </a:pPr>
            <a:r>
              <a:rPr lang="en-US" sz="800" dirty="0">
                <a:cs typeface="Arial" pitchFamily="34" charset="0"/>
              </a:rPr>
              <a:t>	Provides guidance and direction on information presentation, and approves PIRs.</a:t>
            </a:r>
          </a:p>
          <a:p>
            <a:endParaRPr lang="en-US" sz="800" b="1" dirty="0">
              <a:cs typeface="Arial" pitchFamily="34" charset="0"/>
            </a:endParaRPr>
          </a:p>
          <a:p>
            <a:r>
              <a:rPr lang="en-US" sz="800" b="1" dirty="0">
                <a:cs typeface="Arial" pitchFamily="34" charset="0"/>
              </a:rPr>
              <a:t>The TrIST NCOIC has the following responsibilities:</a:t>
            </a:r>
            <a:endParaRPr lang="en-US" sz="800" dirty="0">
              <a:cs typeface="Arial" pitchFamily="34" charset="0"/>
            </a:endParaRPr>
          </a:p>
          <a:p>
            <a:r>
              <a:rPr lang="en-US" sz="800" dirty="0">
                <a:cs typeface="Arial" pitchFamily="34" charset="0"/>
              </a:rPr>
              <a:t> </a:t>
            </a:r>
          </a:p>
          <a:p>
            <a:pPr lvl="1">
              <a:buFont typeface="Arial" pitchFamily="34" charset="0"/>
              <a:buChar char="•"/>
            </a:pPr>
            <a:r>
              <a:rPr lang="en-US" sz="800" dirty="0">
                <a:cs typeface="Arial" pitchFamily="34" charset="0"/>
              </a:rPr>
              <a:t>	Supervises intelligence operations within the Troop.</a:t>
            </a:r>
          </a:p>
          <a:p>
            <a:pPr lvl="1">
              <a:buFont typeface="Arial" pitchFamily="34" charset="0"/>
              <a:buChar char="•"/>
            </a:pPr>
            <a:r>
              <a:rPr lang="en-US" sz="800" dirty="0">
                <a:cs typeface="Arial" pitchFamily="34" charset="0"/>
              </a:rPr>
              <a:t>	Responsible for all TrIST actions and operations.</a:t>
            </a:r>
          </a:p>
          <a:p>
            <a:pPr lvl="1">
              <a:buFont typeface="Arial" pitchFamily="34" charset="0"/>
              <a:buChar char="•"/>
            </a:pPr>
            <a:r>
              <a:rPr lang="en-US" sz="800" dirty="0">
                <a:cs typeface="Arial" pitchFamily="34" charset="0"/>
              </a:rPr>
              <a:t>	Gives updated enemy threat briefs to patrols prior to start point time.</a:t>
            </a:r>
          </a:p>
          <a:p>
            <a:pPr lvl="1">
              <a:buFont typeface="Arial" pitchFamily="34" charset="0"/>
              <a:buChar char="•"/>
            </a:pPr>
            <a:r>
              <a:rPr lang="en-US" sz="800" dirty="0">
                <a:cs typeface="Arial" pitchFamily="34" charset="0"/>
              </a:rPr>
              <a:t>	Ensures TrIST members are tasked appropriately and identifies priorities of work.</a:t>
            </a:r>
          </a:p>
          <a:p>
            <a:pPr lvl="1">
              <a:buFont typeface="Arial" pitchFamily="34" charset="0"/>
              <a:buChar char="•"/>
            </a:pPr>
            <a:r>
              <a:rPr lang="en-US" sz="800" dirty="0">
                <a:cs typeface="Arial" pitchFamily="34" charset="0"/>
              </a:rPr>
              <a:t>	Ensures priorities are completed and analysts have time and appropriate area to work.</a:t>
            </a:r>
          </a:p>
          <a:p>
            <a:pPr lvl="1">
              <a:buFont typeface="Arial" pitchFamily="34" charset="0"/>
              <a:buChar char="•"/>
            </a:pPr>
            <a:r>
              <a:rPr lang="en-US" sz="800" dirty="0">
                <a:cs typeface="Arial" pitchFamily="34" charset="0"/>
              </a:rPr>
              <a:t>	Acts as liaison between the TrIST and SQDN S-2 section.</a:t>
            </a:r>
          </a:p>
          <a:p>
            <a:pPr lvl="1">
              <a:buFont typeface="Arial" pitchFamily="34" charset="0"/>
              <a:buChar char="•"/>
            </a:pPr>
            <a:r>
              <a:rPr lang="en-US" sz="800" dirty="0">
                <a:cs typeface="Arial" pitchFamily="34" charset="0"/>
              </a:rPr>
              <a:t>	Requests SQDN intelligence and collection assets for Troop and platoon operations, and synchronizes collection </a:t>
            </a:r>
            <a:r>
              <a:rPr lang="en-US" sz="800" dirty="0" smtClean="0">
                <a:cs typeface="Arial" pitchFamily="34" charset="0"/>
              </a:rPr>
              <a:t>	efforts </a:t>
            </a:r>
            <a:r>
              <a:rPr lang="en-US" sz="800" dirty="0">
                <a:cs typeface="Arial" pitchFamily="34" charset="0"/>
              </a:rPr>
              <a:t>and </a:t>
            </a:r>
            <a:r>
              <a:rPr lang="en-US" sz="800" dirty="0" smtClean="0">
                <a:cs typeface="Arial" pitchFamily="34" charset="0"/>
              </a:rPr>
              <a:t>priorities </a:t>
            </a:r>
            <a:r>
              <a:rPr lang="en-US" sz="800" dirty="0">
                <a:cs typeface="Arial" pitchFamily="34" charset="0"/>
              </a:rPr>
              <a:t>with the SQDN S-2.</a:t>
            </a:r>
          </a:p>
          <a:p>
            <a:pPr lvl="1">
              <a:buFont typeface="Arial" pitchFamily="34" charset="0"/>
              <a:buChar char="•"/>
            </a:pPr>
            <a:r>
              <a:rPr lang="en-US" sz="800" dirty="0">
                <a:cs typeface="Arial" pitchFamily="34" charset="0"/>
              </a:rPr>
              <a:t>	Assists in the preparation of indicators to satisfy PIRs.</a:t>
            </a:r>
          </a:p>
          <a:p>
            <a:pPr lvl="1">
              <a:buFont typeface="Arial" pitchFamily="34" charset="0"/>
              <a:buChar char="•"/>
            </a:pPr>
            <a:r>
              <a:rPr lang="en-US" sz="800" dirty="0">
                <a:cs typeface="Arial" pitchFamily="34" charset="0"/>
              </a:rPr>
              <a:t>	Manages all current and emerging targets, and ensures target packets are created to facilitate servicing of targets.</a:t>
            </a:r>
          </a:p>
          <a:p>
            <a:pPr lvl="1">
              <a:buFont typeface="Arial" pitchFamily="34" charset="0"/>
              <a:buChar char="•"/>
            </a:pPr>
            <a:r>
              <a:rPr lang="en-US" sz="800" dirty="0">
                <a:cs typeface="Arial" pitchFamily="34" charset="0"/>
              </a:rPr>
              <a:t>	Recommends to the commander when a target is actionable and what assets are available.</a:t>
            </a:r>
          </a:p>
          <a:p>
            <a:pPr lvl="1">
              <a:buFont typeface="Arial" pitchFamily="34" charset="0"/>
              <a:buChar char="•"/>
            </a:pPr>
            <a:r>
              <a:rPr lang="en-US" sz="800" dirty="0">
                <a:cs typeface="Arial" pitchFamily="34" charset="0"/>
              </a:rPr>
              <a:t>	Responsible for and recommends options to the commander on nonlethal fight operations.</a:t>
            </a:r>
          </a:p>
          <a:p>
            <a:r>
              <a:rPr lang="en-US" sz="800" dirty="0">
                <a:cs typeface="Arial" pitchFamily="34" charset="0"/>
              </a:rPr>
              <a:t> </a:t>
            </a:r>
          </a:p>
          <a:p>
            <a:r>
              <a:rPr lang="en-US" sz="800" b="1" dirty="0">
                <a:cs typeface="Arial" pitchFamily="34" charset="0"/>
              </a:rPr>
              <a:t>The TrIST analyst</a:t>
            </a:r>
          </a:p>
          <a:p>
            <a:endParaRPr lang="en-US" sz="800" dirty="0">
              <a:cs typeface="Arial" pitchFamily="34" charset="0"/>
            </a:endParaRPr>
          </a:p>
          <a:p>
            <a:pPr lvl="1">
              <a:buFont typeface="Arial" pitchFamily="34" charset="0"/>
              <a:buChar char="•"/>
            </a:pPr>
            <a:r>
              <a:rPr lang="en-US" sz="800" dirty="0">
                <a:cs typeface="Arial" pitchFamily="34" charset="0"/>
              </a:rPr>
              <a:t>   Responsible for reading, interpreting, researching, and analyzing intelligence</a:t>
            </a:r>
          </a:p>
          <a:p>
            <a:pPr lvl="1">
              <a:buFont typeface="Arial" pitchFamily="34" charset="0"/>
              <a:buChar char="•"/>
            </a:pPr>
            <a:r>
              <a:rPr lang="en-US" sz="800" dirty="0">
                <a:cs typeface="Arial" pitchFamily="34" charset="0"/>
              </a:rPr>
              <a:t>	Most knowledgeable and informed member of the TrIST (debriefs and prebriefs, communicating with the SQDN S-2 </a:t>
            </a:r>
            <a:r>
              <a:rPr lang="en-US" sz="800" dirty="0" smtClean="0">
                <a:cs typeface="Arial" pitchFamily="34" charset="0"/>
              </a:rPr>
              <a:t>	analyst</a:t>
            </a:r>
            <a:r>
              <a:rPr lang="en-US" sz="800" dirty="0">
                <a:cs typeface="Arial" pitchFamily="34" charset="0"/>
              </a:rPr>
              <a:t>).</a:t>
            </a:r>
          </a:p>
          <a:p>
            <a:pPr lvl="1">
              <a:buFont typeface="Arial" pitchFamily="34" charset="0"/>
              <a:buChar char="•"/>
            </a:pPr>
            <a:r>
              <a:rPr lang="en-US" sz="800" dirty="0">
                <a:cs typeface="Arial" pitchFamily="34" charset="0"/>
              </a:rPr>
              <a:t>	Makes recommendations and gives the commander his predictions based on information he obtains.</a:t>
            </a:r>
          </a:p>
          <a:p>
            <a:pPr lvl="1">
              <a:buFont typeface="Arial" pitchFamily="34" charset="0"/>
              <a:buChar char="•"/>
            </a:pPr>
            <a:r>
              <a:rPr lang="en-US" sz="800" dirty="0">
                <a:cs typeface="Arial" pitchFamily="34" charset="0"/>
              </a:rPr>
              <a:t>	Updates PIRs, SIR, and SOR from the commander.</a:t>
            </a:r>
          </a:p>
          <a:p>
            <a:r>
              <a:rPr lang="en-US" sz="800" dirty="0">
                <a:cs typeface="Arial" pitchFamily="34" charset="0"/>
              </a:rPr>
              <a:t> </a:t>
            </a:r>
          </a:p>
          <a:p>
            <a:r>
              <a:rPr lang="en-US" sz="800" b="1" dirty="0">
                <a:cs typeface="Arial" pitchFamily="34" charset="0"/>
              </a:rPr>
              <a:t>The TrIST Soldiers’ responsibilities include the following:</a:t>
            </a:r>
            <a:endParaRPr lang="en-US" sz="800" dirty="0">
              <a:cs typeface="Arial" pitchFamily="34" charset="0"/>
            </a:endParaRPr>
          </a:p>
          <a:p>
            <a:r>
              <a:rPr lang="en-US" sz="800" dirty="0">
                <a:cs typeface="Arial" pitchFamily="34" charset="0"/>
              </a:rPr>
              <a:t> </a:t>
            </a:r>
          </a:p>
          <a:p>
            <a:pPr lvl="1">
              <a:buFont typeface="Arial" pitchFamily="34" charset="0"/>
              <a:buChar char="•"/>
            </a:pPr>
            <a:r>
              <a:rPr lang="en-US" sz="800" dirty="0">
                <a:cs typeface="Arial" pitchFamily="34" charset="0"/>
              </a:rPr>
              <a:t>	Prepare intelligence products to support the Troop commander .</a:t>
            </a:r>
          </a:p>
          <a:p>
            <a:pPr lvl="1">
              <a:buFont typeface="Arial" pitchFamily="34" charset="0"/>
              <a:buChar char="•"/>
            </a:pPr>
            <a:r>
              <a:rPr lang="en-US" sz="800" dirty="0">
                <a:cs typeface="Arial" pitchFamily="34" charset="0"/>
              </a:rPr>
              <a:t>	Assist in establishing and maintaining systematic, cross-referenced intelligence records and files.</a:t>
            </a:r>
          </a:p>
          <a:p>
            <a:pPr lvl="1">
              <a:buFont typeface="Arial" pitchFamily="34" charset="0"/>
              <a:buChar char="•"/>
            </a:pPr>
            <a:r>
              <a:rPr lang="en-US" sz="800" dirty="0">
                <a:cs typeface="Arial" pitchFamily="34" charset="0"/>
              </a:rPr>
              <a:t>	Receive and process incoming reports and messages.</a:t>
            </a:r>
          </a:p>
          <a:p>
            <a:pPr lvl="1">
              <a:buFont typeface="Arial" pitchFamily="34" charset="0"/>
              <a:buChar char="•"/>
            </a:pPr>
            <a:r>
              <a:rPr lang="en-US" sz="800" dirty="0">
                <a:cs typeface="Arial" pitchFamily="34" charset="0"/>
              </a:rPr>
              <a:t>	Assist in determining significance and reliability of incoming information.</a:t>
            </a:r>
          </a:p>
          <a:p>
            <a:pPr lvl="1">
              <a:buFont typeface="Arial" pitchFamily="34" charset="0"/>
              <a:buChar char="•"/>
            </a:pPr>
            <a:r>
              <a:rPr lang="en-US" sz="800" dirty="0">
                <a:cs typeface="Arial" pitchFamily="34" charset="0"/>
              </a:rPr>
              <a:t>	Assist in integrating incoming information with current intelligence holdings.</a:t>
            </a:r>
          </a:p>
          <a:p>
            <a:pPr lvl="1">
              <a:buFont typeface="Arial" pitchFamily="34" charset="0"/>
              <a:buChar char="•"/>
            </a:pPr>
            <a:r>
              <a:rPr lang="en-US" sz="800" dirty="0">
                <a:cs typeface="Arial" pitchFamily="34" charset="0"/>
              </a:rPr>
              <a:t>	Prepare and maintain the situation map.</a:t>
            </a:r>
          </a:p>
          <a:p>
            <a:pPr lvl="1">
              <a:buFont typeface="Arial" pitchFamily="34" charset="0"/>
              <a:buChar char="•"/>
            </a:pPr>
            <a:r>
              <a:rPr lang="en-US" sz="800" dirty="0">
                <a:cs typeface="Arial" pitchFamily="34" charset="0"/>
              </a:rPr>
              <a:t>	Assist in the analysis and evaluation of intelligence holdings to determine changes in enemy capabilities, </a:t>
            </a:r>
            <a:r>
              <a:rPr lang="en-US" sz="800" dirty="0" smtClean="0">
                <a:cs typeface="Arial" pitchFamily="34" charset="0"/>
              </a:rPr>
              <a:t>	vulnerabilities</a:t>
            </a:r>
            <a:r>
              <a:rPr lang="en-US" sz="800" dirty="0">
                <a:cs typeface="Arial" pitchFamily="34" charset="0"/>
              </a:rPr>
              <a:t>, and probable courses of action.</a:t>
            </a:r>
          </a:p>
          <a:p>
            <a:pPr lvl="1">
              <a:buFont typeface="Arial" pitchFamily="34" charset="0"/>
              <a:buChar char="•"/>
            </a:pPr>
            <a:r>
              <a:rPr lang="en-US" sz="800" dirty="0">
                <a:cs typeface="Arial" pitchFamily="34" charset="0"/>
              </a:rPr>
              <a:t>	Assist in the preparation of order of battle records using information from all sources and the preparation of estimates </a:t>
            </a:r>
            <a:r>
              <a:rPr lang="en-US" sz="800" dirty="0" smtClean="0">
                <a:cs typeface="Arial" pitchFamily="34" charset="0"/>
              </a:rPr>
              <a:t>	of </a:t>
            </a:r>
            <a:r>
              <a:rPr lang="en-US" sz="800" dirty="0">
                <a:cs typeface="Arial" pitchFamily="34" charset="0"/>
              </a:rPr>
              <a:t>enemy </a:t>
            </a:r>
            <a:r>
              <a:rPr lang="en-US" sz="800" dirty="0" smtClean="0">
                <a:cs typeface="Arial" pitchFamily="34" charset="0"/>
              </a:rPr>
              <a:t>unit </a:t>
            </a:r>
            <a:r>
              <a:rPr lang="en-US" sz="800" dirty="0">
                <a:cs typeface="Arial" pitchFamily="34" charset="0"/>
              </a:rPr>
              <a:t>and organization strengths and capabilities.</a:t>
            </a:r>
          </a:p>
          <a:p>
            <a:pPr lvl="1">
              <a:buFont typeface="Arial" pitchFamily="34" charset="0"/>
              <a:buChar char="•"/>
            </a:pPr>
            <a:r>
              <a:rPr lang="en-US" sz="800" dirty="0">
                <a:cs typeface="Arial" pitchFamily="34" charset="0"/>
              </a:rPr>
              <a:t>	Assemble and proofread reports and assist in consolidating them into military intelligence.</a:t>
            </a:r>
          </a:p>
          <a:p>
            <a:pPr lvl="1">
              <a:buFont typeface="Arial" pitchFamily="34" charset="0"/>
              <a:buChar char="•"/>
            </a:pPr>
            <a:r>
              <a:rPr lang="en-US" sz="800" dirty="0">
                <a:cs typeface="Arial" pitchFamily="34" charset="0"/>
              </a:rPr>
              <a:t>	Prepare IPB products.</a:t>
            </a:r>
          </a:p>
          <a:p>
            <a:pPr lvl="1">
              <a:buFont typeface="Arial" pitchFamily="34" charset="0"/>
              <a:buChar char="•"/>
            </a:pPr>
            <a:r>
              <a:rPr lang="en-US" sz="800" dirty="0">
                <a:cs typeface="Arial" pitchFamily="34" charset="0"/>
              </a:rPr>
              <a:t>	Assist in the preparation of reports on captured enemy material.</a:t>
            </a:r>
          </a:p>
          <a:p>
            <a:pPr lvl="1">
              <a:buFont typeface="Arial" pitchFamily="34" charset="0"/>
              <a:buChar char="•"/>
            </a:pPr>
            <a:r>
              <a:rPr lang="en-US" sz="800" dirty="0">
                <a:cs typeface="Arial" pitchFamily="34" charset="0"/>
              </a:rPr>
              <a:t>	Draft periodic and special intelligence reports, plans, and briefings.</a:t>
            </a:r>
          </a:p>
          <a:p>
            <a:pPr lvl="1">
              <a:buFont typeface="Arial" pitchFamily="34" charset="0"/>
              <a:buChar char="•"/>
            </a:pPr>
            <a:r>
              <a:rPr lang="en-US" sz="800" dirty="0">
                <a:cs typeface="Arial" pitchFamily="34" charset="0"/>
              </a:rPr>
              <a:t>	Brief and debrief patrols.</a:t>
            </a:r>
            <a:r>
              <a:rPr lang="en-US" sz="800" b="1" dirty="0">
                <a:cs typeface="Arial" pitchFamily="34" charset="0"/>
              </a:rPr>
              <a:t> </a:t>
            </a:r>
          </a:p>
        </p:txBody>
      </p:sp>
      <p:sp>
        <p:nvSpPr>
          <p:cNvPr id="252931" name="Rectangle 5"/>
          <p:cNvSpPr>
            <a:spLocks noChangeArrowheads="1"/>
          </p:cNvSpPr>
          <p:nvPr/>
        </p:nvSpPr>
        <p:spPr bwMode="auto">
          <a:xfrm>
            <a:off x="150813" y="152400"/>
            <a:ext cx="6556375" cy="8839200"/>
          </a:xfrm>
          <a:prstGeom prst="rect">
            <a:avLst/>
          </a:prstGeom>
          <a:noFill/>
          <a:ln w="41275">
            <a:solidFill>
              <a:schemeClr val="tx1"/>
            </a:solidFill>
            <a:miter lim="800000"/>
            <a:headEnd/>
            <a:tailEnd/>
          </a:ln>
        </p:spPr>
        <p:txBody>
          <a:bodyPr wrap="none" anchor="ctr"/>
          <a:lstStyle/>
          <a:p>
            <a:endParaRPr lang="en-US" dirty="0">
              <a:cs typeface="Arial"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806</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smtClean="0">
                <a:ea typeface="+mj-ea"/>
                <a:cs typeface="Arial" pitchFamily="34" charset="0"/>
              </a:rPr>
              <a:t>TrIST SOP (1 of 3)</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ChangeArrowheads="1"/>
          </p:cNvSpPr>
          <p:nvPr/>
        </p:nvSpPr>
        <p:spPr bwMode="auto">
          <a:xfrm>
            <a:off x="152400" y="973138"/>
            <a:ext cx="6477000" cy="8094662"/>
          </a:xfrm>
          <a:prstGeom prst="rect">
            <a:avLst/>
          </a:prstGeom>
          <a:noFill/>
          <a:ln w="9525">
            <a:noFill/>
            <a:miter lim="800000"/>
            <a:headEnd/>
            <a:tailEnd/>
          </a:ln>
        </p:spPr>
        <p:txBody>
          <a:bodyPr>
            <a:spAutoFit/>
          </a:bodyPr>
          <a:lstStyle/>
          <a:p>
            <a:endParaRPr lang="en-US" sz="800" b="1" dirty="0">
              <a:cs typeface="Arial" pitchFamily="34" charset="0"/>
            </a:endParaRPr>
          </a:p>
          <a:p>
            <a:endParaRPr lang="en-US" sz="800" b="1" dirty="0">
              <a:cs typeface="Arial" pitchFamily="34" charset="0"/>
            </a:endParaRPr>
          </a:p>
          <a:p>
            <a:r>
              <a:rPr lang="en-US" sz="800" b="1" dirty="0">
                <a:cs typeface="Arial" pitchFamily="34" charset="0"/>
              </a:rPr>
              <a:t>The S-2/TrIST conducting the Intelligence prebrief must:</a:t>
            </a:r>
            <a:endParaRPr lang="en-US" sz="800" dirty="0">
              <a:cs typeface="Arial" pitchFamily="34" charset="0"/>
            </a:endParaRPr>
          </a:p>
          <a:p>
            <a:r>
              <a:rPr lang="en-US" sz="800" dirty="0">
                <a:cs typeface="Arial" pitchFamily="34" charset="0"/>
              </a:rPr>
              <a:t> </a:t>
            </a:r>
          </a:p>
          <a:p>
            <a:pPr lvl="1">
              <a:buFont typeface="Arial" pitchFamily="34" charset="0"/>
              <a:buChar char="•"/>
            </a:pPr>
            <a:r>
              <a:rPr lang="en-US" sz="800" dirty="0">
                <a:cs typeface="Arial" pitchFamily="34" charset="0"/>
              </a:rPr>
              <a:t>	Describe the effects of terrain and weather.</a:t>
            </a:r>
          </a:p>
          <a:p>
            <a:pPr lvl="1">
              <a:buFont typeface="Arial" pitchFamily="34" charset="0"/>
              <a:buChar char="•"/>
            </a:pPr>
            <a:r>
              <a:rPr lang="en-US" sz="800" dirty="0">
                <a:cs typeface="Arial" pitchFamily="34" charset="0"/>
              </a:rPr>
              <a:t>	Define the operational environment.</a:t>
            </a:r>
          </a:p>
          <a:p>
            <a:pPr lvl="1">
              <a:buFont typeface="Arial" pitchFamily="34" charset="0"/>
              <a:buChar char="•"/>
            </a:pPr>
            <a:r>
              <a:rPr lang="en-US" sz="800" dirty="0">
                <a:cs typeface="Arial" pitchFamily="34" charset="0"/>
              </a:rPr>
              <a:t>	Describe operational effects.</a:t>
            </a:r>
          </a:p>
          <a:p>
            <a:pPr lvl="1">
              <a:buFont typeface="Arial" pitchFamily="34" charset="0"/>
              <a:buChar char="•"/>
            </a:pPr>
            <a:r>
              <a:rPr lang="en-US" sz="800" dirty="0">
                <a:cs typeface="Arial" pitchFamily="34" charset="0"/>
              </a:rPr>
              <a:t>	Evaluate the threat.</a:t>
            </a:r>
          </a:p>
          <a:p>
            <a:pPr lvl="1">
              <a:buFont typeface="Arial" pitchFamily="34" charset="0"/>
              <a:buChar char="•"/>
            </a:pPr>
            <a:r>
              <a:rPr lang="en-US" sz="800" dirty="0">
                <a:cs typeface="Arial" pitchFamily="34" charset="0"/>
              </a:rPr>
              <a:t>	Determine the threat courses of action.</a:t>
            </a:r>
            <a:endParaRPr lang="en-US" sz="800" b="1" dirty="0">
              <a:cs typeface="Arial" pitchFamily="34" charset="0"/>
            </a:endParaRPr>
          </a:p>
          <a:p>
            <a:endParaRPr lang="en-US" sz="800" b="1" dirty="0">
              <a:cs typeface="Arial" pitchFamily="34" charset="0"/>
            </a:endParaRPr>
          </a:p>
          <a:p>
            <a:r>
              <a:rPr lang="en-US" sz="800" b="1" dirty="0">
                <a:cs typeface="Arial" pitchFamily="34" charset="0"/>
              </a:rPr>
              <a:t>Key intelligence items to discuss during the intelligence prebrief include the following:</a:t>
            </a:r>
            <a:endParaRPr lang="en-US" sz="800" dirty="0">
              <a:cs typeface="Arial" pitchFamily="34" charset="0"/>
            </a:endParaRPr>
          </a:p>
          <a:p>
            <a:r>
              <a:rPr lang="en-US" sz="800" dirty="0">
                <a:cs typeface="Arial" pitchFamily="34" charset="0"/>
              </a:rPr>
              <a:t> </a:t>
            </a:r>
          </a:p>
          <a:p>
            <a:pPr lvl="1">
              <a:buFont typeface="Arial" pitchFamily="34" charset="0"/>
              <a:buChar char="•"/>
            </a:pPr>
            <a:r>
              <a:rPr lang="en-US" sz="800" dirty="0">
                <a:cs typeface="Arial" pitchFamily="34" charset="0"/>
              </a:rPr>
              <a:t>	Last 24–48 hours significant activities in the area of responsibility (storyboards or graphic intelligence summary).</a:t>
            </a:r>
          </a:p>
          <a:p>
            <a:pPr lvl="1">
              <a:buFont typeface="Arial" pitchFamily="34" charset="0"/>
              <a:buChar char="•"/>
            </a:pPr>
            <a:r>
              <a:rPr lang="en-US" sz="800" dirty="0">
                <a:cs typeface="Arial" pitchFamily="34" charset="0"/>
              </a:rPr>
              <a:t>	Forecasting for the next 24, 48 and 72 hours.</a:t>
            </a:r>
          </a:p>
          <a:p>
            <a:pPr lvl="1">
              <a:buFont typeface="Arial" pitchFamily="34" charset="0"/>
              <a:buChar char="•"/>
            </a:pPr>
            <a:r>
              <a:rPr lang="en-US" sz="800" dirty="0">
                <a:cs typeface="Arial" pitchFamily="34" charset="0"/>
              </a:rPr>
              <a:t>	Route status.</a:t>
            </a:r>
          </a:p>
          <a:p>
            <a:pPr lvl="1">
              <a:buFont typeface="Arial" pitchFamily="34" charset="0"/>
              <a:buChar char="•"/>
            </a:pPr>
            <a:r>
              <a:rPr lang="en-US" sz="800" dirty="0">
                <a:cs typeface="Arial" pitchFamily="34" charset="0"/>
              </a:rPr>
              <a:t>	ISR collection assets and priorities.</a:t>
            </a:r>
          </a:p>
          <a:p>
            <a:pPr lvl="1">
              <a:buFont typeface="Arial" pitchFamily="34" charset="0"/>
              <a:buChar char="•"/>
            </a:pPr>
            <a:r>
              <a:rPr lang="en-US" sz="800" dirty="0">
                <a:cs typeface="Arial" pitchFamily="34" charset="0"/>
              </a:rPr>
              <a:t>	Current assessments and future expectations.</a:t>
            </a:r>
          </a:p>
          <a:p>
            <a:pPr lvl="1">
              <a:buFont typeface="Arial" pitchFamily="34" charset="0"/>
              <a:buChar char="•"/>
            </a:pPr>
            <a:r>
              <a:rPr lang="en-US" sz="800" dirty="0">
                <a:cs typeface="Arial" pitchFamily="34" charset="0"/>
              </a:rPr>
              <a:t>	High-payoff target list (HPTL).</a:t>
            </a:r>
          </a:p>
          <a:p>
            <a:pPr lvl="1">
              <a:buFont typeface="Arial" pitchFamily="34" charset="0"/>
              <a:buChar char="•"/>
            </a:pPr>
            <a:r>
              <a:rPr lang="en-US" sz="800" dirty="0">
                <a:cs typeface="Arial" pitchFamily="34" charset="0"/>
              </a:rPr>
              <a:t>	Updates on key personalities (spheres of influence [SOI]), groups, events, and threats).</a:t>
            </a:r>
          </a:p>
          <a:p>
            <a:pPr lvl="1">
              <a:buFont typeface="Arial" pitchFamily="34" charset="0"/>
              <a:buChar char="•"/>
            </a:pPr>
            <a:r>
              <a:rPr lang="en-US" sz="800" dirty="0">
                <a:cs typeface="Arial" pitchFamily="34" charset="0"/>
              </a:rPr>
              <a:t>	Collection priorities (ISR matrix and intelligence synchronization matrix) in support of the commander’s PIRs.</a:t>
            </a:r>
          </a:p>
          <a:p>
            <a:pPr lvl="1">
              <a:buFont typeface="Arial" pitchFamily="34" charset="0"/>
              <a:buChar char="•"/>
            </a:pPr>
            <a:r>
              <a:rPr lang="en-US" sz="800" dirty="0">
                <a:cs typeface="Arial" pitchFamily="34" charset="0"/>
              </a:rPr>
              <a:t>	Updated ISR matrix (intelligence requirements, SIR, ISR Tasks, named areas of interest [NAIs]) in support of the 	commander’s PIRs.</a:t>
            </a:r>
          </a:p>
          <a:p>
            <a:pPr lvl="1">
              <a:buFont typeface="Arial" pitchFamily="34" charset="0"/>
              <a:buChar char="•"/>
            </a:pPr>
            <a:r>
              <a:rPr lang="en-US" sz="800" dirty="0">
                <a:cs typeface="Arial" pitchFamily="34" charset="0"/>
              </a:rPr>
              <a:t>	Updated biometric files for the BAT and HIIDE systems at patrol level.</a:t>
            </a:r>
          </a:p>
          <a:p>
            <a:pPr lvl="1">
              <a:buFont typeface="Arial" pitchFamily="34" charset="0"/>
              <a:buChar char="•"/>
            </a:pPr>
            <a:r>
              <a:rPr lang="en-US" sz="800" dirty="0">
                <a:cs typeface="Arial" pitchFamily="34" charset="0"/>
              </a:rPr>
              <a:t>	Updated graphics (routes, imagery, objectives, NAIs, and targeted areas of interest [TAIs]).</a:t>
            </a:r>
          </a:p>
          <a:p>
            <a:pPr lvl="1">
              <a:buFont typeface="Arial" pitchFamily="34" charset="0"/>
              <a:buChar char="•"/>
            </a:pPr>
            <a:r>
              <a:rPr lang="en-US" sz="800" dirty="0">
                <a:cs typeface="Arial" pitchFamily="34" charset="0"/>
              </a:rPr>
              <a:t>	Updated assessments of the operational environment in regard to PMESII, ASCOPE and SWEAT-MS assessments.</a:t>
            </a:r>
          </a:p>
          <a:p>
            <a:endParaRPr lang="en-US" sz="800" b="1" dirty="0">
              <a:cs typeface="Arial" pitchFamily="34" charset="0"/>
            </a:endParaRPr>
          </a:p>
          <a:p>
            <a:r>
              <a:rPr lang="en-US" sz="800" b="1" dirty="0">
                <a:cs typeface="Arial" pitchFamily="34" charset="0"/>
              </a:rPr>
              <a:t>Intelligence debrief tactical ground reporting</a:t>
            </a:r>
            <a:endParaRPr lang="en-US" sz="800" dirty="0">
              <a:cs typeface="Arial" pitchFamily="34" charset="0"/>
            </a:endParaRPr>
          </a:p>
          <a:p>
            <a:r>
              <a:rPr lang="en-US" sz="800" b="1" dirty="0">
                <a:cs typeface="Arial" pitchFamily="34" charset="0"/>
              </a:rPr>
              <a:t> </a:t>
            </a:r>
            <a:endParaRPr lang="en-US" sz="800" dirty="0">
              <a:cs typeface="Arial" pitchFamily="34" charset="0"/>
            </a:endParaRPr>
          </a:p>
          <a:p>
            <a:pPr lvl="1">
              <a:buFont typeface="Arial" pitchFamily="34" charset="0"/>
              <a:buChar char="•"/>
            </a:pPr>
            <a:r>
              <a:rPr lang="en-US" sz="800" dirty="0">
                <a:cs typeface="Arial" pitchFamily="34" charset="0"/>
              </a:rPr>
              <a:t>At the conclusion of a mounted or dismounted patrol, leaders and Soldiers must debrief their respective unit and intelligence counterparts to ensure information and intelligence are not lost. Routine information often provides indicators of the operational environment and is decisive in the targeting process (lethal/nonlethal). When a successful debrief is conducted, the TrIST can analyze the information, develop it into an intelligence product, and distribute the product to the SQDN S-2. </a:t>
            </a:r>
          </a:p>
          <a:p>
            <a:r>
              <a:rPr lang="en-US" sz="800" dirty="0">
                <a:cs typeface="Arial" pitchFamily="34" charset="0"/>
              </a:rPr>
              <a:t> </a:t>
            </a:r>
          </a:p>
          <a:p>
            <a:r>
              <a:rPr lang="en-US" sz="800" b="1" dirty="0">
                <a:cs typeface="Arial" pitchFamily="34" charset="0"/>
              </a:rPr>
              <a:t>Key intelligence items to discuss during the debrief:</a:t>
            </a:r>
            <a:endParaRPr lang="en-US" sz="800" dirty="0">
              <a:cs typeface="Arial" pitchFamily="34" charset="0"/>
            </a:endParaRPr>
          </a:p>
          <a:p>
            <a:pPr lvl="1"/>
            <a:endParaRPr lang="en-US" sz="800" dirty="0">
              <a:cs typeface="Arial" pitchFamily="34" charset="0"/>
            </a:endParaRPr>
          </a:p>
          <a:p>
            <a:pPr lvl="1">
              <a:buFont typeface="Arial" pitchFamily="34" charset="0"/>
              <a:buChar char="•"/>
            </a:pPr>
            <a:r>
              <a:rPr lang="en-US" sz="800" dirty="0">
                <a:cs typeface="Arial" pitchFamily="34" charset="0"/>
              </a:rPr>
              <a:t>	Answers to PIRs, SIR, ISR Tasks, and observed actions and inactions in NAIs.</a:t>
            </a:r>
          </a:p>
          <a:p>
            <a:pPr lvl="1">
              <a:buFont typeface="Arial" pitchFamily="34" charset="0"/>
              <a:buChar char="•"/>
            </a:pPr>
            <a:r>
              <a:rPr lang="en-US" sz="800" dirty="0">
                <a:cs typeface="Arial" pitchFamily="34" charset="0"/>
              </a:rPr>
              <a:t>	Route taken/route tasked and status of routes.</a:t>
            </a:r>
          </a:p>
          <a:p>
            <a:pPr lvl="1">
              <a:buFont typeface="Arial" pitchFamily="34" charset="0"/>
              <a:buChar char="•"/>
            </a:pPr>
            <a:r>
              <a:rPr lang="en-US" sz="800" dirty="0">
                <a:cs typeface="Arial" pitchFamily="34" charset="0"/>
              </a:rPr>
              <a:t>	Observations of populace:</a:t>
            </a:r>
          </a:p>
          <a:p>
            <a:pPr marL="685800" lvl="3">
              <a:buFont typeface="Arial" pitchFamily="34" charset="0"/>
              <a:buChar char="•"/>
            </a:pPr>
            <a:r>
              <a:rPr lang="en-US" sz="800" dirty="0">
                <a:cs typeface="Arial" pitchFamily="34" charset="0"/>
              </a:rPr>
              <a:t> Key engagements</a:t>
            </a:r>
          </a:p>
          <a:p>
            <a:pPr marL="685800" lvl="3">
              <a:buFont typeface="Arial" pitchFamily="34" charset="0"/>
              <a:buChar char="•"/>
            </a:pPr>
            <a:r>
              <a:rPr lang="en-US" sz="800" dirty="0">
                <a:cs typeface="Arial" pitchFamily="34" charset="0"/>
              </a:rPr>
              <a:t> Items discussed</a:t>
            </a:r>
          </a:p>
          <a:p>
            <a:pPr marL="685800" lvl="3">
              <a:buFont typeface="Arial" pitchFamily="34" charset="0"/>
              <a:buChar char="•"/>
            </a:pPr>
            <a:r>
              <a:rPr lang="en-US" sz="800" dirty="0">
                <a:cs typeface="Arial" pitchFamily="34" charset="0"/>
              </a:rPr>
              <a:t> Attitudes observed</a:t>
            </a:r>
          </a:p>
          <a:p>
            <a:pPr marL="685800" lvl="3">
              <a:buFont typeface="Arial" pitchFamily="34" charset="0"/>
              <a:buChar char="•"/>
            </a:pPr>
            <a:r>
              <a:rPr lang="en-US" sz="800" dirty="0">
                <a:cs typeface="Arial" pitchFamily="34" charset="0"/>
              </a:rPr>
              <a:t> Photographs taken</a:t>
            </a:r>
          </a:p>
          <a:p>
            <a:pPr marL="685800" lvl="3">
              <a:buFont typeface="Arial" pitchFamily="34" charset="0"/>
              <a:buChar char="•"/>
            </a:pPr>
            <a:r>
              <a:rPr lang="en-US" sz="800" dirty="0">
                <a:cs typeface="Arial" pitchFamily="34" charset="0"/>
              </a:rPr>
              <a:t> Unusual sounds or odors</a:t>
            </a:r>
          </a:p>
          <a:p>
            <a:pPr marL="685800" lvl="3">
              <a:buFont typeface="Arial" pitchFamily="34" charset="0"/>
              <a:buChar char="•"/>
            </a:pPr>
            <a:r>
              <a:rPr lang="en-US" sz="800" dirty="0">
                <a:cs typeface="Arial" pitchFamily="34" charset="0"/>
              </a:rPr>
              <a:t> New graffiti/enemy propaganda</a:t>
            </a:r>
          </a:p>
          <a:p>
            <a:pPr marL="685800" lvl="3">
              <a:buFont typeface="Arial" pitchFamily="34" charset="0"/>
              <a:buChar char="•"/>
            </a:pPr>
            <a:r>
              <a:rPr lang="en-US" sz="800" dirty="0">
                <a:cs typeface="Arial" pitchFamily="34" charset="0"/>
              </a:rPr>
              <a:t> Changes to terrain or physical environment</a:t>
            </a:r>
          </a:p>
          <a:p>
            <a:pPr lvl="1">
              <a:buFont typeface="Arial" pitchFamily="34" charset="0"/>
              <a:buChar char="•"/>
            </a:pPr>
            <a:r>
              <a:rPr lang="en-US" sz="800" dirty="0">
                <a:cs typeface="Arial" pitchFamily="34" charset="0"/>
              </a:rPr>
              <a:t>	Changes to operational graphics or observations from route/main supply route.</a:t>
            </a:r>
          </a:p>
          <a:p>
            <a:pPr lvl="1">
              <a:buFont typeface="Arial" pitchFamily="34" charset="0"/>
              <a:buChar char="•"/>
            </a:pPr>
            <a:r>
              <a:rPr lang="en-US" sz="800" dirty="0">
                <a:cs typeface="Arial" pitchFamily="34" charset="0"/>
              </a:rPr>
              <a:t>	Signal Operating Instructions assessments, observations, and notes from KLE.</a:t>
            </a:r>
          </a:p>
          <a:p>
            <a:pPr lvl="1">
              <a:buFont typeface="Arial" pitchFamily="34" charset="0"/>
              <a:buChar char="•"/>
            </a:pPr>
            <a:r>
              <a:rPr lang="en-US" sz="800" dirty="0">
                <a:cs typeface="Arial" pitchFamily="34" charset="0"/>
              </a:rPr>
              <a:t>	Updates to ISR matrix and PIRs.</a:t>
            </a:r>
          </a:p>
          <a:p>
            <a:pPr lvl="1">
              <a:buFont typeface="Arial" pitchFamily="34" charset="0"/>
              <a:buChar char="•"/>
            </a:pPr>
            <a:r>
              <a:rPr lang="en-US" sz="800" dirty="0">
                <a:cs typeface="Arial" pitchFamily="34" charset="0"/>
              </a:rPr>
              <a:t>	Updates to patrol-level PMESSII-PT, ASCOPE, and other related assessments.</a:t>
            </a:r>
          </a:p>
          <a:p>
            <a:pPr lvl="1">
              <a:buFont typeface="Arial" pitchFamily="34" charset="0"/>
              <a:buChar char="•"/>
            </a:pPr>
            <a:r>
              <a:rPr lang="en-US" sz="800" dirty="0">
                <a:cs typeface="Arial" pitchFamily="34" charset="0"/>
              </a:rPr>
              <a:t>	Updates to town/village assessments.</a:t>
            </a:r>
          </a:p>
          <a:p>
            <a:pPr lvl="1">
              <a:buFont typeface="Arial" pitchFamily="34" charset="0"/>
              <a:buChar char="•"/>
            </a:pPr>
            <a:r>
              <a:rPr lang="en-US" sz="800" dirty="0">
                <a:cs typeface="Arial" pitchFamily="34" charset="0"/>
              </a:rPr>
              <a:t>	Host nation security force assessments.</a:t>
            </a:r>
          </a:p>
          <a:p>
            <a:pPr lvl="1">
              <a:buFont typeface="Arial" pitchFamily="34" charset="0"/>
              <a:buChar char="•"/>
            </a:pPr>
            <a:r>
              <a:rPr lang="en-US" sz="800" dirty="0">
                <a:cs typeface="Arial" pitchFamily="34" charset="0"/>
              </a:rPr>
              <a:t>	HIIDE device upload to BAT database.</a:t>
            </a:r>
          </a:p>
          <a:p>
            <a:pPr lvl="1">
              <a:buFont typeface="Arial" pitchFamily="34" charset="0"/>
              <a:buChar char="•"/>
            </a:pPr>
            <a:r>
              <a:rPr lang="en-US" sz="800" dirty="0">
                <a:cs typeface="Arial" pitchFamily="34" charset="0"/>
              </a:rPr>
              <a:t>	Updates to intelligence databases (Command Post of the Future and TiGR).</a:t>
            </a:r>
          </a:p>
          <a:p>
            <a:pPr lvl="1">
              <a:buFont typeface="Arial" pitchFamily="34" charset="0"/>
              <a:buChar char="•"/>
            </a:pPr>
            <a:r>
              <a:rPr lang="en-US" sz="800" dirty="0">
                <a:cs typeface="Arial" pitchFamily="34" charset="0"/>
              </a:rPr>
              <a:t>	Theater Conflict Assessment Form (TCAF):</a:t>
            </a:r>
          </a:p>
          <a:p>
            <a:pPr marL="685800" lvl="3">
              <a:buFont typeface="Arial" pitchFamily="34" charset="0"/>
              <a:buChar char="•"/>
            </a:pPr>
            <a:r>
              <a:rPr lang="en-US" sz="800" dirty="0">
                <a:cs typeface="Arial" pitchFamily="34" charset="0"/>
              </a:rPr>
              <a:t> What is wrong in the area?</a:t>
            </a:r>
          </a:p>
          <a:p>
            <a:pPr marL="685800" lvl="3">
              <a:buFont typeface="Arial" pitchFamily="34" charset="0"/>
              <a:buChar char="•"/>
            </a:pPr>
            <a:r>
              <a:rPr lang="en-US" sz="800" dirty="0">
                <a:cs typeface="Arial" pitchFamily="34" charset="0"/>
              </a:rPr>
              <a:t> Who is in charge in the area?</a:t>
            </a:r>
          </a:p>
          <a:p>
            <a:pPr marL="685800" lvl="3">
              <a:buFont typeface="Arial" pitchFamily="34" charset="0"/>
              <a:buChar char="•"/>
            </a:pPr>
            <a:r>
              <a:rPr lang="en-US" sz="800" dirty="0">
                <a:cs typeface="Arial" pitchFamily="34" charset="0"/>
              </a:rPr>
              <a:t> What is the number one thing the area needs fixed?</a:t>
            </a:r>
          </a:p>
          <a:p>
            <a:pPr marL="685800" lvl="3">
              <a:buFont typeface="Arial" pitchFamily="34" charset="0"/>
              <a:buChar char="•"/>
            </a:pPr>
            <a:r>
              <a:rPr lang="en-US" sz="800" dirty="0">
                <a:cs typeface="Arial" pitchFamily="34" charset="0"/>
              </a:rPr>
              <a:t> Who can help fix it?</a:t>
            </a:r>
          </a:p>
          <a:p>
            <a:endParaRPr lang="en-US" sz="800" dirty="0">
              <a:cs typeface="Arial" pitchFamily="34" charset="0"/>
            </a:endParaRPr>
          </a:p>
          <a:p>
            <a:r>
              <a:rPr lang="en-US" sz="800" b="1" dirty="0">
                <a:cs typeface="Arial" pitchFamily="34" charset="0"/>
              </a:rPr>
              <a:t>Lethal Targeting Operations</a:t>
            </a:r>
            <a:endParaRPr lang="en-US" sz="800" dirty="0">
              <a:cs typeface="Arial" pitchFamily="34" charset="0"/>
            </a:endParaRPr>
          </a:p>
          <a:p>
            <a:endParaRPr lang="en-US" sz="800" dirty="0">
              <a:cs typeface="Arial" pitchFamily="34" charset="0"/>
            </a:endParaRPr>
          </a:p>
          <a:p>
            <a:pPr lvl="1">
              <a:buFont typeface="Arial" pitchFamily="34" charset="0"/>
              <a:buChar char="•"/>
            </a:pPr>
            <a:r>
              <a:rPr lang="en-US" sz="800" dirty="0">
                <a:cs typeface="Arial" pitchFamily="34" charset="0"/>
              </a:rPr>
              <a:t>The TrIST will develop Troop-level targets based on the commander’s PIRs/IRs. All lethal target operations must be coordinated through SQDN operations and the SQDN S-2 and assigned a target tracking number before operations.</a:t>
            </a:r>
          </a:p>
          <a:p>
            <a:r>
              <a:rPr lang="en-US" sz="800" dirty="0">
                <a:cs typeface="Arial" pitchFamily="34" charset="0"/>
              </a:rPr>
              <a:t> </a:t>
            </a:r>
          </a:p>
        </p:txBody>
      </p:sp>
      <p:sp>
        <p:nvSpPr>
          <p:cNvPr id="253955" name="Rectangle 5"/>
          <p:cNvSpPr>
            <a:spLocks noChangeArrowheads="1"/>
          </p:cNvSpPr>
          <p:nvPr/>
        </p:nvSpPr>
        <p:spPr bwMode="auto">
          <a:xfrm>
            <a:off x="150813" y="152400"/>
            <a:ext cx="6556375"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806</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smtClean="0">
                <a:ea typeface="+mj-ea"/>
                <a:cs typeface="Arial" pitchFamily="34" charset="0"/>
              </a:rPr>
              <a:t>TrIST SOP (2 of 3)</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
          <p:cNvSpPr>
            <a:spLocks noChangeArrowheads="1"/>
          </p:cNvSpPr>
          <p:nvPr/>
        </p:nvSpPr>
        <p:spPr bwMode="auto">
          <a:xfrm>
            <a:off x="152400" y="1817687"/>
            <a:ext cx="6553200" cy="5878513"/>
          </a:xfrm>
          <a:prstGeom prst="rect">
            <a:avLst/>
          </a:prstGeom>
          <a:noFill/>
          <a:ln w="9525">
            <a:noFill/>
            <a:miter lim="800000"/>
            <a:headEnd/>
            <a:tailEnd/>
          </a:ln>
        </p:spPr>
        <p:txBody>
          <a:bodyPr>
            <a:spAutoFit/>
          </a:bodyPr>
          <a:lstStyle/>
          <a:p>
            <a:endParaRPr lang="en-US" sz="800" dirty="0">
              <a:cs typeface="Arial" pitchFamily="34" charset="0"/>
            </a:endParaRPr>
          </a:p>
          <a:p>
            <a:r>
              <a:rPr lang="en-US" sz="800" b="1" dirty="0">
                <a:cs typeface="Arial" pitchFamily="34" charset="0"/>
              </a:rPr>
              <a:t>Lethal targeting packets will at a minimum include:</a:t>
            </a:r>
          </a:p>
          <a:p>
            <a:endParaRPr lang="en-US" sz="800" dirty="0">
              <a:cs typeface="Arial" pitchFamily="34" charset="0"/>
            </a:endParaRPr>
          </a:p>
          <a:p>
            <a:pPr lvl="1">
              <a:buFont typeface="Arial" pitchFamily="34" charset="0"/>
              <a:buChar char="•"/>
            </a:pPr>
            <a:r>
              <a:rPr lang="en-US" sz="800" dirty="0">
                <a:cs typeface="Arial" pitchFamily="34" charset="0"/>
              </a:rPr>
              <a:t>	Cover with target number, date, and name of individual who assembled/updated the packet.</a:t>
            </a:r>
          </a:p>
          <a:p>
            <a:pPr lvl="1">
              <a:buFont typeface="Arial" pitchFamily="34" charset="0"/>
              <a:buChar char="•"/>
            </a:pPr>
            <a:r>
              <a:rPr lang="en-US" sz="800" dirty="0">
                <a:cs typeface="Arial" pitchFamily="34" charset="0"/>
              </a:rPr>
              <a:t>	Target overview.</a:t>
            </a:r>
          </a:p>
          <a:p>
            <a:pPr lvl="1">
              <a:buFont typeface="Arial" pitchFamily="34" charset="0"/>
              <a:buChar char="•"/>
            </a:pPr>
            <a:r>
              <a:rPr lang="en-US" sz="800" dirty="0">
                <a:cs typeface="Arial" pitchFamily="34" charset="0"/>
              </a:rPr>
              <a:t>	Personal description with known associates.</a:t>
            </a:r>
          </a:p>
          <a:p>
            <a:pPr lvl="1">
              <a:buFont typeface="Arial" pitchFamily="34" charset="0"/>
              <a:buChar char="•"/>
            </a:pPr>
            <a:r>
              <a:rPr lang="en-US" sz="800" dirty="0">
                <a:cs typeface="Arial" pitchFamily="34" charset="0"/>
              </a:rPr>
              <a:t>	Link diagram.</a:t>
            </a:r>
          </a:p>
          <a:p>
            <a:pPr lvl="1">
              <a:buFont typeface="Arial" pitchFamily="34" charset="0"/>
              <a:buChar char="•"/>
            </a:pPr>
            <a:r>
              <a:rPr lang="en-US" sz="800" dirty="0">
                <a:cs typeface="Arial" pitchFamily="34" charset="0"/>
              </a:rPr>
              <a:t>	Imagery of the object/target.</a:t>
            </a:r>
          </a:p>
          <a:p>
            <a:pPr lvl="1">
              <a:buFont typeface="Arial" pitchFamily="34" charset="0"/>
              <a:buChar char="•"/>
            </a:pPr>
            <a:r>
              <a:rPr lang="en-US" sz="800" dirty="0">
                <a:cs typeface="Arial" pitchFamily="34" charset="0"/>
              </a:rPr>
              <a:t>	Reporting information.</a:t>
            </a:r>
          </a:p>
          <a:p>
            <a:pPr lvl="1">
              <a:buFont typeface="Arial" pitchFamily="34" charset="0"/>
              <a:buChar char="•"/>
            </a:pPr>
            <a:r>
              <a:rPr lang="en-US" sz="800" dirty="0">
                <a:cs typeface="Arial" pitchFamily="34" charset="0"/>
              </a:rPr>
              <a:t>	Site exploitation plan.</a:t>
            </a:r>
          </a:p>
          <a:p>
            <a:endParaRPr lang="en-US" sz="800" dirty="0">
              <a:cs typeface="Arial" pitchFamily="34" charset="0"/>
            </a:endParaRPr>
          </a:p>
          <a:p>
            <a:r>
              <a:rPr lang="en-US" sz="800" b="1" dirty="0">
                <a:cs typeface="Arial" pitchFamily="34" charset="0"/>
              </a:rPr>
              <a:t>Nonlethal Targeting Operations</a:t>
            </a:r>
            <a:endParaRPr lang="en-US" sz="800" dirty="0">
              <a:cs typeface="Arial" pitchFamily="34" charset="0"/>
            </a:endParaRPr>
          </a:p>
          <a:p>
            <a:r>
              <a:rPr lang="en-US" sz="800" b="1" dirty="0">
                <a:cs typeface="Arial" pitchFamily="34" charset="0"/>
              </a:rPr>
              <a:t> </a:t>
            </a:r>
            <a:endParaRPr lang="en-US" sz="800" dirty="0">
              <a:cs typeface="Arial" pitchFamily="34" charset="0"/>
            </a:endParaRPr>
          </a:p>
          <a:p>
            <a:pPr lvl="1">
              <a:buFont typeface="Arial" pitchFamily="34" charset="0"/>
              <a:buChar char="•"/>
            </a:pPr>
            <a:r>
              <a:rPr lang="en-US" sz="800" dirty="0">
                <a:cs typeface="Arial" pitchFamily="34" charset="0"/>
              </a:rPr>
              <a:t>Nonlethal operations encompass all civil affairs, engineering, medical, political, and social structures. Nonlethal operations are not only an effort to win hearts and minds but may be used to shift local power from anti-coalition forces to a local population that supports anti-insurgency activity. All nonlethal targeting operations must be approved through SQDN operations and assigned a target tracking number before execution.</a:t>
            </a:r>
          </a:p>
          <a:p>
            <a:endParaRPr lang="en-US" sz="800" dirty="0">
              <a:cs typeface="Arial" pitchFamily="34" charset="0"/>
            </a:endParaRPr>
          </a:p>
          <a:p>
            <a:r>
              <a:rPr lang="en-US" sz="800" b="1" dirty="0">
                <a:cs typeface="Arial" pitchFamily="34" charset="0"/>
              </a:rPr>
              <a:t>Nonlethal targeting packets should include at a minimum:</a:t>
            </a:r>
          </a:p>
          <a:p>
            <a:r>
              <a:rPr lang="en-US" sz="800" dirty="0">
                <a:cs typeface="Arial" pitchFamily="34" charset="0"/>
              </a:rPr>
              <a:t> </a:t>
            </a:r>
          </a:p>
          <a:p>
            <a:pPr lvl="1">
              <a:buFont typeface="Arial" pitchFamily="34" charset="0"/>
              <a:buChar char="•"/>
            </a:pPr>
            <a:r>
              <a:rPr lang="en-US" sz="800" dirty="0">
                <a:cs typeface="Arial" pitchFamily="34" charset="0"/>
              </a:rPr>
              <a:t>	Imagery with physical description, biographical information, background, and engagement goal.</a:t>
            </a:r>
          </a:p>
          <a:p>
            <a:pPr lvl="1">
              <a:buFont typeface="Arial" pitchFamily="34" charset="0"/>
              <a:buChar char="•"/>
            </a:pPr>
            <a:r>
              <a:rPr lang="en-US" sz="800" dirty="0">
                <a:cs typeface="Arial" pitchFamily="34" charset="0"/>
              </a:rPr>
              <a:t>	Known relationships and associations.</a:t>
            </a:r>
          </a:p>
          <a:p>
            <a:pPr lvl="1">
              <a:buFont typeface="Arial" pitchFamily="34" charset="0"/>
              <a:buChar char="•"/>
            </a:pPr>
            <a:r>
              <a:rPr lang="en-US" sz="800" dirty="0">
                <a:cs typeface="Arial" pitchFamily="34" charset="0"/>
              </a:rPr>
              <a:t>	Notes from previous engagements.</a:t>
            </a:r>
          </a:p>
          <a:p>
            <a:pPr lvl="1">
              <a:buFont typeface="Arial" pitchFamily="34" charset="0"/>
              <a:buChar char="•"/>
            </a:pPr>
            <a:r>
              <a:rPr lang="en-US" sz="800" dirty="0">
                <a:cs typeface="Arial" pitchFamily="34" charset="0"/>
              </a:rPr>
              <a:t>	Intelligence updates.</a:t>
            </a:r>
          </a:p>
          <a:p>
            <a:pPr lvl="1">
              <a:buFont typeface="Arial" pitchFamily="34" charset="0"/>
              <a:buChar char="•"/>
            </a:pPr>
            <a:r>
              <a:rPr lang="en-US" sz="800" dirty="0">
                <a:cs typeface="Arial" pitchFamily="34" charset="0"/>
              </a:rPr>
              <a:t>	Related civil-military operations projects.</a:t>
            </a:r>
          </a:p>
          <a:p>
            <a:pPr lvl="1">
              <a:buFont typeface="Arial" pitchFamily="34" charset="0"/>
              <a:buChar char="•"/>
            </a:pPr>
            <a:r>
              <a:rPr lang="en-US" sz="800" dirty="0">
                <a:cs typeface="Arial" pitchFamily="34" charset="0"/>
              </a:rPr>
              <a:t>	Engagement worksheet.</a:t>
            </a:r>
          </a:p>
          <a:p>
            <a:pPr lvl="1">
              <a:buFont typeface="Arial" pitchFamily="34" charset="0"/>
              <a:buChar char="•"/>
            </a:pPr>
            <a:r>
              <a:rPr lang="en-US" sz="800" dirty="0">
                <a:cs typeface="Arial" pitchFamily="34" charset="0"/>
              </a:rPr>
              <a:t>	Historical notes.</a:t>
            </a:r>
          </a:p>
          <a:p>
            <a:endParaRPr lang="en-US" sz="800" b="1" dirty="0">
              <a:cs typeface="Arial" pitchFamily="34" charset="0"/>
            </a:endParaRPr>
          </a:p>
          <a:p>
            <a:r>
              <a:rPr lang="en-US" sz="800" b="1" dirty="0">
                <a:cs typeface="Arial" pitchFamily="34" charset="0"/>
              </a:rPr>
              <a:t>TrIST Products </a:t>
            </a:r>
            <a:r>
              <a:rPr lang="en-US" sz="800" dirty="0">
                <a:cs typeface="Arial" pitchFamily="34" charset="0"/>
              </a:rPr>
              <a:t>– Updated after every debrief and any time additional intelligence is pushed by the S2</a:t>
            </a:r>
          </a:p>
          <a:p>
            <a:pPr lvl="1">
              <a:buFont typeface="Arial" pitchFamily="34" charset="0"/>
              <a:buChar char="•"/>
            </a:pPr>
            <a:r>
              <a:rPr lang="en-US" sz="800" dirty="0">
                <a:cs typeface="Arial" pitchFamily="34" charset="0"/>
              </a:rPr>
              <a:t>Maps and Overlays</a:t>
            </a:r>
          </a:p>
          <a:p>
            <a:pPr lvl="1">
              <a:buFont typeface="Arial" pitchFamily="34" charset="0"/>
              <a:buChar char="•"/>
            </a:pPr>
            <a:r>
              <a:rPr lang="en-US" sz="800" dirty="0">
                <a:cs typeface="Arial" pitchFamily="34" charset="0"/>
              </a:rPr>
              <a:t>Unit Boundaries</a:t>
            </a:r>
          </a:p>
          <a:p>
            <a:pPr lvl="1">
              <a:buFont typeface="Arial" pitchFamily="34" charset="0"/>
              <a:buChar char="•"/>
            </a:pPr>
            <a:r>
              <a:rPr lang="en-US" sz="800" dirty="0">
                <a:cs typeface="Arial" pitchFamily="34" charset="0"/>
              </a:rPr>
              <a:t>Tribal, Religious, Sectarian Boundaries</a:t>
            </a:r>
          </a:p>
          <a:p>
            <a:pPr lvl="1">
              <a:buFont typeface="Arial" pitchFamily="34" charset="0"/>
              <a:buChar char="•"/>
            </a:pPr>
            <a:r>
              <a:rPr lang="en-US" sz="800" dirty="0">
                <a:cs typeface="Arial" pitchFamily="34" charset="0"/>
              </a:rPr>
              <a:t>Spheres of Influence</a:t>
            </a:r>
          </a:p>
          <a:p>
            <a:pPr lvl="1">
              <a:buFont typeface="Arial" pitchFamily="34" charset="0"/>
              <a:buChar char="•"/>
            </a:pPr>
            <a:r>
              <a:rPr lang="en-US" sz="800" dirty="0">
                <a:cs typeface="Arial" pitchFamily="34" charset="0"/>
              </a:rPr>
              <a:t>Association and Activities Matrix</a:t>
            </a:r>
          </a:p>
          <a:p>
            <a:pPr lvl="1">
              <a:buFont typeface="Arial" pitchFamily="34" charset="0"/>
              <a:buChar char="•"/>
            </a:pPr>
            <a:r>
              <a:rPr lang="en-US" sz="800" dirty="0">
                <a:cs typeface="Arial" pitchFamily="34" charset="0"/>
              </a:rPr>
              <a:t>Link Diagram</a:t>
            </a:r>
          </a:p>
          <a:p>
            <a:pPr lvl="1">
              <a:buFont typeface="Arial" pitchFamily="34" charset="0"/>
              <a:buChar char="•"/>
            </a:pPr>
            <a:r>
              <a:rPr lang="en-US" sz="800" dirty="0">
                <a:cs typeface="Arial" pitchFamily="34" charset="0"/>
              </a:rPr>
              <a:t>Time Wheel</a:t>
            </a:r>
          </a:p>
          <a:p>
            <a:pPr lvl="1">
              <a:buFont typeface="Arial" pitchFamily="34" charset="0"/>
              <a:buChar char="•"/>
            </a:pPr>
            <a:r>
              <a:rPr lang="en-US" sz="800" dirty="0">
                <a:cs typeface="Arial" pitchFamily="34" charset="0"/>
              </a:rPr>
              <a:t>PSYOPS</a:t>
            </a:r>
          </a:p>
          <a:p>
            <a:pPr lvl="1">
              <a:buFont typeface="Arial" pitchFamily="34" charset="0"/>
              <a:buChar char="•"/>
            </a:pPr>
            <a:r>
              <a:rPr lang="en-US" sz="800" dirty="0">
                <a:cs typeface="Arial" pitchFamily="34" charset="0"/>
              </a:rPr>
              <a:t>Civil Affairs Projects</a:t>
            </a:r>
          </a:p>
          <a:p>
            <a:pPr lvl="1">
              <a:buFont typeface="Arial" pitchFamily="34" charset="0"/>
              <a:buChar char="•"/>
            </a:pPr>
            <a:r>
              <a:rPr lang="en-US" sz="800" dirty="0">
                <a:cs typeface="Arial" pitchFamily="34" charset="0"/>
              </a:rPr>
              <a:t>Holiday Calendar</a:t>
            </a:r>
          </a:p>
          <a:p>
            <a:pPr lvl="1">
              <a:buFont typeface="Arial" pitchFamily="34" charset="0"/>
              <a:buChar char="•"/>
            </a:pPr>
            <a:r>
              <a:rPr lang="en-US" sz="800" dirty="0">
                <a:cs typeface="Arial" pitchFamily="34" charset="0"/>
              </a:rPr>
              <a:t>Weather</a:t>
            </a:r>
          </a:p>
          <a:p>
            <a:pPr lvl="1">
              <a:buFont typeface="Arial" pitchFamily="34" charset="0"/>
              <a:buChar char="•"/>
            </a:pPr>
            <a:r>
              <a:rPr lang="en-US" sz="800" dirty="0">
                <a:cs typeface="Arial" pitchFamily="34" charset="0"/>
              </a:rPr>
              <a:t>PIR Breakdown</a:t>
            </a:r>
          </a:p>
          <a:p>
            <a:pPr lvl="1">
              <a:buFont typeface="Arial" pitchFamily="34" charset="0"/>
              <a:buChar char="•"/>
            </a:pPr>
            <a:r>
              <a:rPr lang="en-US" sz="800" dirty="0">
                <a:cs typeface="Arial" pitchFamily="34" charset="0"/>
              </a:rPr>
              <a:t>Intelligence, Surveillance and Reconnaissance</a:t>
            </a:r>
          </a:p>
          <a:p>
            <a:pPr lvl="1">
              <a:buFont typeface="Arial" pitchFamily="34" charset="0"/>
              <a:buChar char="•"/>
            </a:pPr>
            <a:r>
              <a:rPr lang="en-US" sz="800" dirty="0">
                <a:cs typeface="Arial" pitchFamily="34" charset="0"/>
              </a:rPr>
              <a:t>White, Grey and Black List</a:t>
            </a:r>
          </a:p>
          <a:p>
            <a:pPr lvl="1">
              <a:buFont typeface="Arial" pitchFamily="34" charset="0"/>
              <a:buChar char="•"/>
            </a:pPr>
            <a:r>
              <a:rPr lang="en-US" sz="800" dirty="0">
                <a:cs typeface="Arial" pitchFamily="34" charset="0"/>
              </a:rPr>
              <a:t>Route Status</a:t>
            </a:r>
          </a:p>
          <a:p>
            <a:pPr lvl="1">
              <a:buFont typeface="Arial" pitchFamily="34" charset="0"/>
              <a:buChar char="•"/>
            </a:pPr>
            <a:r>
              <a:rPr lang="en-US" sz="800" dirty="0">
                <a:cs typeface="Arial" pitchFamily="34" charset="0"/>
              </a:rPr>
              <a:t>Friendly Force Information Requirements</a:t>
            </a:r>
          </a:p>
          <a:p>
            <a:pPr lvl="1">
              <a:buFont typeface="Arial" pitchFamily="34" charset="0"/>
              <a:buChar char="•"/>
            </a:pPr>
            <a:r>
              <a:rPr lang="en-US" sz="800" dirty="0">
                <a:cs typeface="Arial" pitchFamily="34" charset="0"/>
              </a:rPr>
              <a:t>Essential Elements of Friendly Information</a:t>
            </a:r>
          </a:p>
          <a:p>
            <a:endParaRPr lang="en-US" sz="800" dirty="0">
              <a:cs typeface="Arial" pitchFamily="34" charset="0"/>
            </a:endParaRPr>
          </a:p>
        </p:txBody>
      </p:sp>
      <p:sp>
        <p:nvSpPr>
          <p:cNvPr id="254979" name="Rectangle 5"/>
          <p:cNvSpPr>
            <a:spLocks noChangeArrowheads="1"/>
          </p:cNvSpPr>
          <p:nvPr/>
        </p:nvSpPr>
        <p:spPr bwMode="auto">
          <a:xfrm>
            <a:off x="150813" y="152400"/>
            <a:ext cx="6556375"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806</a:t>
            </a:r>
            <a:endParaRPr lang="en-US" sz="1600" b="1" dirty="0">
              <a:ea typeface="+mj-ea"/>
              <a:cs typeface="Arial" pitchFamily="34" charset="0"/>
            </a:endParaRPr>
          </a:p>
          <a:p>
            <a:pPr algn="ctr" fontAlgn="auto">
              <a:spcAft>
                <a:spcPts val="0"/>
              </a:spcAft>
              <a:defRPr/>
            </a:pPr>
            <a:r>
              <a:rPr lang="en-US" sz="1600" b="1" dirty="0">
                <a:ea typeface="+mj-ea"/>
                <a:cs typeface="Arial" pitchFamily="34" charset="0"/>
              </a:rPr>
              <a:t>Intelligence</a:t>
            </a:r>
          </a:p>
          <a:p>
            <a:pPr algn="ctr" fontAlgn="auto">
              <a:spcAft>
                <a:spcPts val="0"/>
              </a:spcAft>
              <a:defRPr/>
            </a:pPr>
            <a:r>
              <a:rPr lang="en-US" sz="1600" b="1" dirty="0" smtClean="0">
                <a:ea typeface="+mj-ea"/>
                <a:cs typeface="Arial" pitchFamily="34" charset="0"/>
              </a:rPr>
              <a:t>TrIST SOP (3 of 3)</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SUSTAINMENT</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2"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10" name="Picture 9" descr="TKPJG00Z.jpg"/>
          <p:cNvPicPr>
            <a:picLocks noChangeAspect="1"/>
          </p:cNvPicPr>
          <p:nvPr/>
        </p:nvPicPr>
        <p:blipFill>
          <a:blip r:embed="rId5" cstate="print">
            <a:lum bright="70000" contrast="-70000"/>
          </a:blip>
          <a:srcRect l="5929" t="1786" r="4786" b="1786"/>
          <a:stretch>
            <a:fillRect/>
          </a:stretch>
        </p:blipFill>
        <p:spPr>
          <a:xfrm>
            <a:off x="164136"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1" name="Table 10"/>
          <p:cNvGraphicFramePr>
            <a:graphicFrameLocks noGrp="1"/>
          </p:cNvGraphicFramePr>
          <p:nvPr/>
        </p:nvGraphicFramePr>
        <p:xfrm>
          <a:off x="870284" y="6581274"/>
          <a:ext cx="5105400" cy="1600200"/>
        </p:xfrm>
        <a:graphic>
          <a:graphicData uri="http://schemas.openxmlformats.org/drawingml/2006/table">
            <a:tbl>
              <a:tblPr/>
              <a:tblGrid>
                <a:gridCol w="1094014"/>
                <a:gridCol w="4011386"/>
              </a:tblGrid>
              <a:tr h="310379">
                <a:tc>
                  <a:txBody>
                    <a:bodyPr/>
                    <a:lstStyle/>
                    <a:p>
                      <a:pPr algn="ctr" fontAlgn="b"/>
                      <a:r>
                        <a:rPr lang="en-US" sz="1500" b="0" i="0" u="none" strike="noStrike" dirty="0" smtClean="0">
                          <a:solidFill>
                            <a:srgbClr val="000000"/>
                          </a:solidFill>
                          <a:latin typeface="Arial"/>
                        </a:rPr>
                        <a:t>900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Organization</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Classes</a:t>
                      </a:r>
                      <a:r>
                        <a:rPr lang="en-US" sz="1500" b="0" i="0" u="none" strike="noStrike" baseline="0" dirty="0" smtClean="0">
                          <a:solidFill>
                            <a:schemeClr val="tx1"/>
                          </a:solidFill>
                          <a:latin typeface="Arial"/>
                        </a:rPr>
                        <a:t> of Supply</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FLIPLs</a:t>
                      </a:r>
                      <a:r>
                        <a:rPr lang="en-US" sz="1500" b="0" i="0" u="none" strike="noStrike" baseline="0" dirty="0" smtClean="0">
                          <a:solidFill>
                            <a:schemeClr val="tx1"/>
                          </a:solidFill>
                          <a:latin typeface="Arial"/>
                        </a:rPr>
                        <a:t>, Battle Loss &amp; Absentee Baggage</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Recovery</a:t>
                      </a:r>
                      <a:r>
                        <a:rPr lang="en-US" sz="1500" b="0" i="0" u="none" strike="noStrike" baseline="0" dirty="0" smtClean="0">
                          <a:solidFill>
                            <a:schemeClr val="tx1"/>
                          </a:solidFill>
                          <a:latin typeface="Arial"/>
                        </a:rPr>
                        <a:t> Procedures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Medical Operations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102</a:t>
            </a:r>
            <a:br>
              <a:rPr lang="en-US" sz="1600" b="1" dirty="0">
                <a:ea typeface="+mj-ea"/>
                <a:cs typeface="Arial" pitchFamily="34" charset="0"/>
              </a:rPr>
            </a:br>
            <a:r>
              <a:rPr lang="en-US" sz="1600" b="1" dirty="0">
                <a:ea typeface="+mj-ea"/>
                <a:cs typeface="Arial" pitchFamily="34" charset="0"/>
              </a:rPr>
              <a:t>Introduction</a:t>
            </a:r>
            <a:br>
              <a:rPr lang="en-US" sz="1600" b="1" dirty="0">
                <a:ea typeface="+mj-ea"/>
                <a:cs typeface="Arial" pitchFamily="34" charset="0"/>
              </a:rPr>
            </a:br>
            <a:r>
              <a:rPr lang="en-US" sz="1600" b="1" dirty="0">
                <a:ea typeface="+mj-ea"/>
                <a:cs typeface="Arial" pitchFamily="34" charset="0"/>
              </a:rPr>
              <a:t>METL</a:t>
            </a:r>
            <a:endParaRPr lang="en-US" sz="1600" dirty="0">
              <a:ea typeface="+mj-ea"/>
              <a:cs typeface="Arial" pitchFamily="34" charset="0"/>
            </a:endParaRPr>
          </a:p>
        </p:txBody>
      </p:sp>
      <p:sp>
        <p:nvSpPr>
          <p:cNvPr id="6" name="TextBox 5"/>
          <p:cNvSpPr txBox="1"/>
          <p:nvPr/>
        </p:nvSpPr>
        <p:spPr>
          <a:xfrm>
            <a:off x="196516" y="1022686"/>
            <a:ext cx="5724644" cy="6694140"/>
          </a:xfrm>
          <a:prstGeom prst="rect">
            <a:avLst/>
          </a:prstGeom>
          <a:noFill/>
        </p:spPr>
        <p:txBody>
          <a:bodyPr wrap="none" rtlCol="0">
            <a:spAutoFit/>
          </a:bodyPr>
          <a:lstStyle/>
          <a:p>
            <a:r>
              <a:rPr lang="en-US" sz="1100" dirty="0" smtClean="0"/>
              <a:t>Conduct Mission Command</a:t>
            </a:r>
          </a:p>
          <a:p>
            <a:r>
              <a:rPr lang="en-US" sz="1100" dirty="0" smtClean="0"/>
              <a:t>	Execute the Operations Process</a:t>
            </a:r>
          </a:p>
          <a:p>
            <a:r>
              <a:rPr lang="en-US" sz="1100" dirty="0" smtClean="0"/>
              <a:t>		Conduct the MDMP Process (71-8-5111)</a:t>
            </a:r>
          </a:p>
          <a:p>
            <a:r>
              <a:rPr lang="en-US" sz="1100" dirty="0" smtClean="0"/>
              <a:t>		Execute Tactical Operations (71-8-5131)		</a:t>
            </a:r>
          </a:p>
          <a:p>
            <a:r>
              <a:rPr lang="en-US" sz="1100" dirty="0" smtClean="0"/>
              <a:t>		Develop ISR Plan (71-8-2321)</a:t>
            </a:r>
          </a:p>
          <a:p>
            <a:r>
              <a:rPr lang="en-US" sz="1100" dirty="0" smtClean="0"/>
              <a:t>		Control ISR Ops (17-6-1007)</a:t>
            </a:r>
          </a:p>
          <a:p>
            <a:r>
              <a:rPr lang="en-US" sz="1100" dirty="0" smtClean="0"/>
              <a:t>		Coord. AGI and CCA (01-6-0436)</a:t>
            </a:r>
          </a:p>
          <a:p>
            <a:endParaRPr lang="en-US" sz="1100" dirty="0" smtClean="0"/>
          </a:p>
          <a:p>
            <a:r>
              <a:rPr lang="en-US" sz="1100" dirty="0" smtClean="0"/>
              <a:t>Conduct Tactical Reconnaissance</a:t>
            </a:r>
          </a:p>
          <a:p>
            <a:r>
              <a:rPr lang="en-US" sz="1100" dirty="0" smtClean="0"/>
              <a:t>	Conduct Area Reconnaissance</a:t>
            </a:r>
          </a:p>
          <a:p>
            <a:r>
              <a:rPr lang="en-US" sz="1100" dirty="0" smtClean="0"/>
              <a:t>	Conduct Zone Reconnaissance</a:t>
            </a:r>
          </a:p>
          <a:p>
            <a:r>
              <a:rPr lang="en-US" sz="1100" dirty="0" smtClean="0"/>
              <a:t>	Conduct Route Reconnaissance</a:t>
            </a:r>
          </a:p>
          <a:p>
            <a:endParaRPr lang="en-US" sz="1100" dirty="0" smtClean="0"/>
          </a:p>
          <a:p>
            <a:endParaRPr lang="en-US" sz="1100" dirty="0" smtClean="0"/>
          </a:p>
          <a:p>
            <a:endParaRPr lang="en-US" sz="1100" dirty="0" smtClean="0"/>
          </a:p>
          <a:p>
            <a:endParaRPr lang="en-US" sz="1100" dirty="0" smtClean="0"/>
          </a:p>
          <a:p>
            <a:r>
              <a:rPr lang="en-US" sz="1100" dirty="0" smtClean="0"/>
              <a:t>Conduct Security Operations</a:t>
            </a:r>
          </a:p>
          <a:p>
            <a:r>
              <a:rPr lang="en-US" sz="1100" dirty="0" smtClean="0"/>
              <a:t>	Conduct Screen</a:t>
            </a:r>
          </a:p>
          <a:p>
            <a:endParaRPr lang="en-US" sz="1100" dirty="0" smtClean="0"/>
          </a:p>
          <a:p>
            <a:endParaRPr lang="en-US" sz="1100" dirty="0" smtClean="0"/>
          </a:p>
          <a:p>
            <a:endParaRPr lang="en-US" sz="1100" dirty="0" smtClean="0"/>
          </a:p>
          <a:p>
            <a:endParaRPr lang="en-US" sz="1100" dirty="0" smtClean="0"/>
          </a:p>
          <a:p>
            <a:endParaRPr lang="en-US" sz="1100" dirty="0" smtClean="0"/>
          </a:p>
          <a:p>
            <a:r>
              <a:rPr lang="en-US" sz="1100" dirty="0" smtClean="0"/>
              <a:t>	Provide Area Security</a:t>
            </a:r>
          </a:p>
          <a:p>
            <a:endParaRPr lang="en-US" sz="1100" dirty="0" smtClean="0"/>
          </a:p>
          <a:p>
            <a:endParaRPr lang="en-US" sz="1100" dirty="0" smtClean="0"/>
          </a:p>
          <a:p>
            <a:endParaRPr lang="en-US" sz="1100" dirty="0" smtClean="0"/>
          </a:p>
          <a:p>
            <a:endParaRPr lang="en-US" sz="1100" dirty="0" smtClean="0"/>
          </a:p>
          <a:p>
            <a:r>
              <a:rPr lang="en-US" sz="1100" dirty="0" smtClean="0"/>
              <a:t>Conduct Stability Operations</a:t>
            </a:r>
          </a:p>
          <a:p>
            <a:r>
              <a:rPr lang="en-US" sz="1100" dirty="0" smtClean="0"/>
              <a:t>	Conduct Public Order and Safety</a:t>
            </a:r>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r>
              <a:rPr lang="en-US" sz="1100" dirty="0" smtClean="0"/>
              <a:t>Conduct Sustainment Operations</a:t>
            </a:r>
          </a:p>
          <a:p>
            <a:r>
              <a:rPr lang="en-US" sz="1100" dirty="0" smtClean="0"/>
              <a:t>	Conduct Sustainment Operations</a:t>
            </a:r>
            <a:endParaRPr lang="en-US" sz="1100" dirty="0"/>
          </a:p>
        </p:txBody>
      </p:sp>
      <p:sp>
        <p:nvSpPr>
          <p:cNvPr id="8" name="TextBox 7"/>
          <p:cNvSpPr txBox="1"/>
          <p:nvPr/>
        </p:nvSpPr>
        <p:spPr>
          <a:xfrm>
            <a:off x="3589785" y="2265948"/>
            <a:ext cx="3039615" cy="161582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buFont typeface="Arial" pitchFamily="34" charset="0"/>
              <a:buChar char="•"/>
            </a:pPr>
            <a:r>
              <a:rPr lang="en-US" sz="900" dirty="0" smtClean="0"/>
              <a:t>Conduct Tactical Movement (07-2-1342)</a:t>
            </a:r>
          </a:p>
          <a:p>
            <a:pPr>
              <a:buFont typeface="Arial" pitchFamily="34" charset="0"/>
              <a:buChar char="•"/>
            </a:pPr>
            <a:r>
              <a:rPr lang="en-US" sz="900" dirty="0" smtClean="0"/>
              <a:t>Conduct Bypass (07-2-9002)</a:t>
            </a:r>
          </a:p>
          <a:p>
            <a:pPr>
              <a:buFont typeface="Arial" pitchFamily="34" charset="0"/>
              <a:buChar char="•"/>
            </a:pPr>
            <a:r>
              <a:rPr lang="en-US" sz="900" dirty="0" smtClean="0"/>
              <a:t>Conduct a Linkup (07-2-9005)</a:t>
            </a:r>
          </a:p>
          <a:p>
            <a:pPr>
              <a:buFont typeface="Arial" pitchFamily="34" charset="0"/>
              <a:buChar char="•"/>
            </a:pPr>
            <a:r>
              <a:rPr lang="en-US" sz="900" dirty="0" smtClean="0"/>
              <a:t>Conduct Passage of Lines as Passing Unit (07-2-9006)</a:t>
            </a:r>
          </a:p>
          <a:p>
            <a:pPr>
              <a:buFont typeface="Arial" pitchFamily="34" charset="0"/>
              <a:buChar char="•"/>
            </a:pPr>
            <a:r>
              <a:rPr lang="en-US" sz="900" dirty="0" smtClean="0"/>
              <a:t>Conduct Fire and Movement (17-2-0222)</a:t>
            </a:r>
          </a:p>
          <a:p>
            <a:pPr>
              <a:buFont typeface="Arial" pitchFamily="34" charset="0"/>
              <a:buChar char="•"/>
            </a:pPr>
            <a:r>
              <a:rPr lang="en-US" sz="900" dirty="0" smtClean="0"/>
              <a:t>Infiltrate/Exfiltrate (17-2-0320)</a:t>
            </a:r>
          </a:p>
          <a:p>
            <a:pPr>
              <a:buFont typeface="Arial" pitchFamily="34" charset="0"/>
              <a:buChar char="•"/>
            </a:pPr>
            <a:r>
              <a:rPr lang="en-US" sz="900" dirty="0" smtClean="0"/>
              <a:t>Breach Covertly (17-2-3071)</a:t>
            </a:r>
          </a:p>
          <a:p>
            <a:pPr>
              <a:buFont typeface="Arial" pitchFamily="34" charset="0"/>
              <a:buChar char="•"/>
            </a:pPr>
            <a:r>
              <a:rPr lang="en-US" sz="900" dirty="0" smtClean="0"/>
              <a:t>Conduct Route Reconnaissance (17-2-4000)</a:t>
            </a:r>
          </a:p>
          <a:p>
            <a:pPr>
              <a:buFont typeface="Arial" pitchFamily="34" charset="0"/>
              <a:buChar char="•"/>
            </a:pPr>
            <a:r>
              <a:rPr lang="en-US" sz="900" dirty="0" smtClean="0"/>
              <a:t>Reconnoiter an Area or Zone (17-2-4010)</a:t>
            </a:r>
          </a:p>
          <a:p>
            <a:pPr>
              <a:buFont typeface="Arial" pitchFamily="34" charset="0"/>
              <a:buChar char="•"/>
            </a:pPr>
            <a:r>
              <a:rPr lang="en-US" sz="900" dirty="0" smtClean="0"/>
              <a:t>Conduct Reconnaissance Handover (17-2-4025)</a:t>
            </a:r>
          </a:p>
          <a:p>
            <a:pPr>
              <a:buFont typeface="Arial" pitchFamily="34" charset="0"/>
              <a:buChar char="•"/>
            </a:pPr>
            <a:r>
              <a:rPr lang="en-US" sz="900" dirty="0" smtClean="0"/>
              <a:t>Conduct Tactical Convoy (55-2-4003)</a:t>
            </a:r>
            <a:endParaRPr lang="en-US" sz="900" dirty="0"/>
          </a:p>
        </p:txBody>
      </p:sp>
      <p:sp>
        <p:nvSpPr>
          <p:cNvPr id="9" name="TextBox 8"/>
          <p:cNvSpPr txBox="1"/>
          <p:nvPr/>
        </p:nvSpPr>
        <p:spPr>
          <a:xfrm>
            <a:off x="1640306" y="4110790"/>
            <a:ext cx="3148619" cy="64633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buFont typeface="Arial" pitchFamily="34" charset="0"/>
              <a:buChar char="•"/>
            </a:pPr>
            <a:r>
              <a:rPr lang="en-US" sz="900" dirty="0" smtClean="0"/>
              <a:t>Integrate Indirect Fire Support (07-2-3036)</a:t>
            </a:r>
          </a:p>
          <a:p>
            <a:pPr>
              <a:buFont typeface="Arial" pitchFamily="34" charset="0"/>
              <a:buChar char="•"/>
            </a:pPr>
            <a:r>
              <a:rPr lang="en-US" sz="900" dirty="0" smtClean="0"/>
              <a:t>Conduct Passage of Lines as Stationary Unit (07-2-9006)</a:t>
            </a:r>
          </a:p>
          <a:p>
            <a:pPr>
              <a:buFont typeface="Arial" pitchFamily="34" charset="0"/>
              <a:buChar char="•"/>
            </a:pPr>
            <a:r>
              <a:rPr lang="en-US" sz="900" dirty="0" smtClean="0"/>
              <a:t>Conduct Target Acquisition (17-2-4017)</a:t>
            </a:r>
          </a:p>
          <a:p>
            <a:pPr>
              <a:buFont typeface="Arial" pitchFamily="34" charset="0"/>
              <a:buChar char="•"/>
            </a:pPr>
            <a:r>
              <a:rPr lang="en-US" sz="900" dirty="0" smtClean="0"/>
              <a:t>Conduct a Screen (17-2-9225)</a:t>
            </a:r>
          </a:p>
        </p:txBody>
      </p:sp>
      <p:sp>
        <p:nvSpPr>
          <p:cNvPr id="10" name="TextBox 9"/>
          <p:cNvSpPr txBox="1"/>
          <p:nvPr/>
        </p:nvSpPr>
        <p:spPr>
          <a:xfrm>
            <a:off x="1664368" y="5117432"/>
            <a:ext cx="2225289" cy="50783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buFont typeface="Arial" pitchFamily="34" charset="0"/>
              <a:buChar char="•"/>
            </a:pPr>
            <a:r>
              <a:rPr lang="en-US" sz="900" dirty="0" smtClean="0"/>
              <a:t>Conduct a Raid (07-2-9008)</a:t>
            </a:r>
          </a:p>
          <a:p>
            <a:pPr>
              <a:buFont typeface="Arial" pitchFamily="34" charset="0"/>
              <a:buChar char="•"/>
            </a:pPr>
            <a:r>
              <a:rPr lang="en-US" sz="900" dirty="0" smtClean="0"/>
              <a:t>Conduct Area Surveillance (17-2-0415)</a:t>
            </a:r>
          </a:p>
          <a:p>
            <a:pPr>
              <a:buFont typeface="Arial" pitchFamily="34" charset="0"/>
              <a:buChar char="•"/>
            </a:pPr>
            <a:r>
              <a:rPr lang="en-US" sz="900" dirty="0" smtClean="0"/>
              <a:t>Conduct Site Exploitation (17-2-9400)</a:t>
            </a:r>
          </a:p>
        </p:txBody>
      </p:sp>
      <p:sp>
        <p:nvSpPr>
          <p:cNvPr id="11" name="TextBox 10"/>
          <p:cNvSpPr txBox="1"/>
          <p:nvPr/>
        </p:nvSpPr>
        <p:spPr>
          <a:xfrm>
            <a:off x="288758" y="6128084"/>
            <a:ext cx="2975495" cy="92333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buFont typeface="Arial" pitchFamily="34" charset="0"/>
              <a:buChar char="•"/>
            </a:pPr>
            <a:r>
              <a:rPr lang="en-US" sz="900" dirty="0" smtClean="0"/>
              <a:t>Secure Civilians during Operations (07-2-4054)</a:t>
            </a:r>
          </a:p>
          <a:p>
            <a:pPr>
              <a:buFont typeface="Arial" pitchFamily="34" charset="0"/>
              <a:buChar char="•"/>
            </a:pPr>
            <a:r>
              <a:rPr lang="en-US" sz="900" dirty="0" smtClean="0"/>
              <a:t>Conduct Presence Operations (17-2-0404)</a:t>
            </a:r>
          </a:p>
          <a:p>
            <a:pPr>
              <a:buFont typeface="Arial" pitchFamily="34" charset="0"/>
              <a:buChar char="•"/>
            </a:pPr>
            <a:r>
              <a:rPr lang="en-US" sz="900" dirty="0" smtClean="0"/>
              <a:t>Secure a Base camp (17-2-2633)</a:t>
            </a:r>
          </a:p>
          <a:p>
            <a:pPr>
              <a:buFont typeface="Arial" pitchFamily="34" charset="0"/>
              <a:buChar char="•"/>
            </a:pPr>
            <a:r>
              <a:rPr lang="en-US" sz="900" dirty="0" smtClean="0"/>
              <a:t>Supervise Escort of Detainees (19-2-3503)</a:t>
            </a:r>
          </a:p>
          <a:p>
            <a:pPr>
              <a:buFont typeface="Arial" pitchFamily="34" charset="0"/>
              <a:buChar char="•"/>
            </a:pPr>
            <a:r>
              <a:rPr lang="en-US" sz="900" dirty="0" smtClean="0"/>
              <a:t>Conduct Convoy Security (19-3-2007)</a:t>
            </a:r>
          </a:p>
          <a:p>
            <a:pPr>
              <a:buFont typeface="Arial" pitchFamily="34" charset="0"/>
              <a:buChar char="•"/>
            </a:pPr>
            <a:r>
              <a:rPr lang="en-US" sz="900" dirty="0" smtClean="0"/>
              <a:t>Conduct Roadblock and Checkpoint Ops. (19-3-2406)</a:t>
            </a:r>
          </a:p>
        </p:txBody>
      </p:sp>
      <p:grpSp>
        <p:nvGrpSpPr>
          <p:cNvPr id="17" name="Group 16"/>
          <p:cNvGrpSpPr/>
          <p:nvPr/>
        </p:nvGrpSpPr>
        <p:grpSpPr>
          <a:xfrm>
            <a:off x="3400926" y="6444916"/>
            <a:ext cx="3276600" cy="2489848"/>
            <a:chOff x="3400926" y="6444916"/>
            <a:chExt cx="3276600" cy="2489848"/>
          </a:xfrm>
          <a:scene3d>
            <a:camera prst="orthographicFront">
              <a:rot lat="0" lon="0" rev="0"/>
            </a:camera>
            <a:lightRig rig="balanced" dir="t">
              <a:rot lat="0" lon="0" rev="8700000"/>
            </a:lightRig>
          </a:scene3d>
        </p:grpSpPr>
        <p:sp>
          <p:nvSpPr>
            <p:cNvPr id="12" name="TextBox 11"/>
            <p:cNvSpPr txBox="1"/>
            <p:nvPr/>
          </p:nvSpPr>
          <p:spPr>
            <a:xfrm>
              <a:off x="3400926" y="6444916"/>
              <a:ext cx="3276600" cy="1200329"/>
            </a:xfrm>
            <a:prstGeom prst="rect">
              <a:avLst/>
            </a:prstGeom>
            <a:solidFill>
              <a:srgbClr val="FFFF00"/>
            </a:solidFill>
            <a:ln>
              <a:noFill/>
            </a:ln>
            <a:effectLst>
              <a:outerShdw blurRad="44450" dist="27940" dir="5400000" algn="ctr">
                <a:srgbClr val="000000">
                  <a:alpha val="32000"/>
                </a:srgbClr>
              </a:outerShdw>
            </a:effectLst>
            <a:sp3d>
              <a:bevelT w="190500" h="38100"/>
            </a:sp3d>
          </p:spPr>
          <p:txBody>
            <a:bodyPr wrap="square" rtlCol="0">
              <a:spAutoFit/>
            </a:bodyPr>
            <a:lstStyle/>
            <a:p>
              <a:pPr>
                <a:buFont typeface="Arial" pitchFamily="34" charset="0"/>
                <a:buChar char="•"/>
              </a:pPr>
              <a:r>
                <a:rPr lang="en-US" sz="900" dirty="0" smtClean="0"/>
                <a:t>Perform Risk Management (63-2-4326)</a:t>
              </a:r>
            </a:p>
            <a:p>
              <a:pPr>
                <a:buFont typeface="Arial" pitchFamily="34" charset="0"/>
                <a:buChar char="•"/>
              </a:pPr>
              <a:r>
                <a:rPr lang="en-US" sz="900" dirty="0" smtClean="0"/>
                <a:t>Treat Casualties (08-2-0003)</a:t>
              </a:r>
            </a:p>
            <a:p>
              <a:pPr>
                <a:buFont typeface="Arial" pitchFamily="34" charset="0"/>
                <a:buChar char="•"/>
              </a:pPr>
              <a:r>
                <a:rPr lang="en-US" sz="900" dirty="0" smtClean="0"/>
                <a:t>Conduct Hasty Displacement (63-2-4-23)</a:t>
              </a:r>
            </a:p>
            <a:p>
              <a:pPr>
                <a:buFont typeface="Arial" pitchFamily="34" charset="0"/>
                <a:buChar char="•"/>
              </a:pPr>
              <a:r>
                <a:rPr lang="en-US" sz="900" dirty="0" smtClean="0"/>
                <a:t>Defend Unit Area (63-2-4024)</a:t>
              </a:r>
            </a:p>
            <a:p>
              <a:pPr>
                <a:buFont typeface="Arial" pitchFamily="34" charset="0"/>
                <a:buChar char="•"/>
              </a:pPr>
              <a:r>
                <a:rPr lang="en-US" sz="900" dirty="0" smtClean="0"/>
                <a:t>Perform Withdrawal Under Fire (63-2-4025)</a:t>
              </a:r>
            </a:p>
            <a:p>
              <a:pPr>
                <a:buFont typeface="Arial" pitchFamily="34" charset="0"/>
                <a:buChar char="•"/>
              </a:pPr>
              <a:r>
                <a:rPr lang="en-US" sz="900" dirty="0" smtClean="0"/>
                <a:t>Reorganize Unit Defense (63-2-4026)</a:t>
              </a:r>
            </a:p>
            <a:p>
              <a:pPr>
                <a:buFont typeface="Arial" pitchFamily="34" charset="0"/>
                <a:buChar char="•"/>
              </a:pPr>
              <a:r>
                <a:rPr lang="en-US" sz="900" dirty="0" smtClean="0"/>
                <a:t>Provide Class I, II, III(P), IV,) VII and IX Supplies (10-2-4002)</a:t>
              </a:r>
              <a:endParaRPr lang="en-US" sz="900" dirty="0"/>
            </a:p>
          </p:txBody>
        </p:sp>
        <p:sp>
          <p:nvSpPr>
            <p:cNvPr id="13" name="TextBox 12"/>
            <p:cNvSpPr txBox="1"/>
            <p:nvPr/>
          </p:nvSpPr>
          <p:spPr>
            <a:xfrm>
              <a:off x="3400926" y="7595936"/>
              <a:ext cx="3260558" cy="1338828"/>
            </a:xfrm>
            <a:prstGeom prst="rect">
              <a:avLst/>
            </a:prstGeom>
            <a:solidFill>
              <a:srgbClr val="FFFF00"/>
            </a:solidFill>
            <a:ln>
              <a:noFill/>
            </a:ln>
            <a:effectLst>
              <a:outerShdw blurRad="44450" dist="27940" dir="5400000" algn="ctr">
                <a:srgbClr val="000000">
                  <a:alpha val="32000"/>
                </a:srgbClr>
              </a:outerShdw>
            </a:effectLst>
            <a:sp3d>
              <a:bevelT w="190500" h="38100"/>
            </a:sp3d>
          </p:spPr>
          <p:txBody>
            <a:bodyPr wrap="square" rtlCol="0">
              <a:spAutoFit/>
            </a:bodyPr>
            <a:lstStyle/>
            <a:p>
              <a:pPr>
                <a:buFont typeface="Arial" pitchFamily="34" charset="0"/>
                <a:buChar char="•"/>
              </a:pPr>
              <a:r>
                <a:rPr lang="en-US" sz="900" dirty="0" smtClean="0"/>
                <a:t>Conduct LOGPACK Ops. (63-2-4546)</a:t>
              </a:r>
            </a:p>
            <a:p>
              <a:pPr>
                <a:buFont typeface="Arial" pitchFamily="34" charset="0"/>
                <a:buChar char="•"/>
              </a:pPr>
              <a:r>
                <a:rPr lang="en-US" sz="900" dirty="0" smtClean="0"/>
                <a:t>Perform Vehicle Recover (43-2-0001)</a:t>
              </a:r>
            </a:p>
            <a:p>
              <a:pPr>
                <a:buFont typeface="Arial" pitchFamily="34" charset="0"/>
                <a:buChar char="•"/>
              </a:pPr>
              <a:r>
                <a:rPr lang="en-US" sz="900" dirty="0" smtClean="0"/>
                <a:t>Perform BDAR (43-2-0002)</a:t>
              </a:r>
            </a:p>
            <a:p>
              <a:pPr>
                <a:buFont typeface="Arial" pitchFamily="34" charset="0"/>
                <a:buChar char="•"/>
              </a:pPr>
              <a:r>
                <a:rPr lang="en-US" sz="900" dirty="0" smtClean="0"/>
                <a:t>Conduct Field Maintenance Ops. (43-2-4373)</a:t>
              </a:r>
            </a:p>
            <a:p>
              <a:pPr>
                <a:buFont typeface="Arial" pitchFamily="34" charset="0"/>
                <a:buChar char="•"/>
              </a:pPr>
              <a:r>
                <a:rPr lang="en-US" sz="900" dirty="0" smtClean="0"/>
                <a:t>Maintain Communications (63-2-4017)</a:t>
              </a:r>
            </a:p>
            <a:p>
              <a:pPr>
                <a:buFont typeface="Arial" pitchFamily="34" charset="0"/>
                <a:buChar char="•"/>
              </a:pPr>
              <a:r>
                <a:rPr lang="en-US" sz="900" dirty="0" smtClean="0"/>
                <a:t>Perform Field Sanitation (08-2-0002)</a:t>
              </a:r>
            </a:p>
            <a:p>
              <a:pPr>
                <a:buFont typeface="Arial" pitchFamily="34" charset="0"/>
                <a:buChar char="•"/>
              </a:pPr>
              <a:r>
                <a:rPr lang="en-US" sz="900" dirty="0" smtClean="0"/>
                <a:t>Conduct Food Service Ops. (10-2-0057)</a:t>
              </a:r>
            </a:p>
            <a:p>
              <a:pPr>
                <a:buFont typeface="Arial" pitchFamily="34" charset="0"/>
                <a:buChar char="•"/>
              </a:pPr>
              <a:r>
                <a:rPr lang="en-US" sz="900" dirty="0" smtClean="0"/>
                <a:t>Establish a Field Kitchen Site (10-2-0058 </a:t>
              </a:r>
            </a:p>
            <a:p>
              <a:pPr>
                <a:buFont typeface="Arial" pitchFamily="34" charset="0"/>
                <a:buChar char="•"/>
              </a:pPr>
              <a:r>
                <a:rPr lang="en-US" sz="900" dirty="0" smtClean="0"/>
                <a:t>Conduct Replenishment/Sustainment Ops (63-2-4000) </a:t>
              </a:r>
              <a:endParaRPr lang="en-US" sz="900" dirty="0"/>
            </a:p>
          </p:txBody>
        </p:sp>
      </p:grpSp>
      <p:sp>
        <p:nvSpPr>
          <p:cNvPr id="14" name="TextBox 13"/>
          <p:cNvSpPr txBox="1"/>
          <p:nvPr/>
        </p:nvSpPr>
        <p:spPr>
          <a:xfrm>
            <a:off x="228600" y="8534400"/>
            <a:ext cx="3048000" cy="430887"/>
          </a:xfrm>
          <a:prstGeom prst="rect">
            <a:avLst/>
          </a:prstGeom>
          <a:noFill/>
        </p:spPr>
        <p:txBody>
          <a:bodyPr wrap="square" rtlCol="0">
            <a:spAutoFit/>
          </a:bodyPr>
          <a:lstStyle/>
          <a:p>
            <a:r>
              <a:rPr lang="en-US" sz="1100" b="1" i="1" dirty="0" smtClean="0"/>
              <a:t>Note: Duplicated tasks are not repeated within yellow boxes for each task group.</a:t>
            </a:r>
          </a:p>
        </p:txBody>
      </p:sp>
      <p:cxnSp>
        <p:nvCxnSpPr>
          <p:cNvPr id="16" name="Curved Connector 15"/>
          <p:cNvCxnSpPr/>
          <p:nvPr/>
        </p:nvCxnSpPr>
        <p:spPr>
          <a:xfrm>
            <a:off x="1143000" y="2847474"/>
            <a:ext cx="2438400" cy="457200"/>
          </a:xfrm>
          <a:prstGeom prst="curvedConnector3">
            <a:avLst>
              <a:gd name="adj1" fmla="val -125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1066800" y="4022558"/>
            <a:ext cx="573506" cy="395356"/>
          </a:xfrm>
          <a:prstGeom prst="curvedConnector3">
            <a:avLst>
              <a:gd name="adj1" fmla="val -56294"/>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a:endCxn id="10" idx="1"/>
          </p:cNvCxnSpPr>
          <p:nvPr/>
        </p:nvCxnSpPr>
        <p:spPr>
          <a:xfrm>
            <a:off x="1066800" y="5029200"/>
            <a:ext cx="597568" cy="342148"/>
          </a:xfrm>
          <a:prstGeom prst="curvedConnector3">
            <a:avLst>
              <a:gd name="adj1" fmla="val -54698"/>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a:off x="1143000" y="7539790"/>
            <a:ext cx="2209800" cy="457200"/>
          </a:xfrm>
          <a:prstGeom prst="curvedConnector3">
            <a:avLst>
              <a:gd name="adj1" fmla="val -2114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900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a:ea typeface="+mj-ea"/>
                <a:cs typeface="Arial" pitchFamily="34" charset="0"/>
              </a:rPr>
              <a:t>Organization</a:t>
            </a:r>
            <a:endParaRPr lang="en-US" sz="1600" dirty="0">
              <a:ea typeface="+mj-ea"/>
              <a:cs typeface="Arial" pitchFamily="34" charset="0"/>
            </a:endParaRPr>
          </a:p>
        </p:txBody>
      </p:sp>
      <p:sp>
        <p:nvSpPr>
          <p:cNvPr id="257028" name="Rectangle 3"/>
          <p:cNvSpPr>
            <a:spLocks noChangeArrowheads="1"/>
          </p:cNvSpPr>
          <p:nvPr/>
        </p:nvSpPr>
        <p:spPr bwMode="auto">
          <a:xfrm>
            <a:off x="228600" y="1060450"/>
            <a:ext cx="6400800" cy="4493538"/>
          </a:xfrm>
          <a:prstGeom prst="rect">
            <a:avLst/>
          </a:prstGeom>
          <a:noFill/>
          <a:ln w="9525">
            <a:noFill/>
            <a:miter lim="800000"/>
            <a:headEnd/>
            <a:tailEnd/>
          </a:ln>
        </p:spPr>
        <p:txBody>
          <a:bodyPr>
            <a:spAutoFit/>
          </a:bodyPr>
          <a:lstStyle/>
          <a:p>
            <a:r>
              <a:rPr lang="en-US" sz="1100" b="1" dirty="0">
                <a:cs typeface="Arial" pitchFamily="34" charset="0"/>
              </a:rPr>
              <a:t>TROOP TRAINS</a:t>
            </a:r>
          </a:p>
          <a:p>
            <a:r>
              <a:rPr lang="en-US" sz="1100" dirty="0">
                <a:cs typeface="Arial" pitchFamily="34" charset="0"/>
              </a:rPr>
              <a:t>The trains provide sustainment during operations. They can be collocated with the CP or may operate separately under the control of the 1SG. Generally, troop trains are located at least 2,000 meters</a:t>
            </a:r>
          </a:p>
          <a:p>
            <a:r>
              <a:rPr lang="en-US" sz="1100" dirty="0">
                <a:cs typeface="Arial" pitchFamily="34" charset="0"/>
              </a:rPr>
              <a:t>away from the troop’s combat operations. By placing at least one terrain feature between it and the enemy, the troop trains will be out of the enemy’s direct fire range. The troop trains can consolidate with the squadron trains if locations and distances allow for collocation. This method alleviates stress on the troop’s limited sustainment assets.</a:t>
            </a:r>
          </a:p>
          <a:p>
            <a:endParaRPr lang="en-US" sz="1100" dirty="0">
              <a:cs typeface="Arial" pitchFamily="34" charset="0"/>
            </a:endParaRPr>
          </a:p>
          <a:p>
            <a:r>
              <a:rPr lang="en-US" sz="1100" dirty="0">
                <a:cs typeface="Arial" pitchFamily="34" charset="0"/>
              </a:rPr>
              <a:t>The supply sergeant and armorer are located in the squadron field trains. Generally, the troop trains in the IBCT include a maintenance support team from the forward support company (FSC) with capabilities for maintenance, recovery, and limited combat spares.</a:t>
            </a:r>
          </a:p>
          <a:p>
            <a:endParaRPr lang="en-US" sz="1100" dirty="0">
              <a:cs typeface="Arial" pitchFamily="34" charset="0"/>
            </a:endParaRPr>
          </a:p>
          <a:p>
            <a:r>
              <a:rPr lang="en-US" sz="1100" b="1" dirty="0">
                <a:cs typeface="Arial" pitchFamily="34" charset="0"/>
              </a:rPr>
              <a:t>SQUADRON TRAINS</a:t>
            </a:r>
          </a:p>
          <a:p>
            <a:r>
              <a:rPr lang="en-US" sz="1100" dirty="0">
                <a:cs typeface="Arial" pitchFamily="34" charset="0"/>
              </a:rPr>
              <a:t>Two types of squadron trains, combat trains and field trains, provide administrative and sustainment support. The squadron commander can designate either the combat trains CP (CTCP) or the field trains CP (FTCP) as an alternate squadron main CP. Refer to the discussion of trains operations in FM 3-20.96.</a:t>
            </a:r>
          </a:p>
          <a:p>
            <a:endParaRPr lang="en-US" sz="1100" b="1" dirty="0">
              <a:cs typeface="Arial" pitchFamily="34" charset="0"/>
            </a:endParaRPr>
          </a:p>
          <a:p>
            <a:r>
              <a:rPr lang="en-US" sz="1100" b="1" dirty="0">
                <a:cs typeface="Arial" pitchFamily="34" charset="0"/>
              </a:rPr>
              <a:t>COMBAT TRAINS</a:t>
            </a:r>
          </a:p>
          <a:p>
            <a:r>
              <a:rPr lang="en-US" sz="1100" dirty="0">
                <a:cs typeface="Arial" pitchFamily="34" charset="0"/>
              </a:rPr>
              <a:t>In the IBCT, the combat trains normally consist of the UMCP, emergency resupply trucks (for example, carrying Class III and V), and the SAS. Generally, the primary intent for location of</a:t>
            </a:r>
          </a:p>
          <a:p>
            <a:r>
              <a:rPr lang="en-US" sz="1100" dirty="0">
                <a:cs typeface="Arial" pitchFamily="34" charset="0"/>
              </a:rPr>
              <a:t>the combat trains is to ensure they are outside of the enemy’s mortar range. A UMCP may also be positioned where recovery vehicles have access or where major or difficult maintenance is performed. A</a:t>
            </a:r>
          </a:p>
          <a:p>
            <a:r>
              <a:rPr lang="en-US" sz="1100" dirty="0">
                <a:cs typeface="Arial" pitchFamily="34" charset="0"/>
              </a:rPr>
              <a:t>suitable helicopter landing site for MEDEVAC should be established nearby.</a:t>
            </a:r>
          </a:p>
        </p:txBody>
      </p:sp>
      <p:sp>
        <p:nvSpPr>
          <p:cNvPr id="5" name="Rectangle 3"/>
          <p:cNvSpPr>
            <a:spLocks noChangeArrowheads="1"/>
          </p:cNvSpPr>
          <p:nvPr/>
        </p:nvSpPr>
        <p:spPr bwMode="auto">
          <a:xfrm>
            <a:off x="228600" y="5638800"/>
            <a:ext cx="6400800" cy="2800767"/>
          </a:xfrm>
          <a:prstGeom prst="rect">
            <a:avLst/>
          </a:prstGeom>
          <a:noFill/>
          <a:ln w="9525">
            <a:noFill/>
            <a:miter lim="800000"/>
            <a:headEnd/>
            <a:tailEnd/>
          </a:ln>
        </p:spPr>
        <p:txBody>
          <a:bodyPr>
            <a:spAutoFit/>
          </a:bodyPr>
          <a:lstStyle/>
          <a:p>
            <a:r>
              <a:rPr lang="en-US" sz="1100" b="1" dirty="0">
                <a:cs typeface="Arial" pitchFamily="34" charset="0"/>
              </a:rPr>
              <a:t>COMBAT TRAINS COMMAND POST</a:t>
            </a:r>
          </a:p>
          <a:p>
            <a:r>
              <a:rPr lang="en-US" sz="1100" dirty="0">
                <a:cs typeface="Arial" pitchFamily="34" charset="0"/>
              </a:rPr>
              <a:t>The CTCP plans and coordinates sustainment for tactical operations and is prepared to serve as an alternate for the squadron main CP. When established, the CTCP consists of elements from the squadron S-1 and S-4 sections. The S-4 is the OIC of the CTCP and is assisted by the S-1.</a:t>
            </a:r>
          </a:p>
          <a:p>
            <a:endParaRPr lang="en-US" sz="1100" b="1" dirty="0">
              <a:cs typeface="Arial" pitchFamily="34" charset="0"/>
            </a:endParaRPr>
          </a:p>
          <a:p>
            <a:r>
              <a:rPr lang="en-US" sz="1100" b="1" dirty="0">
                <a:cs typeface="Arial" pitchFamily="34" charset="0"/>
              </a:rPr>
              <a:t>FIELD TRAINS</a:t>
            </a:r>
          </a:p>
          <a:p>
            <a:r>
              <a:rPr lang="en-US" sz="1100" dirty="0">
                <a:cs typeface="Arial" pitchFamily="34" charset="0"/>
              </a:rPr>
              <a:t>The field trains in the IBCT reconnaissance troops usually consist of the FSC, and troop supply section. For all troops, the field trains also may include elements of the squadron headquarters and headquarters troop (HHT), S-1, and S-4. Field trains personnel facilitate sustainment from the squadron to the troop by ensuring that LOGPACs are organized, configured, and dispatched. Generally, the primary intent for location of the field trains is to ensure they are outside of the enemy’s artillery range.</a:t>
            </a:r>
          </a:p>
          <a:p>
            <a:endParaRPr lang="en-US" sz="1100" b="1" dirty="0">
              <a:cs typeface="Arial" pitchFamily="34" charset="0"/>
            </a:endParaRPr>
          </a:p>
          <a:p>
            <a:r>
              <a:rPr lang="en-US" sz="1100" b="1" dirty="0">
                <a:cs typeface="Arial" pitchFamily="34" charset="0"/>
              </a:rPr>
              <a:t>FIELD TRAINS COMMAND POST</a:t>
            </a:r>
          </a:p>
          <a:p>
            <a:r>
              <a:rPr lang="en-US" sz="1100" dirty="0">
                <a:cs typeface="Arial" pitchFamily="34" charset="0"/>
              </a:rPr>
              <a:t>The FTCP is the primary direct coordination element between the squadron and the BSA/RSA. Generally, the HHT commander is the OIC of the FTCP.</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901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a:ea typeface="+mj-ea"/>
                <a:cs typeface="Arial" pitchFamily="34" charset="0"/>
              </a:rPr>
              <a:t>Classes of Supply</a:t>
            </a:r>
            <a:endParaRPr lang="en-US" sz="1600" dirty="0">
              <a:ea typeface="+mj-ea"/>
              <a:cs typeface="Arial" pitchFamily="34" charset="0"/>
            </a:endParaRPr>
          </a:p>
        </p:txBody>
      </p:sp>
      <p:pic>
        <p:nvPicPr>
          <p:cNvPr id="5" name="Picture 1"/>
          <p:cNvPicPr>
            <a:picLocks noChangeAspect="1" noChangeArrowheads="1"/>
          </p:cNvPicPr>
          <p:nvPr/>
        </p:nvPicPr>
        <p:blipFill>
          <a:blip r:embed="rId2" cstate="print"/>
          <a:srcRect/>
          <a:stretch>
            <a:fillRect/>
          </a:stretch>
        </p:blipFill>
        <p:spPr bwMode="auto">
          <a:xfrm>
            <a:off x="228600" y="2362200"/>
            <a:ext cx="6400800"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902</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FLIPLs, Battle Loss, Absentee Baggage</a:t>
            </a:r>
            <a:endParaRPr lang="en-US" sz="1600" dirty="0">
              <a:ea typeface="+mj-ea"/>
              <a:cs typeface="Arial" pitchFamily="34" charset="0"/>
            </a:endParaRPr>
          </a:p>
        </p:txBody>
      </p:sp>
      <p:sp>
        <p:nvSpPr>
          <p:cNvPr id="259077" name="Rectangle 5"/>
          <p:cNvSpPr>
            <a:spLocks noChangeArrowheads="1"/>
          </p:cNvSpPr>
          <p:nvPr/>
        </p:nvSpPr>
        <p:spPr bwMode="auto">
          <a:xfrm>
            <a:off x="195350" y="977325"/>
            <a:ext cx="6400800" cy="3139321"/>
          </a:xfrm>
          <a:prstGeom prst="rect">
            <a:avLst/>
          </a:prstGeom>
          <a:noFill/>
          <a:ln w="9525">
            <a:noFill/>
            <a:miter lim="800000"/>
            <a:headEnd/>
            <a:tailEnd/>
          </a:ln>
        </p:spPr>
        <p:txBody>
          <a:bodyPr>
            <a:spAutoFit/>
          </a:bodyPr>
          <a:lstStyle/>
          <a:p>
            <a:r>
              <a:rPr lang="en-US" sz="1100" b="1" dirty="0" smtClean="0">
                <a:cs typeface="Arial" pitchFamily="34" charset="0"/>
              </a:rPr>
              <a:t>FLIPLS</a:t>
            </a:r>
          </a:p>
          <a:p>
            <a:pPr>
              <a:buFont typeface="Arial" pitchFamily="34" charset="0"/>
              <a:buChar char="•"/>
            </a:pPr>
            <a:r>
              <a:rPr lang="en-US" sz="1100" dirty="0" smtClean="0">
                <a:cs typeface="Arial" pitchFamily="34" charset="0"/>
              </a:rPr>
              <a:t>Initial </a:t>
            </a:r>
            <a:r>
              <a:rPr lang="en-US" sz="1100" dirty="0">
                <a:cs typeface="Arial" pitchFamily="34" charset="0"/>
              </a:rPr>
              <a:t>drafts will be submitted to the SQDN S4 within three days (72hrs) of the LLD incident; the S4 will QAQC (IAW AR 735-5 and local SOPs) and return to unit for corrections and or troop signatures within two (48hrs). The unit will then have 24 hours to return to the SQDN S4. S4 will then process the FLIPL through BDE S4, the Accountable Officer and the Unit Commander within the next eight days. FLIPLs submitted to the SQDN S4 will be in a plain manila folder, the packet will be free of staples in order to for them to be scanned for digital records. DA 7531 FLIPL Checklist will be filled out and present with each DD 200 submitted to the SQDN S4. Each exhibit will be labeled IAW AR 735-5. NOTE: Additional exhibits can be submitted during the investigation process</a:t>
            </a:r>
            <a:r>
              <a:rPr lang="en-US" sz="1100" dirty="0" smtClean="0">
                <a:cs typeface="Arial" pitchFamily="34" charset="0"/>
              </a:rPr>
              <a:t>.</a:t>
            </a:r>
            <a:endParaRPr lang="en-US" sz="1100" dirty="0">
              <a:cs typeface="Arial" pitchFamily="34" charset="0"/>
            </a:endParaRPr>
          </a:p>
          <a:p>
            <a:pPr>
              <a:buFont typeface="Arial" pitchFamily="34" charset="0"/>
              <a:buChar char="•"/>
            </a:pPr>
            <a:r>
              <a:rPr lang="en-US" sz="1100" dirty="0">
                <a:cs typeface="Arial" pitchFamily="34" charset="0"/>
              </a:rPr>
              <a:t>Mandatory initiation of a FLIPL will be IAW AR 735-5 Chapter 13-3 a.  All FLIPL’s involving a sensitive or controlled item will require an AR 15-6 investigation. The AR 15-6 investigation can be used for supporting documentation for the FLIPL investigating Officer, 15-6 must state in detail by UIC, NSN, Nomenclature and serial number all items destroyed or lost. A single Officer should be used to complete both the AR 15-6 and FLIPL investigation. </a:t>
            </a:r>
          </a:p>
          <a:p>
            <a:pPr>
              <a:buFont typeface="Arial" pitchFamily="34" charset="0"/>
              <a:buChar char="•"/>
            </a:pPr>
            <a:r>
              <a:rPr lang="en-US" sz="1100" dirty="0">
                <a:cs typeface="Arial" pitchFamily="34" charset="0"/>
              </a:rPr>
              <a:t>Separate FLIPLs will be initiated for Theater provided Equipment (TPE), Organizational Equipment, Organizational Sensitive items and each individual(s) OCIE even if there was only one incident involving equipment from each of the categories listed. In addition all FLIPLs will be organic to the equipments assigned UIC.</a:t>
            </a:r>
          </a:p>
        </p:txBody>
      </p:sp>
      <p:sp>
        <p:nvSpPr>
          <p:cNvPr id="6" name="Rectangle 5"/>
          <p:cNvSpPr>
            <a:spLocks noChangeArrowheads="1"/>
          </p:cNvSpPr>
          <p:nvPr/>
        </p:nvSpPr>
        <p:spPr bwMode="auto">
          <a:xfrm>
            <a:off x="163266" y="4035440"/>
            <a:ext cx="6400800" cy="1938992"/>
          </a:xfrm>
          <a:prstGeom prst="rect">
            <a:avLst/>
          </a:prstGeom>
          <a:noFill/>
          <a:ln w="9525">
            <a:noFill/>
            <a:miter lim="800000"/>
            <a:headEnd/>
            <a:tailEnd/>
          </a:ln>
        </p:spPr>
        <p:txBody>
          <a:bodyPr>
            <a:spAutoFit/>
          </a:bodyPr>
          <a:lstStyle/>
          <a:p>
            <a:r>
              <a:rPr lang="en-US" sz="1000" b="1" dirty="0">
                <a:cs typeface="Arial" pitchFamily="34" charset="0"/>
              </a:rPr>
              <a:t>BATTLE LOSS</a:t>
            </a:r>
          </a:p>
          <a:p>
            <a:r>
              <a:rPr lang="en-US" sz="1000" dirty="0">
                <a:cs typeface="Arial" pitchFamily="34" charset="0"/>
              </a:rPr>
              <a:t>With in six hours of incident the unit must submit to the SQDN S4, the serial and registration number, bumper number and type of vehicle. SQDN S4 will relay this information to the BDE SPO, S4 and Property Book Office. A FLIPL will be initiated for all items lost (destroyed/no residue) during the incident however the vehicle will not be included in the FLIPL it will be turn in and or lateral transfer to supporting agencies. Original fielded equipment and BII must be turned in with each vehicle, units will need to confirm these items and serial numbers from the original issue documents. The SQDN S4 is over all responsible to track the battle loss packet arrange for the battle losses movement to the supporting agencies and assist the unit, it is the losing units responsibility to conduct the property transactions and maintain copies of all documentation. The SQDN ALOC will be a key element in processing the battle loss packet and turn in off the equipment.</a:t>
            </a:r>
          </a:p>
          <a:p>
            <a:r>
              <a:rPr lang="en-US" sz="1000" dirty="0">
                <a:cs typeface="Arial" pitchFamily="34" charset="0"/>
              </a:rPr>
              <a:t> </a:t>
            </a:r>
          </a:p>
          <a:p>
            <a:r>
              <a:rPr lang="en-US" sz="1000" dirty="0">
                <a:cs typeface="Arial" pitchFamily="34" charset="0"/>
              </a:rPr>
              <a:t> </a:t>
            </a:r>
          </a:p>
        </p:txBody>
      </p:sp>
      <p:sp>
        <p:nvSpPr>
          <p:cNvPr id="8" name="Rectangle 7"/>
          <p:cNvSpPr>
            <a:spLocks noChangeArrowheads="1"/>
          </p:cNvSpPr>
          <p:nvPr/>
        </p:nvSpPr>
        <p:spPr bwMode="auto">
          <a:xfrm>
            <a:off x="136358" y="7828335"/>
            <a:ext cx="6705600" cy="1323439"/>
          </a:xfrm>
          <a:prstGeom prst="rect">
            <a:avLst/>
          </a:prstGeom>
          <a:noFill/>
          <a:ln w="9525">
            <a:noFill/>
            <a:miter lim="800000"/>
            <a:headEnd/>
            <a:tailEnd/>
          </a:ln>
        </p:spPr>
        <p:txBody>
          <a:bodyPr wrap="square">
            <a:spAutoFit/>
          </a:bodyPr>
          <a:lstStyle/>
          <a:p>
            <a:r>
              <a:rPr lang="en-US" sz="1000" dirty="0">
                <a:cs typeface="Arial" pitchFamily="34" charset="0"/>
              </a:rPr>
              <a:t> </a:t>
            </a:r>
          </a:p>
          <a:p>
            <a:r>
              <a:rPr lang="en-US" sz="1000" b="1" dirty="0">
                <a:cs typeface="Arial" pitchFamily="34" charset="0"/>
              </a:rPr>
              <a:t>ABSENTEE BAGGAGE</a:t>
            </a:r>
          </a:p>
          <a:p>
            <a:r>
              <a:rPr lang="en-US" sz="1000" dirty="0">
                <a:cs typeface="Arial" pitchFamily="34" charset="0"/>
              </a:rPr>
              <a:t>Soldiers that are hospitalized detained or other wised removed from the theater of operation for reasons other the WIA/KIA their personal effects and equipment will be inventoried IAW AR 700-84 and stored until the units redeployment. Personal items are not authorized to be shipped home at government expense for reasons other than KIA/WIA. Soldiers returning to home station prior to the unit may draw supplemental issues from the local CIF in order to maintain cold weather or mission critical functions. i.e. Advanced Combat Helmet, Goreex Jacket.</a:t>
            </a:r>
          </a:p>
          <a:p>
            <a:r>
              <a:rPr lang="en-US" sz="1000" dirty="0">
                <a:cs typeface="Arial" pitchFamily="34" charset="0"/>
              </a:rPr>
              <a:t> </a:t>
            </a:r>
          </a:p>
        </p:txBody>
      </p:sp>
      <p:pic>
        <p:nvPicPr>
          <p:cNvPr id="405507" name="Picture 3"/>
          <p:cNvPicPr>
            <a:picLocks noChangeAspect="1" noChangeArrowheads="1"/>
          </p:cNvPicPr>
          <p:nvPr/>
        </p:nvPicPr>
        <p:blipFill>
          <a:blip r:embed="rId2" cstate="print"/>
          <a:srcRect/>
          <a:stretch>
            <a:fillRect/>
          </a:stretch>
        </p:blipFill>
        <p:spPr bwMode="auto">
          <a:xfrm>
            <a:off x="1140493" y="5717999"/>
            <a:ext cx="5412707" cy="2283001"/>
          </a:xfrm>
          <a:prstGeom prst="rect">
            <a:avLst/>
          </a:prstGeom>
          <a:noFill/>
          <a:ln w="9525">
            <a:noFill/>
            <a:miter lim="800000"/>
            <a:headEnd/>
            <a:tailEnd/>
          </a:ln>
        </p:spPr>
      </p:pic>
      <p:sp>
        <p:nvSpPr>
          <p:cNvPr id="9" name="TextBox 8"/>
          <p:cNvSpPr txBox="1"/>
          <p:nvPr/>
        </p:nvSpPr>
        <p:spPr>
          <a:xfrm>
            <a:off x="276726" y="6605336"/>
            <a:ext cx="1219200" cy="430887"/>
          </a:xfrm>
          <a:prstGeom prst="rect">
            <a:avLst/>
          </a:prstGeom>
          <a:noFill/>
        </p:spPr>
        <p:txBody>
          <a:bodyPr wrap="square" rtlCol="0">
            <a:spAutoFit/>
          </a:bodyPr>
          <a:lstStyle/>
          <a:p>
            <a:r>
              <a:rPr lang="en-US" sz="1100" dirty="0" smtClean="0"/>
              <a:t>Battle Loss Checklist:</a:t>
            </a:r>
            <a:endParaRPr lang="en-US" sz="11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(1 of 7)</a:t>
            </a:r>
            <a:endParaRPr lang="en-US" sz="1600" dirty="0">
              <a:ea typeface="+mj-ea"/>
              <a:cs typeface="Arial" pitchFamily="34" charset="0"/>
            </a:endParaRPr>
          </a:p>
        </p:txBody>
      </p:sp>
      <p:sp>
        <p:nvSpPr>
          <p:cNvPr id="406529" name="Rectangle 1"/>
          <p:cNvSpPr>
            <a:spLocks noChangeArrowheads="1"/>
          </p:cNvSpPr>
          <p:nvPr/>
        </p:nvSpPr>
        <p:spPr bwMode="auto">
          <a:xfrm>
            <a:off x="212558" y="1047583"/>
            <a:ext cx="6477000"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RECOVERY</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The preferred method of recovery for all operations is self-recovery by the same type of vehicle.  If that is not possible, follow the steps below.</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Recovery QRF personnel must maintain contact with the FTCP at all times.  Upon notification of a recovery mission, the FTCP notifies the recovery NCOIC.</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The recovery NCOIC reports to Saber TOC for the following information:</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  Type of vehicle.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  Status of vehicle (i.e., mechanical failure, battle damage, rollover, etc.).</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  The terrain where the vehicle is presently located.</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The recovery NCOIC then brings the appropriate recovery vehicle to REDCON 1 and links up with the security escort from the line Troop requesting assistance.  The security element must consist of at least two M1114s or tracked vehicles.  The recovery team then conducts radio checks with the security element and receives their patrol brief from the leader of the security element.</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After arriving at the site, the recovery team leader must assess the situation and determine the best possible solution to recover the vehicle.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When a course of action is chosen, the vehicle will then be hooked up to the recovery vehicle.  The vehicle commander of the recovery vehicle must recheck the hook-up to ensure it is secure before towing it back to the FOB.</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The security element must ensure that they travel at a safe rate of march to ensure that the recovery vehicle does not fall behind.</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Command and control (C2) of the recovery convoy is conducted by the escorting element’s leader until link-up is complete at the recovery site.  At that time, and if the situation requires it, the ranking leader from the maneuver element on the ground assumes C2 and is responsible for the security of the recovery asset and the utilization of the escort in his own security plan.  If all elements return to base, then the ground commander maintains C2; however, if the maneuver unit remains in zone, then the security element leader reassumes C2 and leads the recovery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convoy back to base.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(2 of 7)</a:t>
            </a:r>
            <a:endParaRPr lang="en-US" sz="1600" dirty="0">
              <a:ea typeface="+mj-ea"/>
              <a:cs typeface="Arial" pitchFamily="34" charset="0"/>
            </a:endParaRPr>
          </a:p>
        </p:txBody>
      </p:sp>
      <p:sp>
        <p:nvSpPr>
          <p:cNvPr id="437249" name="Rectangle 1"/>
          <p:cNvSpPr>
            <a:spLocks noChangeArrowheads="1"/>
          </p:cNvSpPr>
          <p:nvPr/>
        </p:nvSpPr>
        <p:spPr bwMode="auto">
          <a:xfrm>
            <a:off x="152400" y="1066800"/>
            <a:ext cx="6553200" cy="741741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EQUIPMENT RECOVERY</a:t>
            </a:r>
          </a:p>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Implementation.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In order to maintain the squadron’s high degree of readiness, it must conduct a thorough post-operations recovery stand-down period.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During this recovery period, leaders will ensure that all soldiers and equipment have been returned to proper war fighting readiness standards.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Prior to the execution of training events, the Squadron S3 will declare a Day Zero for each troop and will allocate time for either a Deliberate or a Hasty Recovery.  </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The Squadron S4 will coordinate for the Washrack (if available) so that each troop has completed washrack operations prior to the end of Day One.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Day Zero.  Day Zero is defined as the day that soldiers redeploy their equipment from the training event to the motorpool.  Regardless of whether or not the training event is complete, troops will comply with the reports in subparagraph b below.</a:t>
            </a: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altLang="zh-CN" sz="1100"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zh-CN"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DELIBERATE RECOVERY</a:t>
            </a: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0 (COM – Release @ Troop Area)</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PRIOR TO LEAVING TACTICAL ASSEMBLY AREAS: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Weapons &amp; NVGs wiped down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No brass / No ammo check complete; results forwarded to the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Washrack times disseminated (based on train load plans)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Training areas policed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Sensitive items accountability complete; report forwarded to the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Any classified operational / intel data consolidated at the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prepped for washrack @ ROM site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trash removed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TA-50 inside vehicle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cleaned of major debris, mud, and wire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Inventory property (TA-50) belonging to soldiers who were removed from the field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Updated 5988s printed for each vehicle and piece of troop property</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ROM Completed</a:t>
            </a: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AT WASHRACK (Fort Stewart):</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Drain plugs open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Suspension and roadwheels free of dirt and wire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Hull areas cleaned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Turret areas sponged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exteriors pressure washed to remove all dirt and POL residue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personal gear removed from vehicles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BII rinsed off</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 PSG inspects vehicles prior to departure from washrack</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(3 of 7)</a:t>
            </a:r>
            <a:endParaRPr lang="en-US" sz="1600" dirty="0">
              <a:ea typeface="+mj-ea"/>
              <a:cs typeface="Arial" pitchFamily="34" charset="0"/>
            </a:endParaRPr>
          </a:p>
        </p:txBody>
      </p:sp>
      <p:sp>
        <p:nvSpPr>
          <p:cNvPr id="438273" name="Rectangle 1"/>
          <p:cNvSpPr>
            <a:spLocks noChangeArrowheads="1"/>
          </p:cNvSpPr>
          <p:nvPr/>
        </p:nvSpPr>
        <p:spPr bwMode="auto">
          <a:xfrm>
            <a:off x="152400" y="990600"/>
            <a:ext cx="6477000" cy="6986528"/>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AT MOTOR POOL:</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B/D/A operations PMCS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notified of any deadlining faults (corrected prior to departure, if parts are available)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 PSG inspects logbooks, to include fuel, POL, and mileage; turned in to PLL</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weapons field stripped and cleaned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other sensitive items cleaned, batteries removed, and turned in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radios Z’d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 sensitive items inventory and results reported to Squadron Staff Duty</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First formation of the day is at 0900 in the Squadron motor pool. The SXO will conduct maintenance showdowns / recovery updates at 1300 daily in the Squadron motor pool. Required attendees are Troop XOs and the SMO. Troop commanders will update the SCO (SXO or CSM in the SCO’s absence) at 1700 daily.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1</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Hull, turret, and commo equipment PMCS (Before, After, and Weekly)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receives 5988s; review and return to Troop Maintenance Sergeant by 1200</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Sergeant reviews 5988s; prioritizes work and assigns mechanics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BII Inventoried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Troubleshooting for possible vehicle deadlining deficiencies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Sergeant verifies vehicle faults, troubleshoots as necessary and supervises organizational level deficiency work</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complete lubrication IAW appropriate lube orders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POL basic load inventoried and replenishment ordered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Bolt tapping requirements submitted to Troop maintenance sergeant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Recommendations for awards submitted to Squadron S-1</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2</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weapons and sensitive items cleaned and PMCS’d, deficiencies ordered and Job Orders processed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3</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operators continue to work off operator level deficiencies and hang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receives verified 5988s and prepares deferred maintenance paperwork</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batteries cleaned and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Troops conduct TA-50 inventories and update clothing records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Commo inventories batteries and replenishes as necessary</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PLs inventory equipment and update shortage annexes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Final weapons cleaning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armorers begin organizational repairs, coordinate job orders, and order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damage statements completed</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(4 of 7)</a:t>
            </a:r>
            <a:endParaRPr lang="en-US" sz="1600" dirty="0">
              <a:ea typeface="+mj-ea"/>
              <a:cs typeface="Arial" pitchFamily="34" charset="0"/>
            </a:endParaRPr>
          </a:p>
        </p:txBody>
      </p:sp>
      <p:sp>
        <p:nvSpPr>
          <p:cNvPr id="439297" name="Rectangle 1"/>
          <p:cNvSpPr>
            <a:spLocks noChangeArrowheads="1"/>
          </p:cNvSpPr>
          <p:nvPr/>
        </p:nvSpPr>
        <p:spPr bwMode="auto">
          <a:xfrm>
            <a:off x="152400" y="990600"/>
            <a:ext cx="6553200" cy="6940361"/>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4 Squadron RFI Day</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operators continue to work off operator level deficiencies and hang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M3 feeders and receivers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EAPUs and generators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supply sergeants initiate procedures to replenish supplies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5</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operators continue to work off operator level deficiencies and hang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PLs supervise 100% layout and inventory of organizational equipment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Unserviceable BII consolidated at Troop supply rooms and tagged for turn-in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Organic NBC equipment drawn and PMCS’d; 5988s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Protective masks triple washed, PMCS’d; 5988s complete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6</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V-packs / precleaners / air filters cleaned and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Tool trucks / tool boxes cleaned and inventoried – PLL inventoried by Troop XO</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interiors cleaned and repacked IAW load plans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maintenance records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hand receipts updated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7</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Ancillary reports complete; submitted to Squadron maintenance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supply adjustment documents prepared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Troops submit list of field losses to the Squadron S-4</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Reports of survey initiated as appropriate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8</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Repaint necessary bumper numbers and / or vehicle ID numbers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Unserviceable TA-50 DX’d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personnel SRC records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leader books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Counseling completed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containers cleaned out, inventoried; excess turned in to Troop supply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9</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Inventory and AOM Make-up</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10</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Line Troop complete with 100% property book inventories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Squadron Recovery Inspection (see Appendix 3)</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Squadron impact awards presented</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Arial" pitchFamily="34" charset="0"/>
                <a:ea typeface="SimSun" pitchFamily="2" charset="-122"/>
                <a:cs typeface="Arial" pitchFamily="34" charset="0"/>
              </a:rPr>
              <a:t/>
            </a:r>
            <a:br>
              <a:rPr kumimoji="0" lang="en-US" altLang="zh-CN" sz="1200" b="1" i="0" u="none" strike="noStrike" cap="none" normalizeH="0" baseline="0" dirty="0" smtClean="0">
                <a:ln>
                  <a:noFill/>
                </a:ln>
                <a:solidFill>
                  <a:schemeClr val="tx1"/>
                </a:solidFill>
                <a:effectLst/>
                <a:latin typeface="Arial" pitchFamily="34" charset="0"/>
                <a:ea typeface="SimSun" pitchFamily="2" charset="-122"/>
                <a:cs typeface="Arial" pitchFamily="34" charset="0"/>
              </a:rPr>
            </a:b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(5 of 7)</a:t>
            </a:r>
            <a:endParaRPr lang="en-US" sz="1600" dirty="0">
              <a:ea typeface="+mj-ea"/>
              <a:cs typeface="Arial" pitchFamily="34" charset="0"/>
            </a:endParaRPr>
          </a:p>
        </p:txBody>
      </p:sp>
      <p:sp>
        <p:nvSpPr>
          <p:cNvPr id="440321" name="Rectangle 1"/>
          <p:cNvSpPr>
            <a:spLocks noChangeArrowheads="1"/>
          </p:cNvSpPr>
          <p:nvPr/>
        </p:nvSpPr>
        <p:spPr bwMode="auto">
          <a:xfrm>
            <a:off x="228600" y="1116985"/>
            <a:ext cx="6400800" cy="741741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HASTY RECOVERY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PRIOR TO LEAVING TACTICAL ASSEMBLY AREAS: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Weapons wiped down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No brass / No ammo check complete; results forwarded to the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Washrack times disseminated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Training areas policed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sensitive items accounted for</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Any classified operational / intel data consolidated at the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Final Green 3 report forwarded to Squadron TOC</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prepped for washrack @ ROM site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trash removed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TA-50 inside vehicle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cleaned of major debris, mud, and wire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Inventory property (TA-50) belonging to soldiers who were removed from the field</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AT WASHRACK (Fort Stewart):</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Drain plugs open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Suspension and roadwheels free of dirt and wire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Hull areas cleaned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Turret areas sponged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exteriors pressure washed to remove all dirt and POL residue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personal gear removed from vehicles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 PSG inspects vehicles prior to departure from washrack</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AT MOTOR POOL:</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After operations PMCS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notified of any deadlining faults (corrected prior to departure, if parts are available)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 PSG inspects logbooks, to include fuel, POL, and mileage; turned in to PLL</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weapons field stripped and cleaned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other sensitive items cleaned, batteries removed, and turned in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radios Z’d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Sensitive items accounted for and reported to Troop CDR / XO</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SimSun" pitchFamily="2" charset="-122"/>
                <a:cs typeface="Arial" pitchFamily="34" charset="0"/>
              </a:rPr>
              <a:t>During the Hasty Recovery, the Squadron will not conduct PT. First formation of the day is at 0800 at the Squadron motor pool. The SXO will conduct maintenance showdowns / recovery updates at 0900 and 1600 daily in the Squadron motor pool. Required attendees are Troop XOs and the SMO. Troop commanders will update the SCO (SXO or CSM in the SCO’s absence) at 1700 daily. Platoon, Troop and Squadron level recovery inspections will be scheduled at the earliest opportunity following the three day recovery period.</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(6 of 7)</a:t>
            </a:r>
            <a:endParaRPr lang="en-US" sz="1600" dirty="0">
              <a:ea typeface="+mj-ea"/>
              <a:cs typeface="Arial" pitchFamily="34" charset="0"/>
            </a:endParaRPr>
          </a:p>
        </p:txBody>
      </p:sp>
      <p:sp>
        <p:nvSpPr>
          <p:cNvPr id="441345" name="Rectangle 1"/>
          <p:cNvSpPr>
            <a:spLocks noChangeArrowheads="1"/>
          </p:cNvSpPr>
          <p:nvPr/>
        </p:nvSpPr>
        <p:spPr bwMode="auto">
          <a:xfrm>
            <a:off x="152400" y="1115497"/>
            <a:ext cx="6858000" cy="7571303"/>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1</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weapons and sensitive items cleaned and PMCS’d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Hull, turret, and commo equipment PMCS (Before, After, and Weekly)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receives 5988s; review and return to Troop Maintenance Sergeant by 1200</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Sergeant reviews 5988s; prioritizes work and assigns mechanics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Troubleshooting for possible vehicle deadlining deficiencies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Sergeant verifies vehicle faults, troubleshoots as necessary and supervises organizational level deficiency work</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Maintenance Sergeant completes 5988s; QCs parts requests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2</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Vehicles complete lubrication IAW appropriate lube orders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gun tubes punched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POL basic load inventoried and replenishment ordered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armorers begin organizational repairs, coordinate job orders, and order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Weapons maintenance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operators work off operator level deficiencies and hang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 receives verified 5988s and prepares deferred maintenance paperwork</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batteries cleaned and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BII layout / inventory completed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Bolt tapping requirements submitted to Troop maintenance sergeant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Troops conduct TA-50 inventories and update clothing records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DAY 3</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supply sergeants initiate procedures to replenish supplies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Commo inventories batteries and replenishes as necessary</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operators continue to work off operator level deficiencies and hang parts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M3 feeders and receivers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EAPUs and generators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Unserviceable BII consolidated at Troop supply rooms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Troops submit list of field losses to Squadron S-4</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Troop supply adjustment documents prepared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All damage statements completed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Reports of survey initiated as appropriate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Recommendations for awards submitted to S-1</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V-packs / precleaners / air filters cleaned and serviced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Tool trucks / tool boxes cleaned and inventoried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interiors cleaned and repacked IAW load plans</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Organic NBC equipment drawn and PMCS’d; 5988s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Protective masks washed, PMCS’d; 5988s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Ancillary reports complete and submitted to Squadron maintenance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r>
            <a:b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b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Recovery Procedures (7 of 7)</a:t>
            </a:r>
            <a:endParaRPr lang="en-US" sz="1600" dirty="0">
              <a:ea typeface="+mj-ea"/>
              <a:cs typeface="Arial" pitchFamily="34" charset="0"/>
            </a:endParaRPr>
          </a:p>
        </p:txBody>
      </p:sp>
      <p:sp>
        <p:nvSpPr>
          <p:cNvPr id="442369" name="Rectangle 1"/>
          <p:cNvSpPr>
            <a:spLocks noChangeArrowheads="1"/>
          </p:cNvSpPr>
          <p:nvPr/>
        </p:nvSpPr>
        <p:spPr bwMode="auto">
          <a:xfrm>
            <a:off x="228600" y="1076027"/>
            <a:ext cx="6400800" cy="6924973"/>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1" u="sng" strike="noStrike" cap="none" normalizeH="0" baseline="0" dirty="0" smtClean="0">
                <a:ln>
                  <a:noFill/>
                </a:ln>
                <a:solidFill>
                  <a:schemeClr val="tx1"/>
                </a:solidFill>
                <a:effectLst/>
                <a:latin typeface="Arial" pitchFamily="34" charset="0"/>
                <a:ea typeface="SimSun" pitchFamily="2" charset="-122"/>
                <a:cs typeface="Arial" pitchFamily="34" charset="0"/>
              </a:rPr>
              <a:t>(RECOVERY INSPECTION SHEET)</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This inspection checklist is designed for use by leaders to evaluate recovery. It is intended for us on days 9 &amp; 10 of the deliberate recovery mission, and as soon after recovery as possible after the hasty recovery mission.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PLATOON LEADERS / PLATOON SERGEANTS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Leaders Books present and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Personnel SRC status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Maintenance status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Hand receipts / shortage annexes updated</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ALL PERSONNEL</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Marne Standard uniform clean and serviceable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Assigned crews present and standing by vehicles with crew equipment accessible</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ALL VEHICLES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Packed IAW load plan, minus equipment laid out for inspection; load plan available and updated</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Vehicle logbook updated and 5988s complete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Engine access doors open and POL basic load laid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CVCs laid out and serviceable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Crew-served weapons, NVGs, and NBC equipment laid out; 5988s complete</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M3s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Ramp down, propped up</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25mm feeder receiver, bolt / track and barrel on back deck</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Battery boxes open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Floor access plates open, hot boxes open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MORTARS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Battery boxes open</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Guns in place</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NBC equipment laid out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zh-CN" sz="1100" dirty="0" smtClean="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sng" strike="noStrike" cap="none" normalizeH="0" baseline="0" dirty="0" smtClean="0">
                <a:ln>
                  <a:noFill/>
                </a:ln>
                <a:solidFill>
                  <a:schemeClr val="tx1"/>
                </a:solidFill>
                <a:effectLst/>
                <a:latin typeface="Arial" pitchFamily="34" charset="0"/>
                <a:ea typeface="SimSun" pitchFamily="2" charset="-122"/>
                <a:cs typeface="Arial" pitchFamily="34" charset="0"/>
              </a:rPr>
              <a:t>WHEELED VEHICLES</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BII laid out</a:t>
            </a:r>
            <a:endPar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Hoods up; batteries accessible</a:t>
            </a:r>
            <a:endParaRPr kumimoji="0" lang="en-US" altLang="zh-CN"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52400" y="5562600"/>
            <a:ext cx="2133600" cy="3413755"/>
          </a:xfrm>
          <a:prstGeom prst="rect">
            <a:avLst/>
          </a:prstGeom>
          <a:noFill/>
          <a:ln w="12700">
            <a:noFill/>
            <a:miter lim="800000"/>
            <a:headEnd/>
            <a:tailEnd/>
          </a:ln>
        </p:spPr>
        <p:txBody>
          <a:bodyPr wrap="square" lIns="90488" tIns="44450" rIns="90488" bIns="44450">
            <a:spAutoFit/>
          </a:bodyPr>
          <a:lstStyle/>
          <a:p>
            <a:pPr algn="ctr" eaLnBrk="0" fontAlgn="auto" hangingPunct="0">
              <a:spcBef>
                <a:spcPts val="0"/>
              </a:spcBef>
              <a:spcAft>
                <a:spcPts val="600"/>
              </a:spcAft>
              <a:tabLst>
                <a:tab pos="179388" algn="l"/>
                <a:tab pos="628650" algn="l"/>
              </a:tabLst>
              <a:defRPr/>
            </a:pPr>
            <a:r>
              <a:rPr lang="en-US" sz="1100" b="1" u="sng" dirty="0">
                <a:cs typeface="Arial" pitchFamily="34" charset="0"/>
              </a:rPr>
              <a:t>Fundamentals of </a:t>
            </a:r>
            <a:r>
              <a:rPr lang="en-US" sz="1100" b="1" u="sng" dirty="0" smtClean="0">
                <a:cs typeface="Arial" pitchFamily="34" charset="0"/>
              </a:rPr>
              <a:t>Reconnaissance</a:t>
            </a:r>
            <a:endParaRPr lang="en-US" sz="1100" dirty="0">
              <a:cs typeface="Arial" pitchFamily="34" charset="0"/>
            </a:endParaRPr>
          </a:p>
          <a:p>
            <a:pPr marL="342900" indent="-342900" fontAlgn="auto">
              <a:spcBef>
                <a:spcPts val="0"/>
              </a:spcBef>
              <a:spcAft>
                <a:spcPts val="600"/>
              </a:spcAft>
              <a:defRPr/>
            </a:pPr>
            <a:r>
              <a:rPr lang="en-US" sz="1100" dirty="0">
                <a:cs typeface="Arial" pitchFamily="34" charset="0"/>
              </a:rPr>
              <a:t>1. Ensure continuous reconnaissance.</a:t>
            </a:r>
          </a:p>
          <a:p>
            <a:pPr marL="342900" indent="-342900" fontAlgn="auto">
              <a:spcBef>
                <a:spcPts val="0"/>
              </a:spcBef>
              <a:spcAft>
                <a:spcPts val="600"/>
              </a:spcAft>
              <a:defRPr/>
            </a:pPr>
            <a:r>
              <a:rPr lang="en-US" sz="1100" dirty="0">
                <a:cs typeface="Arial" pitchFamily="34" charset="0"/>
              </a:rPr>
              <a:t>2. Do not keep reconnaissance assets in reserve.</a:t>
            </a:r>
          </a:p>
          <a:p>
            <a:pPr marL="342900" indent="-342900" fontAlgn="auto">
              <a:spcBef>
                <a:spcPts val="0"/>
              </a:spcBef>
              <a:spcAft>
                <a:spcPts val="600"/>
              </a:spcAft>
              <a:defRPr/>
            </a:pPr>
            <a:r>
              <a:rPr lang="en-US" sz="1100" dirty="0">
                <a:cs typeface="Arial" pitchFamily="34" charset="0"/>
              </a:rPr>
              <a:t>3. </a:t>
            </a:r>
            <a:r>
              <a:rPr lang="fr-FR" sz="1100" dirty="0">
                <a:cs typeface="Arial" pitchFamily="34" charset="0"/>
              </a:rPr>
              <a:t>Orient on the reconnaissance objective.</a:t>
            </a:r>
          </a:p>
          <a:p>
            <a:pPr marL="342900" indent="-342900" fontAlgn="auto">
              <a:spcBef>
                <a:spcPts val="0"/>
              </a:spcBef>
              <a:spcAft>
                <a:spcPts val="600"/>
              </a:spcAft>
              <a:defRPr/>
            </a:pPr>
            <a:r>
              <a:rPr lang="en-US" sz="1100" dirty="0">
                <a:cs typeface="Arial" pitchFamily="34" charset="0"/>
              </a:rPr>
              <a:t>4. Report all information rapidly and accurately.</a:t>
            </a:r>
          </a:p>
          <a:p>
            <a:pPr marL="342900" indent="-342900" fontAlgn="auto">
              <a:spcBef>
                <a:spcPts val="0"/>
              </a:spcBef>
              <a:spcAft>
                <a:spcPts val="600"/>
              </a:spcAft>
              <a:defRPr/>
            </a:pPr>
            <a:r>
              <a:rPr lang="en-US" sz="1100" dirty="0">
                <a:cs typeface="Arial" pitchFamily="34" charset="0"/>
              </a:rPr>
              <a:t>5. Retain freedom of maneuver.</a:t>
            </a:r>
          </a:p>
          <a:p>
            <a:pPr marL="342900" indent="-342900" fontAlgn="auto">
              <a:spcBef>
                <a:spcPts val="0"/>
              </a:spcBef>
              <a:spcAft>
                <a:spcPts val="600"/>
              </a:spcAft>
              <a:defRPr/>
            </a:pPr>
            <a:r>
              <a:rPr lang="en-US" sz="1100" dirty="0">
                <a:cs typeface="Arial" pitchFamily="34" charset="0"/>
              </a:rPr>
              <a:t>6. Gain and maintain enemy contact with the smallest</a:t>
            </a:r>
          </a:p>
          <a:p>
            <a:pPr marL="342900" indent="-342900" fontAlgn="auto">
              <a:spcBef>
                <a:spcPts val="0"/>
              </a:spcBef>
              <a:spcAft>
                <a:spcPts val="600"/>
              </a:spcAft>
              <a:defRPr/>
            </a:pPr>
            <a:r>
              <a:rPr lang="en-US" sz="1100" dirty="0">
                <a:cs typeface="Arial" pitchFamily="34" charset="0"/>
              </a:rPr>
              <a:t>    element possible.</a:t>
            </a:r>
          </a:p>
          <a:p>
            <a:pPr marL="342900" indent="-342900" fontAlgn="auto">
              <a:spcBef>
                <a:spcPts val="0"/>
              </a:spcBef>
              <a:spcAft>
                <a:spcPts val="600"/>
              </a:spcAft>
              <a:defRPr/>
            </a:pPr>
            <a:r>
              <a:rPr lang="en-US" sz="1100" dirty="0">
                <a:cs typeface="Arial" pitchFamily="34" charset="0"/>
              </a:rPr>
              <a:t>7. Develop the situation</a:t>
            </a:r>
            <a:r>
              <a:rPr lang="en-US" sz="1100" dirty="0" smtClean="0">
                <a:cs typeface="Arial" pitchFamily="34" charset="0"/>
              </a:rPr>
              <a:t>.</a:t>
            </a:r>
            <a:endParaRPr lang="en-US" sz="1100" dirty="0">
              <a:cs typeface="Arial" pitchFamily="34" charset="0"/>
            </a:endParaRPr>
          </a:p>
        </p:txBody>
      </p:sp>
      <p:sp>
        <p:nvSpPr>
          <p:cNvPr id="3891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103</a:t>
            </a:r>
            <a:br>
              <a:rPr lang="en-US" sz="1600" b="1" dirty="0">
                <a:ea typeface="+mj-ea"/>
                <a:cs typeface="Arial" pitchFamily="34" charset="0"/>
              </a:rPr>
            </a:br>
            <a:r>
              <a:rPr lang="en-US" sz="1600" b="1" dirty="0">
                <a:ea typeface="+mj-ea"/>
                <a:cs typeface="Arial" pitchFamily="34" charset="0"/>
              </a:rPr>
              <a:t>Introduction</a:t>
            </a:r>
            <a:br>
              <a:rPr lang="en-US" sz="1600" b="1" dirty="0">
                <a:ea typeface="+mj-ea"/>
                <a:cs typeface="Arial" pitchFamily="34" charset="0"/>
              </a:rPr>
            </a:br>
            <a:r>
              <a:rPr lang="en-US" sz="1600" b="1" dirty="0">
                <a:ea typeface="+mj-ea"/>
                <a:cs typeface="Arial" pitchFamily="34" charset="0"/>
              </a:rPr>
              <a:t>Fundamentals &amp; </a:t>
            </a:r>
            <a:r>
              <a:rPr lang="en-US" sz="1600" b="1" dirty="0" smtClean="0">
                <a:ea typeface="+mj-ea"/>
                <a:cs typeface="Arial" pitchFamily="34" charset="0"/>
              </a:rPr>
              <a:t>Principles </a:t>
            </a:r>
            <a:endParaRPr lang="en-US" sz="1600" dirty="0">
              <a:ea typeface="+mj-ea"/>
              <a:cs typeface="Arial" pitchFamily="34" charset="0"/>
            </a:endParaRPr>
          </a:p>
        </p:txBody>
      </p:sp>
      <p:sp>
        <p:nvSpPr>
          <p:cNvPr id="6" name="Rectangle 6"/>
          <p:cNvSpPr>
            <a:spLocks noChangeArrowheads="1"/>
          </p:cNvSpPr>
          <p:nvPr/>
        </p:nvSpPr>
        <p:spPr bwMode="auto">
          <a:xfrm>
            <a:off x="2209800" y="5562600"/>
            <a:ext cx="2362200" cy="1951816"/>
          </a:xfrm>
          <a:prstGeom prst="rect">
            <a:avLst/>
          </a:prstGeom>
          <a:noFill/>
          <a:ln w="12700">
            <a:noFill/>
            <a:miter lim="800000"/>
            <a:headEnd/>
            <a:tailEnd/>
          </a:ln>
        </p:spPr>
        <p:txBody>
          <a:bodyPr wrap="square" lIns="90488" tIns="44450" rIns="90488" bIns="44450">
            <a:spAutoFit/>
          </a:bodyPr>
          <a:lstStyle/>
          <a:p>
            <a:pPr marL="609600" indent="-609600" algn="ctr" eaLnBrk="0" hangingPunct="0">
              <a:tabLst>
                <a:tab pos="179388" algn="l"/>
                <a:tab pos="628650" algn="l"/>
              </a:tabLst>
            </a:pPr>
            <a:r>
              <a:rPr lang="en-US" sz="1100" b="1" u="sng" dirty="0">
                <a:cs typeface="Arial" pitchFamily="34" charset="0"/>
              </a:rPr>
              <a:t>Troop Leading Procedures</a:t>
            </a:r>
          </a:p>
          <a:p>
            <a:pPr marL="609600" indent="-609600" eaLnBrk="0" hangingPunct="0">
              <a:tabLst>
                <a:tab pos="179388" algn="l"/>
                <a:tab pos="628650" algn="l"/>
              </a:tabLst>
            </a:pPr>
            <a:r>
              <a:rPr lang="en-US" sz="1100" dirty="0">
                <a:cs typeface="Arial" pitchFamily="34" charset="0"/>
              </a:rPr>
              <a:t>	</a:t>
            </a:r>
          </a:p>
          <a:p>
            <a:pPr marL="609600" indent="-609600" eaLnBrk="0" hangingPunct="0">
              <a:tabLst>
                <a:tab pos="179388" algn="l"/>
                <a:tab pos="628650" algn="l"/>
              </a:tabLst>
            </a:pPr>
            <a:r>
              <a:rPr lang="en-US" sz="1100" dirty="0">
                <a:cs typeface="Arial" pitchFamily="34" charset="0"/>
              </a:rPr>
              <a:t>1. Receive and Analyze the Mission</a:t>
            </a:r>
          </a:p>
          <a:p>
            <a:pPr marL="609600" indent="-609600" eaLnBrk="0" hangingPunct="0">
              <a:tabLst>
                <a:tab pos="179388" algn="l"/>
                <a:tab pos="628650" algn="l"/>
              </a:tabLst>
            </a:pPr>
            <a:r>
              <a:rPr lang="en-US" sz="1100" dirty="0">
                <a:cs typeface="Arial" pitchFamily="34" charset="0"/>
              </a:rPr>
              <a:t>2. Issue WARNORD</a:t>
            </a:r>
          </a:p>
          <a:p>
            <a:pPr marL="609600" indent="-609600" eaLnBrk="0" hangingPunct="0">
              <a:tabLst>
                <a:tab pos="179388" algn="l"/>
                <a:tab pos="628650" algn="l"/>
              </a:tabLst>
            </a:pPr>
            <a:r>
              <a:rPr lang="en-US" sz="1100" dirty="0">
                <a:cs typeface="Arial" pitchFamily="34" charset="0"/>
              </a:rPr>
              <a:t>3. Make a Tentative Plan</a:t>
            </a:r>
          </a:p>
          <a:p>
            <a:pPr marL="609600" indent="-609600" eaLnBrk="0" hangingPunct="0">
              <a:tabLst>
                <a:tab pos="179388" algn="l"/>
                <a:tab pos="628650" algn="l"/>
              </a:tabLst>
            </a:pPr>
            <a:r>
              <a:rPr lang="en-US" sz="1100" dirty="0">
                <a:cs typeface="Arial" pitchFamily="34" charset="0"/>
              </a:rPr>
              <a:t>4. Initiate Necessary Movement</a:t>
            </a:r>
          </a:p>
          <a:p>
            <a:pPr marL="609600" indent="-609600" eaLnBrk="0" hangingPunct="0">
              <a:tabLst>
                <a:tab pos="179388" algn="l"/>
                <a:tab pos="628650" algn="l"/>
              </a:tabLst>
            </a:pPr>
            <a:r>
              <a:rPr lang="en-US" sz="1100" dirty="0">
                <a:cs typeface="Arial" pitchFamily="34" charset="0"/>
              </a:rPr>
              <a:t>5. Conduct Reconnaissance</a:t>
            </a:r>
          </a:p>
          <a:p>
            <a:pPr marL="609600" indent="-609600" eaLnBrk="0" hangingPunct="0">
              <a:tabLst>
                <a:tab pos="179388" algn="l"/>
                <a:tab pos="628650" algn="l"/>
              </a:tabLst>
            </a:pPr>
            <a:r>
              <a:rPr lang="en-US" sz="1100" dirty="0">
                <a:cs typeface="Arial" pitchFamily="34" charset="0"/>
              </a:rPr>
              <a:t>6. Finalize the Plan</a:t>
            </a:r>
          </a:p>
          <a:p>
            <a:pPr marL="609600" indent="-609600" eaLnBrk="0" hangingPunct="0">
              <a:tabLst>
                <a:tab pos="179388" algn="l"/>
                <a:tab pos="628650" algn="l"/>
              </a:tabLst>
            </a:pPr>
            <a:r>
              <a:rPr lang="en-US" sz="1100" dirty="0">
                <a:cs typeface="Arial" pitchFamily="34" charset="0"/>
              </a:rPr>
              <a:t>7. Issue the OPORD</a:t>
            </a:r>
          </a:p>
          <a:p>
            <a:pPr marL="609600" indent="-609600" eaLnBrk="0" hangingPunct="0">
              <a:tabLst>
                <a:tab pos="179388" algn="l"/>
                <a:tab pos="628650" algn="l"/>
              </a:tabLst>
            </a:pPr>
            <a:r>
              <a:rPr lang="en-US" sz="1100" dirty="0">
                <a:cs typeface="Arial" pitchFamily="34" charset="0"/>
              </a:rPr>
              <a:t>8. Supervise	</a:t>
            </a:r>
          </a:p>
        </p:txBody>
      </p:sp>
      <p:sp>
        <p:nvSpPr>
          <p:cNvPr id="7" name="Rectangle 9"/>
          <p:cNvSpPr>
            <a:spLocks noChangeArrowheads="1"/>
          </p:cNvSpPr>
          <p:nvPr/>
        </p:nvSpPr>
        <p:spPr bwMode="auto">
          <a:xfrm>
            <a:off x="2590800" y="7696200"/>
            <a:ext cx="3962400" cy="1105431"/>
          </a:xfrm>
          <a:prstGeom prst="rect">
            <a:avLst/>
          </a:prstGeom>
          <a:noFill/>
          <a:ln w="12700">
            <a:noFill/>
            <a:miter lim="800000"/>
            <a:headEnd/>
            <a:tailEnd/>
          </a:ln>
        </p:spPr>
        <p:txBody>
          <a:bodyPr wrap="square" lIns="90488" tIns="44450" rIns="90488" bIns="44450">
            <a:spAutoFit/>
          </a:bodyPr>
          <a:lstStyle/>
          <a:p>
            <a:pPr marL="609600" indent="-609600" algn="ctr" eaLnBrk="0" hangingPunct="0">
              <a:tabLst>
                <a:tab pos="179388" algn="l"/>
                <a:tab pos="628650" algn="l"/>
              </a:tabLst>
            </a:pPr>
            <a:r>
              <a:rPr lang="en-US" sz="1100" b="1" u="sng" dirty="0">
                <a:cs typeface="Arial" pitchFamily="34" charset="0"/>
              </a:rPr>
              <a:t>Actions on Contact</a:t>
            </a:r>
          </a:p>
          <a:p>
            <a:pPr marL="609600" indent="-609600" eaLnBrk="0" hangingPunct="0">
              <a:tabLst>
                <a:tab pos="179388" algn="l"/>
                <a:tab pos="628650" algn="l"/>
              </a:tabLst>
            </a:pPr>
            <a:r>
              <a:rPr lang="en-US" sz="1100" dirty="0">
                <a:cs typeface="Arial" pitchFamily="34" charset="0"/>
              </a:rPr>
              <a:t>	</a:t>
            </a:r>
          </a:p>
          <a:p>
            <a:pPr marL="609600" indent="-609600" eaLnBrk="0" hangingPunct="0">
              <a:tabLst>
                <a:tab pos="179388" algn="l"/>
                <a:tab pos="628650" algn="l"/>
              </a:tabLst>
            </a:pPr>
            <a:r>
              <a:rPr lang="en-US" sz="1100" dirty="0">
                <a:cs typeface="Arial" pitchFamily="34" charset="0"/>
              </a:rPr>
              <a:t>1. Deploy and report</a:t>
            </a:r>
          </a:p>
          <a:p>
            <a:pPr marL="609600" indent="-609600" eaLnBrk="0" hangingPunct="0">
              <a:tabLst>
                <a:tab pos="179388" algn="l"/>
                <a:tab pos="628650" algn="l"/>
              </a:tabLst>
            </a:pPr>
            <a:r>
              <a:rPr lang="en-US" sz="1100" dirty="0">
                <a:cs typeface="Arial" pitchFamily="34" charset="0"/>
              </a:rPr>
              <a:t>2. Evaluate and Develop the Situation </a:t>
            </a:r>
          </a:p>
          <a:p>
            <a:pPr marL="609600" indent="-609600" eaLnBrk="0" hangingPunct="0">
              <a:tabLst>
                <a:tab pos="179388" algn="l"/>
                <a:tab pos="628650" algn="l"/>
              </a:tabLst>
            </a:pPr>
            <a:r>
              <a:rPr lang="en-US" sz="1100" dirty="0">
                <a:cs typeface="Arial" pitchFamily="34" charset="0"/>
              </a:rPr>
              <a:t>3. Choose and Recommend A COA and Maneuver the Force</a:t>
            </a:r>
          </a:p>
          <a:p>
            <a:pPr marL="609600" indent="-609600" eaLnBrk="0" hangingPunct="0">
              <a:tabLst>
                <a:tab pos="179388" algn="l"/>
                <a:tab pos="628650" algn="l"/>
              </a:tabLst>
            </a:pPr>
            <a:r>
              <a:rPr lang="en-US" sz="1100" dirty="0">
                <a:cs typeface="Arial" pitchFamily="34" charset="0"/>
              </a:rPr>
              <a:t>4. Execute the Course of Action	</a:t>
            </a:r>
          </a:p>
        </p:txBody>
      </p:sp>
      <p:sp>
        <p:nvSpPr>
          <p:cNvPr id="9" name="Rectangle 4"/>
          <p:cNvSpPr>
            <a:spLocks noChangeArrowheads="1"/>
          </p:cNvSpPr>
          <p:nvPr/>
        </p:nvSpPr>
        <p:spPr bwMode="auto">
          <a:xfrm>
            <a:off x="4572000" y="5562600"/>
            <a:ext cx="1905000" cy="1782539"/>
          </a:xfrm>
          <a:prstGeom prst="rect">
            <a:avLst/>
          </a:prstGeom>
          <a:noFill/>
          <a:ln w="12700">
            <a:noFill/>
            <a:miter lim="800000"/>
            <a:headEnd/>
            <a:tailEnd/>
          </a:ln>
        </p:spPr>
        <p:txBody>
          <a:bodyPr wrap="square" lIns="90488" tIns="44450" rIns="90488" bIns="44450">
            <a:spAutoFit/>
          </a:bodyPr>
          <a:lstStyle/>
          <a:p>
            <a:pPr marL="609600" indent="-609600" algn="ctr" eaLnBrk="0" hangingPunct="0">
              <a:tabLst>
                <a:tab pos="179388" algn="l"/>
                <a:tab pos="628650" algn="l"/>
              </a:tabLst>
            </a:pPr>
            <a:r>
              <a:rPr lang="en-US" sz="1100" b="1" u="sng" dirty="0">
                <a:cs typeface="Arial" pitchFamily="34" charset="0"/>
              </a:rPr>
              <a:t>Forms of Contact</a:t>
            </a:r>
          </a:p>
          <a:p>
            <a:pPr marL="609600" indent="-609600" eaLnBrk="0" hangingPunct="0">
              <a:tabLst>
                <a:tab pos="179388" algn="l"/>
                <a:tab pos="628650" algn="l"/>
              </a:tabLst>
            </a:pPr>
            <a:r>
              <a:rPr lang="en-US" sz="1100" dirty="0">
                <a:cs typeface="Arial" pitchFamily="34" charset="0"/>
              </a:rPr>
              <a:t>	</a:t>
            </a:r>
          </a:p>
          <a:p>
            <a:pPr marL="609600" indent="-609600" eaLnBrk="0" hangingPunct="0">
              <a:tabLst>
                <a:tab pos="179388" algn="l"/>
                <a:tab pos="628650" algn="l"/>
              </a:tabLst>
            </a:pPr>
            <a:r>
              <a:rPr lang="en-US" sz="1100" dirty="0">
                <a:cs typeface="Arial" pitchFamily="34" charset="0"/>
              </a:rPr>
              <a:t>1. Visual</a:t>
            </a:r>
          </a:p>
          <a:p>
            <a:pPr marL="609600" indent="-609600" eaLnBrk="0" hangingPunct="0">
              <a:tabLst>
                <a:tab pos="179388" algn="l"/>
                <a:tab pos="628650" algn="l"/>
              </a:tabLst>
            </a:pPr>
            <a:r>
              <a:rPr lang="en-US" sz="1100" dirty="0">
                <a:cs typeface="Arial" pitchFamily="34" charset="0"/>
              </a:rPr>
              <a:t>2. Direct Fire</a:t>
            </a:r>
          </a:p>
          <a:p>
            <a:pPr marL="609600" indent="-609600" eaLnBrk="0" hangingPunct="0">
              <a:tabLst>
                <a:tab pos="179388" algn="l"/>
                <a:tab pos="628650" algn="l"/>
              </a:tabLst>
            </a:pPr>
            <a:r>
              <a:rPr lang="en-US" sz="1100" dirty="0">
                <a:cs typeface="Arial" pitchFamily="34" charset="0"/>
              </a:rPr>
              <a:t>3. Indirect Fire</a:t>
            </a:r>
          </a:p>
          <a:p>
            <a:pPr marL="609600" indent="-609600" eaLnBrk="0" hangingPunct="0">
              <a:tabLst>
                <a:tab pos="179388" algn="l"/>
                <a:tab pos="628650" algn="l"/>
              </a:tabLst>
            </a:pPr>
            <a:r>
              <a:rPr lang="en-US" sz="1100" dirty="0">
                <a:cs typeface="Arial" pitchFamily="34" charset="0"/>
              </a:rPr>
              <a:t>4. Obstacle</a:t>
            </a:r>
          </a:p>
          <a:p>
            <a:pPr marL="609600" indent="-609600" eaLnBrk="0" hangingPunct="0">
              <a:tabLst>
                <a:tab pos="179388" algn="l"/>
                <a:tab pos="628650" algn="l"/>
              </a:tabLst>
            </a:pPr>
            <a:r>
              <a:rPr lang="en-US" sz="1100" dirty="0">
                <a:cs typeface="Arial" pitchFamily="34" charset="0"/>
              </a:rPr>
              <a:t>5. Aircraft</a:t>
            </a:r>
          </a:p>
          <a:p>
            <a:pPr marL="609600" indent="-609600" eaLnBrk="0" hangingPunct="0">
              <a:tabLst>
                <a:tab pos="179388" algn="l"/>
                <a:tab pos="628650" algn="l"/>
              </a:tabLst>
            </a:pPr>
            <a:r>
              <a:rPr lang="en-US" sz="1100" dirty="0">
                <a:cs typeface="Arial" pitchFamily="34" charset="0"/>
              </a:rPr>
              <a:t>6. Electronic</a:t>
            </a:r>
          </a:p>
          <a:p>
            <a:pPr marL="609600" indent="-609600" eaLnBrk="0" hangingPunct="0">
              <a:tabLst>
                <a:tab pos="179388" algn="l"/>
                <a:tab pos="628650" algn="l"/>
              </a:tabLst>
            </a:pPr>
            <a:r>
              <a:rPr lang="en-US" sz="1100" dirty="0">
                <a:cs typeface="Arial" pitchFamily="34" charset="0"/>
              </a:rPr>
              <a:t>7. NBC &amp; Smoke</a:t>
            </a:r>
          </a:p>
          <a:p>
            <a:pPr marL="609600" indent="-609600" eaLnBrk="0" hangingPunct="0">
              <a:tabLst>
                <a:tab pos="179388" algn="l"/>
                <a:tab pos="628650" algn="l"/>
              </a:tabLst>
            </a:pPr>
            <a:r>
              <a:rPr lang="en-US" sz="1100" dirty="0">
                <a:cs typeface="Arial" pitchFamily="34" charset="0"/>
              </a:rPr>
              <a:t>8. Non-Hostile (Non-Lethal)</a:t>
            </a:r>
          </a:p>
        </p:txBody>
      </p:sp>
      <p:graphicFrame>
        <p:nvGraphicFramePr>
          <p:cNvPr id="11" name="Table 10"/>
          <p:cNvGraphicFramePr>
            <a:graphicFrameLocks noGrp="1"/>
          </p:cNvGraphicFramePr>
          <p:nvPr/>
        </p:nvGraphicFramePr>
        <p:xfrm>
          <a:off x="322385" y="1031630"/>
          <a:ext cx="6206932" cy="4541520"/>
        </p:xfrm>
        <a:graphic>
          <a:graphicData uri="http://schemas.openxmlformats.org/drawingml/2006/table">
            <a:tbl>
              <a:tblPr firstRow="1" bandRow="1">
                <a:tableStyleId>{9DCAF9ED-07DC-4A11-8D7F-57B35C25682E}</a:tableStyleId>
              </a:tblPr>
              <a:tblGrid>
                <a:gridCol w="1377580"/>
                <a:gridCol w="2434394"/>
                <a:gridCol w="2394958"/>
              </a:tblGrid>
              <a:tr h="325537">
                <a:tc>
                  <a:txBody>
                    <a:bodyPr/>
                    <a:lstStyle/>
                    <a:p>
                      <a:pPr algn="ctr"/>
                      <a:r>
                        <a:rPr lang="en-US" sz="1600" i="1" dirty="0" smtClean="0"/>
                        <a:t>Mission</a:t>
                      </a:r>
                      <a:endParaRPr lang="en-US" sz="16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i="1" dirty="0" smtClean="0"/>
                        <a:t>Squadron</a:t>
                      </a:r>
                      <a:endParaRPr lang="en-US" sz="16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i="1" dirty="0" smtClean="0"/>
                        <a:t>Troop</a:t>
                      </a:r>
                      <a:endParaRPr lang="en-US" sz="16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Zone Recon- </a:t>
                      </a:r>
                      <a:r>
                        <a:rPr lang="en-US" sz="1200" b="0" dirty="0" smtClean="0"/>
                        <a:t>A form of reconnaissance  that involves a directed effort to obtain detailed</a:t>
                      </a:r>
                      <a:r>
                        <a:rPr lang="en-US" sz="1200" b="0" baseline="0" dirty="0" smtClean="0"/>
                        <a:t> information on all routes, obstacles, terrain and enemy forces within a zone defined by boundaries</a:t>
                      </a:r>
                      <a:endParaRPr lang="en-US" sz="1200" b="0" i="1" dirty="0" smtClean="0"/>
                    </a:p>
                    <a:p>
                      <a:pPr algn="l"/>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a:txBody>
                    <a:bodyPr/>
                    <a:lstStyle/>
                    <a:p>
                      <a:pPr algn="l"/>
                      <a:r>
                        <a:rPr lang="en-US" sz="1200" i="1" u="sng" dirty="0" smtClean="0"/>
                        <a:t>Considerations:  </a:t>
                      </a:r>
                      <a:r>
                        <a:rPr lang="en-US" sz="1200" baseline="0" dirty="0" smtClean="0"/>
                        <a:t>Threat, Society, Infrastructure, Terrain, Reporting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smtClean="0"/>
                        <a:t>Zone</a:t>
                      </a:r>
                      <a:r>
                        <a:rPr lang="en-US" sz="1200" baseline="0" dirty="0" smtClean="0"/>
                        <a:t> recon may transition into screen along LOA.  In this case the SQDN will BPT transition into a 20-30km frontage.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smtClean="0"/>
                        <a:t>May</a:t>
                      </a:r>
                      <a:r>
                        <a:rPr lang="en-US" sz="1200" baseline="0" dirty="0" smtClean="0"/>
                        <a:t> be tasked to conduct Zone, Area or Route recon in support of SQDN mission. </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gridSpan="3">
                  <a:txBody>
                    <a:bodyPr/>
                    <a:lstStyle/>
                    <a:p>
                      <a:pPr algn="l"/>
                      <a:r>
                        <a:rPr lang="en-US" sz="1200" b="1" dirty="0" smtClean="0"/>
                        <a:t>Area Recon-  </a:t>
                      </a:r>
                      <a:r>
                        <a:rPr lang="en-US" sz="1200" b="0" dirty="0" smtClean="0"/>
                        <a:t>A form of reconnaissance operations that is directed to obtain detailed information concerning  the terrain or enemy activity within</a:t>
                      </a:r>
                      <a:r>
                        <a:rPr lang="en-US" sz="1200" b="0" baseline="0" dirty="0" smtClean="0"/>
                        <a:t> a prescribed area.  </a:t>
                      </a:r>
                      <a:endParaRPr lang="en-US" sz="1200"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u="sng" dirty="0" smtClean="0"/>
                        <a:t>Considerations:  </a:t>
                      </a:r>
                      <a:r>
                        <a:rPr lang="en-US" sz="1200" baseline="0" dirty="0" smtClean="0"/>
                        <a:t>Threat, Society, Infrastructure, Terrain, Reporting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dirty="0" smtClean="0"/>
                        <a:t>May closely resemble a zone</a:t>
                      </a:r>
                      <a:r>
                        <a:rPr lang="en-US" sz="1200" baseline="0" dirty="0" smtClean="0"/>
                        <a:t> recon in that subordinate units may execute, zone, area or rte recon in support of the SQDN mission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May</a:t>
                      </a:r>
                      <a:r>
                        <a:rPr lang="en-US" sz="1200" baseline="0" dirty="0" smtClean="0"/>
                        <a:t> be tasked to conduct Zone, Area or Route recon in support of SQDN mission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gridSpan="3">
                  <a:txBody>
                    <a:bodyPr/>
                    <a:lstStyle/>
                    <a:p>
                      <a:r>
                        <a:rPr lang="en-US" sz="1200" b="1" dirty="0" smtClean="0"/>
                        <a:t>Route Recon </a:t>
                      </a:r>
                      <a:r>
                        <a:rPr lang="en-US" sz="1200" b="1" baseline="0" dirty="0" smtClean="0"/>
                        <a:t>-  </a:t>
                      </a:r>
                      <a:r>
                        <a:rPr lang="en-US" sz="1200" b="0" baseline="0" dirty="0" smtClean="0"/>
                        <a:t>A directed effort to obtain detailed information of a specific route and all terrain from which the enemy could influence movement along that route</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537">
                <a:tc>
                  <a:txBody>
                    <a:bodyPr/>
                    <a:lstStyle/>
                    <a:p>
                      <a:pPr algn="l"/>
                      <a:r>
                        <a:rPr lang="en-US" sz="1200" b="0" i="1" u="sng" dirty="0" smtClean="0"/>
                        <a:t>Considerations:</a:t>
                      </a:r>
                      <a:r>
                        <a:rPr lang="en-US" sz="1200" b="0" dirty="0" smtClean="0"/>
                        <a:t> Tempo</a:t>
                      </a:r>
                      <a:r>
                        <a:rPr lang="en-US" sz="1200" b="0" baseline="0" dirty="0" smtClean="0"/>
                        <a:t> and Focus (enemy, and or </a:t>
                      </a:r>
                      <a:r>
                        <a:rPr lang="en-US" sz="1200" b="0" baseline="0" dirty="0" err="1" smtClean="0"/>
                        <a:t>trafficability</a:t>
                      </a:r>
                      <a:r>
                        <a:rPr lang="en-US" sz="1200" b="0" baseline="0" dirty="0" smtClean="0"/>
                        <a:t>)</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Can recon up to 6 routes simultaneously </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Can recon up to two routes</a:t>
                      </a:r>
                      <a:r>
                        <a:rPr lang="en-US" sz="1200" baseline="0" dirty="0" smtClean="0"/>
                        <a:t> simultaneously </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Medical Support Operations (1of 2)</a:t>
            </a:r>
            <a:endParaRPr lang="en-US" sz="1600" dirty="0">
              <a:ea typeface="+mj-ea"/>
              <a:cs typeface="Arial" pitchFamily="34" charset="0"/>
            </a:endParaRPr>
          </a:p>
        </p:txBody>
      </p:sp>
      <p:sp>
        <p:nvSpPr>
          <p:cNvPr id="443393" name="Rectangle 1"/>
          <p:cNvSpPr>
            <a:spLocks noChangeArrowheads="1"/>
          </p:cNvSpPr>
          <p:nvPr/>
        </p:nvSpPr>
        <p:spPr bwMode="auto">
          <a:xfrm>
            <a:off x="152400" y="1003756"/>
            <a:ext cx="15240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Organization: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HHT Treatment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nvGraphicFramePr>
        <p:xfrm>
          <a:off x="1607820" y="1143000"/>
          <a:ext cx="4411980" cy="838200"/>
        </p:xfrm>
        <a:graphic>
          <a:graphicData uri="http://schemas.openxmlformats.org/drawingml/2006/table">
            <a:tbl>
              <a:tblPr/>
              <a:tblGrid>
                <a:gridCol w="2125980"/>
                <a:gridCol w="2286000"/>
              </a:tblGrid>
              <a:tr h="0">
                <a:tc>
                  <a:txBody>
                    <a:bodyPr/>
                    <a:lstStyle/>
                    <a:p>
                      <a:pPr marL="0" marR="0">
                        <a:spcBef>
                          <a:spcPts val="0"/>
                        </a:spcBef>
                        <a:spcAft>
                          <a:spcPts val="0"/>
                        </a:spcAft>
                      </a:pPr>
                      <a:r>
                        <a:rPr lang="en-US" sz="1100" dirty="0" smtClean="0">
                          <a:latin typeface="Arial"/>
                          <a:ea typeface="Times New Roman"/>
                        </a:rPr>
                        <a:t>SQDN </a:t>
                      </a:r>
                      <a:r>
                        <a:rPr lang="en-US" sz="1100" dirty="0">
                          <a:latin typeface="Arial"/>
                          <a:ea typeface="Times New Roman"/>
                        </a:rPr>
                        <a:t>Aid Station </a:t>
                      </a:r>
                      <a:r>
                        <a:rPr lang="en-US" sz="1100" dirty="0" smtClean="0">
                          <a:latin typeface="Arial"/>
                          <a:ea typeface="Times New Roman"/>
                        </a:rPr>
                        <a:t>(SAS</a:t>
                      </a:r>
                      <a:r>
                        <a:rPr lang="en-US" sz="1100" dirty="0">
                          <a:latin typeface="Arial"/>
                          <a:ea typeface="Times New Roman"/>
                        </a:rPr>
                        <a:t>) M577</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Forward Aid Station (FAS) M577</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Doctor</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Physician Assistant </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NCO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NCO Medic (PSG)</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2 x Medics</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2 x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Medical Platoon Leader</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43394" name="Rectangle 2"/>
          <p:cNvSpPr>
            <a:spLocks noChangeArrowheads="1"/>
          </p:cNvSpPr>
          <p:nvPr/>
        </p:nvSpPr>
        <p:spPr bwMode="auto">
          <a:xfrm>
            <a:off x="152400" y="190500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HHT Evacuation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nvGraphicFramePr>
        <p:xfrm>
          <a:off x="1569720" y="2125580"/>
          <a:ext cx="4526280" cy="502920"/>
        </p:xfrm>
        <a:graphic>
          <a:graphicData uri="http://schemas.openxmlformats.org/drawingml/2006/table">
            <a:tbl>
              <a:tblPr/>
              <a:tblGrid>
                <a:gridCol w="1554480"/>
                <a:gridCol w="1485900"/>
                <a:gridCol w="1485900"/>
              </a:tblGrid>
              <a:tr h="0">
                <a:tc>
                  <a:txBody>
                    <a:bodyPr/>
                    <a:lstStyle/>
                    <a:p>
                      <a:pPr marL="0" marR="0">
                        <a:spcBef>
                          <a:spcPts val="0"/>
                        </a:spcBef>
                        <a:spcAft>
                          <a:spcPts val="0"/>
                        </a:spcAft>
                      </a:pPr>
                      <a:r>
                        <a:rPr lang="en-US" sz="1100" dirty="0">
                          <a:latin typeface="Arial"/>
                          <a:ea typeface="Times New Roman"/>
                        </a:rPr>
                        <a:t>Evac Team 1 (M113)</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Evac Team 2 (M113)</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Evac Team 3 (M113)</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NCO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NCO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NCO Medic </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100" dirty="0">
                          <a:latin typeface="Arial"/>
                          <a:ea typeface="Times New Roman"/>
                        </a:rPr>
                        <a:t>2 x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2 x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rPr>
                        <a:t>2 x Medic</a:t>
                      </a:r>
                      <a:endParaRPr lang="en-US"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43395" name="Rectangle 3"/>
          <p:cNvSpPr>
            <a:spLocks noChangeArrowheads="1"/>
          </p:cNvSpPr>
          <p:nvPr/>
        </p:nvSpPr>
        <p:spPr bwMode="auto">
          <a:xfrm>
            <a:off x="148390" y="2648608"/>
            <a:ext cx="64008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Line Troop Medic Sections will consist of one M113, one NCO medic, and 3 medics.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HHT Medical Support Section will consist of one FMTV with two medics and one HMMWV with two medics.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Maneuver Support.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t>
            </a:r>
            <a:r>
              <a:rPr lang="en-US" sz="1100" dirty="0" smtClean="0">
                <a:ea typeface="Times New Roman" pitchFamily="18" charset="0"/>
                <a:cs typeface="Arial" pitchFamily="34" charset="0"/>
              </a:rPr>
              <a:t>Squadron</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Aid Station (SAS): The SAS will deploy with the combat trains. It will operate at the combat trains. If the squadron is performing a screen, the MAS may be required to move forward and act as a FAS in order to provide adequate coverage to the Troops. The SAS will operate on the Squadron A/L net. Upon receiving casualties and treating, the MAS can RTD the patient or EVAC him further to the rear. EVAC will be by Air MEDEVAC or pre-positioned ambulances from the supporting Medical Company. The CAV Support Team (CST), will be augmented by the Brigade Forward Support Battalion (FSB) that will include a Medical Company, C CO/Charlie Med. They will provide EVAC assets to a Level II Medical Treatment Facility (MTF). The positioning of Ambulance Exchange Points (AXPs) will be determined by the location of the CST and coordination with the Medical Company.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Forward Aid Station (FAS): The FAS moves out with the combat trains. Upon being deployed forward, the FAS will remain within 5 km behind the elements being supported, closer if EVAC time and terrain dictates. The FAS will operate on the Squadron A/L net. The FAS will also monitor Troop frequencies when necessary. HHT Evac tracks will deploy with the FAS IOT exchange casualties from the line troops and evacuate them to the FAS for further treatment. Evac tracks will then evacuate casualties to the MAS for continued treatment. The Medical Company will Evac from the MAS to a Level II MTF.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Troop Evacuation: A, B, and C Troops will deploy with their organic Medical Tracks and position their remaining medical assets in order to provide adequate coverage. The Evac teams will assist and provide greater medical treatment as necessary.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Air MEDEVAC: Medics will determine the medical status of a casualty. He will then direct the commander on ground, if needed, to call a 9 Line MEDEVAC. The Medic will continue to treat the casualty until the MEDEVAC has picked up the casualty. Medic will have 4 Soldiers to assist in moving and loading the casualty aboard the helicopter. The Medic will advise the Flight Medic of the status and provide any documentation as necessary. </a:t>
            </a:r>
          </a:p>
          <a:p>
            <a:pPr eaLnBrk="0" hangingPunct="0"/>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Casualty feeder Report (DA Form 1156) and Witness Statement on Individual (DA Form 1155): Cards will be filled out with all pertinent information to </a:t>
            </a:r>
            <a:r>
              <a:rPr lang="en-US" sz="1100" dirty="0" smtClean="0">
                <a:ea typeface="Times New Roman" pitchFamily="18" charset="0"/>
                <a:cs typeface="Arial" pitchFamily="34" charset="0"/>
              </a:rPr>
              <a:t>the extent possible prior to any operation. Squadron Aid Station (SAS) will consolidate all cards and turn into the CTCP.</a:t>
            </a:r>
          </a:p>
          <a:p>
            <a:pPr eaLnBrk="0" hangingPunct="0"/>
            <a:r>
              <a:rPr lang="en-US" sz="1100" dirty="0" smtClean="0">
                <a:ea typeface="Times New Roman" pitchFamily="18" charset="0"/>
                <a:cs typeface="Arial" pitchFamily="34" charset="0"/>
              </a:rPr>
              <a:t>(3) Sensitive Items: All sensitive items will not be transported with litter patients to the medical treatment areas. PSG/PL/1SG must secure all sensitive items prior to evacuation. Ambulatory patients may carry weapons if injuries allow. These personnel will be utilized to pull security and/or perform duties as necessary to the fullest extant that their injuries will allow. </a:t>
            </a:r>
          </a:p>
          <a:p>
            <a:pPr eaLnBrk="0" hangingPunct="0"/>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904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Sustainment</a:t>
            </a:r>
            <a:br>
              <a:rPr lang="en-US" sz="1600" b="1" dirty="0">
                <a:ea typeface="+mj-ea"/>
                <a:cs typeface="Arial" pitchFamily="34" charset="0"/>
              </a:rPr>
            </a:br>
            <a:r>
              <a:rPr lang="en-US" sz="1600" b="1" dirty="0" smtClean="0">
                <a:ea typeface="+mj-ea"/>
                <a:cs typeface="Arial" pitchFamily="34" charset="0"/>
              </a:rPr>
              <a:t>Medical Support Operations (2of 2)</a:t>
            </a:r>
            <a:endParaRPr lang="en-US" sz="1600" dirty="0">
              <a:ea typeface="+mj-ea"/>
              <a:cs typeface="Arial" pitchFamily="34" charset="0"/>
            </a:endParaRPr>
          </a:p>
        </p:txBody>
      </p:sp>
      <p:sp>
        <p:nvSpPr>
          <p:cNvPr id="444417" name="Rectangle 1"/>
          <p:cNvSpPr>
            <a:spLocks noChangeArrowheads="1"/>
          </p:cNvSpPr>
          <p:nvPr/>
        </p:nvSpPr>
        <p:spPr bwMode="auto">
          <a:xfrm>
            <a:off x="176464" y="1047445"/>
            <a:ext cx="6513094" cy="7686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Casualty Identification and Vehicle Marking: There are four categories of</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casualties which identify the degree of the soldier’s wounds. Since most soldiers in a stressful situation are not able to differentiate between these categories, all CAV soldiers will mark casualties as either serious (red) or not-as-serious (green) to help the medical team quickly help the more seriously wounded. When evacuating casualties by vehicle, use 4-way hazards to identify which vehicle is carrying casualties. Use lights as mission dictates.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3-7 CAV Graves Registration Operations.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KIAs/DOWs (Died of Wounds) will be reported and tracked to the CTCP using the same procedures as the standard casualty reports.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The CCP will designate a Squadron level GREGG site. There may be several sites selected during a battle with a consolidated GREGG site established once imminent fighting has ceased.  The GREGG sites will be located at Casualty Collection Points (CCP). At the CCPs, the GREGG will be designated by the medical personnel, ensuring it is out of sight of the living casualties.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All living casualties must be evacuated separately from the KIAs and DOWs. DOWs and KIAs may be evacuated by any vehicle. As a last resort, using a Medical Vehicle to move the DOWs and KIAs is authorized.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After the battle and all DOWs and KIAs are consolidated at the Squadron GREGG site, nonstandard evac vehicles will be used to move remains back to the field trains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Reporting is the most important element. The sooner all KIAs and DOWs are reported via the Squadron A&amp;L net, the quicker a replacement report can be sent.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A DD Form 1155 and 1156 will be completed for each KIA and DOW and accompany the remains to the field trains for collection and processing</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050" dirty="0" smtClean="0">
                <a:ea typeface="Times New Roman" pitchFamily="18" charset="0"/>
                <a:cs typeface="Arial" pitchFamily="34" charset="0"/>
              </a:rPr>
              <a:t>5</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Mass Casualty Situation:</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 Mass Casualty Situation exists when the number of casualties exceeds the number patients a Medic and/or a Doctor/Physician Assistant can effectively treat.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The Medic and or Doctor/Physician will be the identifying individual that will call a MASCAL.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When a MASCAL is called, all available personnel will report to the area. They will provide litter and aid teams to assist the Medics with treatment. All available vehicles will be used to transport the casualties to the next level of care.</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Notification of a MASCAL will be made to the CTCP as soon as possible to start the coordination of a MASCAL with the FSB Medical Company.</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Medical Assets not being used will be directed to assist in the treatment of casualties.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050" dirty="0" smtClean="0">
                <a:ea typeface="Times New Roman" pitchFamily="18" charset="0"/>
                <a:cs typeface="Arial" pitchFamily="34" charset="0"/>
              </a:rPr>
              <a:t>6</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Ambulance Transfer Points (AXP):</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The AXP will be set up between FAS and the MAS if evacuation times are greater than 30 mins.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Locations will be determined by terrain and access routes.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CTCP will notify the TOC of the locations of AXPs.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050" dirty="0" smtClean="0">
                <a:ea typeface="Times New Roman" pitchFamily="18" charset="0"/>
                <a:cs typeface="Arial" pitchFamily="34" charset="0"/>
              </a:rPr>
              <a:t>7</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Tail Gate Medicine:</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Tail gate medicine will be utilized when the unit is not expected to be in place for extended periods of time; or the need to move out of area is more important.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Tail gate medicine requires minimal equipment to be used. Medical Equipment Sets (MESs) sick call and trauma sets will be open and ready to use with 2 litters set up.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050" dirty="0" smtClean="0">
                <a:ea typeface="Times New Roman" pitchFamily="18" charset="0"/>
                <a:cs typeface="Arial" pitchFamily="34" charset="0"/>
              </a:rPr>
              <a:t>8</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Nonstandard Evacuation: Any vehicle may be used to evacuate a casualty. Minimizing further injury to the casualty must be emphasized due to the inability to properly support and stabilize the patient.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050" dirty="0" smtClean="0">
                <a:ea typeface="Times New Roman" pitchFamily="18" charset="0"/>
                <a:cs typeface="Arial" pitchFamily="34" charset="0"/>
              </a:rPr>
              <a:t>9</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Field Sanitation Teams (FSTs): FSTs are used to minimize the risk of disease non-battle injuries (DNBIs). HHT and each Line Troop will provide Soldiers to attend a field sanitation class in order to teach their Troop on field hygiene. They are resupplied mainly through the S-4, with some CL VIII from the medical section.</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REPORTS</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2"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9" name="Picture 8"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1" name="Table 10"/>
          <p:cNvGraphicFramePr>
            <a:graphicFrameLocks noGrp="1"/>
          </p:cNvGraphicFramePr>
          <p:nvPr/>
        </p:nvGraphicFramePr>
        <p:xfrm>
          <a:off x="990600" y="1629862"/>
          <a:ext cx="4953000" cy="6828338"/>
        </p:xfrm>
        <a:graphic>
          <a:graphicData uri="http://schemas.openxmlformats.org/drawingml/2006/table">
            <a:tbl>
              <a:tblPr/>
              <a:tblGrid>
                <a:gridCol w="4953000"/>
              </a:tblGrid>
              <a:tr h="310379">
                <a:tc>
                  <a:txBody>
                    <a:bodyPr/>
                    <a:lstStyle/>
                    <a:p>
                      <a:pPr algn="l" fontAlgn="b"/>
                      <a:r>
                        <a:rPr lang="en-US" sz="1100" b="0" i="0" u="none" strike="noStrike" dirty="0" smtClean="0">
                          <a:solidFill>
                            <a:srgbClr val="000000"/>
                          </a:solidFill>
                          <a:latin typeface="Arial"/>
                        </a:rPr>
                        <a:t>Red</a:t>
                      </a:r>
                      <a:r>
                        <a:rPr lang="en-US" sz="1100" b="0" i="0" u="none" strike="noStrike" baseline="0" dirty="0" smtClean="0">
                          <a:solidFill>
                            <a:srgbClr val="000000"/>
                          </a:solidFill>
                          <a:latin typeface="Arial"/>
                        </a:rPr>
                        <a:t> 1 Personnel Daily Summary Report</a:t>
                      </a:r>
                      <a:endParaRPr lang="en-US" sz="11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Red</a:t>
                      </a:r>
                      <a:r>
                        <a:rPr lang="en-US" sz="1100" b="0" i="0" u="none" strike="noStrike" baseline="0" dirty="0" smtClean="0">
                          <a:solidFill>
                            <a:srgbClr val="000000"/>
                          </a:solidFill>
                          <a:latin typeface="Arial"/>
                        </a:rPr>
                        <a:t> 2 Personnel Battle Loss Report</a:t>
                      </a:r>
                      <a:endParaRPr lang="en-US" sz="11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baseline="0" dirty="0" smtClean="0">
                          <a:solidFill>
                            <a:srgbClr val="000000"/>
                          </a:solidFill>
                          <a:latin typeface="Arial" pitchFamily="34" charset="0"/>
                          <a:cs typeface="Arial" pitchFamily="34" charset="0"/>
                        </a:rPr>
                        <a:t>Red 3 Personnel Requirements Report</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Red 4</a:t>
                      </a:r>
                      <a:r>
                        <a:rPr lang="en-US" sz="1100" b="0" i="0" u="none" strike="noStrike" baseline="0" dirty="0" smtClean="0">
                          <a:solidFill>
                            <a:srgbClr val="000000"/>
                          </a:solidFill>
                          <a:latin typeface="Arial"/>
                        </a:rPr>
                        <a:t> Casualty Feeder Card</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pitchFamily="34" charset="0"/>
                          <a:cs typeface="Arial" pitchFamily="34" charset="0"/>
                        </a:rPr>
                        <a:t>Blue</a:t>
                      </a:r>
                      <a:r>
                        <a:rPr lang="en-US" sz="1100" b="0" i="0" u="none" strike="noStrike" baseline="0" dirty="0" smtClean="0">
                          <a:solidFill>
                            <a:srgbClr val="000000"/>
                          </a:solidFill>
                          <a:latin typeface="Arial" pitchFamily="34" charset="0"/>
                          <a:cs typeface="Arial" pitchFamily="34" charset="0"/>
                        </a:rPr>
                        <a:t> 1 SPOT Report/SPOTREP; SALUTE</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a:t>
                      </a:r>
                      <a:r>
                        <a:rPr lang="en-US" sz="1100" b="0" i="0" u="none" strike="noStrike" baseline="0" dirty="0" smtClean="0">
                          <a:solidFill>
                            <a:srgbClr val="000000"/>
                          </a:solidFill>
                          <a:latin typeface="Arial"/>
                        </a:rPr>
                        <a:t> 2 Commander’s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a:t>
                      </a:r>
                      <a:r>
                        <a:rPr lang="en-US" sz="1100" b="0" i="0" u="none" strike="noStrike" baseline="0" dirty="0" smtClean="0">
                          <a:solidFill>
                            <a:srgbClr val="000000"/>
                          </a:solidFill>
                          <a:latin typeface="Arial"/>
                        </a:rPr>
                        <a:t> 3 Critical Information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a:t>
                      </a:r>
                      <a:r>
                        <a:rPr lang="en-US" sz="1100" b="0" i="0" u="none" strike="noStrike" baseline="0" dirty="0" smtClean="0">
                          <a:solidFill>
                            <a:srgbClr val="000000"/>
                          </a:solidFill>
                          <a:latin typeface="Arial"/>
                        </a:rPr>
                        <a:t> 4 Bridge, Overpass, Underpass, Culvert or Tunnel</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 5 Crossing</a:t>
                      </a:r>
                      <a:r>
                        <a:rPr lang="en-US" sz="1100" b="0" i="0" u="none" strike="noStrike" baseline="0" dirty="0" smtClean="0">
                          <a:solidFill>
                            <a:srgbClr val="000000"/>
                          </a:solidFill>
                          <a:latin typeface="Arial"/>
                        </a:rPr>
                        <a:t> Report/CROSSREP</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a:t>
                      </a:r>
                      <a:r>
                        <a:rPr lang="en-US" sz="1100" b="0" i="0" u="none" strike="noStrike" baseline="0" dirty="0" smtClean="0">
                          <a:solidFill>
                            <a:srgbClr val="000000"/>
                          </a:solidFill>
                          <a:latin typeface="Arial"/>
                        </a:rPr>
                        <a:t> 7 Route Report/ROUTEREP</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 8</a:t>
                      </a:r>
                      <a:r>
                        <a:rPr lang="en-US" sz="1100" b="0" i="0" u="none" strike="noStrike" baseline="0" dirty="0" smtClean="0">
                          <a:solidFill>
                            <a:srgbClr val="000000"/>
                          </a:solidFill>
                          <a:latin typeface="Arial"/>
                        </a:rPr>
                        <a:t> Closing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 9</a:t>
                      </a:r>
                      <a:r>
                        <a:rPr lang="en-US" sz="1100" b="0" i="0" u="none" strike="noStrike" baseline="0" dirty="0" smtClean="0">
                          <a:solidFill>
                            <a:srgbClr val="000000"/>
                          </a:solidFill>
                          <a:latin typeface="Arial"/>
                        </a:rPr>
                        <a:t> Obstacle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Arial"/>
                        </a:rPr>
                        <a:t>Blue 10</a:t>
                      </a:r>
                      <a:r>
                        <a:rPr lang="en-US" sz="1100" b="0" i="0" u="none" strike="noStrike" baseline="0" dirty="0" smtClean="0">
                          <a:solidFill>
                            <a:srgbClr val="000000"/>
                          </a:solidFill>
                          <a:latin typeface="Arial"/>
                        </a:rPr>
                        <a:t> Bypass Report</a:t>
                      </a:r>
                      <a:endParaRPr lang="en-US" sz="11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Blue</a:t>
                      </a:r>
                      <a:r>
                        <a:rPr lang="en-US" sz="1100" b="0" i="0" u="none" strike="noStrike" baseline="0" dirty="0" smtClean="0">
                          <a:solidFill>
                            <a:srgbClr val="000000"/>
                          </a:solidFill>
                          <a:latin typeface="Arial"/>
                        </a:rPr>
                        <a:t> 12 UXO Report w/Instructions</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Green</a:t>
                      </a:r>
                      <a:r>
                        <a:rPr lang="en-US" sz="1100" b="0" i="0" u="none" strike="noStrike" baseline="0" dirty="0" smtClean="0">
                          <a:solidFill>
                            <a:srgbClr val="000000"/>
                          </a:solidFill>
                          <a:latin typeface="Arial"/>
                        </a:rPr>
                        <a:t> 2 Sensitive Items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Green</a:t>
                      </a:r>
                      <a:r>
                        <a:rPr lang="en-US" sz="1100" b="0" i="0" u="none" strike="noStrike" baseline="0" dirty="0" smtClean="0">
                          <a:solidFill>
                            <a:srgbClr val="000000"/>
                          </a:solidFill>
                          <a:latin typeface="Arial"/>
                        </a:rPr>
                        <a:t> 3 Request for Information</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l" fontAlgn="b"/>
                      <a:r>
                        <a:rPr lang="en-US" sz="1100" b="0" i="0" u="none" strike="noStrike" dirty="0" smtClean="0">
                          <a:solidFill>
                            <a:srgbClr val="000000"/>
                          </a:solidFill>
                          <a:latin typeface="Arial"/>
                        </a:rPr>
                        <a:t>Green</a:t>
                      </a:r>
                      <a:r>
                        <a:rPr lang="en-US" sz="1100" b="0" i="0" u="none" strike="noStrike" baseline="0" dirty="0" smtClean="0">
                          <a:solidFill>
                            <a:srgbClr val="000000"/>
                          </a:solidFill>
                          <a:latin typeface="Arial"/>
                        </a:rPr>
                        <a:t> 9 Detainee Report</a:t>
                      </a:r>
                      <a:endParaRPr lang="en-US" sz="11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r>
                        <a:rPr lang="en-US" sz="1100" dirty="0" smtClean="0">
                          <a:latin typeface="Arial" pitchFamily="34" charset="0"/>
                          <a:cs typeface="Arial" pitchFamily="34" charset="0"/>
                        </a:rPr>
                        <a:t>Yellow 1 Equipment Status Report/ESTAT</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r>
                        <a:rPr lang="en-US" sz="1100" dirty="0" smtClean="0">
                          <a:latin typeface="Arial" pitchFamily="34" charset="0"/>
                          <a:cs typeface="Arial" pitchFamily="34" charset="0"/>
                        </a:rPr>
                        <a:t>Orange 1 Supply</a:t>
                      </a:r>
                      <a:r>
                        <a:rPr lang="en-US" sz="1100" baseline="0" dirty="0" smtClean="0">
                          <a:latin typeface="Arial" pitchFamily="34" charset="0"/>
                          <a:cs typeface="Arial" pitchFamily="34" charset="0"/>
                        </a:rPr>
                        <a:t> Status Report/Request</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r>
                        <a:rPr lang="en-US" sz="1100" dirty="0" smtClean="0">
                          <a:latin typeface="Arial" pitchFamily="34" charset="0"/>
                          <a:cs typeface="Arial" pitchFamily="34" charset="0"/>
                        </a:rPr>
                        <a:t>Orange</a:t>
                      </a:r>
                      <a:r>
                        <a:rPr lang="en-US" sz="1100" baseline="0" dirty="0" smtClean="0">
                          <a:latin typeface="Arial" pitchFamily="34" charset="0"/>
                          <a:cs typeface="Arial" pitchFamily="34" charset="0"/>
                        </a:rPr>
                        <a:t> 3 LOGSITREP</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r>
                        <a:rPr lang="en-US" sz="1100" dirty="0" smtClean="0">
                          <a:latin typeface="Arial" pitchFamily="34" charset="0"/>
                          <a:cs typeface="Arial" pitchFamily="34" charset="0"/>
                        </a:rPr>
                        <a:t>Orange 5 Battle Loss</a:t>
                      </a:r>
                      <a:r>
                        <a:rPr lang="en-US" sz="1100" baseline="0" dirty="0" smtClean="0">
                          <a:latin typeface="Arial" pitchFamily="34" charset="0"/>
                          <a:cs typeface="Arial" pitchFamily="34" charset="0"/>
                        </a:rPr>
                        <a:t> Report</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r>
                        <a:rPr lang="en-US" sz="1100" dirty="0" smtClean="0">
                          <a:latin typeface="Arial" pitchFamily="34" charset="0"/>
                          <a:cs typeface="Arial" pitchFamily="34" charset="0"/>
                        </a:rPr>
                        <a:t>NBC1 Report</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1000</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Red 1 (Personnel Daily Summary Report) (1 of 2)</a:t>
            </a:r>
            <a:endParaRPr lang="en-US" sz="1600" dirty="0">
              <a:ea typeface="+mj-ea"/>
              <a:cs typeface="Arial" pitchFamily="34" charset="0"/>
            </a:endParaRPr>
          </a:p>
        </p:txBody>
      </p:sp>
      <p:graphicFrame>
        <p:nvGraphicFramePr>
          <p:cNvPr id="507906" name="Object 2"/>
          <p:cNvGraphicFramePr>
            <a:graphicFrameLocks noChangeAspect="1"/>
          </p:cNvGraphicFramePr>
          <p:nvPr/>
        </p:nvGraphicFramePr>
        <p:xfrm>
          <a:off x="324852" y="1283368"/>
          <a:ext cx="6194425" cy="7696200"/>
        </p:xfrm>
        <a:graphic>
          <a:graphicData uri="http://schemas.openxmlformats.org/presentationml/2006/ole">
            <p:oleObj spid="_x0000_s507906" name="Picture" r:id="rId3" imgW="6196320" imgH="8029440" progId="Word.Picture.8">
              <p:embed/>
            </p:oleObj>
          </a:graphicData>
        </a:graphic>
      </p:graphicFrame>
      <p:sp>
        <p:nvSpPr>
          <p:cNvPr id="507907" name="Line 3"/>
          <p:cNvSpPr>
            <a:spLocks noChangeShapeType="1"/>
          </p:cNvSpPr>
          <p:nvPr/>
        </p:nvSpPr>
        <p:spPr bwMode="auto">
          <a:xfrm>
            <a:off x="332874" y="1279694"/>
            <a:ext cx="6126163"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7908" name="Rectangle 4"/>
          <p:cNvSpPr>
            <a:spLocks noChangeArrowheads="1"/>
          </p:cNvSpPr>
          <p:nvPr/>
        </p:nvSpPr>
        <p:spPr bwMode="auto">
          <a:xfrm>
            <a:off x="176462" y="1006642"/>
            <a:ext cx="6858000" cy="457200"/>
          </a:xfrm>
          <a:prstGeom prst="rect">
            <a:avLst/>
          </a:prstGeom>
          <a:noFill/>
          <a:ln w="9525">
            <a:noFill/>
            <a:miter lim="800000"/>
            <a:headEnd/>
            <a:tailEnd/>
          </a:ln>
          <a:effectLst/>
        </p:spPr>
        <p:txBody>
          <a:bodyPr vert="horz" wrap="none" lIns="0" tIns="152352" rIns="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1" i="0" u="none" strike="noStrike" cap="none" normalizeH="0" baseline="0" dirty="0" smtClean="0">
                <a:ln>
                  <a:noFill/>
                </a:ln>
                <a:solidFill>
                  <a:schemeClr val="tx1"/>
                </a:solidFill>
                <a:effectLst/>
                <a:latin typeface="Arial" pitchFamily="34" charset="0"/>
                <a:cs typeface="Arial" pitchFamily="34" charset="0"/>
              </a:rPr>
              <a:t>1</a:t>
            </a:r>
            <a:r>
              <a:rPr kumimoji="0" lang="en-US" sz="1000" b="0" i="0" u="none" strike="noStrike" cap="none" normalizeH="0" baseline="0" dirty="0" smtClean="0">
                <a:ln>
                  <a:noFill/>
                </a:ln>
                <a:solidFill>
                  <a:schemeClr val="tx1"/>
                </a:solidFill>
                <a:effectLst/>
                <a:latin typeface="Arial" pitchFamily="34" charset="0"/>
                <a:cs typeface="Arial" pitchFamily="34" charset="0"/>
              </a:rPr>
              <a:t>. </a:t>
            </a:r>
            <a:r>
              <a:rPr kumimoji="0" lang="en-US" sz="1000" b="1" i="0" u="none" strike="noStrike" cap="none" normalizeH="0" baseline="0" dirty="0" smtClean="0">
                <a:ln>
                  <a:noFill/>
                </a:ln>
                <a:solidFill>
                  <a:schemeClr val="tx1"/>
                </a:solidFill>
                <a:effectLst/>
                <a:latin typeface="Arial" pitchFamily="34" charset="0"/>
                <a:cs typeface="Arial" pitchFamily="34" charset="0"/>
              </a:rPr>
              <a:t>PURPOSE.</a:t>
            </a:r>
            <a:r>
              <a:rPr kumimoji="0" lang="en-US" sz="1000" b="0" i="0" u="none" strike="noStrike" cap="none" normalizeH="0" baseline="0" dirty="0" smtClean="0">
                <a:ln>
                  <a:noFill/>
                </a:ln>
                <a:solidFill>
                  <a:schemeClr val="tx1"/>
                </a:solidFill>
                <a:effectLst/>
                <a:latin typeface="Arial" pitchFamily="34" charset="0"/>
                <a:cs typeface="Arial" pitchFamily="34" charset="0"/>
              </a:rPr>
              <a:t>  To prescribe Personnel Daily Summary (PDS) procedures within the 3-7 CAV.</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1000</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Red 1 (Personnel Daily Summary Report) (2 of 2)</a:t>
            </a:r>
            <a:endParaRPr lang="en-US" sz="1600" dirty="0">
              <a:ea typeface="+mj-ea"/>
              <a:cs typeface="Arial" pitchFamily="34" charset="0"/>
            </a:endParaRPr>
          </a:p>
        </p:txBody>
      </p:sp>
      <p:pic>
        <p:nvPicPr>
          <p:cNvPr id="528387" name="Picture 3"/>
          <p:cNvPicPr>
            <a:picLocks noChangeAspect="1" noChangeArrowheads="1"/>
          </p:cNvPicPr>
          <p:nvPr/>
        </p:nvPicPr>
        <p:blipFill>
          <a:blip r:embed="rId2" cstate="print"/>
          <a:srcRect/>
          <a:stretch>
            <a:fillRect/>
          </a:stretch>
        </p:blipFill>
        <p:spPr bwMode="auto">
          <a:xfrm>
            <a:off x="455946" y="1265237"/>
            <a:ext cx="5900738" cy="757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endParaRPr lang="en-US" sz="1600" dirty="0">
              <a:ea typeface="+mj-ea"/>
              <a:cs typeface="Arial" pitchFamily="34" charset="0"/>
            </a:endParaRPr>
          </a:p>
          <a:p>
            <a:pPr algn="ctr" fontAlgn="auto">
              <a:spcAft>
                <a:spcPts val="0"/>
              </a:spcAft>
              <a:defRPr/>
            </a:pPr>
            <a:r>
              <a:rPr lang="en-US" sz="1600" b="1" dirty="0">
                <a:solidFill>
                  <a:srgbClr val="000000"/>
                </a:solidFill>
                <a:cs typeface="Arial" pitchFamily="34" charset="0"/>
              </a:rPr>
              <a:t>Red 2 (Personnel Battle Loss Report</a:t>
            </a:r>
            <a:r>
              <a:rPr lang="en-US" sz="1600" b="1" dirty="0">
                <a:cs typeface="Arial" pitchFamily="34" charset="0"/>
              </a:rPr>
              <a:t>)</a:t>
            </a:r>
            <a:endParaRPr lang="en-US" sz="1600" b="1" dirty="0">
              <a:solidFill>
                <a:srgbClr val="000000"/>
              </a:solidFill>
              <a:cs typeface="Arial" pitchFamily="34" charset="0"/>
            </a:endParaRPr>
          </a:p>
        </p:txBody>
      </p:sp>
      <p:graphicFrame>
        <p:nvGraphicFramePr>
          <p:cNvPr id="14338" name="Object 2"/>
          <p:cNvGraphicFramePr>
            <a:graphicFrameLocks noChangeAspect="1"/>
          </p:cNvGraphicFramePr>
          <p:nvPr/>
        </p:nvGraphicFramePr>
        <p:xfrm>
          <a:off x="246063" y="1143000"/>
          <a:ext cx="6383337" cy="5419725"/>
        </p:xfrm>
        <a:graphic>
          <a:graphicData uri="http://schemas.openxmlformats.org/presentationml/2006/ole">
            <p:oleObj spid="_x0000_s550914" name="Worksheet" r:id="rId3" imgW="6124688" imgH="5200540" progId="Excel.Sheet.8">
              <p:embed/>
            </p:oleObj>
          </a:graphicData>
        </a:graphic>
      </p:graphicFrame>
      <p:sp>
        <p:nvSpPr>
          <p:cNvPr id="5" name="TextBox 4"/>
          <p:cNvSpPr txBox="1"/>
          <p:nvPr/>
        </p:nvSpPr>
        <p:spPr>
          <a:xfrm>
            <a:off x="152400" y="6629400"/>
            <a:ext cx="2475358" cy="276999"/>
          </a:xfrm>
          <a:prstGeom prst="rect">
            <a:avLst/>
          </a:prstGeom>
          <a:noFill/>
        </p:spPr>
        <p:txBody>
          <a:bodyPr wrap="none" rtlCol="0">
            <a:spAutoFit/>
          </a:bodyPr>
          <a:lstStyle/>
          <a:p>
            <a:r>
              <a:rPr lang="en-US" sz="1200" b="1" dirty="0" smtClean="0"/>
              <a:t>Additional Remarks as needed:</a:t>
            </a:r>
            <a:endParaRPr lang="en-US" sz="1200" b="1"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1002</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Red 3 (Personnel Requirement Report) </a:t>
            </a:r>
            <a:endParaRPr lang="en-US" sz="1600" dirty="0">
              <a:ea typeface="+mj-ea"/>
              <a:cs typeface="Arial" pitchFamily="34" charset="0"/>
            </a:endParaRPr>
          </a:p>
        </p:txBody>
      </p:sp>
      <p:pic>
        <p:nvPicPr>
          <p:cNvPr id="530434" name="Picture 2"/>
          <p:cNvPicPr>
            <a:picLocks noChangeAspect="1" noChangeArrowheads="1"/>
          </p:cNvPicPr>
          <p:nvPr/>
        </p:nvPicPr>
        <p:blipFill>
          <a:blip r:embed="rId2" cstate="print"/>
          <a:srcRect/>
          <a:stretch>
            <a:fillRect/>
          </a:stretch>
        </p:blipFill>
        <p:spPr bwMode="auto">
          <a:xfrm>
            <a:off x="469232" y="1379622"/>
            <a:ext cx="5934075" cy="7459580"/>
          </a:xfrm>
          <a:prstGeom prst="rect">
            <a:avLst/>
          </a:prstGeom>
          <a:noFill/>
          <a:ln w="9525">
            <a:noFill/>
            <a:miter lim="800000"/>
            <a:headEnd/>
            <a:tailEnd/>
          </a:ln>
        </p:spPr>
      </p:pic>
      <p:sp>
        <p:nvSpPr>
          <p:cNvPr id="6" name="Rectangle 5"/>
          <p:cNvSpPr/>
          <p:nvPr/>
        </p:nvSpPr>
        <p:spPr>
          <a:xfrm>
            <a:off x="272716" y="1038726"/>
            <a:ext cx="6477000" cy="261610"/>
          </a:xfrm>
          <a:prstGeom prst="rect">
            <a:avLst/>
          </a:prstGeom>
        </p:spPr>
        <p:txBody>
          <a:bodyPr wrap="square">
            <a:spAutoFit/>
          </a:bodyPr>
          <a:lstStyle/>
          <a:p>
            <a:r>
              <a:rPr lang="en-US" sz="1100" b="1" dirty="0" smtClean="0">
                <a:latin typeface="Arial"/>
                <a:ea typeface="Times New Roman"/>
              </a:rPr>
              <a:t>PURPOSE</a:t>
            </a:r>
            <a:r>
              <a:rPr lang="en-US" sz="1100" dirty="0" smtClean="0">
                <a:latin typeface="Arial"/>
                <a:ea typeface="Times New Roman"/>
              </a:rPr>
              <a:t>.  To prescribe Personnel Requirement Report (PRR) procedures within the 3-7 CAV. </a:t>
            </a:r>
            <a:endParaRPr lang="en-US" sz="11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Red 4 (Casualty Feeder Report) </a:t>
            </a:r>
            <a:endParaRPr lang="en-US" sz="1600" dirty="0">
              <a:ea typeface="+mj-ea"/>
              <a:cs typeface="Arial" pitchFamily="34" charset="0"/>
            </a:endParaRPr>
          </a:p>
        </p:txBody>
      </p:sp>
      <p:pic>
        <p:nvPicPr>
          <p:cNvPr id="531458" name="Picture 2"/>
          <p:cNvPicPr>
            <a:picLocks noChangeAspect="1" noChangeArrowheads="1"/>
          </p:cNvPicPr>
          <p:nvPr/>
        </p:nvPicPr>
        <p:blipFill>
          <a:blip r:embed="rId2" cstate="print"/>
          <a:srcRect/>
          <a:stretch>
            <a:fillRect/>
          </a:stretch>
        </p:blipFill>
        <p:spPr bwMode="auto">
          <a:xfrm>
            <a:off x="1022684" y="1295400"/>
            <a:ext cx="4762500" cy="3640138"/>
          </a:xfrm>
          <a:prstGeom prst="rect">
            <a:avLst/>
          </a:prstGeom>
          <a:noFill/>
          <a:ln w="9525">
            <a:noFill/>
            <a:miter lim="800000"/>
            <a:headEnd/>
            <a:tailEnd/>
          </a:ln>
        </p:spPr>
      </p:pic>
      <p:pic>
        <p:nvPicPr>
          <p:cNvPr id="531459" name="Picture 3"/>
          <p:cNvPicPr>
            <a:picLocks noChangeAspect="1" noChangeArrowheads="1"/>
          </p:cNvPicPr>
          <p:nvPr/>
        </p:nvPicPr>
        <p:blipFill>
          <a:blip r:embed="rId3" cstate="print"/>
          <a:srcRect/>
          <a:stretch>
            <a:fillRect/>
          </a:stretch>
        </p:blipFill>
        <p:spPr bwMode="auto">
          <a:xfrm>
            <a:off x="1060784" y="5238251"/>
            <a:ext cx="4762500"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smtClean="0">
                <a:ea typeface="+mj-ea"/>
                <a:cs typeface="Arial" pitchFamily="34" charset="0"/>
              </a:rPr>
              <a:t>Blue </a:t>
            </a:r>
            <a:r>
              <a:rPr lang="en-US" sz="1600" b="1" dirty="0">
                <a:ea typeface="+mj-ea"/>
                <a:cs typeface="Arial" pitchFamily="34" charset="0"/>
              </a:rPr>
              <a:t>1 (Spot Report / SPOTREP)</a:t>
            </a:r>
            <a:endParaRPr lang="en-US" sz="1600" dirty="0">
              <a:ea typeface="+mj-ea"/>
              <a:cs typeface="Arial" pitchFamily="34" charset="0"/>
            </a:endParaRPr>
          </a:p>
        </p:txBody>
      </p:sp>
      <p:sp>
        <p:nvSpPr>
          <p:cNvPr id="270340" name="Rectangle 5"/>
          <p:cNvSpPr>
            <a:spLocks noChangeArrowheads="1"/>
          </p:cNvSpPr>
          <p:nvPr/>
        </p:nvSpPr>
        <p:spPr bwMode="auto">
          <a:xfrm>
            <a:off x="228600" y="1066800"/>
            <a:ext cx="6400800" cy="2586038"/>
          </a:xfrm>
          <a:prstGeom prst="rect">
            <a:avLst/>
          </a:prstGeom>
          <a:noFill/>
          <a:ln w="9525">
            <a:noFill/>
            <a:miter lim="800000"/>
            <a:headEnd/>
            <a:tailEnd/>
          </a:ln>
        </p:spPr>
        <p:txBody>
          <a:bodyPr>
            <a:spAutoFit/>
          </a:bodyPr>
          <a:lstStyle/>
          <a:p>
            <a:pPr algn="just"/>
            <a:r>
              <a:rPr lang="en-US" dirty="0">
                <a:cs typeface="Arial" pitchFamily="34" charset="0"/>
              </a:rPr>
              <a:t>A SPOTREP, widely known as a SALUTE report, is used when scouts observe any known or suspected enemy activity, when they observe any characteristic of the AO likely to affect accomplishment of the mission, or when required by the OPORD. A SPOTREP/SALUTE report takes priority over all other routine radio traffic. The initial SPOTREP/SALUTE report should follow no more than 1 minute after the initial contact report, depending on METT-TC factors and survivability drills.</a:t>
            </a:r>
          </a:p>
        </p:txBody>
      </p:sp>
      <p:sp>
        <p:nvSpPr>
          <p:cNvPr id="270341" name="Rectangle 6"/>
          <p:cNvSpPr>
            <a:spLocks noChangeArrowheads="1"/>
          </p:cNvSpPr>
          <p:nvPr/>
        </p:nvSpPr>
        <p:spPr bwMode="auto">
          <a:xfrm>
            <a:off x="304800" y="3886200"/>
            <a:ext cx="6248400" cy="4632325"/>
          </a:xfrm>
          <a:prstGeom prst="rect">
            <a:avLst/>
          </a:prstGeom>
          <a:noFill/>
          <a:ln w="9525">
            <a:noFill/>
            <a:miter lim="800000"/>
            <a:headEnd/>
            <a:tailEnd/>
          </a:ln>
        </p:spPr>
        <p:txBody>
          <a:bodyPr>
            <a:spAutoFit/>
          </a:bodyPr>
          <a:lstStyle/>
          <a:p>
            <a:pPr>
              <a:spcAft>
                <a:spcPts val="4200"/>
              </a:spcAft>
            </a:pPr>
            <a:r>
              <a:rPr lang="en-US" sz="2000" b="1" dirty="0">
                <a:cs typeface="Arial" pitchFamily="34" charset="0"/>
              </a:rPr>
              <a:t>SIZE:.</a:t>
            </a:r>
          </a:p>
          <a:p>
            <a:pPr>
              <a:spcAft>
                <a:spcPts val="4200"/>
              </a:spcAft>
            </a:pPr>
            <a:r>
              <a:rPr lang="en-US" sz="2000" b="1" dirty="0">
                <a:cs typeface="Arial" pitchFamily="34" charset="0"/>
              </a:rPr>
              <a:t>ACTIVITY: </a:t>
            </a:r>
          </a:p>
          <a:p>
            <a:pPr>
              <a:spcAft>
                <a:spcPts val="4200"/>
              </a:spcAft>
            </a:pPr>
            <a:r>
              <a:rPr lang="en-US" sz="2000" b="1" dirty="0">
                <a:cs typeface="Arial" pitchFamily="34" charset="0"/>
              </a:rPr>
              <a:t>LOCATION (GRID):.</a:t>
            </a:r>
          </a:p>
          <a:p>
            <a:pPr>
              <a:spcAft>
                <a:spcPts val="4200"/>
              </a:spcAft>
            </a:pPr>
            <a:r>
              <a:rPr lang="en-US" sz="2000" b="1" dirty="0">
                <a:cs typeface="Arial" pitchFamily="34" charset="0"/>
              </a:rPr>
              <a:t>UNIT: .</a:t>
            </a:r>
          </a:p>
          <a:p>
            <a:pPr>
              <a:spcAft>
                <a:spcPts val="4200"/>
              </a:spcAft>
            </a:pPr>
            <a:r>
              <a:rPr lang="en-US" sz="2000" b="1" dirty="0">
                <a:cs typeface="Arial" pitchFamily="34" charset="0"/>
              </a:rPr>
              <a:t>TIME:.</a:t>
            </a:r>
          </a:p>
          <a:p>
            <a:pPr>
              <a:spcAft>
                <a:spcPts val="4200"/>
              </a:spcAft>
            </a:pPr>
            <a:r>
              <a:rPr lang="en-US" sz="2000" b="1" dirty="0">
                <a:cs typeface="Arial" pitchFamily="34" charset="0"/>
              </a:rPr>
              <a:t>EQUIPMENT: </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1005</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Blue 2 (Commander’s Report) </a:t>
            </a:r>
            <a:endParaRPr lang="en-US" sz="1600" dirty="0">
              <a:ea typeface="+mj-ea"/>
              <a:cs typeface="Arial" pitchFamily="34" charset="0"/>
            </a:endParaRPr>
          </a:p>
        </p:txBody>
      </p:sp>
      <p:graphicFrame>
        <p:nvGraphicFramePr>
          <p:cNvPr id="537604" name="Object 4"/>
          <p:cNvGraphicFramePr>
            <a:graphicFrameLocks noChangeAspect="1"/>
          </p:cNvGraphicFramePr>
          <p:nvPr/>
        </p:nvGraphicFramePr>
        <p:xfrm>
          <a:off x="228600" y="990600"/>
          <a:ext cx="6400800" cy="7924800"/>
        </p:xfrm>
        <a:graphic>
          <a:graphicData uri="http://schemas.openxmlformats.org/presentationml/2006/ole">
            <p:oleObj spid="_x0000_s537604" name="Document" r:id="rId3" imgW="5949456" imgH="8017387" progId="Word.Document.12">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1"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104</a:t>
            </a:r>
            <a:br>
              <a:rPr lang="en-US" sz="1600" b="1" dirty="0">
                <a:ea typeface="+mj-ea"/>
                <a:cs typeface="Arial" pitchFamily="34" charset="0"/>
              </a:rPr>
            </a:br>
            <a:r>
              <a:rPr lang="en-US" sz="1600" b="1" dirty="0">
                <a:ea typeface="+mj-ea"/>
                <a:cs typeface="Arial" pitchFamily="34" charset="0"/>
              </a:rPr>
              <a:t>Introduction</a:t>
            </a:r>
            <a:br>
              <a:rPr lang="en-US" sz="1600" b="1" dirty="0">
                <a:ea typeface="+mj-ea"/>
                <a:cs typeface="Arial" pitchFamily="34" charset="0"/>
              </a:rPr>
            </a:br>
            <a:r>
              <a:rPr lang="en-US" sz="1600" b="1" dirty="0" smtClean="0">
                <a:ea typeface="+mj-ea"/>
                <a:cs typeface="Arial" pitchFamily="34" charset="0"/>
              </a:rPr>
              <a:t>Marking </a:t>
            </a:r>
            <a:r>
              <a:rPr lang="en-US" sz="1600" b="1" dirty="0">
                <a:ea typeface="+mj-ea"/>
                <a:cs typeface="Arial" pitchFamily="34" charset="0"/>
              </a:rPr>
              <a:t>SOPs</a:t>
            </a:r>
            <a:endParaRPr lang="en-US" sz="1600" dirty="0">
              <a:ea typeface="+mj-ea"/>
              <a:cs typeface="Arial" pitchFamily="34" charset="0"/>
            </a:endParaRPr>
          </a:p>
        </p:txBody>
      </p:sp>
      <p:grpSp>
        <p:nvGrpSpPr>
          <p:cNvPr id="40" name="Group 39"/>
          <p:cNvGrpSpPr/>
          <p:nvPr/>
        </p:nvGrpSpPr>
        <p:grpSpPr>
          <a:xfrm>
            <a:off x="228600" y="1066800"/>
            <a:ext cx="6400800" cy="7620000"/>
            <a:chOff x="228600" y="1066800"/>
            <a:chExt cx="6400800" cy="7620000"/>
          </a:xfrm>
        </p:grpSpPr>
        <p:grpSp>
          <p:nvGrpSpPr>
            <p:cNvPr id="41" name="Group 116"/>
            <p:cNvGrpSpPr/>
            <p:nvPr/>
          </p:nvGrpSpPr>
          <p:grpSpPr>
            <a:xfrm>
              <a:off x="1828800" y="7391400"/>
              <a:ext cx="1295400" cy="914400"/>
              <a:chOff x="-1676400" y="6096000"/>
              <a:chExt cx="1295400" cy="914400"/>
            </a:xfrm>
          </p:grpSpPr>
          <p:sp>
            <p:nvSpPr>
              <p:cNvPr id="115" name="Rectangle 114"/>
              <p:cNvSpPr/>
              <p:nvPr/>
            </p:nvSpPr>
            <p:spPr>
              <a:xfrm>
                <a:off x="-1676400" y="6096000"/>
                <a:ext cx="12954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ight Triangle 115"/>
              <p:cNvSpPr/>
              <p:nvPr/>
            </p:nvSpPr>
            <p:spPr>
              <a:xfrm rot="10800000" flipH="1">
                <a:off x="-1676400" y="6096000"/>
                <a:ext cx="1295400" cy="9144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38"/>
            <p:cNvGrpSpPr/>
            <p:nvPr/>
          </p:nvGrpSpPr>
          <p:grpSpPr>
            <a:xfrm>
              <a:off x="228600" y="1066800"/>
              <a:ext cx="6400800" cy="7620000"/>
              <a:chOff x="50800" y="381000"/>
              <a:chExt cx="9093200" cy="6326188"/>
            </a:xfrm>
          </p:grpSpPr>
          <p:pic>
            <p:nvPicPr>
              <p:cNvPr id="43" name="Picture 58"/>
              <p:cNvPicPr>
                <a:picLocks noChangeAspect="1" noChangeArrowheads="1"/>
              </p:cNvPicPr>
              <p:nvPr/>
            </p:nvPicPr>
            <p:blipFill>
              <a:blip r:embed="rId3" cstate="email"/>
              <a:srcRect/>
              <a:stretch>
                <a:fillRect/>
              </a:stretch>
            </p:blipFill>
            <p:spPr bwMode="auto">
              <a:xfrm>
                <a:off x="50800" y="4038600"/>
                <a:ext cx="2463800" cy="2668588"/>
              </a:xfrm>
              <a:prstGeom prst="rect">
                <a:avLst/>
              </a:prstGeom>
              <a:noFill/>
              <a:ln w="9525">
                <a:noFill/>
                <a:miter lim="800000"/>
                <a:headEnd/>
                <a:tailEnd/>
              </a:ln>
            </p:spPr>
          </p:pic>
          <p:sp>
            <p:nvSpPr>
              <p:cNvPr id="44" name="Rectangle 2"/>
              <p:cNvSpPr>
                <a:spLocks noChangeArrowheads="1"/>
              </p:cNvSpPr>
              <p:nvPr/>
            </p:nvSpPr>
            <p:spPr bwMode="auto">
              <a:xfrm>
                <a:off x="152400" y="838200"/>
                <a:ext cx="3124200" cy="1174750"/>
              </a:xfrm>
              <a:prstGeom prst="rect">
                <a:avLst/>
              </a:prstGeom>
              <a:solidFill>
                <a:schemeClr val="bg1"/>
              </a:solidFill>
              <a:ln w="9525">
                <a:solidFill>
                  <a:schemeClr val="bg1"/>
                </a:solidFill>
                <a:miter lim="800000"/>
                <a:headEnd/>
                <a:tailEnd/>
              </a:ln>
            </p:spPr>
            <p:txBody>
              <a:bodyPr wrap="none" anchor="ctr"/>
              <a:lstStyle/>
              <a:p>
                <a:pPr eaLnBrk="0" hangingPunct="0"/>
                <a:r>
                  <a:rPr lang="en-US" b="1" dirty="0">
                    <a:latin typeface="Calibri" pitchFamily="34" charset="0"/>
                  </a:rPr>
                  <a:t>COLORED 100-MILE/HOUR </a:t>
                </a:r>
              </a:p>
              <a:p>
                <a:pPr eaLnBrk="0" hangingPunct="0"/>
                <a:r>
                  <a:rPr lang="en-US" b="1" dirty="0">
                    <a:latin typeface="Calibri" pitchFamily="34" charset="0"/>
                  </a:rPr>
                  <a:t>TAPE WITH SOLDIER’S </a:t>
                </a:r>
              </a:p>
              <a:p>
                <a:pPr eaLnBrk="0" hangingPunct="0"/>
                <a:r>
                  <a:rPr lang="en-US" b="1" dirty="0">
                    <a:latin typeface="Calibri" pitchFamily="34" charset="0"/>
                  </a:rPr>
                  <a:t>NAME AND UNIT </a:t>
                </a:r>
              </a:p>
            </p:txBody>
          </p:sp>
          <p:sp>
            <p:nvSpPr>
              <p:cNvPr id="45" name="AutoShape 3" descr="2718"/>
              <p:cNvSpPr>
                <a:spLocks noChangeAspect="1" noChangeArrowheads="1"/>
              </p:cNvSpPr>
              <p:nvPr/>
            </p:nvSpPr>
            <p:spPr bwMode="auto">
              <a:xfrm>
                <a:off x="2514600" y="1909763"/>
                <a:ext cx="296863" cy="296862"/>
              </a:xfrm>
              <a:prstGeom prst="rect">
                <a:avLst/>
              </a:prstGeom>
              <a:noFill/>
              <a:ln w="9525">
                <a:noFill/>
                <a:miter lim="800000"/>
                <a:headEnd/>
                <a:tailEnd/>
              </a:ln>
            </p:spPr>
            <p:txBody>
              <a:bodyPr/>
              <a:lstStyle/>
              <a:p>
                <a:endParaRPr lang="en-US">
                  <a:latin typeface="Calibri" pitchFamily="34" charset="0"/>
                </a:endParaRPr>
              </a:p>
            </p:txBody>
          </p:sp>
          <p:sp>
            <p:nvSpPr>
              <p:cNvPr id="46" name="Text Box 4"/>
              <p:cNvSpPr txBox="1">
                <a:spLocks noChangeArrowheads="1"/>
              </p:cNvSpPr>
              <p:nvPr/>
            </p:nvSpPr>
            <p:spPr bwMode="auto">
              <a:xfrm>
                <a:off x="4953000" y="5380038"/>
                <a:ext cx="4191000" cy="1323975"/>
              </a:xfrm>
              <a:prstGeom prst="rect">
                <a:avLst/>
              </a:prstGeom>
              <a:noFill/>
              <a:ln w="9525">
                <a:noFill/>
                <a:miter lim="800000"/>
                <a:headEnd/>
                <a:tailEnd/>
              </a:ln>
            </p:spPr>
            <p:txBody>
              <a:bodyPr>
                <a:spAutoFit/>
              </a:bodyPr>
              <a:lstStyle/>
              <a:p>
                <a:pPr eaLnBrk="0" hangingPunct="0">
                  <a:spcBef>
                    <a:spcPct val="50000"/>
                  </a:spcBef>
                </a:pPr>
                <a:r>
                  <a:rPr lang="en-US" sz="1000" b="1" dirty="0">
                    <a:latin typeface="Calibri" pitchFamily="34" charset="0"/>
                  </a:rPr>
                  <a:t>NOTE: Units will  wrap the appropriate color tape around the bags as shown in the illustration.  Tape should be marked with a permanent marker with the soldier’s name and unit. Soldiers should also place a shoe tag with name, unit and duty station in the pocket of the duffel bag and in on e of the cargo pockets on the rucksack. The bottom of the duffle bag will be painted desert tan with the last 4, last name, and unit stenciled in black 2” letters. The colored 100 mile/hour tape can be purchased at the local VIP store, SSSC, or through the supply channel.  </a:t>
                </a:r>
              </a:p>
            </p:txBody>
          </p:sp>
          <p:sp>
            <p:nvSpPr>
              <p:cNvPr id="47" name="Freeform 5"/>
              <p:cNvSpPr>
                <a:spLocks/>
              </p:cNvSpPr>
              <p:nvPr/>
            </p:nvSpPr>
            <p:spPr bwMode="auto">
              <a:xfrm>
                <a:off x="484188" y="2738438"/>
                <a:ext cx="508000" cy="419100"/>
              </a:xfrm>
              <a:custGeom>
                <a:avLst/>
                <a:gdLst>
                  <a:gd name="T0" fmla="*/ 2147483647 w 320"/>
                  <a:gd name="T1" fmla="*/ 2147483647 h 264"/>
                  <a:gd name="T2" fmla="*/ 2147483647 w 320"/>
                  <a:gd name="T3" fmla="*/ 2147483647 h 264"/>
                  <a:gd name="T4" fmla="*/ 2147483647 w 320"/>
                  <a:gd name="T5" fmla="*/ 0 h 264"/>
                  <a:gd name="T6" fmla="*/ 0 60000 65536"/>
                  <a:gd name="T7" fmla="*/ 0 60000 65536"/>
                  <a:gd name="T8" fmla="*/ 0 60000 65536"/>
                  <a:gd name="T9" fmla="*/ 0 w 320"/>
                  <a:gd name="T10" fmla="*/ 0 h 264"/>
                  <a:gd name="T11" fmla="*/ 320 w 320"/>
                  <a:gd name="T12" fmla="*/ 264 h 264"/>
                </a:gdLst>
                <a:ahLst/>
                <a:cxnLst>
                  <a:cxn ang="T6">
                    <a:pos x="T0" y="T1"/>
                  </a:cxn>
                  <a:cxn ang="T7">
                    <a:pos x="T2" y="T3"/>
                  </a:cxn>
                  <a:cxn ang="T8">
                    <a:pos x="T4" y="T5"/>
                  </a:cxn>
                </a:cxnLst>
                <a:rect l="T9" t="T10" r="T11" b="T12"/>
                <a:pathLst>
                  <a:path w="320" h="264">
                    <a:moveTo>
                      <a:pt x="320" y="264"/>
                    </a:moveTo>
                    <a:cubicBezTo>
                      <a:pt x="207" y="226"/>
                      <a:pt x="94" y="189"/>
                      <a:pt x="47" y="145"/>
                    </a:cubicBezTo>
                    <a:cubicBezTo>
                      <a:pt x="0" y="101"/>
                      <a:pt x="42" y="32"/>
                      <a:pt x="38" y="0"/>
                    </a:cubicBezTo>
                  </a:path>
                </a:pathLst>
              </a:custGeom>
              <a:noFill/>
              <a:ln w="9525">
                <a:solidFill>
                  <a:schemeClr val="tx1"/>
                </a:solidFill>
                <a:round/>
                <a:headEnd/>
                <a:tailEnd/>
              </a:ln>
            </p:spPr>
            <p:txBody>
              <a:bodyPr wrap="none" anchor="ctr"/>
              <a:lstStyle/>
              <a:p>
                <a:endParaRPr lang="en-US"/>
              </a:p>
            </p:txBody>
          </p:sp>
          <p:sp>
            <p:nvSpPr>
              <p:cNvPr id="48" name="Freeform 6"/>
              <p:cNvSpPr>
                <a:spLocks/>
              </p:cNvSpPr>
              <p:nvPr/>
            </p:nvSpPr>
            <p:spPr bwMode="auto">
              <a:xfrm>
                <a:off x="457200" y="3157538"/>
                <a:ext cx="534988" cy="460375"/>
              </a:xfrm>
              <a:custGeom>
                <a:avLst/>
                <a:gdLst>
                  <a:gd name="T0" fmla="*/ 2147483647 w 337"/>
                  <a:gd name="T1" fmla="*/ 0 h 290"/>
                  <a:gd name="T2" fmla="*/ 2147483647 w 337"/>
                  <a:gd name="T3" fmla="*/ 2147483647 h 290"/>
                  <a:gd name="T4" fmla="*/ 0 w 337"/>
                  <a:gd name="T5" fmla="*/ 2147483647 h 290"/>
                  <a:gd name="T6" fmla="*/ 0 60000 65536"/>
                  <a:gd name="T7" fmla="*/ 0 60000 65536"/>
                  <a:gd name="T8" fmla="*/ 0 60000 65536"/>
                  <a:gd name="T9" fmla="*/ 0 w 337"/>
                  <a:gd name="T10" fmla="*/ 0 h 290"/>
                  <a:gd name="T11" fmla="*/ 337 w 337"/>
                  <a:gd name="T12" fmla="*/ 290 h 290"/>
                </a:gdLst>
                <a:ahLst/>
                <a:cxnLst>
                  <a:cxn ang="T6">
                    <a:pos x="T0" y="T1"/>
                  </a:cxn>
                  <a:cxn ang="T7">
                    <a:pos x="T2" y="T3"/>
                  </a:cxn>
                  <a:cxn ang="T8">
                    <a:pos x="T4" y="T5"/>
                  </a:cxn>
                </a:cxnLst>
                <a:rect l="T9" t="T10" r="T11" b="T12"/>
                <a:pathLst>
                  <a:path w="337" h="290">
                    <a:moveTo>
                      <a:pt x="337" y="0"/>
                    </a:moveTo>
                    <a:cubicBezTo>
                      <a:pt x="246" y="53"/>
                      <a:pt x="156" y="106"/>
                      <a:pt x="100" y="154"/>
                    </a:cubicBezTo>
                    <a:cubicBezTo>
                      <a:pt x="44" y="202"/>
                      <a:pt x="22" y="246"/>
                      <a:pt x="0" y="290"/>
                    </a:cubicBezTo>
                  </a:path>
                </a:pathLst>
              </a:custGeom>
              <a:noFill/>
              <a:ln w="9525">
                <a:solidFill>
                  <a:schemeClr val="tx1"/>
                </a:solidFill>
                <a:round/>
                <a:headEnd/>
                <a:tailEnd/>
              </a:ln>
            </p:spPr>
            <p:txBody>
              <a:bodyPr wrap="none" anchor="ctr"/>
              <a:lstStyle/>
              <a:p>
                <a:endParaRPr lang="en-US"/>
              </a:p>
            </p:txBody>
          </p:sp>
          <p:sp>
            <p:nvSpPr>
              <p:cNvPr id="49" name="Text Box 7"/>
              <p:cNvSpPr txBox="1">
                <a:spLocks noChangeArrowheads="1"/>
              </p:cNvSpPr>
              <p:nvPr/>
            </p:nvSpPr>
            <p:spPr bwMode="auto">
              <a:xfrm>
                <a:off x="381000" y="1905000"/>
                <a:ext cx="1752600" cy="554038"/>
              </a:xfrm>
              <a:prstGeom prst="rect">
                <a:avLst/>
              </a:prstGeom>
              <a:noFill/>
              <a:ln w="9525">
                <a:solidFill>
                  <a:schemeClr val="tx1"/>
                </a:solidFill>
                <a:miter lim="800000"/>
                <a:headEnd/>
                <a:tailEnd/>
              </a:ln>
            </p:spPr>
            <p:txBody>
              <a:bodyPr>
                <a:spAutoFit/>
              </a:bodyPr>
              <a:lstStyle/>
              <a:p>
                <a:pPr eaLnBrk="0" hangingPunct="0"/>
                <a:r>
                  <a:rPr lang="en-US" sz="900" b="1" dirty="0">
                    <a:latin typeface="Calibri" pitchFamily="34" charset="0"/>
                  </a:rPr>
                  <a:t>SHOE TAG IN DUFFLE BAG POCKET and RUCKSACK INSIDE FLAP</a:t>
                </a:r>
              </a:p>
            </p:txBody>
          </p:sp>
          <p:pic>
            <p:nvPicPr>
              <p:cNvPr id="50" name="Picture 8" descr="2718"/>
              <p:cNvPicPr>
                <a:picLocks noChangeAspect="1" noChangeArrowheads="1"/>
              </p:cNvPicPr>
              <p:nvPr/>
            </p:nvPicPr>
            <p:blipFill>
              <a:blip r:embed="rId4" cstate="email"/>
              <a:srcRect/>
              <a:stretch>
                <a:fillRect/>
              </a:stretch>
            </p:blipFill>
            <p:spPr bwMode="auto">
              <a:xfrm>
                <a:off x="2590800" y="1981200"/>
                <a:ext cx="1600200" cy="3581400"/>
              </a:xfrm>
              <a:prstGeom prst="rect">
                <a:avLst/>
              </a:prstGeom>
              <a:solidFill>
                <a:schemeClr val="bg1"/>
              </a:solidFill>
              <a:ln w="9525">
                <a:noFill/>
                <a:miter lim="800000"/>
                <a:headEnd/>
                <a:tailEnd/>
              </a:ln>
            </p:spPr>
          </p:pic>
          <p:sp>
            <p:nvSpPr>
              <p:cNvPr id="52" name="Rectangle 9"/>
              <p:cNvSpPr>
                <a:spLocks noChangeArrowheads="1"/>
              </p:cNvSpPr>
              <p:nvPr/>
            </p:nvSpPr>
            <p:spPr bwMode="auto">
              <a:xfrm>
                <a:off x="2601913" y="2487613"/>
                <a:ext cx="1436687" cy="255587"/>
              </a:xfrm>
              <a:prstGeom prst="rect">
                <a:avLst/>
              </a:prstGeom>
              <a:solidFill>
                <a:srgbClr val="3333CC"/>
              </a:solidFill>
              <a:ln w="9525">
                <a:solidFill>
                  <a:schemeClr val="tx1"/>
                </a:solidFill>
                <a:miter lim="800000"/>
                <a:headEnd/>
                <a:tailEnd/>
              </a:ln>
            </p:spPr>
            <p:txBody>
              <a:bodyPr wrap="none" anchor="ctr"/>
              <a:lstStyle/>
              <a:p>
                <a:pPr algn="ctr" eaLnBrk="0" hangingPunct="0"/>
                <a:r>
                  <a:rPr lang="en-US" sz="1100" b="1" dirty="0">
                    <a:latin typeface="Calibri" pitchFamily="34" charset="0"/>
                  </a:rPr>
                  <a:t> BDE TAPE COLOR</a:t>
                </a:r>
              </a:p>
            </p:txBody>
          </p:sp>
          <p:sp>
            <p:nvSpPr>
              <p:cNvPr id="54" name="Rectangle 10"/>
              <p:cNvSpPr>
                <a:spLocks noChangeArrowheads="1"/>
              </p:cNvSpPr>
              <p:nvPr/>
            </p:nvSpPr>
            <p:spPr bwMode="auto">
              <a:xfrm>
                <a:off x="2590800" y="4749800"/>
                <a:ext cx="1447800" cy="236538"/>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1200" b="1">
                    <a:latin typeface="Calibri" pitchFamily="34" charset="0"/>
                  </a:rPr>
                  <a:t>BN TAPE COLOR</a:t>
                </a:r>
              </a:p>
            </p:txBody>
          </p:sp>
          <p:sp>
            <p:nvSpPr>
              <p:cNvPr id="56" name="Text Box 11"/>
              <p:cNvSpPr txBox="1">
                <a:spLocks noChangeArrowheads="1"/>
              </p:cNvSpPr>
              <p:nvPr/>
            </p:nvSpPr>
            <p:spPr bwMode="auto">
              <a:xfrm>
                <a:off x="3352800" y="1465263"/>
                <a:ext cx="685800" cy="459934"/>
              </a:xfrm>
              <a:prstGeom prst="rect">
                <a:avLst/>
              </a:prstGeom>
              <a:noFill/>
              <a:ln w="12700">
                <a:solidFill>
                  <a:schemeClr val="tx1"/>
                </a:solidFill>
                <a:miter lim="800000"/>
                <a:headEnd/>
                <a:tailEnd/>
              </a:ln>
            </p:spPr>
            <p:txBody>
              <a:bodyPr>
                <a:spAutoFit/>
              </a:bodyPr>
              <a:lstStyle/>
              <a:p>
                <a:pPr algn="ctr" eaLnBrk="0" hangingPunct="0"/>
                <a:r>
                  <a:rPr lang="en-US" sz="1600" b="1" dirty="0">
                    <a:latin typeface="Calibri" pitchFamily="34" charset="0"/>
                  </a:rPr>
                  <a:t>2 </a:t>
                </a:r>
                <a:r>
                  <a:rPr lang="en-US" sz="1400" b="1" dirty="0">
                    <a:latin typeface="Calibri" pitchFamily="34" charset="0"/>
                  </a:rPr>
                  <a:t>BCT</a:t>
                </a:r>
              </a:p>
            </p:txBody>
          </p:sp>
          <p:sp>
            <p:nvSpPr>
              <p:cNvPr id="57" name="Line 12"/>
              <p:cNvSpPr>
                <a:spLocks noChangeShapeType="1"/>
              </p:cNvSpPr>
              <p:nvPr/>
            </p:nvSpPr>
            <p:spPr bwMode="auto">
              <a:xfrm flipH="1">
                <a:off x="3352800" y="1819275"/>
                <a:ext cx="304800" cy="609600"/>
              </a:xfrm>
              <a:prstGeom prst="line">
                <a:avLst/>
              </a:prstGeom>
              <a:noFill/>
              <a:ln w="9525">
                <a:solidFill>
                  <a:schemeClr val="tx1"/>
                </a:solidFill>
                <a:round/>
                <a:headEnd/>
                <a:tailEnd type="triangle" w="med" len="med"/>
              </a:ln>
            </p:spPr>
            <p:txBody>
              <a:bodyPr/>
              <a:lstStyle/>
              <a:p>
                <a:endParaRPr lang="en-US"/>
              </a:p>
            </p:txBody>
          </p:sp>
          <p:sp>
            <p:nvSpPr>
              <p:cNvPr id="58" name="Text Box 13"/>
              <p:cNvSpPr txBox="1">
                <a:spLocks noChangeArrowheads="1"/>
              </p:cNvSpPr>
              <p:nvPr/>
            </p:nvSpPr>
            <p:spPr bwMode="auto">
              <a:xfrm>
                <a:off x="4056138" y="5125641"/>
                <a:ext cx="889001" cy="485485"/>
              </a:xfrm>
              <a:prstGeom prst="rect">
                <a:avLst/>
              </a:prstGeom>
              <a:noFill/>
              <a:ln w="12700">
                <a:solidFill>
                  <a:schemeClr val="tx1"/>
                </a:solidFill>
                <a:miter lim="800000"/>
                <a:headEnd/>
                <a:tailEnd/>
              </a:ln>
            </p:spPr>
            <p:txBody>
              <a:bodyPr>
                <a:spAutoFit/>
              </a:bodyPr>
              <a:lstStyle/>
              <a:p>
                <a:pPr algn="ctr" eaLnBrk="0" hangingPunct="0"/>
                <a:r>
                  <a:rPr lang="en-US" sz="1600" b="1" dirty="0" smtClean="0">
                    <a:latin typeface="Calibri" pitchFamily="34" charset="0"/>
                  </a:rPr>
                  <a:t>3-7 CAV</a:t>
                </a:r>
                <a:endParaRPr lang="en-US" sz="1600" b="1" dirty="0">
                  <a:latin typeface="Calibri" pitchFamily="34" charset="0"/>
                </a:endParaRPr>
              </a:p>
            </p:txBody>
          </p:sp>
          <p:sp>
            <p:nvSpPr>
              <p:cNvPr id="63" name="Line 14"/>
              <p:cNvSpPr>
                <a:spLocks noChangeShapeType="1"/>
              </p:cNvSpPr>
              <p:nvPr/>
            </p:nvSpPr>
            <p:spPr bwMode="auto">
              <a:xfrm flipH="1" flipV="1">
                <a:off x="3581400" y="5029200"/>
                <a:ext cx="457200" cy="381000"/>
              </a:xfrm>
              <a:prstGeom prst="line">
                <a:avLst/>
              </a:prstGeom>
              <a:noFill/>
              <a:ln w="9525">
                <a:solidFill>
                  <a:schemeClr val="tx1"/>
                </a:solidFill>
                <a:round/>
                <a:headEnd/>
                <a:tailEnd type="triangle" w="med" len="med"/>
              </a:ln>
            </p:spPr>
            <p:txBody>
              <a:bodyPr/>
              <a:lstStyle/>
              <a:p>
                <a:endParaRPr lang="en-US"/>
              </a:p>
            </p:txBody>
          </p:sp>
          <p:sp>
            <p:nvSpPr>
              <p:cNvPr id="64" name="AutoShape 15"/>
              <p:cNvSpPr>
                <a:spLocks noChangeArrowheads="1"/>
              </p:cNvSpPr>
              <p:nvPr/>
            </p:nvSpPr>
            <p:spPr bwMode="auto">
              <a:xfrm>
                <a:off x="2590800" y="3581400"/>
                <a:ext cx="430213" cy="458788"/>
              </a:xfrm>
              <a:prstGeom prst="ellipseRibbon2">
                <a:avLst>
                  <a:gd name="adj1" fmla="val 25000"/>
                  <a:gd name="adj2" fmla="val 50000"/>
                  <a:gd name="adj3" fmla="val 12500"/>
                </a:avLst>
              </a:prstGeom>
              <a:solidFill>
                <a:srgbClr val="FFFF00"/>
              </a:solidFill>
              <a:ln w="9525">
                <a:solidFill>
                  <a:schemeClr val="tx1"/>
                </a:solidFill>
                <a:round/>
                <a:headEnd/>
                <a:tailEnd/>
              </a:ln>
            </p:spPr>
            <p:txBody>
              <a:bodyPr wrap="none" anchor="ctr"/>
              <a:lstStyle/>
              <a:p>
                <a:pPr algn="ctr" eaLnBrk="0" hangingPunct="0"/>
                <a:endParaRPr lang="en-US" sz="1000" b="1">
                  <a:latin typeface="Calibri" pitchFamily="34" charset="0"/>
                </a:endParaRPr>
              </a:p>
            </p:txBody>
          </p:sp>
          <p:sp>
            <p:nvSpPr>
              <p:cNvPr id="65" name="Text Box 16"/>
              <p:cNvSpPr txBox="1">
                <a:spLocks noChangeArrowheads="1"/>
              </p:cNvSpPr>
              <p:nvPr/>
            </p:nvSpPr>
            <p:spPr bwMode="auto">
              <a:xfrm>
                <a:off x="1963642" y="3124200"/>
                <a:ext cx="649482" cy="229967"/>
              </a:xfrm>
              <a:prstGeom prst="rect">
                <a:avLst/>
              </a:prstGeom>
              <a:noFill/>
              <a:ln w="12700">
                <a:solidFill>
                  <a:schemeClr val="tx1"/>
                </a:solidFill>
                <a:miter lim="800000"/>
                <a:headEnd/>
                <a:tailEnd/>
              </a:ln>
            </p:spPr>
            <p:txBody>
              <a:bodyPr wrap="none">
                <a:spAutoFit/>
              </a:bodyPr>
              <a:lstStyle/>
              <a:p>
                <a:pPr algn="ctr" eaLnBrk="0" hangingPunct="0"/>
                <a:r>
                  <a:rPr lang="en-US" sz="1200" b="1" dirty="0" smtClean="0">
                    <a:latin typeface="Calibri" pitchFamily="34" charset="0"/>
                  </a:rPr>
                  <a:t>HHT</a:t>
                </a:r>
                <a:endParaRPr lang="en-US" sz="1200" b="1" dirty="0">
                  <a:latin typeface="Calibri" pitchFamily="34" charset="0"/>
                </a:endParaRPr>
              </a:p>
            </p:txBody>
          </p:sp>
          <p:sp>
            <p:nvSpPr>
              <p:cNvPr id="66" name="Line 17"/>
              <p:cNvSpPr>
                <a:spLocks noChangeShapeType="1"/>
              </p:cNvSpPr>
              <p:nvPr/>
            </p:nvSpPr>
            <p:spPr bwMode="auto">
              <a:xfrm>
                <a:off x="2514600" y="3276600"/>
                <a:ext cx="152400" cy="304800"/>
              </a:xfrm>
              <a:prstGeom prst="line">
                <a:avLst/>
              </a:prstGeom>
              <a:noFill/>
              <a:ln w="9525">
                <a:solidFill>
                  <a:schemeClr val="tx1"/>
                </a:solidFill>
                <a:round/>
                <a:headEnd/>
                <a:tailEnd type="triangle" w="med" len="med"/>
              </a:ln>
            </p:spPr>
            <p:txBody>
              <a:bodyPr/>
              <a:lstStyle/>
              <a:p>
                <a:endParaRPr lang="en-US"/>
              </a:p>
            </p:txBody>
          </p:sp>
          <p:sp>
            <p:nvSpPr>
              <p:cNvPr id="67" name="Line 20"/>
              <p:cNvSpPr>
                <a:spLocks noChangeShapeType="1"/>
              </p:cNvSpPr>
              <p:nvPr/>
            </p:nvSpPr>
            <p:spPr bwMode="auto">
              <a:xfrm>
                <a:off x="1066800" y="3352800"/>
                <a:ext cx="76200" cy="1828800"/>
              </a:xfrm>
              <a:prstGeom prst="line">
                <a:avLst/>
              </a:prstGeom>
              <a:noFill/>
              <a:ln w="38100">
                <a:solidFill>
                  <a:schemeClr val="tx1"/>
                </a:solidFill>
                <a:round/>
                <a:headEnd/>
                <a:tailEnd type="triangle" w="med" len="med"/>
              </a:ln>
            </p:spPr>
            <p:txBody>
              <a:bodyPr wrap="none" anchor="ctr"/>
              <a:lstStyle/>
              <a:p>
                <a:endParaRPr lang="en-US"/>
              </a:p>
            </p:txBody>
          </p:sp>
          <p:sp>
            <p:nvSpPr>
              <p:cNvPr id="68" name="Text Box 21"/>
              <p:cNvSpPr txBox="1">
                <a:spLocks noChangeArrowheads="1"/>
              </p:cNvSpPr>
              <p:nvPr/>
            </p:nvSpPr>
            <p:spPr bwMode="auto">
              <a:xfrm>
                <a:off x="3302000" y="2133600"/>
                <a:ext cx="2133600" cy="519113"/>
              </a:xfrm>
              <a:prstGeom prst="rect">
                <a:avLst/>
              </a:prstGeom>
              <a:noFill/>
              <a:ln w="9525" algn="ctr">
                <a:noFill/>
                <a:miter lim="800000"/>
                <a:headEnd/>
                <a:tailEnd/>
              </a:ln>
            </p:spPr>
            <p:txBody>
              <a:bodyPr>
                <a:spAutoFit/>
              </a:bodyPr>
              <a:lstStyle/>
              <a:p>
                <a:pPr eaLnBrk="0" hangingPunct="0">
                  <a:spcBef>
                    <a:spcPct val="50000"/>
                  </a:spcBef>
                  <a:buFontTx/>
                  <a:buChar char="•"/>
                </a:pPr>
                <a:endParaRPr lang="en-US" sz="2800" b="1">
                  <a:latin typeface="Calibri" pitchFamily="34" charset="0"/>
                </a:endParaRPr>
              </a:p>
            </p:txBody>
          </p:sp>
          <p:sp>
            <p:nvSpPr>
              <p:cNvPr id="69" name="Text Box 25"/>
              <p:cNvSpPr txBox="1">
                <a:spLocks noChangeArrowheads="1"/>
              </p:cNvSpPr>
              <p:nvPr/>
            </p:nvSpPr>
            <p:spPr bwMode="auto">
              <a:xfrm>
                <a:off x="2397808" y="5715000"/>
                <a:ext cx="1576608" cy="613245"/>
              </a:xfrm>
              <a:prstGeom prst="rect">
                <a:avLst/>
              </a:prstGeom>
              <a:noFill/>
              <a:ln w="9525">
                <a:noFill/>
                <a:miter lim="800000"/>
                <a:headEnd/>
                <a:tailEnd/>
              </a:ln>
            </p:spPr>
            <p:txBody>
              <a:bodyPr wrap="none">
                <a:spAutoFit/>
              </a:bodyPr>
              <a:lstStyle/>
              <a:p>
                <a:pPr algn="ctr"/>
                <a:r>
                  <a:rPr lang="en-US" sz="1400" dirty="0">
                    <a:latin typeface="Calibri" pitchFamily="34" charset="0"/>
                  </a:rPr>
                  <a:t>4321</a:t>
                </a:r>
              </a:p>
              <a:p>
                <a:pPr algn="ctr"/>
                <a:r>
                  <a:rPr lang="en-US" sz="1400" dirty="0">
                    <a:latin typeface="Calibri" pitchFamily="34" charset="0"/>
                  </a:rPr>
                  <a:t>SMITH</a:t>
                </a:r>
              </a:p>
              <a:p>
                <a:pPr algn="ctr"/>
                <a:r>
                  <a:rPr lang="en-US" sz="1400" dirty="0" smtClean="0">
                    <a:latin typeface="Calibri" pitchFamily="34" charset="0"/>
                  </a:rPr>
                  <a:t>HHT 3-7 CAV</a:t>
                </a:r>
                <a:endParaRPr lang="en-US" sz="1400" dirty="0">
                  <a:latin typeface="Calibri" pitchFamily="34" charset="0"/>
                </a:endParaRPr>
              </a:p>
            </p:txBody>
          </p:sp>
          <p:sp>
            <p:nvSpPr>
              <p:cNvPr id="70" name="Line 28"/>
              <p:cNvSpPr>
                <a:spLocks noChangeShapeType="1"/>
              </p:cNvSpPr>
              <p:nvPr/>
            </p:nvSpPr>
            <p:spPr bwMode="auto">
              <a:xfrm flipV="1">
                <a:off x="2921000" y="5410200"/>
                <a:ext cx="76200" cy="457200"/>
              </a:xfrm>
              <a:prstGeom prst="line">
                <a:avLst/>
              </a:prstGeom>
              <a:noFill/>
              <a:ln w="9525">
                <a:solidFill>
                  <a:schemeClr val="tx1"/>
                </a:solidFill>
                <a:round/>
                <a:headEnd/>
                <a:tailEnd type="triangle" w="med" len="med"/>
              </a:ln>
            </p:spPr>
            <p:txBody>
              <a:bodyPr/>
              <a:lstStyle/>
              <a:p>
                <a:endParaRPr lang="en-US"/>
              </a:p>
            </p:txBody>
          </p:sp>
          <p:sp>
            <p:nvSpPr>
              <p:cNvPr id="71" name="Line 29"/>
              <p:cNvSpPr>
                <a:spLocks noChangeShapeType="1"/>
              </p:cNvSpPr>
              <p:nvPr/>
            </p:nvSpPr>
            <p:spPr bwMode="auto">
              <a:xfrm>
                <a:off x="1295400" y="3276600"/>
                <a:ext cx="1828800" cy="914400"/>
              </a:xfrm>
              <a:prstGeom prst="line">
                <a:avLst/>
              </a:prstGeom>
              <a:noFill/>
              <a:ln w="38100">
                <a:solidFill>
                  <a:schemeClr val="tx1"/>
                </a:solidFill>
                <a:round/>
                <a:headEnd/>
                <a:tailEnd type="triangle" w="med" len="med"/>
              </a:ln>
            </p:spPr>
            <p:txBody>
              <a:bodyPr/>
              <a:lstStyle/>
              <a:p>
                <a:endParaRPr lang="en-US"/>
              </a:p>
            </p:txBody>
          </p:sp>
          <p:sp>
            <p:nvSpPr>
              <p:cNvPr id="72" name="Rectangle 30"/>
              <p:cNvSpPr>
                <a:spLocks noChangeArrowheads="1"/>
              </p:cNvSpPr>
              <p:nvPr/>
            </p:nvSpPr>
            <p:spPr bwMode="auto">
              <a:xfrm>
                <a:off x="990600" y="2895600"/>
                <a:ext cx="777875" cy="447675"/>
              </a:xfrm>
              <a:prstGeom prst="rect">
                <a:avLst/>
              </a:prstGeom>
              <a:solidFill>
                <a:srgbClr val="FFFFCC"/>
              </a:solidFill>
              <a:ln w="9525">
                <a:solidFill>
                  <a:schemeClr val="tx1"/>
                </a:solidFill>
                <a:miter lim="800000"/>
                <a:headEnd/>
                <a:tailEnd/>
              </a:ln>
            </p:spPr>
            <p:txBody>
              <a:bodyPr wrap="none" anchor="ctr"/>
              <a:lstStyle/>
              <a:p>
                <a:pPr algn="ctr" eaLnBrk="0" hangingPunct="0"/>
                <a:endParaRPr lang="en-US" sz="1000">
                  <a:latin typeface="Calibri" pitchFamily="34" charset="0"/>
                </a:endParaRPr>
              </a:p>
            </p:txBody>
          </p:sp>
          <p:sp>
            <p:nvSpPr>
              <p:cNvPr id="73" name="Text Box 31"/>
              <p:cNvSpPr txBox="1">
                <a:spLocks noChangeArrowheads="1"/>
              </p:cNvSpPr>
              <p:nvPr/>
            </p:nvSpPr>
            <p:spPr bwMode="auto">
              <a:xfrm>
                <a:off x="808567" y="2911475"/>
                <a:ext cx="1143000" cy="421606"/>
              </a:xfrm>
              <a:prstGeom prst="rect">
                <a:avLst/>
              </a:prstGeom>
              <a:noFill/>
              <a:ln w="9525">
                <a:noFill/>
                <a:miter lim="800000"/>
                <a:headEnd/>
                <a:tailEnd/>
              </a:ln>
            </p:spPr>
            <p:txBody>
              <a:bodyPr>
                <a:spAutoFit/>
              </a:bodyPr>
              <a:lstStyle/>
              <a:p>
                <a:pPr eaLnBrk="0" hangingPunct="0"/>
                <a:r>
                  <a:rPr lang="en-US" sz="900" b="1" dirty="0">
                    <a:latin typeface="Calibri" pitchFamily="34" charset="0"/>
                  </a:rPr>
                  <a:t>     NAME</a:t>
                </a:r>
              </a:p>
              <a:p>
                <a:pPr eaLnBrk="0" hangingPunct="0"/>
                <a:r>
                  <a:rPr lang="en-US" sz="900" b="1" dirty="0">
                    <a:latin typeface="Calibri" pitchFamily="34" charset="0"/>
                  </a:rPr>
                  <a:t>     </a:t>
                </a:r>
                <a:r>
                  <a:rPr lang="en-US" sz="900" b="1" dirty="0" smtClean="0">
                    <a:latin typeface="Calibri" pitchFamily="34" charset="0"/>
                  </a:rPr>
                  <a:t>  UNIT</a:t>
                </a:r>
                <a:endParaRPr lang="en-US" sz="900" b="1" dirty="0">
                  <a:latin typeface="Calibri" pitchFamily="34" charset="0"/>
                </a:endParaRPr>
              </a:p>
              <a:p>
                <a:pPr eaLnBrk="0" hangingPunct="0"/>
                <a:r>
                  <a:rPr lang="en-US" sz="900" b="1" dirty="0">
                    <a:latin typeface="Calibri" pitchFamily="34" charset="0"/>
                  </a:rPr>
                  <a:t> Duty Station</a:t>
                </a:r>
              </a:p>
            </p:txBody>
          </p:sp>
          <p:sp>
            <p:nvSpPr>
              <p:cNvPr id="74" name="Oval 32"/>
              <p:cNvSpPr>
                <a:spLocks noChangeArrowheads="1"/>
              </p:cNvSpPr>
              <p:nvPr/>
            </p:nvSpPr>
            <p:spPr bwMode="auto">
              <a:xfrm>
                <a:off x="1020763" y="3084513"/>
                <a:ext cx="115887" cy="115887"/>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75" name="Rectangle 33"/>
              <p:cNvSpPr>
                <a:spLocks noChangeArrowheads="1"/>
              </p:cNvSpPr>
              <p:nvPr/>
            </p:nvSpPr>
            <p:spPr bwMode="auto">
              <a:xfrm>
                <a:off x="4167188" y="1585913"/>
                <a:ext cx="609600" cy="1192212"/>
              </a:xfrm>
              <a:prstGeom prst="rect">
                <a:avLst/>
              </a:prstGeom>
              <a:noFill/>
              <a:ln w="19050">
                <a:solidFill>
                  <a:schemeClr val="tx1"/>
                </a:solidFill>
                <a:miter lim="800000"/>
                <a:headEnd/>
                <a:tailEnd/>
              </a:ln>
            </p:spPr>
            <p:txBody>
              <a:bodyPr wrap="none" anchor="ctr"/>
              <a:lstStyle/>
              <a:p>
                <a:endParaRPr lang="en-US">
                  <a:latin typeface="Calibri" pitchFamily="34" charset="0"/>
                </a:endParaRPr>
              </a:p>
            </p:txBody>
          </p:sp>
          <p:sp>
            <p:nvSpPr>
              <p:cNvPr id="76" name="Text Box 37"/>
              <p:cNvSpPr txBox="1">
                <a:spLocks noChangeArrowheads="1"/>
              </p:cNvSpPr>
              <p:nvPr/>
            </p:nvSpPr>
            <p:spPr bwMode="auto">
              <a:xfrm>
                <a:off x="4114800" y="2438400"/>
                <a:ext cx="838200" cy="281070"/>
              </a:xfrm>
              <a:prstGeom prst="rect">
                <a:avLst/>
              </a:prstGeom>
              <a:noFill/>
              <a:ln w="9525">
                <a:noFill/>
                <a:miter lim="800000"/>
                <a:headEnd/>
                <a:tailEnd/>
              </a:ln>
            </p:spPr>
            <p:txBody>
              <a:bodyPr>
                <a:spAutoFit/>
              </a:bodyPr>
              <a:lstStyle/>
              <a:p>
                <a:pPr>
                  <a:spcBef>
                    <a:spcPct val="50000"/>
                  </a:spcBef>
                </a:pPr>
                <a:r>
                  <a:rPr lang="en-US" sz="1600" b="1" dirty="0">
                    <a:latin typeface="Calibri" pitchFamily="34" charset="0"/>
                  </a:rPr>
                  <a:t>BDE</a:t>
                </a:r>
              </a:p>
            </p:txBody>
          </p:sp>
          <p:sp>
            <p:nvSpPr>
              <p:cNvPr id="77" name="Text Box 38"/>
              <p:cNvSpPr txBox="1">
                <a:spLocks noChangeArrowheads="1"/>
              </p:cNvSpPr>
              <p:nvPr/>
            </p:nvSpPr>
            <p:spPr bwMode="auto">
              <a:xfrm>
                <a:off x="5591175" y="2433638"/>
                <a:ext cx="838200" cy="396875"/>
              </a:xfrm>
              <a:prstGeom prst="rect">
                <a:avLst/>
              </a:prstGeom>
              <a:noFill/>
              <a:ln w="9525">
                <a:noFill/>
                <a:miter lim="800000"/>
                <a:headEnd/>
                <a:tailEnd/>
              </a:ln>
            </p:spPr>
            <p:txBody>
              <a:bodyPr>
                <a:spAutoFit/>
              </a:bodyPr>
              <a:lstStyle/>
              <a:p>
                <a:pPr>
                  <a:spcBef>
                    <a:spcPct val="50000"/>
                  </a:spcBef>
                </a:pPr>
                <a:r>
                  <a:rPr lang="en-US" sz="2000" b="1">
                    <a:latin typeface="Calibri" pitchFamily="34" charset="0"/>
                  </a:rPr>
                  <a:t>BN</a:t>
                </a:r>
              </a:p>
            </p:txBody>
          </p:sp>
          <p:sp>
            <p:nvSpPr>
              <p:cNvPr id="78" name="Rectangle 39"/>
              <p:cNvSpPr>
                <a:spLocks noChangeArrowheads="1"/>
              </p:cNvSpPr>
              <p:nvPr/>
            </p:nvSpPr>
            <p:spPr bwMode="auto">
              <a:xfrm>
                <a:off x="4943475" y="1576388"/>
                <a:ext cx="1852613" cy="1192212"/>
              </a:xfrm>
              <a:prstGeom prst="rect">
                <a:avLst/>
              </a:prstGeom>
              <a:noFill/>
              <a:ln w="19050">
                <a:solidFill>
                  <a:schemeClr val="tx1"/>
                </a:solidFill>
                <a:miter lim="800000"/>
                <a:headEnd/>
                <a:tailEnd/>
              </a:ln>
            </p:spPr>
            <p:txBody>
              <a:bodyPr wrap="none" anchor="ctr"/>
              <a:lstStyle/>
              <a:p>
                <a:endParaRPr lang="en-US">
                  <a:latin typeface="Calibri" pitchFamily="34" charset="0"/>
                </a:endParaRPr>
              </a:p>
            </p:txBody>
          </p:sp>
          <p:sp>
            <p:nvSpPr>
              <p:cNvPr id="79" name="Rectangle 40"/>
              <p:cNvSpPr>
                <a:spLocks noChangeArrowheads="1"/>
              </p:cNvSpPr>
              <p:nvPr/>
            </p:nvSpPr>
            <p:spPr bwMode="auto">
              <a:xfrm>
                <a:off x="5571671" y="1140143"/>
                <a:ext cx="2598056" cy="332175"/>
              </a:xfrm>
              <a:prstGeom prst="rect">
                <a:avLst/>
              </a:prstGeom>
              <a:noFill/>
              <a:ln w="9525">
                <a:solidFill>
                  <a:schemeClr val="tx1"/>
                </a:solidFill>
                <a:miter lim="800000"/>
                <a:headEnd/>
                <a:tailEnd/>
              </a:ln>
            </p:spPr>
            <p:txBody>
              <a:bodyPr wrap="square">
                <a:spAutoFit/>
              </a:bodyPr>
              <a:lstStyle/>
              <a:p>
                <a:pPr fontAlgn="b"/>
                <a:r>
                  <a:rPr lang="en-US" sz="2000" b="1" dirty="0">
                    <a:latin typeface="Calibri" pitchFamily="34" charset="0"/>
                    <a:cs typeface="Arial" charset="0"/>
                  </a:rPr>
                  <a:t>  </a:t>
                </a:r>
                <a:r>
                  <a:rPr lang="en-US" sz="2000" b="1" dirty="0" smtClean="0">
                    <a:latin typeface="Calibri" pitchFamily="34" charset="0"/>
                    <a:cs typeface="Arial" charset="0"/>
                  </a:rPr>
                  <a:t>COLOR CODES</a:t>
                </a:r>
                <a:endParaRPr lang="en-US" sz="2000" b="1" dirty="0">
                  <a:latin typeface="Calibri" pitchFamily="34" charset="0"/>
                  <a:cs typeface="Arial" charset="0"/>
                </a:endParaRPr>
              </a:p>
            </p:txBody>
          </p:sp>
          <p:sp>
            <p:nvSpPr>
              <p:cNvPr id="80" name="Text Box 41"/>
              <p:cNvSpPr txBox="1">
                <a:spLocks noChangeArrowheads="1"/>
              </p:cNvSpPr>
              <p:nvPr/>
            </p:nvSpPr>
            <p:spPr bwMode="auto">
              <a:xfrm>
                <a:off x="4164390" y="1794607"/>
                <a:ext cx="685800" cy="357726"/>
              </a:xfrm>
              <a:prstGeom prst="rect">
                <a:avLst/>
              </a:prstGeom>
              <a:noFill/>
              <a:ln w="9525">
                <a:noFill/>
                <a:miter lim="800000"/>
                <a:headEnd/>
                <a:tailEnd/>
              </a:ln>
            </p:spPr>
            <p:txBody>
              <a:bodyPr>
                <a:spAutoFit/>
              </a:bodyPr>
              <a:lstStyle/>
              <a:p>
                <a:pPr>
                  <a:spcBef>
                    <a:spcPct val="50000"/>
                  </a:spcBef>
                </a:pPr>
                <a:r>
                  <a:rPr lang="en-US" sz="1100" dirty="0">
                    <a:latin typeface="Calibri" pitchFamily="34" charset="0"/>
                  </a:rPr>
                  <a:t>BDE color</a:t>
                </a:r>
              </a:p>
            </p:txBody>
          </p:sp>
          <p:sp>
            <p:nvSpPr>
              <p:cNvPr id="81" name="Text Box 42"/>
              <p:cNvSpPr txBox="1">
                <a:spLocks noChangeArrowheads="1"/>
              </p:cNvSpPr>
              <p:nvPr/>
            </p:nvSpPr>
            <p:spPr bwMode="auto">
              <a:xfrm>
                <a:off x="4953000" y="1576388"/>
                <a:ext cx="1828800" cy="738187"/>
              </a:xfrm>
              <a:prstGeom prst="rect">
                <a:avLst/>
              </a:prstGeom>
              <a:noFill/>
              <a:ln w="9525">
                <a:noFill/>
                <a:miter lim="800000"/>
                <a:headEnd/>
                <a:tailEnd/>
              </a:ln>
            </p:spPr>
            <p:txBody>
              <a:bodyPr>
                <a:spAutoFit/>
              </a:bodyPr>
              <a:lstStyle/>
              <a:p>
                <a:pPr>
                  <a:spcBef>
                    <a:spcPct val="50000"/>
                  </a:spcBef>
                </a:pPr>
                <a:r>
                  <a:rPr lang="en-US" sz="1400">
                    <a:latin typeface="Calibri" pitchFamily="34" charset="0"/>
                  </a:rPr>
                  <a:t>BN  colors: IN BN is blue, AR BN is yellow etc.. </a:t>
                </a:r>
              </a:p>
            </p:txBody>
          </p:sp>
          <p:sp>
            <p:nvSpPr>
              <p:cNvPr id="82" name="Line 43"/>
              <p:cNvSpPr>
                <a:spLocks noChangeShapeType="1"/>
              </p:cNvSpPr>
              <p:nvPr/>
            </p:nvSpPr>
            <p:spPr bwMode="auto">
              <a:xfrm>
                <a:off x="4167188" y="2479675"/>
                <a:ext cx="609600" cy="0"/>
              </a:xfrm>
              <a:prstGeom prst="line">
                <a:avLst/>
              </a:prstGeom>
              <a:noFill/>
              <a:ln w="9525">
                <a:solidFill>
                  <a:schemeClr val="tx1"/>
                </a:solidFill>
                <a:round/>
                <a:headEnd/>
                <a:tailEnd/>
              </a:ln>
            </p:spPr>
            <p:txBody>
              <a:bodyPr/>
              <a:lstStyle/>
              <a:p>
                <a:endParaRPr lang="en-US"/>
              </a:p>
            </p:txBody>
          </p:sp>
          <p:sp>
            <p:nvSpPr>
              <p:cNvPr id="83" name="Line 44"/>
              <p:cNvSpPr>
                <a:spLocks noChangeShapeType="1"/>
              </p:cNvSpPr>
              <p:nvPr/>
            </p:nvSpPr>
            <p:spPr bwMode="auto">
              <a:xfrm>
                <a:off x="4953000" y="2479675"/>
                <a:ext cx="1828800" cy="0"/>
              </a:xfrm>
              <a:prstGeom prst="line">
                <a:avLst/>
              </a:prstGeom>
              <a:noFill/>
              <a:ln w="9525">
                <a:solidFill>
                  <a:schemeClr val="tx1"/>
                </a:solidFill>
                <a:round/>
                <a:headEnd/>
                <a:tailEnd/>
              </a:ln>
            </p:spPr>
            <p:txBody>
              <a:bodyPr/>
              <a:lstStyle/>
              <a:p>
                <a:endParaRPr lang="en-US"/>
              </a:p>
            </p:txBody>
          </p:sp>
          <p:sp>
            <p:nvSpPr>
              <p:cNvPr id="84" name="Text Box 45"/>
              <p:cNvSpPr txBox="1">
                <a:spLocks noChangeArrowheads="1"/>
              </p:cNvSpPr>
              <p:nvPr/>
            </p:nvSpPr>
            <p:spPr bwMode="auto">
              <a:xfrm>
                <a:off x="7600950" y="2443163"/>
                <a:ext cx="838200" cy="396875"/>
              </a:xfrm>
              <a:prstGeom prst="rect">
                <a:avLst/>
              </a:prstGeom>
              <a:noFill/>
              <a:ln w="9525">
                <a:noFill/>
                <a:miter lim="800000"/>
                <a:headEnd/>
                <a:tailEnd/>
              </a:ln>
            </p:spPr>
            <p:txBody>
              <a:bodyPr>
                <a:spAutoFit/>
              </a:bodyPr>
              <a:lstStyle/>
              <a:p>
                <a:pPr>
                  <a:spcBef>
                    <a:spcPct val="50000"/>
                  </a:spcBef>
                </a:pPr>
                <a:r>
                  <a:rPr lang="en-US" sz="2000" b="1">
                    <a:latin typeface="Calibri" pitchFamily="34" charset="0"/>
                  </a:rPr>
                  <a:t>CO</a:t>
                </a:r>
              </a:p>
            </p:txBody>
          </p:sp>
          <p:sp>
            <p:nvSpPr>
              <p:cNvPr id="85" name="Rectangle 46"/>
              <p:cNvSpPr>
                <a:spLocks noChangeArrowheads="1"/>
              </p:cNvSpPr>
              <p:nvPr/>
            </p:nvSpPr>
            <p:spPr bwMode="auto">
              <a:xfrm>
                <a:off x="6967538" y="1585913"/>
                <a:ext cx="1852612" cy="1192212"/>
              </a:xfrm>
              <a:prstGeom prst="rect">
                <a:avLst/>
              </a:prstGeom>
              <a:noFill/>
              <a:ln w="19050">
                <a:solidFill>
                  <a:schemeClr val="tx1"/>
                </a:solidFill>
                <a:miter lim="800000"/>
                <a:headEnd/>
                <a:tailEnd/>
              </a:ln>
            </p:spPr>
            <p:txBody>
              <a:bodyPr wrap="none" anchor="ctr"/>
              <a:lstStyle/>
              <a:p>
                <a:endParaRPr lang="en-US">
                  <a:latin typeface="Calibri" pitchFamily="34" charset="0"/>
                </a:endParaRPr>
              </a:p>
            </p:txBody>
          </p:sp>
          <p:sp>
            <p:nvSpPr>
              <p:cNvPr id="86" name="Text Box 47"/>
              <p:cNvSpPr txBox="1">
                <a:spLocks noChangeArrowheads="1"/>
              </p:cNvSpPr>
              <p:nvPr/>
            </p:nvSpPr>
            <p:spPr bwMode="auto">
              <a:xfrm>
                <a:off x="6973888" y="1600200"/>
                <a:ext cx="1865312" cy="738188"/>
              </a:xfrm>
              <a:prstGeom prst="rect">
                <a:avLst/>
              </a:prstGeom>
              <a:noFill/>
              <a:ln w="9525">
                <a:noFill/>
                <a:miter lim="800000"/>
                <a:headEnd/>
                <a:tailEnd/>
              </a:ln>
            </p:spPr>
            <p:txBody>
              <a:bodyPr>
                <a:spAutoFit/>
              </a:bodyPr>
              <a:lstStyle/>
              <a:p>
                <a:pPr>
                  <a:spcBef>
                    <a:spcPct val="50000"/>
                  </a:spcBef>
                </a:pPr>
                <a:r>
                  <a:rPr lang="en-US" sz="1400">
                    <a:latin typeface="Calibri" pitchFamily="34" charset="0"/>
                  </a:rPr>
                  <a:t>CO  colors: HHCs  are yellow, A Cos  are blue etc.. </a:t>
                </a:r>
              </a:p>
            </p:txBody>
          </p:sp>
          <p:sp>
            <p:nvSpPr>
              <p:cNvPr id="87" name="Line 48"/>
              <p:cNvSpPr>
                <a:spLocks noChangeShapeType="1"/>
              </p:cNvSpPr>
              <p:nvPr/>
            </p:nvSpPr>
            <p:spPr bwMode="auto">
              <a:xfrm>
                <a:off x="6977063" y="2489200"/>
                <a:ext cx="1828800" cy="0"/>
              </a:xfrm>
              <a:prstGeom prst="line">
                <a:avLst/>
              </a:prstGeom>
              <a:noFill/>
              <a:ln w="9525">
                <a:solidFill>
                  <a:schemeClr val="tx1"/>
                </a:solidFill>
                <a:round/>
                <a:headEnd/>
                <a:tailEnd/>
              </a:ln>
            </p:spPr>
            <p:txBody>
              <a:bodyPr/>
              <a:lstStyle/>
              <a:p>
                <a:endParaRPr lang="en-US"/>
              </a:p>
            </p:txBody>
          </p:sp>
          <p:sp>
            <p:nvSpPr>
              <p:cNvPr id="88" name="Rectangle 57"/>
              <p:cNvSpPr>
                <a:spLocks noChangeArrowheads="1"/>
              </p:cNvSpPr>
              <p:nvPr/>
            </p:nvSpPr>
            <p:spPr bwMode="auto">
              <a:xfrm>
                <a:off x="457200" y="381000"/>
                <a:ext cx="1975153" cy="332175"/>
              </a:xfrm>
              <a:prstGeom prst="rect">
                <a:avLst/>
              </a:prstGeom>
              <a:noFill/>
              <a:ln w="9525" algn="ctr">
                <a:noFill/>
                <a:miter lim="800000"/>
                <a:headEnd/>
                <a:tailEnd/>
              </a:ln>
            </p:spPr>
            <p:txBody>
              <a:bodyPr wrap="square">
                <a:spAutoFit/>
              </a:bodyPr>
              <a:lstStyle/>
              <a:p>
                <a:pPr algn="ctr" eaLnBrk="0" hangingPunct="0">
                  <a:spcBef>
                    <a:spcPct val="20000"/>
                  </a:spcBef>
                </a:pPr>
                <a:endParaRPr lang="en-US" sz="2000" b="1" dirty="0">
                  <a:solidFill>
                    <a:schemeClr val="tx2"/>
                  </a:solidFill>
                  <a:latin typeface="Calibri" pitchFamily="34" charset="0"/>
                </a:endParaRPr>
              </a:p>
            </p:txBody>
          </p:sp>
          <p:sp>
            <p:nvSpPr>
              <p:cNvPr id="89" name="Rectangle 64"/>
              <p:cNvSpPr>
                <a:spLocks noChangeArrowheads="1"/>
              </p:cNvSpPr>
              <p:nvPr/>
            </p:nvSpPr>
            <p:spPr bwMode="auto">
              <a:xfrm rot="509157">
                <a:off x="527050" y="4624388"/>
                <a:ext cx="1455738" cy="228600"/>
              </a:xfrm>
              <a:prstGeom prst="rect">
                <a:avLst/>
              </a:prstGeom>
              <a:solidFill>
                <a:srgbClr val="3333CC"/>
              </a:solidFill>
              <a:ln w="9525">
                <a:solidFill>
                  <a:schemeClr val="tx1"/>
                </a:solidFill>
                <a:miter lim="800000"/>
                <a:headEnd/>
                <a:tailEnd/>
              </a:ln>
            </p:spPr>
            <p:txBody>
              <a:bodyPr wrap="none" anchor="ctr"/>
              <a:lstStyle/>
              <a:p>
                <a:pPr algn="ctr" eaLnBrk="0" hangingPunct="0"/>
                <a:r>
                  <a:rPr lang="en-US" sz="1000" b="1">
                    <a:latin typeface="Calibri" pitchFamily="34" charset="0"/>
                  </a:rPr>
                  <a:t> BDE TAPE COLOR</a:t>
                </a:r>
              </a:p>
            </p:txBody>
          </p:sp>
          <p:sp>
            <p:nvSpPr>
              <p:cNvPr id="90" name="Rectangle 65"/>
              <p:cNvSpPr>
                <a:spLocks noChangeArrowheads="1"/>
              </p:cNvSpPr>
              <p:nvPr/>
            </p:nvSpPr>
            <p:spPr bwMode="auto">
              <a:xfrm>
                <a:off x="609600" y="5486400"/>
                <a:ext cx="1371600" cy="236538"/>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1000" b="1" dirty="0">
                    <a:latin typeface="Calibri" pitchFamily="34" charset="0"/>
                  </a:rPr>
                  <a:t>BN TAPE COLOR</a:t>
                </a:r>
              </a:p>
            </p:txBody>
          </p:sp>
          <p:sp>
            <p:nvSpPr>
              <p:cNvPr id="91" name="Text Box 54"/>
              <p:cNvSpPr txBox="1">
                <a:spLocks noChangeArrowheads="1"/>
              </p:cNvSpPr>
              <p:nvPr/>
            </p:nvSpPr>
            <p:spPr bwMode="auto">
              <a:xfrm>
                <a:off x="6324600" y="4983163"/>
                <a:ext cx="762000" cy="198437"/>
              </a:xfrm>
              <a:prstGeom prst="rect">
                <a:avLst/>
              </a:prstGeom>
              <a:noFill/>
              <a:ln w="9525">
                <a:noFill/>
                <a:miter lim="800000"/>
                <a:headEnd/>
                <a:tailEnd/>
              </a:ln>
            </p:spPr>
            <p:txBody>
              <a:bodyPr>
                <a:spAutoFit/>
              </a:bodyPr>
              <a:lstStyle/>
              <a:p>
                <a:pPr>
                  <a:spcBef>
                    <a:spcPct val="50000"/>
                  </a:spcBef>
                </a:pPr>
                <a:r>
                  <a:rPr lang="en-US" sz="700">
                    <a:solidFill>
                      <a:schemeClr val="bg1"/>
                    </a:solidFill>
                    <a:latin typeface="Calibri" pitchFamily="34" charset="0"/>
                  </a:rPr>
                  <a:t>BLACK</a:t>
                </a:r>
              </a:p>
            </p:txBody>
          </p:sp>
          <p:sp>
            <p:nvSpPr>
              <p:cNvPr id="92" name="Rectangle 91"/>
              <p:cNvSpPr/>
              <p:nvPr/>
            </p:nvSpPr>
            <p:spPr>
              <a:xfrm>
                <a:off x="5446713" y="2819400"/>
                <a:ext cx="1524000" cy="2124075"/>
              </a:xfrm>
              <a:prstGeom prst="rect">
                <a:avLst/>
              </a:prstGeom>
            </p:spPr>
            <p:txBody>
              <a:bodyPr>
                <a:spAutoFit/>
              </a:bodyPr>
              <a:lstStyle/>
              <a:p>
                <a:pPr fontAlgn="auto">
                  <a:spcBef>
                    <a:spcPts val="0"/>
                  </a:spcBef>
                  <a:spcAft>
                    <a:spcPts val="0"/>
                  </a:spcAft>
                  <a:defRPr/>
                </a:pPr>
                <a:r>
                  <a:rPr lang="en-US" sz="1050" dirty="0">
                    <a:latin typeface="+mn-lt"/>
                  </a:rPr>
                  <a:t>1-30 IN (BLUE)</a:t>
                </a:r>
              </a:p>
              <a:p>
                <a:pPr fontAlgn="auto">
                  <a:spcBef>
                    <a:spcPts val="0"/>
                  </a:spcBef>
                  <a:spcAft>
                    <a:spcPts val="0"/>
                  </a:spcAft>
                  <a:defRPr/>
                </a:pPr>
                <a:endParaRPr lang="en-US" sz="1000" dirty="0">
                  <a:latin typeface="+mn-lt"/>
                </a:endParaRPr>
              </a:p>
              <a:p>
                <a:pPr fontAlgn="auto">
                  <a:spcBef>
                    <a:spcPts val="0"/>
                  </a:spcBef>
                  <a:spcAft>
                    <a:spcPts val="0"/>
                  </a:spcAft>
                  <a:defRPr/>
                </a:pPr>
                <a:r>
                  <a:rPr lang="en-US" sz="1050" dirty="0">
                    <a:latin typeface="+mn-lt"/>
                  </a:rPr>
                  <a:t>1-64 AR (YELLOW)</a:t>
                </a:r>
              </a:p>
              <a:p>
                <a:pPr fontAlgn="auto">
                  <a:spcBef>
                    <a:spcPts val="0"/>
                  </a:spcBef>
                  <a:spcAft>
                    <a:spcPts val="0"/>
                  </a:spcAft>
                  <a:defRPr/>
                </a:pPr>
                <a:endParaRPr lang="en-US" sz="1000" dirty="0">
                  <a:latin typeface="+mn-lt"/>
                </a:endParaRPr>
              </a:p>
              <a:p>
                <a:pPr fontAlgn="auto">
                  <a:spcBef>
                    <a:spcPts val="0"/>
                  </a:spcBef>
                  <a:spcAft>
                    <a:spcPts val="0"/>
                  </a:spcAft>
                  <a:defRPr/>
                </a:pPr>
                <a:r>
                  <a:rPr lang="en-US" sz="1050" dirty="0">
                    <a:latin typeface="+mn-lt"/>
                  </a:rPr>
                  <a:t>3-7 CAV (GREEN)</a:t>
                </a:r>
              </a:p>
              <a:p>
                <a:pPr fontAlgn="auto">
                  <a:spcBef>
                    <a:spcPts val="0"/>
                  </a:spcBef>
                  <a:spcAft>
                    <a:spcPts val="0"/>
                  </a:spcAft>
                  <a:defRPr/>
                </a:pPr>
                <a:endParaRPr lang="en-US" sz="1050" dirty="0">
                  <a:latin typeface="+mn-lt"/>
                </a:endParaRPr>
              </a:p>
              <a:p>
                <a:pPr fontAlgn="auto">
                  <a:spcBef>
                    <a:spcPts val="0"/>
                  </a:spcBef>
                  <a:spcAft>
                    <a:spcPts val="0"/>
                  </a:spcAft>
                  <a:defRPr/>
                </a:pPr>
                <a:r>
                  <a:rPr lang="en-US" sz="1050" dirty="0">
                    <a:latin typeface="+mn-lt"/>
                  </a:rPr>
                  <a:t>1-9 FA (RED)</a:t>
                </a:r>
              </a:p>
              <a:p>
                <a:pPr fontAlgn="auto">
                  <a:spcBef>
                    <a:spcPts val="0"/>
                  </a:spcBef>
                  <a:spcAft>
                    <a:spcPts val="0"/>
                  </a:spcAft>
                  <a:defRPr/>
                </a:pPr>
                <a:endParaRPr lang="en-US" sz="900" dirty="0">
                  <a:latin typeface="+mn-lt"/>
                </a:endParaRPr>
              </a:p>
              <a:p>
                <a:pPr fontAlgn="auto">
                  <a:spcBef>
                    <a:spcPts val="0"/>
                  </a:spcBef>
                  <a:spcAft>
                    <a:spcPts val="0"/>
                  </a:spcAft>
                  <a:defRPr/>
                </a:pPr>
                <a:r>
                  <a:rPr lang="en-US" sz="1050" dirty="0">
                    <a:latin typeface="+mn-lt"/>
                  </a:rPr>
                  <a:t>2-3 BSTB (WHITE)</a:t>
                </a:r>
              </a:p>
              <a:p>
                <a:pPr fontAlgn="auto">
                  <a:spcBef>
                    <a:spcPts val="0"/>
                  </a:spcBef>
                  <a:spcAft>
                    <a:spcPts val="0"/>
                  </a:spcAft>
                  <a:defRPr/>
                </a:pPr>
                <a:endParaRPr lang="en-US" sz="900" dirty="0">
                  <a:latin typeface="+mn-lt"/>
                </a:endParaRPr>
              </a:p>
              <a:p>
                <a:pPr fontAlgn="auto">
                  <a:spcBef>
                    <a:spcPts val="0"/>
                  </a:spcBef>
                  <a:spcAft>
                    <a:spcPts val="0"/>
                  </a:spcAft>
                  <a:defRPr/>
                </a:pPr>
                <a:r>
                  <a:rPr lang="en-US" sz="1050" dirty="0">
                    <a:latin typeface="+mn-lt"/>
                  </a:rPr>
                  <a:t>26 BSB (OLIVE)</a:t>
                </a:r>
              </a:p>
              <a:p>
                <a:pPr fontAlgn="auto">
                  <a:spcBef>
                    <a:spcPts val="0"/>
                  </a:spcBef>
                  <a:spcAft>
                    <a:spcPts val="0"/>
                  </a:spcAft>
                  <a:defRPr/>
                </a:pPr>
                <a:endParaRPr lang="en-US" sz="1000" dirty="0">
                  <a:latin typeface="+mn-lt"/>
                </a:endParaRPr>
              </a:p>
              <a:p>
                <a:pPr fontAlgn="auto">
                  <a:spcBef>
                    <a:spcPts val="0"/>
                  </a:spcBef>
                  <a:spcAft>
                    <a:spcPts val="0"/>
                  </a:spcAft>
                  <a:defRPr/>
                </a:pPr>
                <a:r>
                  <a:rPr lang="en-US" sz="1050" dirty="0">
                    <a:latin typeface="+mn-lt"/>
                  </a:rPr>
                  <a:t>HHC BDE (BLACK)</a:t>
                </a:r>
              </a:p>
            </p:txBody>
          </p:sp>
          <p:sp>
            <p:nvSpPr>
              <p:cNvPr id="93" name="Rounded Rectangle 92"/>
              <p:cNvSpPr/>
              <p:nvPr/>
            </p:nvSpPr>
            <p:spPr>
              <a:xfrm>
                <a:off x="4953000" y="3724275"/>
                <a:ext cx="533400" cy="3048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Rounded Rectangle 93"/>
              <p:cNvSpPr/>
              <p:nvPr/>
            </p:nvSpPr>
            <p:spPr>
              <a:xfrm>
                <a:off x="4953000" y="4029075"/>
                <a:ext cx="5334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Rounded Rectangle 94"/>
              <p:cNvSpPr/>
              <p:nvPr/>
            </p:nvSpPr>
            <p:spPr>
              <a:xfrm>
                <a:off x="4953000" y="2806700"/>
                <a:ext cx="533400" cy="304800"/>
              </a:xfrm>
              <a:prstGeom prst="roundRect">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Rounded Rectangle 95"/>
              <p:cNvSpPr/>
              <p:nvPr/>
            </p:nvSpPr>
            <p:spPr>
              <a:xfrm>
                <a:off x="4953000" y="3114675"/>
                <a:ext cx="533400" cy="304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Rounded Rectangle 96"/>
              <p:cNvSpPr/>
              <p:nvPr/>
            </p:nvSpPr>
            <p:spPr>
              <a:xfrm>
                <a:off x="4953000" y="3419475"/>
                <a:ext cx="533400" cy="3048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Rounded Rectangle 97"/>
              <p:cNvSpPr/>
              <p:nvPr/>
            </p:nvSpPr>
            <p:spPr>
              <a:xfrm>
                <a:off x="4953000" y="4333875"/>
                <a:ext cx="533400" cy="304800"/>
              </a:xfrm>
              <a:prstGeom prst="roundRect">
                <a:avLst/>
              </a:prstGeom>
              <a:solidFill>
                <a:srgbClr val="4A56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Rectangle 72"/>
              <p:cNvSpPr>
                <a:spLocks noChangeArrowheads="1"/>
              </p:cNvSpPr>
              <p:nvPr/>
            </p:nvSpPr>
            <p:spPr bwMode="auto">
              <a:xfrm>
                <a:off x="7659688" y="2836863"/>
                <a:ext cx="1219200" cy="2401887"/>
              </a:xfrm>
              <a:prstGeom prst="rect">
                <a:avLst/>
              </a:prstGeom>
              <a:noFill/>
              <a:ln w="9525">
                <a:noFill/>
                <a:miter lim="800000"/>
                <a:headEnd/>
                <a:tailEnd/>
              </a:ln>
            </p:spPr>
            <p:txBody>
              <a:bodyPr>
                <a:spAutoFit/>
              </a:bodyPr>
              <a:lstStyle/>
              <a:p>
                <a:r>
                  <a:rPr lang="en-US" sz="1000">
                    <a:latin typeface="Calibri" pitchFamily="34" charset="0"/>
                  </a:rPr>
                  <a:t>HHC (YELLOW)</a:t>
                </a:r>
              </a:p>
              <a:p>
                <a:endParaRPr lang="en-US" sz="1000">
                  <a:latin typeface="Calibri" pitchFamily="34" charset="0"/>
                </a:endParaRPr>
              </a:p>
              <a:p>
                <a:r>
                  <a:rPr lang="en-US" sz="1000">
                    <a:latin typeface="Calibri" pitchFamily="34" charset="0"/>
                  </a:rPr>
                  <a:t>ACO (BLUE)</a:t>
                </a:r>
              </a:p>
              <a:p>
                <a:endParaRPr lang="en-US" sz="1000">
                  <a:latin typeface="Calibri" pitchFamily="34" charset="0"/>
                </a:endParaRPr>
              </a:p>
              <a:p>
                <a:r>
                  <a:rPr lang="en-US" sz="1000">
                    <a:latin typeface="Calibri" pitchFamily="34" charset="0"/>
                  </a:rPr>
                  <a:t>BCO (GREEN)</a:t>
                </a:r>
              </a:p>
              <a:p>
                <a:endParaRPr lang="en-US" sz="1000">
                  <a:latin typeface="Calibri" pitchFamily="34" charset="0"/>
                </a:endParaRPr>
              </a:p>
              <a:p>
                <a:r>
                  <a:rPr lang="en-US" sz="1000">
                    <a:latin typeface="Calibri" pitchFamily="34" charset="0"/>
                  </a:rPr>
                  <a:t>CCO (ORANGE)</a:t>
                </a:r>
              </a:p>
              <a:p>
                <a:endParaRPr lang="en-US" sz="1000">
                  <a:latin typeface="Calibri" pitchFamily="34" charset="0"/>
                </a:endParaRPr>
              </a:p>
              <a:p>
                <a:r>
                  <a:rPr lang="en-US" sz="1000">
                    <a:latin typeface="Calibri" pitchFamily="34" charset="0"/>
                  </a:rPr>
                  <a:t>DCO (OLIVE)</a:t>
                </a:r>
              </a:p>
              <a:p>
                <a:endParaRPr lang="en-US" sz="1000">
                  <a:latin typeface="Calibri" pitchFamily="34" charset="0"/>
                </a:endParaRPr>
              </a:p>
              <a:p>
                <a:r>
                  <a:rPr lang="en-US" sz="1000">
                    <a:latin typeface="Calibri" pitchFamily="34" charset="0"/>
                  </a:rPr>
                  <a:t>ECO (WHITE)</a:t>
                </a:r>
              </a:p>
              <a:p>
                <a:endParaRPr lang="en-US" sz="1000">
                  <a:latin typeface="Calibri" pitchFamily="34" charset="0"/>
                </a:endParaRPr>
              </a:p>
              <a:p>
                <a:r>
                  <a:rPr lang="en-US" sz="1000">
                    <a:latin typeface="Calibri" pitchFamily="34" charset="0"/>
                  </a:rPr>
                  <a:t>FCO (RED)</a:t>
                </a:r>
              </a:p>
              <a:p>
                <a:endParaRPr lang="en-US" sz="1000">
                  <a:latin typeface="Calibri" pitchFamily="34" charset="0"/>
                </a:endParaRPr>
              </a:p>
              <a:p>
                <a:r>
                  <a:rPr lang="en-US" sz="1000">
                    <a:latin typeface="Calibri" pitchFamily="34" charset="0"/>
                  </a:rPr>
                  <a:t>GCO (BLACK)</a:t>
                </a:r>
              </a:p>
            </p:txBody>
          </p:sp>
          <p:sp>
            <p:nvSpPr>
              <p:cNvPr id="100" name="Rounded Rectangle 99"/>
              <p:cNvSpPr/>
              <p:nvPr/>
            </p:nvSpPr>
            <p:spPr>
              <a:xfrm>
                <a:off x="7162800" y="4648200"/>
                <a:ext cx="533400" cy="3048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Rounded Rectangle 100"/>
              <p:cNvSpPr/>
              <p:nvPr/>
            </p:nvSpPr>
            <p:spPr>
              <a:xfrm>
                <a:off x="7162800" y="4343400"/>
                <a:ext cx="5334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Rounded Rectangle 101"/>
              <p:cNvSpPr/>
              <p:nvPr/>
            </p:nvSpPr>
            <p:spPr>
              <a:xfrm>
                <a:off x="7162800" y="3124200"/>
                <a:ext cx="533400" cy="304800"/>
              </a:xfrm>
              <a:prstGeom prst="roundRect">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Rounded Rectangle 102"/>
              <p:cNvSpPr/>
              <p:nvPr/>
            </p:nvSpPr>
            <p:spPr>
              <a:xfrm>
                <a:off x="7162800" y="2819400"/>
                <a:ext cx="533400" cy="304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Rounded Rectangle 103"/>
              <p:cNvSpPr/>
              <p:nvPr/>
            </p:nvSpPr>
            <p:spPr>
              <a:xfrm>
                <a:off x="7162800" y="3429000"/>
                <a:ext cx="533400" cy="3048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ounded Rectangle 104"/>
              <p:cNvSpPr/>
              <p:nvPr/>
            </p:nvSpPr>
            <p:spPr>
              <a:xfrm>
                <a:off x="7162800" y="4038600"/>
                <a:ext cx="533400" cy="304800"/>
              </a:xfrm>
              <a:prstGeom prst="roundRect">
                <a:avLst/>
              </a:prstGeom>
              <a:solidFill>
                <a:srgbClr val="4A56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ounded Rectangle 105"/>
              <p:cNvSpPr/>
              <p:nvPr/>
            </p:nvSpPr>
            <p:spPr>
              <a:xfrm>
                <a:off x="7162800" y="3733800"/>
                <a:ext cx="533400" cy="304800"/>
              </a:xfrm>
              <a:prstGeom prst="round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Rounded Rectangle 106"/>
              <p:cNvSpPr/>
              <p:nvPr/>
            </p:nvSpPr>
            <p:spPr>
              <a:xfrm>
                <a:off x="7162800" y="4962525"/>
                <a:ext cx="5334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81"/>
              <p:cNvSpPr>
                <a:spLocks noChangeArrowheads="1"/>
              </p:cNvSpPr>
              <p:nvPr/>
            </p:nvSpPr>
            <p:spPr bwMode="auto">
              <a:xfrm>
                <a:off x="1143000" y="3657600"/>
                <a:ext cx="762000" cy="421606"/>
              </a:xfrm>
              <a:prstGeom prst="rect">
                <a:avLst/>
              </a:prstGeom>
              <a:noFill/>
              <a:ln w="9525">
                <a:solidFill>
                  <a:schemeClr val="tx1"/>
                </a:solidFill>
                <a:miter lim="800000"/>
                <a:headEnd/>
                <a:tailEnd/>
              </a:ln>
            </p:spPr>
            <p:txBody>
              <a:bodyPr>
                <a:spAutoFit/>
              </a:bodyPr>
              <a:lstStyle/>
              <a:p>
                <a:pPr algn="ctr" eaLnBrk="0" hangingPunct="0"/>
                <a:r>
                  <a:rPr lang="en-US" sz="900" b="1" dirty="0">
                    <a:solidFill>
                      <a:srgbClr val="000000"/>
                    </a:solidFill>
                    <a:latin typeface="Calibri" pitchFamily="34" charset="0"/>
                  </a:rPr>
                  <a:t>CO TAPE COLOR</a:t>
                </a:r>
              </a:p>
            </p:txBody>
          </p:sp>
          <p:cxnSp>
            <p:nvCxnSpPr>
              <p:cNvPr id="109" name="Straight Arrow Connector 108"/>
              <p:cNvCxnSpPr>
                <a:stCxn id="108" idx="3"/>
              </p:cNvCxnSpPr>
              <p:nvPr/>
            </p:nvCxnSpPr>
            <p:spPr>
              <a:xfrm flipV="1">
                <a:off x="1905000" y="3657601"/>
                <a:ext cx="914400" cy="2108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08" idx="2"/>
              </p:cNvCxnSpPr>
              <p:nvPr/>
            </p:nvCxnSpPr>
            <p:spPr>
              <a:xfrm flipH="1">
                <a:off x="1371600" y="4079206"/>
                <a:ext cx="152400" cy="22453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Rounded Rectangle 110"/>
              <p:cNvSpPr/>
              <p:nvPr/>
            </p:nvSpPr>
            <p:spPr>
              <a:xfrm>
                <a:off x="4164390" y="2848213"/>
                <a:ext cx="533400" cy="304800"/>
              </a:xfrm>
              <a:prstGeom prst="roundRect">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TextBox 88"/>
              <p:cNvSpPr txBox="1">
                <a:spLocks noChangeArrowheads="1"/>
              </p:cNvSpPr>
              <p:nvPr/>
            </p:nvSpPr>
            <p:spPr bwMode="auto">
              <a:xfrm>
                <a:off x="4056138" y="3164523"/>
                <a:ext cx="685800" cy="217191"/>
              </a:xfrm>
              <a:prstGeom prst="rect">
                <a:avLst/>
              </a:prstGeom>
              <a:noFill/>
              <a:ln w="9525">
                <a:noFill/>
                <a:miter lim="800000"/>
                <a:headEnd/>
                <a:tailEnd/>
              </a:ln>
            </p:spPr>
            <p:txBody>
              <a:bodyPr>
                <a:spAutoFit/>
              </a:bodyPr>
              <a:lstStyle/>
              <a:p>
                <a:r>
                  <a:rPr lang="en-US" sz="1100" dirty="0" smtClean="0">
                    <a:latin typeface="Calibri" pitchFamily="34" charset="0"/>
                  </a:rPr>
                  <a:t>2BCT</a:t>
                </a:r>
                <a:endParaRPr lang="en-US" sz="1100" dirty="0">
                  <a:latin typeface="Calibri" pitchFamily="34" charset="0"/>
                </a:endParaRPr>
              </a:p>
            </p:txBody>
          </p:sp>
          <p:sp>
            <p:nvSpPr>
              <p:cNvPr id="113" name="Rounded Rectangle 112"/>
              <p:cNvSpPr/>
              <p:nvPr/>
            </p:nvSpPr>
            <p:spPr>
              <a:xfrm>
                <a:off x="4953000" y="4638675"/>
                <a:ext cx="533400" cy="304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4" name="Straight Arrow Connector 113"/>
              <p:cNvCxnSpPr>
                <a:stCxn id="49" idx="2"/>
              </p:cNvCxnSpPr>
              <p:nvPr/>
            </p:nvCxnSpPr>
            <p:spPr>
              <a:xfrm rot="16200000" flipH="1">
                <a:off x="1096169" y="2620169"/>
                <a:ext cx="360362"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228600" y="990601"/>
            <a:ext cx="3733800" cy="830997"/>
            <a:chOff x="304800" y="6432858"/>
            <a:chExt cx="5264047" cy="1111400"/>
          </a:xfrm>
        </p:grpSpPr>
        <p:graphicFrame>
          <p:nvGraphicFramePr>
            <p:cNvPr id="1026" name="Object 1"/>
            <p:cNvGraphicFramePr>
              <a:graphicFrameLocks noChangeAspect="1"/>
            </p:cNvGraphicFramePr>
            <p:nvPr/>
          </p:nvGraphicFramePr>
          <p:xfrm>
            <a:off x="304800" y="6710992"/>
            <a:ext cx="2900597" cy="797469"/>
          </p:xfrm>
          <a:graphic>
            <a:graphicData uri="http://schemas.openxmlformats.org/presentationml/2006/ole">
              <p:oleObj spid="_x0000_s304130" name="Worksheet" r:id="rId5" imgW="2114447" imgH="580897" progId="Excel.Sheet.8">
                <p:embed/>
              </p:oleObj>
            </a:graphicData>
          </a:graphic>
        </p:graphicFrame>
        <p:sp>
          <p:nvSpPr>
            <p:cNvPr id="1053" name="TextBox 51"/>
            <p:cNvSpPr txBox="1">
              <a:spLocks noChangeArrowheads="1"/>
            </p:cNvSpPr>
            <p:nvPr/>
          </p:nvSpPr>
          <p:spPr bwMode="auto">
            <a:xfrm>
              <a:off x="3527686" y="6432858"/>
              <a:ext cx="2041161" cy="1111400"/>
            </a:xfrm>
            <a:prstGeom prst="rect">
              <a:avLst/>
            </a:prstGeom>
            <a:noFill/>
            <a:ln w="9525">
              <a:noFill/>
              <a:miter lim="800000"/>
              <a:headEnd/>
              <a:tailEnd/>
            </a:ln>
          </p:spPr>
          <p:txBody>
            <a:bodyPr wrap="square">
              <a:spAutoFit/>
            </a:bodyPr>
            <a:lstStyle/>
            <a:p>
              <a:r>
                <a:rPr lang="en-US" sz="1200" dirty="0" smtClean="0">
                  <a:latin typeface="Calibri" pitchFamily="34" charset="0"/>
                </a:rPr>
                <a:t>JS1234</a:t>
              </a:r>
              <a:endParaRPr lang="en-US" sz="1200" dirty="0">
                <a:latin typeface="Calibri" pitchFamily="34" charset="0"/>
              </a:endParaRPr>
            </a:p>
            <a:p>
              <a:r>
                <a:rPr lang="en-US" sz="1200" dirty="0" smtClean="0">
                  <a:latin typeface="Calibri" pitchFamily="34" charset="0"/>
                </a:rPr>
                <a:t>J- First Initial</a:t>
              </a:r>
              <a:endParaRPr lang="en-US" sz="1200" dirty="0">
                <a:latin typeface="Calibri" pitchFamily="34" charset="0"/>
              </a:endParaRPr>
            </a:p>
            <a:p>
              <a:r>
                <a:rPr lang="en-US" sz="1200" dirty="0" smtClean="0">
                  <a:latin typeface="Calibri" pitchFamily="34" charset="0"/>
                </a:rPr>
                <a:t>S- Last Initial</a:t>
              </a:r>
              <a:endParaRPr lang="en-US" sz="1200" dirty="0">
                <a:latin typeface="Calibri" pitchFamily="34" charset="0"/>
              </a:endParaRPr>
            </a:p>
            <a:p>
              <a:r>
                <a:rPr lang="en-US" sz="1200" dirty="0">
                  <a:latin typeface="Calibri" pitchFamily="34" charset="0"/>
                </a:rPr>
                <a:t>1234- Last 4 of SSN</a:t>
              </a:r>
            </a:p>
          </p:txBody>
        </p:sp>
        <p:sp>
          <p:nvSpPr>
            <p:cNvPr id="53" name="Rounded Rectangle 52"/>
            <p:cNvSpPr/>
            <p:nvPr/>
          </p:nvSpPr>
          <p:spPr>
            <a:xfrm>
              <a:off x="2345961" y="6942417"/>
              <a:ext cx="859436" cy="30573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5" name="Straight Arrow Connector 54"/>
            <p:cNvCxnSpPr/>
            <p:nvPr/>
          </p:nvCxnSpPr>
          <p:spPr>
            <a:xfrm flipV="1">
              <a:off x="3205397" y="6636681"/>
              <a:ext cx="429718" cy="3543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04131" name="Picture 3" descr="C:\Users\ryan.t.barber\Pictures\centeredfront-green-foliage-band-helmet-kevlar-577178.jpg"/>
          <p:cNvPicPr>
            <a:picLocks noChangeAspect="1" noChangeArrowheads="1"/>
          </p:cNvPicPr>
          <p:nvPr/>
        </p:nvPicPr>
        <p:blipFill>
          <a:blip r:embed="rId6" cstate="print"/>
          <a:srcRect/>
          <a:stretch>
            <a:fillRect/>
          </a:stretch>
        </p:blipFill>
        <p:spPr bwMode="auto">
          <a:xfrm>
            <a:off x="4648200" y="1219200"/>
            <a:ext cx="1143000" cy="574183"/>
          </a:xfrm>
          <a:prstGeom prst="rect">
            <a:avLst/>
          </a:prstGeom>
          <a:noFill/>
        </p:spPr>
      </p:pic>
      <p:sp>
        <p:nvSpPr>
          <p:cNvPr id="119" name="TextBox 118"/>
          <p:cNvSpPr txBox="1"/>
          <p:nvPr/>
        </p:nvSpPr>
        <p:spPr>
          <a:xfrm>
            <a:off x="5257800" y="990600"/>
            <a:ext cx="947375" cy="276999"/>
          </a:xfrm>
          <a:prstGeom prst="rect">
            <a:avLst/>
          </a:prstGeom>
          <a:noFill/>
        </p:spPr>
        <p:txBody>
          <a:bodyPr wrap="none" rtlCol="0">
            <a:spAutoFit/>
          </a:bodyPr>
          <a:lstStyle/>
          <a:p>
            <a:r>
              <a:rPr lang="en-US" sz="1200" b="1" dirty="0" smtClean="0">
                <a:latin typeface="+mn-lt"/>
              </a:rPr>
              <a:t>Kevlar Band</a:t>
            </a:r>
            <a:endParaRPr lang="en-US" sz="1200" b="1" dirty="0">
              <a:latin typeface="+mn-lt"/>
            </a:endParaRPr>
          </a:p>
        </p:txBody>
      </p:sp>
      <p:sp>
        <p:nvSpPr>
          <p:cNvPr id="120" name="TextBox 119"/>
          <p:cNvSpPr txBox="1"/>
          <p:nvPr/>
        </p:nvSpPr>
        <p:spPr>
          <a:xfrm>
            <a:off x="3886200" y="1245513"/>
            <a:ext cx="785793" cy="430887"/>
          </a:xfrm>
          <a:prstGeom prst="rect">
            <a:avLst/>
          </a:prstGeom>
          <a:noFill/>
        </p:spPr>
        <p:txBody>
          <a:bodyPr wrap="none" rtlCol="0">
            <a:spAutoFit/>
          </a:bodyPr>
          <a:lstStyle/>
          <a:p>
            <a:r>
              <a:rPr lang="en-US" sz="1100" dirty="0" smtClean="0">
                <a:latin typeface="+mn-lt"/>
              </a:rPr>
              <a:t>Right Ear</a:t>
            </a:r>
          </a:p>
          <a:p>
            <a:r>
              <a:rPr lang="en-US" sz="1100" dirty="0" smtClean="0">
                <a:latin typeface="+mn-lt"/>
              </a:rPr>
              <a:t>Last Name</a:t>
            </a:r>
            <a:endParaRPr lang="en-US" sz="1100" dirty="0">
              <a:latin typeface="+mn-lt"/>
            </a:endParaRPr>
          </a:p>
        </p:txBody>
      </p:sp>
      <p:sp>
        <p:nvSpPr>
          <p:cNvPr id="121" name="TextBox 120"/>
          <p:cNvSpPr txBox="1"/>
          <p:nvPr/>
        </p:nvSpPr>
        <p:spPr>
          <a:xfrm>
            <a:off x="5777141" y="1219200"/>
            <a:ext cx="928459" cy="600164"/>
          </a:xfrm>
          <a:prstGeom prst="rect">
            <a:avLst/>
          </a:prstGeom>
          <a:noFill/>
        </p:spPr>
        <p:txBody>
          <a:bodyPr wrap="none" rtlCol="0">
            <a:spAutoFit/>
          </a:bodyPr>
          <a:lstStyle/>
          <a:p>
            <a:r>
              <a:rPr lang="en-US" sz="1100" dirty="0" smtClean="0">
                <a:latin typeface="+mn-lt"/>
              </a:rPr>
              <a:t>Left Ear</a:t>
            </a:r>
          </a:p>
          <a:p>
            <a:r>
              <a:rPr lang="en-US" sz="1100" dirty="0" smtClean="0">
                <a:latin typeface="+mn-lt"/>
              </a:rPr>
              <a:t>Battle Roster</a:t>
            </a:r>
          </a:p>
          <a:p>
            <a:r>
              <a:rPr lang="en-US" sz="1100" dirty="0" smtClean="0">
                <a:latin typeface="+mn-lt"/>
              </a:rPr>
              <a:t>Number</a:t>
            </a:r>
            <a:endParaRPr lang="en-US" sz="1100" dirty="0">
              <a:latin typeface="+mn-lt"/>
            </a:endParaRPr>
          </a:p>
        </p:txBody>
      </p:sp>
      <p:sp>
        <p:nvSpPr>
          <p:cNvPr id="122" name="Rectangle 121"/>
          <p:cNvSpPr/>
          <p:nvPr/>
        </p:nvSpPr>
        <p:spPr>
          <a:xfrm>
            <a:off x="4648200" y="1447800"/>
            <a:ext cx="76200" cy="152400"/>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5715000" y="1447800"/>
            <a:ext cx="76200" cy="152400"/>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1006</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Blue 3 (Critical Information Report) </a:t>
            </a:r>
            <a:endParaRPr lang="en-US" sz="1600" dirty="0">
              <a:ea typeface="+mj-ea"/>
              <a:cs typeface="Arial" pitchFamily="34" charset="0"/>
            </a:endParaRPr>
          </a:p>
        </p:txBody>
      </p:sp>
      <p:graphicFrame>
        <p:nvGraphicFramePr>
          <p:cNvPr id="538627" name="Object 3"/>
          <p:cNvGraphicFramePr>
            <a:graphicFrameLocks noChangeAspect="1"/>
          </p:cNvGraphicFramePr>
          <p:nvPr/>
        </p:nvGraphicFramePr>
        <p:xfrm>
          <a:off x="457200" y="1371600"/>
          <a:ext cx="5802313" cy="4460875"/>
        </p:xfrm>
        <a:graphic>
          <a:graphicData uri="http://schemas.openxmlformats.org/presentationml/2006/ole">
            <p:oleObj spid="_x0000_s538627" name="Document" r:id="rId3" imgW="5949456" imgH="4570515" progId="Word.Document.12">
              <p:embed/>
            </p:oleObj>
          </a:graphicData>
        </a:graphic>
      </p:graphicFrame>
      <p:sp>
        <p:nvSpPr>
          <p:cNvPr id="6" name="TextBox 5"/>
          <p:cNvSpPr txBox="1"/>
          <p:nvPr/>
        </p:nvSpPr>
        <p:spPr>
          <a:xfrm>
            <a:off x="228600" y="6705600"/>
            <a:ext cx="6400800" cy="2123658"/>
          </a:xfrm>
          <a:prstGeom prst="rect">
            <a:avLst/>
          </a:prstGeom>
          <a:noFill/>
        </p:spPr>
        <p:txBody>
          <a:bodyPr wrap="square" rtlCol="0">
            <a:spAutoFit/>
          </a:bodyPr>
          <a:lstStyle/>
          <a:p>
            <a:r>
              <a:rPr lang="en-US" sz="1100" dirty="0" smtClean="0"/>
              <a:t>Additional details upon follow-up: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1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1219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1007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endParaRPr lang="en-US" sz="1600" dirty="0">
              <a:ea typeface="+mj-ea"/>
              <a:cs typeface="Arial" pitchFamily="34" charset="0"/>
            </a:endParaRPr>
          </a:p>
          <a:p>
            <a:pPr algn="ctr" fontAlgn="auto">
              <a:spcAft>
                <a:spcPts val="0"/>
              </a:spcAft>
              <a:defRPr/>
            </a:pPr>
            <a:r>
              <a:rPr lang="en-US" sz="1600" b="1" dirty="0" smtClean="0">
                <a:ea typeface="+mj-ea"/>
                <a:cs typeface="Arial" pitchFamily="34" charset="0"/>
              </a:rPr>
              <a:t>Blue </a:t>
            </a:r>
            <a:r>
              <a:rPr lang="en-US" sz="1600" b="1" dirty="0">
                <a:ea typeface="+mj-ea"/>
                <a:cs typeface="Arial" pitchFamily="34" charset="0"/>
              </a:rPr>
              <a:t>4 </a:t>
            </a:r>
          </a:p>
          <a:p>
            <a:pPr algn="ctr" fontAlgn="auto">
              <a:spcAft>
                <a:spcPts val="0"/>
              </a:spcAft>
              <a:defRPr/>
            </a:pPr>
            <a:r>
              <a:rPr lang="en-US" sz="1600" b="1" dirty="0">
                <a:ea typeface="+mj-ea"/>
                <a:cs typeface="Arial" pitchFamily="34" charset="0"/>
              </a:rPr>
              <a:t>(</a:t>
            </a:r>
            <a:r>
              <a:rPr lang="nb-NO" sz="1600" b="1" dirty="0">
                <a:cs typeface="Arial" pitchFamily="34" charset="0"/>
              </a:rPr>
              <a:t>Report for Bridge, Overpass, Culvert, Underpass, or </a:t>
            </a:r>
            <a:r>
              <a:rPr lang="nb-NO" sz="1600" b="1" dirty="0" smtClean="0">
                <a:cs typeface="Arial" pitchFamily="34" charset="0"/>
              </a:rPr>
              <a:t>Tunnel</a:t>
            </a:r>
            <a:r>
              <a:rPr lang="en-US" sz="1600" b="1" dirty="0" smtClean="0">
                <a:ea typeface="+mj-ea"/>
                <a:cs typeface="Arial" pitchFamily="34" charset="0"/>
              </a:rPr>
              <a:t>)</a:t>
            </a:r>
            <a:endParaRPr lang="en-US" sz="1600" b="1" dirty="0">
              <a:ea typeface="+mj-ea"/>
              <a:cs typeface="Arial" pitchFamily="34" charset="0"/>
            </a:endParaRPr>
          </a:p>
        </p:txBody>
      </p:sp>
      <p:graphicFrame>
        <p:nvGraphicFramePr>
          <p:cNvPr id="19458" name="Object 6"/>
          <p:cNvGraphicFramePr>
            <a:graphicFrameLocks noChangeAspect="1"/>
          </p:cNvGraphicFramePr>
          <p:nvPr/>
        </p:nvGraphicFramePr>
        <p:xfrm>
          <a:off x="228600" y="1495425"/>
          <a:ext cx="6378575" cy="5667375"/>
        </p:xfrm>
        <a:graphic>
          <a:graphicData uri="http://schemas.openxmlformats.org/presentationml/2006/ole">
            <p:oleObj spid="_x0000_s556034" name="Worksheet" r:id="rId3" imgW="6238873" imgH="5543626" progId="Excel.Sheet.8">
              <p:embed/>
            </p:oleObj>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1008</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Blue 5 (Crossing Report / CROSSREP)</a:t>
            </a:r>
            <a:endParaRPr lang="en-US" sz="1600" dirty="0">
              <a:ea typeface="+mj-ea"/>
              <a:cs typeface="Arial" pitchFamily="34" charset="0"/>
            </a:endParaRPr>
          </a:p>
        </p:txBody>
      </p:sp>
      <p:graphicFrame>
        <p:nvGraphicFramePr>
          <p:cNvPr id="20482" name="Object 4"/>
          <p:cNvGraphicFramePr>
            <a:graphicFrameLocks noChangeAspect="1"/>
          </p:cNvGraphicFramePr>
          <p:nvPr/>
        </p:nvGraphicFramePr>
        <p:xfrm>
          <a:off x="538163" y="1085850"/>
          <a:ext cx="5781675" cy="7829550"/>
        </p:xfrm>
        <a:graphic>
          <a:graphicData uri="http://schemas.openxmlformats.org/presentationml/2006/ole">
            <p:oleObj spid="_x0000_s557058" name="Worksheet" r:id="rId3" imgW="5781594" imgH="7829423" progId="Excel.Sheet.8">
              <p:embed/>
            </p:oleObj>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1009</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Blue 7 (Route Report / ROUTEREP)</a:t>
            </a:r>
            <a:endParaRPr lang="en-US" sz="1600" dirty="0">
              <a:ea typeface="+mj-ea"/>
              <a:cs typeface="Arial" pitchFamily="34" charset="0"/>
            </a:endParaRPr>
          </a:p>
        </p:txBody>
      </p:sp>
      <p:sp>
        <p:nvSpPr>
          <p:cNvPr id="273412" name="Text Box 3"/>
          <p:cNvSpPr txBox="1">
            <a:spLocks noChangeArrowheads="1"/>
          </p:cNvSpPr>
          <p:nvPr/>
        </p:nvSpPr>
        <p:spPr bwMode="auto">
          <a:xfrm>
            <a:off x="304800" y="1143000"/>
            <a:ext cx="6477000" cy="7494588"/>
          </a:xfrm>
          <a:prstGeom prst="rect">
            <a:avLst/>
          </a:prstGeom>
          <a:noFill/>
          <a:ln w="12700">
            <a:noFill/>
            <a:miter lim="800000"/>
            <a:headEnd/>
            <a:tailEnd/>
          </a:ln>
        </p:spPr>
        <p:txBody>
          <a:bodyPr lIns="91269" tIns="45635" rIns="91269" bIns="45635">
            <a:spAutoFit/>
          </a:bodyPr>
          <a:lstStyle/>
          <a:p>
            <a:pPr eaLnBrk="0" hangingPunct="0">
              <a:spcBef>
                <a:spcPct val="50000"/>
              </a:spcBef>
              <a:tabLst>
                <a:tab pos="228600" algn="l"/>
                <a:tab pos="520700" algn="l"/>
                <a:tab pos="909638" algn="l"/>
                <a:tab pos="1485900" algn="l"/>
                <a:tab pos="1833563" algn="l"/>
                <a:tab pos="2279650" algn="l"/>
              </a:tabLst>
            </a:pPr>
            <a:r>
              <a:rPr lang="en-US" sz="1300" b="1" dirty="0">
                <a:latin typeface="Calibri" pitchFamily="34" charset="0"/>
                <a:cs typeface="Times New Roman" pitchFamily="18" charset="0"/>
              </a:rPr>
              <a:t>When Used.</a:t>
            </a:r>
            <a:r>
              <a:rPr lang="en-US" sz="1300" dirty="0">
                <a:latin typeface="Calibri" pitchFamily="34" charset="0"/>
                <a:cs typeface="Times New Roman" pitchFamily="18" charset="0"/>
              </a:rPr>
              <a:t>  To report the results of a route reconnaissance, scouts should send an initial report at the SP. As a minimum, the initial report should be followed by updates at any obstructions, at each phase line, and whenever a route change becomes necessary. These update reports should include only the line(s) that have changed from the initial ROUTEREP.</a:t>
            </a:r>
          </a:p>
          <a:p>
            <a:pPr eaLnBrk="0" hangingPunct="0">
              <a:spcBef>
                <a:spcPct val="50000"/>
              </a:spcBef>
              <a:tabLst>
                <a:tab pos="228600" algn="l"/>
                <a:tab pos="520700" algn="l"/>
                <a:tab pos="909638" algn="l"/>
                <a:tab pos="1485900" algn="l"/>
                <a:tab pos="1833563" algn="l"/>
                <a:tab pos="2279650" algn="l"/>
              </a:tabLst>
            </a:pPr>
            <a:r>
              <a:rPr lang="en-US" sz="1300" b="1" dirty="0">
                <a:latin typeface="Calibri" pitchFamily="34" charset="0"/>
                <a:cs typeface="Times New Roman" pitchFamily="18" charset="0"/>
              </a:rPr>
              <a:t>Format.  </a:t>
            </a:r>
            <a:r>
              <a:rPr lang="en-US" sz="1300" dirty="0">
                <a:latin typeface="Calibri" pitchFamily="34" charset="0"/>
                <a:cs typeface="Times New Roman" pitchFamily="18" charset="0"/>
              </a:rPr>
              <a:t>To send this report, state “ROUTEREP,” followed by pertinent information on these lines:</a:t>
            </a:r>
          </a:p>
          <a:p>
            <a:pPr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Line ALPHA:  “From” location, reported using a control measure or TIRS point.	</a:t>
            </a:r>
          </a:p>
          <a:p>
            <a:pPr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Line BRAVO:  “To” location, reported using a control measure or TIRS point.			</a:t>
            </a:r>
          </a:p>
          <a:p>
            <a:pPr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Line CHARLIE:  Type of route, reported using the following designations:     			1- Highway	2- Road	3- Trail 	4- Cross-country</a:t>
            </a:r>
          </a:p>
          <a:p>
            <a:pPr algn="just"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Line DELTA:  Classification of route.  Check for height, width, and weight restrictions to determine the appropriate class, and report what vehicles the route is capable of handling using the following designations:</a:t>
            </a:r>
          </a:p>
          <a:p>
            <a:pPr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1- All Squadron Vehicles (70 Class minimum) 					2- Tracked Vehicles only							3- CFVs only</a:t>
            </a:r>
          </a:p>
          <a:p>
            <a:pPr algn="just"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Line ECHO:  Seasonal limitations of route based on weather-support capability, reported as follows:</a:t>
            </a:r>
          </a:p>
          <a:p>
            <a:pPr algn="just"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a:t>
            </a:r>
            <a:r>
              <a:rPr lang="en-US" sz="1300" dirty="0" smtClean="0">
                <a:latin typeface="Calibri" pitchFamily="34" charset="0"/>
                <a:cs typeface="Times New Roman" pitchFamily="18" charset="0"/>
              </a:rPr>
              <a:t>	X-All </a:t>
            </a:r>
            <a:r>
              <a:rPr lang="en-US" sz="1300" dirty="0">
                <a:latin typeface="Calibri" pitchFamily="34" charset="0"/>
                <a:cs typeface="Times New Roman" pitchFamily="18" charset="0"/>
              </a:rPr>
              <a:t>Weather (usable year round)						Y-Limited All Weather (limited use during bad weather)				Z-Fair weather (may be impassable during Bad weather)  </a:t>
            </a:r>
          </a:p>
          <a:p>
            <a:pPr algn="just" eaLnBrk="0" hangingPunct="0">
              <a:spcBef>
                <a:spcPct val="50000"/>
              </a:spcBef>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Line FOXTROT:  Rate of movement the route will support, reported as follows:</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1- Fast</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2- Slow</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Line GOLF:  Location of any Critical points (send the applicable report)  Report the following obstructions in all cases:</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Curves with a radius of 45 M or less</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Uphill slopes with grades of  5% or greater</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Width restrictions of 6 M or less for one way traffic or 10 M for two way traffic</a:t>
            </a:r>
          </a:p>
          <a:p>
            <a:pPr eaLnBrk="0" hangingPunct="0">
              <a:tabLst>
                <a:tab pos="228600" algn="l"/>
                <a:tab pos="520700" algn="l"/>
                <a:tab pos="909638" algn="l"/>
                <a:tab pos="1485900" algn="l"/>
                <a:tab pos="1833563" algn="l"/>
                <a:tab pos="2279650" algn="l"/>
              </a:tabLst>
            </a:pPr>
            <a:r>
              <a:rPr lang="en-US" sz="1300" dirty="0">
                <a:latin typeface="Calibri" pitchFamily="34" charset="0"/>
                <a:cs typeface="Times New Roman" pitchFamily="18" charset="0"/>
              </a:rPr>
              <a:t>		Overhead Clearance of 4.3 M or less</a:t>
            </a:r>
          </a:p>
          <a:p>
            <a:pPr eaLnBrk="0" hangingPunct="0">
              <a:spcBef>
                <a:spcPct val="50000"/>
              </a:spcBef>
              <a:tabLst>
                <a:tab pos="228600" algn="l"/>
                <a:tab pos="520700" algn="l"/>
                <a:tab pos="909638" algn="l"/>
                <a:tab pos="1485900" algn="l"/>
                <a:tab pos="1833563" algn="l"/>
                <a:tab pos="2279650" algn="l"/>
              </a:tabLst>
            </a:pPr>
            <a:endParaRPr lang="en-US" sz="13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1010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Blue 8 (Closing Report)</a:t>
            </a:r>
            <a:endParaRPr lang="en-US" sz="1600" dirty="0">
              <a:ea typeface="+mj-ea"/>
              <a:cs typeface="Arial" pitchFamily="34" charset="0"/>
            </a:endParaRPr>
          </a:p>
        </p:txBody>
      </p:sp>
      <p:sp>
        <p:nvSpPr>
          <p:cNvPr id="21509" name="Rectangle 3"/>
          <p:cNvSpPr>
            <a:spLocks noChangeArrowheads="1"/>
          </p:cNvSpPr>
          <p:nvPr/>
        </p:nvSpPr>
        <p:spPr bwMode="auto">
          <a:xfrm>
            <a:off x="152400" y="6729413"/>
            <a:ext cx="6477000" cy="2185987"/>
          </a:xfrm>
          <a:prstGeom prst="rect">
            <a:avLst/>
          </a:prstGeom>
          <a:noFill/>
          <a:ln w="9525">
            <a:noFill/>
            <a:miter lim="800000"/>
            <a:headEnd/>
            <a:tailEnd/>
          </a:ln>
        </p:spPr>
        <p:txBody>
          <a:bodyPr anchor="ctr">
            <a:spAutoFit/>
          </a:bodyPr>
          <a:lstStyle/>
          <a:p>
            <a:pPr marL="115888" indent="-115888">
              <a:spcAft>
                <a:spcPts val="600"/>
              </a:spcAft>
              <a:buFontTx/>
              <a:buChar char="•"/>
              <a:tabLst>
                <a:tab pos="115888" algn="l"/>
              </a:tabLst>
            </a:pPr>
            <a:r>
              <a:rPr lang="en-US" sz="1400" dirty="0">
                <a:ea typeface="Times New Roman" pitchFamily="18" charset="0"/>
                <a:cs typeface="Arial" pitchFamily="34" charset="0"/>
              </a:rPr>
              <a:t>Reports unit movement status and capability of units to conduct future operations.</a:t>
            </a:r>
          </a:p>
          <a:p>
            <a:pPr marL="115888" indent="-115888" eaLnBrk="0" hangingPunct="0">
              <a:spcAft>
                <a:spcPts val="600"/>
              </a:spcAft>
              <a:buFontTx/>
              <a:buChar char="•"/>
              <a:tabLst>
                <a:tab pos="115888" algn="l"/>
              </a:tabLst>
            </a:pPr>
            <a:r>
              <a:rPr lang="en-US" sz="1400" dirty="0">
                <a:ea typeface="Times New Roman" pitchFamily="18" charset="0"/>
                <a:cs typeface="Arial" pitchFamily="34" charset="0"/>
              </a:rPr>
              <a:t>Submit closure (Blue 8) by best means; BFT, FM, Land-Line.</a:t>
            </a:r>
          </a:p>
          <a:p>
            <a:pPr marL="115888" indent="-115888" eaLnBrk="0" hangingPunct="0">
              <a:spcAft>
                <a:spcPts val="600"/>
              </a:spcAft>
              <a:buFontTx/>
              <a:buChar char="•"/>
              <a:tabLst>
                <a:tab pos="115888" algn="l"/>
              </a:tabLst>
            </a:pPr>
            <a:r>
              <a:rPr lang="en-US" sz="1400" dirty="0">
                <a:ea typeface="Times New Roman" pitchFamily="18" charset="0"/>
                <a:cs typeface="Arial" pitchFamily="34" charset="0"/>
              </a:rPr>
              <a:t>Submit initial report, including Unit and CP location upon closure. Submit final report upon completion of movement of main body, or at a designated time, to the SQDN TOC. The closure report is a status report and Units need not be 100% to submit.  A final report, </a:t>
            </a:r>
            <a:r>
              <a:rPr lang="en-US" sz="1400" b="1" dirty="0">
                <a:ea typeface="Times New Roman" pitchFamily="18" charset="0"/>
                <a:cs typeface="Arial" pitchFamily="34" charset="0"/>
              </a:rPr>
              <a:t>however</a:t>
            </a:r>
            <a:r>
              <a:rPr lang="en-US" sz="1400" dirty="0">
                <a:ea typeface="Times New Roman" pitchFamily="18" charset="0"/>
                <a:cs typeface="Arial" pitchFamily="34" charset="0"/>
              </a:rPr>
              <a:t>, </a:t>
            </a:r>
            <a:r>
              <a:rPr lang="en-US" sz="1400" b="1" dirty="0">
                <a:ea typeface="Times New Roman" pitchFamily="18" charset="0"/>
                <a:cs typeface="Arial" pitchFamily="34" charset="0"/>
              </a:rPr>
              <a:t>is required</a:t>
            </a:r>
            <a:r>
              <a:rPr lang="en-US" sz="1400" dirty="0">
                <a:ea typeface="Times New Roman" pitchFamily="18" charset="0"/>
                <a:cs typeface="Arial" pitchFamily="34" charset="0"/>
              </a:rPr>
              <a:t> once the unit is 100% complete (NLT arrival + 2 hours). For complex or prolonged movements (combination of transport modes), submit report every 2 hours or as directed.</a:t>
            </a:r>
          </a:p>
        </p:txBody>
      </p:sp>
      <p:graphicFrame>
        <p:nvGraphicFramePr>
          <p:cNvPr id="21506" name="Object 5"/>
          <p:cNvGraphicFramePr>
            <a:graphicFrameLocks noChangeAspect="1"/>
          </p:cNvGraphicFramePr>
          <p:nvPr/>
        </p:nvGraphicFramePr>
        <p:xfrm>
          <a:off x="381000" y="1066800"/>
          <a:ext cx="6096000" cy="5699125"/>
        </p:xfrm>
        <a:graphic>
          <a:graphicData uri="http://schemas.openxmlformats.org/presentationml/2006/ole">
            <p:oleObj spid="_x0000_s555010" name="Worksheet" r:id="rId3" imgW="4543375" imgH="4248215" progId="Excel.Sheet.8">
              <p:embed/>
            </p:oleObj>
          </a:graphicData>
        </a:graphic>
      </p:graphicFrame>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1011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Blue 9 (Obstacle Report)</a:t>
            </a:r>
            <a:endParaRPr lang="en-US" sz="1600" dirty="0">
              <a:ea typeface="+mj-ea"/>
              <a:cs typeface="Arial" pitchFamily="34" charset="0"/>
            </a:endParaRPr>
          </a:p>
        </p:txBody>
      </p:sp>
      <p:graphicFrame>
        <p:nvGraphicFramePr>
          <p:cNvPr id="22530" name="Object 2"/>
          <p:cNvGraphicFramePr>
            <a:graphicFrameLocks noChangeAspect="1"/>
          </p:cNvGraphicFramePr>
          <p:nvPr/>
        </p:nvGraphicFramePr>
        <p:xfrm>
          <a:off x="228600" y="1066800"/>
          <a:ext cx="6400800" cy="5567363"/>
        </p:xfrm>
        <a:graphic>
          <a:graphicData uri="http://schemas.openxmlformats.org/presentationml/2006/ole">
            <p:oleObj spid="_x0000_s553986" name="Worksheet" r:id="rId3" imgW="5486278" imgH="4772156" progId="Excel.Sheet.8">
              <p:embed/>
            </p:oleObj>
          </a:graphicData>
        </a:graphic>
      </p:graphicFrame>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1012</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Blue 10 (Bypass Report)</a:t>
            </a:r>
            <a:endParaRPr lang="en-US" sz="1600" dirty="0">
              <a:ea typeface="+mj-ea"/>
              <a:cs typeface="Arial" pitchFamily="34" charset="0"/>
            </a:endParaRPr>
          </a:p>
        </p:txBody>
      </p:sp>
      <p:graphicFrame>
        <p:nvGraphicFramePr>
          <p:cNvPr id="23554" name="Object 1"/>
          <p:cNvGraphicFramePr>
            <a:graphicFrameLocks noChangeAspect="1"/>
          </p:cNvGraphicFramePr>
          <p:nvPr/>
        </p:nvGraphicFramePr>
        <p:xfrm>
          <a:off x="228600" y="1066800"/>
          <a:ext cx="6400800" cy="5705475"/>
        </p:xfrm>
        <a:graphic>
          <a:graphicData uri="http://schemas.openxmlformats.org/presentationml/2006/ole">
            <p:oleObj spid="_x0000_s558082" name="Worksheet" r:id="rId3" imgW="5353132" imgH="4772156" progId="Excel.Sheet.8">
              <p:embed/>
            </p:oleObj>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Blue 12 (UXO Report &amp; Instructions) </a:t>
            </a:r>
            <a:endParaRPr lang="en-US" sz="1600" dirty="0">
              <a:ea typeface="+mj-ea"/>
              <a:cs typeface="Arial" pitchFamily="34" charset="0"/>
            </a:endParaRPr>
          </a:p>
        </p:txBody>
      </p:sp>
      <p:sp>
        <p:nvSpPr>
          <p:cNvPr id="542723" name="Rectangle 3"/>
          <p:cNvSpPr>
            <a:spLocks noChangeArrowheads="1"/>
          </p:cNvSpPr>
          <p:nvPr/>
        </p:nvSpPr>
        <p:spPr bwMode="auto">
          <a:xfrm>
            <a:off x="228600" y="875512"/>
            <a:ext cx="6172200" cy="3239288"/>
          </a:xfrm>
          <a:prstGeom prst="rect">
            <a:avLst/>
          </a:prstGeom>
          <a:noFill/>
          <a:ln w="9525">
            <a:noFill/>
            <a:miter lim="800000"/>
            <a:headEnd/>
            <a:tailEnd/>
          </a:ln>
          <a:effectLst/>
        </p:spPr>
        <p:txBody>
          <a:bodyPr vert="horz" wrap="square" lIns="0" tIns="152352" rIns="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1.  DTG____________________________________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2.  LOCATION______________________________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3. UNIT AND CONTACT MEANS______________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4. TYPE MUNITION/DELIVERY________________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5. NBC CONTAMINATION___________________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6. RESOURCES, THREATENED______________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7. IMPACTON MISSION______________________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8. PROTECTIVE MEASURES TAKEN__________</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cs typeface="Arial" pitchFamily="34" charset="0"/>
              </a:rPr>
              <a:t>Line 9. RECOMMENED PRIORITY_________________</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724" name="Rectangle 4"/>
          <p:cNvSpPr>
            <a:spLocks noChangeArrowheads="1"/>
          </p:cNvSpPr>
          <p:nvPr/>
        </p:nvSpPr>
        <p:spPr bwMode="auto">
          <a:xfrm>
            <a:off x="3886200" y="1062900"/>
            <a:ext cx="2819400"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Upon identification or suspicion of a UXO or IED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The maneuver unit commander submits his UXO/IED report to Squadron TOC requesting EOD.  The Squadron TOC then notifies EOD and their security element of the incident at which time they have 15 minutes to be at the gate and prepared to move.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EOD will conduct movement to the incident location with dedicated security and link up with the on scene commander.</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 scene commanders (OSC) will include their location and a safe direction of approach.  EOD or their security will call for updated SITREPs prior to arrival so that they can adjust as necessary.</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 scene units will maintain a secure perimeter as far away from suspect device as possible </a:t>
            </a:r>
            <a:r>
              <a:rPr kumimoji="0" lang="en-US" sz="1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WITHOUT</a:t>
            </a: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losing site of the item.</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tactically possible OSC will achieve a 360 degree perimeter without exposing their troops to any further undo risks.  If available, OSC utilize local national security forces on the outside of their forces to liaise with the local population.</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Once on site, EOD and their security will establish there own inner security cordon.  The OSC is responsible for the outer cordon for the entire operation.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EOD will advise the OSC of any security concerns.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725" name="Rectangle 5"/>
          <p:cNvSpPr>
            <a:spLocks noChangeArrowheads="1"/>
          </p:cNvSpPr>
          <p:nvPr/>
        </p:nvSpPr>
        <p:spPr bwMode="auto">
          <a:xfrm>
            <a:off x="228600" y="4129475"/>
            <a:ext cx="3733800"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Using EOD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On Site Commander Responsibilities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-Establish initial staging area for EOD team 	(EOD will modify as required upon arrival).  	Site should be at least 300m from IED if 	possible and have never been used in a prior 	incident.</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-Relay to EOD the near and far recognition 	signals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-Day Near: VS-17 Panel posted on Patrol 	Leader’s Vehicle</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-Day Far: FM</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-Night Near: 5 Chemlights set online in road 	100 m from Link Up Point (Color established 	over FM prior to Link Up)</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-Night Far: FM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-OSC will retain responsibility for site security</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-Establish roving security.</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-Patrol at a safe distance from the IED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-Monitor the area, stay alert for changes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-Inspect vehicles, people, and buildings as 	needed.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-Consider people with cell phones, radios, 	cameras of any 	type, and key fobs for car 	alarms in the area suspect.</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-Detain and question as necessary.  When in 	doubt, detain personnel.</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-Upon arrival of EOD at the sight, the OSC 	must brief the EOD team on the following:</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+Where the IED is exactly (have the individual, 	who saw the item nearby).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9" name="Straight Connector 8"/>
          <p:cNvCxnSpPr/>
          <p:nvPr/>
        </p:nvCxnSpPr>
        <p:spPr>
          <a:xfrm rot="16200000" flipH="1">
            <a:off x="-64426" y="4998024"/>
            <a:ext cx="78486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195350" y="4191000"/>
            <a:ext cx="320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2726" name="Rectangle 6"/>
          <p:cNvSpPr>
            <a:spLocks noChangeArrowheads="1"/>
          </p:cNvSpPr>
          <p:nvPr/>
        </p:nvSpPr>
        <p:spPr bwMode="auto">
          <a:xfrm>
            <a:off x="3878180" y="5951328"/>
            <a:ext cx="2819400"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Ways to assist EOD</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+Help with guiding the robot in to IED.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+Shield EOD from onlookers.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-Stay in communication with EOD, relay information to the rest of the patrol as needed.</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Keep all security elements facing out scanning the area for suspect personnel.</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EOD determines all safe distances and is the commander for all operations dealing with IEDs, conventional munitions, and emplacement/employment of CREW systems on the incident site.</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EOD will request air clearance from the Squadron TOC before conducting all controlled detonation.</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EOD will inform the OSC to have all personnel “button up” and utilize all frontal and overhead cover prior to all controlled detonations.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Green 2 (Sensitive Items Report) </a:t>
            </a:r>
            <a:endParaRPr lang="en-US" sz="1600" dirty="0">
              <a:ea typeface="+mj-ea"/>
              <a:cs typeface="Arial" pitchFamily="34" charset="0"/>
            </a:endParaRPr>
          </a:p>
        </p:txBody>
      </p:sp>
      <p:sp>
        <p:nvSpPr>
          <p:cNvPr id="543745" name="Rectangle 1"/>
          <p:cNvSpPr>
            <a:spLocks noChangeArrowheads="1"/>
          </p:cNvSpPr>
          <p:nvPr/>
        </p:nvSpPr>
        <p:spPr bwMode="auto">
          <a:xfrm>
            <a:off x="152400" y="890272"/>
            <a:ext cx="6553200" cy="82176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All subordinate units send this report at 0600 as of 0600 to confirm that they have accountability of sensitive items. Render report IAW current TASK ORG.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Example FM report: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“SABER X-Ray this is APACHE X-Ray, Green 2 Green. My last name is ____and my rank is ________”  -</a:t>
            </a: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E5 OR ABOVE MUST SEND</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items are missing send a Green 2 Red report (shown below) detailing the circumstances and efforts to recover missing item.  </a:t>
            </a: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Submit at 0800 and 1700 daily</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Definition of sensitive items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following items will be considered as sensitive.  Note:  Items  h.-n. below have been declared sensitive for the purpose of sensitive item reporting by the UA Commander.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ALL WEAPONS and components essential to firing of the weapon (receiver group, barrels,etc)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All COMSEC equipment (KY57, KYK13, etc) SOIs, OPCODES, keylists and authentication tables.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All laser rangefinders and designators.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Classified documents.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Controlled drugs and Atropine injectors (when issued).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All ammunition.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  All Night Vision Devices.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  Unclassified SOIs.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Bayonets.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   Chemical protective masks and equipment (i.e. alarms and decon kits).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  GPS navigation systems.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   All radios and EPLRS.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 Computers.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Complete vehicle MILES systems.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Format</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all sensitive items are accounted for: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1 – Green 2 green”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2 – My last name is _______ and my rank is (Name of the person approving the report).”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sensitive items are not accounted for: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1 – Green 2 red”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2 – Description of missing item(s).”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3 – Subordinate unit discovering the loss.”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4 – DTG and location of discovery of the loss.”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5 – DTG and location of the last known location of the missing item(s).”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“LINE 6 – Summary of actions taken thus far.”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See TACSOP Vol. 1, Card D011 for detailed description of actions for unit with lost sensitive item.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Unit will follow up with a Blue 2, Commander’s Incident Report (see TACSOP VOL. II, CARD J305).  This must be submitted within two hours of the notice of loss.  Brigade must send a verbal Blue 2, Commander’s Incident Report via landline, MSE or FM to Division EOC within one hour of incident, with as much information as possible concerning the lost item.  BDE S2 should also submit a written Commander’s Incident Report to the Division EOC within two hours of original incident or notice of loss.  Subordinate units submit reports to the BDE S2 at the TOC, Spartan X-ray, via MSE / Landline or the BDE O&amp;I net.  If the TOC is unavailable, send the report to the BDE TAC, Spartan Oscar.  Submit via command net only if the MSE and O&amp;I nets are unavailable.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1015</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Green 3  (Request for Information) </a:t>
            </a:r>
            <a:endParaRPr lang="en-US" sz="1600" dirty="0">
              <a:ea typeface="+mj-ea"/>
              <a:cs typeface="Arial" pitchFamily="34" charset="0"/>
            </a:endParaRPr>
          </a:p>
        </p:txBody>
      </p:sp>
      <p:sp>
        <p:nvSpPr>
          <p:cNvPr id="544771" name="Rectangle 3"/>
          <p:cNvSpPr>
            <a:spLocks noChangeArrowheads="1"/>
          </p:cNvSpPr>
          <p:nvPr/>
        </p:nvSpPr>
        <p:spPr bwMode="auto">
          <a:xfrm>
            <a:off x="288758" y="1128640"/>
            <a:ext cx="6324600" cy="74481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REQUEST FOR INFORMATION (RFI</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TASKING AND TRACKING FORM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RFI SUBJECT</a:t>
            </a:r>
            <a:r>
              <a:rPr kumimoji="0" lang="en-US" sz="10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:___________________________</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POC: _____________________________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RFI ORIGINATOR:_______________________                   PHONE#:__________________________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DATE ASSIGNED:_______________________                     LTIOV:___________________________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DATE DESIRED:_________________________                    FORMAT:_________________________</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b="1"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FOLLOWING WILL BE COMPLETED OR THE RFI  FORM WILL BE RETURNED*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*DESCRIBE THE</a:t>
            </a:r>
            <a:r>
              <a:rPr kumimoji="0" lang="en-U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INFORMATION THAT YOU NEED</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AS MUCH DETAIL AS POSSIBLE (THIS WILL ENSURE THE RESPONSE MEETS YOUR NEEDS):__________________________________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b="1"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000" b="1"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 NOT WRITE BELOW THIS LINE: FOR CM&amp;D USE ONLY---------------------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RFI NUMBER:____________________________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ACCEPTED BY:___________________________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VALIDATED BY:__________________________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SENT TO:_________________________________                DTG:_____________________________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FORWARD TO:____________________________               DTG:_____________________________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MARKS/ANSWER: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CHECKLISTS</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6"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10" name="Picture 9"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1" name="Table 10"/>
          <p:cNvGraphicFramePr>
            <a:graphicFrameLocks noGrp="1"/>
          </p:cNvGraphicFramePr>
          <p:nvPr/>
        </p:nvGraphicFramePr>
        <p:xfrm>
          <a:off x="958516" y="5913120"/>
          <a:ext cx="4953000" cy="2240280"/>
        </p:xfrm>
        <a:graphic>
          <a:graphicData uri="http://schemas.openxmlformats.org/drawingml/2006/table">
            <a:tbl>
              <a:tblPr/>
              <a:tblGrid>
                <a:gridCol w="1061357"/>
                <a:gridCol w="3891643"/>
              </a:tblGrid>
              <a:tr h="303189">
                <a:tc>
                  <a:txBody>
                    <a:bodyPr/>
                    <a:lstStyle/>
                    <a:p>
                      <a:pPr algn="ctr" fontAlgn="b"/>
                      <a:r>
                        <a:rPr lang="en-US" sz="1500" b="0" i="0" u="none" strike="noStrike" dirty="0" smtClean="0">
                          <a:solidFill>
                            <a:srgbClr val="000000"/>
                          </a:solidFill>
                          <a:latin typeface="Arial"/>
                        </a:rPr>
                        <a:t>200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spc="0" dirty="0" smtClean="0">
                          <a:solidFill>
                            <a:srgbClr val="000000"/>
                          </a:solidFill>
                          <a:latin typeface="Arial" pitchFamily="34" charset="0"/>
                          <a:cs typeface="Arial" pitchFamily="34" charset="0"/>
                        </a:rPr>
                        <a:t>Packing </a:t>
                      </a:r>
                      <a:r>
                        <a:rPr lang="en-US" sz="1500" b="0" i="0" u="none" strike="noStrike" spc="0" dirty="0">
                          <a:solidFill>
                            <a:srgbClr val="000000"/>
                          </a:solidFill>
                          <a:latin typeface="Arial" pitchFamily="34" charset="0"/>
                          <a:cs typeface="Arial" pitchFamily="34" charset="0"/>
                        </a:rPr>
                        <a:t>List</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Personnel</a:t>
                      </a:r>
                      <a:r>
                        <a:rPr lang="en-US" sz="1500" spc="0" baseline="0" dirty="0" smtClean="0">
                          <a:latin typeface="Arial" pitchFamily="34" charset="0"/>
                          <a:cs typeface="Arial" pitchFamily="34" charset="0"/>
                        </a:rPr>
                        <a:t>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Vehicle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baseline="0" dirty="0" smtClean="0">
                          <a:latin typeface="Arial" pitchFamily="34" charset="0"/>
                          <a:cs typeface="Arial" pitchFamily="34" charset="0"/>
                        </a:rPr>
                        <a:t>Leader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Weapon</a:t>
                      </a:r>
                      <a:r>
                        <a:rPr lang="en-US" sz="1500" spc="0" baseline="0" dirty="0" smtClean="0">
                          <a:latin typeface="Arial" pitchFamily="34" charset="0"/>
                          <a:cs typeface="Arial" pitchFamily="34" charset="0"/>
                        </a:rPr>
                        <a:t> PCC / PCI</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spc="0" dirty="0" smtClean="0">
                          <a:latin typeface="Arial" pitchFamily="34" charset="0"/>
                          <a:cs typeface="Arial" pitchFamily="34" charset="0"/>
                        </a:rPr>
                        <a:t>General PCC / PCI</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spc="0" dirty="0" smtClean="0">
                          <a:solidFill>
                            <a:schemeClr val="tx1"/>
                          </a:solidFill>
                          <a:latin typeface="Arial" pitchFamily="34" charset="0"/>
                          <a:cs typeface="Arial" pitchFamily="34" charset="0"/>
                        </a:rPr>
                        <a:t>Weapons</a:t>
                      </a:r>
                      <a:r>
                        <a:rPr lang="en-US" sz="1500" spc="0" baseline="0" dirty="0" smtClean="0">
                          <a:solidFill>
                            <a:schemeClr val="tx1"/>
                          </a:solidFill>
                          <a:latin typeface="Arial" pitchFamily="34" charset="0"/>
                          <a:cs typeface="Arial" pitchFamily="34" charset="0"/>
                        </a:rPr>
                        <a:t> &amp; Uniform Postures</a:t>
                      </a:r>
                      <a:endParaRPr lang="en-US" sz="1500" spc="0" dirty="0" smtClean="0">
                        <a:solidFill>
                          <a:srgbClr val="FF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1016</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Green 9 (Detainee Report)  </a:t>
            </a:r>
            <a:endParaRPr lang="en-US" sz="1600" dirty="0">
              <a:ea typeface="+mj-ea"/>
              <a:cs typeface="Arial" pitchFamily="34" charset="0"/>
            </a:endParaRPr>
          </a:p>
        </p:txBody>
      </p:sp>
      <p:graphicFrame>
        <p:nvGraphicFramePr>
          <p:cNvPr id="545794" name="Object 2"/>
          <p:cNvGraphicFramePr>
            <a:graphicFrameLocks noChangeAspect="1"/>
          </p:cNvGraphicFramePr>
          <p:nvPr/>
        </p:nvGraphicFramePr>
        <p:xfrm>
          <a:off x="228599" y="1138990"/>
          <a:ext cx="6469063" cy="7772400"/>
        </p:xfrm>
        <a:graphic>
          <a:graphicData uri="http://schemas.openxmlformats.org/presentationml/2006/ole">
            <p:oleObj spid="_x0000_s545794" name="Document" r:id="rId3" imgW="6535052" imgH="8225776" progId="Word.Document.12">
              <p:embed/>
            </p:oleObj>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1017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Yellow 1 (Equipment Status Report / ESTAT</a:t>
            </a:r>
            <a:r>
              <a:rPr lang="en-US" sz="1600" b="1" dirty="0" smtClean="0">
                <a:ea typeface="+mj-ea"/>
                <a:cs typeface="Arial" pitchFamily="34" charset="0"/>
              </a:rPr>
              <a:t>) (1 of 2)</a:t>
            </a:r>
            <a:endParaRPr lang="en-US" sz="1600" dirty="0">
              <a:ea typeface="+mj-ea"/>
              <a:cs typeface="Arial" pitchFamily="34" charset="0"/>
            </a:endParaRPr>
          </a:p>
        </p:txBody>
      </p:sp>
      <p:sp>
        <p:nvSpPr>
          <p:cNvPr id="15365" name="Rectangle 5"/>
          <p:cNvSpPr>
            <a:spLocks noChangeArrowheads="1"/>
          </p:cNvSpPr>
          <p:nvPr/>
        </p:nvSpPr>
        <p:spPr bwMode="auto">
          <a:xfrm>
            <a:off x="228600" y="990600"/>
            <a:ext cx="6400800" cy="830263"/>
          </a:xfrm>
          <a:prstGeom prst="rect">
            <a:avLst/>
          </a:prstGeom>
          <a:noFill/>
          <a:ln w="9525">
            <a:noFill/>
            <a:miter lim="800000"/>
            <a:headEnd/>
            <a:tailEnd/>
          </a:ln>
        </p:spPr>
        <p:txBody>
          <a:bodyPr>
            <a:spAutoFit/>
          </a:bodyPr>
          <a:lstStyle/>
          <a:p>
            <a:r>
              <a:rPr lang="en-US" sz="1600" dirty="0">
                <a:cs typeface="Arial" pitchFamily="34" charset="0"/>
              </a:rPr>
              <a:t>Equipment status is recorded using one of these terms: operational, inoperative, or combat loss. Provide all pertinent information using the following categories and lines:</a:t>
            </a:r>
          </a:p>
        </p:txBody>
      </p:sp>
      <p:graphicFrame>
        <p:nvGraphicFramePr>
          <p:cNvPr id="15362" name="Object 5"/>
          <p:cNvGraphicFramePr>
            <a:graphicFrameLocks noChangeAspect="1"/>
          </p:cNvGraphicFramePr>
          <p:nvPr/>
        </p:nvGraphicFramePr>
        <p:xfrm>
          <a:off x="334963" y="1811338"/>
          <a:ext cx="6196012" cy="7162800"/>
        </p:xfrm>
        <a:graphic>
          <a:graphicData uri="http://schemas.openxmlformats.org/presentationml/2006/ole">
            <p:oleObj spid="_x0000_s551938" name="Worksheet" r:id="rId3" imgW="6467513" imgH="7477160" progId="Excel.Sheet.8">
              <p:embed/>
            </p:oleObj>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1017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Reports</a:t>
            </a:r>
          </a:p>
          <a:p>
            <a:pPr algn="ctr" fontAlgn="auto">
              <a:spcAft>
                <a:spcPts val="0"/>
              </a:spcAft>
              <a:defRPr/>
            </a:pPr>
            <a:r>
              <a:rPr lang="en-US" sz="1600" b="1" dirty="0">
                <a:ea typeface="+mj-ea"/>
                <a:cs typeface="Arial" pitchFamily="34" charset="0"/>
              </a:rPr>
              <a:t>Yellow 1 (Equipment Status Report / ESTAT</a:t>
            </a:r>
            <a:r>
              <a:rPr lang="en-US" sz="1600" b="1" dirty="0" smtClean="0">
                <a:ea typeface="+mj-ea"/>
                <a:cs typeface="Arial" pitchFamily="34" charset="0"/>
              </a:rPr>
              <a:t>) (2 of 2)</a:t>
            </a:r>
            <a:endParaRPr lang="en-US" sz="1600" dirty="0">
              <a:ea typeface="+mj-ea"/>
              <a:cs typeface="Arial" pitchFamily="34" charset="0"/>
            </a:endParaRPr>
          </a:p>
        </p:txBody>
      </p:sp>
      <p:sp>
        <p:nvSpPr>
          <p:cNvPr id="16389" name="Rectangle 5"/>
          <p:cNvSpPr>
            <a:spLocks noChangeArrowheads="1"/>
          </p:cNvSpPr>
          <p:nvPr/>
        </p:nvSpPr>
        <p:spPr bwMode="auto">
          <a:xfrm>
            <a:off x="228600" y="990600"/>
            <a:ext cx="6400800" cy="830263"/>
          </a:xfrm>
          <a:prstGeom prst="rect">
            <a:avLst/>
          </a:prstGeom>
          <a:noFill/>
          <a:ln w="9525">
            <a:noFill/>
            <a:miter lim="800000"/>
            <a:headEnd/>
            <a:tailEnd/>
          </a:ln>
        </p:spPr>
        <p:txBody>
          <a:bodyPr>
            <a:spAutoFit/>
          </a:bodyPr>
          <a:lstStyle/>
          <a:p>
            <a:r>
              <a:rPr lang="en-US" sz="1600" dirty="0">
                <a:cs typeface="Arial" pitchFamily="34" charset="0"/>
              </a:rPr>
              <a:t>Equipment status is recorded using one of these terms: operational, inoperative, or combat loss. Provide all pertinent information using the following categories and lines:</a:t>
            </a:r>
          </a:p>
        </p:txBody>
      </p:sp>
      <p:graphicFrame>
        <p:nvGraphicFramePr>
          <p:cNvPr id="16386" name="Object 3"/>
          <p:cNvGraphicFramePr>
            <a:graphicFrameLocks noChangeAspect="1"/>
          </p:cNvGraphicFramePr>
          <p:nvPr/>
        </p:nvGraphicFramePr>
        <p:xfrm>
          <a:off x="195263" y="1874838"/>
          <a:ext cx="6467475" cy="7058025"/>
        </p:xfrm>
        <a:graphic>
          <a:graphicData uri="http://schemas.openxmlformats.org/presentationml/2006/ole">
            <p:oleObj spid="_x0000_s552962" name="Worksheet" r:id="rId3" imgW="6467513" imgH="7057953" progId="Excel.Sheet.8">
              <p:embed/>
            </p:oleObj>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1018</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Orange 1 (Supply Status Report/Request) (1 of 3)  </a:t>
            </a:r>
            <a:endParaRPr lang="en-US" sz="1600" dirty="0">
              <a:ea typeface="+mj-ea"/>
              <a:cs typeface="Arial" pitchFamily="34" charset="0"/>
            </a:endParaRPr>
          </a:p>
        </p:txBody>
      </p:sp>
      <p:graphicFrame>
        <p:nvGraphicFramePr>
          <p:cNvPr id="11" name="Table 10"/>
          <p:cNvGraphicFramePr>
            <a:graphicFrameLocks noGrp="1"/>
          </p:cNvGraphicFramePr>
          <p:nvPr/>
        </p:nvGraphicFramePr>
        <p:xfrm>
          <a:off x="228600" y="1066801"/>
          <a:ext cx="6400800" cy="7904920"/>
        </p:xfrm>
        <a:graphic>
          <a:graphicData uri="http://schemas.openxmlformats.org/drawingml/2006/table">
            <a:tbl>
              <a:tblPr/>
              <a:tblGrid>
                <a:gridCol w="800100"/>
                <a:gridCol w="114300"/>
                <a:gridCol w="685800"/>
                <a:gridCol w="800100"/>
                <a:gridCol w="800100"/>
                <a:gridCol w="800100"/>
                <a:gridCol w="800100"/>
                <a:gridCol w="800100"/>
                <a:gridCol w="800100"/>
              </a:tblGrid>
              <a:tr h="105923">
                <a:tc gridSpan="9">
                  <a:txBody>
                    <a:bodyPr/>
                    <a:lstStyle/>
                    <a:p>
                      <a:pPr algn="l" rtl="0" fontAlgn="b"/>
                      <a:r>
                        <a:rPr lang="en-US" sz="700" b="1" i="0" u="none" strike="noStrike" dirty="0">
                          <a:solidFill>
                            <a:srgbClr val="000000"/>
                          </a:solidFill>
                          <a:latin typeface="Calibri"/>
                        </a:rPr>
                        <a:t>GENERAL INSTRUCTIONS:</a:t>
                      </a:r>
                      <a:r>
                        <a:rPr lang="en-US" sz="700" b="0" i="0" u="none" strike="noStrike" dirty="0">
                          <a:solidFill>
                            <a:srgbClr val="000000"/>
                          </a:solidFill>
                          <a:latin typeface="Calibri"/>
                        </a:rPr>
                        <a:t>  This report is used to provide a snapshot and projection of a troop's supply status,   </a:t>
                      </a:r>
                      <a:endParaRPr lang="en-US" sz="700" b="1" i="0" u="none" strike="noStrike" dirty="0">
                        <a:solidFill>
                          <a:srgbClr val="000000"/>
                        </a:solidFill>
                        <a:latin typeface="Calibri"/>
                      </a:endParaRPr>
                    </a:p>
                  </a:txBody>
                  <a:tcPr marL="2188" marR="2188" marT="218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5923">
                <a:tc gridSpan="9">
                  <a:txBody>
                    <a:bodyPr/>
                    <a:lstStyle/>
                    <a:p>
                      <a:pPr algn="l" rtl="0" fontAlgn="b"/>
                      <a:r>
                        <a:rPr lang="en-US" sz="700" b="0" i="0" u="none" strike="noStrike">
                          <a:solidFill>
                            <a:srgbClr val="000000"/>
                          </a:solidFill>
                          <a:latin typeface="Calibri"/>
                        </a:rPr>
                        <a:t>This is a forecasting document, and is NOT considered a requisition. Maintenace posture and key </a:t>
                      </a:r>
                    </a:p>
                  </a:txBody>
                  <a:tcPr marL="2188" marR="2188" marT="218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5923">
                <a:tc gridSpan="7">
                  <a:txBody>
                    <a:bodyPr/>
                    <a:lstStyle/>
                    <a:p>
                      <a:pPr algn="l" rtl="0" fontAlgn="b"/>
                      <a:r>
                        <a:rPr lang="en-US" sz="700" b="0" i="0" u="none" strike="noStrike">
                          <a:solidFill>
                            <a:srgbClr val="000000"/>
                          </a:solidFill>
                          <a:latin typeface="Calibri"/>
                        </a:rPr>
                        <a:t>each Battalion and separate Troop will submit the entire report to the Brigade S4. </a:t>
                      </a:r>
                    </a:p>
                  </a:txBody>
                  <a:tcPr marL="2188" marR="2188" marT="2188"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700" b="0" i="0" u="none" strike="noStrike">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a:noFill/>
                    </a:lnT>
                    <a:lnB>
                      <a:noFill/>
                    </a:lnB>
                  </a:tcPr>
                </a:tc>
              </a:tr>
              <a:tr h="105923">
                <a:tc gridSpan="8">
                  <a:txBody>
                    <a:bodyPr/>
                    <a:lstStyle/>
                    <a:p>
                      <a:pPr algn="l" rtl="0" fontAlgn="b"/>
                      <a:r>
                        <a:rPr lang="en-US" sz="700" b="0" i="0" u="none" strike="noStrike">
                          <a:solidFill>
                            <a:srgbClr val="000000"/>
                          </a:solidFill>
                          <a:latin typeface="Calibri"/>
                        </a:rPr>
                        <a:t>The data is as of 1200 and submitted to the BDE S4 NLT1700.  BDE S4 will forward reports to the SPO</a:t>
                      </a:r>
                    </a:p>
                  </a:txBody>
                  <a:tcPr marL="2188" marR="2188" marT="2188"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a:noFill/>
                    </a:lnT>
                    <a:lnB>
                      <a:noFill/>
                    </a:lnB>
                  </a:tcPr>
                </a:tc>
              </a:tr>
              <a:tr h="105923">
                <a:tc gridSpan="2">
                  <a:txBody>
                    <a:bodyPr/>
                    <a:lstStyle/>
                    <a:p>
                      <a:pPr algn="l" rtl="0"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hMerge="1">
                  <a:txBody>
                    <a:bodyPr/>
                    <a:lstStyle/>
                    <a:p>
                      <a:pPr algn="l" fontAlgn="b"/>
                      <a:endParaRPr lang="en-US" sz="800" b="0" i="0" u="none" strike="noStrike">
                        <a:solidFill>
                          <a:srgbClr val="000000"/>
                        </a:solidFill>
                        <a:latin typeface="Calibri"/>
                      </a:endParaRP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a:noFill/>
                    </a:lnT>
                    <a:lnB>
                      <a:noFill/>
                    </a:lnB>
                  </a:tcPr>
                </a:tc>
              </a:tr>
              <a:tr h="278966">
                <a:tc gridSpan="2">
                  <a:txBody>
                    <a:bodyPr/>
                    <a:lstStyle/>
                    <a:p>
                      <a:pPr algn="l" rtl="0" fontAlgn="b"/>
                      <a:r>
                        <a:rPr lang="en-US" sz="700" b="1" i="0" u="none" strike="noStrike" dirty="0">
                          <a:solidFill>
                            <a:srgbClr val="0000FF"/>
                          </a:solidFill>
                          <a:latin typeface="Calibri"/>
                        </a:rPr>
                        <a:t>Line Alpha:  Reporting Unit Identification:</a:t>
                      </a: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8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700"/>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a:noFill/>
                    </a:lnT>
                    <a:lnB>
                      <a:noFill/>
                    </a:lnB>
                  </a:tcPr>
                </a:tc>
              </a:tr>
              <a:tr h="105923">
                <a:tc gridSpan="2">
                  <a:txBody>
                    <a:bodyPr/>
                    <a:lstStyle/>
                    <a:p>
                      <a:pPr algn="l" rtl="0" fontAlgn="b"/>
                      <a:r>
                        <a:rPr lang="en-US" sz="700" b="1" i="0" u="none" strike="noStrike">
                          <a:solidFill>
                            <a:srgbClr val="000000"/>
                          </a:solidFill>
                          <a:latin typeface="Calibri"/>
                        </a:rPr>
                        <a:t>1</a:t>
                      </a:r>
                    </a:p>
                  </a:txBody>
                  <a:tcPr marL="2188" marR="2188" marT="21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3">
                  <a:txBody>
                    <a:bodyPr/>
                    <a:lstStyle/>
                    <a:p>
                      <a:pPr algn="l" fontAlgn="b"/>
                      <a:r>
                        <a:rPr lang="en-US" sz="700" b="0" i="0" u="none" strike="noStrike">
                          <a:solidFill>
                            <a:srgbClr val="000000"/>
                          </a:solidFill>
                          <a:latin typeface="Calibri"/>
                        </a:rPr>
                        <a:t>UNIT SUBMITTING REPORT: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gridSpan="3">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dirty="0">
                        <a:solidFill>
                          <a:srgbClr val="000000"/>
                        </a:solidFill>
                        <a:latin typeface="Calibri"/>
                      </a:endParaRPr>
                    </a:p>
                  </a:txBody>
                  <a:tcPr marL="2188" marR="2188" marT="2188" marB="0" anchor="b">
                    <a:lnL w="12700" cap="flat" cmpd="sng" algn="ctr">
                      <a:solidFill>
                        <a:srgbClr val="000000"/>
                      </a:solidFill>
                      <a:prstDash val="solid"/>
                      <a:round/>
                      <a:headEnd type="none" w="med" len="med"/>
                      <a:tailEnd type="none" w="med" len="med"/>
                    </a:lnL>
                    <a:lnR>
                      <a:noFill/>
                    </a:lnR>
                    <a:lnT>
                      <a:noFill/>
                    </a:lnT>
                    <a:lnB>
                      <a:noFill/>
                    </a:lnB>
                  </a:tcPr>
                </a:tc>
              </a:tr>
              <a:tr h="120751">
                <a:tc gridSpan="2">
                  <a:txBody>
                    <a:bodyPr/>
                    <a:lstStyle/>
                    <a:p>
                      <a:pPr algn="l" rtl="0" fontAlgn="b"/>
                      <a:r>
                        <a:rPr lang="en-US" sz="800" b="1" i="0" u="none" strike="noStrike">
                          <a:solidFill>
                            <a:srgbClr val="000000"/>
                          </a:solidFill>
                          <a:latin typeface="Calibri"/>
                        </a:rPr>
                        <a:t>2</a:t>
                      </a:r>
                    </a:p>
                  </a:txBody>
                  <a:tcPr marL="2188" marR="2188" marT="21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3">
                  <a:txBody>
                    <a:bodyPr/>
                    <a:lstStyle/>
                    <a:p>
                      <a:pPr algn="l" fontAlgn="b"/>
                      <a:r>
                        <a:rPr lang="en-US" sz="800" b="0" i="0" u="none" strike="noStrike">
                          <a:solidFill>
                            <a:srgbClr val="000000"/>
                          </a:solidFill>
                          <a:latin typeface="Calibri"/>
                        </a:rPr>
                        <a:t>DTG OF REPORT: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gridSpan="3">
                  <a:txBody>
                    <a:bodyPr/>
                    <a:lstStyle/>
                    <a:p>
                      <a:pPr algn="l" fontAlgn="b"/>
                      <a:r>
                        <a:rPr lang="en-US" sz="800" b="0" i="0" u="none" strike="noStrike" dirty="0">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dirty="0">
                        <a:solidFill>
                          <a:srgbClr val="000000"/>
                        </a:solidFill>
                        <a:latin typeface="Calibri"/>
                      </a:endParaRPr>
                    </a:p>
                  </a:txBody>
                  <a:tcPr marL="2188" marR="2188" marT="2188" marB="0" anchor="b">
                    <a:lnL w="12700" cap="flat" cmpd="sng" algn="ctr">
                      <a:solidFill>
                        <a:srgbClr val="000000"/>
                      </a:solidFill>
                      <a:prstDash val="solid"/>
                      <a:round/>
                      <a:headEnd type="none" w="med" len="med"/>
                      <a:tailEnd type="none" w="med" len="med"/>
                    </a:lnL>
                    <a:lnR>
                      <a:noFill/>
                    </a:lnR>
                    <a:lnT>
                      <a:noFill/>
                    </a:lnT>
                    <a:lnB>
                      <a:noFill/>
                    </a:lnB>
                  </a:tcPr>
                </a:tc>
              </a:tr>
              <a:tr h="105923">
                <a:tc gridSpan="2">
                  <a:txBody>
                    <a:bodyPr/>
                    <a:lstStyle/>
                    <a:p>
                      <a:pPr algn="l" rtl="0" fontAlgn="b"/>
                      <a:r>
                        <a:rPr lang="en-US" sz="700" b="1" i="0" u="none" strike="noStrike">
                          <a:solidFill>
                            <a:srgbClr val="000000"/>
                          </a:solidFill>
                          <a:latin typeface="Calibri"/>
                        </a:rPr>
                        <a:t>3</a:t>
                      </a:r>
                    </a:p>
                  </a:txBody>
                  <a:tcPr marL="2188" marR="2188" marT="21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3">
                  <a:txBody>
                    <a:bodyPr/>
                    <a:lstStyle/>
                    <a:p>
                      <a:pPr algn="l" fontAlgn="b"/>
                      <a:r>
                        <a:rPr lang="en-US" sz="700" b="0" i="0" u="none" strike="noStrike">
                          <a:solidFill>
                            <a:srgbClr val="000000"/>
                          </a:solidFill>
                          <a:latin typeface="Calibri"/>
                        </a:rPr>
                        <a:t>REPORT POC (NAME/#):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gridSpan="3">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188" marR="2188" marT="2188" marB="0" anchor="b">
                    <a:lnL w="12700" cap="flat" cmpd="sng" algn="ctr">
                      <a:solidFill>
                        <a:srgbClr val="000000"/>
                      </a:solidFill>
                      <a:prstDash val="solid"/>
                      <a:round/>
                      <a:headEnd type="none" w="med" len="med"/>
                      <a:tailEnd type="none" w="med" len="med"/>
                    </a:lnL>
                    <a:lnR>
                      <a:noFill/>
                    </a:lnR>
                    <a:lnT>
                      <a:noFill/>
                    </a:lnT>
                    <a:lnB>
                      <a:noFill/>
                    </a:lnB>
                  </a:tcPr>
                </a:tc>
              </a:tr>
              <a:tr h="105923">
                <a:tc gridSpan="2">
                  <a:txBody>
                    <a:bodyPr/>
                    <a:lstStyle/>
                    <a:p>
                      <a:pPr algn="l" rtl="0" fontAlgn="b"/>
                      <a:r>
                        <a:rPr lang="en-US" sz="700" b="1" i="0" u="none" strike="noStrike">
                          <a:solidFill>
                            <a:srgbClr val="000000"/>
                          </a:solidFill>
                          <a:latin typeface="Calibri"/>
                        </a:rPr>
                        <a:t>4</a:t>
                      </a:r>
                    </a:p>
                  </a:txBody>
                  <a:tcPr marL="2188" marR="2188" marT="21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gridSpan="3">
                  <a:txBody>
                    <a:bodyPr/>
                    <a:lstStyle/>
                    <a:p>
                      <a:pPr algn="l" fontAlgn="b"/>
                      <a:r>
                        <a:rPr lang="en-US" sz="700" b="0" i="0" u="none" strike="noStrike">
                          <a:solidFill>
                            <a:srgbClr val="000000"/>
                          </a:solidFill>
                          <a:latin typeface="Calibri"/>
                        </a:rPr>
                        <a:t>REPORT RECEIVED AT HHQ:  </a:t>
                      </a:r>
                    </a:p>
                  </a:txBody>
                  <a:tcPr marL="2188" marR="2188" marT="21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gridSpan="3">
                  <a:txBody>
                    <a:bodyPr/>
                    <a:lstStyle/>
                    <a:p>
                      <a:pPr algn="l" fontAlgn="b"/>
                      <a:r>
                        <a:rPr lang="en-US" sz="700" b="0" i="0" u="none" strike="noStrike">
                          <a:solidFill>
                            <a:srgbClr val="000000"/>
                          </a:solidFill>
                          <a:latin typeface="Calibri"/>
                        </a:rPr>
                        <a:t> </a:t>
                      </a:r>
                    </a:p>
                  </a:txBody>
                  <a:tcPr marL="2188" marR="2188" marT="21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188" marR="2188" marT="2188" marB="0" anchor="b">
                    <a:lnL w="12700" cap="flat" cmpd="sng" algn="ctr">
                      <a:solidFill>
                        <a:srgbClr val="000000"/>
                      </a:solidFill>
                      <a:prstDash val="solid"/>
                      <a:round/>
                      <a:headEnd type="none" w="med" len="med"/>
                      <a:tailEnd type="none" w="med" len="med"/>
                    </a:lnL>
                    <a:lnR>
                      <a:noFill/>
                    </a:lnR>
                    <a:lnT>
                      <a:noFill/>
                    </a:lnT>
                    <a:lnB>
                      <a:noFill/>
                    </a:lnB>
                  </a:tcPr>
                </a:tc>
              </a:tr>
              <a:tr h="209640">
                <a:tc gridSpan="2">
                  <a:txBody>
                    <a:bodyPr/>
                    <a:lstStyle/>
                    <a:p>
                      <a:pPr algn="l" rtl="0" fontAlgn="b"/>
                      <a:r>
                        <a:rPr lang="en-US" sz="700" b="1" i="0" u="none" strike="noStrike" dirty="0">
                          <a:solidFill>
                            <a:srgbClr val="000000"/>
                          </a:solidFill>
                          <a:latin typeface="Calibri"/>
                        </a:rPr>
                        <a:t> </a:t>
                      </a: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pPr algn="l" fontAlgn="b"/>
                      <a:endParaRPr lang="en-US" sz="800" b="0" i="0" u="none" strike="noStrike">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700" dirty="0"/>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Arial"/>
                      </a:endParaRPr>
                    </a:p>
                  </a:txBody>
                  <a:tcPr marL="2188" marR="2188" marT="21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a:noFill/>
                    </a:lnT>
                    <a:lnB>
                      <a:noFill/>
                    </a:lnB>
                  </a:tcPr>
                </a:tc>
              </a:tr>
              <a:tr h="105923">
                <a:tc gridSpan="2">
                  <a:txBody>
                    <a:bodyPr/>
                    <a:lstStyle/>
                    <a:p>
                      <a:pPr algn="l" rtl="0" fontAlgn="b"/>
                      <a:r>
                        <a:rPr lang="en-US" sz="700" b="1" i="0" u="none" strike="noStrike">
                          <a:solidFill>
                            <a:srgbClr val="000000"/>
                          </a:solidFill>
                          <a:latin typeface="Calibri"/>
                        </a:rPr>
                        <a:t>Line Bravo: Class I:</a:t>
                      </a:r>
                    </a:p>
                  </a:txBody>
                  <a:tcPr marL="2188" marR="2188" marT="2188"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a:noFill/>
                    </a:lnL>
                    <a:lnR>
                      <a:noFill/>
                    </a:lnR>
                    <a:lnT>
                      <a:noFill/>
                    </a:lnT>
                    <a:lnB>
                      <a:noFill/>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a:noFill/>
                    </a:lnL>
                    <a:lnR>
                      <a:noFill/>
                    </a:lnR>
                    <a:lnT>
                      <a:noFill/>
                    </a:lnT>
                    <a:lnB>
                      <a:noFill/>
                    </a:lnB>
                    <a:solidFill>
                      <a:srgbClr val="FFFFFF"/>
                    </a:solidFill>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a:noFill/>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a:noFill/>
                    </a:lnB>
                  </a:tcPr>
                </a:tc>
              </a:tr>
              <a:tr h="209640">
                <a:tc gridSpan="2">
                  <a:txBody>
                    <a:bodyPr/>
                    <a:lstStyle/>
                    <a:p>
                      <a:pPr algn="l" rtl="0" fontAlgn="b"/>
                      <a:endParaRPr lang="en-US" sz="700" b="0" i="0" u="none" strike="noStrike" dirty="0">
                        <a:solidFill>
                          <a:srgbClr val="000000"/>
                        </a:solidFill>
                        <a:latin typeface="Arial"/>
                      </a:endParaRPr>
                    </a:p>
                  </a:txBody>
                  <a:tcPr marL="2188" marR="2188" marT="2188" marB="0" anchor="b">
                    <a:lnL>
                      <a:noFill/>
                    </a:lnL>
                    <a:lnR>
                      <a:noFill/>
                    </a:lnR>
                    <a:lnT>
                      <a:noFill/>
                    </a:lnT>
                    <a:lnB>
                      <a:noFill/>
                    </a:lnB>
                  </a:tcPr>
                </a:tc>
                <a:tc hMerge="1">
                  <a:txBody>
                    <a:bodyPr/>
                    <a:lstStyle/>
                    <a:p>
                      <a:pPr algn="l" fontAlgn="b"/>
                      <a:endParaRPr lang="en-US" sz="800" b="0" i="0" u="none" strike="noStrike">
                        <a:solidFill>
                          <a:srgbClr val="000000"/>
                        </a:solidFill>
                        <a:latin typeface="Arial"/>
                      </a:endParaRPr>
                    </a:p>
                  </a:txBody>
                  <a:tcPr marL="2188" marR="2188" marT="2188" marB="0" anchor="b">
                    <a:lnL>
                      <a:noFill/>
                    </a:lnL>
                    <a:lnR>
                      <a:noFill/>
                    </a:lnR>
                    <a:lnT>
                      <a:noFill/>
                    </a:lnT>
                    <a:lnB>
                      <a:noFill/>
                    </a:lnB>
                  </a:tcPr>
                </a:tc>
                <a:tc>
                  <a:txBody>
                    <a:bodyPr/>
                    <a:lstStyle/>
                    <a:p>
                      <a:endParaRPr lang="en-US" sz="700"/>
                    </a:p>
                  </a:txBody>
                  <a:tcPr marL="2188" marR="2188" marT="2188" marB="0" anchor="b">
                    <a:lnL>
                      <a:noFill/>
                    </a:lnL>
                    <a:lnR>
                      <a:noFill/>
                    </a:lnR>
                    <a:lnT>
                      <a:noFill/>
                    </a:lnT>
                    <a:lnB>
                      <a:noFill/>
                    </a:lnB>
                  </a:tcPr>
                </a:tc>
                <a:tc>
                  <a:txBody>
                    <a:bodyPr/>
                    <a:lstStyle/>
                    <a:p>
                      <a:pPr algn="l" fontAlgn="b"/>
                      <a:endParaRPr lang="en-US" sz="700" b="0" i="0" u="none" strike="noStrike">
                        <a:solidFill>
                          <a:srgbClr val="000000"/>
                        </a:solidFill>
                        <a:latin typeface="Arial"/>
                      </a:endParaRPr>
                    </a:p>
                  </a:txBody>
                  <a:tcPr marL="2188" marR="2188" marT="2188"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700" b="1" i="0" u="none" strike="noStrike" dirty="0">
                          <a:solidFill>
                            <a:srgbClr val="000000"/>
                          </a:solidFill>
                          <a:latin typeface="Calibri"/>
                        </a:rPr>
                        <a:t>A.</a:t>
                      </a:r>
                    </a:p>
                  </a:txBody>
                  <a:tcPr marL="2188" marR="2188" marT="2188"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B.</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C.</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D.</a:t>
                      </a:r>
                    </a:p>
                  </a:txBody>
                  <a:tcPr marL="2188" marR="2188" marT="2188"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l" fontAlgn="b"/>
                      <a:endParaRPr lang="en-US" sz="700" b="0" i="0" u="none" strike="noStrike" dirty="0">
                        <a:solidFill>
                          <a:srgbClr val="000000"/>
                        </a:solidFill>
                        <a:latin typeface="Arial"/>
                      </a:endParaRPr>
                    </a:p>
                  </a:txBody>
                  <a:tcPr marL="2188" marR="2188" marT="2188" marB="0" anchor="b">
                    <a:lnL w="12700" cap="flat" cmpd="sng" algn="ctr">
                      <a:solidFill>
                        <a:schemeClr val="tx1"/>
                      </a:solidFill>
                      <a:prstDash val="solid"/>
                      <a:round/>
                      <a:headEnd type="none" w="med" len="med"/>
                      <a:tailEnd type="none" w="med" len="med"/>
                    </a:lnL>
                    <a:lnR>
                      <a:noFill/>
                    </a:lnR>
                    <a:lnT>
                      <a:noFill/>
                    </a:lnT>
                    <a:lnB>
                      <a:noFill/>
                    </a:lnB>
                  </a:tcPr>
                </a:tc>
              </a:tr>
              <a:tr h="209640">
                <a:tc gridSpan="2">
                  <a:txBody>
                    <a:bodyPr/>
                    <a:lstStyle/>
                    <a:p>
                      <a:pPr algn="l" rtl="0"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8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endParaRPr lang="en-US" sz="700"/>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Calibri"/>
                        </a:rPr>
                        <a:t>Officer</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a:solidFill>
                            <a:srgbClr val="000000"/>
                          </a:solidFill>
                          <a:latin typeface="Calibri"/>
                        </a:rPr>
                        <a:t>WARRANT Officer</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700" b="0" i="0" u="none" strike="noStrike" dirty="0">
                          <a:solidFill>
                            <a:srgbClr val="000000"/>
                          </a:solidFill>
                          <a:latin typeface="Calibri"/>
                        </a:rPr>
                        <a:t>E7-E9</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700" b="0" i="0" u="none" strike="noStrike">
                          <a:solidFill>
                            <a:srgbClr val="000000"/>
                          </a:solidFill>
                          <a:latin typeface="Calibri"/>
                        </a:rPr>
                        <a:t>E1-E4</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Arial"/>
                      </a:endParaRPr>
                    </a:p>
                  </a:txBody>
                  <a:tcPr marL="2188" marR="2188" marT="2188" marB="0" anchor="b">
                    <a:lnL w="6350" cap="flat" cmpd="sng" algn="ctr">
                      <a:solidFill>
                        <a:srgbClr val="000000"/>
                      </a:solidFill>
                      <a:prstDash val="solid"/>
                      <a:round/>
                      <a:headEnd type="none" w="med" len="med"/>
                      <a:tailEnd type="none" w="med" len="med"/>
                    </a:lnL>
                    <a:lnR>
                      <a:noFill/>
                    </a:lnR>
                    <a:lnT>
                      <a:noFill/>
                    </a:lnT>
                    <a:lnB>
                      <a:noFill/>
                    </a:lnB>
                  </a:tcPr>
                </a:tc>
              </a:tr>
              <a:tr h="105923">
                <a:tc gridSpan="2">
                  <a:txBody>
                    <a:bodyPr/>
                    <a:lstStyle/>
                    <a:p>
                      <a:pPr algn="l" rtl="0" fontAlgn="b"/>
                      <a:r>
                        <a:rPr lang="en-US" sz="700" b="1" i="0" u="none" strike="noStrike">
                          <a:solidFill>
                            <a:srgbClr val="000000"/>
                          </a:solidFill>
                          <a:latin typeface="Calibri"/>
                        </a:rPr>
                        <a:t>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Headcount</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Arial"/>
                      </a:endParaRPr>
                    </a:p>
                  </a:txBody>
                  <a:tcPr marL="2188" marR="2188" marT="2188" marB="0" anchor="b">
                    <a:lnL w="6350" cap="flat" cmpd="sng" algn="ctr">
                      <a:solidFill>
                        <a:srgbClr val="000000"/>
                      </a:solidFill>
                      <a:prstDash val="solid"/>
                      <a:round/>
                      <a:headEnd type="none" w="med" len="med"/>
                      <a:tailEnd type="none" w="med" len="med"/>
                    </a:lnL>
                    <a:lnR>
                      <a:noFill/>
                    </a:lnR>
                    <a:lnT>
                      <a:noFill/>
                    </a:lnT>
                    <a:lnB>
                      <a:noFill/>
                    </a:lnB>
                  </a:tcPr>
                </a:tc>
              </a:tr>
              <a:tr h="209640">
                <a:tc gridSpan="2">
                  <a:txBody>
                    <a:bodyPr/>
                    <a:lstStyle/>
                    <a:p>
                      <a:pPr algn="l" rtl="0"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sz="700"/>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r>
              <a:tr h="105923">
                <a:tc gridSpan="2">
                  <a:txBody>
                    <a:bodyPr/>
                    <a:lstStyle/>
                    <a:p>
                      <a:pPr algn="l" rtl="0" fontAlgn="b"/>
                      <a:endParaRPr lang="en-US" sz="700" b="0" i="0" u="none" strike="noStrike">
                        <a:solidFill>
                          <a:srgbClr val="000000"/>
                        </a:solidFill>
                        <a:latin typeface="Arial"/>
                      </a:endParaRP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800" b="1"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1" i="0" u="none" strike="noStrike">
                          <a:solidFill>
                            <a:srgbClr val="000000"/>
                          </a:solidFill>
                          <a:latin typeface="Calibri"/>
                        </a:rPr>
                        <a:t>A.</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1" i="0" u="none" strike="noStrike">
                          <a:solidFill>
                            <a:srgbClr val="000000"/>
                          </a:solidFill>
                          <a:latin typeface="Calibri"/>
                        </a:rPr>
                        <a:t>B.</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05923">
                <a:tc gridSpan="2">
                  <a:txBody>
                    <a:bodyPr/>
                    <a:lstStyle/>
                    <a:p>
                      <a:pPr algn="l" rtl="0" fontAlgn="b"/>
                      <a:endParaRPr lang="en-US" sz="700" b="0" i="0" u="none" strike="noStrike">
                        <a:solidFill>
                          <a:srgbClr val="000000"/>
                        </a:solidFill>
                        <a:latin typeface="Arial"/>
                      </a:endParaRP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188" marR="2188" marT="218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UNITOF</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REQUIRED</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a:solidFill>
                            <a:srgbClr val="000000"/>
                          </a:solidFill>
                          <a:latin typeface="Calibri"/>
                        </a:rPr>
                        <a:t>CURRENTLY O/H</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PROJECTED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NXT 48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r>
              <a:tr h="105923">
                <a:tc gridSpan="2">
                  <a:txBody>
                    <a:bodyPr/>
                    <a:lstStyle/>
                    <a:p>
                      <a:pPr algn="l" rtl="0" fontAlgn="b"/>
                      <a:endParaRPr lang="en-US" sz="700" b="0" i="0" u="none" strike="noStrike">
                        <a:solidFill>
                          <a:srgbClr val="000000"/>
                        </a:solidFill>
                        <a:latin typeface="Arial"/>
                      </a:endParaRPr>
                    </a:p>
                  </a:txBody>
                  <a:tcPr marL="2188" marR="2188" marT="218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ITEM</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ISSUE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vMerge="1">
                  <a:txBody>
                    <a:bodyPr/>
                    <a:lstStyle/>
                    <a:p>
                      <a:endParaRPr lang="en-US"/>
                    </a:p>
                  </a:txBody>
                  <a:tcPr/>
                </a:tc>
                <a:tc>
                  <a:txBody>
                    <a:bodyPr/>
                    <a:lstStyle/>
                    <a:p>
                      <a:pPr algn="l" fontAlgn="b"/>
                      <a:r>
                        <a:rPr lang="en-US" sz="700" b="0" i="0" u="none" strike="noStrike">
                          <a:solidFill>
                            <a:srgbClr val="000000"/>
                          </a:solidFill>
                          <a:latin typeface="Calibri"/>
                        </a:rPr>
                        <a:t>NXT 24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dirty="0">
                          <a:solidFill>
                            <a:srgbClr val="000000"/>
                          </a:solidFill>
                          <a:latin typeface="Calibri"/>
                        </a:rPr>
                        <a:t>CUMULATIVE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AC090"/>
                    </a:solidFill>
                  </a:tcPr>
                </a:tc>
              </a:tr>
              <a:tr h="105923">
                <a:tc gridSpan="2">
                  <a:txBody>
                    <a:bodyPr/>
                    <a:lstStyle/>
                    <a:p>
                      <a:pPr algn="l" rtl="0" fontAlgn="b"/>
                      <a:r>
                        <a:rPr lang="en-US" sz="700" b="1" i="0" u="none" strike="noStrike">
                          <a:solidFill>
                            <a:srgbClr val="000000"/>
                          </a:solidFill>
                          <a:latin typeface="Calibri"/>
                        </a:rPr>
                        <a:t>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"A" RATION</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EA</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gridSpan="2">
                  <a:txBody>
                    <a:bodyPr/>
                    <a:lstStyle/>
                    <a:p>
                      <a:pPr algn="l" rtl="0" fontAlgn="b"/>
                      <a:r>
                        <a:rPr lang="en-US" sz="700" b="1" i="0" u="none" strike="noStrike">
                          <a:solidFill>
                            <a:srgbClr val="000000"/>
                          </a:solidFill>
                          <a:latin typeface="Calibri"/>
                        </a:rPr>
                        <a:t>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UGR/H&amp;S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CASE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gridSpan="2">
                  <a:txBody>
                    <a:bodyPr/>
                    <a:lstStyle/>
                    <a:p>
                      <a:pPr algn="l" rtl="0" fontAlgn="b"/>
                      <a:r>
                        <a:rPr lang="en-US" sz="700" b="1" i="0" u="none" strike="noStrike">
                          <a:solidFill>
                            <a:srgbClr val="000000"/>
                          </a:solidFill>
                          <a:latin typeface="Calibri"/>
                        </a:rPr>
                        <a:t>3</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MRE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CASE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gridSpan="2">
                  <a:txBody>
                    <a:bodyPr/>
                    <a:lstStyle/>
                    <a:p>
                      <a:pPr algn="l" rtl="0" fontAlgn="b"/>
                      <a:r>
                        <a:rPr lang="en-US" sz="700" b="1" i="0" u="none" strike="noStrike">
                          <a:solidFill>
                            <a:srgbClr val="000000"/>
                          </a:solidFill>
                          <a:latin typeface="Calibri"/>
                        </a:rPr>
                        <a:t>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ICE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POUND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gridSpan="2">
                  <a:txBody>
                    <a:bodyPr/>
                    <a:lstStyle/>
                    <a:p>
                      <a:pPr algn="l" rtl="0" fontAlgn="b"/>
                      <a:r>
                        <a:rPr lang="en-US" sz="700" b="1" i="0" u="none" strike="noStrike">
                          <a:solidFill>
                            <a:srgbClr val="000000"/>
                          </a:solidFill>
                          <a:latin typeface="Calibri"/>
                        </a:rPr>
                        <a:t>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WATER</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GAL</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640">
                <a:tc gridSpan="2">
                  <a:txBody>
                    <a:bodyPr/>
                    <a:lstStyle/>
                    <a:p>
                      <a:pPr algn="l" rtl="0"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sz="700" dirty="0"/>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r>
              <a:tr h="105923">
                <a:tc gridSpan="2">
                  <a:txBody>
                    <a:bodyPr/>
                    <a:lstStyle/>
                    <a:p>
                      <a:pPr algn="l" rtl="0" fontAlgn="b"/>
                      <a:r>
                        <a:rPr lang="en-US" sz="700" b="1" i="0" u="none" strike="noStrike">
                          <a:solidFill>
                            <a:srgbClr val="000000"/>
                          </a:solidFill>
                          <a:latin typeface="Calibri"/>
                        </a:rPr>
                        <a:t>Line Charlie: Class II:</a:t>
                      </a:r>
                    </a:p>
                  </a:txBody>
                  <a:tcPr marL="2188" marR="2188" marT="2188" marB="0" anchor="b">
                    <a:lnL>
                      <a:noFill/>
                    </a:lnL>
                    <a:lnR>
                      <a:noFill/>
                    </a:lnR>
                    <a:lnT>
                      <a:noFill/>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r>
              <a:tr h="105923">
                <a:tc gridSpan="2">
                  <a:txBody>
                    <a:bodyPr/>
                    <a:lstStyle/>
                    <a:p>
                      <a:pPr algn="l" rtl="0" fontAlgn="b"/>
                      <a:endParaRPr lang="en-US" sz="700" b="1" i="0" u="none" strike="noStrike">
                        <a:solidFill>
                          <a:srgbClr val="000000"/>
                        </a:solidFill>
                        <a:latin typeface="Calibri"/>
                      </a:endParaRP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800" b="1"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1" i="0" u="none" strike="noStrike">
                          <a:solidFill>
                            <a:srgbClr val="000000"/>
                          </a:solidFill>
                          <a:latin typeface="Calibri"/>
                        </a:rPr>
                        <a:t>A.</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1" i="0" u="none" strike="noStrike">
                          <a:solidFill>
                            <a:srgbClr val="000000"/>
                          </a:solidFill>
                          <a:latin typeface="Calibri"/>
                        </a:rPr>
                        <a:t>B.</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05923">
                <a:tc gridSpan="2">
                  <a:txBody>
                    <a:bodyPr/>
                    <a:lstStyle/>
                    <a:p>
                      <a:pPr algn="l" rtl="0" fontAlgn="b"/>
                      <a:endParaRPr lang="en-US" sz="700" b="1" i="0" u="none" strike="noStrike">
                        <a:solidFill>
                          <a:srgbClr val="000000"/>
                        </a:solidFill>
                        <a:latin typeface="Calibri"/>
                      </a:endParaRP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188" marR="2188" marT="218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UNITOF</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REQUIRED</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CURRENTLY</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PROJECTED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NXT 48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r>
              <a:tr h="105923">
                <a:tc gridSpan="2">
                  <a:txBody>
                    <a:bodyPr/>
                    <a:lstStyle/>
                    <a:p>
                      <a:pPr algn="l" rtl="0" fontAlgn="b"/>
                      <a:endParaRPr lang="en-US" sz="700" b="1" i="0" u="none" strike="noStrike">
                        <a:solidFill>
                          <a:srgbClr val="000000"/>
                        </a:solidFill>
                        <a:latin typeface="Calibri"/>
                      </a:endParaRPr>
                    </a:p>
                  </a:txBody>
                  <a:tcPr marL="2188" marR="2188" marT="218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800" b="0" i="0" u="none" strike="noStrike" dirty="0">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dirty="0">
                          <a:solidFill>
                            <a:srgbClr val="000000"/>
                          </a:solidFill>
                          <a:latin typeface="Calibri"/>
                        </a:rPr>
                        <a:t>ITEM</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ISSUE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a:txBody>
                    <a:bodyPr/>
                    <a:lstStyle/>
                    <a:p>
                      <a:pPr algn="l" fontAlgn="b"/>
                      <a:r>
                        <a:rPr lang="en-US" sz="700" b="0" i="0" u="none" strike="noStrike">
                          <a:solidFill>
                            <a:srgbClr val="000000"/>
                          </a:solidFill>
                          <a:latin typeface="Calibri"/>
                        </a:rPr>
                        <a:t>O/H</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NXT 24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CUMULATIVE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r>
              <a:tr h="105923">
                <a:tc gridSpan="2">
                  <a:txBody>
                    <a:bodyPr/>
                    <a:lstStyle/>
                    <a:p>
                      <a:pPr algn="l" rtl="0" fontAlgn="b"/>
                      <a:r>
                        <a:rPr lang="en-US" sz="700" b="1" i="0" u="none" strike="noStrike">
                          <a:solidFill>
                            <a:srgbClr val="000000"/>
                          </a:solidFill>
                          <a:latin typeface="Calibri"/>
                        </a:rPr>
                        <a:t>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800" b="0" i="0" u="none" strike="noStrike">
                        <a:solidFill>
                          <a:srgbClr val="000000"/>
                        </a:solidFill>
                        <a:latin typeface="Calibri"/>
                      </a:endParaRP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700" b="0" i="0" u="none" strike="noStrike">
                          <a:solidFill>
                            <a:srgbClr val="000000"/>
                          </a:solidFill>
                          <a:latin typeface="Calibri"/>
                        </a:rPr>
                        <a:t>Critical items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gridSpan="2">
                  <a:txBody>
                    <a:bodyPr/>
                    <a:lstStyle/>
                    <a:p>
                      <a:pPr algn="l" rtl="0" fontAlgn="b"/>
                      <a:r>
                        <a:rPr lang="en-US" sz="700" b="0" i="0" u="none" strike="noStrike">
                          <a:solidFill>
                            <a:srgbClr val="000000"/>
                          </a:solidFill>
                          <a:latin typeface="Calibri"/>
                        </a:rPr>
                        <a:t> </a:t>
                      </a: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ctr" fontAlgn="b"/>
                      <a:endParaRPr lang="en-US" sz="800" b="0" i="0" u="none" strike="noStrike">
                        <a:solidFill>
                          <a:srgbClr val="000000"/>
                        </a:solidFill>
                        <a:latin typeface="Calibri"/>
                      </a:endParaRP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gridSpan="7">
                  <a:txBody>
                    <a:bodyPr/>
                    <a:lstStyle/>
                    <a:p>
                      <a:pPr algn="ctr" fontAlgn="b"/>
                      <a:r>
                        <a:rPr lang="en-US" sz="700" b="0" i="0" u="none" strike="noStrike">
                          <a:solidFill>
                            <a:srgbClr val="000000"/>
                          </a:solidFill>
                          <a:latin typeface="Calibri"/>
                        </a:rPr>
                        <a:t> </a:t>
                      </a:r>
                    </a:p>
                  </a:txBody>
                  <a:tcPr marL="2188" marR="2188" marT="218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5923">
                <a:tc gridSpan="3">
                  <a:txBody>
                    <a:bodyPr/>
                    <a:lstStyle/>
                    <a:p>
                      <a:pPr algn="l" rtl="0" fontAlgn="b"/>
                      <a:r>
                        <a:rPr lang="en-US" sz="700" b="1" i="0" u="none" strike="noStrike">
                          <a:solidFill>
                            <a:srgbClr val="000000"/>
                          </a:solidFill>
                          <a:latin typeface="Calibri"/>
                        </a:rPr>
                        <a:t>Line Delta:  Unit Maintenance Status:</a:t>
                      </a:r>
                    </a:p>
                  </a:txBody>
                  <a:tcPr marL="2188" marR="2188" marT="2188"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188" marR="2188" marT="2188" marB="0" anchor="b">
                    <a:lnL>
                      <a:noFill/>
                    </a:lnL>
                    <a:lnR>
                      <a:noFill/>
                    </a:lnR>
                    <a:lnT>
                      <a:noFill/>
                    </a:lnT>
                    <a:lnB w="6350" cap="flat" cmpd="sng" algn="ctr">
                      <a:solidFill>
                        <a:srgbClr val="000000"/>
                      </a:solidFill>
                      <a:prstDash val="solid"/>
                      <a:round/>
                      <a:headEnd type="none" w="med" len="med"/>
                      <a:tailEnd type="none" w="med" len="med"/>
                    </a:lnB>
                  </a:tcPr>
                </a:tc>
              </a:tr>
              <a:tr h="105923">
                <a:tc>
                  <a:txBody>
                    <a:bodyPr/>
                    <a:lstStyle/>
                    <a:p>
                      <a:pPr algn="l" rtl="0" fontAlgn="b"/>
                      <a:r>
                        <a:rPr lang="en-US" sz="700" b="0" i="0" u="none" strike="noStrike">
                          <a:solidFill>
                            <a:srgbClr val="000000"/>
                          </a:solidFill>
                          <a:latin typeface="Calibri"/>
                        </a:rPr>
                        <a:t> </a:t>
                      </a: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l" fontAlgn="b"/>
                      <a:r>
                        <a:rPr lang="en-US" sz="700" b="1" i="0" u="none" strike="noStrike">
                          <a:solidFill>
                            <a:srgbClr val="000000"/>
                          </a:solidFill>
                          <a:latin typeface="Calibri"/>
                        </a:rPr>
                        <a:t>A.</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a:txBody>
                    <a:bodyPr/>
                    <a:lstStyle/>
                    <a:p>
                      <a:pPr algn="l" fontAlgn="b"/>
                      <a:r>
                        <a:rPr lang="en-US" sz="700" b="1" i="0" u="none" strike="noStrike">
                          <a:solidFill>
                            <a:srgbClr val="000000"/>
                          </a:solidFill>
                          <a:latin typeface="Calibri"/>
                        </a:rPr>
                        <a:t>B.</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05923">
                <a:tc>
                  <a:txBody>
                    <a:bodyPr/>
                    <a:lstStyle/>
                    <a:p>
                      <a:pPr algn="l" rtl="0" fontAlgn="b"/>
                      <a:endParaRPr lang="en-US" sz="700" b="1" i="0" u="none" strike="noStrike">
                        <a:solidFill>
                          <a:srgbClr val="0000FF"/>
                        </a:solidFill>
                        <a:latin typeface="Calibri"/>
                      </a:endParaRPr>
                    </a:p>
                  </a:txBody>
                  <a:tcPr marL="2188" marR="2188" marT="2188"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hMerge="1">
                  <a:txBody>
                    <a:bodyPr/>
                    <a:lstStyle/>
                    <a:p>
                      <a:endParaRPr lang="en-US"/>
                    </a:p>
                  </a:txBody>
                  <a:tcPr/>
                </a:tc>
                <a:tc rowSpan="2">
                  <a:txBody>
                    <a:bodyPr/>
                    <a:lstStyle/>
                    <a:p>
                      <a:pPr algn="ctr" fontAlgn="ctr"/>
                      <a:r>
                        <a:rPr lang="en-US" sz="700" b="0" i="0" u="none" strike="noStrike">
                          <a:solidFill>
                            <a:srgbClr val="000000"/>
                          </a:solidFill>
                          <a:latin typeface="Calibri"/>
                        </a:rPr>
                        <a:t>LIN</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a:solidFill>
                            <a:srgbClr val="000000"/>
                          </a:solidFill>
                          <a:latin typeface="Calibri"/>
                        </a:rPr>
                        <a:t>UNIT OF ISSUE</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REQUIRED</a:t>
                      </a:r>
                    </a:p>
                  </a:txBody>
                  <a:tcPr marL="2188" marR="2188" marT="2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CURRENTLY</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PROJECTED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PROJECTED</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r>
              <a:tr h="105923">
                <a:tc>
                  <a:txBody>
                    <a:bodyPr/>
                    <a:lstStyle/>
                    <a:p>
                      <a:pPr algn="l" rtl="0" fontAlgn="b"/>
                      <a:endParaRPr lang="en-US" sz="700" b="0" i="0" u="none" strike="noStrike">
                        <a:solidFill>
                          <a:srgbClr val="000000"/>
                        </a:solidFill>
                        <a:latin typeface="Arial"/>
                      </a:endParaRPr>
                    </a:p>
                  </a:txBody>
                  <a:tcPr marL="2188" marR="2188" marT="218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700" b="0" i="0" u="none" strike="noStrike">
                          <a:solidFill>
                            <a:srgbClr val="000000"/>
                          </a:solidFill>
                          <a:latin typeface="Calibri"/>
                        </a:rPr>
                        <a:t>ITEM</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C090"/>
                    </a:solidFill>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700" b="0" i="0" u="none" strike="noStrike">
                          <a:solidFill>
                            <a:srgbClr val="000000"/>
                          </a:solidFill>
                          <a:latin typeface="Calibri"/>
                        </a:rPr>
                        <a:t>O/H</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C090"/>
                    </a:solidFill>
                  </a:tcPr>
                </a:tc>
                <a:tc>
                  <a:txBody>
                    <a:bodyPr/>
                    <a:lstStyle/>
                    <a:p>
                      <a:pPr algn="l" fontAlgn="b"/>
                      <a:r>
                        <a:rPr lang="en-US" sz="700" b="0" i="0" u="none" strike="noStrike">
                          <a:solidFill>
                            <a:srgbClr val="000000"/>
                          </a:solidFill>
                          <a:latin typeface="Calibri"/>
                        </a:rPr>
                        <a:t>NXT 24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C090"/>
                    </a:solidFill>
                  </a:tcPr>
                </a:tc>
                <a:tc>
                  <a:txBody>
                    <a:bodyPr/>
                    <a:lstStyle/>
                    <a:p>
                      <a:pPr algn="l" fontAlgn="b"/>
                      <a:r>
                        <a:rPr lang="en-US" sz="700" b="0" i="0" u="none" strike="noStrike">
                          <a:solidFill>
                            <a:srgbClr val="000000"/>
                          </a:solidFill>
                          <a:latin typeface="Calibri"/>
                        </a:rPr>
                        <a:t>NXT 48 HRS</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C090"/>
                    </a:solidFill>
                  </a:tcPr>
                </a:tc>
              </a:tr>
              <a:tr h="209717">
                <a:tc>
                  <a:txBody>
                    <a:bodyPr/>
                    <a:lstStyle/>
                    <a:p>
                      <a:pPr algn="l" rtl="0" fontAlgn="b"/>
                      <a:r>
                        <a:rPr lang="en-US" sz="700" b="1" i="0" u="none" strike="noStrike">
                          <a:solidFill>
                            <a:srgbClr val="000000"/>
                          </a:solidFill>
                          <a:latin typeface="Calibri"/>
                        </a:rPr>
                        <a:t>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Trailer, Palletized Loading (M1076)</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T93761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Palletized (M1120)</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T96496</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3</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Trick, Palletized (M1075)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T40999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Cargo (M1085)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T61704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Utility (M1165)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T61494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6</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Utility (M1083)</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T41135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a:txBody>
                    <a:bodyPr/>
                    <a:lstStyle/>
                    <a:p>
                      <a:pPr algn="l" rtl="0" fontAlgn="b"/>
                      <a:r>
                        <a:rPr lang="en-US" sz="700" b="1" i="0" u="none" strike="noStrike">
                          <a:solidFill>
                            <a:srgbClr val="000000"/>
                          </a:solidFill>
                          <a:latin typeface="Calibri"/>
                        </a:rPr>
                        <a:t>7</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lift, Fork (6k)</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T49255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Cointainerized Kitchen w/Trailer</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C27633</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5923">
                <a:tc>
                  <a:txBody>
                    <a:bodyPr/>
                    <a:lstStyle/>
                    <a:p>
                      <a:pPr algn="l" rtl="0" fontAlgn="b"/>
                      <a:r>
                        <a:rPr lang="en-US" sz="700" b="1" i="0" u="none" strike="noStrike">
                          <a:solidFill>
                            <a:srgbClr val="000000"/>
                          </a:solidFill>
                          <a:latin typeface="Calibri"/>
                        </a:rPr>
                        <a:t>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Tank (M978)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T58318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10</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Cargo (M1078)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T60149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11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wrecker (M1089)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T94709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Utility (M1025)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T92242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13</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Trailer, Tank (M149A2)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W98825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Utility (M097)</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T07679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Van (M1079)</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T93484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717">
                <a:tc>
                  <a:txBody>
                    <a:bodyPr/>
                    <a:lstStyle/>
                    <a:p>
                      <a:pPr algn="l" rtl="0" fontAlgn="b"/>
                      <a:r>
                        <a:rPr lang="en-US" sz="700" b="1" i="0" u="none" strike="noStrike">
                          <a:solidFill>
                            <a:srgbClr val="000000"/>
                          </a:solidFill>
                          <a:latin typeface="Calibri"/>
                        </a:rPr>
                        <a:t>16</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Trailer, Flat Bed (M1082)</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T95564</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17</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Cargo (M1026)</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T60081</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6530">
                <a:tc>
                  <a:txBody>
                    <a:bodyPr/>
                    <a:lstStyle/>
                    <a:p>
                      <a:pPr algn="l" rtl="0" fontAlgn="b"/>
                      <a:r>
                        <a:rPr lang="en-US" sz="700" b="1" i="0" u="none" strike="noStrike">
                          <a:solidFill>
                            <a:srgbClr val="000000"/>
                          </a:solidFill>
                          <a:latin typeface="Calibri"/>
                        </a:rPr>
                        <a:t>18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Truck, Cargo (M998)</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T60185</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188" marR="2188" marT="21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1018</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Orange 1 (Supply Status Report/Request) (2 of 3) </a:t>
            </a:r>
            <a:endParaRPr lang="en-US" sz="1600" dirty="0">
              <a:ea typeface="+mj-ea"/>
              <a:cs typeface="Arial" pitchFamily="34" charset="0"/>
            </a:endParaRPr>
          </a:p>
        </p:txBody>
      </p:sp>
      <p:graphicFrame>
        <p:nvGraphicFramePr>
          <p:cNvPr id="6" name="Table 5"/>
          <p:cNvGraphicFramePr>
            <a:graphicFrameLocks noGrp="1"/>
          </p:cNvGraphicFramePr>
          <p:nvPr/>
        </p:nvGraphicFramePr>
        <p:xfrm>
          <a:off x="228603" y="1066785"/>
          <a:ext cx="6400797" cy="7807204"/>
        </p:xfrm>
        <a:graphic>
          <a:graphicData uri="http://schemas.openxmlformats.org/drawingml/2006/table">
            <a:tbl>
              <a:tblPr/>
              <a:tblGrid>
                <a:gridCol w="914398"/>
                <a:gridCol w="228599"/>
                <a:gridCol w="887850"/>
                <a:gridCol w="480514"/>
                <a:gridCol w="698105"/>
                <a:gridCol w="580242"/>
                <a:gridCol w="645973"/>
                <a:gridCol w="645973"/>
                <a:gridCol w="673170"/>
                <a:gridCol w="645973"/>
              </a:tblGrid>
              <a:tr h="108124">
                <a:tc>
                  <a:txBody>
                    <a:bodyPr/>
                    <a:lstStyle/>
                    <a:p>
                      <a:pPr algn="l" rtl="0" fontAlgn="b"/>
                      <a:r>
                        <a:rPr lang="en-US" sz="700" b="1" i="0" u="none" strike="noStrike" dirty="0">
                          <a:solidFill>
                            <a:srgbClr val="000000"/>
                          </a:solidFill>
                          <a:latin typeface="Calibri"/>
                        </a:rPr>
                        <a:t>Line Foxtrot: Class III(B):</a:t>
                      </a:r>
                    </a:p>
                  </a:txBody>
                  <a:tcPr marL="2068" marR="2068" marT="2068" marB="0" anchor="b">
                    <a:lnL>
                      <a:noFill/>
                    </a:lnL>
                    <a:lnR>
                      <a:noFill/>
                    </a:lnR>
                    <a:lnT>
                      <a:noFill/>
                    </a:lnT>
                    <a:lnB>
                      <a:noFill/>
                    </a:lnB>
                  </a:tcPr>
                </a:tc>
                <a:tc gridSpan="2">
                  <a:txBody>
                    <a:bodyPr/>
                    <a:lstStyle/>
                    <a:p>
                      <a:pPr algn="l" fontAlgn="b"/>
                      <a:r>
                        <a:rPr lang="en-US" sz="700" b="0" i="0" u="none" strike="noStrike" dirty="0">
                          <a:solidFill>
                            <a:srgbClr val="000000"/>
                          </a:solidFill>
                          <a:latin typeface="Calibri"/>
                        </a:rPr>
                        <a:t> </a:t>
                      </a: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endParaRPr lang="en-US" sz="700" b="0" i="0" u="none" strike="noStrike" dirty="0">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Arial"/>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a:noFill/>
                    </a:lnT>
                    <a:lnB>
                      <a:noFill/>
                    </a:lnB>
                  </a:tcPr>
                </a:tc>
              </a:tr>
              <a:tr h="108124">
                <a:tc>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700" b="1" i="0" u="none" strike="noStrike" dirty="0">
                          <a:solidFill>
                            <a:srgbClr val="000000"/>
                          </a:solidFill>
                          <a:latin typeface="Calibri"/>
                        </a:rPr>
                        <a:t>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a:txBody>
                    <a:bodyPr/>
                    <a:lstStyle/>
                    <a:p>
                      <a:pPr algn="l" fontAlgn="b"/>
                      <a:r>
                        <a:rPr lang="en-US" sz="700" b="1" i="0" u="none" strike="noStrike">
                          <a:solidFill>
                            <a:srgbClr val="000000"/>
                          </a:solidFill>
                          <a:latin typeface="Calibri"/>
                        </a:rPr>
                        <a:t>B.</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G.</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37639">
                <a:tc>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l" fontAlgn="b"/>
                      <a:r>
                        <a:rPr lang="en-US" sz="700" b="0" i="0" u="none" strike="noStrike" dirty="0">
                          <a:solidFill>
                            <a:srgbClr val="000000"/>
                          </a:solidFill>
                          <a:latin typeface="Calibri"/>
                        </a:rPr>
                        <a:t>ITEM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hMerge="1">
                  <a:txBody>
                    <a:bodyPr/>
                    <a:lstStyle/>
                    <a:p>
                      <a:endParaRPr lang="en-US"/>
                    </a:p>
                  </a:txBody>
                  <a:tcPr/>
                </a:tc>
                <a:tc>
                  <a:txBody>
                    <a:bodyPr/>
                    <a:lstStyle/>
                    <a:p>
                      <a:pPr algn="l" fontAlgn="b"/>
                      <a:r>
                        <a:rPr lang="en-US" sz="700" b="0" i="0" u="none" strike="noStrike" dirty="0">
                          <a:solidFill>
                            <a:srgbClr val="000000"/>
                          </a:solidFill>
                          <a:latin typeface="Calibri"/>
                        </a:rPr>
                        <a:t>UNIT OF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CAPACITY</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CURRENTLY</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PROJECTED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b"/>
                      <a:r>
                        <a:rPr lang="en-US" sz="700" b="0" i="0" u="none" strike="noStrike">
                          <a:solidFill>
                            <a:srgbClr val="000000"/>
                          </a:solidFill>
                          <a:latin typeface="Calibri"/>
                        </a:rPr>
                        <a:t>CUMULATIVE NXT 48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a:solidFill>
                            <a:srgbClr val="000000"/>
                          </a:solidFill>
                          <a:latin typeface="Calibri"/>
                        </a:rPr>
                        <a:t>CUMULATIVE NXT 72 HRS</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a:txBody>
                    <a:bodyPr/>
                    <a:lstStyle/>
                    <a:p>
                      <a:pPr algn="l" fontAlgn="b"/>
                      <a:r>
                        <a:rPr lang="en-US" sz="700" b="0" i="0" u="none" strike="noStrike" dirty="0">
                          <a:solidFill>
                            <a:srgbClr val="000000"/>
                          </a:solidFill>
                          <a:latin typeface="Calibri"/>
                        </a:rPr>
                        <a:t>ISSUE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a:txBody>
                    <a:bodyPr/>
                    <a:lstStyle/>
                    <a:p>
                      <a:pPr algn="l" fontAlgn="b"/>
                      <a:r>
                        <a:rPr lang="en-US" sz="700" b="0" i="0" u="none" strike="noStrike">
                          <a:solidFill>
                            <a:srgbClr val="000000"/>
                          </a:solidFill>
                          <a:latin typeface="Calibri"/>
                        </a:rPr>
                        <a:t>O/H</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NXT 24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v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a:txBody>
                    <a:bodyPr/>
                    <a:lstStyle/>
                    <a:p>
                      <a:pPr algn="l" rtl="0" fontAlgn="b"/>
                      <a:r>
                        <a:rPr lang="en-US" sz="700" b="1" i="0" u="none" strike="noStrike">
                          <a:solidFill>
                            <a:srgbClr val="000000"/>
                          </a:solidFill>
                          <a:latin typeface="Calibri"/>
                        </a:rPr>
                        <a:t>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JP8</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GAL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a:txBody>
                    <a:bodyPr/>
                    <a:lstStyle/>
                    <a:p>
                      <a:pPr algn="l" rtl="0" fontAlgn="b"/>
                      <a:r>
                        <a:rPr lang="en-US" sz="700" b="1" i="0" u="none" strike="noStrike">
                          <a:solidFill>
                            <a:srgbClr val="000000"/>
                          </a:solidFill>
                          <a:latin typeface="Calibri"/>
                        </a:rPr>
                        <a:t>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MOGAS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GAL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a:txBody>
                    <a:bodyPr/>
                    <a:lstStyle/>
                    <a:p>
                      <a:pPr algn="l" rtl="0" fontAlgn="b"/>
                      <a:r>
                        <a:rPr lang="en-US" sz="700" b="1" i="0" u="none" strike="noStrike">
                          <a:solidFill>
                            <a:srgbClr val="000000"/>
                          </a:solidFill>
                          <a:latin typeface="Calibri"/>
                        </a:rPr>
                        <a:t>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gridSpan="2">
                  <a:txBody>
                    <a:bodyPr/>
                    <a:lstStyle/>
                    <a:p>
                      <a:pPr algn="l" fontAlgn="b"/>
                      <a:r>
                        <a:rPr lang="en-US" sz="700" b="0" i="0" u="none" strike="noStrike">
                          <a:solidFill>
                            <a:srgbClr val="000000"/>
                          </a:solidFill>
                          <a:latin typeface="Calibri"/>
                        </a:rPr>
                        <a:t>DIESEL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700" b="0" i="0" u="none" strike="noStrike">
                          <a:solidFill>
                            <a:srgbClr val="000000"/>
                          </a:solidFill>
                          <a:latin typeface="Calibri"/>
                        </a:rPr>
                        <a:t>GAL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274803">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700" b="1" i="0" u="none" strike="noStrike" dirty="0" smtClean="0">
                          <a:solidFill>
                            <a:srgbClr val="000000"/>
                          </a:solidFill>
                          <a:latin typeface="+mn-lt"/>
                        </a:rPr>
                        <a:t>Line Gulf: Class III Package:</a:t>
                      </a:r>
                    </a:p>
                  </a:txBody>
                  <a:tcPr marL="2068" marR="2068" marT="206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dirty="0"/>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endParaRPr lang="en-US" dirty="0"/>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endParaRPr lang="en-US" sz="700" b="1" i="0" u="none" strike="noStrike">
                        <a:solidFill>
                          <a:srgbClr val="0000FF"/>
                        </a:solidFill>
                        <a:latin typeface="Calibri"/>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1"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B.</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G.</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37639">
                <a:tc gridSpan="2">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UNIT OF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UBL</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CURRENTLY</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ctr" fontAlgn="b"/>
                      <a:r>
                        <a:rPr lang="en-US" sz="700" b="0" i="0" u="none" strike="noStrike" dirty="0">
                          <a:solidFill>
                            <a:srgbClr val="000000"/>
                          </a:solidFill>
                          <a:latin typeface="Calibri"/>
                        </a:rPr>
                        <a:t>PROJECTED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b"/>
                      <a:r>
                        <a:rPr lang="en-US" sz="700" b="0" i="0" u="none" strike="noStrike" dirty="0">
                          <a:solidFill>
                            <a:srgbClr val="000000"/>
                          </a:solidFill>
                          <a:latin typeface="Calibri"/>
                        </a:rPr>
                        <a:t>CUMULATIVE NXT 48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dirty="0">
                          <a:solidFill>
                            <a:srgbClr val="000000"/>
                          </a:solidFill>
                          <a:latin typeface="Calibri"/>
                        </a:rPr>
                        <a:t>CUMULATIVE NXT 72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ITEM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ISSUE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a:txBody>
                    <a:bodyPr/>
                    <a:lstStyle/>
                    <a:p>
                      <a:pPr algn="l" fontAlgn="b"/>
                      <a:r>
                        <a:rPr lang="en-US" sz="700" b="0" i="0" u="none" strike="noStrike">
                          <a:solidFill>
                            <a:srgbClr val="000000"/>
                          </a:solidFill>
                          <a:latin typeface="Calibri"/>
                        </a:rPr>
                        <a:t>O/H</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dirty="0">
                          <a:solidFill>
                            <a:srgbClr val="000000"/>
                          </a:solidFill>
                          <a:latin typeface="Calibri"/>
                        </a:rPr>
                        <a:t>NXT 24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v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LUBE OIL 10WT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CARTON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LUBE OIL 30WT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CARTON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LUBE OIL 15W40</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QUART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LUBE OIL 80/90</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CARTON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LUBE OIL 8OZ</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TUBE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ANTI-FREEZE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 GAL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8</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DEXTRON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CARTON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DENATURED ALCHOL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CARTON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108124">
                <a:tc gridSpan="2">
                  <a:txBody>
                    <a:bodyPr/>
                    <a:lstStyle/>
                    <a:p>
                      <a:pPr algn="l" rtl="0" fontAlgn="b"/>
                      <a:r>
                        <a:rPr lang="en-US" sz="700" b="1" i="0" u="none" strike="noStrike">
                          <a:solidFill>
                            <a:srgbClr val="000000"/>
                          </a:solidFill>
                          <a:latin typeface="Calibri"/>
                        </a:rPr>
                        <a:t>10</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BRAKE FLUID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GAL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r>
              <a:tr h="272233">
                <a:tc gridSpan="2">
                  <a:txBody>
                    <a:bodyPr/>
                    <a:lstStyle/>
                    <a:p>
                      <a:pPr algn="l" rtl="0" fontAlgn="b"/>
                      <a:r>
                        <a:rPr lang="en-US" sz="700" b="1" i="0" u="none" strike="noStrike" dirty="0">
                          <a:solidFill>
                            <a:srgbClr val="000000"/>
                          </a:solidFill>
                          <a:latin typeface="Calibri"/>
                        </a:rPr>
                        <a:t>Line Hotel:  Class IV:</a:t>
                      </a:r>
                    </a:p>
                  </a:txBody>
                  <a:tcPr marL="2068" marR="2068" marT="206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700" b="1" i="0" u="none" strike="noStrike">
                        <a:solidFill>
                          <a:srgbClr val="000000"/>
                        </a:solidFill>
                        <a:latin typeface="Calibri"/>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1" i="0" u="none" strike="noStrike">
                          <a:solidFill>
                            <a:srgbClr val="000000"/>
                          </a:solidFill>
                          <a:latin typeface="Calibri"/>
                        </a:rPr>
                        <a:t> </a:t>
                      </a:r>
                    </a:p>
                  </a:txBody>
                  <a:tcPr marL="2068" marR="2068" marT="20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endParaRPr lang="en-US" sz="700" b="0" i="0" u="none" strike="noStrike" dirty="0">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1"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B.</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C.</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Arial"/>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a:noFill/>
                    </a:lnT>
                    <a:lnB>
                      <a:noFill/>
                    </a:lnB>
                  </a:tcPr>
                </a:tc>
              </a:tr>
              <a:tr h="137639">
                <a:tc gridSpan="2">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UNIT OF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ctr" fontAlgn="b"/>
                      <a:r>
                        <a:rPr lang="en-US" sz="700" b="0" i="0" u="none" strike="noStrike">
                          <a:solidFill>
                            <a:srgbClr val="000000"/>
                          </a:solidFill>
                          <a:latin typeface="Calibri"/>
                        </a:rPr>
                        <a:t>CURRENTLY</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l" fontAlgn="b"/>
                      <a:r>
                        <a:rPr lang="en-US" sz="700" b="0" i="0" u="none" strike="noStrike">
                          <a:solidFill>
                            <a:srgbClr val="000000"/>
                          </a:solidFill>
                          <a:latin typeface="Calibri"/>
                        </a:rPr>
                        <a:t>PROJECTED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b"/>
                      <a:r>
                        <a:rPr lang="en-US" sz="700" b="0" i="0" u="none" strike="noStrike">
                          <a:solidFill>
                            <a:srgbClr val="000000"/>
                          </a:solidFill>
                          <a:latin typeface="Calibri"/>
                        </a:rPr>
                        <a:t>CUMULATIVE NXT 48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a:solidFill>
                            <a:srgbClr val="000000"/>
                          </a:solidFill>
                          <a:latin typeface="Calibri"/>
                        </a:rPr>
                        <a:t>CUMULATIVE NXT 72 HRS</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endParaRPr lang="en-US" sz="700" b="0" i="0" u="none" strike="noStrike">
                        <a:solidFill>
                          <a:srgbClr val="000000"/>
                        </a:solidFill>
                        <a:latin typeface="Arial"/>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a:noFill/>
                    </a:lnT>
                    <a:lnB>
                      <a:noFill/>
                    </a:lnB>
                  </a:tcPr>
                </a:tc>
              </a:tr>
              <a:tr h="137639">
                <a:tc gridSpan="2">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ITEM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ISSUE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a:solidFill>
                            <a:srgbClr val="000000"/>
                          </a:solidFill>
                          <a:latin typeface="Calibri"/>
                        </a:rPr>
                        <a:t>O/H</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NXT 24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vMerge="1">
                  <a:txBody>
                    <a:bodyPr/>
                    <a:lstStyle/>
                    <a:p>
                      <a:endParaRPr lang="en-US"/>
                    </a:p>
                  </a:txBody>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37639">
                <a:tc gridSpan="2">
                  <a:txBody>
                    <a:bodyPr/>
                    <a:lstStyle/>
                    <a:p>
                      <a:pPr algn="l" rtl="0" fontAlgn="b"/>
                      <a:r>
                        <a:rPr lang="en-US" sz="700" b="1" i="0" u="none" strike="noStrike">
                          <a:solidFill>
                            <a:srgbClr val="000000"/>
                          </a:solidFill>
                          <a:latin typeface="Calibri"/>
                        </a:rPr>
                        <a:t>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G-TRIPLE STND CONCERTINA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PACKAGE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SAND BAGS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BUNDLE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BARB WIRE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ROLL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CONERTINA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ROLL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LONG PICKETS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SHORT PICKETS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08124">
                <a:tc gridSpan="2">
                  <a:txBody>
                    <a:bodyPr/>
                    <a:lstStyle/>
                    <a:p>
                      <a:pPr algn="l" rtl="0" fontAlgn="b"/>
                      <a:r>
                        <a:rPr lang="en-US" sz="700" b="1" i="0" u="none" strike="noStrike">
                          <a:solidFill>
                            <a:srgbClr val="000000"/>
                          </a:solidFill>
                          <a:latin typeface="Calibri"/>
                        </a:rPr>
                        <a:t>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PLY WOOD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SHEET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a:noFill/>
                    </a:lnB>
                  </a:tcPr>
                </a:tc>
              </a:tr>
              <a:tr h="139923">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700" b="1" i="0" u="none" strike="noStrike" dirty="0" smtClean="0">
                          <a:solidFill>
                            <a:srgbClr val="000000"/>
                          </a:solidFill>
                          <a:latin typeface="+mn-lt"/>
                        </a:rPr>
                        <a:t>Line India:  Class V:</a:t>
                      </a:r>
                    </a:p>
                  </a:txBody>
                  <a:tcPr marL="2068" marR="2068" marT="206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dirty="0"/>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endParaRPr lang="en-US"/>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latin typeface="Calibri"/>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latin typeface="Calibri"/>
                      </a:endParaRPr>
                    </a:p>
                  </a:txBody>
                  <a:tcPr marL="2068" marR="2068" marT="2068" marB="0" anchor="b">
                    <a:lnL>
                      <a:noFill/>
                    </a:lnL>
                    <a:lnR>
                      <a:noFill/>
                    </a:lnR>
                    <a:lnT>
                      <a:noFill/>
                    </a:lnT>
                    <a:lnB w="6350" cap="flat" cmpd="sng" algn="ctr">
                      <a:solidFill>
                        <a:srgbClr val="000000"/>
                      </a:solidFill>
                      <a:prstDash val="solid"/>
                      <a:round/>
                      <a:headEnd type="none" w="med" len="med"/>
                      <a:tailEnd type="none" w="med" len="med"/>
                    </a:lnB>
                  </a:tcPr>
                </a:tc>
              </a:tr>
              <a:tr h="108124">
                <a:tc gridSpan="2">
                  <a:txBody>
                    <a:bodyPr/>
                    <a:lstStyle/>
                    <a:p>
                      <a:pPr algn="l" rtl="0" fontAlgn="b"/>
                      <a:endParaRPr lang="en-US" sz="700" b="1" i="0" u="none" strike="noStrike" dirty="0">
                        <a:solidFill>
                          <a:srgbClr val="0000FF"/>
                        </a:solidFill>
                        <a:latin typeface="Calibri"/>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1" i="0" u="none" strike="noStrike" dirty="0">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B.</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C.</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a:solidFill>
                            <a:srgbClr val="000000"/>
                          </a:solidFill>
                          <a:latin typeface="Calibri"/>
                        </a:rPr>
                        <a:t>G.</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1" i="0" u="none" strike="noStrike" dirty="0">
                          <a:solidFill>
                            <a:srgbClr val="000000"/>
                          </a:solidFill>
                          <a:latin typeface="Calibri"/>
                        </a:rPr>
                        <a:t>H.</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08124">
                <a:tc gridSpan="2">
                  <a:txBody>
                    <a:bodyPr/>
                    <a:lstStyle/>
                    <a:p>
                      <a:pPr algn="l" rtl="0" fontAlgn="b"/>
                      <a:endParaRPr lang="en-US" sz="700" b="1" i="0" u="none" strike="noStrike">
                        <a:solidFill>
                          <a:srgbClr val="000000"/>
                        </a:solidFill>
                        <a:latin typeface="Calibri"/>
                      </a:endParaRPr>
                    </a:p>
                  </a:txBody>
                  <a:tcPr marL="2068" marR="2068" marT="2068"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l" fontAlgn="b"/>
                      <a:r>
                        <a:rPr lang="en-US" sz="700" b="0" i="0" u="none" strike="noStrike">
                          <a:solidFill>
                            <a:srgbClr val="000000"/>
                          </a:solidFill>
                          <a:latin typeface="Calibri"/>
                        </a:rPr>
                        <a:t>ITEM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ctr" fontAlgn="b"/>
                      <a:r>
                        <a:rPr lang="en-US" sz="700" b="0" i="0" u="none" strike="noStrike">
                          <a:solidFill>
                            <a:srgbClr val="000000"/>
                          </a:solidFill>
                          <a:latin typeface="Calibri"/>
                        </a:rPr>
                        <a:t>UNIT OF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UBL</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a:solidFill>
                            <a:srgbClr val="000000"/>
                          </a:solidFill>
                          <a:latin typeface="Calibri"/>
                        </a:rPr>
                        <a:t>CURRENTLY</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a:txBody>
                    <a:bodyPr/>
                    <a:lstStyle/>
                    <a:p>
                      <a:pPr algn="ctr" fontAlgn="b"/>
                      <a:r>
                        <a:rPr lang="en-US" sz="700" b="0" i="0" u="none" strike="noStrike">
                          <a:solidFill>
                            <a:srgbClr val="000000"/>
                          </a:solidFill>
                          <a:latin typeface="Calibri"/>
                        </a:rPr>
                        <a:t>PROJECTED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CUMULATIVENXT 48 HRS</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c rowSpan="2">
                  <a:txBody>
                    <a:bodyPr/>
                    <a:lstStyle/>
                    <a:p>
                      <a:pPr algn="ctr" fontAlgn="ctr"/>
                      <a:r>
                        <a:rPr lang="en-US" sz="700" b="0" i="0" u="none" strike="noStrike">
                          <a:solidFill>
                            <a:srgbClr val="000000"/>
                          </a:solidFill>
                          <a:latin typeface="Calibri"/>
                        </a:rPr>
                        <a:t>CUMULATIVENXT 72 HRS</a:t>
                      </a:r>
                    </a:p>
                  </a:txBody>
                  <a:tcPr marL="2068" marR="2068" marT="20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C090"/>
                    </a:solidFill>
                  </a:tcPr>
                </a:tc>
              </a:tr>
              <a:tr h="134595">
                <a:tc gridSpan="2">
                  <a:txBody>
                    <a:bodyPr/>
                    <a:lstStyle/>
                    <a:p>
                      <a:pPr algn="l" rtl="0" fontAlgn="b"/>
                      <a:endParaRPr lang="en-US" sz="700" b="0" i="0" u="none" strike="noStrike">
                        <a:solidFill>
                          <a:srgbClr val="000000"/>
                        </a:solidFill>
                        <a:latin typeface="Arial"/>
                      </a:endParaRPr>
                    </a:p>
                  </a:txBody>
                  <a:tcPr marL="2068" marR="2068" marT="206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a:txBody>
                    <a:bodyPr/>
                    <a:lstStyle/>
                    <a:p>
                      <a:pPr algn="l" fontAlgn="b"/>
                      <a:r>
                        <a:rPr lang="en-US" sz="700" b="0" i="0" u="none" strike="noStrike">
                          <a:solidFill>
                            <a:srgbClr val="000000"/>
                          </a:solidFill>
                          <a:latin typeface="Calibri"/>
                        </a:rPr>
                        <a:t>DODIC</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a:solidFill>
                            <a:srgbClr val="000000"/>
                          </a:solidFill>
                          <a:latin typeface="Calibri"/>
                        </a:rPr>
                        <a:t>ISSUE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a:txBody>
                    <a:bodyPr/>
                    <a:lstStyle/>
                    <a:p>
                      <a:pPr algn="ctr" fontAlgn="b"/>
                      <a:r>
                        <a:rPr lang="en-US" sz="700" b="0" i="0" u="none" strike="noStrike">
                          <a:solidFill>
                            <a:srgbClr val="000000"/>
                          </a:solidFill>
                          <a:latin typeface="Calibri"/>
                        </a:rPr>
                        <a:t>O/H</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700" b="0" i="0" u="none" strike="noStrike" dirty="0">
                          <a:solidFill>
                            <a:srgbClr val="000000"/>
                          </a:solidFill>
                          <a:latin typeface="Calibri"/>
                        </a:rPr>
                        <a:t>NXT 24 HRS</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C090"/>
                    </a:solidFill>
                  </a:tcPr>
                </a:tc>
                <a:tc vMerge="1">
                  <a:txBody>
                    <a:bodyPr/>
                    <a:lstStyle/>
                    <a:p>
                      <a:endParaRPr lang="en-US"/>
                    </a:p>
                  </a:txBody>
                  <a:tcPr/>
                </a:tc>
                <a:tc vMerge="1">
                  <a:txBody>
                    <a:bodyPr/>
                    <a:lstStyle/>
                    <a:p>
                      <a:endParaRPr lang="en-US"/>
                    </a:p>
                  </a:txBody>
                  <a:tcPr/>
                </a:tc>
              </a:tr>
              <a:tr h="108124">
                <a:tc gridSpan="2">
                  <a:txBody>
                    <a:bodyPr/>
                    <a:lstStyle/>
                    <a:p>
                      <a:pPr algn="l" rtl="0" fontAlgn="b"/>
                      <a:r>
                        <a:rPr lang="en-US" sz="700" b="1" i="0" u="none" strike="noStrike">
                          <a:solidFill>
                            <a:srgbClr val="000000"/>
                          </a:solidFill>
                          <a:latin typeface="Calibri"/>
                        </a:rPr>
                        <a:t>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5.56 BALL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A059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5.56 TRACER</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A063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5.56 LINKED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A064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7.62 LINKED</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A131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CTG 9mm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A363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.50 CAL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A576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FF"/>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FF"/>
                          </a:solidFill>
                          <a:latin typeface="Calibri"/>
                        </a:rPr>
                        <a:t>25mm ADPS-T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A974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8</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FF"/>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FF"/>
                          </a:solidFill>
                          <a:latin typeface="Calibri"/>
                        </a:rPr>
                        <a:t>25mm HE-T M792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A975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Green Star Para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B504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10</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s-E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700" b="0" i="0" u="none" strike="noStrike">
                          <a:solidFill>
                            <a:srgbClr val="000000"/>
                          </a:solidFill>
                          <a:latin typeface="Calibri"/>
                        </a:rPr>
                        <a:t>40mm Red Star Para 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B505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Red Smoke M713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B506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Green Smoke M71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B508</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Yellow Smoke M7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B509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White Star Para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B535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White Star Cluster</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B536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 mm Linked MK19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B542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HEDP M443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B546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18</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40mm CS M651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B567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19</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FF"/>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FF"/>
                          </a:solidFill>
                          <a:latin typeface="Calibri"/>
                        </a:rPr>
                        <a:t>120mm HE</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C623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20</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120mm SM</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C624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21</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120mm ILL</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C625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FF"/>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FF"/>
                          </a:solidFill>
                          <a:latin typeface="Calibri"/>
                        </a:rPr>
                        <a:t>120mm Sabot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C786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23</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FF"/>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FF"/>
                          </a:solidFill>
                          <a:latin typeface="Calibri"/>
                        </a:rPr>
                        <a:t>120mm HEAT</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C787</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120mm APF</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C792</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AT-4</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C995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8124">
                <a:tc gridSpan="2">
                  <a:txBody>
                    <a:bodyPr/>
                    <a:lstStyle/>
                    <a:p>
                      <a:pPr algn="l" rtl="0" fontAlgn="b"/>
                      <a:r>
                        <a:rPr lang="en-US" sz="700" b="1" i="0" u="none" strike="noStrike">
                          <a:solidFill>
                            <a:srgbClr val="000000"/>
                          </a:solidFill>
                          <a:latin typeface="Calibri"/>
                        </a:rPr>
                        <a:t>26</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pPr algn="l" fontAlgn="b"/>
                      <a:endParaRPr lang="en-US" sz="700" b="0" i="0" u="none" strike="noStrike">
                        <a:solidFill>
                          <a:srgbClr val="000000"/>
                        </a:solidFill>
                        <a:latin typeface="Calibri"/>
                      </a:endParaRP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Grenade, SMK SCRN</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G815</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068" marR="2068" marT="2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1018</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Orange 1 (Supply Status Report/Request) (3 of 3) </a:t>
            </a:r>
            <a:endParaRPr lang="en-US" sz="1600" dirty="0">
              <a:ea typeface="+mj-ea"/>
              <a:cs typeface="Arial" pitchFamily="34" charset="0"/>
            </a:endParaRPr>
          </a:p>
        </p:txBody>
      </p:sp>
      <p:graphicFrame>
        <p:nvGraphicFramePr>
          <p:cNvPr id="5" name="Table 4"/>
          <p:cNvGraphicFramePr>
            <a:graphicFrameLocks noGrp="1"/>
          </p:cNvGraphicFramePr>
          <p:nvPr/>
        </p:nvGraphicFramePr>
        <p:xfrm>
          <a:off x="228602" y="1066790"/>
          <a:ext cx="6400796" cy="7848592"/>
        </p:xfrm>
        <a:graphic>
          <a:graphicData uri="http://schemas.openxmlformats.org/drawingml/2006/table">
            <a:tbl>
              <a:tblPr/>
              <a:tblGrid>
                <a:gridCol w="435182"/>
                <a:gridCol w="1595668"/>
                <a:gridCol w="480514"/>
                <a:gridCol w="698103"/>
                <a:gridCol w="580242"/>
                <a:gridCol w="645972"/>
                <a:gridCol w="645972"/>
                <a:gridCol w="673171"/>
                <a:gridCol w="645972"/>
              </a:tblGrid>
              <a:tr h="157053">
                <a:tc>
                  <a:txBody>
                    <a:bodyPr/>
                    <a:lstStyle/>
                    <a:p>
                      <a:pPr algn="l" rtl="0" fontAlgn="b"/>
                      <a:endParaRPr lang="en-US" sz="700" b="0" i="0" u="none" strike="noStrike" dirty="0">
                        <a:solidFill>
                          <a:srgbClr val="000000"/>
                        </a:solidFill>
                        <a:latin typeface="Calibri"/>
                      </a:endParaRPr>
                    </a:p>
                  </a:txBody>
                  <a:tcPr marL="2953" marR="2953" marT="295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dirty="0">
                          <a:solidFill>
                            <a:srgbClr val="000000"/>
                          </a:solidFill>
                          <a:latin typeface="Calibri"/>
                        </a:rPr>
                        <a:t>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B.</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D.</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F.</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H.</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145152">
                <a:tc>
                  <a:txBody>
                    <a:bodyPr/>
                    <a:lstStyle/>
                    <a:p>
                      <a:pPr algn="l" rtl="0" fontAlgn="b"/>
                      <a:endParaRPr lang="en-US" sz="700" b="0" i="0" u="none" strike="noStrike">
                        <a:solidFill>
                          <a:srgbClr val="000000"/>
                        </a:solidFill>
                        <a:latin typeface="Calibri"/>
                      </a:endParaRPr>
                    </a:p>
                  </a:txBody>
                  <a:tcPr marL="2953" marR="2953" marT="2953" marB="0" anchor="b">
                    <a:lnL>
                      <a:noFill/>
                    </a:lnL>
                    <a:lnR w="6350" cap="flat" cmpd="sng" algn="ctr">
                      <a:solidFill>
                        <a:srgbClr val="000000"/>
                      </a:solidFill>
                      <a:prstDash val="solid"/>
                      <a:round/>
                      <a:headEnd type="none" w="med" len="med"/>
                      <a:tailEnd type="none" w="med" len="med"/>
                    </a:lnR>
                    <a:lnT>
                      <a:noFill/>
                    </a:lnT>
                    <a:lnB>
                      <a:noFill/>
                    </a:lnB>
                  </a:tcPr>
                </a:tc>
                <a:tc rowSpan="2">
                  <a:txBody>
                    <a:bodyPr/>
                    <a:lstStyle/>
                    <a:p>
                      <a:pPr algn="l" fontAlgn="b"/>
                      <a:r>
                        <a:rPr lang="en-US" sz="700" b="0" i="0" u="none" strike="noStrike" dirty="0">
                          <a:solidFill>
                            <a:srgbClr val="000000"/>
                          </a:solidFill>
                          <a:latin typeface="Calibri"/>
                        </a:rPr>
                        <a:t>ITEM</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dirty="0">
                          <a:solidFill>
                            <a:srgbClr val="000000"/>
                          </a:solidFill>
                          <a:latin typeface="Calibri"/>
                        </a:rPr>
                        <a:t>DODIC</a:t>
                      </a:r>
                    </a:p>
                  </a:txBody>
                  <a:tcPr marL="2953" marR="2953" marT="2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dirty="0">
                          <a:solidFill>
                            <a:srgbClr val="000000"/>
                          </a:solidFill>
                          <a:latin typeface="Calibri"/>
                        </a:rPr>
                        <a:t>UNIT OF ISSUE</a:t>
                      </a:r>
                    </a:p>
                  </a:txBody>
                  <a:tcPr marL="2953" marR="2953" marT="2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a:solidFill>
                            <a:srgbClr val="000000"/>
                          </a:solidFill>
                          <a:latin typeface="Calibri"/>
                        </a:rPr>
                        <a:t>UBL</a:t>
                      </a:r>
                    </a:p>
                  </a:txBody>
                  <a:tcPr marL="2953" marR="2953" marT="2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a:solidFill>
                            <a:srgbClr val="000000"/>
                          </a:solidFill>
                          <a:latin typeface="Calibri"/>
                        </a:rPr>
                        <a:t>CURRENTLY O/H</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en-US" sz="700" b="0" i="0" u="none" strike="noStrike">
                          <a:solidFill>
                            <a:srgbClr val="000000"/>
                          </a:solidFill>
                          <a:latin typeface="Calibri"/>
                        </a:rPr>
                        <a:t>PROJECTED NXT24HRS</a:t>
                      </a:r>
                    </a:p>
                  </a:txBody>
                  <a:tcPr marL="2953" marR="2953" marT="2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a:solidFill>
                            <a:srgbClr val="000000"/>
                          </a:solidFill>
                          <a:latin typeface="Calibri"/>
                        </a:rPr>
                        <a:t>CUMULATIVENXT 48 HRS</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b"/>
                      <a:r>
                        <a:rPr lang="en-US" sz="700" b="0" i="0" u="none" strike="noStrike">
                          <a:solidFill>
                            <a:srgbClr val="000000"/>
                          </a:solidFill>
                          <a:latin typeface="Calibri"/>
                        </a:rPr>
                        <a:t>CUMULATIVE NXT 72 HRS</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311493">
                <a:tc>
                  <a:txBody>
                    <a:bodyPr/>
                    <a:lstStyle/>
                    <a:p>
                      <a:pPr algn="l" rtl="0" fontAlgn="b"/>
                      <a:endParaRPr lang="en-US" sz="700" b="1" i="0" u="none" strike="noStrike" dirty="0">
                        <a:solidFill>
                          <a:srgbClr val="000000"/>
                        </a:solidFill>
                        <a:latin typeface="Calibri"/>
                      </a:endParaRPr>
                    </a:p>
                  </a:txBody>
                  <a:tcPr marL="2953" marR="2953" marT="295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57053">
                <a:tc>
                  <a:txBody>
                    <a:bodyPr/>
                    <a:lstStyle/>
                    <a:p>
                      <a:pPr algn="l" rtl="0" fontAlgn="b"/>
                      <a:r>
                        <a:rPr lang="en-US" sz="700" b="1"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SMK IR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G826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FRAG M67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G881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27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INCEN</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G900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28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SMK HC</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G930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29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SMK Green</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G940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SMK Yellow</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G945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SMK Red</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G950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Grenade, HD SMK Violet</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G955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Green Star Para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L305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Red Star Cluster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L306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White Star Cluster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L307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Red Star Para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L311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White Star Para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L312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39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Green Star Cluster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L314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Flare Surface Trip</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L495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Cap, Blast Elec</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M130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Cap Blast Non-Elec</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M131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Destructor Explosive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M241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Cord Det Petn</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M456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Fuse Blast Time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M670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49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Igniter Time Blast</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M766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Charge, Demolition</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M913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Fuze, MT</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N285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Fuze, MTSQ M582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N286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Fuze, MTSQ M577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N335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Fuze, PD, Sel Del M739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N340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Fuze Prox M732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N464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Primer Perc M82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N523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59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TOW</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PE05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STINGER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PL90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DRAGON</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PM80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M-26 MLRS ROCKET</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H104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M577  MTSQ FUZE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N285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M582 MTSQ FUZE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N286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69</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M739 PD FUZE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N340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GREEN BAG CHARGE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D540</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WHITE BAG CHARGE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D541</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72</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M82 PRIMER</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N523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155mm SADARM</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155mm HC SMK</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D506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75</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00"/>
                          </a:solidFill>
                          <a:latin typeface="Calibri"/>
                        </a:rPr>
                        <a:t>155mm M825 SMK</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D528</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053">
                <a:tc>
                  <a:txBody>
                    <a:bodyPr/>
                    <a:lstStyle/>
                    <a:p>
                      <a:pPr algn="l" rtl="0" fontAlgn="b"/>
                      <a:r>
                        <a:rPr lang="en-US" sz="700" b="1" i="0" u="none" strike="noStrike">
                          <a:solidFill>
                            <a:srgbClr val="000000"/>
                          </a:solidFill>
                          <a:latin typeface="Calibri"/>
                        </a:rPr>
                        <a:t>76</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155mm HE</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D544</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9667">
                <a:tc>
                  <a:txBody>
                    <a:bodyPr/>
                    <a:lstStyle/>
                    <a:p>
                      <a:pPr algn="l" rtl="0" fontAlgn="b"/>
                      <a:r>
                        <a:rPr lang="en-US" sz="700" b="1" i="0" u="none" strike="noStrike">
                          <a:solidFill>
                            <a:srgbClr val="000000"/>
                          </a:solidFill>
                          <a:latin typeface="Calibri"/>
                        </a:rPr>
                        <a:t>77</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l" fontAlgn="b"/>
                      <a:r>
                        <a:rPr lang="en-US" sz="700" b="0" i="0" u="none" strike="noStrike">
                          <a:solidFill>
                            <a:srgbClr val="0000FF"/>
                          </a:solidFill>
                          <a:latin typeface="Calibri"/>
                        </a:rPr>
                        <a:t>155mm DPCIM</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D563</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EA</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8697">
                <a:tc gridSpan="9">
                  <a:txBody>
                    <a:bodyPr/>
                    <a:lstStyle/>
                    <a:p>
                      <a:pPr algn="ctr" rtl="0" fontAlgn="ctr"/>
                      <a:r>
                        <a:rPr lang="en-US" sz="700" b="1" i="0" u="none" strike="noStrike" dirty="0">
                          <a:solidFill>
                            <a:srgbClr val="000000"/>
                          </a:solidFill>
                          <a:latin typeface="Calibri"/>
                        </a:rPr>
                        <a:t>REMARKS</a:t>
                      </a:r>
                    </a:p>
                  </a:txBody>
                  <a:tcPr marL="2953" marR="2953" marT="29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5152">
                <a:tc>
                  <a:txBody>
                    <a:bodyPr/>
                    <a:lstStyle/>
                    <a:p>
                      <a:pPr algn="l" rtl="0"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700" b="0" i="0" u="none" strike="noStrike" dirty="0">
                          <a:solidFill>
                            <a:srgbClr val="000000"/>
                          </a:solidFill>
                          <a:latin typeface="Calibri"/>
                        </a:rPr>
                        <a:t> </a:t>
                      </a:r>
                    </a:p>
                  </a:txBody>
                  <a:tcPr marL="2953" marR="2953" marT="2953"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45152">
                <a:tc>
                  <a:txBody>
                    <a:bodyPr/>
                    <a:lstStyle/>
                    <a:p>
                      <a:pPr algn="l" rtl="0" fontAlgn="b"/>
                      <a:r>
                        <a:rPr lang="en-US" sz="700" b="0" i="0" u="none" strike="noStrike">
                          <a:solidFill>
                            <a:srgbClr val="000000"/>
                          </a:solidFill>
                          <a:latin typeface="Calibri"/>
                        </a:rPr>
                        <a:t> </a:t>
                      </a:r>
                    </a:p>
                  </a:txBody>
                  <a:tcPr marL="2953" marR="2953" marT="295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endParaRPr lang="en-US" sz="700" b="0" i="0" u="none" strike="noStrike">
                        <a:solidFill>
                          <a:srgbClr val="000000"/>
                        </a:solidFill>
                        <a:latin typeface="Calibri"/>
                      </a:endParaRPr>
                    </a:p>
                  </a:txBody>
                  <a:tcPr marL="2953" marR="2953" marT="2953" marB="0" anchor="b">
                    <a:lnL>
                      <a:noFill/>
                    </a:lnL>
                    <a:lnR>
                      <a:noFill/>
                    </a:lnR>
                    <a:lnT>
                      <a:noFill/>
                    </a:lnT>
                    <a:lnB>
                      <a:noFill/>
                    </a:lnB>
                  </a:tcPr>
                </a:tc>
                <a:tc>
                  <a:txBody>
                    <a:bodyPr/>
                    <a:lstStyle/>
                    <a:p>
                      <a:pPr algn="l" fontAlgn="b"/>
                      <a:r>
                        <a:rPr lang="en-US" sz="700" b="0" i="0" u="none" strike="noStrike" dirty="0">
                          <a:solidFill>
                            <a:srgbClr val="000000"/>
                          </a:solidFill>
                          <a:latin typeface="Calibri"/>
                        </a:rPr>
                        <a:t> </a:t>
                      </a:r>
                    </a:p>
                  </a:txBody>
                  <a:tcPr marL="2953" marR="2953" marT="2953" marB="0" anchor="b">
                    <a:lnL>
                      <a:noFill/>
                    </a:lnL>
                    <a:lnR w="6350" cap="flat" cmpd="sng" algn="ctr">
                      <a:solidFill>
                        <a:srgbClr val="000000"/>
                      </a:solidFill>
                      <a:prstDash val="solid"/>
                      <a:round/>
                      <a:headEnd type="none" w="med" len="med"/>
                      <a:tailEnd type="none" w="med" len="med"/>
                    </a:lnR>
                    <a:lnT>
                      <a:noFill/>
                    </a:lnT>
                    <a:lnB>
                      <a:noFill/>
                    </a:lnB>
                  </a:tcPr>
                </a:tc>
              </a:tr>
            </a:tbl>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1019</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Orange 3 (LOGSITREP)  </a:t>
            </a:r>
            <a:endParaRPr lang="en-US" sz="1600" dirty="0">
              <a:ea typeface="+mj-ea"/>
              <a:cs typeface="Arial" pitchFamily="34" charset="0"/>
            </a:endParaRPr>
          </a:p>
        </p:txBody>
      </p:sp>
      <p:graphicFrame>
        <p:nvGraphicFramePr>
          <p:cNvPr id="547842" name="Object 2"/>
          <p:cNvGraphicFramePr>
            <a:graphicFrameLocks noChangeAspect="1"/>
          </p:cNvGraphicFramePr>
          <p:nvPr/>
        </p:nvGraphicFramePr>
        <p:xfrm>
          <a:off x="280988" y="1182688"/>
          <a:ext cx="6296025" cy="7580312"/>
        </p:xfrm>
        <a:graphic>
          <a:graphicData uri="http://schemas.openxmlformats.org/presentationml/2006/ole">
            <p:oleObj spid="_x0000_s547842" name="Document" r:id="rId3" imgW="6295872" imgH="7580095" progId="Word.Document.12">
              <p:embed/>
            </p:oleObj>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1020</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Orange 5 (Battle Loss Report)  </a:t>
            </a:r>
            <a:endParaRPr lang="en-US" sz="1600" dirty="0">
              <a:ea typeface="+mj-ea"/>
              <a:cs typeface="Arial" pitchFamily="34" charset="0"/>
            </a:endParaRPr>
          </a:p>
        </p:txBody>
      </p:sp>
      <p:graphicFrame>
        <p:nvGraphicFramePr>
          <p:cNvPr id="548867" name="Object 3"/>
          <p:cNvGraphicFramePr>
            <a:graphicFrameLocks noChangeAspect="1"/>
          </p:cNvGraphicFramePr>
          <p:nvPr/>
        </p:nvGraphicFramePr>
        <p:xfrm>
          <a:off x="280988" y="1371600"/>
          <a:ext cx="6296025" cy="3146425"/>
        </p:xfrm>
        <a:graphic>
          <a:graphicData uri="http://schemas.openxmlformats.org/presentationml/2006/ole">
            <p:oleObj spid="_x0000_s548867" name="Document" r:id="rId3" imgW="6295872" imgH="3496900" progId="Word.Document.12">
              <p:embed/>
            </p:oleObj>
          </a:graphicData>
        </a:graphic>
      </p:graphicFrame>
      <p:sp>
        <p:nvSpPr>
          <p:cNvPr id="6" name="TextBox 5"/>
          <p:cNvSpPr txBox="1"/>
          <p:nvPr/>
        </p:nvSpPr>
        <p:spPr>
          <a:xfrm>
            <a:off x="240632" y="5029200"/>
            <a:ext cx="6388768" cy="3308598"/>
          </a:xfrm>
          <a:prstGeom prst="rect">
            <a:avLst/>
          </a:prstGeom>
          <a:noFill/>
        </p:spPr>
        <p:txBody>
          <a:bodyPr wrap="square" rtlCol="0">
            <a:spAutoFit/>
          </a:bodyPr>
          <a:lstStyle/>
          <a:p>
            <a:r>
              <a:rPr lang="en-US" sz="1100" dirty="0" smtClean="0"/>
              <a:t>Additional information after initial report: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100"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Bef>
                <a:spcPts val="0"/>
              </a:spcBef>
              <a:spcAft>
                <a:spcPts val="0"/>
              </a:spcAft>
              <a:defRPr/>
            </a:pPr>
            <a:r>
              <a:rPr lang="en-US" sz="1600" b="1" dirty="0" smtClean="0">
                <a:ea typeface="+mj-ea"/>
                <a:cs typeface="Arial" pitchFamily="34" charset="0"/>
              </a:rPr>
              <a:t>1021</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Reports</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NBC 1 Report  </a:t>
            </a:r>
            <a:endParaRPr lang="en-US" sz="1600" dirty="0">
              <a:ea typeface="+mj-ea"/>
              <a:cs typeface="Arial" pitchFamily="34" charset="0"/>
            </a:endParaRPr>
          </a:p>
        </p:txBody>
      </p:sp>
      <p:graphicFrame>
        <p:nvGraphicFramePr>
          <p:cNvPr id="10" name="Table 9"/>
          <p:cNvGraphicFramePr>
            <a:graphicFrameLocks noGrp="1"/>
          </p:cNvGraphicFramePr>
          <p:nvPr/>
        </p:nvGraphicFramePr>
        <p:xfrm>
          <a:off x="409074" y="2667003"/>
          <a:ext cx="6019800" cy="5105397"/>
        </p:xfrm>
        <a:graphic>
          <a:graphicData uri="http://schemas.openxmlformats.org/drawingml/2006/table">
            <a:tbl>
              <a:tblPr/>
              <a:tblGrid>
                <a:gridCol w="776123"/>
                <a:gridCol w="1233307"/>
                <a:gridCol w="2651549"/>
                <a:gridCol w="1358821"/>
              </a:tblGrid>
              <a:tr h="212785">
                <a:tc>
                  <a:txBody>
                    <a:bodyPr/>
                    <a:lstStyle/>
                    <a:p>
                      <a:pPr marL="0" marR="0" algn="ctr">
                        <a:spcBef>
                          <a:spcPts val="0"/>
                        </a:spcBef>
                        <a:spcAft>
                          <a:spcPts val="0"/>
                        </a:spcAft>
                      </a:pPr>
                      <a:r>
                        <a:rPr lang="en-US" sz="700" b="1" dirty="0">
                          <a:latin typeface="Arial"/>
                          <a:ea typeface="Times New Roman"/>
                          <a:cs typeface="Times New Roman"/>
                        </a:rPr>
                        <a:t>Line</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Nuclear</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Chemical / Biological</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Example</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736">
                <a:tc>
                  <a:txBody>
                    <a:bodyPr/>
                    <a:lstStyle/>
                    <a:p>
                      <a:pPr marL="0" marR="0" algn="ctr">
                        <a:spcBef>
                          <a:spcPts val="0"/>
                        </a:spcBef>
                        <a:spcAft>
                          <a:spcPts val="0"/>
                        </a:spcAft>
                      </a:pPr>
                      <a:r>
                        <a:rPr lang="en-US" sz="700" dirty="0">
                          <a:latin typeface="Arial"/>
                          <a:ea typeface="Times New Roman"/>
                          <a:cs typeface="Times New Roman"/>
                        </a:rPr>
                        <a:t>BRAVO*</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dirty="0">
                          <a:latin typeface="Arial"/>
                          <a:ea typeface="Times New Roman"/>
                          <a:cs typeface="Times New Roman"/>
                        </a:rPr>
                        <a:t>Position of Observer</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700" b="1" dirty="0">
                          <a:latin typeface="Arial"/>
                          <a:ea typeface="Times New Roman"/>
                          <a:cs typeface="Times New Roman"/>
                        </a:rPr>
                        <a:t>NB062634</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CHARLIE*</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dirty="0">
                          <a:latin typeface="Arial"/>
                          <a:ea typeface="Times New Roman"/>
                          <a:cs typeface="Times New Roman"/>
                        </a:rPr>
                        <a:t>Direction of attack, from observer include unit of measure</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700" b="1" dirty="0">
                          <a:latin typeface="Arial"/>
                          <a:ea typeface="Times New Roman"/>
                          <a:cs typeface="Times New Roman"/>
                        </a:rPr>
                        <a:t>90DGG</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DELTA*</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Date/time of Detonation</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Date-time of start of attack</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201405Z</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ECHO</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Illumination Time in seconds</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Date-time of end of attack</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201412Z</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FOXTROT*</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dirty="0">
                          <a:latin typeface="Arial"/>
                          <a:ea typeface="Times New Roman"/>
                          <a:cs typeface="Times New Roman"/>
                        </a:rPr>
                        <a:t>Location of area attacked</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700" b="1" dirty="0">
                          <a:latin typeface="Arial"/>
                          <a:ea typeface="Times New Roman"/>
                          <a:cs typeface="Times New Roman"/>
                        </a:rPr>
                        <a:t>LB206300 Estimated/Actual</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946">
                <a:tc>
                  <a:txBody>
                    <a:bodyPr/>
                    <a:lstStyle/>
                    <a:p>
                      <a:pPr marL="0" marR="0" algn="ctr">
                        <a:spcBef>
                          <a:spcPts val="0"/>
                        </a:spcBef>
                        <a:spcAft>
                          <a:spcPts val="0"/>
                        </a:spcAft>
                      </a:pPr>
                      <a:r>
                        <a:rPr lang="en-US" sz="700" dirty="0">
                          <a:latin typeface="Arial"/>
                          <a:ea typeface="Times New Roman"/>
                          <a:cs typeface="Times New Roman"/>
                        </a:rPr>
                        <a:t>GOLF</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Means of delivery</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Kind of attack</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Aircraft, artillery, mortars, rockets, missiles, bombs, or spray</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09">
                <a:tc>
                  <a:txBody>
                    <a:bodyPr/>
                    <a:lstStyle/>
                    <a:p>
                      <a:pPr marL="0" marR="0" algn="ctr">
                        <a:spcBef>
                          <a:spcPts val="0"/>
                        </a:spcBef>
                        <a:spcAft>
                          <a:spcPts val="0"/>
                        </a:spcAft>
                      </a:pPr>
                      <a:r>
                        <a:rPr lang="en-US" sz="700" dirty="0">
                          <a:latin typeface="Arial"/>
                          <a:ea typeface="Times New Roman"/>
                          <a:cs typeface="Times New Roman"/>
                        </a:rPr>
                        <a:t>HOTEL*</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Type of Burst</a:t>
                      </a:r>
                      <a:endParaRPr lang="en-US" sz="700" dirty="0">
                        <a:latin typeface="Times New Roman"/>
                        <a:ea typeface="Times New Roman"/>
                        <a:cs typeface="Times New Roman"/>
                      </a:endParaRPr>
                    </a:p>
                    <a:p>
                      <a:pPr marL="0" marR="0" algn="ctr">
                        <a:spcBef>
                          <a:spcPts val="0"/>
                        </a:spcBef>
                        <a:spcAft>
                          <a:spcPts val="0"/>
                        </a:spcAft>
                      </a:pPr>
                      <a:r>
                        <a:rPr lang="en-US" sz="700" dirty="0">
                          <a:latin typeface="Arial"/>
                          <a:ea typeface="Times New Roman"/>
                          <a:cs typeface="Times New Roman"/>
                        </a:rPr>
                        <a:t>Air, surface or unknown</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fr-FR" sz="700" dirty="0">
                          <a:latin typeface="Arial"/>
                          <a:ea typeface="Times New Roman"/>
                          <a:cs typeface="Times New Roman"/>
                        </a:rPr>
                        <a:t>Type of agent – Persistent / Non Persistent</a:t>
                      </a:r>
                      <a:endParaRPr lang="en-US" sz="700" dirty="0">
                        <a:latin typeface="Times New Roman"/>
                        <a:ea typeface="Times New Roman"/>
                        <a:cs typeface="Times New Roman"/>
                      </a:endParaRPr>
                    </a:p>
                    <a:p>
                      <a:pPr marL="0" marR="0" algn="ctr">
                        <a:spcBef>
                          <a:spcPts val="0"/>
                        </a:spcBef>
                        <a:spcAft>
                          <a:spcPts val="0"/>
                        </a:spcAft>
                      </a:pPr>
                      <a:r>
                        <a:rPr lang="en-US" sz="700" dirty="0">
                          <a:latin typeface="Arial"/>
                          <a:ea typeface="Times New Roman"/>
                          <a:cs typeface="Times New Roman"/>
                        </a:rPr>
                        <a:t>Air, ground or spray attack</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736">
                <a:tc>
                  <a:txBody>
                    <a:bodyPr/>
                    <a:lstStyle/>
                    <a:p>
                      <a:pPr marL="0" marR="0" algn="ctr">
                        <a:spcBef>
                          <a:spcPts val="0"/>
                        </a:spcBef>
                        <a:spcAft>
                          <a:spcPts val="0"/>
                        </a:spcAft>
                      </a:pPr>
                      <a:endParaRPr lang="en-US" sz="700" dirty="0">
                        <a:latin typeface="Arial"/>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NA</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Number of munitions or aircraft</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JULIET</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Flash to bang time</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NA</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Use Seconds</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209">
                <a:tc>
                  <a:txBody>
                    <a:bodyPr/>
                    <a:lstStyle/>
                    <a:p>
                      <a:pPr marL="0" marR="0" algn="ctr">
                        <a:spcBef>
                          <a:spcPts val="0"/>
                        </a:spcBef>
                        <a:spcAft>
                          <a:spcPts val="0"/>
                        </a:spcAft>
                      </a:pPr>
                      <a:r>
                        <a:rPr lang="en-US" sz="700" dirty="0">
                          <a:latin typeface="Arial"/>
                          <a:ea typeface="Times New Roman"/>
                          <a:cs typeface="Times New Roman"/>
                        </a:rPr>
                        <a:t>KILO</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Presence or absence of crater/diameter</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Description of terrain and vegetation</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Nuc: In Meters</a:t>
                      </a:r>
                      <a:br>
                        <a:rPr lang="en-US" sz="700" b="1" dirty="0">
                          <a:latin typeface="Arial"/>
                          <a:ea typeface="Times New Roman"/>
                          <a:cs typeface="Times New Roman"/>
                        </a:rPr>
                      </a:br>
                      <a:r>
                        <a:rPr lang="en-US" sz="700" b="1" dirty="0">
                          <a:latin typeface="Arial"/>
                          <a:ea typeface="Times New Roman"/>
                          <a:cs typeface="Times New Roman"/>
                        </a:rPr>
                        <a:t>Chem: Used in NBC 6</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endParaRPr lang="en-US" sz="700" dirty="0">
                        <a:latin typeface="Arial"/>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Cloud Width at H+5 min</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NA</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Degrees or mils</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a:txBody>
                    <a:bodyPr/>
                    <a:lstStyle/>
                    <a:p>
                      <a:pPr marL="0" marR="0" algn="ctr">
                        <a:spcBef>
                          <a:spcPts val="0"/>
                        </a:spcBef>
                        <a:spcAft>
                          <a:spcPts val="0"/>
                        </a:spcAft>
                      </a:pPr>
                      <a:r>
                        <a:rPr lang="en-US" sz="700" dirty="0">
                          <a:latin typeface="Arial"/>
                          <a:ea typeface="Times New Roman"/>
                          <a:cs typeface="Times New Roman"/>
                        </a:rPr>
                        <a:t>SIERRA</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Date-time of reading</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dirty="0">
                          <a:latin typeface="Arial"/>
                          <a:ea typeface="Times New Roman"/>
                          <a:cs typeface="Times New Roman"/>
                        </a:rPr>
                        <a:t>Date-time contamination detected</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Arial"/>
                          <a:ea typeface="Times New Roman"/>
                          <a:cs typeface="Times New Roman"/>
                        </a:rPr>
                        <a:t>For initial sample reading</a:t>
                      </a:r>
                      <a:endParaRPr lang="en-US" sz="700" dirty="0">
                        <a:latin typeface="Times New Roman"/>
                        <a:ea typeface="Times New Roman"/>
                        <a:cs typeface="Times New Roman"/>
                      </a:endParaRPr>
                    </a:p>
                  </a:txBody>
                  <a:tcPr marL="39082" marR="3908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72">
                <a:tc gridSpan="4">
                  <a:txBody>
                    <a:bodyPr/>
                    <a:lstStyle/>
                    <a:p>
                      <a:pPr marL="0" marR="0" algn="ctr">
                        <a:spcBef>
                          <a:spcPts val="0"/>
                        </a:spcBef>
                        <a:spcAft>
                          <a:spcPts val="0"/>
                        </a:spcAft>
                      </a:pPr>
                      <a:r>
                        <a:rPr lang="en-US" sz="700" b="1" dirty="0">
                          <a:latin typeface="Arial"/>
                          <a:ea typeface="Times New Roman"/>
                          <a:cs typeface="Times New Roman"/>
                        </a:rPr>
                        <a:t>*NOTE:  Lines B, D, H and either C or F always reported.  Use other lines if information known</a:t>
                      </a:r>
                      <a:endParaRPr lang="en-US" sz="700" dirty="0">
                        <a:latin typeface="Times New Roman"/>
                        <a:ea typeface="Times New Roman"/>
                        <a:cs typeface="Times New Roman"/>
                      </a:endParaRPr>
                    </a:p>
                  </a:txBody>
                  <a:tcPr marL="39082" marR="39082"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49895" name="Rectangle 7"/>
          <p:cNvSpPr>
            <a:spLocks noChangeArrowheads="1"/>
          </p:cNvSpPr>
          <p:nvPr/>
        </p:nvSpPr>
        <p:spPr bwMode="auto">
          <a:xfrm>
            <a:off x="228600" y="1101804"/>
            <a:ext cx="6172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NBC 1 (Observer's Initial NBC Report)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WHO:  ANYONE IDENTIFYING AN NBC ATTACK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WHEN:  IMMEDIATELY AFTER AN NBC ATTACK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NET:  SQUADRON COMMAND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858000" cy="9144000"/>
          </a:xfrm>
          <a:prstGeom prst="rect">
            <a:avLst/>
          </a:prstGeom>
          <a:solidFill>
            <a:schemeClr val="tx1"/>
          </a:solidFill>
          <a:ln w="69850" cap="rnd">
            <a:solidFill>
              <a:schemeClr val="bg1">
                <a:lumMod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15300" y="533400"/>
            <a:ext cx="5222904" cy="2400657"/>
          </a:xfrm>
          <a:prstGeom prst="rect">
            <a:avLst/>
          </a:prstGeom>
          <a:noFill/>
        </p:spPr>
        <p:txBody>
          <a:bodyPr wrap="none" rtlCol="0">
            <a:spAutoFit/>
          </a:bodyPr>
          <a:lstStyle/>
          <a:p>
            <a:pPr algn="ctr"/>
            <a:r>
              <a:rPr lang="en-US" sz="9600" b="1" dirty="0" smtClean="0">
                <a:solidFill>
                  <a:schemeClr val="bg1"/>
                </a:solidFill>
              </a:rPr>
              <a:t>TACSOP</a:t>
            </a:r>
          </a:p>
          <a:p>
            <a:pPr algn="ctr"/>
            <a:endParaRPr lang="en-US" sz="3200" b="1" dirty="0" smtClean="0">
              <a:solidFill>
                <a:schemeClr val="bg1"/>
              </a:solidFill>
            </a:endParaRPr>
          </a:p>
          <a:p>
            <a:pPr algn="ctr"/>
            <a:r>
              <a:rPr lang="en-US" b="1" dirty="0" smtClean="0">
                <a:solidFill>
                  <a:schemeClr val="bg1"/>
                </a:solidFill>
              </a:rPr>
              <a:t>Draft Version: 15 June 2012</a:t>
            </a:r>
            <a:endParaRPr lang="en-US" b="1" dirty="0">
              <a:solidFill>
                <a:schemeClr val="bg1"/>
              </a:solidFill>
            </a:endParaRPr>
          </a:p>
        </p:txBody>
      </p:sp>
      <p:pic>
        <p:nvPicPr>
          <p:cNvPr id="9" name="Picture 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4800" y="3200400"/>
            <a:ext cx="6249809" cy="2667000"/>
          </a:xfrm>
          <a:prstGeom prst="rect">
            <a:avLst/>
          </a:prstGeom>
          <a:noFill/>
          <a:ln w="9525">
            <a:noFill/>
            <a:miter lim="800000"/>
            <a:headEnd/>
            <a:tailEnd/>
          </a:ln>
        </p:spPr>
      </p:pic>
      <p:grpSp>
        <p:nvGrpSpPr>
          <p:cNvPr id="11" name="Group 13"/>
          <p:cNvGrpSpPr/>
          <p:nvPr/>
        </p:nvGrpSpPr>
        <p:grpSpPr>
          <a:xfrm>
            <a:off x="5719010" y="8097252"/>
            <a:ext cx="990600" cy="914400"/>
            <a:chOff x="35343" y="35927"/>
            <a:chExt cx="646457" cy="620982"/>
          </a:xfrm>
        </p:grpSpPr>
        <p:pic>
          <p:nvPicPr>
            <p:cNvPr id="12"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13"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200</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Packing </a:t>
            </a:r>
            <a:r>
              <a:rPr lang="en-US" sz="1600" b="1" dirty="0" smtClean="0">
                <a:ea typeface="+mj-ea"/>
                <a:cs typeface="Arial" pitchFamily="34" charset="0"/>
              </a:rPr>
              <a:t>List (1 of 2)</a:t>
            </a:r>
            <a:endParaRPr lang="en-US" sz="1600" dirty="0">
              <a:ea typeface="+mj-ea"/>
              <a:cs typeface="Arial" pitchFamily="34" charset="0"/>
            </a:endParaRPr>
          </a:p>
        </p:txBody>
      </p:sp>
      <p:sp>
        <p:nvSpPr>
          <p:cNvPr id="205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2050" name="Object 2"/>
          <p:cNvGraphicFramePr>
            <a:graphicFrameLocks noChangeAspect="1"/>
          </p:cNvGraphicFramePr>
          <p:nvPr/>
        </p:nvGraphicFramePr>
        <p:xfrm>
          <a:off x="228600" y="990600"/>
          <a:ext cx="3200400" cy="3790950"/>
        </p:xfrm>
        <a:graphic>
          <a:graphicData uri="http://schemas.openxmlformats.org/presentationml/2006/ole">
            <p:oleObj spid="_x0000_s305154" name="Worksheet" r:id="rId3" imgW="3095743" imgH="3667057" progId="Excel.Sheet.12">
              <p:embed/>
            </p:oleObj>
          </a:graphicData>
        </a:graphic>
      </p:graphicFrame>
      <p:graphicFrame>
        <p:nvGraphicFramePr>
          <p:cNvPr id="2051" name="Object 3"/>
          <p:cNvGraphicFramePr>
            <a:graphicFrameLocks noChangeAspect="1"/>
          </p:cNvGraphicFramePr>
          <p:nvPr/>
        </p:nvGraphicFramePr>
        <p:xfrm>
          <a:off x="3429000" y="990600"/>
          <a:ext cx="3248025" cy="6575425"/>
        </p:xfrm>
        <a:graphic>
          <a:graphicData uri="http://schemas.openxmlformats.org/presentationml/2006/ole">
            <p:oleObj spid="_x0000_s305155" name="Worksheet" r:id="rId4" imgW="3095625" imgH="6267450" progId="Excel.Sheet.12">
              <p:embed/>
            </p:oleObj>
          </a:graphicData>
        </a:graphic>
      </p:graphicFrame>
      <p:graphicFrame>
        <p:nvGraphicFramePr>
          <p:cNvPr id="2052" name="Object 4"/>
          <p:cNvGraphicFramePr>
            <a:graphicFrameLocks noChangeAspect="1"/>
          </p:cNvGraphicFramePr>
          <p:nvPr/>
        </p:nvGraphicFramePr>
        <p:xfrm>
          <a:off x="228600" y="4800600"/>
          <a:ext cx="3205163" cy="3352800"/>
        </p:xfrm>
        <a:graphic>
          <a:graphicData uri="http://schemas.openxmlformats.org/presentationml/2006/ole">
            <p:oleObj spid="_x0000_s305156" name="Worksheet" r:id="rId5" imgW="3095743" imgH="3238500" progId="Excel.Sheet.12">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200</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Packing List </a:t>
            </a:r>
            <a:r>
              <a:rPr lang="en-US" sz="1600" b="1" dirty="0" smtClean="0">
                <a:ea typeface="+mj-ea"/>
                <a:cs typeface="Arial" pitchFamily="34" charset="0"/>
              </a:rPr>
              <a:t>(2 of 2)</a:t>
            </a:r>
            <a:endParaRPr lang="en-US" sz="1600" dirty="0">
              <a:ea typeface="+mj-ea"/>
              <a:cs typeface="Arial" pitchFamily="34" charset="0"/>
            </a:endParaRPr>
          </a:p>
        </p:txBody>
      </p:sp>
      <p:sp>
        <p:nvSpPr>
          <p:cNvPr id="307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3074" name="Object 1"/>
          <p:cNvGraphicFramePr>
            <a:graphicFrameLocks noChangeAspect="1"/>
          </p:cNvGraphicFramePr>
          <p:nvPr/>
        </p:nvGraphicFramePr>
        <p:xfrm>
          <a:off x="228600" y="1066800"/>
          <a:ext cx="3278188" cy="6629400"/>
        </p:xfrm>
        <a:graphic>
          <a:graphicData uri="http://schemas.openxmlformats.org/presentationml/2006/ole">
            <p:oleObj spid="_x0000_s306178" name="Worksheet" r:id="rId3" imgW="2943343" imgH="5953057" progId="Excel.Sheet.12">
              <p:embed/>
            </p:oleObj>
          </a:graphicData>
        </a:graphic>
      </p:graphicFrame>
      <p:graphicFrame>
        <p:nvGraphicFramePr>
          <p:cNvPr id="3075" name="Object 2"/>
          <p:cNvGraphicFramePr>
            <a:graphicFrameLocks noChangeAspect="1"/>
          </p:cNvGraphicFramePr>
          <p:nvPr/>
        </p:nvGraphicFramePr>
        <p:xfrm>
          <a:off x="3505200" y="1066800"/>
          <a:ext cx="3121025" cy="838200"/>
        </p:xfrm>
        <a:graphic>
          <a:graphicData uri="http://schemas.openxmlformats.org/presentationml/2006/ole">
            <p:oleObj spid="_x0000_s306179" name="Worksheet" r:id="rId4" imgW="2943343" imgH="790643" progId="Excel.Sheet.12">
              <p:embed/>
            </p:oleObj>
          </a:graphicData>
        </a:graphic>
      </p:graphicFrame>
      <p:graphicFrame>
        <p:nvGraphicFramePr>
          <p:cNvPr id="3076" name="Object 3"/>
          <p:cNvGraphicFramePr>
            <a:graphicFrameLocks noChangeAspect="1"/>
          </p:cNvGraphicFramePr>
          <p:nvPr/>
        </p:nvGraphicFramePr>
        <p:xfrm>
          <a:off x="3505200" y="2057400"/>
          <a:ext cx="3082925" cy="3352800"/>
        </p:xfrm>
        <a:graphic>
          <a:graphicData uri="http://schemas.openxmlformats.org/presentationml/2006/ole">
            <p:oleObj spid="_x0000_s306180" name="Worksheet" r:id="rId5" imgW="2943343" imgH="3200400" progId="Excel.Sheet.12">
              <p:embed/>
            </p:oleObj>
          </a:graphicData>
        </a:graphic>
      </p:graphicFrame>
      <p:sp>
        <p:nvSpPr>
          <p:cNvPr id="3079" name="TextBox 8"/>
          <p:cNvSpPr txBox="1">
            <a:spLocks noChangeArrowheads="1"/>
          </p:cNvSpPr>
          <p:nvPr/>
        </p:nvSpPr>
        <p:spPr bwMode="auto">
          <a:xfrm>
            <a:off x="304800" y="7848600"/>
            <a:ext cx="6248400" cy="830263"/>
          </a:xfrm>
          <a:prstGeom prst="rect">
            <a:avLst/>
          </a:prstGeom>
          <a:noFill/>
          <a:ln w="9525">
            <a:solidFill>
              <a:schemeClr val="tx1"/>
            </a:solidFill>
            <a:miter lim="800000"/>
            <a:headEnd/>
            <a:tailEnd/>
          </a:ln>
        </p:spPr>
        <p:txBody>
          <a:bodyPr>
            <a:spAutoFit/>
          </a:bodyPr>
          <a:lstStyle/>
          <a:p>
            <a:pPr algn="just"/>
            <a:r>
              <a:rPr lang="en-US" sz="2400" dirty="0">
                <a:cs typeface="Arial" pitchFamily="34" charset="0"/>
              </a:rPr>
              <a:t>Commanders may modify the packing list based on the season and specific mission.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073150"/>
          <a:ext cx="6400802" cy="7766044"/>
        </p:xfrm>
        <a:graphic>
          <a:graphicData uri="http://schemas.openxmlformats.org/drawingml/2006/table">
            <a:tbl>
              <a:tblPr/>
              <a:tblGrid>
                <a:gridCol w="609602"/>
                <a:gridCol w="3390901"/>
                <a:gridCol w="2400299"/>
              </a:tblGrid>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ITEM</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COMMENTS</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Green 2/SI List</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ACH </a:t>
                      </a:r>
                      <a:r>
                        <a:rPr lang="en-US" sz="1400" b="0" i="0" u="none" strike="noStrike" dirty="0">
                          <a:solidFill>
                            <a:srgbClr val="000000"/>
                          </a:solidFill>
                          <a:latin typeface="Arial"/>
                        </a:rPr>
                        <a:t>with NVG Mount</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Eye </a:t>
                      </a:r>
                      <a:r>
                        <a:rPr lang="en-US" sz="1400" b="0" i="0" u="none" strike="noStrike" dirty="0">
                          <a:solidFill>
                            <a:srgbClr val="000000"/>
                          </a:solidFill>
                          <a:latin typeface="Arial"/>
                        </a:rPr>
                        <a:t>Protection</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ID Tags &amp; ID Card</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a:t>
                      </a:r>
                      <a:r>
                        <a:rPr lang="en-US" sz="1400" b="0" i="0" u="none" strike="noStrike" baseline="0" dirty="0" smtClean="0">
                          <a:solidFill>
                            <a:srgbClr val="000000"/>
                          </a:solidFill>
                          <a:latin typeface="Arial"/>
                        </a:rPr>
                        <a:t>Driver’s License &amp; Accident Avoidance</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9 </a:t>
                      </a:r>
                      <a:r>
                        <a:rPr lang="en-US" sz="1400" b="0" i="0" u="none" strike="noStrike" dirty="0">
                          <a:solidFill>
                            <a:srgbClr val="000000"/>
                          </a:solidFill>
                          <a:latin typeface="Arial"/>
                        </a:rPr>
                        <a:t>Line </a:t>
                      </a:r>
                      <a:r>
                        <a:rPr lang="en-US" sz="1400" b="0" i="0" u="none" strike="noStrike" dirty="0" smtClean="0">
                          <a:solidFill>
                            <a:srgbClr val="000000"/>
                          </a:solidFill>
                          <a:latin typeface="Arial"/>
                        </a:rPr>
                        <a:t>MEDEVAC w/</a:t>
                      </a:r>
                      <a:r>
                        <a:rPr lang="en-US" sz="1400" b="0" i="0" u="none" strike="noStrike" baseline="0" dirty="0" smtClean="0">
                          <a:solidFill>
                            <a:srgbClr val="000000"/>
                          </a:solidFill>
                          <a:latin typeface="Arial"/>
                        </a:rPr>
                        <a:t> MIST format</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9 </a:t>
                      </a:r>
                      <a:r>
                        <a:rPr lang="en-US" sz="1400" b="0" i="0" u="none" strike="noStrike" dirty="0">
                          <a:solidFill>
                            <a:srgbClr val="000000"/>
                          </a:solidFill>
                          <a:latin typeface="Arial"/>
                        </a:rPr>
                        <a:t>Line UXO</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a:t>
                      </a:r>
                      <a:r>
                        <a:rPr lang="en-US" sz="1400" b="0" i="0" u="none" strike="noStrike" baseline="0" dirty="0" smtClean="0">
                          <a:solidFill>
                            <a:srgbClr val="000000"/>
                          </a:solidFill>
                          <a:latin typeface="Arial"/>
                        </a:rPr>
                        <a:t>CBRNE (mask/JLISS) as needed</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Casualty </a:t>
                      </a:r>
                      <a:r>
                        <a:rPr lang="en-US" sz="1400" b="0" i="0" u="none" strike="noStrike" dirty="0">
                          <a:solidFill>
                            <a:srgbClr val="000000"/>
                          </a:solidFill>
                          <a:latin typeface="Arial"/>
                        </a:rPr>
                        <a:t>Feeder Card</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Sensitive </a:t>
                      </a:r>
                      <a:r>
                        <a:rPr lang="en-US" sz="1400" b="0" i="0" u="none" strike="noStrike" dirty="0">
                          <a:solidFill>
                            <a:srgbClr val="000000"/>
                          </a:solidFill>
                          <a:latin typeface="Arial"/>
                        </a:rPr>
                        <a:t>Items List </a:t>
                      </a:r>
                      <a:r>
                        <a:rPr lang="en-US" sz="1400" b="0" i="0" u="none" strike="noStrike" dirty="0" smtClean="0">
                          <a:solidFill>
                            <a:srgbClr val="000000"/>
                          </a:solidFill>
                          <a:latin typeface="Arial"/>
                        </a:rPr>
                        <a:t>(Leaders)</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Battle </a:t>
                      </a:r>
                      <a:r>
                        <a:rPr lang="en-US" sz="1400" b="0" i="0" u="none" strike="noStrike" dirty="0">
                          <a:solidFill>
                            <a:srgbClr val="000000"/>
                          </a:solidFill>
                          <a:latin typeface="Arial"/>
                        </a:rPr>
                        <a:t>Roster Numbers</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Pen/Paper</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Spare </a:t>
                      </a:r>
                      <a:r>
                        <a:rPr lang="en-US" sz="1400" b="0" i="0" u="none" strike="noStrike" dirty="0">
                          <a:solidFill>
                            <a:srgbClr val="000000"/>
                          </a:solidFill>
                          <a:latin typeface="Arial"/>
                        </a:rPr>
                        <a:t>Batteries</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Body </a:t>
                      </a:r>
                      <a:r>
                        <a:rPr lang="en-US" sz="1400" b="0" i="0" u="none" strike="noStrike" dirty="0">
                          <a:solidFill>
                            <a:srgbClr val="000000"/>
                          </a:solidFill>
                          <a:latin typeface="Arial"/>
                        </a:rPr>
                        <a:t>Armor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Groin </a:t>
                      </a:r>
                      <a:r>
                        <a:rPr lang="en-US" sz="1400" b="0" i="0" u="none" strike="noStrike" dirty="0">
                          <a:solidFill>
                            <a:srgbClr val="000000"/>
                          </a:solidFill>
                          <a:latin typeface="Arial"/>
                        </a:rPr>
                        <a:t>Protector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Neck </a:t>
                      </a:r>
                      <a:r>
                        <a:rPr lang="en-US" sz="1400" b="0" i="0" u="none" strike="noStrike" dirty="0">
                          <a:solidFill>
                            <a:srgbClr val="000000"/>
                          </a:solidFill>
                          <a:latin typeface="Arial"/>
                        </a:rPr>
                        <a:t>Protector</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Camelbak</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Gloves</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Knee </a:t>
                      </a:r>
                      <a:r>
                        <a:rPr lang="en-US" sz="1400" b="0" i="0" u="none" strike="noStrike" dirty="0">
                          <a:solidFill>
                            <a:srgbClr val="000000"/>
                          </a:solidFill>
                          <a:latin typeface="Arial"/>
                        </a:rPr>
                        <a:t>Pads</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Ammunition </a:t>
                      </a:r>
                      <a:r>
                        <a:rPr lang="en-US" sz="1400" b="0" i="0" u="none" strike="noStrike" dirty="0">
                          <a:solidFill>
                            <a:srgbClr val="000000"/>
                          </a:solidFill>
                          <a:latin typeface="Arial"/>
                        </a:rPr>
                        <a:t>Basic Load</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IFAK</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NVG's </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Weapon </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Mission &amp; ROE/EOF Back </a:t>
                      </a:r>
                      <a:r>
                        <a:rPr lang="en-US" sz="1400" b="0" i="0" u="none" strike="noStrike" dirty="0">
                          <a:solidFill>
                            <a:srgbClr val="000000"/>
                          </a:solidFill>
                          <a:latin typeface="Arial"/>
                        </a:rPr>
                        <a:t>Brief</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smtClean="0">
                          <a:solidFill>
                            <a:srgbClr val="000000"/>
                          </a:solidFill>
                          <a:latin typeface="Arial"/>
                        </a:rPr>
                        <a:t> PIR, BOLO List Back Brief</a:t>
                      </a:r>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201</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Personnel PCC</a:t>
            </a:r>
            <a:endParaRPr lang="en-US" sz="1600" dirty="0">
              <a:ea typeface="+mj-ea"/>
              <a:cs typeface="Arial" pitchFamily="34" charset="0"/>
            </a:endParaRPr>
          </a:p>
        </p:txBody>
      </p:sp>
      <p:sp>
        <p:nvSpPr>
          <p:cNvPr id="5131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ld_Bill"/>
          <p:cNvPicPr>
            <a:picLocks noGrp="1" noChangeAspect="1" noChangeArrowheads="1"/>
          </p:cNvPicPr>
          <p:nvPr>
            <p:ph sz="half" idx="4294967295"/>
          </p:nvPr>
        </p:nvPicPr>
        <p:blipFill>
          <a:blip r:embed="rId2" cstate="print"/>
          <a:srcRect/>
          <a:stretch>
            <a:fillRect/>
          </a:stretch>
        </p:blipFill>
        <p:spPr>
          <a:xfrm>
            <a:off x="3544887" y="1478490"/>
            <a:ext cx="3160713" cy="3581400"/>
          </a:xfrm>
        </p:spPr>
      </p:pic>
      <p:sp>
        <p:nvSpPr>
          <p:cNvPr id="27648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Saber Guidelines</a:t>
            </a:r>
            <a:endParaRPr lang="en-US" sz="1600" b="1" dirty="0">
              <a:ea typeface="+mj-ea"/>
              <a:cs typeface="Arial" pitchFamily="34" charset="0"/>
            </a:endParaRPr>
          </a:p>
        </p:txBody>
      </p:sp>
      <p:sp>
        <p:nvSpPr>
          <p:cNvPr id="10" name="Rectangle 9"/>
          <p:cNvSpPr/>
          <p:nvPr/>
        </p:nvSpPr>
        <p:spPr>
          <a:xfrm>
            <a:off x="176464" y="1283368"/>
            <a:ext cx="6248400" cy="5493812"/>
          </a:xfrm>
          <a:prstGeom prst="rect">
            <a:avLst/>
          </a:prstGeom>
        </p:spPr>
        <p:txBody>
          <a:bodyPr>
            <a:spAutoFit/>
          </a:bodyPr>
          <a:lstStyle/>
          <a:p>
            <a:pPr>
              <a:buFont typeface="Arial" pitchFamily="34" charset="0"/>
              <a:buChar char="•"/>
            </a:pPr>
            <a:r>
              <a:rPr lang="en-US" sz="1100" dirty="0" smtClean="0"/>
              <a:t>LIVE THE ARMY VALUES</a:t>
            </a:r>
          </a:p>
          <a:p>
            <a:endParaRPr lang="en-US" sz="1100" dirty="0" smtClean="0"/>
          </a:p>
          <a:p>
            <a:pPr>
              <a:buFont typeface="Arial" pitchFamily="34" charset="0"/>
              <a:buChar char="•"/>
            </a:pPr>
            <a:r>
              <a:rPr lang="en-US" sz="1100" dirty="0" smtClean="0"/>
              <a:t>INTERNALIZE THE WARRIOR’S ETHOS</a:t>
            </a:r>
          </a:p>
          <a:p>
            <a:endParaRPr lang="en-US" sz="1100" dirty="0" smtClean="0"/>
          </a:p>
          <a:p>
            <a:pPr>
              <a:buFont typeface="Arial" pitchFamily="34" charset="0"/>
              <a:buChar char="•"/>
            </a:pPr>
            <a:r>
              <a:rPr lang="en-US" sz="1100" dirty="0" smtClean="0"/>
              <a:t>BUILD COHESIVE, CONFIDENT TEAMS</a:t>
            </a:r>
          </a:p>
          <a:p>
            <a:endParaRPr lang="en-US" sz="1100" dirty="0" smtClean="0"/>
          </a:p>
          <a:p>
            <a:pPr>
              <a:buFont typeface="Arial" pitchFamily="34" charset="0"/>
              <a:buChar char="•"/>
            </a:pPr>
            <a:r>
              <a:rPr lang="en-US" sz="1100" dirty="0" smtClean="0"/>
              <a:t>DON’T ACCEPT MEDIOCRICY IN PEACTIME </a:t>
            </a:r>
          </a:p>
          <a:p>
            <a:r>
              <a:rPr lang="en-US" sz="1100" dirty="0" smtClean="0"/>
              <a:t>THAT YOU WOULD ACCEPT IN COMBAT</a:t>
            </a:r>
          </a:p>
          <a:p>
            <a:endParaRPr lang="en-US" sz="1100" dirty="0" smtClean="0"/>
          </a:p>
          <a:p>
            <a:pPr>
              <a:buFont typeface="Arial" pitchFamily="34" charset="0"/>
              <a:buChar char="•"/>
            </a:pPr>
            <a:r>
              <a:rPr lang="en-US" sz="1100" dirty="0" smtClean="0"/>
              <a:t>MASTER THE BASICS</a:t>
            </a:r>
          </a:p>
          <a:p>
            <a:endParaRPr lang="en-US" sz="1100" dirty="0" smtClean="0"/>
          </a:p>
          <a:p>
            <a:pPr>
              <a:buFont typeface="Arial" pitchFamily="34" charset="0"/>
              <a:buChar char="•"/>
            </a:pPr>
            <a:r>
              <a:rPr lang="en-US" sz="1100" dirty="0" smtClean="0"/>
              <a:t>MAINTAIN YOUR EQUIPMENT AS IF YOUR LIFE</a:t>
            </a:r>
          </a:p>
          <a:p>
            <a:r>
              <a:rPr lang="en-US" sz="1100" dirty="0" smtClean="0"/>
              <a:t>DEPENDS ON IT – IT DOES</a:t>
            </a:r>
          </a:p>
          <a:p>
            <a:endParaRPr lang="en-US" sz="1100" dirty="0" smtClean="0"/>
          </a:p>
          <a:p>
            <a:pPr>
              <a:buFont typeface="Arial" pitchFamily="34" charset="0"/>
              <a:buChar char="•"/>
            </a:pPr>
            <a:r>
              <a:rPr lang="en-US" sz="1100" dirty="0" smtClean="0"/>
              <a:t>TREAT EVERYONE WITH DIGNITY AND RESPECT</a:t>
            </a:r>
          </a:p>
          <a:p>
            <a:endParaRPr lang="en-US" sz="1100" dirty="0" smtClean="0"/>
          </a:p>
          <a:p>
            <a:pPr>
              <a:buFont typeface="Arial" pitchFamily="34" charset="0"/>
              <a:buChar char="•"/>
            </a:pPr>
            <a:r>
              <a:rPr lang="en-US" sz="1100" dirty="0" smtClean="0"/>
              <a:t>TAKE CARE OF SOLDIERS, FAMILIES, AND </a:t>
            </a:r>
          </a:p>
          <a:p>
            <a:r>
              <a:rPr lang="en-US" sz="1100" dirty="0" smtClean="0"/>
              <a:t>EACH OTHER</a:t>
            </a:r>
          </a:p>
          <a:p>
            <a:r>
              <a:rPr lang="en-US" sz="1100" dirty="0" smtClean="0"/>
              <a:t> </a:t>
            </a:r>
          </a:p>
          <a:p>
            <a:pPr>
              <a:buFont typeface="Arial" pitchFamily="34" charset="0"/>
              <a:buChar char="•"/>
            </a:pPr>
            <a:r>
              <a:rPr lang="en-US" sz="1100" dirty="0" smtClean="0"/>
              <a:t>BE PHYSICALLY HARD, MENTALLY TOUGH, AND</a:t>
            </a:r>
          </a:p>
          <a:p>
            <a:r>
              <a:rPr lang="en-US" sz="1100" dirty="0" smtClean="0"/>
              <a:t>MORALLY STRAIGHT</a:t>
            </a:r>
          </a:p>
          <a:p>
            <a:endParaRPr lang="en-US" sz="1100" dirty="0" smtClean="0"/>
          </a:p>
          <a:p>
            <a:pPr>
              <a:buFont typeface="Arial" pitchFamily="34" charset="0"/>
              <a:buChar char="•"/>
            </a:pPr>
            <a:r>
              <a:rPr lang="en-US" sz="1100" dirty="0" smtClean="0"/>
              <a:t>BE MORE THAN YOU APPEAR</a:t>
            </a:r>
          </a:p>
          <a:p>
            <a:pPr>
              <a:buFont typeface="Arial" pitchFamily="34" charset="0"/>
              <a:buChar char="•"/>
            </a:pPr>
            <a:endParaRPr lang="en-US" sz="1100" dirty="0" smtClean="0"/>
          </a:p>
          <a:p>
            <a:pPr>
              <a:buFont typeface="Arial" pitchFamily="34" charset="0"/>
              <a:buChar char="•"/>
            </a:pPr>
            <a:r>
              <a:rPr lang="en-US" sz="1100" dirty="0" smtClean="0"/>
              <a:t>IN ALL THINGS BE SAFE</a:t>
            </a:r>
          </a:p>
          <a:p>
            <a:endParaRPr lang="en-US" sz="1100" dirty="0" smtClean="0"/>
          </a:p>
          <a:p>
            <a:pPr>
              <a:buFont typeface="Arial" pitchFamily="34" charset="0"/>
              <a:buChar char="•"/>
            </a:pPr>
            <a:r>
              <a:rPr lang="en-US" sz="1100" dirty="0" smtClean="0"/>
              <a:t>MAINTAIN A POSITIVE  ATTITUDE AND ACCOMPLISH GREAT THINGS</a:t>
            </a:r>
          </a:p>
          <a:p>
            <a:r>
              <a:rPr lang="en-US" sz="1100" dirty="0" smtClean="0"/>
              <a:t>EVERY DAY</a:t>
            </a:r>
          </a:p>
          <a:p>
            <a:pPr marL="233363" indent="-233363" fontAlgn="auto">
              <a:spcBef>
                <a:spcPts val="0"/>
              </a:spcBef>
              <a:spcAft>
                <a:spcPts val="600"/>
              </a:spcAft>
              <a:defRPr/>
            </a:pPr>
            <a:endParaRPr lang="en-US" sz="1100" dirty="0">
              <a:cs typeface="Arial" pitchFamily="34" charset="0"/>
            </a:endParaRPr>
          </a:p>
          <a:p>
            <a:pPr fontAlgn="auto">
              <a:spcBef>
                <a:spcPts val="0"/>
              </a:spcBef>
              <a:spcAft>
                <a:spcPts val="600"/>
              </a:spcAft>
              <a:buFont typeface="Arial" pitchFamily="34" charset="0"/>
              <a:buChar char="•"/>
              <a:defRPr/>
            </a:pPr>
            <a:endParaRPr lang="en-US" sz="1100" dirty="0">
              <a:cs typeface="Arial" pitchFamily="34" charset="0"/>
            </a:endParaRPr>
          </a:p>
          <a:p>
            <a:pPr fontAlgn="auto">
              <a:spcBef>
                <a:spcPts val="0"/>
              </a:spcBef>
              <a:spcAft>
                <a:spcPts val="600"/>
              </a:spcAft>
              <a:buFont typeface="Arial" pitchFamily="34" charset="0"/>
              <a:buChar char="•"/>
              <a:defRPr/>
            </a:pPr>
            <a:endParaRPr lang="en-US" sz="1100" dirty="0">
              <a:cs typeface="Arial" pitchFamily="34" charset="0"/>
            </a:endParaRPr>
          </a:p>
        </p:txBody>
      </p:sp>
      <p:sp>
        <p:nvSpPr>
          <p:cNvPr id="6" name="TextBox 5"/>
          <p:cNvSpPr txBox="1"/>
          <p:nvPr/>
        </p:nvSpPr>
        <p:spPr>
          <a:xfrm>
            <a:off x="190500" y="6683276"/>
            <a:ext cx="6476999" cy="2308324"/>
          </a:xfrm>
          <a:prstGeom prst="rect">
            <a:avLst/>
          </a:prstGeom>
          <a:noFill/>
        </p:spPr>
        <p:txBody>
          <a:bodyPr wrap="square" rtlCol="0">
            <a:spAutoFit/>
          </a:bodyPr>
          <a:lstStyle/>
          <a:p>
            <a:r>
              <a:rPr lang="en-US" sz="1200" i="1" dirty="0" smtClean="0"/>
              <a:t>“The discipline that makes the Soldiers of a free country reliable in battle is not to be gained by harsh or tyrannical treatment. On the contrary, such treatment is far more likely to destroy than to make an Army. It is possible to impart instructions and to give commands in such a manner and such a tone of voice to inspire in the Soldier no feeling but an intense desire to obey, while the opposite manner and tone of voice cannot fail to excite strong resentment and a desire to disobey. The one mode or the other of dealing with subordinates springs from a corresponding spirit in the breast of the commander. He who feels the respect which is due to others cannot fail to inspire in them regard for himself, while one who feels, and hence manifests disrespect toward others, especially his inferiors, cannot fail to inspire hatred toward himself”.</a:t>
            </a:r>
          </a:p>
          <a:p>
            <a:endParaRPr lang="en-US" sz="1200" i="1" dirty="0" smtClean="0"/>
          </a:p>
          <a:p>
            <a:r>
              <a:rPr lang="en-US" sz="1200" dirty="0" smtClean="0"/>
              <a:t>Definition Discipline—MG John M. Schofield, 11 August 1879</a:t>
            </a:r>
            <a:endParaRPr lang="en-US" sz="1200" dirty="0"/>
          </a:p>
        </p:txBody>
      </p:sp>
      <p:sp>
        <p:nvSpPr>
          <p:cNvPr id="8" name="TextBox 4"/>
          <p:cNvSpPr txBox="1">
            <a:spLocks noChangeArrowheads="1"/>
          </p:cNvSpPr>
          <p:nvPr/>
        </p:nvSpPr>
        <p:spPr bwMode="auto">
          <a:xfrm>
            <a:off x="3276600" y="4993215"/>
            <a:ext cx="2971800" cy="569387"/>
          </a:xfrm>
          <a:prstGeom prst="rect">
            <a:avLst/>
          </a:prstGeom>
          <a:noFill/>
          <a:ln w="9525">
            <a:noFill/>
            <a:miter lim="800000"/>
            <a:headEnd/>
            <a:tailEnd/>
          </a:ln>
        </p:spPr>
        <p:txBody>
          <a:bodyPr wrap="square">
            <a:spAutoFit/>
          </a:bodyPr>
          <a:lstStyle/>
          <a:p>
            <a:pPr algn="ctr"/>
            <a:r>
              <a:rPr lang="en-US" sz="2000" b="1" dirty="0">
                <a:latin typeface="Blackadder ITC" pitchFamily="82" charset="0"/>
              </a:rPr>
              <a:t>“Old Bill”</a:t>
            </a:r>
          </a:p>
          <a:p>
            <a:pPr algn="r"/>
            <a:r>
              <a:rPr lang="en-US" sz="1100" b="1" dirty="0">
                <a:latin typeface="Blackadder ITC" pitchFamily="82" charset="0"/>
              </a:rPr>
              <a:t>- Frederic Remington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202</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Vehicle </a:t>
            </a:r>
            <a:r>
              <a:rPr lang="en-US" sz="1600" b="1" dirty="0" smtClean="0">
                <a:ea typeface="+mj-ea"/>
                <a:cs typeface="Arial" pitchFamily="34" charset="0"/>
              </a:rPr>
              <a:t>PCC (1 of 2)</a:t>
            </a:r>
            <a:endParaRPr lang="en-US" sz="1600" dirty="0">
              <a:ea typeface="+mj-ea"/>
              <a:cs typeface="Arial" pitchFamily="34" charset="0"/>
            </a:endParaRPr>
          </a:p>
        </p:txBody>
      </p:sp>
      <p:sp>
        <p:nvSpPr>
          <p:cNvPr id="5222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8" name="Table 7"/>
          <p:cNvGraphicFramePr>
            <a:graphicFrameLocks noGrp="1"/>
          </p:cNvGraphicFramePr>
          <p:nvPr/>
        </p:nvGraphicFramePr>
        <p:xfrm>
          <a:off x="228600" y="1073150"/>
          <a:ext cx="6400802" cy="7766044"/>
        </p:xfrm>
        <a:graphic>
          <a:graphicData uri="http://schemas.openxmlformats.org/drawingml/2006/table">
            <a:tbl>
              <a:tblPr/>
              <a:tblGrid>
                <a:gridCol w="609602"/>
                <a:gridCol w="3390901"/>
                <a:gridCol w="2400299"/>
              </a:tblGrid>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ITEM</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COMMENTS</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Green 2/SI List</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smtClean="0">
                          <a:solidFill>
                            <a:srgbClr val="000000"/>
                          </a:solidFill>
                          <a:latin typeface="Arial"/>
                        </a:rPr>
                        <a:t> 9</a:t>
                      </a:r>
                      <a:r>
                        <a:rPr lang="en-US" sz="1400" b="0" i="0" u="none" strike="noStrike" dirty="0" smtClean="0">
                          <a:solidFill>
                            <a:srgbClr val="000000"/>
                          </a:solidFill>
                          <a:latin typeface="Arial"/>
                        </a:rPr>
                        <a:t> </a:t>
                      </a:r>
                      <a:r>
                        <a:rPr lang="en-US" sz="1400" b="0" i="0" u="none" strike="noStrike" dirty="0">
                          <a:solidFill>
                            <a:srgbClr val="000000"/>
                          </a:solidFill>
                          <a:latin typeface="Arial"/>
                        </a:rPr>
                        <a:t>Line </a:t>
                      </a:r>
                      <a:r>
                        <a:rPr lang="en-US" sz="1400" b="0" i="0" u="none" strike="noStrike" dirty="0" smtClean="0">
                          <a:solidFill>
                            <a:srgbClr val="000000"/>
                          </a:solidFill>
                          <a:latin typeface="Arial"/>
                        </a:rPr>
                        <a:t>MEDEVAC w/MIST</a:t>
                      </a:r>
                      <a:r>
                        <a:rPr lang="en-US" sz="1400" b="0" i="0" u="none" strike="noStrike" baseline="0" dirty="0" smtClean="0">
                          <a:solidFill>
                            <a:srgbClr val="000000"/>
                          </a:solidFill>
                          <a:latin typeface="Arial"/>
                        </a:rPr>
                        <a:t> Format</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Commo </a:t>
                      </a:r>
                      <a:r>
                        <a:rPr lang="en-US" sz="1400" b="0" i="0" u="none" strike="noStrike" dirty="0">
                          <a:solidFill>
                            <a:srgbClr val="000000"/>
                          </a:solidFill>
                          <a:latin typeface="Arial"/>
                        </a:rPr>
                        <a:t>Card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Vehicle </a:t>
                      </a:r>
                      <a:r>
                        <a:rPr lang="en-US" sz="1400" b="0" i="0" u="none" strike="noStrike" dirty="0">
                          <a:solidFill>
                            <a:srgbClr val="000000"/>
                          </a:solidFill>
                          <a:latin typeface="Arial"/>
                        </a:rPr>
                        <a:t>Bump Card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Current </a:t>
                      </a:r>
                      <a:r>
                        <a:rPr lang="en-US" sz="1400" b="0" i="0" u="none" strike="noStrike" dirty="0">
                          <a:solidFill>
                            <a:srgbClr val="000000"/>
                          </a:solidFill>
                          <a:latin typeface="Arial"/>
                        </a:rPr>
                        <a:t>5988E</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Fuel </a:t>
                      </a:r>
                      <a:r>
                        <a:rPr lang="en-US" sz="1400" b="0" i="0" u="none" strike="noStrike" dirty="0">
                          <a:solidFill>
                            <a:srgbClr val="000000"/>
                          </a:solidFill>
                          <a:latin typeface="Arial"/>
                        </a:rPr>
                        <a:t>Status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Fluids (UBL of POL on board)</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Lights </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Fire </a:t>
                      </a:r>
                      <a:r>
                        <a:rPr lang="en-US" sz="1400" b="0" i="0" u="none" strike="noStrike" dirty="0">
                          <a:solidFill>
                            <a:srgbClr val="000000"/>
                          </a:solidFill>
                          <a:latin typeface="Arial"/>
                        </a:rPr>
                        <a:t>Extinguisher</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Windows </a:t>
                      </a:r>
                      <a:r>
                        <a:rPr lang="en-US" sz="1400" b="0" i="0" u="none" strike="noStrike" dirty="0">
                          <a:solidFill>
                            <a:srgbClr val="000000"/>
                          </a:solidFill>
                          <a:latin typeface="Arial"/>
                        </a:rPr>
                        <a:t>Cleaned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Equipment </a:t>
                      </a:r>
                      <a:r>
                        <a:rPr lang="en-US" sz="1400" b="0" i="0" u="none" strike="noStrike" dirty="0">
                          <a:solidFill>
                            <a:srgbClr val="000000"/>
                          </a:solidFill>
                          <a:latin typeface="Arial"/>
                        </a:rPr>
                        <a:t>Tie Down</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Litter</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Fire </a:t>
                      </a:r>
                      <a:r>
                        <a:rPr lang="en-US" sz="1400" b="0" i="0" u="none" strike="noStrike" dirty="0">
                          <a:solidFill>
                            <a:srgbClr val="000000"/>
                          </a:solidFill>
                          <a:latin typeface="Arial"/>
                        </a:rPr>
                        <a:t>Blanket</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Tow </a:t>
                      </a:r>
                      <a:r>
                        <a:rPr lang="en-US" sz="1400" b="0" i="0" u="none" strike="noStrike" dirty="0">
                          <a:solidFill>
                            <a:srgbClr val="000000"/>
                          </a:solidFill>
                          <a:latin typeface="Arial"/>
                        </a:rPr>
                        <a:t>Strap</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Concertina </a:t>
                      </a:r>
                      <a:r>
                        <a:rPr lang="en-US" sz="1400" b="0" i="0" u="none" strike="noStrike" dirty="0">
                          <a:solidFill>
                            <a:srgbClr val="000000"/>
                          </a:solidFill>
                          <a:latin typeface="Arial"/>
                        </a:rPr>
                        <a:t>Wire</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Cones</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5 </a:t>
                      </a:r>
                      <a:r>
                        <a:rPr lang="en-US" sz="1400" b="0" i="0" u="none" strike="noStrike" dirty="0">
                          <a:solidFill>
                            <a:srgbClr val="000000"/>
                          </a:solidFill>
                          <a:latin typeface="Arial"/>
                        </a:rPr>
                        <a:t>Gallon Water Can</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MRE's</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Binos</a:t>
                      </a:r>
                      <a:r>
                        <a:rPr lang="en-US" sz="1400" b="0" i="0" u="none" strike="noStrike" baseline="0" dirty="0" smtClean="0">
                          <a:solidFill>
                            <a:srgbClr val="000000"/>
                          </a:solidFill>
                          <a:latin typeface="Arial"/>
                        </a:rPr>
                        <a:t> (PSG/PL)</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CLS </a:t>
                      </a:r>
                      <a:r>
                        <a:rPr lang="en-US" sz="1400" b="0" i="0" u="none" strike="noStrike" dirty="0">
                          <a:solidFill>
                            <a:srgbClr val="000000"/>
                          </a:solidFill>
                          <a:latin typeface="Arial"/>
                        </a:rPr>
                        <a:t>Bag</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Warning </a:t>
                      </a:r>
                      <a:r>
                        <a:rPr lang="en-US" sz="1400" b="0" i="0" u="none" strike="noStrike" dirty="0">
                          <a:solidFill>
                            <a:srgbClr val="000000"/>
                          </a:solidFill>
                          <a:latin typeface="Arial"/>
                        </a:rPr>
                        <a:t>Triangle</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Slave </a:t>
                      </a:r>
                      <a:r>
                        <a:rPr lang="en-US" sz="1400" b="0" i="0" u="none" strike="noStrike" dirty="0">
                          <a:solidFill>
                            <a:srgbClr val="000000"/>
                          </a:solidFill>
                          <a:latin typeface="Arial"/>
                        </a:rPr>
                        <a:t>Cables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Vehicle </a:t>
                      </a:r>
                      <a:r>
                        <a:rPr lang="en-US" sz="1400" b="0" i="0" u="none" strike="noStrike" dirty="0">
                          <a:solidFill>
                            <a:srgbClr val="000000"/>
                          </a:solidFill>
                          <a:latin typeface="Arial"/>
                        </a:rPr>
                        <a:t>Jack</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Tool </a:t>
                      </a:r>
                      <a:r>
                        <a:rPr lang="en-US" sz="1400" b="0" i="0" u="none" strike="noStrike" dirty="0">
                          <a:solidFill>
                            <a:srgbClr val="000000"/>
                          </a:solidFill>
                          <a:latin typeface="Arial"/>
                        </a:rPr>
                        <a:t>Bag</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Pamphlet </a:t>
                      </a:r>
                      <a:r>
                        <a:rPr lang="en-US" sz="1400" b="0" i="0" u="none" strike="noStrike" dirty="0">
                          <a:solidFill>
                            <a:srgbClr val="000000"/>
                          </a:solidFill>
                          <a:latin typeface="Arial"/>
                        </a:rPr>
                        <a:t>Bag</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202</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Vehicle PCC </a:t>
            </a:r>
            <a:r>
              <a:rPr lang="en-US" sz="1600" b="1" dirty="0" smtClean="0">
                <a:ea typeface="+mj-ea"/>
                <a:cs typeface="Arial" pitchFamily="34" charset="0"/>
              </a:rPr>
              <a:t>(2 of 2)</a:t>
            </a:r>
            <a:endParaRPr lang="en-US" sz="1600" dirty="0">
              <a:ea typeface="+mj-ea"/>
              <a:cs typeface="Arial" pitchFamily="34" charset="0"/>
            </a:endParaRPr>
          </a:p>
        </p:txBody>
      </p:sp>
      <p:sp>
        <p:nvSpPr>
          <p:cNvPr id="5325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8" name="Table 7"/>
          <p:cNvGraphicFramePr>
            <a:graphicFrameLocks noGrp="1"/>
          </p:cNvGraphicFramePr>
          <p:nvPr/>
        </p:nvGraphicFramePr>
        <p:xfrm>
          <a:off x="228600" y="1073150"/>
          <a:ext cx="6400802" cy="7600253"/>
        </p:xfrm>
        <a:graphic>
          <a:graphicData uri="http://schemas.openxmlformats.org/drawingml/2006/table">
            <a:tbl>
              <a:tblPr/>
              <a:tblGrid>
                <a:gridCol w="609602"/>
                <a:gridCol w="3390901"/>
                <a:gridCol w="2400299"/>
              </a:tblGrid>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ITEM</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COMMENTS</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pitchFamily="34" charset="0"/>
                          <a:cs typeface="Arial" pitchFamily="34" charset="0"/>
                        </a:rPr>
                        <a:t> Radio</a:t>
                      </a:r>
                      <a:r>
                        <a:rPr lang="en-US" sz="1400" b="0" i="0" u="none" strike="noStrike" baseline="0" dirty="0" smtClean="0">
                          <a:solidFill>
                            <a:srgbClr val="000000"/>
                          </a:solidFill>
                          <a:latin typeface="Arial" pitchFamily="34" charset="0"/>
                          <a:cs typeface="Arial" pitchFamily="34" charset="0"/>
                        </a:rPr>
                        <a:t> Checks</a:t>
                      </a:r>
                      <a:endParaRPr lang="en-US" sz="1400" b="0" i="0" u="none" strike="noStrike" dirty="0">
                        <a:solidFill>
                          <a:srgbClr val="000000"/>
                        </a:solidFill>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baseline="0" dirty="0" smtClean="0">
                          <a:latin typeface="Arial" pitchFamily="34" charset="0"/>
                          <a:cs typeface="Arial" pitchFamily="34" charset="0"/>
                        </a:rPr>
                        <a:t> FBCB2 on and Tracking</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Basic</a:t>
                      </a:r>
                      <a:r>
                        <a:rPr lang="en-US" sz="1400" baseline="0" dirty="0" smtClean="0">
                          <a:latin typeface="Arial" pitchFamily="34" charset="0"/>
                          <a:cs typeface="Arial" pitchFamily="34" charset="0"/>
                        </a:rPr>
                        <a:t> Load for Crew  Serve     </a:t>
                      </a:r>
                    </a:p>
                    <a:p>
                      <a:r>
                        <a:rPr lang="en-US" sz="1400" baseline="0" dirty="0" smtClean="0">
                          <a:latin typeface="Arial" pitchFamily="34" charset="0"/>
                          <a:cs typeface="Arial" pitchFamily="34" charset="0"/>
                        </a:rPr>
                        <a:t> Weapons</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Weapons</a:t>
                      </a:r>
                      <a:r>
                        <a:rPr lang="en-US" sz="1400" baseline="0" dirty="0" smtClean="0">
                          <a:latin typeface="Arial" pitchFamily="34" charset="0"/>
                          <a:cs typeface="Arial" pitchFamily="34" charset="0"/>
                        </a:rPr>
                        <a:t> Lubed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Mounted</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Function</a:t>
                      </a:r>
                      <a:r>
                        <a:rPr lang="en-US" sz="1400" baseline="0" dirty="0" smtClean="0">
                          <a:latin typeface="Arial" pitchFamily="34" charset="0"/>
                          <a:cs typeface="Arial" pitchFamily="34" charset="0"/>
                        </a:rPr>
                        <a:t> Check</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Cleaning Kit</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Turret Operational</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SSE Kit</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Hooligan Tools</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HLZ Marking Kit</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Smoke</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IR Chemlights</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VS-17 Panel w/Radio</a:t>
                      </a:r>
                      <a:r>
                        <a:rPr lang="en-US" sz="1400" baseline="0" dirty="0" smtClean="0">
                          <a:latin typeface="Arial" pitchFamily="34" charset="0"/>
                          <a:cs typeface="Arial" pitchFamily="34" charset="0"/>
                        </a:rPr>
                        <a:t> Freq. on Veh.</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Extra Batteries (PSG)</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a:rPr>
                        <a:t> Dismount</a:t>
                      </a:r>
                      <a:r>
                        <a:rPr lang="en-US" sz="1400" b="0" i="0" u="none" strike="noStrike" baseline="0" dirty="0" smtClean="0">
                          <a:solidFill>
                            <a:srgbClr val="000000"/>
                          </a:solidFill>
                          <a:latin typeface="Arial"/>
                        </a:rPr>
                        <a:t> Kit</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pitchFamily="34" charset="0"/>
                          <a:cs typeface="Arial" pitchFamily="34" charset="0"/>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Applicable FMs</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baseline="0" dirty="0" smtClean="0">
                          <a:latin typeface="Arial" pitchFamily="34" charset="0"/>
                          <a:cs typeface="Arial" pitchFamily="34" charset="0"/>
                        </a:rPr>
                        <a:t> Copy of TACSOP</a:t>
                      </a:r>
                      <a:endParaRPr lang="en-US"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CIED Equipment</a:t>
                      </a:r>
                      <a:r>
                        <a:rPr lang="en-US" sz="1400" baseline="0" dirty="0" smtClean="0">
                          <a:latin typeface="Arial" pitchFamily="34" charset="0"/>
                          <a:cs typeface="Arial" pitchFamily="34" charset="0"/>
                        </a:rPr>
                        <a:t> as needed/available</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endParaRPr lang="en-US" sz="1400" b="0" i="0" u="none" strike="noStrike" dirty="0">
                        <a:solidFill>
                          <a:srgbClr val="000000"/>
                        </a:solidFill>
                        <a:latin typeface="Arial"/>
                      </a:endParaRP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baseline="0" dirty="0" smtClean="0">
                          <a:latin typeface="Arial" pitchFamily="34" charset="0"/>
                          <a:cs typeface="Arial" pitchFamily="34" charset="0"/>
                        </a:rPr>
                        <a:t> Duke System in ready pos. (prior to SP)</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400" dirty="0" smtClean="0">
                          <a:latin typeface="Arial" pitchFamily="34" charset="0"/>
                          <a:cs typeface="Arial" pitchFamily="34" charset="0"/>
                        </a:rPr>
                        <a:t> Rhino is on and functional</a:t>
                      </a:r>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US" dirty="0"/>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203</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Leader PCC</a:t>
            </a:r>
            <a:endParaRPr lang="en-US" sz="1600" dirty="0">
              <a:ea typeface="+mj-ea"/>
              <a:cs typeface="Arial" pitchFamily="34" charset="0"/>
            </a:endParaRPr>
          </a:p>
        </p:txBody>
      </p:sp>
      <p:sp>
        <p:nvSpPr>
          <p:cNvPr id="5427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8" name="Table 7"/>
          <p:cNvGraphicFramePr>
            <a:graphicFrameLocks noGrp="1"/>
          </p:cNvGraphicFramePr>
          <p:nvPr/>
        </p:nvGraphicFramePr>
        <p:xfrm>
          <a:off x="228600" y="1073150"/>
          <a:ext cx="6400802" cy="7729708"/>
        </p:xfrm>
        <a:graphic>
          <a:graphicData uri="http://schemas.openxmlformats.org/drawingml/2006/table">
            <a:tbl>
              <a:tblPr/>
              <a:tblGrid>
                <a:gridCol w="609602"/>
                <a:gridCol w="3390901"/>
                <a:gridCol w="2400299"/>
              </a:tblGrid>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ITEM</a:t>
                      </a:r>
                    </a:p>
                  </a:txBody>
                  <a:tcPr marL="4696" marR="4696" marT="46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COMMENTS</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Communications (FH/SC, TIME, ANCD, SOI)</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DAGR / PLGR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Map</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 Compass / Protractor</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Binoculars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Control</a:t>
                      </a:r>
                      <a:r>
                        <a:rPr lang="en-US" sz="1400" baseline="0" dirty="0" smtClean="0">
                          <a:latin typeface="Arial" pitchFamily="34" charset="0"/>
                          <a:cs typeface="Arial" pitchFamily="34" charset="0"/>
                        </a:rPr>
                        <a:t> Measures </a:t>
                      </a:r>
                      <a:r>
                        <a:rPr lang="en-US" sz="1400" dirty="0" smtClean="0">
                          <a:latin typeface="Arial" pitchFamily="34" charset="0"/>
                          <a:cs typeface="Arial" pitchFamily="34" charset="0"/>
                        </a:rPr>
                        <a:t>/ Graphics / FS Plan</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Chalk Cards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Assem</a:t>
                      </a:r>
                      <a:r>
                        <a:rPr lang="en-US" sz="1400" baseline="0" dirty="0" smtClean="0">
                          <a:latin typeface="Arial" pitchFamily="34" charset="0"/>
                          <a:cs typeface="Arial" pitchFamily="34" charset="0"/>
                        </a:rPr>
                        <a:t>bly Aids</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Acetated Sector Sketches (2)</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Terrain</a:t>
                      </a:r>
                      <a:r>
                        <a:rPr lang="en-US" sz="1400" baseline="0" dirty="0" smtClean="0">
                          <a:latin typeface="Arial" pitchFamily="34" charset="0"/>
                          <a:cs typeface="Arial" pitchFamily="34" charset="0"/>
                        </a:rPr>
                        <a:t> Model Kit (1 x Plt)</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Universal</a:t>
                      </a:r>
                      <a:r>
                        <a:rPr lang="en-US" sz="1400" baseline="0" dirty="0" smtClean="0">
                          <a:latin typeface="Arial" pitchFamily="34" charset="0"/>
                          <a:cs typeface="Arial" pitchFamily="34" charset="0"/>
                        </a:rPr>
                        <a:t> Borelight Target</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Convoy Briefing Card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Sensitive</a:t>
                      </a:r>
                      <a:r>
                        <a:rPr lang="en-US" sz="1400" baseline="0" dirty="0" smtClean="0">
                          <a:latin typeface="Arial" pitchFamily="34" charset="0"/>
                          <a:cs typeface="Arial" pitchFamily="34" charset="0"/>
                        </a:rPr>
                        <a:t> Items Inventory Card </a:t>
                      </a:r>
                      <a:r>
                        <a:rPr lang="en-US" sz="1400" dirty="0" smtClean="0">
                          <a:latin typeface="Arial" pitchFamily="34" charset="0"/>
                          <a:cs typeface="Arial" pitchFamily="34" charset="0"/>
                        </a:rPr>
                        <a:t>(PL/ PSG/SL)</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Unit Status Card (PL/PSG)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Chemical Defense Equipment/M256 KIT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CL V for</a:t>
                      </a:r>
                      <a:r>
                        <a:rPr lang="en-US" sz="1400" baseline="0" dirty="0" smtClean="0">
                          <a:latin typeface="Arial" pitchFamily="34" charset="0"/>
                          <a:cs typeface="Arial" pitchFamily="34" charset="0"/>
                        </a:rPr>
                        <a:t> Signaling</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Whistle</a:t>
                      </a:r>
                      <a:r>
                        <a:rPr lang="en-US" sz="1400" baseline="0" dirty="0" smtClean="0">
                          <a:latin typeface="Arial" pitchFamily="34" charset="0"/>
                          <a:cs typeface="Arial" pitchFamily="34" charset="0"/>
                        </a:rPr>
                        <a:t> </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Risk</a:t>
                      </a:r>
                      <a:r>
                        <a:rPr lang="en-US" sz="1400" baseline="0" dirty="0" smtClean="0">
                          <a:latin typeface="Arial" pitchFamily="34" charset="0"/>
                          <a:cs typeface="Arial" pitchFamily="34" charset="0"/>
                        </a:rPr>
                        <a:t> Assessment Card</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Alcohol</a:t>
                      </a:r>
                      <a:r>
                        <a:rPr lang="en-US" sz="1400" baseline="0" dirty="0" smtClean="0">
                          <a:latin typeface="Arial" pitchFamily="34" charset="0"/>
                          <a:cs typeface="Arial" pitchFamily="34" charset="0"/>
                        </a:rPr>
                        <a:t> Pens / Paper</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Extra </a:t>
                      </a:r>
                      <a:r>
                        <a:rPr lang="en-US" sz="1400" baseline="0" dirty="0" smtClean="0">
                          <a:latin typeface="Arial" pitchFamily="34" charset="0"/>
                          <a:cs typeface="Arial" pitchFamily="34" charset="0"/>
                        </a:rPr>
                        <a:t>1155 / 1156s</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Distress Panel (ACH)</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endParaRPr lang="en-US" dirty="0"/>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 9 Line w/MIST Format</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endParaRPr lang="en-US" dirty="0"/>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Call</a:t>
                      </a:r>
                      <a:r>
                        <a:rPr lang="en-US" sz="1400" baseline="0" dirty="0" smtClean="0">
                          <a:latin typeface="Arial" pitchFamily="34" charset="0"/>
                          <a:cs typeface="Arial" pitchFamily="34" charset="0"/>
                        </a:rPr>
                        <a:t> for Fire  &amp; 9 Line CAS Format</a:t>
                      </a:r>
                      <a:endParaRPr lang="en-US" sz="1400" dirty="0" smtClean="0">
                        <a:latin typeface="Arial" pitchFamily="34" charset="0"/>
                        <a:cs typeface="Arial"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latin typeface="Arial"/>
                      </a:endParaRP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694">
                <a:tc>
                  <a:txBody>
                    <a:bodyPr/>
                    <a:lstStyle/>
                    <a:p>
                      <a:pPr algn="l" fontAlgn="b"/>
                      <a:r>
                        <a:rPr lang="en-US" sz="1400" b="0" i="0" u="none" strike="noStrike" dirty="0">
                          <a:solidFill>
                            <a:srgbClr val="000000"/>
                          </a:solidFill>
                          <a:latin typeface="Arial"/>
                        </a:rPr>
                        <a:t> </a:t>
                      </a:r>
                    </a:p>
                  </a:txBody>
                  <a:tcPr marL="4696" marR="4696" marT="46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smtClean="0">
                          <a:solidFill>
                            <a:srgbClr val="000000"/>
                          </a:solidFill>
                          <a:latin typeface="Arial"/>
                        </a:rPr>
                        <a:t>  PIR &amp; BOLO Lists</a:t>
                      </a:r>
                      <a:endParaRPr lang="en-US" sz="1400" b="0" i="0" u="none" strike="noStrike" dirty="0">
                        <a:solidFill>
                          <a:srgbClr val="000000"/>
                        </a:solidFill>
                        <a:latin typeface="Arial"/>
                      </a:endParaRP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Arial"/>
                        </a:rPr>
                        <a:t> </a:t>
                      </a:r>
                    </a:p>
                  </a:txBody>
                  <a:tcPr marL="4696" marR="4696" marT="46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txBox="1">
            <a:spLocks noChangeArrowheads="1"/>
          </p:cNvSpPr>
          <p:nvPr/>
        </p:nvSpPr>
        <p:spPr bwMode="auto">
          <a:xfrm>
            <a:off x="228600" y="990600"/>
            <a:ext cx="6858000" cy="6034088"/>
          </a:xfrm>
          <a:prstGeom prst="rect">
            <a:avLst/>
          </a:prstGeom>
          <a:noFill/>
          <a:ln w="9525">
            <a:noFill/>
            <a:miter lim="800000"/>
            <a:headEnd/>
            <a:tailEnd/>
          </a:ln>
        </p:spPr>
        <p:txBody>
          <a:bodyPr/>
          <a:lstStyle/>
          <a:p>
            <a:pPr marL="342900" indent="-342900">
              <a:lnSpc>
                <a:spcPct val="80000"/>
              </a:lnSpc>
              <a:spcBef>
                <a:spcPct val="20000"/>
              </a:spcBef>
              <a:buFont typeface="Wingdings" pitchFamily="2" charset="2"/>
              <a:buChar char="q"/>
            </a:pPr>
            <a:endParaRPr lang="en-US" sz="1400" dirty="0">
              <a:cs typeface="Arial" pitchFamily="34" charset="0"/>
            </a:endParaRPr>
          </a:p>
        </p:txBody>
      </p:sp>
      <p:sp>
        <p:nvSpPr>
          <p:cNvPr id="5529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204</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Weapons PCC / </a:t>
            </a:r>
            <a:r>
              <a:rPr lang="en-US" sz="1600" b="1" dirty="0" smtClean="0">
                <a:ea typeface="+mj-ea"/>
                <a:cs typeface="Arial" pitchFamily="34" charset="0"/>
              </a:rPr>
              <a:t>PCI (1 of 3)</a:t>
            </a:r>
            <a:endParaRPr lang="en-US" sz="1600" dirty="0">
              <a:ea typeface="+mj-ea"/>
              <a:cs typeface="Arial" pitchFamily="34" charset="0"/>
            </a:endParaRPr>
          </a:p>
        </p:txBody>
      </p:sp>
      <p:sp>
        <p:nvSpPr>
          <p:cNvPr id="38" name="Rectangle 3"/>
          <p:cNvSpPr txBox="1">
            <a:spLocks noChangeArrowheads="1"/>
          </p:cNvSpPr>
          <p:nvPr/>
        </p:nvSpPr>
        <p:spPr>
          <a:xfrm>
            <a:off x="228600" y="990600"/>
            <a:ext cx="6400800" cy="8001000"/>
          </a:xfrm>
          <a:prstGeom prst="rect">
            <a:avLst/>
          </a:prstGeom>
        </p:spPr>
        <p:txBody>
          <a:bodyPr/>
          <a:lstStyle/>
          <a:p>
            <a:pPr marL="231775" indent="-231775" fontAlgn="auto">
              <a:lnSpc>
                <a:spcPct val="80000"/>
              </a:lnSpc>
              <a:spcBef>
                <a:spcPct val="20000"/>
              </a:spcBef>
              <a:spcAft>
                <a:spcPts val="0"/>
              </a:spcAft>
              <a:defRPr/>
            </a:pPr>
            <a:r>
              <a:rPr lang="en-US" sz="1400" b="1" u="sng" dirty="0">
                <a:cs typeface="Arial" pitchFamily="34" charset="0"/>
              </a:rPr>
              <a:t>M9</a:t>
            </a:r>
          </a:p>
          <a:p>
            <a:pPr marL="341313" indent="-341313" fontAlgn="auto">
              <a:spcBef>
                <a:spcPts val="300"/>
              </a:spcBef>
              <a:spcAft>
                <a:spcPts val="0"/>
              </a:spcAft>
              <a:buFont typeface="Wingdings" pitchFamily="2" charset="2"/>
              <a:buChar char="q"/>
              <a:defRPr/>
            </a:pPr>
            <a:r>
              <a:rPr lang="en-US" sz="1400" dirty="0">
                <a:cs typeface="Arial" pitchFamily="34" charset="0"/>
              </a:rPr>
              <a:t>Serviceable holster w/ lanyard attached</a:t>
            </a: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All magazines are serviceable and properly feed and release from weapon</a:t>
            </a:r>
          </a:p>
          <a:p>
            <a:pPr marL="341313" indent="-341313" fontAlgn="auto">
              <a:spcBef>
                <a:spcPts val="300"/>
              </a:spcBef>
              <a:spcAft>
                <a:spcPts val="0"/>
              </a:spcAft>
              <a:buFont typeface="Wingdings" pitchFamily="2" charset="2"/>
              <a:buChar char="q"/>
              <a:defRPr/>
            </a:pPr>
            <a:r>
              <a:rPr lang="en-US" sz="1400" dirty="0">
                <a:cs typeface="Arial" pitchFamily="34" charset="0"/>
              </a:rPr>
              <a:t>Adequately lubed</a:t>
            </a:r>
          </a:p>
          <a:p>
            <a:pPr marL="231775" indent="-231775" fontAlgn="auto">
              <a:lnSpc>
                <a:spcPct val="80000"/>
              </a:lnSpc>
              <a:spcBef>
                <a:spcPts val="300"/>
              </a:spcBef>
              <a:spcAft>
                <a:spcPts val="0"/>
              </a:spcAft>
              <a:buFont typeface="Wingdings" pitchFamily="2" charset="2"/>
              <a:buChar char="q"/>
              <a:defRPr/>
            </a:pPr>
            <a:endParaRPr lang="en-US" sz="1400" dirty="0">
              <a:cs typeface="Arial" pitchFamily="34" charset="0"/>
            </a:endParaRPr>
          </a:p>
          <a:p>
            <a:pPr marL="231775" indent="-231775" fontAlgn="auto">
              <a:lnSpc>
                <a:spcPct val="80000"/>
              </a:lnSpc>
              <a:spcBef>
                <a:spcPts val="300"/>
              </a:spcBef>
              <a:spcAft>
                <a:spcPts val="0"/>
              </a:spcAft>
              <a:defRPr/>
            </a:pPr>
            <a:r>
              <a:rPr lang="en-US" sz="1400" b="1" u="sng" dirty="0">
                <a:cs typeface="Arial" pitchFamily="34" charset="0"/>
              </a:rPr>
              <a:t>M4</a:t>
            </a: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M68/PEQ-2 / PEQ-15 &amp; Tac-Light secured IAW SQDN SOP</a:t>
            </a:r>
          </a:p>
          <a:p>
            <a:pPr marL="341313" indent="-341313" fontAlgn="auto">
              <a:spcBef>
                <a:spcPts val="300"/>
              </a:spcBef>
              <a:spcAft>
                <a:spcPts val="0"/>
              </a:spcAft>
              <a:buFont typeface="Wingdings" pitchFamily="2" charset="2"/>
              <a:buChar char="q"/>
              <a:defRPr/>
            </a:pPr>
            <a:r>
              <a:rPr lang="en-US" sz="1400" dirty="0">
                <a:cs typeface="Arial" pitchFamily="34" charset="0"/>
              </a:rPr>
              <a:t>PEQ-2 / PEQ-15 w/pressure switches </a:t>
            </a:r>
            <a:r>
              <a:rPr lang="en-US" sz="1400" dirty="0" smtClean="0">
                <a:cs typeface="Arial" pitchFamily="34" charset="0"/>
              </a:rPr>
              <a:t>bore sighted </a:t>
            </a:r>
            <a:r>
              <a:rPr lang="en-US" sz="1400" dirty="0">
                <a:cs typeface="Arial" pitchFamily="34" charset="0"/>
              </a:rPr>
              <a:t>and zeroed</a:t>
            </a:r>
          </a:p>
          <a:p>
            <a:pPr marL="341313" indent="-341313" fontAlgn="auto">
              <a:spcBef>
                <a:spcPts val="300"/>
              </a:spcBef>
              <a:spcAft>
                <a:spcPts val="0"/>
              </a:spcAft>
              <a:buFont typeface="Wingdings" pitchFamily="2" charset="2"/>
              <a:buChar char="q"/>
              <a:defRPr/>
            </a:pPr>
            <a:r>
              <a:rPr lang="en-US" sz="1400" dirty="0">
                <a:cs typeface="Arial" pitchFamily="34" charset="0"/>
              </a:rPr>
              <a:t>x2 AA batteries &amp; x1 M68 battery in pistol grip of in pistol grip with green 100mph tape</a:t>
            </a:r>
          </a:p>
          <a:p>
            <a:pPr marL="341313" indent="-341313" fontAlgn="auto">
              <a:spcBef>
                <a:spcPts val="300"/>
              </a:spcBef>
              <a:spcAft>
                <a:spcPts val="0"/>
              </a:spcAft>
              <a:buFont typeface="Wingdings" pitchFamily="2" charset="2"/>
              <a:buChar char="q"/>
              <a:defRPr/>
            </a:pPr>
            <a:r>
              <a:rPr lang="en-US" sz="1400" dirty="0">
                <a:cs typeface="Arial" pitchFamily="34" charset="0"/>
              </a:rPr>
              <a:t>All magazines are serviceable and properly feed and release from weapon</a:t>
            </a:r>
          </a:p>
          <a:p>
            <a:pPr marL="341313" indent="-341313" fontAlgn="auto">
              <a:spcBef>
                <a:spcPts val="300"/>
              </a:spcBef>
              <a:spcAft>
                <a:spcPts val="0"/>
              </a:spcAft>
              <a:buFont typeface="Wingdings" pitchFamily="2" charset="2"/>
              <a:buChar char="q"/>
              <a:defRPr/>
            </a:pPr>
            <a:r>
              <a:rPr lang="en-US" sz="1400" dirty="0">
                <a:cs typeface="Arial" pitchFamily="34" charset="0"/>
              </a:rPr>
              <a:t>Adequately lubed</a:t>
            </a:r>
          </a:p>
          <a:p>
            <a:pPr marL="341313" indent="-341313" fontAlgn="auto">
              <a:spcBef>
                <a:spcPts val="300"/>
              </a:spcBef>
              <a:spcAft>
                <a:spcPts val="0"/>
              </a:spcAft>
              <a:buFont typeface="Wingdings" pitchFamily="2" charset="2"/>
              <a:buChar char="q"/>
              <a:defRPr/>
            </a:pPr>
            <a:r>
              <a:rPr lang="en-US" sz="1400" dirty="0">
                <a:cs typeface="Arial" pitchFamily="34" charset="0"/>
              </a:rPr>
              <a:t>Serviceable sling</a:t>
            </a:r>
          </a:p>
          <a:p>
            <a:pPr marL="231775" indent="-231775" fontAlgn="auto">
              <a:lnSpc>
                <a:spcPct val="80000"/>
              </a:lnSpc>
              <a:spcBef>
                <a:spcPts val="0"/>
              </a:spcBef>
              <a:spcAft>
                <a:spcPts val="0"/>
              </a:spcAft>
              <a:buFont typeface="Wingdings" pitchFamily="2" charset="2"/>
              <a:buChar char="q"/>
              <a:defRPr/>
            </a:pPr>
            <a:endParaRPr lang="en-US" sz="1400" dirty="0">
              <a:cs typeface="Arial" pitchFamily="34" charset="0"/>
            </a:endParaRPr>
          </a:p>
          <a:p>
            <a:pPr marL="231775" indent="-231775" fontAlgn="auto">
              <a:lnSpc>
                <a:spcPct val="80000"/>
              </a:lnSpc>
              <a:spcBef>
                <a:spcPct val="20000"/>
              </a:spcBef>
              <a:spcAft>
                <a:spcPts val="0"/>
              </a:spcAft>
              <a:defRPr/>
            </a:pPr>
            <a:r>
              <a:rPr lang="en-US" sz="1400" b="1" u="sng" dirty="0">
                <a:cs typeface="Arial" pitchFamily="34" charset="0"/>
              </a:rPr>
              <a:t>M320/M203</a:t>
            </a: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M68/PEQ-2/PEQ-15 &amp; Tac-Light secured</a:t>
            </a:r>
          </a:p>
          <a:p>
            <a:pPr marL="341313" indent="-341313" fontAlgn="auto">
              <a:spcBef>
                <a:spcPts val="300"/>
              </a:spcBef>
              <a:spcAft>
                <a:spcPts val="0"/>
              </a:spcAft>
              <a:buFont typeface="Wingdings" pitchFamily="2" charset="2"/>
              <a:buChar char="q"/>
              <a:defRPr/>
            </a:pPr>
            <a:r>
              <a:rPr lang="en-US" sz="1400" dirty="0">
                <a:cs typeface="Arial" pitchFamily="34" charset="0"/>
              </a:rPr>
              <a:t>PEQ-2 / PEQ-15 w/pressure switches </a:t>
            </a:r>
            <a:r>
              <a:rPr lang="en-US" sz="1400" dirty="0" smtClean="0">
                <a:cs typeface="Arial" pitchFamily="34" charset="0"/>
              </a:rPr>
              <a:t>bore sighted </a:t>
            </a:r>
            <a:r>
              <a:rPr lang="en-US" sz="1400" dirty="0">
                <a:cs typeface="Arial" pitchFamily="34" charset="0"/>
              </a:rPr>
              <a:t>and zeroed</a:t>
            </a:r>
          </a:p>
          <a:p>
            <a:pPr marL="341313" indent="-341313" fontAlgn="auto">
              <a:spcBef>
                <a:spcPts val="300"/>
              </a:spcBef>
              <a:spcAft>
                <a:spcPts val="0"/>
              </a:spcAft>
              <a:buFont typeface="Wingdings" pitchFamily="2" charset="2"/>
              <a:buChar char="q"/>
              <a:defRPr/>
            </a:pPr>
            <a:r>
              <a:rPr lang="en-US" sz="1400" dirty="0">
                <a:cs typeface="Arial" pitchFamily="34" charset="0"/>
              </a:rPr>
              <a:t>Day/Night Sight &amp; Leaf sight operational</a:t>
            </a:r>
          </a:p>
          <a:p>
            <a:pPr marL="341313" indent="-341313" fontAlgn="auto">
              <a:spcBef>
                <a:spcPts val="300"/>
              </a:spcBef>
              <a:spcAft>
                <a:spcPts val="0"/>
              </a:spcAft>
              <a:buFont typeface="Wingdings" pitchFamily="2" charset="2"/>
              <a:buChar char="q"/>
              <a:defRPr/>
            </a:pPr>
            <a:r>
              <a:rPr lang="en-US" sz="1400" dirty="0">
                <a:cs typeface="Arial" pitchFamily="34" charset="0"/>
              </a:rPr>
              <a:t>M320/M203 ammo pouches present and serviceable</a:t>
            </a:r>
          </a:p>
          <a:p>
            <a:pPr marL="231775" indent="-231775" fontAlgn="auto">
              <a:lnSpc>
                <a:spcPct val="80000"/>
              </a:lnSpc>
              <a:spcBef>
                <a:spcPts val="0"/>
              </a:spcBef>
              <a:spcAft>
                <a:spcPts val="0"/>
              </a:spcAft>
              <a:buFont typeface="Wingdings" pitchFamily="2" charset="2"/>
              <a:buChar char="q"/>
              <a:defRPr/>
            </a:pPr>
            <a:endParaRPr lang="en-US" sz="1400" dirty="0">
              <a:cs typeface="Arial" pitchFamily="34" charset="0"/>
            </a:endParaRPr>
          </a:p>
          <a:p>
            <a:pPr marL="231775" indent="-231775" fontAlgn="auto">
              <a:lnSpc>
                <a:spcPct val="80000"/>
              </a:lnSpc>
              <a:spcBef>
                <a:spcPct val="20000"/>
              </a:spcBef>
              <a:spcAft>
                <a:spcPts val="0"/>
              </a:spcAft>
              <a:defRPr/>
            </a:pPr>
            <a:r>
              <a:rPr lang="en-US" sz="1400" b="1" u="sng" dirty="0">
                <a:cs typeface="Arial" pitchFamily="34" charset="0"/>
              </a:rPr>
              <a:t>M249</a:t>
            </a: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M145/PEQ-2/PEQ-15 secured</a:t>
            </a:r>
          </a:p>
          <a:p>
            <a:pPr marL="341313" indent="-341313" fontAlgn="auto">
              <a:spcBef>
                <a:spcPts val="300"/>
              </a:spcBef>
              <a:spcAft>
                <a:spcPts val="0"/>
              </a:spcAft>
              <a:buFont typeface="Wingdings" pitchFamily="2" charset="2"/>
              <a:buChar char="q"/>
              <a:defRPr/>
            </a:pPr>
            <a:r>
              <a:rPr lang="en-US" sz="1400" dirty="0">
                <a:cs typeface="Arial" pitchFamily="34" charset="0"/>
              </a:rPr>
              <a:t>PEQ-2 / PEQ-15 w/pressure switch </a:t>
            </a:r>
            <a:r>
              <a:rPr lang="en-US" sz="1400" dirty="0" smtClean="0">
                <a:cs typeface="Arial" pitchFamily="34" charset="0"/>
              </a:rPr>
              <a:t>bore sighted </a:t>
            </a:r>
            <a:r>
              <a:rPr lang="en-US" sz="1400" dirty="0">
                <a:cs typeface="Arial" pitchFamily="34" charset="0"/>
              </a:rPr>
              <a:t>and zeroed</a:t>
            </a:r>
          </a:p>
          <a:p>
            <a:pPr marL="341313" indent="-341313" fontAlgn="auto">
              <a:spcBef>
                <a:spcPts val="300"/>
              </a:spcBef>
              <a:spcAft>
                <a:spcPts val="0"/>
              </a:spcAft>
              <a:buFont typeface="Wingdings" pitchFamily="2" charset="2"/>
              <a:buChar char="q"/>
              <a:defRPr/>
            </a:pPr>
            <a:r>
              <a:rPr lang="en-US" sz="1400" dirty="0">
                <a:cs typeface="Arial" pitchFamily="34" charset="0"/>
              </a:rPr>
              <a:t>x2 100 rd assault pouch present and serviceable</a:t>
            </a:r>
          </a:p>
          <a:p>
            <a:pPr marL="341313" indent="-341313" fontAlgn="auto">
              <a:spcBef>
                <a:spcPts val="300"/>
              </a:spcBef>
              <a:spcAft>
                <a:spcPts val="0"/>
              </a:spcAft>
              <a:buFont typeface="Wingdings" pitchFamily="2" charset="2"/>
              <a:buChar char="q"/>
              <a:defRPr/>
            </a:pPr>
            <a:r>
              <a:rPr lang="en-US" sz="1400" dirty="0">
                <a:cs typeface="Arial" pitchFamily="34" charset="0"/>
              </a:rPr>
              <a:t>Serviceable sling (Bulldog Sling ideal)</a:t>
            </a:r>
          </a:p>
          <a:p>
            <a:pPr marL="231775" indent="-231775" fontAlgn="auto">
              <a:lnSpc>
                <a:spcPct val="80000"/>
              </a:lnSpc>
              <a:spcBef>
                <a:spcPts val="0"/>
              </a:spcBef>
              <a:spcAft>
                <a:spcPts val="0"/>
              </a:spcAft>
              <a:defRPr/>
            </a:pPr>
            <a:endParaRPr lang="en-US" sz="1400" dirty="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txBox="1">
            <a:spLocks noChangeArrowheads="1"/>
          </p:cNvSpPr>
          <p:nvPr/>
        </p:nvSpPr>
        <p:spPr bwMode="auto">
          <a:xfrm>
            <a:off x="228600" y="990600"/>
            <a:ext cx="6858000" cy="6034088"/>
          </a:xfrm>
          <a:prstGeom prst="rect">
            <a:avLst/>
          </a:prstGeom>
          <a:noFill/>
          <a:ln w="9525">
            <a:noFill/>
            <a:miter lim="800000"/>
            <a:headEnd/>
            <a:tailEnd/>
          </a:ln>
        </p:spPr>
        <p:txBody>
          <a:bodyPr/>
          <a:lstStyle/>
          <a:p>
            <a:pPr marL="342900" indent="-342900">
              <a:lnSpc>
                <a:spcPct val="80000"/>
              </a:lnSpc>
              <a:spcBef>
                <a:spcPct val="20000"/>
              </a:spcBef>
              <a:buFont typeface="Wingdings" pitchFamily="2" charset="2"/>
              <a:buChar char="q"/>
            </a:pPr>
            <a:endParaRPr lang="en-US" sz="1400" dirty="0">
              <a:cs typeface="Arial" pitchFamily="34" charset="0"/>
            </a:endParaRPr>
          </a:p>
        </p:txBody>
      </p:sp>
      <p:sp>
        <p:nvSpPr>
          <p:cNvPr id="5632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204</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Weapons PCC / PCI </a:t>
            </a:r>
            <a:r>
              <a:rPr lang="en-US" sz="1600" b="1" dirty="0" smtClean="0">
                <a:ea typeface="+mj-ea"/>
                <a:cs typeface="Arial" pitchFamily="34" charset="0"/>
              </a:rPr>
              <a:t>(2 of 3)</a:t>
            </a:r>
            <a:endParaRPr lang="en-US" sz="1600" dirty="0">
              <a:ea typeface="+mj-ea"/>
              <a:cs typeface="Arial" pitchFamily="34" charset="0"/>
            </a:endParaRPr>
          </a:p>
        </p:txBody>
      </p:sp>
      <p:sp>
        <p:nvSpPr>
          <p:cNvPr id="38" name="Rectangle 3"/>
          <p:cNvSpPr txBox="1">
            <a:spLocks noChangeArrowheads="1"/>
          </p:cNvSpPr>
          <p:nvPr/>
        </p:nvSpPr>
        <p:spPr>
          <a:xfrm>
            <a:off x="228600" y="990600"/>
            <a:ext cx="6400800" cy="7924800"/>
          </a:xfrm>
          <a:prstGeom prst="rect">
            <a:avLst/>
          </a:prstGeom>
        </p:spPr>
        <p:txBody>
          <a:bodyPr/>
          <a:lstStyle/>
          <a:p>
            <a:pPr marL="231775" indent="-231775" fontAlgn="auto">
              <a:lnSpc>
                <a:spcPct val="80000"/>
              </a:lnSpc>
              <a:spcBef>
                <a:spcPct val="20000"/>
              </a:spcBef>
              <a:spcAft>
                <a:spcPts val="0"/>
              </a:spcAft>
              <a:defRPr/>
            </a:pPr>
            <a:r>
              <a:rPr lang="en-US" sz="1400" b="1" u="sng" dirty="0">
                <a:cs typeface="Arial" pitchFamily="34" charset="0"/>
              </a:rPr>
              <a:t>M240B</a:t>
            </a: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PEQ-2/PEQ-15/M-145 mounted / secured / borelight zeroed </a:t>
            </a:r>
          </a:p>
          <a:p>
            <a:pPr marL="341313" indent="-341313" fontAlgn="auto">
              <a:spcBef>
                <a:spcPts val="300"/>
              </a:spcBef>
              <a:spcAft>
                <a:spcPts val="0"/>
              </a:spcAft>
              <a:buFont typeface="Wingdings" pitchFamily="2" charset="2"/>
              <a:buChar char="q"/>
              <a:defRPr/>
            </a:pPr>
            <a:r>
              <a:rPr lang="en-US" sz="1400" dirty="0">
                <a:cs typeface="Arial" pitchFamily="34" charset="0"/>
              </a:rPr>
              <a:t>Tripod complete</a:t>
            </a:r>
          </a:p>
          <a:p>
            <a:pPr marL="341313" indent="-341313" fontAlgn="auto">
              <a:spcBef>
                <a:spcPts val="300"/>
              </a:spcBef>
              <a:spcAft>
                <a:spcPts val="0"/>
              </a:spcAft>
              <a:buFont typeface="Wingdings" pitchFamily="2" charset="2"/>
              <a:buChar char="q"/>
              <a:defRPr/>
            </a:pPr>
            <a:r>
              <a:rPr lang="en-US" sz="1400" dirty="0">
                <a:cs typeface="Arial" pitchFamily="34" charset="0"/>
              </a:rPr>
              <a:t>Spare barrel / case / BII complete</a:t>
            </a:r>
          </a:p>
          <a:p>
            <a:pPr marL="341313" indent="-341313" fontAlgn="auto">
              <a:spcBef>
                <a:spcPts val="300"/>
              </a:spcBef>
              <a:spcAft>
                <a:spcPts val="0"/>
              </a:spcAft>
              <a:buFont typeface="Wingdings" pitchFamily="2" charset="2"/>
              <a:buChar char="q"/>
              <a:defRPr/>
            </a:pPr>
            <a:r>
              <a:rPr lang="en-US" sz="1400" dirty="0">
                <a:cs typeface="Arial" pitchFamily="34" charset="0"/>
              </a:rPr>
              <a:t>T&amp;E / Pintle</a:t>
            </a:r>
          </a:p>
          <a:p>
            <a:pPr marL="341313" indent="-341313" fontAlgn="auto">
              <a:spcBef>
                <a:spcPts val="300"/>
              </a:spcBef>
              <a:spcAft>
                <a:spcPts val="0"/>
              </a:spcAft>
              <a:buFont typeface="Wingdings" pitchFamily="2" charset="2"/>
              <a:buChar char="q"/>
              <a:defRPr/>
            </a:pPr>
            <a:r>
              <a:rPr lang="en-US" sz="1400" dirty="0">
                <a:cs typeface="Arial" pitchFamily="34" charset="0"/>
              </a:rPr>
              <a:t>Ammunition bag</a:t>
            </a:r>
          </a:p>
          <a:p>
            <a:pPr marL="341313" indent="-341313" fontAlgn="auto">
              <a:spcBef>
                <a:spcPts val="300"/>
              </a:spcBef>
              <a:spcAft>
                <a:spcPts val="0"/>
              </a:spcAft>
              <a:buFont typeface="Wingdings" pitchFamily="2" charset="2"/>
              <a:buChar char="q"/>
              <a:defRPr/>
            </a:pPr>
            <a:r>
              <a:rPr lang="en-US" sz="1400" dirty="0">
                <a:cs typeface="Arial" pitchFamily="34" charset="0"/>
              </a:rPr>
              <a:t>Acetated Range Cards</a:t>
            </a:r>
          </a:p>
          <a:p>
            <a:pPr marL="341313" indent="-341313" fontAlgn="auto">
              <a:spcBef>
                <a:spcPts val="300"/>
              </a:spcBef>
              <a:spcAft>
                <a:spcPts val="0"/>
              </a:spcAft>
              <a:buFont typeface="Wingdings" pitchFamily="2" charset="2"/>
              <a:buChar char="q"/>
              <a:defRPr/>
            </a:pPr>
            <a:r>
              <a:rPr lang="en-US" sz="1400" dirty="0">
                <a:cs typeface="Arial" pitchFamily="34" charset="0"/>
              </a:rPr>
              <a:t>Serviceable sling</a:t>
            </a:r>
          </a:p>
          <a:p>
            <a:pPr marL="231775" indent="-231775" fontAlgn="auto">
              <a:lnSpc>
                <a:spcPct val="80000"/>
              </a:lnSpc>
              <a:spcBef>
                <a:spcPct val="20000"/>
              </a:spcBef>
              <a:spcAft>
                <a:spcPts val="0"/>
              </a:spcAft>
              <a:defRPr/>
            </a:pPr>
            <a:endParaRPr lang="en-US" sz="1400" b="1" u="sng" dirty="0">
              <a:cs typeface="Arial" pitchFamily="34" charset="0"/>
            </a:endParaRPr>
          </a:p>
          <a:p>
            <a:pPr marL="231775" indent="-231775" fontAlgn="auto">
              <a:lnSpc>
                <a:spcPct val="80000"/>
              </a:lnSpc>
              <a:spcBef>
                <a:spcPct val="20000"/>
              </a:spcBef>
              <a:spcAft>
                <a:spcPts val="0"/>
              </a:spcAft>
              <a:defRPr/>
            </a:pPr>
            <a:r>
              <a:rPr lang="en-US" sz="1400" b="1" u="sng" dirty="0">
                <a:cs typeface="Arial" pitchFamily="34" charset="0"/>
              </a:rPr>
              <a:t>M2</a:t>
            </a:r>
          </a:p>
          <a:p>
            <a:pPr marL="341313" indent="-341313" fontAlgn="auto">
              <a:spcBef>
                <a:spcPts val="300"/>
              </a:spcBef>
              <a:spcAft>
                <a:spcPts val="0"/>
              </a:spcAft>
              <a:buFont typeface="Wingdings" pitchFamily="2" charset="2"/>
              <a:buChar char="q"/>
              <a:defRPr/>
            </a:pPr>
            <a:r>
              <a:rPr lang="en-US" sz="1400" dirty="0">
                <a:cs typeface="Arial" pitchFamily="34" charset="0"/>
              </a:rPr>
              <a:t>Leaders check headspace &amp; timing </a:t>
            </a:r>
            <a:r>
              <a:rPr lang="en-US" sz="1400" dirty="0" smtClean="0">
                <a:cs typeface="Arial" pitchFamily="34" charset="0"/>
              </a:rPr>
              <a:t>(if required due to model)</a:t>
            </a:r>
            <a:endParaRPr lang="en-US" sz="1400" dirty="0">
              <a:cs typeface="Arial" pitchFamily="34" charset="0"/>
            </a:endParaRP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smtClean="0">
                <a:cs typeface="Arial" pitchFamily="34" charset="0"/>
              </a:rPr>
              <a:t>PAS-13/PEQ-2 </a:t>
            </a:r>
            <a:r>
              <a:rPr lang="en-US" sz="1400" dirty="0">
                <a:cs typeface="Arial" pitchFamily="34" charset="0"/>
              </a:rPr>
              <a:t>mounted / secured / borelight zeroed</a:t>
            </a:r>
          </a:p>
          <a:p>
            <a:pPr marL="341313" indent="-341313" fontAlgn="auto">
              <a:spcBef>
                <a:spcPts val="300"/>
              </a:spcBef>
              <a:spcAft>
                <a:spcPts val="0"/>
              </a:spcAft>
              <a:buFont typeface="Wingdings" pitchFamily="2" charset="2"/>
              <a:buChar char="q"/>
              <a:defRPr/>
            </a:pPr>
            <a:r>
              <a:rPr lang="en-US" sz="1400" dirty="0">
                <a:cs typeface="Arial" pitchFamily="34" charset="0"/>
              </a:rPr>
              <a:t>M3 Tripod complete</a:t>
            </a:r>
          </a:p>
          <a:p>
            <a:pPr marL="341313" indent="-341313" fontAlgn="auto">
              <a:spcBef>
                <a:spcPts val="300"/>
              </a:spcBef>
              <a:spcAft>
                <a:spcPts val="0"/>
              </a:spcAft>
              <a:buFont typeface="Wingdings" pitchFamily="2" charset="2"/>
              <a:buChar char="q"/>
              <a:defRPr/>
            </a:pPr>
            <a:r>
              <a:rPr lang="en-US" sz="1400" dirty="0">
                <a:cs typeface="Arial" pitchFamily="34" charset="0"/>
              </a:rPr>
              <a:t>Spare barrel and bag complete (glove)</a:t>
            </a:r>
          </a:p>
          <a:p>
            <a:pPr marL="341313" indent="-341313" fontAlgn="auto">
              <a:spcBef>
                <a:spcPts val="300"/>
              </a:spcBef>
              <a:spcAft>
                <a:spcPts val="0"/>
              </a:spcAft>
              <a:buFont typeface="Wingdings" pitchFamily="2" charset="2"/>
              <a:buChar char="q"/>
              <a:defRPr/>
            </a:pPr>
            <a:r>
              <a:rPr lang="en-US" sz="1400" dirty="0">
                <a:cs typeface="Arial" pitchFamily="34" charset="0"/>
              </a:rPr>
              <a:t>T&amp;E / Pintle</a:t>
            </a:r>
          </a:p>
          <a:p>
            <a:pPr marL="341313" indent="-341313" fontAlgn="auto">
              <a:spcBef>
                <a:spcPts val="300"/>
              </a:spcBef>
              <a:spcAft>
                <a:spcPts val="0"/>
              </a:spcAft>
              <a:buFont typeface="Wingdings" pitchFamily="2" charset="2"/>
              <a:buChar char="q"/>
              <a:defRPr/>
            </a:pPr>
            <a:r>
              <a:rPr lang="en-US" sz="1400" dirty="0">
                <a:cs typeface="Arial" pitchFamily="34" charset="0"/>
              </a:rPr>
              <a:t>Acetated Range Cards</a:t>
            </a:r>
          </a:p>
          <a:p>
            <a:pPr marL="341313" indent="-341313" fontAlgn="auto">
              <a:spcBef>
                <a:spcPts val="300"/>
              </a:spcBef>
              <a:spcAft>
                <a:spcPts val="0"/>
              </a:spcAft>
              <a:buFont typeface="Wingdings" pitchFamily="2" charset="2"/>
              <a:buChar char="q"/>
              <a:defRPr/>
            </a:pPr>
            <a:r>
              <a:rPr lang="en-US" sz="1400" dirty="0">
                <a:cs typeface="Arial" pitchFamily="34" charset="0"/>
              </a:rPr>
              <a:t>Head Space &amp; Time Gauge</a:t>
            </a:r>
          </a:p>
          <a:p>
            <a:pPr marL="341313" indent="-341313" fontAlgn="auto">
              <a:spcBef>
                <a:spcPts val="300"/>
              </a:spcBef>
              <a:spcAft>
                <a:spcPts val="0"/>
              </a:spcAft>
              <a:buFont typeface="Wingdings" pitchFamily="2" charset="2"/>
              <a:buChar char="q"/>
              <a:defRPr/>
            </a:pPr>
            <a:r>
              <a:rPr lang="en-US" sz="1400" dirty="0">
                <a:cs typeface="Arial" pitchFamily="34" charset="0"/>
              </a:rPr>
              <a:t>Carrying Handle</a:t>
            </a:r>
          </a:p>
          <a:p>
            <a:pPr marL="341313" indent="-341313" fontAlgn="auto">
              <a:spcBef>
                <a:spcPts val="300"/>
              </a:spcBef>
              <a:spcAft>
                <a:spcPts val="0"/>
              </a:spcAft>
              <a:buFont typeface="Wingdings" pitchFamily="2" charset="2"/>
              <a:buChar char="q"/>
              <a:defRPr/>
            </a:pPr>
            <a:r>
              <a:rPr lang="en-US" sz="1400" dirty="0">
                <a:cs typeface="Arial" pitchFamily="34" charset="0"/>
              </a:rPr>
              <a:t>MOD 93 serviceable and pins lightly lubed</a:t>
            </a:r>
          </a:p>
          <a:p>
            <a:pPr marL="341313" indent="-341313" fontAlgn="auto">
              <a:spcBef>
                <a:spcPts val="300"/>
              </a:spcBef>
              <a:spcAft>
                <a:spcPts val="0"/>
              </a:spcAft>
              <a:buFont typeface="Wingdings" pitchFamily="2" charset="2"/>
              <a:buChar char="q"/>
              <a:defRPr/>
            </a:pPr>
            <a:r>
              <a:rPr lang="en-US" sz="1400" dirty="0">
                <a:cs typeface="Arial" pitchFamily="34" charset="0"/>
              </a:rPr>
              <a:t>T&amp;E Present, zeroed, and serviceable</a:t>
            </a:r>
          </a:p>
          <a:p>
            <a:pPr marL="341313" indent="-341313" fontAlgn="auto">
              <a:spcBef>
                <a:spcPts val="300"/>
              </a:spcBef>
              <a:spcAft>
                <a:spcPts val="0"/>
              </a:spcAft>
              <a:buFont typeface="Wingdings" pitchFamily="2" charset="2"/>
              <a:buChar char="q"/>
              <a:defRPr/>
            </a:pPr>
            <a:r>
              <a:rPr lang="en-US" sz="1400" dirty="0">
                <a:cs typeface="Arial" pitchFamily="34" charset="0"/>
              </a:rPr>
              <a:t>CLP present</a:t>
            </a:r>
          </a:p>
          <a:p>
            <a:pPr marL="231775" indent="-231775" fontAlgn="auto">
              <a:spcBef>
                <a:spcPct val="20000"/>
              </a:spcBef>
              <a:spcAft>
                <a:spcPts val="0"/>
              </a:spcAft>
              <a:defRPr/>
            </a:pPr>
            <a:endParaRPr lang="en-US" sz="1400" dirty="0">
              <a:cs typeface="Arial" pitchFamily="34" charset="0"/>
            </a:endParaRPr>
          </a:p>
          <a:p>
            <a:pPr marL="231775" indent="-231775" fontAlgn="auto">
              <a:lnSpc>
                <a:spcPct val="80000"/>
              </a:lnSpc>
              <a:spcBef>
                <a:spcPct val="20000"/>
              </a:spcBef>
              <a:spcAft>
                <a:spcPts val="0"/>
              </a:spcAft>
              <a:defRPr/>
            </a:pPr>
            <a:r>
              <a:rPr lang="en-US" sz="1400" b="1" u="sng" dirty="0">
                <a:cs typeface="Arial" pitchFamily="34" charset="0"/>
              </a:rPr>
              <a:t>MK-19</a:t>
            </a:r>
          </a:p>
          <a:p>
            <a:pPr marL="341313" indent="-341313" fontAlgn="auto">
              <a:spcBef>
                <a:spcPts val="300"/>
              </a:spcBef>
              <a:spcAft>
                <a:spcPts val="0"/>
              </a:spcAft>
              <a:buFont typeface="Wingdings" pitchFamily="2" charset="2"/>
              <a:buChar char="q"/>
              <a:defRPr/>
            </a:pPr>
            <a:r>
              <a:rPr lang="en-US" sz="1400" dirty="0">
                <a:cs typeface="Arial" pitchFamily="34" charset="0"/>
              </a:rPr>
              <a:t>BEFORE” PMCS TM 9-1010-230-10 STANDARDS </a:t>
            </a:r>
            <a:r>
              <a:rPr lang="en-US" sz="1400" u="sng" dirty="0">
                <a:cs typeface="Arial" pitchFamily="34" charset="0"/>
              </a:rPr>
              <a:t>ALWAYS!</a:t>
            </a:r>
            <a:endParaRPr lang="en-US" sz="1400" dirty="0">
              <a:cs typeface="Arial" pitchFamily="34" charset="0"/>
            </a:endParaRPr>
          </a:p>
          <a:p>
            <a:pPr marL="341313" indent="-341313" fontAlgn="auto">
              <a:spcBef>
                <a:spcPts val="300"/>
              </a:spcBef>
              <a:spcAft>
                <a:spcPts val="0"/>
              </a:spcAft>
              <a:buFont typeface="Wingdings" pitchFamily="2" charset="2"/>
              <a:buChar char="q"/>
              <a:defRPr/>
            </a:pPr>
            <a:r>
              <a:rPr lang="en-US" sz="1400" dirty="0">
                <a:cs typeface="Arial" pitchFamily="34" charset="0"/>
              </a:rPr>
              <a:t>Passes function check</a:t>
            </a:r>
          </a:p>
          <a:p>
            <a:pPr marL="341313" indent="-341313" fontAlgn="auto">
              <a:spcBef>
                <a:spcPts val="300"/>
              </a:spcBef>
              <a:spcAft>
                <a:spcPts val="0"/>
              </a:spcAft>
              <a:buFont typeface="Wingdings" pitchFamily="2" charset="2"/>
              <a:buChar char="q"/>
              <a:defRPr/>
            </a:pPr>
            <a:r>
              <a:rPr lang="en-US" sz="1400" dirty="0">
                <a:cs typeface="Arial" pitchFamily="34" charset="0"/>
              </a:rPr>
              <a:t>M3 Tripod / Gun cover / Cleaning Kit</a:t>
            </a:r>
          </a:p>
          <a:p>
            <a:pPr marL="341313" indent="-341313" fontAlgn="auto">
              <a:spcBef>
                <a:spcPts val="300"/>
              </a:spcBef>
              <a:spcAft>
                <a:spcPts val="0"/>
              </a:spcAft>
              <a:buFont typeface="Wingdings" pitchFamily="2" charset="2"/>
              <a:buChar char="q"/>
              <a:defRPr/>
            </a:pPr>
            <a:r>
              <a:rPr lang="en-US" sz="1400" dirty="0">
                <a:cs typeface="Arial" pitchFamily="34" charset="0"/>
              </a:rPr>
              <a:t>T&amp;E / Pintle / MK64 w/ pins / MOD 9</a:t>
            </a:r>
          </a:p>
          <a:p>
            <a:pPr marL="341313" indent="-341313" fontAlgn="auto">
              <a:spcBef>
                <a:spcPts val="300"/>
              </a:spcBef>
              <a:spcAft>
                <a:spcPts val="0"/>
              </a:spcAft>
              <a:buFont typeface="Wingdings" pitchFamily="2" charset="2"/>
              <a:buChar char="q"/>
              <a:defRPr/>
            </a:pPr>
            <a:r>
              <a:rPr lang="en-US" sz="1400" dirty="0">
                <a:cs typeface="Arial" pitchFamily="34" charset="0"/>
              </a:rPr>
              <a:t>Ammo Tray / Feed Throat / Brass Catcher Bag</a:t>
            </a:r>
          </a:p>
          <a:p>
            <a:pPr marL="341313" indent="-341313" fontAlgn="auto">
              <a:spcBef>
                <a:spcPts val="300"/>
              </a:spcBef>
              <a:spcAft>
                <a:spcPts val="0"/>
              </a:spcAft>
              <a:buFont typeface="Wingdings" pitchFamily="2" charset="2"/>
              <a:buChar char="q"/>
              <a:defRPr/>
            </a:pPr>
            <a:r>
              <a:rPr lang="en-US" sz="1400" dirty="0">
                <a:cs typeface="Arial" pitchFamily="34" charset="0"/>
              </a:rPr>
              <a:t>LSAT present</a:t>
            </a:r>
          </a:p>
          <a:p>
            <a:pPr marL="341313" indent="-341313" fontAlgn="auto">
              <a:spcBef>
                <a:spcPts val="300"/>
              </a:spcBef>
              <a:spcAft>
                <a:spcPts val="0"/>
              </a:spcAft>
              <a:buFont typeface="Wingdings" pitchFamily="2" charset="2"/>
              <a:buChar char="q"/>
              <a:defRPr/>
            </a:pPr>
            <a:r>
              <a:rPr lang="en-US" sz="1400" dirty="0">
                <a:cs typeface="Arial" pitchFamily="34" charset="0"/>
              </a:rPr>
              <a:t>Acetated Range Cards</a:t>
            </a:r>
          </a:p>
          <a:p>
            <a:pPr marL="231775" indent="-231775" fontAlgn="auto">
              <a:spcBef>
                <a:spcPct val="20000"/>
              </a:spcBef>
              <a:spcAft>
                <a:spcPts val="0"/>
              </a:spcAft>
              <a:defRPr/>
            </a:pPr>
            <a:endParaRPr lang="en-US" sz="1400" dirty="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txBox="1">
            <a:spLocks noChangeArrowheads="1"/>
          </p:cNvSpPr>
          <p:nvPr/>
        </p:nvSpPr>
        <p:spPr bwMode="auto">
          <a:xfrm>
            <a:off x="228600" y="990600"/>
            <a:ext cx="6858000" cy="6034088"/>
          </a:xfrm>
          <a:prstGeom prst="rect">
            <a:avLst/>
          </a:prstGeom>
          <a:noFill/>
          <a:ln w="9525">
            <a:noFill/>
            <a:miter lim="800000"/>
            <a:headEnd/>
            <a:tailEnd/>
          </a:ln>
        </p:spPr>
        <p:txBody>
          <a:bodyPr/>
          <a:lstStyle/>
          <a:p>
            <a:pPr marL="342900" indent="-342900">
              <a:lnSpc>
                <a:spcPct val="80000"/>
              </a:lnSpc>
              <a:spcBef>
                <a:spcPct val="20000"/>
              </a:spcBef>
              <a:buFont typeface="Wingdings" pitchFamily="2" charset="2"/>
              <a:buChar char="q"/>
            </a:pPr>
            <a:endParaRPr lang="en-US" sz="1400" dirty="0">
              <a:cs typeface="Arial" pitchFamily="34" charset="0"/>
            </a:endParaRPr>
          </a:p>
        </p:txBody>
      </p:sp>
      <p:sp>
        <p:nvSpPr>
          <p:cNvPr id="5734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204</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Weapons PCC / PCI </a:t>
            </a:r>
            <a:r>
              <a:rPr lang="en-US" sz="1600" b="1" dirty="0" smtClean="0">
                <a:ea typeface="+mj-ea"/>
                <a:cs typeface="Arial" pitchFamily="34" charset="0"/>
              </a:rPr>
              <a:t>(3 of 3)</a:t>
            </a:r>
            <a:endParaRPr lang="en-US" sz="1600" dirty="0">
              <a:ea typeface="+mj-ea"/>
              <a:cs typeface="Arial" pitchFamily="34" charset="0"/>
            </a:endParaRPr>
          </a:p>
        </p:txBody>
      </p:sp>
      <p:sp>
        <p:nvSpPr>
          <p:cNvPr id="38" name="Rectangle 3"/>
          <p:cNvSpPr txBox="1">
            <a:spLocks noChangeArrowheads="1"/>
          </p:cNvSpPr>
          <p:nvPr/>
        </p:nvSpPr>
        <p:spPr>
          <a:xfrm>
            <a:off x="228600" y="990600"/>
            <a:ext cx="3124200" cy="7924800"/>
          </a:xfrm>
          <a:prstGeom prst="rect">
            <a:avLst/>
          </a:prstGeom>
        </p:spPr>
        <p:txBody>
          <a:bodyPr/>
          <a:lstStyle/>
          <a:p>
            <a:pPr marL="231775" indent="-231775" fontAlgn="auto">
              <a:lnSpc>
                <a:spcPct val="80000"/>
              </a:lnSpc>
              <a:spcBef>
                <a:spcPct val="20000"/>
              </a:spcBef>
              <a:spcAft>
                <a:spcPts val="0"/>
              </a:spcAft>
              <a:defRPr/>
            </a:pPr>
            <a:r>
              <a:rPr lang="en-US" sz="1100" b="1" u="sng" dirty="0">
                <a:cs typeface="Arial" pitchFamily="34" charset="0"/>
              </a:rPr>
              <a:t>AT-4</a:t>
            </a:r>
          </a:p>
          <a:p>
            <a:pPr marL="341313" indent="-341313" fontAlgn="auto">
              <a:spcBef>
                <a:spcPts val="300"/>
              </a:spcBef>
              <a:spcAft>
                <a:spcPts val="0"/>
              </a:spcAft>
              <a:buFont typeface="Wingdings" pitchFamily="2" charset="2"/>
              <a:buChar char="q"/>
              <a:defRPr/>
            </a:pPr>
            <a:r>
              <a:rPr lang="en-US" sz="1100" dirty="0">
                <a:cs typeface="Arial" pitchFamily="34" charset="0"/>
              </a:rPr>
              <a:t>Front/rear membrane present and serviceable</a:t>
            </a:r>
          </a:p>
          <a:p>
            <a:pPr marL="341313" indent="-341313" fontAlgn="auto">
              <a:spcBef>
                <a:spcPts val="300"/>
              </a:spcBef>
              <a:spcAft>
                <a:spcPts val="0"/>
              </a:spcAft>
              <a:buFont typeface="Wingdings" pitchFamily="2" charset="2"/>
              <a:buChar char="q"/>
              <a:defRPr/>
            </a:pPr>
            <a:r>
              <a:rPr lang="en-US" sz="1100" dirty="0">
                <a:cs typeface="Arial" pitchFamily="34" charset="0"/>
              </a:rPr>
              <a:t>Transport safety pin and lanyard present</a:t>
            </a:r>
          </a:p>
          <a:p>
            <a:pPr marL="341313" indent="-341313" fontAlgn="auto">
              <a:spcBef>
                <a:spcPts val="300"/>
              </a:spcBef>
              <a:spcAft>
                <a:spcPts val="0"/>
              </a:spcAft>
              <a:buFont typeface="Wingdings" pitchFamily="2" charset="2"/>
              <a:buChar char="q"/>
              <a:defRPr/>
            </a:pPr>
            <a:r>
              <a:rPr lang="en-US" sz="1100" dirty="0">
                <a:cs typeface="Arial" pitchFamily="34" charset="0"/>
              </a:rPr>
              <a:t>Front/rear sight posts present and spring loaded</a:t>
            </a:r>
          </a:p>
          <a:p>
            <a:pPr marL="341313" indent="-341313" fontAlgn="auto">
              <a:spcBef>
                <a:spcPts val="300"/>
              </a:spcBef>
              <a:spcAft>
                <a:spcPts val="0"/>
              </a:spcAft>
              <a:buFont typeface="Wingdings" pitchFamily="2" charset="2"/>
              <a:buChar char="q"/>
              <a:defRPr/>
            </a:pPr>
            <a:r>
              <a:rPr lang="en-US" sz="1100" dirty="0">
                <a:cs typeface="Arial" pitchFamily="34" charset="0"/>
              </a:rPr>
              <a:t>No cracks or damage to tube body</a:t>
            </a:r>
          </a:p>
          <a:p>
            <a:pPr marL="341313" indent="-341313" fontAlgn="auto">
              <a:spcBef>
                <a:spcPts val="300"/>
              </a:spcBef>
              <a:spcAft>
                <a:spcPts val="0"/>
              </a:spcAft>
              <a:buFont typeface="Wingdings" pitchFamily="2" charset="2"/>
              <a:buChar char="q"/>
              <a:defRPr/>
            </a:pPr>
            <a:r>
              <a:rPr lang="en-US" sz="1100" dirty="0">
                <a:cs typeface="Arial" pitchFamily="34" charset="0"/>
              </a:rPr>
              <a:t>PEQ-2/PEQ-15 mounting bracket     </a:t>
            </a:r>
          </a:p>
          <a:p>
            <a:pPr marL="231775" indent="-231775" fontAlgn="auto">
              <a:lnSpc>
                <a:spcPct val="80000"/>
              </a:lnSpc>
              <a:spcBef>
                <a:spcPct val="20000"/>
              </a:spcBef>
              <a:spcAft>
                <a:spcPts val="0"/>
              </a:spcAft>
              <a:defRPr/>
            </a:pPr>
            <a:endParaRPr lang="en-US" sz="1100" b="1" u="sng" dirty="0">
              <a:cs typeface="Arial" pitchFamily="34" charset="0"/>
            </a:endParaRPr>
          </a:p>
          <a:p>
            <a:pPr marL="231775" indent="-231775" fontAlgn="auto">
              <a:lnSpc>
                <a:spcPct val="80000"/>
              </a:lnSpc>
              <a:spcBef>
                <a:spcPct val="20000"/>
              </a:spcBef>
              <a:spcAft>
                <a:spcPts val="0"/>
              </a:spcAft>
              <a:defRPr/>
            </a:pPr>
            <a:r>
              <a:rPr lang="en-US" sz="1100" b="1" u="sng" dirty="0">
                <a:cs typeface="Arial" pitchFamily="34" charset="0"/>
              </a:rPr>
              <a:t>TOW</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Tripod</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Traversing unit</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Day / Night sight operational</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Collimator</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Cables / BPC / Spare Battery Box</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Rechargeable batteries</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Lens paper / soft brush / equipment </a:t>
            </a:r>
            <a:endParaRPr lang="en-US" sz="1100" dirty="0" smtClean="0">
              <a:cs typeface="Arial" pitchFamily="34" charset="0"/>
            </a:endParaRPr>
          </a:p>
          <a:p>
            <a:pPr marL="341313" indent="-341313" fontAlgn="auto">
              <a:spcBef>
                <a:spcPts val="300"/>
              </a:spcBef>
              <a:spcAft>
                <a:spcPts val="0"/>
              </a:spcAft>
              <a:buSzPct val="105000"/>
              <a:defRPr/>
            </a:pPr>
            <a:r>
              <a:rPr lang="en-US" sz="1100" dirty="0" smtClean="0">
                <a:cs typeface="Arial" pitchFamily="34" charset="0"/>
              </a:rPr>
              <a:t>cover</a:t>
            </a:r>
            <a:endParaRPr lang="en-US" sz="1100" dirty="0">
              <a:cs typeface="Arial" pitchFamily="34" charset="0"/>
            </a:endParaRP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Acetated Range Cards</a:t>
            </a:r>
          </a:p>
          <a:p>
            <a:pPr marL="231775" indent="-231775" fontAlgn="auto">
              <a:spcBef>
                <a:spcPts val="0"/>
              </a:spcBef>
              <a:spcAft>
                <a:spcPts val="0"/>
              </a:spcAft>
              <a:buSzPct val="105000"/>
              <a:defRPr/>
            </a:pPr>
            <a:endParaRPr lang="en-US" sz="1100" dirty="0">
              <a:cs typeface="Arial" pitchFamily="34" charset="0"/>
            </a:endParaRPr>
          </a:p>
          <a:p>
            <a:pPr marL="231775" indent="-231775" fontAlgn="auto">
              <a:lnSpc>
                <a:spcPct val="80000"/>
              </a:lnSpc>
              <a:spcBef>
                <a:spcPct val="20000"/>
              </a:spcBef>
              <a:spcAft>
                <a:spcPts val="0"/>
              </a:spcAft>
              <a:defRPr/>
            </a:pPr>
            <a:r>
              <a:rPr lang="en-US" sz="1100" b="1" u="sng" dirty="0">
                <a:cs typeface="Arial" pitchFamily="34" charset="0"/>
              </a:rPr>
              <a:t>JAVELIN</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Command Launch Unit (CLU)</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Extra Battery Cooling Unit (BCU)</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Acetated Range Cards</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Sling</a:t>
            </a:r>
          </a:p>
          <a:p>
            <a:pPr marL="341313" indent="-341313" fontAlgn="auto">
              <a:spcBef>
                <a:spcPts val="300"/>
              </a:spcBef>
              <a:spcAft>
                <a:spcPts val="0"/>
              </a:spcAft>
              <a:buSzPct val="105000"/>
              <a:buFont typeface="Wingdings" pitchFamily="2" charset="2"/>
              <a:buChar char="q"/>
              <a:defRPr/>
            </a:pPr>
            <a:r>
              <a:rPr lang="en-US" sz="1100" dirty="0">
                <a:cs typeface="Arial" pitchFamily="34" charset="0"/>
              </a:rPr>
              <a:t>Lens </a:t>
            </a:r>
            <a:r>
              <a:rPr lang="en-US" sz="1100" dirty="0" smtClean="0">
                <a:cs typeface="Arial" pitchFamily="34" charset="0"/>
              </a:rPr>
              <a:t>paper</a:t>
            </a:r>
          </a:p>
          <a:p>
            <a:pPr marL="341313" indent="-341313" fontAlgn="auto">
              <a:spcBef>
                <a:spcPts val="300"/>
              </a:spcBef>
              <a:spcAft>
                <a:spcPts val="0"/>
              </a:spcAft>
              <a:buSzPct val="105000"/>
              <a:defRPr/>
            </a:pPr>
            <a:r>
              <a:rPr lang="en-US" sz="1100" dirty="0" smtClean="0">
                <a:cs typeface="Arial" pitchFamily="34" charset="0"/>
              </a:rPr>
              <a:t> </a:t>
            </a:r>
            <a:r>
              <a:rPr lang="en-US" sz="1100" dirty="0">
                <a:cs typeface="Arial" pitchFamily="34" charset="0"/>
              </a:rPr>
              <a:t>/ rag</a:t>
            </a:r>
          </a:p>
        </p:txBody>
      </p:sp>
      <p:pic>
        <p:nvPicPr>
          <p:cNvPr id="16" name="Picture 3"/>
          <p:cNvPicPr>
            <a:picLocks noChangeAspect="1" noChangeArrowheads="1"/>
          </p:cNvPicPr>
          <p:nvPr/>
        </p:nvPicPr>
        <p:blipFill>
          <a:blip r:embed="rId2" cstate="print"/>
          <a:srcRect/>
          <a:stretch>
            <a:fillRect/>
          </a:stretch>
        </p:blipFill>
        <p:spPr bwMode="auto">
          <a:xfrm>
            <a:off x="3276600" y="3496735"/>
            <a:ext cx="3276600" cy="2592314"/>
          </a:xfrm>
          <a:prstGeom prst="rect">
            <a:avLst/>
          </a:prstGeom>
          <a:noFill/>
          <a:ln w="9525">
            <a:noFill/>
            <a:miter lim="800000"/>
            <a:headEnd/>
            <a:tailEnd/>
          </a:ln>
        </p:spPr>
      </p:pic>
      <p:pic>
        <p:nvPicPr>
          <p:cNvPr id="17" name="Picture 16" descr="Picture3.png"/>
          <p:cNvPicPr>
            <a:picLocks noChangeAspect="1"/>
          </p:cNvPicPr>
          <p:nvPr/>
        </p:nvPicPr>
        <p:blipFill>
          <a:blip r:embed="rId3" cstate="print"/>
          <a:stretch>
            <a:fillRect/>
          </a:stretch>
        </p:blipFill>
        <p:spPr>
          <a:xfrm>
            <a:off x="1600200" y="6096000"/>
            <a:ext cx="5029200" cy="2895600"/>
          </a:xfrm>
          <a:prstGeom prst="rect">
            <a:avLst/>
          </a:prstGeom>
        </p:spPr>
      </p:pic>
      <p:pic>
        <p:nvPicPr>
          <p:cNvPr id="18" name="Picture 17" descr="Picture4.png"/>
          <p:cNvPicPr>
            <a:picLocks noChangeAspect="1"/>
          </p:cNvPicPr>
          <p:nvPr/>
        </p:nvPicPr>
        <p:blipFill>
          <a:blip r:embed="rId4" cstate="print">
            <a:clrChange>
              <a:clrFrom>
                <a:srgbClr val="000000">
                  <a:alpha val="0"/>
                </a:srgbClr>
              </a:clrFrom>
              <a:clrTo>
                <a:srgbClr val="000000">
                  <a:alpha val="0"/>
                </a:srgbClr>
              </a:clrTo>
            </a:clrChange>
          </a:blip>
          <a:srcRect r="6669"/>
          <a:stretch>
            <a:fillRect/>
          </a:stretch>
        </p:blipFill>
        <p:spPr>
          <a:xfrm>
            <a:off x="3352800" y="838200"/>
            <a:ext cx="3282551" cy="276126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txBox="1">
            <a:spLocks noChangeArrowheads="1"/>
          </p:cNvSpPr>
          <p:nvPr/>
        </p:nvSpPr>
        <p:spPr bwMode="auto">
          <a:xfrm>
            <a:off x="228600" y="990600"/>
            <a:ext cx="6248400" cy="7924800"/>
          </a:xfrm>
          <a:prstGeom prst="rect">
            <a:avLst/>
          </a:prstGeom>
          <a:noFill/>
          <a:ln w="9525">
            <a:noFill/>
            <a:miter lim="800000"/>
            <a:headEnd/>
            <a:tailEnd/>
          </a:ln>
        </p:spPr>
        <p:txBody>
          <a:bodyPr/>
          <a:lstStyle/>
          <a:p>
            <a:pPr marL="342900" indent="-342900">
              <a:spcBef>
                <a:spcPct val="20000"/>
              </a:spcBef>
            </a:pPr>
            <a:r>
              <a:rPr lang="en-US" sz="1400" b="1" u="sng" dirty="0">
                <a:cs typeface="Arial" pitchFamily="34" charset="0"/>
              </a:rPr>
              <a:t>GENERAL</a:t>
            </a:r>
          </a:p>
          <a:p>
            <a:pPr marL="342900" indent="-342900">
              <a:spcBef>
                <a:spcPct val="20000"/>
              </a:spcBef>
              <a:buFont typeface="Wingdings" pitchFamily="2" charset="2"/>
              <a:buChar char="q"/>
            </a:pPr>
            <a:r>
              <a:rPr lang="en-US" sz="1400" dirty="0">
                <a:cs typeface="Arial" pitchFamily="34" charset="0"/>
              </a:rPr>
              <a:t>Weapons and Ammunition</a:t>
            </a:r>
          </a:p>
          <a:p>
            <a:pPr marL="742950" lvl="1" indent="-285750">
              <a:spcBef>
                <a:spcPts val="300"/>
              </a:spcBef>
              <a:buFont typeface="Wingdings" pitchFamily="2" charset="2"/>
              <a:buChar char="Ø"/>
            </a:pPr>
            <a:r>
              <a:rPr lang="en-US" sz="1400" dirty="0">
                <a:cs typeface="Arial" pitchFamily="34" charset="0"/>
              </a:rPr>
              <a:t>Complete Basic Load</a:t>
            </a:r>
          </a:p>
          <a:p>
            <a:pPr marL="742950" lvl="1" indent="-285750">
              <a:spcBef>
                <a:spcPts val="300"/>
              </a:spcBef>
              <a:buFont typeface="Wingdings" pitchFamily="2" charset="2"/>
              <a:buChar char="Ø"/>
            </a:pPr>
            <a:r>
              <a:rPr lang="en-US" sz="1400" dirty="0">
                <a:cs typeface="Arial" pitchFamily="34" charset="0"/>
              </a:rPr>
              <a:t>Weapons clean and function checks</a:t>
            </a:r>
          </a:p>
          <a:p>
            <a:pPr marL="742950" lvl="1" indent="-285750">
              <a:spcBef>
                <a:spcPts val="300"/>
              </a:spcBef>
              <a:buFont typeface="Wingdings" pitchFamily="2" charset="2"/>
              <a:buChar char="Ø"/>
            </a:pPr>
            <a:r>
              <a:rPr lang="en-US" sz="1400" dirty="0">
                <a:cs typeface="Arial" pitchFamily="34" charset="0"/>
              </a:rPr>
              <a:t>Weapons zeroed / sights zeroed</a:t>
            </a:r>
          </a:p>
          <a:p>
            <a:pPr marL="742950" lvl="1" indent="-285750">
              <a:spcBef>
                <a:spcPts val="300"/>
              </a:spcBef>
              <a:buFont typeface="Wingdings" pitchFamily="2" charset="2"/>
              <a:buChar char="Ø"/>
            </a:pPr>
            <a:r>
              <a:rPr lang="en-US" sz="1400" dirty="0">
                <a:cs typeface="Arial" pitchFamily="34" charset="0"/>
              </a:rPr>
              <a:t>Mounted items  tied down</a:t>
            </a:r>
          </a:p>
          <a:p>
            <a:pPr marL="342900" indent="-342900">
              <a:spcBef>
                <a:spcPct val="20000"/>
              </a:spcBef>
              <a:buFont typeface="Wingdings" pitchFamily="2" charset="2"/>
              <a:buChar char="q"/>
            </a:pPr>
            <a:r>
              <a:rPr lang="en-US" sz="1400" dirty="0">
                <a:cs typeface="Arial" pitchFamily="34" charset="0"/>
              </a:rPr>
              <a:t>Maps and Graphics</a:t>
            </a:r>
          </a:p>
          <a:p>
            <a:pPr marL="742950" lvl="1" indent="-285750">
              <a:spcBef>
                <a:spcPts val="300"/>
              </a:spcBef>
              <a:buFont typeface="Wingdings" pitchFamily="2" charset="2"/>
              <a:buChar char="Ø"/>
            </a:pPr>
            <a:r>
              <a:rPr lang="en-US" sz="1400" dirty="0">
                <a:cs typeface="Arial" pitchFamily="34" charset="0"/>
              </a:rPr>
              <a:t>All operation graphics on each vehicle</a:t>
            </a:r>
          </a:p>
          <a:p>
            <a:pPr marL="742950" lvl="1" indent="-285750">
              <a:spcBef>
                <a:spcPts val="300"/>
              </a:spcBef>
              <a:buFont typeface="Wingdings" pitchFamily="2" charset="2"/>
              <a:buChar char="Ø"/>
            </a:pPr>
            <a:r>
              <a:rPr lang="en-US" sz="1400" dirty="0">
                <a:cs typeface="Arial" pitchFamily="34" charset="0"/>
              </a:rPr>
              <a:t>Compass/ GPS </a:t>
            </a:r>
          </a:p>
          <a:p>
            <a:pPr marL="342900" indent="-342900">
              <a:spcBef>
                <a:spcPct val="20000"/>
              </a:spcBef>
              <a:buFont typeface="Wingdings" pitchFamily="2" charset="2"/>
              <a:buChar char="q"/>
            </a:pPr>
            <a:r>
              <a:rPr lang="en-US" sz="1400" dirty="0">
                <a:cs typeface="Arial" pitchFamily="34" charset="0"/>
              </a:rPr>
              <a:t>Uniforms and Equipment</a:t>
            </a:r>
          </a:p>
          <a:p>
            <a:pPr marL="742950" lvl="1" indent="-285750">
              <a:spcBef>
                <a:spcPts val="300"/>
              </a:spcBef>
              <a:buFont typeface="Wingdings" pitchFamily="2" charset="2"/>
              <a:buChar char="Ø"/>
            </a:pPr>
            <a:r>
              <a:rPr lang="en-US" sz="1400" dirty="0">
                <a:cs typeface="Arial" pitchFamily="34" charset="0"/>
              </a:rPr>
              <a:t>Body armor with plates</a:t>
            </a:r>
          </a:p>
          <a:p>
            <a:pPr marL="742950" lvl="1" indent="-285750">
              <a:spcBef>
                <a:spcPts val="300"/>
              </a:spcBef>
              <a:buFont typeface="Wingdings" pitchFamily="2" charset="2"/>
              <a:buChar char="Ø"/>
            </a:pPr>
            <a:r>
              <a:rPr lang="en-US" sz="1400" dirty="0">
                <a:cs typeface="Arial" pitchFamily="34" charset="0"/>
              </a:rPr>
              <a:t>Ballistic Eye Protection, Gloves, knee &amp; elbow pads</a:t>
            </a:r>
          </a:p>
          <a:p>
            <a:pPr marL="342900" indent="-342900">
              <a:spcBef>
                <a:spcPct val="20000"/>
              </a:spcBef>
              <a:buFont typeface="Wingdings" pitchFamily="2" charset="2"/>
              <a:buChar char="q"/>
            </a:pPr>
            <a:r>
              <a:rPr lang="en-US" sz="1400" dirty="0">
                <a:cs typeface="Arial" pitchFamily="34" charset="0"/>
              </a:rPr>
              <a:t>Soldier understanding of mission and individual responsibilities</a:t>
            </a:r>
          </a:p>
          <a:p>
            <a:pPr marL="342900" indent="-342900">
              <a:spcBef>
                <a:spcPct val="20000"/>
              </a:spcBef>
              <a:buFont typeface="Wingdings" pitchFamily="2" charset="2"/>
              <a:buChar char="q"/>
            </a:pPr>
            <a:r>
              <a:rPr lang="en-US" sz="1400" dirty="0">
                <a:cs typeface="Arial" pitchFamily="34" charset="0"/>
              </a:rPr>
              <a:t>Communications and ANCD, to include operating frequencies in area</a:t>
            </a:r>
          </a:p>
          <a:p>
            <a:pPr marL="742950" lvl="1" indent="-285750">
              <a:spcBef>
                <a:spcPts val="300"/>
              </a:spcBef>
              <a:buFont typeface="Wingdings" pitchFamily="2" charset="2"/>
              <a:buChar char="Ø"/>
            </a:pPr>
            <a:r>
              <a:rPr lang="en-US" sz="1400" dirty="0">
                <a:cs typeface="Arial" pitchFamily="34" charset="0"/>
              </a:rPr>
              <a:t>Mounted and Dismounted Commo (batteries, handsets)</a:t>
            </a:r>
          </a:p>
          <a:p>
            <a:pPr marL="742950" lvl="1" indent="-285750">
              <a:spcBef>
                <a:spcPts val="300"/>
              </a:spcBef>
              <a:buFont typeface="Wingdings" pitchFamily="2" charset="2"/>
              <a:buChar char="Ø"/>
            </a:pPr>
            <a:r>
              <a:rPr lang="en-US" sz="1400" dirty="0">
                <a:cs typeface="Arial" pitchFamily="34" charset="0"/>
              </a:rPr>
              <a:t>Short and Long Range Commo Checks</a:t>
            </a:r>
          </a:p>
          <a:p>
            <a:pPr marL="742950" lvl="1" indent="-285750">
              <a:spcBef>
                <a:spcPts val="300"/>
              </a:spcBef>
              <a:buFont typeface="Wingdings" pitchFamily="2" charset="2"/>
              <a:buChar char="Ø"/>
            </a:pPr>
            <a:r>
              <a:rPr lang="en-US" sz="1400" dirty="0">
                <a:cs typeface="Arial" pitchFamily="34" charset="0"/>
              </a:rPr>
              <a:t>MEDEVAC Freq</a:t>
            </a:r>
          </a:p>
          <a:p>
            <a:pPr marL="342900" indent="-342900">
              <a:spcBef>
                <a:spcPts val="300"/>
              </a:spcBef>
              <a:buFont typeface="Wingdings" pitchFamily="2" charset="2"/>
              <a:buChar char="q"/>
            </a:pPr>
            <a:r>
              <a:rPr lang="en-US" sz="1400" dirty="0">
                <a:cs typeface="Arial" pitchFamily="34" charset="0"/>
              </a:rPr>
              <a:t>Binoculars</a:t>
            </a:r>
          </a:p>
          <a:p>
            <a:pPr marL="342900" indent="-342900">
              <a:spcBef>
                <a:spcPts val="300"/>
              </a:spcBef>
              <a:buFont typeface="Wingdings" pitchFamily="2" charset="2"/>
              <a:buChar char="q"/>
            </a:pPr>
            <a:r>
              <a:rPr lang="en-US" sz="1400" dirty="0">
                <a:cs typeface="Arial" pitchFamily="34" charset="0"/>
              </a:rPr>
              <a:t>Class IV UBL </a:t>
            </a:r>
          </a:p>
          <a:p>
            <a:pPr marL="342900" indent="-342900">
              <a:spcBef>
                <a:spcPts val="300"/>
              </a:spcBef>
              <a:buFont typeface="Wingdings" pitchFamily="2" charset="2"/>
              <a:buChar char="q"/>
            </a:pPr>
            <a:r>
              <a:rPr lang="en-US" sz="1400" dirty="0">
                <a:cs typeface="Arial" pitchFamily="34" charset="0"/>
              </a:rPr>
              <a:t>Rations and water (3 DOS)</a:t>
            </a:r>
          </a:p>
          <a:p>
            <a:pPr marL="342900" indent="-342900">
              <a:spcBef>
                <a:spcPts val="300"/>
              </a:spcBef>
              <a:buFont typeface="Wingdings" pitchFamily="2" charset="2"/>
              <a:buChar char="q"/>
            </a:pPr>
            <a:r>
              <a:rPr lang="en-US" sz="1400" dirty="0">
                <a:cs typeface="Arial" pitchFamily="34" charset="0"/>
              </a:rPr>
              <a:t>Pyro, Smoke, Panels</a:t>
            </a:r>
          </a:p>
          <a:p>
            <a:pPr marL="342900" indent="-342900">
              <a:spcBef>
                <a:spcPts val="300"/>
              </a:spcBef>
              <a:buFont typeface="Wingdings" pitchFamily="2" charset="2"/>
              <a:buChar char="q"/>
            </a:pPr>
            <a:r>
              <a:rPr lang="en-US" sz="1400" dirty="0">
                <a:cs typeface="Arial" pitchFamily="34" charset="0"/>
              </a:rPr>
              <a:t>Zip Ties / Flex Cuffs / Blindfolds</a:t>
            </a:r>
          </a:p>
          <a:p>
            <a:pPr marL="342900" indent="-342900">
              <a:spcBef>
                <a:spcPts val="300"/>
              </a:spcBef>
              <a:buFont typeface="Wingdings" pitchFamily="2" charset="2"/>
              <a:buChar char="q"/>
            </a:pPr>
            <a:r>
              <a:rPr lang="en-US" sz="1400" dirty="0">
                <a:cs typeface="Arial" pitchFamily="34" charset="0"/>
              </a:rPr>
              <a:t>Surgical Gloves</a:t>
            </a:r>
          </a:p>
          <a:p>
            <a:pPr marL="342900" indent="-342900">
              <a:spcBef>
                <a:spcPts val="300"/>
              </a:spcBef>
              <a:buFont typeface="Wingdings" pitchFamily="2" charset="2"/>
              <a:buChar char="q"/>
            </a:pPr>
            <a:r>
              <a:rPr lang="en-US" sz="1400" dirty="0">
                <a:cs typeface="Arial" pitchFamily="34" charset="0"/>
              </a:rPr>
              <a:t>CLS Bags</a:t>
            </a:r>
          </a:p>
          <a:p>
            <a:pPr marL="342900" indent="-342900">
              <a:spcBef>
                <a:spcPts val="300"/>
              </a:spcBef>
              <a:buFont typeface="Wingdings" pitchFamily="2" charset="2"/>
              <a:buChar char="q"/>
            </a:pPr>
            <a:r>
              <a:rPr lang="en-US" sz="1400" dirty="0">
                <a:cs typeface="Arial" pitchFamily="34" charset="0"/>
              </a:rPr>
              <a:t>Interpreter or Language Smart Book</a:t>
            </a:r>
          </a:p>
          <a:p>
            <a:pPr marL="342900" indent="-342900">
              <a:spcBef>
                <a:spcPts val="300"/>
              </a:spcBef>
              <a:buFont typeface="Wingdings" pitchFamily="2" charset="2"/>
              <a:buChar char="q"/>
            </a:pPr>
            <a:r>
              <a:rPr lang="en-US" sz="1400" dirty="0">
                <a:cs typeface="Arial" pitchFamily="34" charset="0"/>
              </a:rPr>
              <a:t>Detainee Sheets</a:t>
            </a:r>
          </a:p>
          <a:p>
            <a:pPr marL="342900" indent="-342900">
              <a:spcBef>
                <a:spcPts val="300"/>
              </a:spcBef>
              <a:buFont typeface="Wingdings" pitchFamily="2" charset="2"/>
              <a:buChar char="q"/>
            </a:pPr>
            <a:r>
              <a:rPr lang="en-US" sz="1400" dirty="0">
                <a:cs typeface="Arial" pitchFamily="34" charset="0"/>
              </a:rPr>
              <a:t>Knowledge of Air units in area</a:t>
            </a:r>
          </a:p>
          <a:p>
            <a:pPr marL="342900" indent="-342900">
              <a:spcBef>
                <a:spcPts val="300"/>
              </a:spcBef>
              <a:buFont typeface="Wingdings" pitchFamily="2" charset="2"/>
              <a:buChar char="q"/>
            </a:pPr>
            <a:r>
              <a:rPr lang="en-US" sz="1400" dirty="0">
                <a:cs typeface="Arial" pitchFamily="34" charset="0"/>
              </a:rPr>
              <a:t>Locations of contact prior 48 hours</a:t>
            </a:r>
          </a:p>
          <a:p>
            <a:pPr marL="342900" indent="-342900">
              <a:spcBef>
                <a:spcPts val="300"/>
              </a:spcBef>
              <a:buFont typeface="Wingdings" pitchFamily="2" charset="2"/>
              <a:buChar char="q"/>
            </a:pPr>
            <a:r>
              <a:rPr lang="en-US" sz="1400" dirty="0">
                <a:cs typeface="Arial" pitchFamily="34" charset="0"/>
              </a:rPr>
              <a:t>Waypoints entered into GPS/BFCB2</a:t>
            </a:r>
          </a:p>
          <a:p>
            <a:pPr marL="742950" lvl="1" indent="-285750">
              <a:spcBef>
                <a:spcPct val="20000"/>
              </a:spcBef>
              <a:buFont typeface="Wingdings" pitchFamily="2" charset="2"/>
              <a:buChar char="Ø"/>
            </a:pPr>
            <a:r>
              <a:rPr lang="en-US" sz="1400" dirty="0">
                <a:cs typeface="Arial" pitchFamily="34" charset="0"/>
              </a:rPr>
              <a:t>AXP, CCP, Routes (Primary and Alternate)</a:t>
            </a:r>
          </a:p>
        </p:txBody>
      </p:sp>
      <p:sp>
        <p:nvSpPr>
          <p:cNvPr id="5837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205</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General PCC / </a:t>
            </a:r>
            <a:r>
              <a:rPr lang="en-US" sz="1600" b="1" dirty="0" smtClean="0">
                <a:ea typeface="+mj-ea"/>
                <a:cs typeface="Arial" pitchFamily="34" charset="0"/>
              </a:rPr>
              <a:t>PCI (1 of 5)</a:t>
            </a:r>
            <a:endParaRPr lang="en-US" sz="1600" dirty="0">
              <a:ea typeface="+mj-ea"/>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990600"/>
            <a:ext cx="6248400" cy="7924800"/>
          </a:xfrm>
          <a:prstGeom prst="rect">
            <a:avLst/>
          </a:prstGeom>
        </p:spPr>
        <p:txBody>
          <a:bodyPr/>
          <a:lstStyle/>
          <a:p>
            <a:pPr marL="342900" indent="-342900" fontAlgn="auto">
              <a:spcBef>
                <a:spcPct val="20000"/>
              </a:spcBef>
              <a:spcAft>
                <a:spcPts val="0"/>
              </a:spcAft>
              <a:buFont typeface="Wingdings" pitchFamily="2" charset="2"/>
              <a:buChar char="q"/>
              <a:defRPr/>
            </a:pPr>
            <a:r>
              <a:rPr lang="en-US" sz="1400" dirty="0">
                <a:cs typeface="Arial" pitchFamily="34" charset="0"/>
              </a:rPr>
              <a:t>NVGs</a:t>
            </a:r>
          </a:p>
          <a:p>
            <a:pPr marL="742950" lvl="1" indent="-285750" fontAlgn="auto">
              <a:spcBef>
                <a:spcPts val="300"/>
              </a:spcBef>
              <a:spcAft>
                <a:spcPts val="0"/>
              </a:spcAft>
              <a:buFont typeface="Wingdings" pitchFamily="2" charset="2"/>
              <a:buChar char="Ø"/>
              <a:defRPr/>
            </a:pPr>
            <a:r>
              <a:rPr lang="en-US" sz="1400" dirty="0">
                <a:cs typeface="Arial" pitchFamily="34" charset="0"/>
              </a:rPr>
              <a:t>Operational </a:t>
            </a:r>
          </a:p>
          <a:p>
            <a:pPr marL="742950" lvl="1" indent="-285750" fontAlgn="auto">
              <a:spcBef>
                <a:spcPts val="300"/>
              </a:spcBef>
              <a:spcAft>
                <a:spcPts val="0"/>
              </a:spcAft>
              <a:buFont typeface="Wingdings" pitchFamily="2" charset="2"/>
              <a:buChar char="Ø"/>
              <a:defRPr/>
            </a:pPr>
            <a:r>
              <a:rPr lang="en-US" sz="1400" dirty="0">
                <a:cs typeface="Arial" pitchFamily="34" charset="0"/>
              </a:rPr>
              <a:t>Spare Batteries</a:t>
            </a:r>
          </a:p>
          <a:p>
            <a:pPr marL="742950" lvl="1" indent="-285750" fontAlgn="auto">
              <a:spcBef>
                <a:spcPts val="300"/>
              </a:spcBef>
              <a:spcAft>
                <a:spcPts val="0"/>
              </a:spcAft>
              <a:buFont typeface="Wingdings" pitchFamily="2" charset="2"/>
              <a:buChar char="Ø"/>
              <a:defRPr/>
            </a:pPr>
            <a:r>
              <a:rPr lang="en-US" sz="1400" dirty="0">
                <a:cs typeface="Arial" pitchFamily="34" charset="0"/>
              </a:rPr>
              <a:t>Helmet mounts </a:t>
            </a:r>
            <a:r>
              <a:rPr lang="en-US" sz="1400" dirty="0" smtClean="0">
                <a:cs typeface="Arial" pitchFamily="34" charset="0"/>
              </a:rPr>
              <a:t>mounted</a:t>
            </a:r>
          </a:p>
          <a:p>
            <a:pPr marL="742950" lvl="1" indent="-285750" fontAlgn="auto">
              <a:spcBef>
                <a:spcPts val="300"/>
              </a:spcBef>
              <a:spcAft>
                <a:spcPts val="0"/>
              </a:spcAft>
              <a:buFont typeface="Wingdings" pitchFamily="2" charset="2"/>
              <a:buChar char="Ø"/>
              <a:defRPr/>
            </a:pPr>
            <a:r>
              <a:rPr lang="en-US" sz="1400" dirty="0" smtClean="0">
                <a:cs typeface="Arial" pitchFamily="34" charset="0"/>
              </a:rPr>
              <a:t>Security strap for NVGs</a:t>
            </a:r>
            <a:endParaRPr lang="en-US" sz="1400" dirty="0">
              <a:cs typeface="Arial" pitchFamily="34" charset="0"/>
            </a:endParaRPr>
          </a:p>
          <a:p>
            <a:pPr marL="342900" indent="-342900" fontAlgn="auto">
              <a:spcBef>
                <a:spcPts val="300"/>
              </a:spcBef>
              <a:spcAft>
                <a:spcPts val="0"/>
              </a:spcAft>
              <a:buFont typeface="Wingdings" pitchFamily="2" charset="2"/>
              <a:buChar char="q"/>
              <a:defRPr/>
            </a:pPr>
            <a:r>
              <a:rPr lang="en-US" sz="1400" dirty="0">
                <a:cs typeface="Arial" pitchFamily="34" charset="0"/>
              </a:rPr>
              <a:t>Test Fire</a:t>
            </a:r>
          </a:p>
          <a:p>
            <a:pPr marL="342900" indent="-342900" fontAlgn="auto">
              <a:spcBef>
                <a:spcPts val="300"/>
              </a:spcBef>
              <a:spcAft>
                <a:spcPts val="0"/>
              </a:spcAft>
              <a:buFont typeface="Wingdings" pitchFamily="2" charset="2"/>
              <a:buChar char="q"/>
              <a:defRPr/>
            </a:pPr>
            <a:r>
              <a:rPr lang="en-US" sz="1400" dirty="0">
                <a:cs typeface="Arial" pitchFamily="34" charset="0"/>
              </a:rPr>
              <a:t>Deficiencies noted in earlier inspection</a:t>
            </a:r>
          </a:p>
          <a:p>
            <a:pPr marL="342900" indent="-342900" fontAlgn="auto">
              <a:spcBef>
                <a:spcPts val="300"/>
              </a:spcBef>
              <a:spcAft>
                <a:spcPts val="0"/>
              </a:spcAft>
              <a:buFont typeface="Wingdings" pitchFamily="2" charset="2"/>
              <a:buChar char="q"/>
              <a:defRPr/>
            </a:pPr>
            <a:r>
              <a:rPr lang="en-US" sz="1400" dirty="0">
                <a:cs typeface="Arial" pitchFamily="34" charset="0"/>
              </a:rPr>
              <a:t>Rehearsals</a:t>
            </a:r>
          </a:p>
          <a:p>
            <a:pPr marL="342900" indent="-342900" fontAlgn="auto">
              <a:spcBef>
                <a:spcPts val="300"/>
              </a:spcBef>
              <a:spcAft>
                <a:spcPts val="0"/>
              </a:spcAft>
              <a:defRPr/>
            </a:pPr>
            <a:endParaRPr lang="en-US" sz="1400" dirty="0">
              <a:cs typeface="Arial" pitchFamily="34" charset="0"/>
            </a:endParaRPr>
          </a:p>
          <a:p>
            <a:pPr marL="342900" indent="-342900" fontAlgn="auto">
              <a:lnSpc>
                <a:spcPct val="80000"/>
              </a:lnSpc>
              <a:spcBef>
                <a:spcPct val="20000"/>
              </a:spcBef>
              <a:spcAft>
                <a:spcPts val="0"/>
              </a:spcAft>
              <a:defRPr/>
            </a:pPr>
            <a:r>
              <a:rPr lang="en-US" sz="1400" b="1" u="sng" dirty="0">
                <a:cs typeface="Arial" pitchFamily="34" charset="0"/>
              </a:rPr>
              <a:t>RTO / COMMUNICATIONS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Equipment operational</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FREQs / FH set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Time correct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Commo / MEDEVAC / Call for Fire card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Short whip / long whip serviceable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Two hand sets operational / waterproofed / attached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Antennas operational / tied down</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ANCD / SOI</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Wire / Black electrical tape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COMMEX</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spare batteries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PLGR</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Execution checklist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reports / TACSOP</a:t>
            </a:r>
          </a:p>
          <a:p>
            <a:pPr marL="342900" indent="-342900" fontAlgn="auto">
              <a:spcBef>
                <a:spcPts val="300"/>
              </a:spcBef>
              <a:spcAft>
                <a:spcPts val="0"/>
              </a:spcAft>
              <a:defRPr/>
            </a:pPr>
            <a:endParaRPr lang="en-US" sz="1400" dirty="0">
              <a:cs typeface="Arial" pitchFamily="34" charset="0"/>
            </a:endParaRPr>
          </a:p>
        </p:txBody>
      </p:sp>
      <p:sp>
        <p:nvSpPr>
          <p:cNvPr id="593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205</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General PCC / </a:t>
            </a:r>
            <a:r>
              <a:rPr lang="en-US" sz="1600" b="1" dirty="0" smtClean="0">
                <a:ea typeface="+mj-ea"/>
                <a:cs typeface="Arial" pitchFamily="34" charset="0"/>
              </a:rPr>
              <a:t>PCI (2 of 5)</a:t>
            </a:r>
            <a:endParaRPr lang="en-US" sz="1600" dirty="0">
              <a:ea typeface="+mj-ea"/>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205</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General PCC / PCI </a:t>
            </a:r>
            <a:r>
              <a:rPr lang="en-US" sz="1600" b="1" dirty="0" smtClean="0">
                <a:ea typeface="+mj-ea"/>
                <a:cs typeface="Arial" pitchFamily="34" charset="0"/>
              </a:rPr>
              <a:t>(3 of 5)</a:t>
            </a:r>
            <a:endParaRPr lang="en-US" sz="1600" dirty="0">
              <a:ea typeface="+mj-ea"/>
              <a:cs typeface="Arial" pitchFamily="34" charset="0"/>
            </a:endParaRPr>
          </a:p>
        </p:txBody>
      </p:sp>
      <p:sp>
        <p:nvSpPr>
          <p:cNvPr id="24" name="Rectangle 3"/>
          <p:cNvSpPr txBox="1">
            <a:spLocks noChangeArrowheads="1"/>
          </p:cNvSpPr>
          <p:nvPr/>
        </p:nvSpPr>
        <p:spPr>
          <a:xfrm>
            <a:off x="228600" y="990600"/>
            <a:ext cx="6172200" cy="7924800"/>
          </a:xfrm>
          <a:prstGeom prst="rect">
            <a:avLst/>
          </a:prstGeom>
        </p:spPr>
        <p:txBody>
          <a:bodyPr/>
          <a:lstStyle/>
          <a:p>
            <a:pPr fontAlgn="auto">
              <a:spcBef>
                <a:spcPts val="0"/>
              </a:spcBef>
              <a:spcAft>
                <a:spcPts val="0"/>
              </a:spcAft>
              <a:buSzPct val="105000"/>
              <a:defRPr/>
            </a:pPr>
            <a:r>
              <a:rPr lang="en-US" sz="1400" b="1" u="sng" dirty="0">
                <a:cs typeface="Arial" pitchFamily="34" charset="0"/>
              </a:rPr>
              <a:t>MEDIC / CLS / AID &amp; LITTER</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Litters / SKEDCOs / Pole-less Litters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Class VIII inspection (CLS / medic bag)</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Chemlights (blue / IR)</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CLS Bags (1 per maneuver unit)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Aid bags (1 per medic)</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IVs / starter kits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Field dressings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Flashlights (white and red lens)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Book of DA Form 1155/56s</a:t>
            </a:r>
          </a:p>
          <a:p>
            <a:pPr fontAlgn="auto">
              <a:spcBef>
                <a:spcPts val="0"/>
              </a:spcBef>
              <a:spcAft>
                <a:spcPts val="0"/>
              </a:spcAft>
              <a:buSzPct val="105000"/>
              <a:buFont typeface="Wingdings" pitchFamily="2" charset="2"/>
              <a:buChar char="q"/>
              <a:defRPr/>
            </a:pPr>
            <a:endParaRPr lang="en-US" sz="1400" dirty="0">
              <a:cs typeface="Arial" pitchFamily="34" charset="0"/>
            </a:endParaRPr>
          </a:p>
          <a:p>
            <a:pPr fontAlgn="auto">
              <a:spcBef>
                <a:spcPts val="0"/>
              </a:spcBef>
              <a:spcAft>
                <a:spcPts val="0"/>
              </a:spcAft>
              <a:buSzPct val="105000"/>
              <a:defRPr/>
            </a:pPr>
            <a:r>
              <a:rPr lang="en-US" sz="1400" b="1" u="sng" dirty="0">
                <a:cs typeface="Arial" pitchFamily="34" charset="0"/>
              </a:rPr>
              <a:t>EPW &amp; SEARCH TEAM</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t>
            </a:r>
            <a:r>
              <a:rPr lang="en-US" sz="1400" dirty="0" smtClean="0">
                <a:cs typeface="Arial" pitchFamily="34" charset="0"/>
              </a:rPr>
              <a:t>Flex cuffs </a:t>
            </a:r>
            <a:r>
              <a:rPr lang="en-US" sz="1400" dirty="0">
                <a:cs typeface="Arial" pitchFamily="34" charset="0"/>
              </a:rPr>
              <a:t>/ prussic ankle / handcuffs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Gags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EPW processing tags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Black / gray / white list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Blind folds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Sand bags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White light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100 mph tape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ROE</a:t>
            </a:r>
          </a:p>
          <a:p>
            <a:pPr fontAlgn="auto">
              <a:spcBef>
                <a:spcPts val="300"/>
              </a:spcBef>
              <a:spcAft>
                <a:spcPts val="0"/>
              </a:spcAft>
              <a:buSzPct val="105000"/>
              <a:defRPr/>
            </a:pPr>
            <a:endParaRPr lang="en-US" sz="1400" dirty="0">
              <a:cs typeface="Arial" pitchFamily="34" charset="0"/>
            </a:endParaRPr>
          </a:p>
          <a:p>
            <a:pPr marL="342900" indent="-342900" fontAlgn="auto">
              <a:lnSpc>
                <a:spcPct val="80000"/>
              </a:lnSpc>
              <a:spcBef>
                <a:spcPct val="20000"/>
              </a:spcBef>
              <a:spcAft>
                <a:spcPts val="0"/>
              </a:spcAft>
              <a:defRPr/>
            </a:pPr>
            <a:r>
              <a:rPr lang="en-US" sz="1400" b="1" u="sng" dirty="0">
                <a:cs typeface="Arial" pitchFamily="34" charset="0"/>
              </a:rPr>
              <a:t>DEMO TEAM</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Explosives inspected / prepped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Time </a:t>
            </a:r>
            <a:r>
              <a:rPr lang="en-US" sz="1400" dirty="0" smtClean="0">
                <a:cs typeface="Arial" pitchFamily="34" charset="0"/>
              </a:rPr>
              <a:t>fuse </a:t>
            </a:r>
            <a:r>
              <a:rPr lang="en-US" sz="1400" dirty="0">
                <a:cs typeface="Arial" pitchFamily="34" charset="0"/>
              </a:rPr>
              <a:t>tested / cut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DET cord inspected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Crimpers / tape measure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Electrical / Non-Electrical initiating devices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Cross leveling of explosives / detonators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Stop watch / chronograph</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100 mph tape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Black electrical tape</a:t>
            </a:r>
          </a:p>
        </p:txBody>
      </p:sp>
      <p:sp>
        <p:nvSpPr>
          <p:cNvPr id="604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205</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General PCC / PCI </a:t>
            </a:r>
            <a:r>
              <a:rPr lang="en-US" sz="1600" b="1" dirty="0" smtClean="0">
                <a:ea typeface="+mj-ea"/>
                <a:cs typeface="Arial" pitchFamily="34" charset="0"/>
              </a:rPr>
              <a:t>(4 of 5)</a:t>
            </a:r>
            <a:endParaRPr lang="en-US" sz="1600" dirty="0">
              <a:ea typeface="+mj-ea"/>
              <a:cs typeface="Arial" pitchFamily="34" charset="0"/>
            </a:endParaRPr>
          </a:p>
        </p:txBody>
      </p:sp>
      <p:sp>
        <p:nvSpPr>
          <p:cNvPr id="24" name="Rectangle 3"/>
          <p:cNvSpPr txBox="1">
            <a:spLocks noChangeArrowheads="1"/>
          </p:cNvSpPr>
          <p:nvPr/>
        </p:nvSpPr>
        <p:spPr>
          <a:xfrm>
            <a:off x="228600" y="1052513"/>
            <a:ext cx="6172200" cy="7786687"/>
          </a:xfrm>
          <a:prstGeom prst="rect">
            <a:avLst/>
          </a:prstGeom>
        </p:spPr>
        <p:txBody>
          <a:bodyPr/>
          <a:lstStyle/>
          <a:p>
            <a:pPr marL="342900" indent="-342900" fontAlgn="auto">
              <a:lnSpc>
                <a:spcPct val="80000"/>
              </a:lnSpc>
              <a:spcBef>
                <a:spcPct val="20000"/>
              </a:spcBef>
              <a:spcAft>
                <a:spcPts val="0"/>
              </a:spcAft>
              <a:defRPr/>
            </a:pPr>
            <a:r>
              <a:rPr lang="en-US" sz="1400" b="1" u="sng" dirty="0">
                <a:cs typeface="Arial" pitchFamily="34" charset="0"/>
              </a:rPr>
              <a:t>AIRBORNE OPERATIONS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ACH complete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M1950 weapons case w/ personnel weapon </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NODS w/ ¼” inch cotton webbing tired around neck</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MOLLE rigged w/ single point harness release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Camelbak / knee pads / IR flag</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HPT lowering line</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Assembly Aid (Steiner Aid)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Red / Green chemlight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Airborne Buddy</a:t>
            </a:r>
          </a:p>
          <a:p>
            <a:pPr fontAlgn="auto">
              <a:spcBef>
                <a:spcPts val="0"/>
              </a:spcBef>
              <a:spcAft>
                <a:spcPts val="0"/>
              </a:spcAft>
              <a:buSzPct val="105000"/>
              <a:buFont typeface="Wingdings" pitchFamily="2" charset="2"/>
              <a:buChar char="q"/>
              <a:defRPr/>
            </a:pPr>
            <a:endParaRPr lang="en-US" sz="1400" dirty="0">
              <a:cs typeface="Arial" pitchFamily="34" charset="0"/>
            </a:endParaRPr>
          </a:p>
          <a:p>
            <a:pPr marL="342900" indent="-342900" fontAlgn="auto">
              <a:lnSpc>
                <a:spcPct val="80000"/>
              </a:lnSpc>
              <a:spcBef>
                <a:spcPct val="20000"/>
              </a:spcBef>
              <a:spcAft>
                <a:spcPts val="0"/>
              </a:spcAft>
              <a:defRPr/>
            </a:pPr>
            <a:r>
              <a:rPr lang="en-US" sz="1400" b="1" u="sng" dirty="0">
                <a:cs typeface="Arial" pitchFamily="34" charset="0"/>
              </a:rPr>
              <a:t>AIR ASSAULT </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TD Point marking kit</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Safety gear (goggles / gloves / hearing protection / grounding rod)</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Chemlights  / VS-17 panels / BB lights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Antennas removed / tied down</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Communication / COMMEX</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LDR Chalk cards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Sling sets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100 mph </a:t>
            </a:r>
            <a:r>
              <a:rPr lang="en-US" sz="1400" dirty="0" smtClean="0">
                <a:cs typeface="Arial" pitchFamily="34" charset="0"/>
              </a:rPr>
              <a:t>tape </a:t>
            </a:r>
            <a:r>
              <a:rPr lang="en-US" sz="1400" dirty="0">
                <a:cs typeface="Arial" pitchFamily="34" charset="0"/>
              </a:rPr>
              <a:t>/ 550 cord / ¼’” cotton webbing</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Extra handsets for C2 AC (headsets)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Marking for bump personnel</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Load certification cards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AMB products (key leaders)</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Vehicles ¾ full</a:t>
            </a:r>
          </a:p>
          <a:p>
            <a:pPr marL="233363" indent="-233363" fontAlgn="auto">
              <a:spcBef>
                <a:spcPts val="300"/>
              </a:spcBef>
              <a:spcAft>
                <a:spcPts val="0"/>
              </a:spcAft>
              <a:buSzPct val="105000"/>
              <a:buFont typeface="Wingdings" pitchFamily="2" charset="2"/>
              <a:buChar char="q"/>
              <a:defRPr/>
            </a:pPr>
            <a:r>
              <a:rPr lang="en-US" sz="1400" dirty="0">
                <a:cs typeface="Arial" pitchFamily="34" charset="0"/>
              </a:rPr>
              <a:t>  Copies of manifests for PZSO / Pilots</a:t>
            </a:r>
          </a:p>
          <a:p>
            <a:pPr marL="233363" indent="-233363" fontAlgn="auto">
              <a:spcBef>
                <a:spcPts val="300"/>
              </a:spcBef>
              <a:spcAft>
                <a:spcPts val="0"/>
              </a:spcAft>
              <a:buSzPct val="105000"/>
              <a:buFont typeface="Wingdings" pitchFamily="2" charset="2"/>
              <a:buChar char="q"/>
              <a:defRPr/>
            </a:pPr>
            <a:endParaRPr lang="en-US" sz="1400" dirty="0">
              <a:cs typeface="Arial" pitchFamily="34" charset="0"/>
            </a:endParaRPr>
          </a:p>
          <a:p>
            <a:pPr marL="342900" indent="-342900" fontAlgn="auto">
              <a:lnSpc>
                <a:spcPct val="80000"/>
              </a:lnSpc>
              <a:spcBef>
                <a:spcPct val="20000"/>
              </a:spcBef>
              <a:spcAft>
                <a:spcPts val="0"/>
              </a:spcAft>
              <a:defRPr/>
            </a:pPr>
            <a:r>
              <a:rPr lang="en-US" sz="1400" b="1" u="sng" dirty="0">
                <a:cs typeface="Arial" pitchFamily="34" charset="0"/>
              </a:rPr>
              <a:t>URBAN PATROLLING</a:t>
            </a:r>
          </a:p>
          <a:p>
            <a:pPr marL="342900" indent="-342900" fontAlgn="auto">
              <a:spcBef>
                <a:spcPts val="300"/>
              </a:spcBef>
              <a:spcAft>
                <a:spcPts val="0"/>
              </a:spcAft>
              <a:buFont typeface="Wingdings" pitchFamily="2" charset="2"/>
              <a:buChar char="q"/>
              <a:defRPr/>
            </a:pPr>
            <a:r>
              <a:rPr lang="en-US" sz="1400" dirty="0">
                <a:cs typeface="Arial" pitchFamily="34" charset="0"/>
              </a:rPr>
              <a:t>Laser Pointers</a:t>
            </a:r>
          </a:p>
          <a:p>
            <a:pPr marL="342900" indent="-342900" fontAlgn="auto">
              <a:spcBef>
                <a:spcPts val="300"/>
              </a:spcBef>
              <a:spcAft>
                <a:spcPts val="0"/>
              </a:spcAft>
              <a:buFont typeface="Wingdings" pitchFamily="2" charset="2"/>
              <a:buChar char="q"/>
              <a:defRPr/>
            </a:pPr>
            <a:r>
              <a:rPr lang="en-US" sz="1400" dirty="0">
                <a:cs typeface="Arial" pitchFamily="34" charset="0"/>
              </a:rPr>
              <a:t>Dismount Commo Kit</a:t>
            </a:r>
          </a:p>
          <a:p>
            <a:pPr marL="342900" indent="-342900" fontAlgn="auto">
              <a:spcBef>
                <a:spcPts val="300"/>
              </a:spcBef>
              <a:spcAft>
                <a:spcPts val="0"/>
              </a:spcAft>
              <a:buFont typeface="Wingdings" pitchFamily="2" charset="2"/>
              <a:buChar char="q"/>
              <a:defRPr/>
            </a:pPr>
            <a:r>
              <a:rPr lang="en-US" sz="1400" dirty="0">
                <a:cs typeface="Arial" pitchFamily="34" charset="0"/>
              </a:rPr>
              <a:t>Location of Adjacent Units</a:t>
            </a:r>
          </a:p>
          <a:p>
            <a:pPr marL="233363" indent="-233363" fontAlgn="auto">
              <a:spcBef>
                <a:spcPts val="300"/>
              </a:spcBef>
              <a:spcAft>
                <a:spcPts val="0"/>
              </a:spcAft>
              <a:buSzPct val="105000"/>
              <a:defRPr/>
            </a:pPr>
            <a:endParaRPr lang="en-US" sz="1400" dirty="0">
              <a:cs typeface="Arial" pitchFamily="34" charset="0"/>
            </a:endParaRPr>
          </a:p>
        </p:txBody>
      </p:sp>
      <p:sp>
        <p:nvSpPr>
          <p:cNvPr id="614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3" name="Rectangle 5"/>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3898" name="Rectangle 10"/>
          <p:cNvSpPr>
            <a:spLocks noChangeArrowheads="1"/>
          </p:cNvSpPr>
          <p:nvPr/>
        </p:nvSpPr>
        <p:spPr bwMode="auto">
          <a:xfrm>
            <a:off x="348916" y="1651087"/>
            <a:ext cx="6172200"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MEMORANDUM FOR RECORD </a:t>
            </a:r>
          </a:p>
          <a:p>
            <a:pPr marL="0" marR="0" lvl="0" indent="0" algn="l" defTabSz="914400" rtl="0" eaLnBrk="1" fontAlgn="base" latinLnBrk="0" hangingPunct="1">
              <a:lnSpc>
                <a:spcPct val="100000"/>
              </a:lnSpc>
              <a:spcBef>
                <a:spcPct val="0"/>
              </a:spcBef>
              <a:spcAft>
                <a:spcPct val="0"/>
              </a:spcAft>
              <a:buClrTx/>
              <a:buSzTx/>
              <a:buFontTx/>
              <a:buNone/>
              <a:tabLst>
                <a:tab pos="3429000" algn="l"/>
              </a:tabLst>
            </a:pPr>
            <a:endParaRPr lang="en-US" sz="1100" dirty="0" smtClean="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3429000" algn="l"/>
              </a:tabLst>
            </a:pP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SUBJECT: SABER TACSOP</a:t>
            </a: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endParaRPr kumimoji="0" lang="en-US" sz="1100" b="0" i="0" u="none"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Purpose.  This TACSOP standardizes</a:t>
            </a:r>
            <a:r>
              <a:rPr kumimoji="0" lang="en-US" sz="1100" b="0" i="0" u="none" strike="noStrike" cap="none" normalizeH="0" dirty="0" smtClean="0">
                <a:ln>
                  <a:noFill/>
                </a:ln>
                <a:solidFill>
                  <a:schemeClr val="tx1"/>
                </a:solidFill>
                <a:effectLst/>
                <a:ea typeface="Times New Roman" pitchFamily="18" charset="0"/>
                <a:cs typeface="Arial" pitchFamily="34" charset="0"/>
              </a:rPr>
              <a:t> routine operations</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 and procedures for how this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squadron</a:t>
            </a:r>
            <a:r>
              <a:rPr kumimoji="0" lang="en-US" sz="1100" b="0" i="0" u="none" strike="noStrike" cap="none" normalizeH="0" dirty="0" smtClean="0">
                <a:ln>
                  <a:noFill/>
                </a:ln>
                <a:solidFill>
                  <a:schemeClr val="tx1"/>
                </a:solidFill>
                <a:effectLst/>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organizes and fights</a:t>
            </a:r>
            <a:r>
              <a:rPr kumimoji="0" lang="en-US" sz="1100" b="0" i="0" u="none" strike="noStrike" cap="none" normalizeH="0" dirty="0" smtClean="0">
                <a:ln>
                  <a:noFill/>
                </a:ln>
                <a:solidFill>
                  <a:schemeClr val="tx1"/>
                </a:solidFill>
                <a:effectLst/>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in support of our higher headquarters.  This will facilitate the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planning, preparation and execution of tactical operations. This TACSOP</a:t>
            </a:r>
            <a:r>
              <a:rPr kumimoji="0" lang="en-US" sz="1100" b="0" i="0" u="none" strike="noStrike" cap="none" normalizeH="0" dirty="0" smtClean="0">
                <a:ln>
                  <a:noFill/>
                </a:ln>
                <a:solidFill>
                  <a:schemeClr val="tx1"/>
                </a:solidFill>
                <a:effectLst/>
                <a:ea typeface="Times New Roman" pitchFamily="18" charset="0"/>
                <a:cs typeface="Arial" pitchFamily="34" charset="0"/>
              </a:rPr>
              <a:t> focuses on the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dirty="0" smtClean="0">
                <a:ln>
                  <a:noFill/>
                </a:ln>
                <a:solidFill>
                  <a:schemeClr val="tx1"/>
                </a:solidFill>
                <a:effectLst/>
                <a:ea typeface="Times New Roman" pitchFamily="18" charset="0"/>
                <a:cs typeface="Arial" pitchFamily="34" charset="0"/>
              </a:rPr>
              <a:t>squadron’s core competencies of reconnaissance and security as conducted during Unified Land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dirty="0" smtClean="0">
                <a:ln>
                  <a:noFill/>
                </a:ln>
                <a:solidFill>
                  <a:schemeClr val="tx1"/>
                </a:solidFill>
                <a:effectLst/>
                <a:ea typeface="Times New Roman" pitchFamily="18" charset="0"/>
                <a:cs typeface="Arial" pitchFamily="34" charset="0"/>
              </a:rPr>
              <a:t>Operations (ULO) in support of Overseas Contingency Operations (OSO)</a:t>
            </a:r>
            <a:endParaRPr kumimoji="0" lang="en-US" sz="1100" b="0" i="0" u="none" strike="noStrike" cap="none" normalizeH="0" baseline="0" dirty="0" smtClean="0">
              <a:ln>
                <a:noFill/>
              </a:ln>
              <a:solidFill>
                <a:schemeClr val="tx1"/>
              </a:solidFill>
              <a:effectLst/>
              <a:ea typeface="Times New Roman" pitchFamily="18"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tab pos="3429000" algn="l"/>
              </a:tabLst>
            </a:pPr>
            <a:endParaRPr kumimoji="0" lang="en-US" sz="1100" b="0" i="0" u="none"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2"/>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Application and Scope. This TACSOP applies to all squadron operations during both combat</a:t>
            </a:r>
            <a:r>
              <a:rPr kumimoji="0" lang="en-US" sz="1100" b="0" i="0" u="none" strike="noStrike" cap="none" normalizeH="0" dirty="0" smtClean="0">
                <a:ln>
                  <a:noFill/>
                </a:ln>
                <a:solidFill>
                  <a:schemeClr val="tx1"/>
                </a:solidFill>
                <a:effectLst/>
                <a:ea typeface="Times New Roman" pitchFamily="18" charset="0"/>
                <a:cs typeface="Arial" pitchFamily="34" charset="0"/>
              </a:rPr>
              <a:t>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and training exercises.  It applies to all organic, assigned, attached, OPCON units and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Supporting</a:t>
            </a:r>
            <a:r>
              <a:rPr lang="en-US" sz="1100" dirty="0" smtClean="0">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units operating within</a:t>
            </a:r>
            <a:r>
              <a:rPr kumimoji="0" lang="en-US" sz="1100" b="0" i="0" u="none" strike="noStrike" cap="none" normalizeH="0" dirty="0" smtClean="0">
                <a:ln>
                  <a:noFill/>
                </a:ln>
                <a:solidFill>
                  <a:schemeClr val="tx1"/>
                </a:solidFill>
                <a:effectLst/>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the squadron’s area of responsibility.  Where the TACSOP and</a:t>
            </a:r>
            <a:r>
              <a:rPr kumimoji="0" lang="en-US" sz="1100" b="0" i="0" u="none" strike="noStrike" cap="none" normalizeH="0" dirty="0" smtClean="0">
                <a:ln>
                  <a:noFill/>
                </a:ln>
                <a:solidFill>
                  <a:schemeClr val="tx1"/>
                </a:solidFill>
                <a:effectLst/>
                <a:ea typeface="Times New Roman" pitchFamily="18" charset="0"/>
                <a:cs typeface="Arial" pitchFamily="34" charset="0"/>
              </a:rPr>
              <a:t>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subordinate unit SOPs are in conflict, the TACSOP takes precedence.  </a:t>
            </a:r>
          </a:p>
          <a:p>
            <a:pPr marL="228600" marR="0" lvl="0" indent="-228600" algn="l" defTabSz="914400" rtl="0" eaLnBrk="0" fontAlgn="base" latinLnBrk="0" hangingPunct="0">
              <a:lnSpc>
                <a:spcPct val="100000"/>
              </a:lnSpc>
              <a:spcBef>
                <a:spcPct val="0"/>
              </a:spcBef>
              <a:spcAft>
                <a:spcPct val="0"/>
              </a:spcAft>
              <a:buClrTx/>
              <a:buSzTx/>
              <a:buFontTx/>
              <a:buAutoNum type="arabicPeriod" startAt="2"/>
              <a:tabLst>
                <a:tab pos="3429000" algn="l"/>
              </a:tabLst>
            </a:pPr>
            <a:endParaRPr kumimoji="0" lang="en-US" sz="1100" b="0" i="0" u="none"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Organization.  The TACSOP contains multiple sections that cover a myriad of topics from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task organization, to various checklists for specific operations.  Whereas this SOP covers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lang="en-US" sz="1100" dirty="0" smtClean="0">
                <a:ea typeface="Times New Roman" pitchFamily="18" charset="0"/>
                <a:cs typeface="Arial" pitchFamily="34" charset="0"/>
              </a:rPr>
              <a:t>multiple</a:t>
            </a:r>
            <a:r>
              <a:rPr kumimoji="0" lang="en-US" sz="1100" b="0" i="0" u="none" strike="noStrike" cap="none" normalizeH="0" dirty="0" smtClean="0">
                <a:ln>
                  <a:noFill/>
                </a:ln>
                <a:solidFill>
                  <a:schemeClr val="tx1"/>
                </a:solidFill>
                <a:effectLst/>
                <a:ea typeface="Times New Roman" pitchFamily="18" charset="0"/>
                <a:cs typeface="Arial" pitchFamily="34" charset="0"/>
              </a:rPr>
              <a:t> </a:t>
            </a:r>
            <a:r>
              <a:rPr lang="en-US" sz="1100" dirty="0" smtClean="0">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areas, it does not look to replace existing doctrine. Rather, it serves to outline points </a:t>
            </a:r>
          </a:p>
          <a:p>
            <a:pPr marL="228600" marR="0" lvl="0" indent="-228600" algn="l" defTabSz="914400" rtl="0" eaLnBrk="0" fontAlgn="base" latinLnBrk="0" hangingPunct="0">
              <a:lnSpc>
                <a:spcPct val="100000"/>
              </a:lnSpc>
              <a:spcBef>
                <a:spcPct val="0"/>
              </a:spcBef>
              <a:spcAft>
                <a:spcPct val="0"/>
              </a:spcAft>
              <a:buClrTx/>
              <a:buSzTx/>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specific to</a:t>
            </a:r>
            <a:r>
              <a:rPr kumimoji="0" lang="en-US" sz="1100" b="0" i="0" u="none" strike="noStrike" cap="none" normalizeH="0" dirty="0" smtClean="0">
                <a:ln>
                  <a:noFill/>
                </a:ln>
                <a:solidFill>
                  <a:schemeClr val="tx1"/>
                </a:solidFill>
                <a:effectLst/>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this squadron for both internal and external understanding.</a:t>
            </a: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tab pos="3429000" algn="l"/>
              </a:tabLst>
            </a:pP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4.  Review and Changes.  The Squadron Commander is the approval authority for all changes to this SOP.  S3 CUOPS will coordinate proposed changes and periodically publish consolidated change documents.  Submit recommended changes to the Squadron Operations Officer.  </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endParaRPr kumimoji="0" lang="en-US" sz="11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endParaRPr lang="en-US" sz="1100" dirty="0" smtClean="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ACKNOWLEDGE:</a:t>
            </a:r>
          </a:p>
          <a:p>
            <a:pPr lvl="0" eaLnBrk="0" hangingPunct="0">
              <a:tabLst>
                <a:tab pos="3429000" algn="l"/>
              </a:tabLst>
            </a:pPr>
            <a:r>
              <a:rPr lang="en-US" sz="1100" dirty="0" smtClean="0">
                <a:cs typeface="Arial" pitchFamily="34" charset="0"/>
              </a:rPr>
              <a:t>                                                                                         //ORIGINAL SIGNED//                                            </a:t>
            </a: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	LANCE C. VARNEY</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	LTC, IN</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	Commanding</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						</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DISTRIBUTION:  A	</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OFFICIAL:  S3</a:t>
            </a:r>
            <a:endParaRPr kumimoji="0" lang="en-US" sz="1100" b="0" i="0" u="none" strike="noStrike" cap="none" normalizeH="0" baseline="0" dirty="0" smtClean="0">
              <a:ln>
                <a:noFill/>
              </a:ln>
              <a:solidFill>
                <a:schemeClr val="tx1"/>
              </a:solidFill>
              <a:effectLst/>
              <a:cs typeface="Arial" pitchFamily="34" charset="0"/>
            </a:endParaRPr>
          </a:p>
        </p:txBody>
      </p:sp>
      <p:pic>
        <p:nvPicPr>
          <p:cNvPr id="15" name="Picture 14"/>
          <p:cNvPicPr/>
          <p:nvPr/>
        </p:nvPicPr>
        <p:blipFill>
          <a:blip r:embed="rId2" cstate="print"/>
          <a:srcRect/>
          <a:stretch>
            <a:fillRect/>
          </a:stretch>
        </p:blipFill>
        <p:spPr bwMode="auto">
          <a:xfrm>
            <a:off x="213406" y="453190"/>
            <a:ext cx="1839982" cy="954157"/>
          </a:xfrm>
          <a:prstGeom prst="rect">
            <a:avLst/>
          </a:prstGeom>
          <a:noFill/>
          <a:ln w="9525">
            <a:noFill/>
            <a:miter lim="800000"/>
            <a:headEnd/>
            <a:tailEnd/>
          </a:ln>
        </p:spPr>
      </p:pic>
      <p:sp>
        <p:nvSpPr>
          <p:cNvPr id="293899" name="Rectangle 11"/>
          <p:cNvSpPr>
            <a:spLocks noChangeArrowheads="1"/>
          </p:cNvSpPr>
          <p:nvPr/>
        </p:nvSpPr>
        <p:spPr bwMode="auto">
          <a:xfrm>
            <a:off x="1413966" y="870284"/>
            <a:ext cx="4019550" cy="2143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000000"/>
                </a:solidFill>
                <a:effectLst/>
                <a:latin typeface="Times New Roman" pitchFamily="18" charset="0"/>
                <a:cs typeface="Arial" pitchFamily="34" charset="0"/>
              </a:rPr>
              <a:t>2ND BRIGADE COMBAT TEAM, 3</a:t>
            </a:r>
            <a:r>
              <a:rPr kumimoji="0" lang="en-US" sz="800" b="1" i="0" u="none" strike="noStrike" cap="none" normalizeH="0" baseline="30000" dirty="0" smtClean="0">
                <a:ln>
                  <a:noFill/>
                </a:ln>
                <a:solidFill>
                  <a:srgbClr val="000000"/>
                </a:solidFill>
                <a:effectLst/>
                <a:latin typeface="Times New Roman" pitchFamily="18" charset="0"/>
                <a:cs typeface="Arial" pitchFamily="34" charset="0"/>
              </a:rPr>
              <a:t>RD</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 </a:t>
            </a:r>
            <a:r>
              <a:rPr lang="en-US" sz="800" b="1" dirty="0" smtClean="0">
                <a:solidFill>
                  <a:srgbClr val="000000"/>
                </a:solidFill>
                <a:latin typeface="Times New Roman" pitchFamily="18" charset="0"/>
                <a:cs typeface="Arial" pitchFamily="34" charset="0"/>
              </a:rPr>
              <a:t>I</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NFANTRY DIVISION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3900" name="Rectangle 12"/>
          <p:cNvSpPr>
            <a:spLocks noChangeArrowheads="1"/>
          </p:cNvSpPr>
          <p:nvPr/>
        </p:nvSpPr>
        <p:spPr bwMode="auto">
          <a:xfrm>
            <a:off x="1860884" y="576681"/>
            <a:ext cx="3121025" cy="187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DEPARTMENT OF THE ARMY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3901" name="Rectangle 13"/>
          <p:cNvSpPr>
            <a:spLocks noChangeArrowheads="1"/>
          </p:cNvSpPr>
          <p:nvPr/>
        </p:nvSpPr>
        <p:spPr bwMode="auto">
          <a:xfrm>
            <a:off x="1507958" y="732423"/>
            <a:ext cx="3840162" cy="139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800" b="1" dirty="0" smtClean="0">
                <a:solidFill>
                  <a:srgbClr val="000000"/>
                </a:solidFill>
                <a:latin typeface="Times New Roman" pitchFamily="18" charset="0"/>
                <a:cs typeface="Arial" pitchFamily="34" charset="0"/>
              </a:rPr>
              <a:t>HEADQUARTERS</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 3</a:t>
            </a:r>
            <a:r>
              <a:rPr kumimoji="0" lang="en-US" sz="800" b="1" i="0" u="none" strike="noStrike" cap="none" normalizeH="0" baseline="30000" dirty="0" smtClean="0">
                <a:ln>
                  <a:noFill/>
                </a:ln>
                <a:solidFill>
                  <a:srgbClr val="000000"/>
                </a:solidFill>
                <a:effectLst/>
                <a:latin typeface="Times New Roman" pitchFamily="18" charset="0"/>
                <a:cs typeface="Arial" pitchFamily="34" charset="0"/>
              </a:rPr>
              <a:t>RD</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 SQUADRON, 7</a:t>
            </a:r>
            <a:r>
              <a:rPr kumimoji="0" lang="en-US" sz="800" b="1" i="0" u="none" strike="noStrike" cap="none" normalizeH="0" baseline="30000" dirty="0" smtClean="0">
                <a:ln>
                  <a:noFill/>
                </a:ln>
                <a:solidFill>
                  <a:srgbClr val="000000"/>
                </a:solidFill>
                <a:effectLst/>
                <a:latin typeface="Times New Roman" pitchFamily="18" charset="0"/>
                <a:cs typeface="Arial" pitchFamily="34" charset="0"/>
              </a:rPr>
              <a:t>TH</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 </a:t>
            </a:r>
            <a:r>
              <a:rPr lang="en-US" sz="800" b="1" dirty="0" smtClean="0">
                <a:solidFill>
                  <a:srgbClr val="000000"/>
                </a:solidFill>
                <a:latin typeface="Times New Roman" pitchFamily="18" charset="0"/>
                <a:cs typeface="Arial" pitchFamily="34" charset="0"/>
              </a:rPr>
              <a:t>U</a:t>
            </a:r>
            <a:r>
              <a:rPr kumimoji="0" lang="en-US" sz="800" b="1" i="0" u="none" strike="noStrike" cap="none" normalizeH="0" baseline="0" dirty="0" smtClean="0">
                <a:ln>
                  <a:noFill/>
                </a:ln>
                <a:solidFill>
                  <a:srgbClr val="000000"/>
                </a:solidFill>
                <a:effectLst/>
                <a:latin typeface="Times New Roman" pitchFamily="18" charset="0"/>
                <a:cs typeface="Arial" pitchFamily="34" charset="0"/>
              </a:rPr>
              <a:t>.S. CAVALRY REGIMENT</a:t>
            </a:r>
          </a:p>
          <a:p>
            <a:pPr marL="0" marR="0" lvl="0" indent="0" algn="ctr" defTabSz="914400" rtl="0" eaLnBrk="1" fontAlgn="base" latinLnBrk="0" hangingPunct="1">
              <a:lnSpc>
                <a:spcPct val="100000"/>
              </a:lnSpc>
              <a:spcBef>
                <a:spcPct val="0"/>
              </a:spcBef>
              <a:spcAft>
                <a:spcPts val="1000"/>
              </a:spcAft>
              <a:buClrTx/>
              <a:buSzTx/>
              <a:buFontTx/>
              <a:buNone/>
              <a:tabLst/>
            </a:pPr>
            <a:r>
              <a:rPr lang="en-US" sz="800" b="1" dirty="0" smtClean="0">
                <a:solidFill>
                  <a:srgbClr val="000000"/>
                </a:solidFill>
                <a:latin typeface="Times New Roman" pitchFamily="18" charset="0"/>
                <a:cs typeface="Arial" pitchFamily="34" charset="0"/>
              </a:rPr>
              <a:t>FORT STEWART, GA 31315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5117428" y="1536034"/>
            <a:ext cx="1077539" cy="261610"/>
          </a:xfrm>
          <a:prstGeom prst="rect">
            <a:avLst/>
          </a:prstGeom>
          <a:noFill/>
        </p:spPr>
        <p:txBody>
          <a:bodyPr wrap="none" rtlCol="0">
            <a:spAutoFit/>
          </a:bodyPr>
          <a:lstStyle/>
          <a:p>
            <a:r>
              <a:rPr lang="en-US" sz="1100" dirty="0" smtClean="0"/>
              <a:t>15 June, 2012</a:t>
            </a:r>
            <a:endParaRPr lang="en-US" sz="1100" dirty="0"/>
          </a:p>
        </p:txBody>
      </p:sp>
      <p:sp>
        <p:nvSpPr>
          <p:cNvPr id="20" name="TextBox 19"/>
          <p:cNvSpPr txBox="1"/>
          <p:nvPr/>
        </p:nvSpPr>
        <p:spPr>
          <a:xfrm>
            <a:off x="457200" y="1524000"/>
            <a:ext cx="1026243" cy="261610"/>
          </a:xfrm>
          <a:prstGeom prst="rect">
            <a:avLst/>
          </a:prstGeom>
          <a:noFill/>
        </p:spPr>
        <p:txBody>
          <a:bodyPr wrap="none" rtlCol="0">
            <a:spAutoFit/>
          </a:bodyPr>
          <a:lstStyle/>
          <a:p>
            <a:r>
              <a:rPr lang="en-US" sz="1100" dirty="0" smtClean="0"/>
              <a:t>AFZP-VBE-C</a:t>
            </a:r>
            <a:endParaRPr lang="en-US" sz="11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txBox="1">
            <a:spLocks noChangeArrowheads="1"/>
          </p:cNvSpPr>
          <p:nvPr/>
        </p:nvSpPr>
        <p:spPr bwMode="auto">
          <a:xfrm>
            <a:off x="228600" y="1066800"/>
            <a:ext cx="6248400" cy="7620000"/>
          </a:xfrm>
          <a:prstGeom prst="rect">
            <a:avLst/>
          </a:prstGeom>
          <a:noFill/>
          <a:ln w="9525">
            <a:noFill/>
            <a:miter lim="800000"/>
            <a:headEnd/>
            <a:tailEnd/>
          </a:ln>
        </p:spPr>
        <p:txBody>
          <a:bodyPr/>
          <a:lstStyle/>
          <a:p>
            <a:pPr marL="342900" indent="-342900">
              <a:spcBef>
                <a:spcPts val="300"/>
              </a:spcBef>
            </a:pPr>
            <a:r>
              <a:rPr lang="en-US" sz="1400" b="1" u="sng" dirty="0">
                <a:cs typeface="Arial" pitchFamily="34" charset="0"/>
              </a:rPr>
              <a:t>RAID/CORDON AND SEARCH</a:t>
            </a:r>
          </a:p>
          <a:p>
            <a:pPr marL="342900" indent="-342900">
              <a:spcBef>
                <a:spcPts val="300"/>
              </a:spcBef>
              <a:buFont typeface="Wingdings" pitchFamily="2" charset="2"/>
              <a:buChar char="q"/>
            </a:pPr>
            <a:r>
              <a:rPr lang="en-US" sz="1400" dirty="0">
                <a:cs typeface="Arial" pitchFamily="34" charset="0"/>
              </a:rPr>
              <a:t>Breaching materials</a:t>
            </a:r>
          </a:p>
          <a:p>
            <a:pPr marL="342900" indent="-342900">
              <a:spcBef>
                <a:spcPts val="300"/>
              </a:spcBef>
              <a:buFont typeface="Wingdings" pitchFamily="2" charset="2"/>
              <a:buChar char="q"/>
            </a:pPr>
            <a:r>
              <a:rPr lang="en-US" sz="1400" dirty="0">
                <a:cs typeface="Arial" pitchFamily="34" charset="0"/>
              </a:rPr>
              <a:t>Weapons Lights</a:t>
            </a:r>
          </a:p>
          <a:p>
            <a:pPr marL="342900" indent="-342900">
              <a:spcBef>
                <a:spcPts val="300"/>
              </a:spcBef>
              <a:buFont typeface="Wingdings" pitchFamily="2" charset="2"/>
              <a:buChar char="q"/>
            </a:pPr>
            <a:r>
              <a:rPr lang="en-US" sz="1400" dirty="0">
                <a:cs typeface="Arial" pitchFamily="34" charset="0"/>
              </a:rPr>
              <a:t>CLS / Trauma Aid Bag</a:t>
            </a:r>
          </a:p>
          <a:p>
            <a:pPr marL="342900" indent="-342900">
              <a:spcBef>
                <a:spcPts val="300"/>
              </a:spcBef>
              <a:buFont typeface="Wingdings" pitchFamily="2" charset="2"/>
              <a:buChar char="q"/>
            </a:pPr>
            <a:r>
              <a:rPr lang="en-US" sz="1400" dirty="0">
                <a:cs typeface="Arial" pitchFamily="34" charset="0"/>
              </a:rPr>
              <a:t>Cleared Building Marking Material</a:t>
            </a:r>
          </a:p>
          <a:p>
            <a:pPr marL="342900" indent="-342900">
              <a:spcBef>
                <a:spcPts val="300"/>
              </a:spcBef>
              <a:buFont typeface="Wingdings" pitchFamily="2" charset="2"/>
              <a:buChar char="q"/>
            </a:pPr>
            <a:r>
              <a:rPr lang="en-US" sz="1400" dirty="0">
                <a:cs typeface="Arial" pitchFamily="34" charset="0"/>
              </a:rPr>
              <a:t>Mine Detectors</a:t>
            </a:r>
          </a:p>
          <a:p>
            <a:pPr marL="342900" indent="-342900">
              <a:spcBef>
                <a:spcPts val="300"/>
              </a:spcBef>
              <a:buFont typeface="Wingdings" pitchFamily="2" charset="2"/>
              <a:buChar char="q"/>
            </a:pPr>
            <a:r>
              <a:rPr lang="en-US" sz="1400" dirty="0">
                <a:cs typeface="Arial" pitchFamily="34" charset="0"/>
              </a:rPr>
              <a:t>Detainee Kits</a:t>
            </a:r>
          </a:p>
          <a:p>
            <a:pPr marL="342900" indent="-342900">
              <a:spcBef>
                <a:spcPts val="300"/>
              </a:spcBef>
            </a:pPr>
            <a:endParaRPr lang="en-US" sz="1400" b="1" u="sng" dirty="0">
              <a:cs typeface="Arial" pitchFamily="34" charset="0"/>
            </a:endParaRPr>
          </a:p>
          <a:p>
            <a:pPr marL="342900" indent="-342900">
              <a:spcBef>
                <a:spcPts val="300"/>
              </a:spcBef>
            </a:pPr>
            <a:r>
              <a:rPr lang="en-US" sz="1400" b="1" u="sng" dirty="0">
                <a:cs typeface="Arial" pitchFamily="34" charset="0"/>
              </a:rPr>
              <a:t>STATIC SITE SECURITY</a:t>
            </a:r>
          </a:p>
          <a:p>
            <a:pPr marL="342900" indent="-342900">
              <a:spcBef>
                <a:spcPts val="300"/>
              </a:spcBef>
              <a:buFont typeface="Wingdings" pitchFamily="2" charset="2"/>
              <a:buChar char="q"/>
            </a:pPr>
            <a:r>
              <a:rPr lang="en-US" sz="1400" dirty="0">
                <a:cs typeface="Arial" pitchFamily="34" charset="0"/>
              </a:rPr>
              <a:t>Classes I/III/IV/V for three days</a:t>
            </a:r>
          </a:p>
          <a:p>
            <a:pPr marL="342900" indent="-342900">
              <a:spcBef>
                <a:spcPts val="300"/>
              </a:spcBef>
              <a:buFont typeface="Wingdings" pitchFamily="2" charset="2"/>
              <a:buChar char="q"/>
            </a:pPr>
            <a:r>
              <a:rPr lang="en-US" sz="1400" dirty="0">
                <a:cs typeface="Arial" pitchFamily="34" charset="0"/>
              </a:rPr>
              <a:t>Binos and tripods</a:t>
            </a:r>
          </a:p>
          <a:p>
            <a:pPr marL="342900" indent="-342900">
              <a:spcBef>
                <a:spcPts val="300"/>
              </a:spcBef>
              <a:buFont typeface="Wingdings" pitchFamily="2" charset="2"/>
              <a:buChar char="q"/>
            </a:pPr>
            <a:r>
              <a:rPr lang="en-US" sz="1400" dirty="0">
                <a:cs typeface="Arial" pitchFamily="34" charset="0"/>
              </a:rPr>
              <a:t>Sandbags</a:t>
            </a:r>
          </a:p>
          <a:p>
            <a:pPr marL="342900" indent="-342900">
              <a:spcBef>
                <a:spcPts val="300"/>
              </a:spcBef>
              <a:buFont typeface="Wingdings" pitchFamily="2" charset="2"/>
              <a:buChar char="q"/>
            </a:pPr>
            <a:r>
              <a:rPr lang="en-US" sz="1400" dirty="0">
                <a:cs typeface="Arial" pitchFamily="34" charset="0"/>
              </a:rPr>
              <a:t>Other barrier materials</a:t>
            </a:r>
          </a:p>
          <a:p>
            <a:pPr marL="342900" indent="-342900">
              <a:spcBef>
                <a:spcPts val="300"/>
              </a:spcBef>
              <a:buFont typeface="Wingdings" pitchFamily="2" charset="2"/>
              <a:buChar char="q"/>
            </a:pPr>
            <a:r>
              <a:rPr lang="en-US" sz="1400" dirty="0">
                <a:cs typeface="Arial" pitchFamily="34" charset="0"/>
              </a:rPr>
              <a:t>Overlay for Sectors of Fire</a:t>
            </a:r>
          </a:p>
          <a:p>
            <a:pPr marL="342900" indent="-342900">
              <a:spcBef>
                <a:spcPts val="300"/>
              </a:spcBef>
              <a:buFont typeface="Wingdings" pitchFamily="2" charset="2"/>
              <a:buChar char="q"/>
            </a:pPr>
            <a:r>
              <a:rPr lang="en-US" sz="1400" dirty="0">
                <a:cs typeface="Arial" pitchFamily="34" charset="0"/>
              </a:rPr>
              <a:t>Fires Matrix for localized TRPs</a:t>
            </a:r>
          </a:p>
          <a:p>
            <a:pPr marL="342900" indent="-342900">
              <a:spcBef>
                <a:spcPts val="300"/>
              </a:spcBef>
            </a:pPr>
            <a:endParaRPr lang="en-US" sz="1400" b="1" u="sng" dirty="0">
              <a:cs typeface="Arial" pitchFamily="34" charset="0"/>
            </a:endParaRPr>
          </a:p>
          <a:p>
            <a:pPr marL="342900" indent="-342900">
              <a:spcBef>
                <a:spcPts val="300"/>
              </a:spcBef>
            </a:pPr>
            <a:r>
              <a:rPr lang="en-US" sz="1400" b="1" u="sng" dirty="0">
                <a:cs typeface="Arial" pitchFamily="34" charset="0"/>
              </a:rPr>
              <a:t>BUILDING DEFENSE IN MOUT</a:t>
            </a:r>
          </a:p>
          <a:p>
            <a:pPr marL="342900" indent="-342900">
              <a:spcBef>
                <a:spcPts val="300"/>
              </a:spcBef>
              <a:buFont typeface="Wingdings" pitchFamily="2" charset="2"/>
              <a:buChar char="q"/>
            </a:pPr>
            <a:r>
              <a:rPr lang="en-US" sz="1400" dirty="0">
                <a:cs typeface="Arial" pitchFamily="34" charset="0"/>
              </a:rPr>
              <a:t>Laser Pointers</a:t>
            </a:r>
          </a:p>
          <a:p>
            <a:pPr marL="342900" indent="-342900">
              <a:spcBef>
                <a:spcPts val="300"/>
              </a:spcBef>
              <a:buFont typeface="Wingdings" pitchFamily="2" charset="2"/>
              <a:buChar char="q"/>
            </a:pPr>
            <a:r>
              <a:rPr lang="en-US" sz="1400" dirty="0">
                <a:cs typeface="Arial" pitchFamily="34" charset="0"/>
              </a:rPr>
              <a:t>Sandbags</a:t>
            </a:r>
          </a:p>
          <a:p>
            <a:pPr marL="342900" indent="-342900">
              <a:spcBef>
                <a:spcPts val="300"/>
              </a:spcBef>
              <a:buFont typeface="Wingdings" pitchFamily="2" charset="2"/>
              <a:buChar char="q"/>
            </a:pPr>
            <a:r>
              <a:rPr lang="en-US" sz="1400" dirty="0">
                <a:cs typeface="Arial" pitchFamily="34" charset="0"/>
              </a:rPr>
              <a:t>Class IV</a:t>
            </a:r>
          </a:p>
          <a:p>
            <a:pPr marL="342900" indent="-342900">
              <a:spcBef>
                <a:spcPts val="300"/>
              </a:spcBef>
              <a:buFont typeface="Wingdings" pitchFamily="2" charset="2"/>
              <a:buChar char="q"/>
            </a:pPr>
            <a:r>
              <a:rPr lang="en-US" sz="1400" dirty="0">
                <a:cs typeface="Arial" pitchFamily="34" charset="0"/>
              </a:rPr>
              <a:t>Sectors of Fire</a:t>
            </a:r>
          </a:p>
          <a:p>
            <a:pPr marL="342900" indent="-342900">
              <a:spcBef>
                <a:spcPts val="300"/>
              </a:spcBef>
            </a:pPr>
            <a:endParaRPr lang="en-US" sz="1400" b="1" u="sng" dirty="0">
              <a:cs typeface="Arial" pitchFamily="34" charset="0"/>
            </a:endParaRPr>
          </a:p>
          <a:p>
            <a:pPr marL="342900" indent="-342900">
              <a:spcBef>
                <a:spcPts val="300"/>
              </a:spcBef>
            </a:pPr>
            <a:r>
              <a:rPr lang="en-US" sz="1400" b="1" u="sng" dirty="0">
                <a:cs typeface="Arial" pitchFamily="34" charset="0"/>
              </a:rPr>
              <a:t>TRAFFIC CONTROL POINT</a:t>
            </a:r>
          </a:p>
          <a:p>
            <a:pPr marL="342900" indent="-342900">
              <a:spcBef>
                <a:spcPts val="300"/>
              </a:spcBef>
              <a:buFont typeface="Wingdings" pitchFamily="2" charset="2"/>
              <a:buChar char="q"/>
            </a:pPr>
            <a:r>
              <a:rPr lang="en-US" sz="1400" dirty="0">
                <a:cs typeface="Arial" pitchFamily="34" charset="0"/>
              </a:rPr>
              <a:t>Class IV</a:t>
            </a:r>
          </a:p>
          <a:p>
            <a:pPr marL="342900" indent="-342900">
              <a:spcBef>
                <a:spcPts val="300"/>
              </a:spcBef>
              <a:buFont typeface="Wingdings" pitchFamily="2" charset="2"/>
              <a:buChar char="q"/>
            </a:pPr>
            <a:r>
              <a:rPr lang="en-US" sz="1400" dirty="0">
                <a:cs typeface="Arial" pitchFamily="34" charset="0"/>
              </a:rPr>
              <a:t>Flashlights</a:t>
            </a:r>
          </a:p>
          <a:p>
            <a:pPr marL="342900" indent="-342900">
              <a:spcBef>
                <a:spcPts val="300"/>
              </a:spcBef>
              <a:buFont typeface="Wingdings" pitchFamily="2" charset="2"/>
              <a:buChar char="q"/>
            </a:pPr>
            <a:r>
              <a:rPr lang="en-US" sz="1400" dirty="0">
                <a:cs typeface="Arial" pitchFamily="34" charset="0"/>
              </a:rPr>
              <a:t>Pry Bar</a:t>
            </a:r>
          </a:p>
          <a:p>
            <a:pPr marL="342900" indent="-342900">
              <a:spcBef>
                <a:spcPts val="300"/>
              </a:spcBef>
              <a:buFont typeface="Wingdings" pitchFamily="2" charset="2"/>
              <a:buChar char="q"/>
            </a:pPr>
            <a:r>
              <a:rPr lang="en-US" sz="1400" dirty="0">
                <a:cs typeface="Arial" pitchFamily="34" charset="0"/>
              </a:rPr>
              <a:t>Mirrors</a:t>
            </a:r>
          </a:p>
          <a:p>
            <a:pPr marL="342900" indent="-342900">
              <a:spcBef>
                <a:spcPts val="300"/>
              </a:spcBef>
              <a:buFont typeface="Wingdings" pitchFamily="2" charset="2"/>
              <a:buChar char="q"/>
            </a:pPr>
            <a:r>
              <a:rPr lang="en-US" sz="1400" dirty="0">
                <a:cs typeface="Arial" pitchFamily="34" charset="0"/>
              </a:rPr>
              <a:t>Dual Language Signs</a:t>
            </a:r>
          </a:p>
          <a:p>
            <a:pPr marL="342900" indent="-342900">
              <a:spcBef>
                <a:spcPts val="300"/>
              </a:spcBef>
              <a:buFont typeface="Wingdings" pitchFamily="2" charset="2"/>
              <a:buChar char="q"/>
            </a:pPr>
            <a:r>
              <a:rPr lang="en-US" sz="1400" dirty="0">
                <a:cs typeface="Arial" pitchFamily="34" charset="0"/>
              </a:rPr>
              <a:t>NVGs / Batteries</a:t>
            </a:r>
          </a:p>
        </p:txBody>
      </p:sp>
      <p:sp>
        <p:nvSpPr>
          <p:cNvPr id="6246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205</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a:ea typeface="+mj-ea"/>
                <a:cs typeface="Arial" pitchFamily="34" charset="0"/>
              </a:rPr>
              <a:t>General PCC / PCI </a:t>
            </a:r>
            <a:r>
              <a:rPr lang="en-US" sz="1600" b="1" dirty="0" smtClean="0">
                <a:ea typeface="+mj-ea"/>
                <a:cs typeface="Arial" pitchFamily="34" charset="0"/>
              </a:rPr>
              <a:t>(5 of 5)</a:t>
            </a:r>
            <a:endParaRPr lang="en-US" sz="1600" dirty="0">
              <a:ea typeface="+mj-ea"/>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206</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Checklists</a:t>
            </a:r>
            <a:br>
              <a:rPr lang="en-US" sz="1600" b="1" dirty="0">
                <a:ea typeface="+mj-ea"/>
                <a:cs typeface="Arial" pitchFamily="34" charset="0"/>
              </a:rPr>
            </a:br>
            <a:r>
              <a:rPr lang="en-US" sz="1600" b="1" dirty="0" smtClean="0">
                <a:ea typeface="+mj-ea"/>
                <a:cs typeface="Arial" pitchFamily="34" charset="0"/>
              </a:rPr>
              <a:t>Weapons &amp; Uniform Postures</a:t>
            </a:r>
            <a:endParaRPr lang="en-US" sz="1600" dirty="0">
              <a:ea typeface="+mj-ea"/>
              <a:cs typeface="Arial" pitchFamily="34" charset="0"/>
            </a:endParaRPr>
          </a:p>
        </p:txBody>
      </p:sp>
      <p:pic>
        <p:nvPicPr>
          <p:cNvPr id="358402" name="Picture 2"/>
          <p:cNvPicPr>
            <a:picLocks noChangeAspect="1" noChangeArrowheads="1"/>
          </p:cNvPicPr>
          <p:nvPr/>
        </p:nvPicPr>
        <p:blipFill>
          <a:blip r:embed="rId2" cstate="print">
            <a:clrChange>
              <a:clrFrom>
                <a:srgbClr val="FFFFFF"/>
              </a:clrFrom>
              <a:clrTo>
                <a:srgbClr val="FFFFFF">
                  <a:alpha val="0"/>
                </a:srgbClr>
              </a:clrTo>
            </a:clrChange>
          </a:blip>
          <a:srcRect l="1838" t="8881" r="2913"/>
          <a:stretch>
            <a:fillRect/>
          </a:stretch>
        </p:blipFill>
        <p:spPr bwMode="auto">
          <a:xfrm>
            <a:off x="183465" y="970548"/>
            <a:ext cx="4330823" cy="6268452"/>
          </a:xfrm>
          <a:prstGeom prst="rect">
            <a:avLst/>
          </a:prstGeom>
          <a:noFill/>
          <a:ln w="9525">
            <a:noFill/>
            <a:miter lim="800000"/>
            <a:headEnd/>
            <a:tailEnd/>
          </a:ln>
        </p:spPr>
      </p:pic>
      <p:sp>
        <p:nvSpPr>
          <p:cNvPr id="358403" name="Rectangle 3"/>
          <p:cNvSpPr>
            <a:spLocks noChangeArrowheads="1"/>
          </p:cNvSpPr>
          <p:nvPr/>
        </p:nvSpPr>
        <p:spPr bwMode="auto">
          <a:xfrm>
            <a:off x="228600" y="7214516"/>
            <a:ext cx="54102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Ammunition Status.</a:t>
            </a:r>
            <a:endParaRPr kumimoji="0" lang="en-US"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Red: Round chambered and magazine loaded.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Yellow: Magazine loaded and chamber clear.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Green: Magazine out and chamber clear.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Weapons Control Status.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Hold: Engage only if engaged or ordered to do so.  Must have PID.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Tight: Can engage if target is positively identified as enemy.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Free: Can engage unless target is positively identified as friendly.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NOTE: Do not carry your weapon on anything but safe – you will transition only when prepared to fire.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04" name="Rectangle 4"/>
          <p:cNvSpPr>
            <a:spLocks noChangeArrowheads="1"/>
          </p:cNvSpPr>
          <p:nvPr/>
        </p:nvSpPr>
        <p:spPr bwMode="auto">
          <a:xfrm>
            <a:off x="4455694" y="1111761"/>
            <a:ext cx="2286000" cy="5678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Uniform Status.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Uniform Posture Level 1 (U1).</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Duty uniform (ACU or IPFU), weapon, ballistic goggles, and one magazine of ammunition.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Normal uniform at MOPP 0 (available within two hours).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Uniform Posture Level 2 (U2).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Duty uniform, Kevlar, Interceptor body armor, full basic load of ammunition, and ballistic goggles.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Temporary wear of elevated posture with a time frame.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MOPP level dictated by higher.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Uniform Posture Level 3 (U3).</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Same as U2 posture, but maintained until further notice.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MOPP level dictated by higher.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Uniform Posture Level 4 (U4).</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Same as U3 posture with combat earplugs and AMBER arming stance.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MOPP level dictated by higher.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Uniform Posture Level 5 (U5).</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Same as U3 posture with combat earplugs and RED arming stance.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MOPP level dictated by higher.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b="1" dirty="0" smtClean="0">
                <a:latin typeface="Arial" pitchFamily="34" charset="0"/>
                <a:cs typeface="Arial" pitchFamily="34" charset="0"/>
              </a:rPr>
              <a:t>PLANNING</a:t>
            </a:r>
          </a:p>
        </p:txBody>
      </p:sp>
      <p:pic>
        <p:nvPicPr>
          <p:cNvPr id="4" name="Picture 4"/>
          <p:cNvPicPr>
            <a:picLocks noChangeAspect="1" noChangeArrowheads="1"/>
          </p:cNvPicPr>
          <p:nvPr/>
        </p:nvPicPr>
        <p:blipFill>
          <a:blip r:embed="rId2" cstate="print"/>
          <a:srcRect/>
          <a:stretch>
            <a:fillRect/>
          </a:stretch>
        </p:blipFill>
        <p:spPr bwMode="auto">
          <a:xfrm>
            <a:off x="2" y="3"/>
            <a:ext cx="1982604" cy="761999"/>
          </a:xfrm>
          <a:prstGeom prst="rect">
            <a:avLst/>
          </a:prstGeom>
          <a:noFill/>
          <a:ln w="9525">
            <a:noFill/>
            <a:miter lim="800000"/>
            <a:headEnd/>
            <a:tailEnd/>
          </a:ln>
        </p:spPr>
      </p:pic>
      <p:grpSp>
        <p:nvGrpSpPr>
          <p:cNvPr id="5" name="Group 13"/>
          <p:cNvGrpSpPr/>
          <p:nvPr/>
        </p:nvGrpSpPr>
        <p:grpSpPr>
          <a:xfrm>
            <a:off x="6248400" y="8534400"/>
            <a:ext cx="533400" cy="457200"/>
            <a:chOff x="35343" y="35927"/>
            <a:chExt cx="646457" cy="620982"/>
          </a:xfrm>
        </p:grpSpPr>
        <p:pic>
          <p:nvPicPr>
            <p:cNvPr id="6"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7"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9" name="Picture 8"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0" name="Table 9"/>
          <p:cNvGraphicFramePr>
            <a:graphicFrameLocks noGrp="1"/>
          </p:cNvGraphicFramePr>
          <p:nvPr/>
        </p:nvGraphicFramePr>
        <p:xfrm>
          <a:off x="942474" y="6233160"/>
          <a:ext cx="5029200" cy="1920240"/>
        </p:xfrm>
        <a:graphic>
          <a:graphicData uri="http://schemas.openxmlformats.org/drawingml/2006/table">
            <a:tbl>
              <a:tblPr/>
              <a:tblGrid>
                <a:gridCol w="1077686"/>
                <a:gridCol w="3951514"/>
              </a:tblGrid>
              <a:tr h="303189">
                <a:tc>
                  <a:txBody>
                    <a:bodyPr/>
                    <a:lstStyle/>
                    <a:p>
                      <a:pPr algn="ctr" fontAlgn="b"/>
                      <a:r>
                        <a:rPr lang="en-US" sz="1500" b="0" i="0" u="none" strike="noStrike" dirty="0" smtClean="0">
                          <a:solidFill>
                            <a:srgbClr val="000000"/>
                          </a:solidFill>
                          <a:latin typeface="Arial"/>
                        </a:rPr>
                        <a:t>300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a:rPr>
                        <a:t> Roles/Responsibilities</a:t>
                      </a:r>
                      <a:r>
                        <a:rPr lang="en-US" sz="1500" b="0" i="0" u="none" strike="noStrike" baseline="0" dirty="0" smtClean="0">
                          <a:solidFill>
                            <a:schemeClr val="tx1"/>
                          </a:solidFill>
                          <a:latin typeface="Arial"/>
                        </a:rPr>
                        <a:t> and Enablers</a:t>
                      </a:r>
                      <a:endParaRPr lang="en-US" sz="1500" b="0" i="0" u="none" strike="noStrike" dirty="0" smtClean="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Task/Purpose</a:t>
                      </a:r>
                      <a:r>
                        <a:rPr lang="en-US" sz="1500" baseline="0" dirty="0" smtClean="0">
                          <a:latin typeface="Arial" pitchFamily="34" charset="0"/>
                          <a:cs typeface="Arial" pitchFamily="34" charset="0"/>
                        </a:rPr>
                        <a:t> &amp; Terminology</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Graphic</a:t>
                      </a:r>
                      <a:r>
                        <a:rPr lang="en-US" sz="1500" baseline="0" dirty="0" smtClean="0">
                          <a:latin typeface="Arial" pitchFamily="34" charset="0"/>
                          <a:cs typeface="Arial" pitchFamily="34" charset="0"/>
                        </a:rPr>
                        <a:t> Control Measures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a:rPr>
                        <a:t>Types</a:t>
                      </a:r>
                      <a:r>
                        <a:rPr lang="en-US" sz="1500" b="0" i="0" u="none" strike="noStrike" baseline="0" dirty="0" smtClean="0">
                          <a:solidFill>
                            <a:schemeClr val="tx1"/>
                          </a:solidFill>
                          <a:latin typeface="Arial"/>
                        </a:rPr>
                        <a:t> of Rehearsals</a:t>
                      </a:r>
                      <a:endParaRPr lang="en-US" sz="1500" b="0" i="0" u="none" strike="noStrike" dirty="0" smtClean="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Confirmation Brief Format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Commander</a:t>
                      </a:r>
                      <a:r>
                        <a:rPr lang="en-US" sz="1500" b="0" i="0" u="none" strike="noStrike" baseline="0" dirty="0" smtClean="0">
                          <a:solidFill>
                            <a:schemeClr val="tx1"/>
                          </a:solidFill>
                          <a:latin typeface="Arial"/>
                        </a:rPr>
                        <a:t> Back Brief Format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smtClean="0">
                <a:ea typeface="+mj-ea"/>
                <a:cs typeface="Arial" pitchFamily="34" charset="0"/>
              </a:rPr>
              <a:t>Roles, Responsibilities &amp; Enablers</a:t>
            </a:r>
            <a:endParaRPr lang="en-US" sz="1600" dirty="0">
              <a:ea typeface="+mj-ea"/>
              <a:cs typeface="Arial" pitchFamily="34" charset="0"/>
            </a:endParaRPr>
          </a:p>
        </p:txBody>
      </p:sp>
      <p:sp>
        <p:nvSpPr>
          <p:cNvPr id="6451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pic>
        <p:nvPicPr>
          <p:cNvPr id="152" name="Picture 151" descr="Picture1.png"/>
          <p:cNvPicPr>
            <a:picLocks noChangeAspect="1"/>
          </p:cNvPicPr>
          <p:nvPr/>
        </p:nvPicPr>
        <p:blipFill>
          <a:blip r:embed="rId2" cstate="print"/>
          <a:stretch>
            <a:fillRect/>
          </a:stretch>
        </p:blipFill>
        <p:spPr>
          <a:xfrm>
            <a:off x="228600" y="5747084"/>
            <a:ext cx="6400800" cy="3244516"/>
          </a:xfrm>
          <a:prstGeom prst="rect">
            <a:avLst/>
          </a:prstGeom>
        </p:spPr>
      </p:pic>
      <p:sp>
        <p:nvSpPr>
          <p:cNvPr id="156" name="Rectangle 7"/>
          <p:cNvSpPr>
            <a:spLocks noChangeArrowheads="1"/>
          </p:cNvSpPr>
          <p:nvPr/>
        </p:nvSpPr>
        <p:spPr bwMode="auto">
          <a:xfrm>
            <a:off x="221675" y="1249675"/>
            <a:ext cx="3032125" cy="4293483"/>
          </a:xfrm>
          <a:prstGeom prst="rect">
            <a:avLst/>
          </a:prstGeom>
          <a:solidFill>
            <a:srgbClr val="FFFF00"/>
          </a:solid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20650" indent="-120650">
              <a:buFontTx/>
              <a:buChar char="-"/>
              <a:defRPr/>
            </a:pPr>
            <a:r>
              <a:rPr lang="en-US" sz="1050" b="1" dirty="0">
                <a:cs typeface="Arial" pitchFamily="34" charset="0"/>
              </a:rPr>
              <a:t>Determine priorities / provide focus and guidance</a:t>
            </a:r>
          </a:p>
          <a:p>
            <a:pPr marL="120650" indent="-120650">
              <a:buFontTx/>
              <a:buChar char="-"/>
              <a:defRPr/>
            </a:pPr>
            <a:r>
              <a:rPr lang="en-US" sz="1050" b="1" dirty="0">
                <a:cs typeface="Arial" pitchFamily="34" charset="0"/>
              </a:rPr>
              <a:t>Develop / Refine / Submit CONOP</a:t>
            </a:r>
          </a:p>
          <a:p>
            <a:pPr marL="120650" indent="-120650">
              <a:defRPr/>
            </a:pPr>
            <a:r>
              <a:rPr lang="en-US" sz="1050" b="1" dirty="0">
                <a:cs typeface="Arial" pitchFamily="34" charset="0"/>
              </a:rPr>
              <a:t>- Receipt of time-sensitive-intelligence </a:t>
            </a:r>
          </a:p>
          <a:p>
            <a:pPr marL="120650" indent="-120650">
              <a:defRPr/>
            </a:pPr>
            <a:r>
              <a:rPr lang="en-US" sz="1050" b="1" dirty="0">
                <a:cs typeface="Arial" pitchFamily="34" charset="0"/>
              </a:rPr>
              <a:t>- Review/Refine BDE’s target packet and send to subordinate units</a:t>
            </a:r>
          </a:p>
          <a:p>
            <a:pPr marL="120650" indent="-120650">
              <a:defRPr/>
            </a:pPr>
            <a:r>
              <a:rPr lang="en-US" sz="1050" b="1" dirty="0">
                <a:cs typeface="Arial" pitchFamily="34" charset="0"/>
              </a:rPr>
              <a:t>- CM:  KLE, Resource, Synch</a:t>
            </a:r>
          </a:p>
          <a:p>
            <a:pPr marL="120650" indent="-120650">
              <a:buFontTx/>
              <a:buChar char="-"/>
              <a:defRPr/>
            </a:pPr>
            <a:r>
              <a:rPr lang="en-US" sz="1050" b="1" dirty="0">
                <a:cs typeface="Arial" pitchFamily="34" charset="0"/>
              </a:rPr>
              <a:t>FSCM </a:t>
            </a:r>
          </a:p>
          <a:p>
            <a:pPr marL="120650" indent="-120650">
              <a:buFontTx/>
              <a:buChar char="-"/>
              <a:defRPr/>
            </a:pPr>
            <a:r>
              <a:rPr lang="en-US" sz="1050" b="1" dirty="0">
                <a:cs typeface="Arial" pitchFamily="34" charset="0"/>
              </a:rPr>
              <a:t>Refine / establish control measures </a:t>
            </a:r>
          </a:p>
          <a:p>
            <a:pPr marL="120650" indent="-120650">
              <a:buFontTx/>
              <a:buChar char="-"/>
              <a:defRPr/>
            </a:pPr>
            <a:r>
              <a:rPr lang="en-US" sz="1050" b="1" dirty="0">
                <a:cs typeface="Arial" pitchFamily="34" charset="0"/>
              </a:rPr>
              <a:t>SOF integration – planning, resourcing, </a:t>
            </a:r>
            <a:r>
              <a:rPr lang="en-US" sz="1050" b="1" dirty="0" smtClean="0">
                <a:cs typeface="Arial" pitchFamily="34" charset="0"/>
              </a:rPr>
              <a:t>Mission Command</a:t>
            </a:r>
            <a:endParaRPr lang="en-US" sz="1050" b="1" dirty="0">
              <a:cs typeface="Arial" pitchFamily="34" charset="0"/>
            </a:endParaRPr>
          </a:p>
          <a:p>
            <a:pPr marL="120650" indent="-120650">
              <a:buFontTx/>
              <a:buChar char="-"/>
              <a:defRPr/>
            </a:pPr>
            <a:r>
              <a:rPr lang="en-US" sz="1050" b="1" dirty="0">
                <a:cs typeface="Arial" pitchFamily="34" charset="0"/>
              </a:rPr>
              <a:t>Issue FRAGO</a:t>
            </a:r>
          </a:p>
          <a:p>
            <a:pPr marL="120650" indent="-120650">
              <a:defRPr/>
            </a:pPr>
            <a:r>
              <a:rPr lang="en-US" sz="1050" b="1" dirty="0">
                <a:cs typeface="Arial" pitchFamily="34" charset="0"/>
              </a:rPr>
              <a:t>- HCT employment</a:t>
            </a:r>
          </a:p>
          <a:p>
            <a:pPr marL="120650" indent="-120650">
              <a:defRPr/>
            </a:pPr>
            <a:r>
              <a:rPr lang="en-US" sz="1050" b="1" dirty="0">
                <a:cs typeface="Arial" pitchFamily="34" charset="0"/>
              </a:rPr>
              <a:t>- Coordinate with local Government</a:t>
            </a:r>
          </a:p>
          <a:p>
            <a:pPr marL="120650" indent="-120650">
              <a:defRPr/>
            </a:pPr>
            <a:r>
              <a:rPr lang="en-US" sz="1050" b="1" dirty="0">
                <a:cs typeface="Arial" pitchFamily="34" charset="0"/>
              </a:rPr>
              <a:t>- AASLT:  AATFC or GTC</a:t>
            </a:r>
          </a:p>
          <a:p>
            <a:pPr marL="120650" indent="-120650">
              <a:defRPr/>
            </a:pPr>
            <a:r>
              <a:rPr lang="en-US" sz="1050" b="1" dirty="0">
                <a:cs typeface="Arial" pitchFamily="34" charset="0"/>
              </a:rPr>
              <a:t>- ISF assessment / integration</a:t>
            </a:r>
          </a:p>
          <a:p>
            <a:pPr marL="120650" indent="-120650">
              <a:defRPr/>
            </a:pPr>
            <a:r>
              <a:rPr lang="en-US" sz="1050" b="1" dirty="0">
                <a:cs typeface="Arial" pitchFamily="34" charset="0"/>
              </a:rPr>
              <a:t>- Lethal/ non-lethal targeting</a:t>
            </a:r>
          </a:p>
          <a:p>
            <a:pPr marL="120650" indent="-120650">
              <a:defRPr/>
            </a:pPr>
            <a:r>
              <a:rPr lang="en-US" sz="1050" b="1" dirty="0">
                <a:cs typeface="Arial" pitchFamily="34" charset="0"/>
              </a:rPr>
              <a:t>- Synchronize airspace</a:t>
            </a:r>
          </a:p>
          <a:p>
            <a:pPr marL="120650" indent="-120650">
              <a:buFontTx/>
              <a:buChar char="-"/>
              <a:defRPr/>
            </a:pPr>
            <a:r>
              <a:rPr lang="en-US" sz="1050" b="1" dirty="0">
                <a:cs typeface="Arial" pitchFamily="34" charset="0"/>
              </a:rPr>
              <a:t>PZ Security (Control?)</a:t>
            </a:r>
          </a:p>
          <a:p>
            <a:pPr marL="120650" indent="-120650">
              <a:defRPr/>
            </a:pPr>
            <a:r>
              <a:rPr lang="en-US" sz="1050" b="1" dirty="0">
                <a:cs typeface="Arial" pitchFamily="34" charset="0"/>
              </a:rPr>
              <a:t>- Tactical Screening</a:t>
            </a:r>
          </a:p>
          <a:p>
            <a:pPr marL="120650" indent="-120650">
              <a:buFontTx/>
              <a:buChar char="-"/>
              <a:defRPr/>
            </a:pPr>
            <a:r>
              <a:rPr lang="en-US" sz="1050" b="1" dirty="0">
                <a:cs typeface="Arial" pitchFamily="34" charset="0"/>
              </a:rPr>
              <a:t>Detainee processing</a:t>
            </a:r>
          </a:p>
          <a:p>
            <a:pPr marL="120650" indent="-120650">
              <a:buFontTx/>
              <a:buChar char="-"/>
              <a:defRPr/>
            </a:pPr>
            <a:r>
              <a:rPr lang="en-US" sz="1050" b="1" dirty="0">
                <a:cs typeface="Arial" pitchFamily="34" charset="0"/>
              </a:rPr>
              <a:t>Casualty evacuation </a:t>
            </a:r>
          </a:p>
          <a:p>
            <a:pPr marL="120650" indent="-120650">
              <a:buFontTx/>
              <a:buChar char="-"/>
              <a:defRPr/>
            </a:pPr>
            <a:r>
              <a:rPr lang="en-US" sz="1050" b="1" dirty="0">
                <a:cs typeface="Arial" pitchFamily="34" charset="0"/>
              </a:rPr>
              <a:t>Route Clearance nomination</a:t>
            </a:r>
          </a:p>
          <a:p>
            <a:pPr marL="120650" indent="-120650">
              <a:buFontTx/>
              <a:buChar char="-"/>
              <a:defRPr/>
            </a:pPr>
            <a:r>
              <a:rPr lang="en-US" sz="1050" b="1" dirty="0">
                <a:cs typeface="Arial" pitchFamily="34" charset="0"/>
              </a:rPr>
              <a:t>CERP management/ contracting</a:t>
            </a:r>
          </a:p>
          <a:p>
            <a:pPr marL="120650" indent="-120650">
              <a:buFontTx/>
              <a:buChar char="-"/>
              <a:defRPr/>
            </a:pPr>
            <a:r>
              <a:rPr lang="en-US" sz="1050" b="1" dirty="0">
                <a:cs typeface="Arial" pitchFamily="34" charset="0"/>
              </a:rPr>
              <a:t>Quick Reaction Force</a:t>
            </a:r>
          </a:p>
          <a:p>
            <a:pPr marL="120650" indent="-120650">
              <a:buFontTx/>
              <a:buChar char="-"/>
              <a:defRPr/>
            </a:pPr>
            <a:r>
              <a:rPr lang="en-US" sz="1050" b="1" dirty="0">
                <a:cs typeface="Arial" pitchFamily="34" charset="0"/>
              </a:rPr>
              <a:t>CIED AO Assessment</a:t>
            </a:r>
          </a:p>
        </p:txBody>
      </p:sp>
      <p:sp>
        <p:nvSpPr>
          <p:cNvPr id="157" name="Rectangle 8"/>
          <p:cNvSpPr>
            <a:spLocks noChangeArrowheads="1"/>
          </p:cNvSpPr>
          <p:nvPr/>
        </p:nvSpPr>
        <p:spPr bwMode="auto">
          <a:xfrm>
            <a:off x="4038600" y="1271223"/>
            <a:ext cx="2514600" cy="3647152"/>
          </a:xfrm>
          <a:prstGeom prst="rect">
            <a:avLst/>
          </a:prstGeom>
          <a:solidFill>
            <a:srgbClr val="000099"/>
          </a:solid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120650" indent="-120650">
              <a:defRPr/>
            </a:pPr>
            <a:r>
              <a:rPr lang="en-US" sz="1050" b="1" dirty="0">
                <a:solidFill>
                  <a:schemeClr val="bg1"/>
                </a:solidFill>
                <a:cs typeface="Arial" pitchFamily="34" charset="0"/>
              </a:rPr>
              <a:t>- Determine priorities / provide focus and guidance</a:t>
            </a:r>
          </a:p>
          <a:p>
            <a:pPr marL="120650" indent="-120650">
              <a:defRPr/>
            </a:pPr>
            <a:r>
              <a:rPr lang="en-US" sz="1050" b="1" dirty="0">
                <a:solidFill>
                  <a:schemeClr val="bg1"/>
                </a:solidFill>
                <a:cs typeface="Arial" pitchFamily="34" charset="0"/>
              </a:rPr>
              <a:t>- Nominate CONOP, Troop Leading Procedures</a:t>
            </a:r>
          </a:p>
          <a:p>
            <a:pPr marL="120650" indent="-120650">
              <a:defRPr/>
            </a:pPr>
            <a:r>
              <a:rPr lang="en-US" sz="1050" b="1" dirty="0">
                <a:solidFill>
                  <a:schemeClr val="bg1"/>
                </a:solidFill>
                <a:cs typeface="Arial" pitchFamily="34" charset="0"/>
              </a:rPr>
              <a:t>- Surveillance / security</a:t>
            </a:r>
          </a:p>
          <a:p>
            <a:pPr marL="120650" indent="-120650">
              <a:defRPr/>
            </a:pPr>
            <a:r>
              <a:rPr lang="en-US" sz="1050" b="1" dirty="0">
                <a:solidFill>
                  <a:schemeClr val="bg1"/>
                </a:solidFill>
                <a:cs typeface="Arial" pitchFamily="34" charset="0"/>
              </a:rPr>
              <a:t>- CM:  KLE, Immediate Action</a:t>
            </a:r>
          </a:p>
          <a:p>
            <a:pPr marL="120650" indent="-120650">
              <a:defRPr/>
            </a:pPr>
            <a:r>
              <a:rPr lang="en-US" sz="1050" b="1" dirty="0">
                <a:solidFill>
                  <a:schemeClr val="bg1"/>
                </a:solidFill>
                <a:cs typeface="Arial" pitchFamily="34" charset="0"/>
              </a:rPr>
              <a:t>- Call For Fires</a:t>
            </a:r>
          </a:p>
          <a:p>
            <a:pPr marL="120650" indent="-120650">
              <a:buFontTx/>
              <a:buChar char="-"/>
              <a:defRPr/>
            </a:pPr>
            <a:r>
              <a:rPr lang="en-US" sz="1050" b="1" dirty="0">
                <a:solidFill>
                  <a:schemeClr val="bg1"/>
                </a:solidFill>
                <a:cs typeface="Arial" pitchFamily="34" charset="0"/>
              </a:rPr>
              <a:t>Positive target identification </a:t>
            </a:r>
          </a:p>
          <a:p>
            <a:pPr marL="120650" indent="-120650">
              <a:buFontTx/>
              <a:buChar char="-"/>
              <a:defRPr/>
            </a:pPr>
            <a:r>
              <a:rPr lang="en-US" sz="1050" b="1" dirty="0">
                <a:solidFill>
                  <a:schemeClr val="bg1"/>
                </a:solidFill>
                <a:cs typeface="Arial" pitchFamily="34" charset="0"/>
              </a:rPr>
              <a:t>SOF – TLPs, Execution, TTPs</a:t>
            </a:r>
          </a:p>
          <a:p>
            <a:pPr marL="120650" indent="-120650">
              <a:defRPr/>
            </a:pPr>
            <a:r>
              <a:rPr lang="en-US" sz="1050" b="1" dirty="0">
                <a:solidFill>
                  <a:schemeClr val="bg1"/>
                </a:solidFill>
                <a:cs typeface="Arial" pitchFamily="34" charset="0"/>
              </a:rPr>
              <a:t>Site Exploitation</a:t>
            </a:r>
          </a:p>
          <a:p>
            <a:pPr marL="120650" indent="-120650">
              <a:buFontTx/>
              <a:buChar char="-"/>
              <a:defRPr/>
            </a:pPr>
            <a:r>
              <a:rPr lang="en-US" sz="1050" b="1" dirty="0">
                <a:solidFill>
                  <a:schemeClr val="bg1"/>
                </a:solidFill>
                <a:cs typeface="Arial" pitchFamily="34" charset="0"/>
              </a:rPr>
              <a:t>Tactical questioning</a:t>
            </a:r>
          </a:p>
          <a:p>
            <a:pPr marL="120650" indent="-120650">
              <a:buFontTx/>
              <a:buChar char="-"/>
              <a:defRPr/>
            </a:pPr>
            <a:r>
              <a:rPr lang="en-US" sz="1050" b="1" dirty="0">
                <a:solidFill>
                  <a:schemeClr val="bg1"/>
                </a:solidFill>
                <a:cs typeface="Arial" pitchFamily="34" charset="0"/>
              </a:rPr>
              <a:t>Front line for engagement with populace</a:t>
            </a:r>
          </a:p>
          <a:p>
            <a:pPr marL="120650" indent="-120650">
              <a:buFontTx/>
              <a:buChar char="-"/>
              <a:defRPr/>
            </a:pPr>
            <a:r>
              <a:rPr lang="en-US" sz="1050" b="1" dirty="0">
                <a:solidFill>
                  <a:schemeClr val="bg1"/>
                </a:solidFill>
                <a:cs typeface="Arial" pitchFamily="34" charset="0"/>
              </a:rPr>
              <a:t>AASLT ---GTC, Actions on OBJ</a:t>
            </a:r>
          </a:p>
          <a:p>
            <a:pPr marL="120650" indent="-120650">
              <a:buFontTx/>
              <a:buChar char="-"/>
              <a:defRPr/>
            </a:pPr>
            <a:r>
              <a:rPr lang="en-US" sz="1050" b="1" dirty="0">
                <a:solidFill>
                  <a:schemeClr val="bg1"/>
                </a:solidFill>
                <a:cs typeface="Arial" pitchFamily="34" charset="0"/>
              </a:rPr>
              <a:t>ISF training/ integration</a:t>
            </a:r>
          </a:p>
          <a:p>
            <a:pPr marL="120650" indent="-120650">
              <a:buFontTx/>
              <a:buChar char="-"/>
              <a:defRPr/>
            </a:pPr>
            <a:r>
              <a:rPr lang="en-US" sz="1050" b="1" dirty="0">
                <a:solidFill>
                  <a:schemeClr val="bg1"/>
                </a:solidFill>
                <a:cs typeface="Arial" pitchFamily="34" charset="0"/>
              </a:rPr>
              <a:t>Lethal/ non-lethal targeting</a:t>
            </a:r>
          </a:p>
          <a:p>
            <a:pPr marL="120650" indent="-120650">
              <a:buFontTx/>
              <a:buChar char="-"/>
              <a:defRPr/>
            </a:pPr>
            <a:r>
              <a:rPr lang="en-US" sz="1050" b="1" dirty="0">
                <a:solidFill>
                  <a:schemeClr val="bg1"/>
                </a:solidFill>
                <a:cs typeface="Arial" pitchFamily="34" charset="0"/>
              </a:rPr>
              <a:t>Air Ground Integration </a:t>
            </a:r>
          </a:p>
          <a:p>
            <a:pPr marL="120650" indent="-120650">
              <a:buFontTx/>
              <a:buChar char="-"/>
              <a:defRPr/>
            </a:pPr>
            <a:r>
              <a:rPr lang="en-US" sz="1050" b="1" dirty="0">
                <a:solidFill>
                  <a:schemeClr val="bg1"/>
                </a:solidFill>
                <a:cs typeface="Arial" pitchFamily="34" charset="0"/>
              </a:rPr>
              <a:t>Detainees at POC</a:t>
            </a:r>
          </a:p>
          <a:p>
            <a:pPr marL="120650" indent="-120650">
              <a:buFontTx/>
              <a:buChar char="-"/>
              <a:defRPr/>
            </a:pPr>
            <a:r>
              <a:rPr lang="en-US" sz="1050" b="1" dirty="0">
                <a:solidFill>
                  <a:schemeClr val="bg1"/>
                </a:solidFill>
                <a:cs typeface="Arial" pitchFamily="34" charset="0"/>
              </a:rPr>
              <a:t>1st responders / EMTs / MEDICs</a:t>
            </a:r>
          </a:p>
          <a:p>
            <a:pPr marL="120650" indent="-120650">
              <a:defRPr/>
            </a:pPr>
            <a:r>
              <a:rPr lang="en-US" sz="1050" b="1" dirty="0">
                <a:solidFill>
                  <a:schemeClr val="bg1"/>
                </a:solidFill>
                <a:cs typeface="Arial" pitchFamily="34" charset="0"/>
              </a:rPr>
              <a:t>- Route Clearance nomination</a:t>
            </a:r>
          </a:p>
          <a:p>
            <a:pPr marL="120650" indent="-120650">
              <a:buFontTx/>
              <a:buChar char="-"/>
              <a:defRPr/>
            </a:pPr>
            <a:r>
              <a:rPr lang="en-US" sz="1050" b="1" dirty="0">
                <a:solidFill>
                  <a:schemeClr val="bg1"/>
                </a:solidFill>
                <a:cs typeface="Arial" pitchFamily="34" charset="0"/>
              </a:rPr>
              <a:t>CERP payment</a:t>
            </a:r>
          </a:p>
          <a:p>
            <a:pPr marL="120650" indent="-120650">
              <a:buFontTx/>
              <a:buChar char="-"/>
              <a:defRPr/>
            </a:pPr>
            <a:r>
              <a:rPr lang="en-US" sz="1050" b="1" dirty="0">
                <a:solidFill>
                  <a:schemeClr val="bg1"/>
                </a:solidFill>
                <a:cs typeface="Arial" pitchFamily="34" charset="0"/>
              </a:rPr>
              <a:t>CIED Execution</a:t>
            </a:r>
          </a:p>
        </p:txBody>
      </p:sp>
      <p:sp>
        <p:nvSpPr>
          <p:cNvPr id="158" name="TextBox 157"/>
          <p:cNvSpPr txBox="1"/>
          <p:nvPr/>
        </p:nvSpPr>
        <p:spPr>
          <a:xfrm>
            <a:off x="1059875" y="950425"/>
            <a:ext cx="1261884" cy="369332"/>
          </a:xfrm>
          <a:prstGeom prst="rect">
            <a:avLst/>
          </a:prstGeom>
          <a:noFill/>
        </p:spPr>
        <p:txBody>
          <a:bodyPr wrap="none" rtlCol="0">
            <a:spAutoFit/>
          </a:bodyPr>
          <a:lstStyle/>
          <a:p>
            <a:r>
              <a:rPr lang="en-US" b="1" dirty="0" smtClean="0"/>
              <a:t>Squadron</a:t>
            </a:r>
            <a:endParaRPr lang="en-US" b="1" dirty="0"/>
          </a:p>
        </p:txBody>
      </p:sp>
      <p:sp>
        <p:nvSpPr>
          <p:cNvPr id="159" name="TextBox 158"/>
          <p:cNvSpPr txBox="1"/>
          <p:nvPr/>
        </p:nvSpPr>
        <p:spPr>
          <a:xfrm>
            <a:off x="4897575" y="979525"/>
            <a:ext cx="825932" cy="369332"/>
          </a:xfrm>
          <a:prstGeom prst="rect">
            <a:avLst/>
          </a:prstGeom>
          <a:noFill/>
        </p:spPr>
        <p:txBody>
          <a:bodyPr wrap="none" rtlCol="0">
            <a:spAutoFit/>
          </a:bodyPr>
          <a:lstStyle/>
          <a:p>
            <a:r>
              <a:rPr lang="en-US" b="1" dirty="0" smtClean="0"/>
              <a:t>Troop</a:t>
            </a:r>
            <a:endParaRPr lang="en-US" b="1" dirty="0"/>
          </a:p>
        </p:txBody>
      </p:sp>
      <p:cxnSp>
        <p:nvCxnSpPr>
          <p:cNvPr id="161" name="Shape 160"/>
          <p:cNvCxnSpPr>
            <a:stCxn id="156" idx="3"/>
          </p:cNvCxnSpPr>
          <p:nvPr/>
        </p:nvCxnSpPr>
        <p:spPr>
          <a:xfrm>
            <a:off x="3253800" y="3396417"/>
            <a:ext cx="403800" cy="2242383"/>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3" name="Shape 162"/>
          <p:cNvCxnSpPr>
            <a:stCxn id="157" idx="1"/>
          </p:cNvCxnSpPr>
          <p:nvPr/>
        </p:nvCxnSpPr>
        <p:spPr>
          <a:xfrm rot="10800000" flipV="1">
            <a:off x="3733800" y="3094798"/>
            <a:ext cx="304800" cy="2544001"/>
          </a:xfrm>
          <a:prstGeom prst="curved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2743200" y="5638800"/>
            <a:ext cx="1981200" cy="461665"/>
          </a:xfrm>
          <a:prstGeom prst="rect">
            <a:avLst/>
          </a:prstGeom>
          <a:noFill/>
        </p:spPr>
        <p:txBody>
          <a:bodyPr wrap="square" rtlCol="0">
            <a:spAutoFit/>
          </a:bodyPr>
          <a:lstStyle/>
          <a:p>
            <a:pPr algn="ctr"/>
            <a:r>
              <a:rPr lang="en-US" sz="1200" b="1" dirty="0" smtClean="0"/>
              <a:t>Enabled, Synchronized Operations</a:t>
            </a:r>
            <a:endParaRPr lang="en-US" sz="12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ChangeArrowheads="1"/>
          </p:cNvSpPr>
          <p:nvPr/>
        </p:nvSpPr>
        <p:spPr bwMode="auto">
          <a:xfrm>
            <a:off x="-200526" y="989972"/>
            <a:ext cx="6781800" cy="8109912"/>
          </a:xfrm>
          <a:prstGeom prst="rect">
            <a:avLst/>
          </a:prstGeom>
          <a:noFill/>
          <a:ln w="9525">
            <a:noFill/>
            <a:miter lim="800000"/>
            <a:headEnd/>
            <a:tailEnd/>
          </a:ln>
          <a:effectLst/>
        </p:spPr>
        <p:txBody>
          <a:bodyPr vert="horz" wrap="square" lIns="457056"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TASK</a:t>
            </a:r>
            <a:r>
              <a:rPr lang="en-US" sz="700" dirty="0" smtClean="0">
                <a:latin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cs typeface="Arial" pitchFamily="34" charset="0"/>
              </a:rPr>
              <a:t>What must be done--</a:t>
            </a:r>
            <a:r>
              <a:rPr kumimoji="0" lang="en-US" sz="1100" b="1" i="0" u="none" strike="noStrike" cap="none" normalizeH="0" baseline="0" dirty="0" smtClean="0">
                <a:ln>
                  <a:noFill/>
                </a:ln>
                <a:solidFill>
                  <a:schemeClr val="tx1"/>
                </a:solidFill>
                <a:effectLst/>
                <a:latin typeface="Arial" pitchFamily="34" charset="0"/>
                <a:cs typeface="Arial" pitchFamily="34" charset="0"/>
              </a:rPr>
              <a:t>clearly defined and measurable activity accomplished by individuals and units:</a:t>
            </a:r>
          </a:p>
          <a:p>
            <a:pPr marL="0" marR="0" lvl="0" indent="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endParaRPr lang="en-US" sz="1100" b="1" dirty="0" smtClean="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endParaRPr kumimoji="0" lang="en-US" sz="11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sz="1100" b="1"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sz="11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sz="1100" b="1" dirty="0" smtClean="0">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sz="11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sz="1100" b="1" dirty="0" smtClean="0">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sz="11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sz="1100" b="1" dirty="0" smtClean="0">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sz="11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lang="en-US" sz="1100" b="1" dirty="0" smtClean="0">
              <a:latin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endParaRPr kumimoji="0" lang="en-US" sz="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PURPOSE: (In order to…)Why it must be done &amp; takes precedence over TASK</a:t>
            </a:r>
            <a:endParaRPr kumimoji="0" lang="en-US" sz="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The main effort’s purpose relates to your unit’s purpose; Supporting effort’s purpose relates to the accomplishment of your own unit’s main effort’s purpose</a:t>
            </a:r>
            <a:endParaRPr kumimoji="0" lang="en-US" sz="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It is the unique contribution only your unit makes to the commander’s concept at the decisive point and time</a:t>
            </a:r>
            <a:endParaRPr kumimoji="0" lang="en-US" sz="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lang="en-US" sz="1100" b="1" dirty="0" smtClean="0">
              <a:solidFill>
                <a:srgbClr val="000000"/>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lang="en-US" sz="1100" b="1" dirty="0" smtClean="0">
              <a:solidFill>
                <a:srgbClr val="000000"/>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Ambush:</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surprise attack by fire from concealed positions on a moving to temporarily halted enemy.</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Attack by Fire</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msn task in which a Cdr uses direct fires, supported by indirect fires, to engage an enemy with out closing with him to destroy, suppress, fix, or deceive him.</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Breach</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msn task in which the unit employs all available means to break through or secure a passage through an enemy defense, obstacle, minefield, or fortification.</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Block:</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Denies the enemy access to an area or prevents his advance in a direction or along an avenue of approach.</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Bypass</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msn task in which the unit maneuvers around an obstacle, position, or enemy force to maintain the momentum of the opn while deliberately avoiding combat with an enemy force.</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Canalize:</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Cdr restricts enemy movement to a narrow zone by exploiting terrain coupled with the use of obstacles, fires, or friendly maneuver.</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Clear:</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commander removes all enemy forces and eliminates organized resistance within an assigned area.</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Contain:</a:t>
            </a: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Requires the Cdr to stop, hold, or surround enemy forces or to cause them to center their activity on a given front and prevent them from withdrawing any part of their forces for use elsewhere.</a:t>
            </a:r>
            <a:r>
              <a:rPr lang="en-US" sz="1000" b="1" dirty="0" smtClean="0"/>
              <a:t> Counterattack:</a:t>
            </a:r>
            <a:r>
              <a:rPr lang="en-US" sz="1000" dirty="0" smtClean="0"/>
              <a:t> A form of attack by part or all of a defending force against an enemy attacking force, with the general objective of denying the enemy his goal in attacking.</a:t>
            </a:r>
          </a:p>
          <a:p>
            <a:r>
              <a:rPr lang="en-US" sz="1000" b="1" dirty="0" smtClean="0"/>
              <a:t>Delay:</a:t>
            </a:r>
            <a:r>
              <a:rPr lang="en-US" sz="1000" dirty="0" smtClean="0"/>
              <a:t> Slow &amp; defeat as much of the enemy as possible without sacrificing tactical integrity of the unit; presents low risk to the unit.</a:t>
            </a:r>
          </a:p>
          <a:p>
            <a:r>
              <a:rPr lang="en-US" sz="1000" b="1" dirty="0" smtClean="0"/>
              <a:t>Destroy:</a:t>
            </a:r>
            <a:r>
              <a:rPr lang="en-US" sz="1000" dirty="0" smtClean="0"/>
              <a:t> Physically renders an enemy force combat-ineffective until it is reconstituted. To destroy a combat system is to damage it so badly that it cannot perform any function or be restored to a usable condition without being entirely rebuilt.</a:t>
            </a:r>
          </a:p>
          <a:p>
            <a:r>
              <a:rPr lang="en-US" sz="1000" b="1" dirty="0" smtClean="0"/>
              <a:t>Disrupt:</a:t>
            </a:r>
            <a:r>
              <a:rPr lang="en-US" sz="1000" dirty="0" smtClean="0"/>
              <a:t> Cdr integrates direct and indirect fires, terrain, and obstacles to upset an enemy formation or tempo, interrupt his timetable, or cause his forces to commit prematurely or atk in a piecemeal fashion.</a:t>
            </a:r>
          </a:p>
          <a:p>
            <a:r>
              <a:rPr lang="en-US" sz="1000" b="1" dirty="0" smtClean="0"/>
              <a:t>Fix:</a:t>
            </a:r>
            <a:r>
              <a:rPr lang="en-US" sz="1000" dirty="0" smtClean="0"/>
              <a:t> Commander prevents the enemy from moving any part of his force from a specific location for a specific period.</a:t>
            </a:r>
          </a:p>
          <a:p>
            <a:r>
              <a:rPr lang="en-US" sz="1000" b="1" dirty="0" smtClean="0"/>
              <a:t>Follow and Assume:</a:t>
            </a:r>
            <a:r>
              <a:rPr lang="en-US" sz="1000" dirty="0" smtClean="0"/>
              <a:t> A 2nd committed force follows a force conducting an offensive opn and is prepared to cont. the msn if the lead force is fixed, attritted, or unable to cont.</a:t>
            </a:r>
          </a:p>
          <a:p>
            <a:r>
              <a:rPr lang="en-US" sz="1000" b="1" dirty="0" smtClean="0"/>
              <a:t>Follow and Support:</a:t>
            </a:r>
            <a:r>
              <a:rPr lang="en-US" sz="1000" dirty="0" smtClean="0"/>
              <a:t> A committed force follows and supports a lead force conducting an offensive operation.</a:t>
            </a: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smtClean="0">
                <a:ea typeface="+mj-ea"/>
                <a:cs typeface="Arial" pitchFamily="34" charset="0"/>
              </a:rPr>
              <a:t>Task/Purpose &amp; Terminology (1 of 2)</a:t>
            </a:r>
            <a:endParaRPr lang="en-US" sz="1600" dirty="0">
              <a:ea typeface="+mj-ea"/>
              <a:cs typeface="Arial" pitchFamily="34" charset="0"/>
            </a:endParaRPr>
          </a:p>
        </p:txBody>
      </p:sp>
      <p:sp>
        <p:nvSpPr>
          <p:cNvPr id="7373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10" name="Table 9"/>
          <p:cNvGraphicFramePr>
            <a:graphicFrameLocks noGrp="1"/>
          </p:cNvGraphicFramePr>
          <p:nvPr/>
        </p:nvGraphicFramePr>
        <p:xfrm>
          <a:off x="1564104" y="1239256"/>
          <a:ext cx="4571998" cy="1920240"/>
        </p:xfrm>
        <a:graphic>
          <a:graphicData uri="http://schemas.openxmlformats.org/drawingml/2006/table">
            <a:tbl>
              <a:tblPr/>
              <a:tblGrid>
                <a:gridCol w="913368"/>
                <a:gridCol w="913368"/>
                <a:gridCol w="913368"/>
                <a:gridCol w="1078404"/>
                <a:gridCol w="753490"/>
              </a:tblGrid>
              <a:tr h="136154">
                <a:tc gridSpan="2">
                  <a:txBody>
                    <a:bodyPr/>
                    <a:lstStyle/>
                    <a:p>
                      <a:pPr marL="0" marR="0" algn="ctr">
                        <a:spcBef>
                          <a:spcPts val="0"/>
                        </a:spcBef>
                        <a:spcAft>
                          <a:spcPts val="0"/>
                        </a:spcAft>
                      </a:pPr>
                      <a:r>
                        <a:rPr lang="en-US" sz="900" b="1" dirty="0">
                          <a:latin typeface="Arial"/>
                          <a:ea typeface="Times New Roman"/>
                        </a:rPr>
                        <a:t>Enemy</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b="1" dirty="0">
                          <a:latin typeface="Arial"/>
                          <a:ea typeface="Times New Roman"/>
                        </a:rPr>
                        <a:t>Terrain</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900" b="1" dirty="0">
                          <a:latin typeface="Arial"/>
                          <a:ea typeface="Times New Roman"/>
                        </a:rPr>
                        <a:t>Friendly</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770006">
                <a:tc>
                  <a:txBody>
                    <a:bodyPr/>
                    <a:lstStyle/>
                    <a:p>
                      <a:pPr marL="0" marR="0">
                        <a:spcBef>
                          <a:spcPts val="0"/>
                        </a:spcBef>
                        <a:spcAft>
                          <a:spcPts val="0"/>
                        </a:spcAft>
                        <a:tabLst>
                          <a:tab pos="2743200" algn="ctr"/>
                          <a:tab pos="5486400" algn="r"/>
                          <a:tab pos="457200" algn="l"/>
                        </a:tabLst>
                      </a:pPr>
                      <a:r>
                        <a:rPr lang="en-US" sz="900" dirty="0">
                          <a:latin typeface="Arial"/>
                          <a:ea typeface="Times New Roman"/>
                        </a:rPr>
                        <a:t>Assault</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Attack By Fire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Block</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Bypass</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Canalize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Contain</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Defeat</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Delay</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Demonstrate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Destroy</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Exploit</a:t>
                      </a:r>
                      <a:endParaRPr lang="en-US" sz="8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 pos="457200" algn="l"/>
                        </a:tabLst>
                      </a:pPr>
                      <a:r>
                        <a:rPr lang="en-US" sz="900" dirty="0">
                          <a:latin typeface="Arial"/>
                          <a:ea typeface="Times New Roman"/>
                        </a:rPr>
                        <a:t>Feint</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Fix</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Interdict</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Isolate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Neutralize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Penetrate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Pursue</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Recon</a:t>
                      </a:r>
                      <a:endParaRPr lang="en-US" sz="800" dirty="0">
                        <a:latin typeface="Times New Roman"/>
                        <a:ea typeface="Times New Roman"/>
                      </a:endParaRPr>
                    </a:p>
                    <a:p>
                      <a:pPr marL="0" marR="0">
                        <a:spcBef>
                          <a:spcPts val="0"/>
                        </a:spcBef>
                        <a:spcAft>
                          <a:spcPts val="0"/>
                        </a:spcAft>
                        <a:tabLst>
                          <a:tab pos="2743200" algn="ctr"/>
                          <a:tab pos="5486400" algn="r"/>
                          <a:tab pos="457200" algn="l"/>
                        </a:tabLst>
                      </a:pPr>
                      <a:r>
                        <a:rPr lang="en-US" sz="900" dirty="0">
                          <a:latin typeface="Arial"/>
                          <a:ea typeface="Times New Roman"/>
                        </a:rPr>
                        <a:t>Rupture</a:t>
                      </a:r>
                      <a:endParaRPr lang="en-US" sz="800" dirty="0">
                        <a:latin typeface="Times New Roman"/>
                        <a:ea typeface="Times New Roman"/>
                      </a:endParaRPr>
                    </a:p>
                    <a:p>
                      <a:pPr marL="0" marR="0">
                        <a:spcBef>
                          <a:spcPts val="0"/>
                        </a:spcBef>
                        <a:spcAft>
                          <a:spcPts val="0"/>
                        </a:spcAft>
                      </a:pPr>
                      <a:r>
                        <a:rPr lang="en-US" sz="900" dirty="0">
                          <a:latin typeface="Arial"/>
                          <a:ea typeface="Times New Roman"/>
                        </a:rPr>
                        <a:t>Suppress</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Clear</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Occupy</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Recon</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Retain</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Secure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Seize</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Breach</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Cover</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Disengage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Displace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Follow</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Follow and Support</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Follow and Assume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Guard</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Exfiltrate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Infiltrate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Occupy</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Overwatch</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Screen</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Support by fire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Disengage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Reserve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Retire</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nvGraphicFramePr>
        <p:xfrm>
          <a:off x="1447800" y="4034590"/>
          <a:ext cx="4572002" cy="411480"/>
        </p:xfrm>
        <a:graphic>
          <a:graphicData uri="http://schemas.openxmlformats.org/drawingml/2006/table">
            <a:tbl>
              <a:tblPr/>
              <a:tblGrid>
                <a:gridCol w="913369"/>
                <a:gridCol w="913369"/>
                <a:gridCol w="913369"/>
                <a:gridCol w="913369"/>
                <a:gridCol w="918526"/>
              </a:tblGrid>
              <a:tr h="408463">
                <a:tc>
                  <a:txBody>
                    <a:bodyPr/>
                    <a:lstStyle/>
                    <a:p>
                      <a:pPr marL="0" marR="0">
                        <a:spcBef>
                          <a:spcPts val="0"/>
                        </a:spcBef>
                        <a:spcAft>
                          <a:spcPts val="0"/>
                        </a:spcAft>
                      </a:pPr>
                      <a:r>
                        <a:rPr lang="en-US" sz="900" dirty="0">
                          <a:latin typeface="Arial"/>
                          <a:ea typeface="Times New Roman"/>
                        </a:rPr>
                        <a:t>Allow</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Cause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Create</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Deceive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Deny</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Divert</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Draw</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Enable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Envelope</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Influence</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Open</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Prevent</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latin typeface="Arial"/>
                          <a:ea typeface="Times New Roman"/>
                        </a:rPr>
                        <a:t>Protect</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Support</a:t>
                      </a:r>
                      <a:endParaRPr lang="en-US" sz="1000" dirty="0">
                        <a:latin typeface="Times New Roman"/>
                        <a:ea typeface="Times New Roman"/>
                      </a:endParaRPr>
                    </a:p>
                    <a:p>
                      <a:pPr marL="0" marR="0">
                        <a:spcBef>
                          <a:spcPts val="0"/>
                        </a:spcBef>
                        <a:spcAft>
                          <a:spcPts val="0"/>
                        </a:spcAft>
                      </a:pPr>
                      <a:r>
                        <a:rPr lang="en-US" sz="900" dirty="0">
                          <a:latin typeface="Arial"/>
                          <a:ea typeface="Times New Roman"/>
                        </a:rPr>
                        <a:t>Surprise</a:t>
                      </a:r>
                      <a:endParaRPr lang="en-US" sz="1000" dirty="0">
                        <a:latin typeface="Times New Roman"/>
                        <a:ea typeface="Times New Roman"/>
                      </a:endParaRPr>
                    </a:p>
                  </a:txBody>
                  <a:tcPr marL="55699" marR="556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smtClean="0">
                <a:ea typeface="+mj-ea"/>
                <a:cs typeface="Arial" pitchFamily="34" charset="0"/>
              </a:rPr>
              <a:t>Task/Purpose &amp; Terminology (2 of 2)</a:t>
            </a:r>
            <a:endParaRPr lang="en-US" sz="1600" dirty="0">
              <a:ea typeface="+mj-ea"/>
              <a:cs typeface="Arial" pitchFamily="34" charset="0"/>
            </a:endParaRPr>
          </a:p>
        </p:txBody>
      </p:sp>
      <p:sp>
        <p:nvSpPr>
          <p:cNvPr id="7373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337921" name="Rectangle 1"/>
          <p:cNvSpPr>
            <a:spLocks noChangeArrowheads="1"/>
          </p:cNvSpPr>
          <p:nvPr/>
        </p:nvSpPr>
        <p:spPr bwMode="auto">
          <a:xfrm>
            <a:off x="128338" y="1060232"/>
            <a:ext cx="6553200" cy="7709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Infiltration: </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Entails movement through or into an area occupied by an enemy or friendly force by small groups or individuals at extended or irregular intervals in which contact with then enemy is avoided.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Interdict:</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Commander prevents, disrupts, or delays the enemy's use of an area or route.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Isolate: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Requires a unit to seal off-both physically and psychologically-an enemy from his sources of support, deny him freedom of movement, and prevent him from having contact with other enemy forces.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Lane: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route through an enemy or friendly obstacle that provides a passing force safe passage. The route may be reduced and proofed as part of a breach opn. or constructed as part of a friendly obstacle. It is a clear route that moves all the way through an obstacle.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Main Effort:</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activity, unit, or area that commanders determine to be the most important task at the time. </a:t>
            </a: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Neutralize: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results in rendering enemy personnel or materiel incapable of interfering with a particular operation.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Occupy:</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Moving a friendly force into an area so that it can control that area. Both the force's movement to and occupation of the area occur with out enemy opposition.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Penetrate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maneuver in which an attacking force seeks to rupture enemy defenses on a narrow front to disrupt the defensive system.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Relief in place: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enabling opn in which, by the direction of higher authority, all or part of a unit is replaced in an area by the incoming unit.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Retain:</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msn task in which the Cdr ensures that a terrain feature controlled by a friendly force remains free of enemy occupation or use.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Retirement:</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retrograde in which a force out of contact with the enemy moves away from the enemy.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Secure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Involves preventing a unit, facility, or geographical location from being damaged or destroyed as a result of enemy action.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Security Operations:</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Opns undertaken by a Cdr to provide early and accurate warning of enemy opns, to provide the force being protected with time and maneuver space within which to react to the enemy, and to develop the situation to allow the commander to effectively use the protected force.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Screen:</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security operations that primarily provides early warning to the protected force.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Cover:</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security opns whose primary task is to protect the main body by fighting to gain time while also observing and reporting info and preventing enemy ground observation of and direct fire against the main body.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Guard:</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security opns whose primary task is to protect the main body by fighting to gain time while also observing and reporting info and preventing enemy ground observation of and direct fire against the main body. Units conducting a guard msn cannot operate independently because they rely upon fires and CS assets of the main body.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Seize: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tactical mission task that involves taking possession of a designated area by using overwhelming force.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Support by Fire:</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maneuver force moves to a position where it can engage the enemy by direct fire in support of another maneuvering force.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Turn:</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Involves forcing an enemy element from one avenue of approach or movement corridor to another.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Withdraw:</a:t>
            </a:r>
            <a:r>
              <a:rPr kumimoji="0" lang="en-US"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form of retrograde, is a planned operation in which a force in contact disengages from an enemy force.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Definitions are from FM 3-90, dtd. July 2001 or FM 101-5-1, dtd. Sept. </a:t>
            </a:r>
            <a:r>
              <a:rPr lang="en-US" sz="1100" b="1" dirty="0" smtClean="0">
                <a:solidFill>
                  <a:srgbClr val="000000"/>
                </a:solidFill>
                <a:ea typeface="Times New Roman" pitchFamily="18" charset="0"/>
                <a:cs typeface="Arial" pitchFamily="34" charset="0"/>
              </a:rPr>
              <a:t>2010 </a:t>
            </a:r>
            <a:r>
              <a:rPr kumimoji="0" lang="en-US" sz="11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unless otherwise stated.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302</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smtClean="0">
                <a:ea typeface="+mj-ea"/>
                <a:cs typeface="Arial" pitchFamily="34" charset="0"/>
              </a:rPr>
              <a:t>Graphic Control Measures</a:t>
            </a:r>
            <a:endParaRPr lang="en-US" sz="1600" dirty="0">
              <a:ea typeface="+mj-ea"/>
              <a:cs typeface="Arial" pitchFamily="34" charset="0"/>
            </a:endParaRPr>
          </a:p>
        </p:txBody>
      </p:sp>
      <p:sp>
        <p:nvSpPr>
          <p:cNvPr id="6451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12" name="Table 11"/>
          <p:cNvGraphicFramePr>
            <a:graphicFrameLocks noGrp="1"/>
          </p:cNvGraphicFramePr>
          <p:nvPr/>
        </p:nvGraphicFramePr>
        <p:xfrm>
          <a:off x="245225" y="1083425"/>
          <a:ext cx="6324600" cy="1626533"/>
        </p:xfrm>
        <a:graphic>
          <a:graphicData uri="http://schemas.openxmlformats.org/drawingml/2006/table">
            <a:tbl>
              <a:tblPr>
                <a:tableStyleId>{616DA210-FB5B-4158-B5E0-FEB733F419BA}</a:tableStyleId>
              </a:tblPr>
              <a:tblGrid>
                <a:gridCol w="1720129"/>
                <a:gridCol w="2467405"/>
                <a:gridCol w="2137066"/>
              </a:tblGrid>
              <a:tr h="133283">
                <a:tc>
                  <a:txBody>
                    <a:bodyPr/>
                    <a:lstStyle/>
                    <a:p>
                      <a:pPr marL="0" marR="0" algn="ctr">
                        <a:spcBef>
                          <a:spcPts val="0"/>
                        </a:spcBef>
                        <a:spcAft>
                          <a:spcPts val="0"/>
                        </a:spcAft>
                      </a:pPr>
                      <a:r>
                        <a:rPr lang="en-US" sz="1050" b="1" dirty="0">
                          <a:latin typeface="Arial" pitchFamily="34" charset="0"/>
                          <a:cs typeface="Arial" pitchFamily="34" charset="0"/>
                        </a:rPr>
                        <a:t>Graphic</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Squadron</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Troop</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r>
              <a:tr h="133283">
                <a:tc>
                  <a:txBody>
                    <a:bodyPr/>
                    <a:lstStyle/>
                    <a:p>
                      <a:pPr marL="0" marR="0" algn="ctr">
                        <a:spcBef>
                          <a:spcPts val="0"/>
                        </a:spcBef>
                        <a:spcAft>
                          <a:spcPts val="0"/>
                        </a:spcAft>
                      </a:pPr>
                      <a:r>
                        <a:rPr lang="en-US" sz="1050" b="1" dirty="0">
                          <a:latin typeface="Arial" pitchFamily="34" charset="0"/>
                          <a:cs typeface="Arial" pitchFamily="34" charset="0"/>
                        </a:rPr>
                        <a:t>Phase Lines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Cavalry Commanders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Presidents</a:t>
                      </a:r>
                      <a:endParaRPr lang="en-US" sz="1050" b="1" dirty="0">
                        <a:latin typeface="Arial" pitchFamily="34" charset="0"/>
                        <a:ea typeface="Times New Roman"/>
                        <a:cs typeface="Arial" pitchFamily="34" charset="0"/>
                      </a:endParaRPr>
                    </a:p>
                  </a:txBody>
                  <a:tcPr marL="54525" marR="54525" marT="0" marB="0" anchor="ctr">
                    <a:solidFill>
                      <a:srgbClr val="FFFF00"/>
                    </a:solidFill>
                  </a:tcPr>
                </a:tc>
              </a:tr>
              <a:tr h="266565">
                <a:tc>
                  <a:txBody>
                    <a:bodyPr/>
                    <a:lstStyle/>
                    <a:p>
                      <a:pPr marL="0" marR="0" algn="ctr">
                        <a:spcBef>
                          <a:spcPts val="0"/>
                        </a:spcBef>
                        <a:spcAft>
                          <a:spcPts val="0"/>
                        </a:spcAft>
                      </a:pPr>
                      <a:r>
                        <a:rPr lang="en-US" sz="1050" b="1" dirty="0">
                          <a:latin typeface="Arial" pitchFamily="34" charset="0"/>
                          <a:cs typeface="Arial" pitchFamily="34" charset="0"/>
                        </a:rPr>
                        <a:t>Areas-Objectives, AAs, BPs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Cavalry Weapons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N/A</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r>
              <a:tr h="266565">
                <a:tc>
                  <a:txBody>
                    <a:bodyPr/>
                    <a:lstStyle/>
                    <a:p>
                      <a:pPr marL="0" marR="0" algn="ctr">
                        <a:spcBef>
                          <a:spcPts val="0"/>
                        </a:spcBef>
                        <a:spcAft>
                          <a:spcPts val="0"/>
                        </a:spcAft>
                      </a:pPr>
                      <a:r>
                        <a:rPr lang="fr-FR" sz="1050" b="1" dirty="0">
                          <a:latin typeface="Arial" pitchFamily="34" charset="0"/>
                          <a:cs typeface="Arial" pitchFamily="34" charset="0"/>
                        </a:rPr>
                        <a:t>Routes-Air, MSR, Lanes, etc.</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Horses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Cars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r>
              <a:tr h="666413">
                <a:tc>
                  <a:txBody>
                    <a:bodyPr/>
                    <a:lstStyle/>
                    <a:p>
                      <a:pPr marL="0" marR="0" algn="ctr">
                        <a:spcBef>
                          <a:spcPts val="0"/>
                        </a:spcBef>
                        <a:spcAft>
                          <a:spcPts val="0"/>
                        </a:spcAft>
                      </a:pPr>
                      <a:r>
                        <a:rPr lang="en-US" sz="1050" b="1" dirty="0">
                          <a:latin typeface="Arial" pitchFamily="34" charset="0"/>
                          <a:cs typeface="Arial" pitchFamily="34" charset="0"/>
                        </a:rPr>
                        <a:t>Points </a:t>
                      </a:r>
                      <a:endParaRPr lang="en-US" sz="1100" b="1" dirty="0">
                        <a:latin typeface="Arial" pitchFamily="34" charset="0"/>
                        <a:cs typeface="Arial" pitchFamily="34" charset="0"/>
                      </a:endParaRPr>
                    </a:p>
                    <a:p>
                      <a:pPr marL="0" marR="0" algn="ctr">
                        <a:spcBef>
                          <a:spcPts val="0"/>
                        </a:spcBef>
                        <a:spcAft>
                          <a:spcPts val="0"/>
                        </a:spcAft>
                      </a:pPr>
                      <a:r>
                        <a:rPr lang="en-US" sz="1050" b="1" dirty="0">
                          <a:latin typeface="Arial" pitchFamily="34" charset="0"/>
                          <a:cs typeface="Arial" pitchFamily="34" charset="0"/>
                        </a:rPr>
                        <a:t>NAIs</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2e2200-2299 (2e = 3-7 Cav identifier followed by 4 sequence numbers)</a:t>
                      </a:r>
                      <a:endParaRPr lang="en-US" sz="1100" b="1" dirty="0">
                        <a:latin typeface="Arial" pitchFamily="34" charset="0"/>
                        <a:cs typeface="Arial" pitchFamily="34" charset="0"/>
                      </a:endParaRPr>
                    </a:p>
                    <a:p>
                      <a:pPr marL="0" marR="0">
                        <a:spcBef>
                          <a:spcPts val="0"/>
                        </a:spcBef>
                        <a:spcAft>
                          <a:spcPts val="0"/>
                        </a:spcAft>
                      </a:pPr>
                      <a:r>
                        <a:rPr lang="fr-FR" sz="1050" b="1" dirty="0">
                          <a:latin typeface="Arial" pitchFamily="34" charset="0"/>
                          <a:cs typeface="Arial" pitchFamily="34" charset="0"/>
                        </a:rPr>
                        <a:t>C100-C199</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c>
                  <a:txBody>
                    <a:bodyPr/>
                    <a:lstStyle/>
                    <a:p>
                      <a:pPr marL="0" marR="0" algn="ctr">
                        <a:spcBef>
                          <a:spcPts val="0"/>
                        </a:spcBef>
                        <a:spcAft>
                          <a:spcPts val="0"/>
                        </a:spcAft>
                      </a:pPr>
                      <a:r>
                        <a:rPr lang="en-US" sz="1050" b="1" dirty="0">
                          <a:latin typeface="Arial" pitchFamily="34" charset="0"/>
                          <a:cs typeface="Arial" pitchFamily="34" charset="0"/>
                        </a:rPr>
                        <a:t>Hxx (H= HHT identifier followed by 2 sequence numbers)</a:t>
                      </a:r>
                      <a:endParaRPr lang="en-US" sz="1100" b="1" dirty="0">
                        <a:latin typeface="Arial" pitchFamily="34" charset="0"/>
                        <a:cs typeface="Arial" pitchFamily="34" charset="0"/>
                      </a:endParaRPr>
                    </a:p>
                    <a:p>
                      <a:pPr marL="0" marR="0" algn="ctr">
                        <a:spcBef>
                          <a:spcPts val="0"/>
                        </a:spcBef>
                        <a:spcAft>
                          <a:spcPts val="0"/>
                        </a:spcAft>
                      </a:pPr>
                      <a:r>
                        <a:rPr lang="en-US" sz="1050" b="1" dirty="0">
                          <a:latin typeface="Arial" pitchFamily="34" charset="0"/>
                          <a:cs typeface="Arial" pitchFamily="34" charset="0"/>
                        </a:rPr>
                        <a:t>EXAMPLE: CP C-01 is Crazy Troop’s 1</a:t>
                      </a:r>
                      <a:r>
                        <a:rPr lang="en-US" sz="1050" b="1" baseline="30000" dirty="0">
                          <a:latin typeface="Arial" pitchFamily="34" charset="0"/>
                          <a:cs typeface="Arial" pitchFamily="34" charset="0"/>
                        </a:rPr>
                        <a:t>st</a:t>
                      </a:r>
                      <a:r>
                        <a:rPr lang="en-US" sz="1050" b="1" dirty="0">
                          <a:latin typeface="Arial" pitchFamily="34" charset="0"/>
                          <a:cs typeface="Arial" pitchFamily="34" charset="0"/>
                        </a:rPr>
                        <a:t> Checkpoint</a:t>
                      </a:r>
                      <a:endParaRPr lang="en-US" sz="1100" b="1" dirty="0">
                        <a:latin typeface="Arial" pitchFamily="34" charset="0"/>
                        <a:ea typeface="Times New Roman"/>
                        <a:cs typeface="Arial" pitchFamily="34" charset="0"/>
                      </a:endParaRPr>
                    </a:p>
                  </a:txBody>
                  <a:tcPr marL="54525" marR="54525" marT="0" marB="0" anchor="ctr">
                    <a:solidFill>
                      <a:srgbClr val="FFFF00"/>
                    </a:solidFill>
                  </a:tcPr>
                </a:tc>
              </a:tr>
            </a:tbl>
          </a:graphicData>
        </a:graphic>
      </p:graphicFrame>
      <p:graphicFrame>
        <p:nvGraphicFramePr>
          <p:cNvPr id="13" name="Table 12"/>
          <p:cNvGraphicFramePr>
            <a:graphicFrameLocks noGrp="1"/>
          </p:cNvGraphicFramePr>
          <p:nvPr/>
        </p:nvGraphicFramePr>
        <p:xfrm>
          <a:off x="1119425" y="2786150"/>
          <a:ext cx="4572000" cy="1958944"/>
        </p:xfrm>
        <a:graphic>
          <a:graphicData uri="http://schemas.openxmlformats.org/drawingml/2006/table">
            <a:tbl>
              <a:tblPr/>
              <a:tblGrid>
                <a:gridCol w="914400"/>
                <a:gridCol w="914400"/>
                <a:gridCol w="914400"/>
                <a:gridCol w="914400"/>
                <a:gridCol w="914400"/>
              </a:tblGrid>
              <a:tr h="150688">
                <a:tc gridSpan="5">
                  <a:txBody>
                    <a:bodyPr/>
                    <a:lstStyle/>
                    <a:p>
                      <a:pPr marL="0" marR="0" algn="ctr">
                        <a:spcBef>
                          <a:spcPts val="0"/>
                        </a:spcBef>
                        <a:spcAft>
                          <a:spcPts val="0"/>
                        </a:spcAft>
                      </a:pPr>
                      <a:r>
                        <a:rPr lang="en-US" sz="900" b="1" dirty="0">
                          <a:solidFill>
                            <a:srgbClr val="000000"/>
                          </a:solidFill>
                          <a:latin typeface="Arial"/>
                          <a:ea typeface="Times New Roman"/>
                          <a:cs typeface="Times New Roman"/>
                        </a:rPr>
                        <a:t>7</a:t>
                      </a:r>
                      <a:r>
                        <a:rPr lang="en-US" sz="900" b="1" baseline="30000" dirty="0">
                          <a:solidFill>
                            <a:srgbClr val="000000"/>
                          </a:solidFill>
                          <a:latin typeface="Arial"/>
                          <a:ea typeface="Times New Roman"/>
                          <a:cs typeface="Times New Roman"/>
                        </a:rPr>
                        <a:t>th</a:t>
                      </a:r>
                      <a:r>
                        <a:rPr lang="en-US" sz="900" b="1" dirty="0">
                          <a:solidFill>
                            <a:srgbClr val="000000"/>
                          </a:solidFill>
                          <a:latin typeface="Arial"/>
                          <a:ea typeface="Times New Roman"/>
                          <a:cs typeface="Times New Roman"/>
                        </a:rPr>
                        <a:t> Cavalry Regimental Commanders</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0688">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Custer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Grant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Morton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Sturgis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Bacon</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Dade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Harris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Summer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Davidson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Henry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Nicholson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Thayer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Beach</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Edgerly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Herr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Otis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Tilford</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Elliot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Hoge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Polk</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Tompkins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Brown</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Erwin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Hunter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Rayburn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Traub</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Finnegan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Keller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Varnum</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Carpenter</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Forsyth</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Leary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Sands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Ward</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Chase</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Gibbs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Lee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Shunk</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Wells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Connell</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Glover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900" dirty="0">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Smith</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West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Cooney</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Godfrey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Martin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Stillman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Wing</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l">
                        <a:spcBef>
                          <a:spcPts val="0"/>
                        </a:spcBef>
                        <a:spcAft>
                          <a:spcPts val="0"/>
                        </a:spcAft>
                      </a:pPr>
                      <a:r>
                        <a:rPr lang="en-US" sz="900" dirty="0">
                          <a:latin typeface="Arial"/>
                          <a:ea typeface="Times New Roman"/>
                          <a:cs typeface="Times New Roman"/>
                        </a:rPr>
                        <a:t>Cussack</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Gorden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Merrill</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Strong</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latin typeface="Arial"/>
                          <a:ea typeface="Times New Roman"/>
                          <a:cs typeface="Times New Roman"/>
                        </a:rPr>
                        <a:t>Woodward</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nvGraphicFramePr>
        <p:xfrm>
          <a:off x="1143000" y="4867100"/>
          <a:ext cx="4572000" cy="411480"/>
        </p:xfrm>
        <a:graphic>
          <a:graphicData uri="http://schemas.openxmlformats.org/drawingml/2006/table">
            <a:tbl>
              <a:tblPr>
                <a:tableStyleId>{5940675A-B579-460E-94D1-54222C63F5DA}</a:tableStyleId>
              </a:tblPr>
              <a:tblGrid>
                <a:gridCol w="887002"/>
                <a:gridCol w="997735"/>
                <a:gridCol w="845335"/>
                <a:gridCol w="901272"/>
                <a:gridCol w="940656"/>
              </a:tblGrid>
              <a:tr h="95332">
                <a:tc gridSpan="2">
                  <a:txBody>
                    <a:bodyPr/>
                    <a:lstStyle/>
                    <a:p>
                      <a:pPr marL="0" marR="0" algn="ctr">
                        <a:spcBef>
                          <a:spcPts val="0"/>
                        </a:spcBef>
                        <a:spcAft>
                          <a:spcPts val="0"/>
                        </a:spcAft>
                      </a:pPr>
                      <a:r>
                        <a:rPr lang="en-US" sz="900" dirty="0">
                          <a:latin typeface="Arial" pitchFamily="34" charset="0"/>
                          <a:cs typeface="Arial" pitchFamily="34" charset="0"/>
                        </a:rPr>
                        <a:t>Cavalry Weapons</a:t>
                      </a:r>
                      <a:endParaRPr lang="en-US" sz="1050" dirty="0">
                        <a:latin typeface="Arial" pitchFamily="34" charset="0"/>
                        <a:ea typeface="Times New Roman"/>
                        <a:cs typeface="Arial" pitchFamily="34" charset="0"/>
                      </a:endParaRPr>
                    </a:p>
                  </a:txBody>
                  <a:tcPr marL="61645" marR="61645" marT="0" marB="0" anchor="b"/>
                </a:tc>
                <a:tc hMerge="1">
                  <a:txBody>
                    <a:bodyPr/>
                    <a:lstStyle/>
                    <a:p>
                      <a:endParaRPr lang="en-US"/>
                    </a:p>
                  </a:txBody>
                  <a:tcPr/>
                </a:tc>
                <a:tc>
                  <a:txBody>
                    <a:bodyPr/>
                    <a:lstStyle/>
                    <a:p>
                      <a:pPr marL="0" marR="0">
                        <a:spcBef>
                          <a:spcPts val="0"/>
                        </a:spcBef>
                        <a:spcAft>
                          <a:spcPts val="0"/>
                        </a:spcAft>
                      </a:pPr>
                      <a:endParaRPr lang="en-US" sz="90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Lance</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Revolver</a:t>
                      </a:r>
                      <a:endParaRPr lang="en-US" sz="1050" dirty="0">
                        <a:latin typeface="Arial" pitchFamily="34" charset="0"/>
                        <a:ea typeface="Times New Roman"/>
                        <a:cs typeface="Arial" pitchFamily="34" charset="0"/>
                      </a:endParaRPr>
                    </a:p>
                  </a:txBody>
                  <a:tcPr marL="61645" marR="61645" marT="0" marB="0" anchor="b"/>
                </a:tc>
              </a:tr>
              <a:tr h="104734">
                <a:tc>
                  <a:txBody>
                    <a:bodyPr/>
                    <a:lstStyle/>
                    <a:p>
                      <a:pPr marL="0" marR="0">
                        <a:spcBef>
                          <a:spcPts val="0"/>
                        </a:spcBef>
                        <a:spcAft>
                          <a:spcPts val="0"/>
                        </a:spcAft>
                      </a:pPr>
                      <a:r>
                        <a:rPr lang="en-US" sz="900" dirty="0">
                          <a:latin typeface="Arial" pitchFamily="34" charset="0"/>
                          <a:cs typeface="Arial" pitchFamily="34" charset="0"/>
                        </a:rPr>
                        <a:t>Axe</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Carbine</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Garand</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Musket</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Saber</a:t>
                      </a:r>
                      <a:endParaRPr lang="en-US" sz="1050" dirty="0">
                        <a:latin typeface="Arial" pitchFamily="34" charset="0"/>
                        <a:ea typeface="Times New Roman"/>
                        <a:cs typeface="Arial" pitchFamily="34" charset="0"/>
                      </a:endParaRPr>
                    </a:p>
                  </a:txBody>
                  <a:tcPr marL="61645" marR="61645" marT="0" marB="0" anchor="b"/>
                </a:tc>
              </a:tr>
              <a:tr h="104734">
                <a:tc>
                  <a:txBody>
                    <a:bodyPr/>
                    <a:lstStyle/>
                    <a:p>
                      <a:pPr marL="0" marR="0">
                        <a:spcBef>
                          <a:spcPts val="0"/>
                        </a:spcBef>
                        <a:spcAft>
                          <a:spcPts val="0"/>
                        </a:spcAft>
                      </a:pPr>
                      <a:r>
                        <a:rPr lang="en-US" sz="900" dirty="0">
                          <a:latin typeface="Arial" pitchFamily="34" charset="0"/>
                          <a:cs typeface="Arial" pitchFamily="34" charset="0"/>
                        </a:rPr>
                        <a:t>Bayonet</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Colt</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Hatchet</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Pike</a:t>
                      </a:r>
                      <a:endParaRPr lang="en-US" sz="1050" dirty="0">
                        <a:latin typeface="Arial" pitchFamily="34" charset="0"/>
                        <a:ea typeface="Times New Roman"/>
                        <a:cs typeface="Arial" pitchFamily="34" charset="0"/>
                      </a:endParaRPr>
                    </a:p>
                  </a:txBody>
                  <a:tcPr marL="61645" marR="61645" marT="0" marB="0" anchor="b"/>
                </a:tc>
                <a:tc>
                  <a:txBody>
                    <a:bodyPr/>
                    <a:lstStyle/>
                    <a:p>
                      <a:pPr marL="0" marR="0">
                        <a:spcBef>
                          <a:spcPts val="0"/>
                        </a:spcBef>
                        <a:spcAft>
                          <a:spcPts val="0"/>
                        </a:spcAft>
                      </a:pPr>
                      <a:r>
                        <a:rPr lang="en-US" sz="900" dirty="0">
                          <a:latin typeface="Arial" pitchFamily="34" charset="0"/>
                          <a:cs typeface="Arial" pitchFamily="34" charset="0"/>
                        </a:rPr>
                        <a:t>Sharps</a:t>
                      </a:r>
                      <a:endParaRPr lang="en-US" sz="1050" dirty="0">
                        <a:latin typeface="Arial" pitchFamily="34" charset="0"/>
                        <a:ea typeface="Times New Roman"/>
                        <a:cs typeface="Arial" pitchFamily="34" charset="0"/>
                      </a:endParaRPr>
                    </a:p>
                  </a:txBody>
                  <a:tcPr marL="61645" marR="61645" marT="0" marB="0" anchor="b"/>
                </a:tc>
              </a:tr>
            </a:tbl>
          </a:graphicData>
        </a:graphic>
      </p:graphicFrame>
      <p:graphicFrame>
        <p:nvGraphicFramePr>
          <p:cNvPr id="15" name="Table 14"/>
          <p:cNvGraphicFramePr>
            <a:graphicFrameLocks noGrp="1"/>
          </p:cNvGraphicFramePr>
          <p:nvPr/>
        </p:nvGraphicFramePr>
        <p:xfrm>
          <a:off x="1119425" y="5443451"/>
          <a:ext cx="4572000" cy="1051561"/>
        </p:xfrm>
        <a:graphic>
          <a:graphicData uri="http://schemas.openxmlformats.org/drawingml/2006/table">
            <a:tbl>
              <a:tblPr/>
              <a:tblGrid>
                <a:gridCol w="892342"/>
                <a:gridCol w="892342"/>
                <a:gridCol w="892342"/>
                <a:gridCol w="992605"/>
                <a:gridCol w="902369"/>
              </a:tblGrid>
              <a:tr h="114300">
                <a:tc gridSpan="2">
                  <a:txBody>
                    <a:bodyPr/>
                    <a:lstStyle/>
                    <a:p>
                      <a:pPr marL="0" marR="0" algn="ctr">
                        <a:spcBef>
                          <a:spcPts val="0"/>
                        </a:spcBef>
                        <a:spcAft>
                          <a:spcPts val="0"/>
                        </a:spcAft>
                      </a:pPr>
                      <a:r>
                        <a:rPr lang="en-US" sz="900" b="1" dirty="0">
                          <a:latin typeface="Arial"/>
                          <a:ea typeface="Times New Roman"/>
                          <a:cs typeface="Times New Roman"/>
                        </a:rPr>
                        <a:t>Horse Breeds</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Draft</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Mustang</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Quarter Horse</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
                <a:tc>
                  <a:txBody>
                    <a:bodyPr/>
                    <a:lstStyle/>
                    <a:p>
                      <a:pPr marL="0" marR="0" algn="ctr">
                        <a:spcBef>
                          <a:spcPts val="0"/>
                        </a:spcBef>
                        <a:spcAft>
                          <a:spcPts val="0"/>
                        </a:spcAft>
                      </a:pPr>
                      <a:r>
                        <a:rPr lang="en-US" sz="900" dirty="0">
                          <a:solidFill>
                            <a:srgbClr val="000000"/>
                          </a:solidFill>
                          <a:latin typeface="Arial"/>
                          <a:ea typeface="Times New Roman"/>
                          <a:cs typeface="Times New Roman"/>
                        </a:rPr>
                        <a:t>Appaloosa</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Hackney</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Saddlebred</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1">
                <a:tc>
                  <a:txBody>
                    <a:bodyPr/>
                    <a:lstStyle/>
                    <a:p>
                      <a:pPr marL="0" marR="0" algn="ctr">
                        <a:spcBef>
                          <a:spcPts val="0"/>
                        </a:spcBef>
                        <a:spcAft>
                          <a:spcPts val="0"/>
                        </a:spcAft>
                      </a:pPr>
                      <a:r>
                        <a:rPr lang="en-US" sz="900" dirty="0">
                          <a:solidFill>
                            <a:srgbClr val="000000"/>
                          </a:solidFill>
                          <a:latin typeface="Arial"/>
                          <a:ea typeface="Times New Roman"/>
                          <a:cs typeface="Times New Roman"/>
                        </a:rPr>
                        <a:t>Arabian</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Carpathian</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Shetland Pony</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Barb</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Clydesdale</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Holsteiner</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Paint Horse</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Shire</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Bay</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Cob</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Lipizzan</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Palomino</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Thoroughbred</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Breton</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Morgan</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Pinto</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Trotter</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Brumby</a:t>
                      </a:r>
                      <a:endParaRPr lang="en-US" sz="1050" dirty="0">
                        <a:latin typeface="Times New Roman"/>
                        <a:ea typeface="Times New Roman"/>
                        <a:cs typeface="Times New Roman"/>
                      </a:endParaRPr>
                    </a:p>
                  </a:txBody>
                  <a:tcPr marL="60180" marR="601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Donkey</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Mule</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Pony</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Zebra</a:t>
                      </a:r>
                      <a:endParaRPr lang="en-US" sz="1050" dirty="0">
                        <a:latin typeface="Times New Roman"/>
                        <a:ea typeface="Times New Roman"/>
                        <a:cs typeface="Times New Roman"/>
                      </a:endParaRPr>
                    </a:p>
                  </a:txBody>
                  <a:tcPr marL="60180" marR="601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nvGraphicFramePr>
        <p:xfrm>
          <a:off x="1143000" y="6619700"/>
          <a:ext cx="4572000" cy="1097280"/>
        </p:xfrm>
        <a:graphic>
          <a:graphicData uri="http://schemas.openxmlformats.org/drawingml/2006/table">
            <a:tbl>
              <a:tblPr/>
              <a:tblGrid>
                <a:gridCol w="914400"/>
                <a:gridCol w="914400"/>
                <a:gridCol w="914400"/>
                <a:gridCol w="914400"/>
                <a:gridCol w="914400"/>
              </a:tblGrid>
              <a:tr h="76200">
                <a:tc gridSpan="3">
                  <a:txBody>
                    <a:bodyPr/>
                    <a:lstStyle/>
                    <a:p>
                      <a:pPr marL="0" marR="0" algn="ctr">
                        <a:spcBef>
                          <a:spcPts val="0"/>
                        </a:spcBef>
                        <a:spcAft>
                          <a:spcPts val="0"/>
                        </a:spcAft>
                      </a:pPr>
                      <a:r>
                        <a:rPr lang="en-US" sz="900" b="1" dirty="0">
                          <a:latin typeface="Arial"/>
                          <a:ea typeface="Times New Roman"/>
                          <a:cs typeface="Times New Roman"/>
                        </a:rPr>
                        <a:t>Presidents</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Kennedy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Polk</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Harding</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Reagan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r>
                        <a:rPr lang="en-US" sz="900" dirty="0">
                          <a:solidFill>
                            <a:srgbClr val="000000"/>
                          </a:solidFill>
                          <a:latin typeface="Arial"/>
                          <a:ea typeface="Times New Roman"/>
                          <a:cs typeface="Times New Roman"/>
                        </a:rPr>
                        <a:t>Arthur</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Coolidge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Buchanan</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Eisenhower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Hayes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Taft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r>
                        <a:rPr lang="en-US" sz="900" dirty="0">
                          <a:solidFill>
                            <a:srgbClr val="000000"/>
                          </a:solidFill>
                          <a:latin typeface="Arial"/>
                          <a:ea typeface="Times New Roman"/>
                          <a:cs typeface="Times New Roman"/>
                        </a:rPr>
                        <a:t>Van Buren</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Fillmore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McKinley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r>
                        <a:rPr lang="en-US" sz="900" dirty="0">
                          <a:solidFill>
                            <a:srgbClr val="000000"/>
                          </a:solidFill>
                          <a:latin typeface="Arial"/>
                          <a:ea typeface="Times New Roman"/>
                          <a:cs typeface="Times New Roman"/>
                        </a:rPr>
                        <a:t>Bush</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Ford</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Truman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r>
                        <a:rPr lang="en-US" sz="900" dirty="0">
                          <a:solidFill>
                            <a:srgbClr val="000000"/>
                          </a:solidFill>
                          <a:latin typeface="Arial"/>
                          <a:ea typeface="Times New Roman"/>
                          <a:cs typeface="Times New Roman"/>
                        </a:rPr>
                        <a:t>Carter</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Nixon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Grant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Johnson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Pierce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nvGraphicFramePr>
        <p:xfrm>
          <a:off x="1143000" y="7829200"/>
          <a:ext cx="4572000" cy="1054816"/>
        </p:xfrm>
        <a:graphic>
          <a:graphicData uri="http://schemas.openxmlformats.org/drawingml/2006/table">
            <a:tbl>
              <a:tblPr/>
              <a:tblGrid>
                <a:gridCol w="914400"/>
                <a:gridCol w="914400"/>
                <a:gridCol w="914400"/>
                <a:gridCol w="914400"/>
                <a:gridCol w="914400"/>
              </a:tblGrid>
              <a:tr h="150688">
                <a:tc>
                  <a:txBody>
                    <a:bodyPr/>
                    <a:lstStyle/>
                    <a:p>
                      <a:pPr marL="0" marR="0" algn="ctr">
                        <a:spcBef>
                          <a:spcPts val="0"/>
                        </a:spcBef>
                        <a:spcAft>
                          <a:spcPts val="0"/>
                        </a:spcAft>
                      </a:pPr>
                      <a:r>
                        <a:rPr lang="en-US" sz="900" b="1" dirty="0">
                          <a:latin typeface="Arial"/>
                          <a:ea typeface="Times New Roman"/>
                          <a:cs typeface="Times New Roman"/>
                        </a:rPr>
                        <a:t>Cars</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Daewoo</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Jeep</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Mercury</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Saab</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Audi</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Fiat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Lamborghini</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Nissan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Saturn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Bentley</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Ferrari</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Lexus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Oldsmobile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Subaru</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Buick</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Ford</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Plymoth</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Suzuki</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Cadillac</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Holden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Lotus</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Porsche</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Chevrolet</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Honda</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Maserati</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Renault</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Volkswagen</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688">
                <a:tc>
                  <a:txBody>
                    <a:bodyPr/>
                    <a:lstStyle/>
                    <a:p>
                      <a:pPr marL="0" marR="0" algn="ctr">
                        <a:spcBef>
                          <a:spcPts val="0"/>
                        </a:spcBef>
                        <a:spcAft>
                          <a:spcPts val="0"/>
                        </a:spcAft>
                      </a:pPr>
                      <a:r>
                        <a:rPr lang="en-US" sz="900" dirty="0">
                          <a:solidFill>
                            <a:srgbClr val="000000"/>
                          </a:solidFill>
                          <a:latin typeface="Arial"/>
                          <a:ea typeface="Times New Roman"/>
                          <a:cs typeface="Times New Roman"/>
                        </a:rPr>
                        <a:t>Chrysler</a:t>
                      </a:r>
                      <a:endParaRPr lang="en-US" sz="1050" dirty="0">
                        <a:latin typeface="Times New Roman"/>
                        <a:ea typeface="Times New Roman"/>
                        <a:cs typeface="Times New Roman"/>
                      </a:endParaRPr>
                    </a:p>
                  </a:txBody>
                  <a:tcPr marL="61645" marR="6164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Jaguar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Mazda</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Rover</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Arial"/>
                          <a:ea typeface="Times New Roman"/>
                          <a:cs typeface="Times New Roman"/>
                        </a:rPr>
                        <a:t>Volvo</a:t>
                      </a:r>
                      <a:endParaRPr lang="en-US" sz="1050" dirty="0">
                        <a:latin typeface="Times New Roman"/>
                        <a:ea typeface="Times New Roman"/>
                        <a:cs typeface="Times New Roman"/>
                      </a:endParaRPr>
                    </a:p>
                  </a:txBody>
                  <a:tcPr marL="61645" marR="6164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4"/>
          <p:cNvSpPr txBox="1">
            <a:spLocks noChangeArrowheads="1"/>
          </p:cNvSpPr>
          <p:nvPr/>
        </p:nvSpPr>
        <p:spPr bwMode="auto">
          <a:xfrm>
            <a:off x="228600" y="990600"/>
            <a:ext cx="6400800" cy="7894469"/>
          </a:xfrm>
          <a:prstGeom prst="rect">
            <a:avLst/>
          </a:prstGeom>
          <a:noFill/>
          <a:ln w="9525">
            <a:noFill/>
            <a:miter lim="800000"/>
            <a:headEnd/>
            <a:tailEnd/>
          </a:ln>
        </p:spPr>
        <p:txBody>
          <a:bodyPr>
            <a:spAutoFit/>
          </a:bodyPr>
          <a:lstStyle/>
          <a:p>
            <a:r>
              <a:rPr lang="en-US" sz="1300" b="1" dirty="0">
                <a:cs typeface="Arial" pitchFamily="34" charset="0"/>
              </a:rPr>
              <a:t>Confirmation Brief</a:t>
            </a:r>
          </a:p>
          <a:p>
            <a:r>
              <a:rPr lang="en-US" sz="1300" dirty="0">
                <a:cs typeface="Arial" pitchFamily="34" charset="0"/>
              </a:rPr>
              <a:t>The confirmation brief is routinely performed by a subordinate leader immediately after receiving any instructions, such as an OPORD, a FRAGO, and so forth. Subordinate leaders brief the higher commander on their understanding of his intent, their specific task and purpose, and the relationship between their unit’s missions and the other units in the operation.</a:t>
            </a:r>
          </a:p>
          <a:p>
            <a:endParaRPr lang="en-US" sz="1300" b="1" dirty="0">
              <a:cs typeface="Arial" pitchFamily="34" charset="0"/>
            </a:endParaRPr>
          </a:p>
          <a:p>
            <a:r>
              <a:rPr lang="en-US" sz="1300" b="1" dirty="0" smtClean="0">
                <a:cs typeface="Arial" pitchFamily="34" charset="0"/>
              </a:rPr>
              <a:t>Back brief</a:t>
            </a:r>
            <a:endParaRPr lang="en-US" sz="1300" b="1" dirty="0">
              <a:cs typeface="Arial" pitchFamily="34" charset="0"/>
            </a:endParaRPr>
          </a:p>
          <a:p>
            <a:r>
              <a:rPr lang="en-US" sz="1300" b="1" dirty="0">
                <a:cs typeface="Arial" pitchFamily="34" charset="0"/>
              </a:rPr>
              <a:t>A </a:t>
            </a:r>
            <a:r>
              <a:rPr lang="en-US" sz="1300" b="1" i="1" dirty="0" smtClean="0">
                <a:cs typeface="Arial" pitchFamily="34" charset="0"/>
              </a:rPr>
              <a:t>back brief </a:t>
            </a:r>
            <a:r>
              <a:rPr lang="en-US" sz="1300" b="1" i="1" dirty="0">
                <a:cs typeface="Arial" pitchFamily="34" charset="0"/>
              </a:rPr>
              <a:t>is a briefing by subordinates to the commander to review how subordinates intend </a:t>
            </a:r>
            <a:r>
              <a:rPr lang="en-US" sz="1300" b="1" dirty="0">
                <a:cs typeface="Arial" pitchFamily="34" charset="0"/>
              </a:rPr>
              <a:t>to accomplish their mission. </a:t>
            </a:r>
            <a:r>
              <a:rPr lang="en-US" sz="1300" dirty="0">
                <a:cs typeface="Arial" pitchFamily="34" charset="0"/>
              </a:rPr>
              <a:t>Normally, subordinates perform </a:t>
            </a:r>
            <a:r>
              <a:rPr lang="en-US" sz="1300" dirty="0" smtClean="0">
                <a:cs typeface="Arial" pitchFamily="34" charset="0"/>
              </a:rPr>
              <a:t>back briefs </a:t>
            </a:r>
            <a:r>
              <a:rPr lang="en-US" sz="1300" dirty="0">
                <a:cs typeface="Arial" pitchFamily="34" charset="0"/>
              </a:rPr>
              <a:t>throughout </a:t>
            </a:r>
            <a:r>
              <a:rPr lang="en-US" sz="1300" dirty="0" smtClean="0">
                <a:cs typeface="Arial" pitchFamily="34" charset="0"/>
              </a:rPr>
              <a:t>preparation or at specified times as required by the SCO. </a:t>
            </a:r>
            <a:r>
              <a:rPr lang="en-US" sz="1300" dirty="0">
                <a:cs typeface="Arial" pitchFamily="34" charset="0"/>
              </a:rPr>
              <a:t>These briefs allow commanders to clarify the commander’s intent early in subordinate planning. Commanders use the </a:t>
            </a:r>
            <a:r>
              <a:rPr lang="en-US" sz="1300" dirty="0" smtClean="0">
                <a:cs typeface="Arial" pitchFamily="34" charset="0"/>
              </a:rPr>
              <a:t>back brief </a:t>
            </a:r>
            <a:r>
              <a:rPr lang="en-US" sz="1300" dirty="0">
                <a:cs typeface="Arial" pitchFamily="34" charset="0"/>
              </a:rPr>
              <a:t>to identify any problems in the concept of operations.</a:t>
            </a:r>
          </a:p>
          <a:p>
            <a:endParaRPr lang="en-US" sz="1300" b="1" dirty="0">
              <a:cs typeface="Arial" pitchFamily="34" charset="0"/>
            </a:endParaRPr>
          </a:p>
          <a:p>
            <a:r>
              <a:rPr lang="en-US" sz="1300" b="1" dirty="0">
                <a:cs typeface="Arial" pitchFamily="34" charset="0"/>
              </a:rPr>
              <a:t>Combined Arms Rehearsal</a:t>
            </a:r>
          </a:p>
          <a:p>
            <a:r>
              <a:rPr lang="en-US" sz="1300" dirty="0">
                <a:cs typeface="Arial" pitchFamily="34" charset="0"/>
              </a:rPr>
              <a:t>A combined arms rehearsal is a rehearsal in which subordinate units synchronize their plans with each other. A maneuver unit headquarters normally executes a combined arms rehearsal after subordinate units issue their operation order. This rehearsal type helps ensure that subordinate commanders’ plans achieve the higher commander’s intent.</a:t>
            </a:r>
            <a:endParaRPr lang="en-US" sz="1300" b="1" dirty="0">
              <a:cs typeface="Arial" pitchFamily="34" charset="0"/>
            </a:endParaRPr>
          </a:p>
          <a:p>
            <a:endParaRPr lang="en-US" sz="1300" b="1" dirty="0">
              <a:cs typeface="Arial" pitchFamily="34" charset="0"/>
            </a:endParaRPr>
          </a:p>
          <a:p>
            <a:r>
              <a:rPr lang="en-US" sz="1300" b="1" dirty="0">
                <a:cs typeface="Arial" pitchFamily="34" charset="0"/>
              </a:rPr>
              <a:t>Support Rehearsal (CSS Rehearsal)</a:t>
            </a:r>
          </a:p>
          <a:p>
            <a:r>
              <a:rPr lang="en-US" sz="1300" dirty="0">
                <a:cs typeface="Arial" pitchFamily="34" charset="0"/>
              </a:rPr>
              <a:t>The support rehearsal helps synchronize each warfighting function with the overall operation. This rehearsal supports the operation so units can accomplish their missions. Throughout preparation, units conduct support rehearsals within the framework of a single or limited number of warfighting functions. These rehearsals typically involve coordination and procedure drills for aviation, fires, engineer support, or casualty evacuation. Support rehearsals and combined arms rehearsals complement preparations for the operation. They may be conducted separately and then combined into full-dress rehearsals. Although these rehearsals differ slightly by warfighting function, they achieve the same result</a:t>
            </a:r>
            <a:r>
              <a:rPr lang="en-US" sz="1300" dirty="0" smtClean="0">
                <a:cs typeface="Arial" pitchFamily="34" charset="0"/>
              </a:rPr>
              <a:t>.</a:t>
            </a:r>
          </a:p>
          <a:p>
            <a:endParaRPr lang="en-US" sz="1300" dirty="0" smtClean="0">
              <a:cs typeface="Arial" pitchFamily="34" charset="0"/>
            </a:endParaRPr>
          </a:p>
          <a:p>
            <a:r>
              <a:rPr lang="en-US" sz="1300" b="1" dirty="0" smtClean="0">
                <a:cs typeface="Arial" pitchFamily="34" charset="0"/>
              </a:rPr>
              <a:t>Fires Rehearsal</a:t>
            </a:r>
          </a:p>
          <a:p>
            <a:r>
              <a:rPr lang="en-US" sz="1300" dirty="0" smtClean="0">
                <a:cs typeface="Arial" pitchFamily="34" charset="0"/>
              </a:rPr>
              <a:t>The fires rehearsal is led by the FSO and serves to synchronize all assets for a given operation. This rehearsal preferably occurs prior to the CAR and includes TRP FSOs, JTACs and ALO personnel. All pre-planned targets are reviewed IAW T/P method of delivery and effects desired to ensure that planned fires support the ground maneuver plan.</a:t>
            </a:r>
            <a:endParaRPr lang="en-US" sz="1300" dirty="0">
              <a:cs typeface="Arial"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a:ea typeface="+mj-ea"/>
                <a:cs typeface="Arial" pitchFamily="34" charset="0"/>
              </a:rPr>
              <a:t>Types of </a:t>
            </a:r>
            <a:r>
              <a:rPr lang="en-US" sz="1600" b="1" dirty="0" smtClean="0">
                <a:ea typeface="+mj-ea"/>
                <a:cs typeface="Arial" pitchFamily="34" charset="0"/>
              </a:rPr>
              <a:t>Rehearsals (1 of 2)</a:t>
            </a:r>
            <a:endParaRPr lang="en-US" sz="1600" dirty="0">
              <a:ea typeface="+mj-ea"/>
              <a:cs typeface="Arial" pitchFamily="34" charset="0"/>
            </a:endParaRPr>
          </a:p>
        </p:txBody>
      </p:sp>
      <p:sp>
        <p:nvSpPr>
          <p:cNvPr id="7373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4"/>
          <p:cNvSpPr txBox="1">
            <a:spLocks noChangeArrowheads="1"/>
          </p:cNvSpPr>
          <p:nvPr/>
        </p:nvSpPr>
        <p:spPr bwMode="auto">
          <a:xfrm>
            <a:off x="228600" y="990600"/>
            <a:ext cx="6400800" cy="3324225"/>
          </a:xfrm>
          <a:prstGeom prst="rect">
            <a:avLst/>
          </a:prstGeom>
          <a:noFill/>
          <a:ln w="9525">
            <a:noFill/>
            <a:miter lim="800000"/>
            <a:headEnd/>
            <a:tailEnd/>
          </a:ln>
        </p:spPr>
        <p:txBody>
          <a:bodyPr>
            <a:spAutoFit/>
          </a:bodyPr>
          <a:lstStyle/>
          <a:p>
            <a:r>
              <a:rPr lang="en-US" sz="1400" b="1" dirty="0">
                <a:cs typeface="Arial" pitchFamily="34" charset="0"/>
              </a:rPr>
              <a:t>Battle drill or Standing Operating Procedure rehearsal</a:t>
            </a:r>
          </a:p>
          <a:p>
            <a:r>
              <a:rPr lang="en-US" sz="1400" dirty="0">
                <a:cs typeface="Arial" pitchFamily="34" charset="0"/>
              </a:rPr>
              <a:t>A battle drill is a collective action rapidly executed without applying a deliberate decision-making process. A battle drill or SOP rehearsal ensures that all participants understand a technique or a specific set of procedures. Throughout preparation, units and staffs rehearse battle drills and SOPs. These rehearsals do not need a completed order from higher headquarters. Leaders place priority on those drills or actions they anticipate occurring during the operation. For example, a transportation platoon may rehearse a battle drill</a:t>
            </a:r>
          </a:p>
          <a:p>
            <a:r>
              <a:rPr lang="en-US" sz="1400" dirty="0">
                <a:cs typeface="Arial" pitchFamily="34" charset="0"/>
              </a:rPr>
              <a:t>on reacting to an ambush while awaiting to begin movement.</a:t>
            </a:r>
          </a:p>
          <a:p>
            <a:endParaRPr lang="en-US" sz="1400" dirty="0">
              <a:cs typeface="Arial" pitchFamily="34" charset="0"/>
            </a:endParaRPr>
          </a:p>
          <a:p>
            <a:r>
              <a:rPr lang="en-US" sz="1400" dirty="0">
                <a:cs typeface="Arial" pitchFamily="34" charset="0"/>
              </a:rPr>
              <a:t>All echelons use these rehearsal types; however, they are most common for platoons, squads, and sections. They are conducted throughout preparation and are not limited to published battle drills. They can rehearse such actions as a command post shift change, an obstacle breach lane-marking SOP, or a</a:t>
            </a:r>
          </a:p>
          <a:p>
            <a:r>
              <a:rPr lang="en-US" sz="1400" dirty="0">
                <a:cs typeface="Arial" pitchFamily="34" charset="0"/>
              </a:rPr>
              <a:t>refuel-on-the-move site operation. </a:t>
            </a:r>
            <a:endParaRPr lang="en-US" sz="1400" b="1" dirty="0">
              <a:cs typeface="Arial"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303</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a:ea typeface="+mj-ea"/>
                <a:cs typeface="Arial" pitchFamily="34" charset="0"/>
              </a:rPr>
              <a:t>Types of Rehearsals </a:t>
            </a:r>
            <a:r>
              <a:rPr lang="en-US" sz="1600" b="1" dirty="0" smtClean="0">
                <a:ea typeface="+mj-ea"/>
                <a:cs typeface="Arial" pitchFamily="34" charset="0"/>
              </a:rPr>
              <a:t>(2 of 2)</a:t>
            </a:r>
            <a:endParaRPr lang="en-US" sz="1600" dirty="0">
              <a:ea typeface="+mj-ea"/>
              <a:cs typeface="Arial" pitchFamily="34" charset="0"/>
            </a:endParaRPr>
          </a:p>
        </p:txBody>
      </p:sp>
      <p:sp>
        <p:nvSpPr>
          <p:cNvPr id="7475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pic>
        <p:nvPicPr>
          <p:cNvPr id="5" name="Picture 1"/>
          <p:cNvPicPr>
            <a:picLocks noChangeAspect="1" noChangeArrowheads="1"/>
          </p:cNvPicPr>
          <p:nvPr/>
        </p:nvPicPr>
        <p:blipFill>
          <a:blip r:embed="rId2" cstate="print"/>
          <a:srcRect/>
          <a:stretch>
            <a:fillRect/>
          </a:stretch>
        </p:blipFill>
        <p:spPr bwMode="auto">
          <a:xfrm>
            <a:off x="249984" y="4419600"/>
            <a:ext cx="6379416"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noChangeAspect="1"/>
          </p:cNvGrpSpPr>
          <p:nvPr/>
        </p:nvGrpSpPr>
        <p:grpSpPr bwMode="auto">
          <a:xfrm rot="5400000">
            <a:off x="-438149" y="2038350"/>
            <a:ext cx="7772399" cy="5829300"/>
            <a:chOff x="0" y="0"/>
            <a:chExt cx="9144000" cy="6858000"/>
          </a:xfrm>
        </p:grpSpPr>
        <p:sp>
          <p:nvSpPr>
            <p:cNvPr id="83974" name="Rectangle 2"/>
            <p:cNvSpPr>
              <a:spLocks noChangeArrowheads="1"/>
            </p:cNvSpPr>
            <p:nvPr/>
          </p:nvSpPr>
          <p:spPr bwMode="auto">
            <a:xfrm>
              <a:off x="0" y="0"/>
              <a:ext cx="9144000" cy="6858000"/>
            </a:xfrm>
            <a:prstGeom prst="rect">
              <a:avLst/>
            </a:prstGeom>
            <a:noFill/>
            <a:ln w="28575">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3975" name="Rectangle 3"/>
            <p:cNvSpPr>
              <a:spLocks noChangeArrowheads="1"/>
            </p:cNvSpPr>
            <p:nvPr/>
          </p:nvSpPr>
          <p:spPr bwMode="auto">
            <a:xfrm>
              <a:off x="0" y="0"/>
              <a:ext cx="1752600" cy="6858000"/>
            </a:xfrm>
            <a:prstGeom prst="rect">
              <a:avLst/>
            </a:prstGeom>
            <a:noFill/>
            <a:ln w="381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3976" name="Rectangle 4"/>
            <p:cNvSpPr>
              <a:spLocks noChangeArrowheads="1"/>
            </p:cNvSpPr>
            <p:nvPr/>
          </p:nvSpPr>
          <p:spPr bwMode="auto">
            <a:xfrm>
              <a:off x="5715000" y="0"/>
              <a:ext cx="3429000" cy="6858000"/>
            </a:xfrm>
            <a:prstGeom prst="rect">
              <a:avLst/>
            </a:prstGeom>
            <a:noFill/>
            <a:ln w="381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3977" name="Line 5"/>
            <p:cNvSpPr>
              <a:spLocks noChangeShapeType="1"/>
            </p:cNvSpPr>
            <p:nvPr/>
          </p:nvSpPr>
          <p:spPr bwMode="auto">
            <a:xfrm>
              <a:off x="0" y="3429000"/>
              <a:ext cx="9144000" cy="0"/>
            </a:xfrm>
            <a:prstGeom prst="line">
              <a:avLst/>
            </a:prstGeom>
            <a:noFill/>
            <a:ln w="38100">
              <a:solidFill>
                <a:schemeClr val="tx1"/>
              </a:solidFill>
              <a:round/>
              <a:headEnd/>
              <a:tailEnd/>
            </a:ln>
          </p:spPr>
          <p:txBody>
            <a:bodyPr/>
            <a:lstStyle/>
            <a:p>
              <a:endParaRPr lang="en-US" dirty="0"/>
            </a:p>
          </p:txBody>
        </p:sp>
        <p:sp>
          <p:nvSpPr>
            <p:cNvPr id="83978" name="Line 6"/>
            <p:cNvSpPr>
              <a:spLocks noChangeShapeType="1"/>
            </p:cNvSpPr>
            <p:nvPr/>
          </p:nvSpPr>
          <p:spPr bwMode="auto">
            <a:xfrm>
              <a:off x="0" y="228600"/>
              <a:ext cx="9144000" cy="0"/>
            </a:xfrm>
            <a:prstGeom prst="line">
              <a:avLst/>
            </a:prstGeom>
            <a:noFill/>
            <a:ln w="38100">
              <a:solidFill>
                <a:schemeClr val="tx1"/>
              </a:solidFill>
              <a:round/>
              <a:headEnd/>
              <a:tailEnd/>
            </a:ln>
          </p:spPr>
          <p:txBody>
            <a:bodyPr/>
            <a:lstStyle/>
            <a:p>
              <a:endParaRPr lang="en-US" dirty="0"/>
            </a:p>
          </p:txBody>
        </p:sp>
        <p:sp>
          <p:nvSpPr>
            <p:cNvPr id="83979" name="Text Box 7"/>
            <p:cNvSpPr txBox="1">
              <a:spLocks noChangeArrowheads="1"/>
            </p:cNvSpPr>
            <p:nvPr/>
          </p:nvSpPr>
          <p:spPr bwMode="auto">
            <a:xfrm>
              <a:off x="1752600" y="22225"/>
              <a:ext cx="3962400" cy="244475"/>
            </a:xfrm>
            <a:prstGeom prst="rect">
              <a:avLst/>
            </a:prstGeom>
            <a:noFill/>
            <a:ln w="9525" algn="ctr">
              <a:noFill/>
              <a:miter lim="800000"/>
              <a:headEnd/>
              <a:tailEnd/>
            </a:ln>
          </p:spPr>
          <p:txBody>
            <a:bodyPr>
              <a:spAutoFit/>
            </a:bodyPr>
            <a:lstStyle/>
            <a:p>
              <a:pPr algn="ctr"/>
              <a:r>
                <a:rPr lang="en-US" sz="1000" dirty="0">
                  <a:solidFill>
                    <a:srgbClr val="000000"/>
                  </a:solidFill>
                  <a:latin typeface="Calibri" pitchFamily="34" charset="0"/>
                </a:rPr>
                <a:t>STATUS OF UNITS</a:t>
              </a:r>
              <a:r>
                <a:rPr lang="en-US" sz="1000" b="1" dirty="0">
                  <a:solidFill>
                    <a:srgbClr val="000000"/>
                  </a:solidFill>
                  <a:latin typeface="Calibri" pitchFamily="34" charset="0"/>
                </a:rPr>
                <a:t> </a:t>
              </a:r>
              <a:r>
                <a:rPr lang="en-US" sz="1000" dirty="0">
                  <a:solidFill>
                    <a:srgbClr val="000000"/>
                  </a:solidFill>
                  <a:latin typeface="Calibri" pitchFamily="34" charset="0"/>
                </a:rPr>
                <a:t>(ASSETS AVAILABLE):</a:t>
              </a:r>
            </a:p>
          </p:txBody>
        </p:sp>
        <p:sp>
          <p:nvSpPr>
            <p:cNvPr id="83980" name="Text Box 8"/>
            <p:cNvSpPr txBox="1">
              <a:spLocks noChangeArrowheads="1"/>
            </p:cNvSpPr>
            <p:nvPr/>
          </p:nvSpPr>
          <p:spPr bwMode="auto">
            <a:xfrm>
              <a:off x="5715000" y="0"/>
              <a:ext cx="3429000" cy="244475"/>
            </a:xfrm>
            <a:prstGeom prst="rect">
              <a:avLst/>
            </a:prstGeom>
            <a:noFill/>
            <a:ln w="9525">
              <a:noFill/>
              <a:miter lim="800000"/>
              <a:headEnd/>
              <a:tailEnd/>
            </a:ln>
          </p:spPr>
          <p:txBody>
            <a:bodyPr>
              <a:spAutoFit/>
            </a:bodyPr>
            <a:lstStyle/>
            <a:p>
              <a:pPr algn="ctr"/>
              <a:r>
                <a:rPr lang="en-US" sz="1000" b="1" dirty="0">
                  <a:solidFill>
                    <a:srgbClr val="000000"/>
                  </a:solidFill>
                  <a:latin typeface="Calibri" pitchFamily="34" charset="0"/>
                </a:rPr>
                <a:t>TROOP MISSION STATEMENT:</a:t>
              </a:r>
            </a:p>
          </p:txBody>
        </p:sp>
        <p:sp>
          <p:nvSpPr>
            <p:cNvPr id="83981" name="Line 9"/>
            <p:cNvSpPr>
              <a:spLocks noChangeShapeType="1"/>
            </p:cNvSpPr>
            <p:nvPr/>
          </p:nvSpPr>
          <p:spPr bwMode="auto">
            <a:xfrm>
              <a:off x="5715000" y="1981200"/>
              <a:ext cx="3429000" cy="0"/>
            </a:xfrm>
            <a:prstGeom prst="line">
              <a:avLst/>
            </a:prstGeom>
            <a:noFill/>
            <a:ln w="38100">
              <a:solidFill>
                <a:schemeClr val="tx1"/>
              </a:solidFill>
              <a:round/>
              <a:headEnd/>
              <a:tailEnd/>
            </a:ln>
          </p:spPr>
          <p:txBody>
            <a:bodyPr/>
            <a:lstStyle/>
            <a:p>
              <a:endParaRPr lang="en-US" dirty="0"/>
            </a:p>
          </p:txBody>
        </p:sp>
        <p:sp>
          <p:nvSpPr>
            <p:cNvPr id="83982" name="Text Box 10"/>
            <p:cNvSpPr txBox="1">
              <a:spLocks noChangeArrowheads="1"/>
            </p:cNvSpPr>
            <p:nvPr/>
          </p:nvSpPr>
          <p:spPr bwMode="auto">
            <a:xfrm>
              <a:off x="5715000" y="1981200"/>
              <a:ext cx="221615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ISSUES/ FRICTION POINTS:</a:t>
              </a:r>
            </a:p>
          </p:txBody>
        </p:sp>
        <p:sp>
          <p:nvSpPr>
            <p:cNvPr id="83983" name="Text Box 11"/>
            <p:cNvSpPr txBox="1">
              <a:spLocks noChangeArrowheads="1"/>
            </p:cNvSpPr>
            <p:nvPr/>
          </p:nvSpPr>
          <p:spPr bwMode="auto">
            <a:xfrm>
              <a:off x="5715000" y="3429000"/>
              <a:ext cx="221615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IMPLIED TASKS:</a:t>
              </a:r>
            </a:p>
          </p:txBody>
        </p:sp>
        <p:sp>
          <p:nvSpPr>
            <p:cNvPr id="83984" name="Text Box 12"/>
            <p:cNvSpPr txBox="1">
              <a:spLocks noChangeArrowheads="1"/>
            </p:cNvSpPr>
            <p:nvPr/>
          </p:nvSpPr>
          <p:spPr bwMode="auto">
            <a:xfrm>
              <a:off x="1752600" y="3429000"/>
              <a:ext cx="13716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SPECIFIED TASKS:</a:t>
              </a:r>
            </a:p>
          </p:txBody>
        </p:sp>
        <p:sp>
          <p:nvSpPr>
            <p:cNvPr id="83985" name="Text Box 13"/>
            <p:cNvSpPr txBox="1">
              <a:spLocks noChangeArrowheads="1"/>
            </p:cNvSpPr>
            <p:nvPr/>
          </p:nvSpPr>
          <p:spPr bwMode="auto">
            <a:xfrm>
              <a:off x="152400" y="3429000"/>
              <a:ext cx="15240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TROOP TIMELINE:</a:t>
              </a:r>
            </a:p>
          </p:txBody>
        </p:sp>
        <p:sp>
          <p:nvSpPr>
            <p:cNvPr id="83986" name="Text Box 14"/>
            <p:cNvSpPr txBox="1">
              <a:spLocks noChangeArrowheads="1"/>
            </p:cNvSpPr>
            <p:nvPr/>
          </p:nvSpPr>
          <p:spPr bwMode="auto">
            <a:xfrm>
              <a:off x="56029" y="336562"/>
              <a:ext cx="1613650" cy="3041556"/>
            </a:xfrm>
            <a:prstGeom prst="rect">
              <a:avLst/>
            </a:prstGeom>
            <a:noFill/>
            <a:ln w="9525">
              <a:noFill/>
              <a:miter lim="800000"/>
              <a:headEnd/>
              <a:tailEnd/>
            </a:ln>
          </p:spPr>
          <p:txBody>
            <a:bodyPr wrap="square">
              <a:spAutoFit/>
            </a:bodyPr>
            <a:lstStyle/>
            <a:p>
              <a:pPr marL="342900" indent="-342900">
                <a:buAutoNum type="arabicPeriod"/>
              </a:pPr>
              <a:r>
                <a:rPr lang="en-US" sz="900" b="1" dirty="0" smtClean="0">
                  <a:solidFill>
                    <a:srgbClr val="000000"/>
                  </a:solidFill>
                  <a:latin typeface="Calibri" pitchFamily="34" charset="0"/>
                </a:rPr>
                <a:t>SQDN MISSION</a:t>
              </a:r>
            </a:p>
            <a:p>
              <a:pPr marL="342900" indent="-342900">
                <a:buAutoNum type="arabicPeriod"/>
              </a:pPr>
              <a:endParaRPr lang="en-US" sz="900" b="1" dirty="0">
                <a:solidFill>
                  <a:srgbClr val="000000"/>
                </a:solidFill>
                <a:latin typeface="Calibri" pitchFamily="34" charset="0"/>
              </a:endParaRPr>
            </a:p>
            <a:p>
              <a:pPr marL="342900" indent="-342900"/>
              <a:r>
                <a:rPr lang="en-US" sz="900" b="1" dirty="0" smtClean="0">
                  <a:solidFill>
                    <a:srgbClr val="000000"/>
                  </a:solidFill>
                  <a:latin typeface="Calibri" pitchFamily="34" charset="0"/>
                </a:rPr>
                <a:t>2</a:t>
              </a:r>
              <a:r>
                <a:rPr lang="en-US" sz="900" b="1" dirty="0">
                  <a:solidFill>
                    <a:srgbClr val="000000"/>
                  </a:solidFill>
                  <a:latin typeface="Calibri" pitchFamily="34" charset="0"/>
                </a:rPr>
                <a:t>. TASK ANALYSIS</a:t>
              </a:r>
            </a:p>
            <a:p>
              <a:pPr marL="800100" lvl="1" indent="-342900"/>
              <a:r>
                <a:rPr lang="en-US" sz="900" b="1" dirty="0">
                  <a:solidFill>
                    <a:srgbClr val="000000"/>
                  </a:solidFill>
                  <a:latin typeface="Calibri" pitchFamily="34" charset="0"/>
                </a:rPr>
                <a:t>SPECIFIED</a:t>
              </a:r>
            </a:p>
            <a:p>
              <a:pPr marL="800100" lvl="1" indent="-342900"/>
              <a:r>
                <a:rPr lang="en-US" sz="900" b="1" dirty="0">
                  <a:solidFill>
                    <a:srgbClr val="000000"/>
                  </a:solidFill>
                  <a:latin typeface="Calibri" pitchFamily="34" charset="0"/>
                </a:rPr>
                <a:t>IMPLIED</a:t>
              </a:r>
            </a:p>
            <a:p>
              <a:pPr marL="800100" lvl="1" indent="-342900"/>
              <a:r>
                <a:rPr lang="en-US" sz="900" b="1" dirty="0" smtClean="0">
                  <a:solidFill>
                    <a:srgbClr val="000000"/>
                  </a:solidFill>
                  <a:latin typeface="Calibri" pitchFamily="34" charset="0"/>
                </a:rPr>
                <a:t>ESSENTIAL</a:t>
              </a:r>
            </a:p>
            <a:p>
              <a:pPr marL="800100" lvl="1" indent="-342900"/>
              <a:r>
                <a:rPr lang="en-US" sz="900" b="1" dirty="0" smtClean="0">
                  <a:solidFill>
                    <a:srgbClr val="000000"/>
                  </a:solidFill>
                  <a:latin typeface="Calibri" pitchFamily="34" charset="0"/>
                </a:rPr>
                <a:t>CONSTRAINTS</a:t>
              </a:r>
              <a:endParaRPr lang="en-US" sz="900" b="1" dirty="0">
                <a:solidFill>
                  <a:srgbClr val="000000"/>
                </a:solidFill>
                <a:latin typeface="Calibri" pitchFamily="34" charset="0"/>
              </a:endParaRPr>
            </a:p>
            <a:p>
              <a:pPr marL="342900" indent="-342900"/>
              <a:r>
                <a:rPr lang="en-US" sz="900" b="1" dirty="0" smtClean="0">
                  <a:solidFill>
                    <a:srgbClr val="000000"/>
                  </a:solidFill>
                  <a:latin typeface="Calibri" pitchFamily="34" charset="0"/>
                </a:rPr>
                <a:t>3</a:t>
              </a:r>
              <a:r>
                <a:rPr lang="en-US" sz="900" b="1" dirty="0">
                  <a:solidFill>
                    <a:srgbClr val="000000"/>
                  </a:solidFill>
                  <a:latin typeface="Calibri" pitchFamily="34" charset="0"/>
                </a:rPr>
                <a:t>. MISSION </a:t>
              </a:r>
              <a:r>
                <a:rPr lang="en-US" sz="900" b="1" dirty="0" smtClean="0">
                  <a:solidFill>
                    <a:srgbClr val="000000"/>
                  </a:solidFill>
                  <a:latin typeface="Calibri" pitchFamily="34" charset="0"/>
                </a:rPr>
                <a:t>STATEMENT</a:t>
              </a:r>
            </a:p>
            <a:p>
              <a:pPr marL="342900" indent="-342900"/>
              <a:endParaRPr lang="en-US" sz="900" b="1" dirty="0">
                <a:solidFill>
                  <a:srgbClr val="000000"/>
                </a:solidFill>
                <a:latin typeface="Calibri" pitchFamily="34" charset="0"/>
              </a:endParaRPr>
            </a:p>
            <a:p>
              <a:pPr marL="342900" indent="-342900"/>
              <a:r>
                <a:rPr lang="en-US" sz="900" b="1" dirty="0" smtClean="0">
                  <a:solidFill>
                    <a:srgbClr val="000000"/>
                  </a:solidFill>
                  <a:latin typeface="Calibri" pitchFamily="34" charset="0"/>
                </a:rPr>
                <a:t>4</a:t>
              </a:r>
              <a:r>
                <a:rPr lang="en-US" sz="900" b="1" dirty="0">
                  <a:solidFill>
                    <a:srgbClr val="000000"/>
                  </a:solidFill>
                  <a:latin typeface="Calibri" pitchFamily="34" charset="0"/>
                </a:rPr>
                <a:t>. STATUS OF </a:t>
              </a:r>
              <a:r>
                <a:rPr lang="en-US" sz="900" b="1" dirty="0" smtClean="0">
                  <a:solidFill>
                    <a:srgbClr val="000000"/>
                  </a:solidFill>
                  <a:latin typeface="Calibri" pitchFamily="34" charset="0"/>
                </a:rPr>
                <a:t>UNIT</a:t>
              </a:r>
            </a:p>
            <a:p>
              <a:pPr marL="342900" indent="-342900"/>
              <a:r>
                <a:rPr lang="en-US" sz="900" b="1" dirty="0">
                  <a:solidFill>
                    <a:srgbClr val="000000"/>
                  </a:solidFill>
                  <a:latin typeface="Calibri" pitchFamily="34" charset="0"/>
                </a:rPr>
                <a:t>	- PLT STRENGTH</a:t>
              </a:r>
            </a:p>
            <a:p>
              <a:pPr marL="342900" indent="-342900"/>
              <a:r>
                <a:rPr lang="en-US" sz="900" b="1" dirty="0" smtClean="0">
                  <a:solidFill>
                    <a:srgbClr val="000000"/>
                  </a:solidFill>
                  <a:latin typeface="Calibri" pitchFamily="34" charset="0"/>
                </a:rPr>
                <a:t>	(pers./equip.)</a:t>
              </a:r>
            </a:p>
            <a:p>
              <a:pPr marL="342900" indent="-342900"/>
              <a:r>
                <a:rPr lang="en-US" sz="900" b="1" dirty="0">
                  <a:solidFill>
                    <a:srgbClr val="000000"/>
                  </a:solidFill>
                  <a:latin typeface="Calibri" pitchFamily="34" charset="0"/>
                </a:rPr>
                <a:t>	- </a:t>
              </a:r>
              <a:r>
                <a:rPr lang="en-US" sz="900" b="1" dirty="0" smtClean="0">
                  <a:solidFill>
                    <a:srgbClr val="000000"/>
                  </a:solidFill>
                  <a:latin typeface="Calibri" pitchFamily="34" charset="0"/>
                </a:rPr>
                <a:t>CSS/ENABLIERS</a:t>
              </a:r>
            </a:p>
            <a:p>
              <a:pPr marL="342900" indent="-342900"/>
              <a:endParaRPr lang="en-US" sz="900" b="1" dirty="0">
                <a:solidFill>
                  <a:srgbClr val="000000"/>
                </a:solidFill>
                <a:latin typeface="Calibri" pitchFamily="34" charset="0"/>
              </a:endParaRPr>
            </a:p>
            <a:p>
              <a:pPr marL="342900" indent="-342900"/>
              <a:r>
                <a:rPr lang="en-US" sz="900" b="1" dirty="0" smtClean="0">
                  <a:solidFill>
                    <a:srgbClr val="000000"/>
                  </a:solidFill>
                  <a:latin typeface="Calibri" pitchFamily="34" charset="0"/>
                </a:rPr>
                <a:t>5</a:t>
              </a:r>
              <a:r>
                <a:rPr lang="en-US" sz="900" b="1" dirty="0">
                  <a:solidFill>
                    <a:srgbClr val="000000"/>
                  </a:solidFill>
                  <a:latin typeface="Calibri" pitchFamily="34" charset="0"/>
                </a:rPr>
                <a:t>. TROOP  TIMELINE</a:t>
              </a:r>
            </a:p>
            <a:p>
              <a:pPr marL="342900"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6. ISSUES / FRICTION POINTS</a:t>
              </a:r>
            </a:p>
          </p:txBody>
        </p:sp>
        <p:sp>
          <p:nvSpPr>
            <p:cNvPr id="83987" name="Line 15"/>
            <p:cNvSpPr>
              <a:spLocks noChangeShapeType="1"/>
            </p:cNvSpPr>
            <p:nvPr/>
          </p:nvSpPr>
          <p:spPr bwMode="auto">
            <a:xfrm>
              <a:off x="0" y="3810000"/>
              <a:ext cx="1752600" cy="0"/>
            </a:xfrm>
            <a:prstGeom prst="line">
              <a:avLst/>
            </a:prstGeom>
            <a:noFill/>
            <a:ln w="9525">
              <a:solidFill>
                <a:schemeClr val="tx1"/>
              </a:solidFill>
              <a:round/>
              <a:headEnd/>
              <a:tailEnd/>
            </a:ln>
          </p:spPr>
          <p:txBody>
            <a:bodyPr/>
            <a:lstStyle/>
            <a:p>
              <a:endParaRPr lang="en-US" dirty="0"/>
            </a:p>
          </p:txBody>
        </p:sp>
        <p:sp>
          <p:nvSpPr>
            <p:cNvPr id="83988" name="Line 16"/>
            <p:cNvSpPr>
              <a:spLocks noChangeShapeType="1"/>
            </p:cNvSpPr>
            <p:nvPr/>
          </p:nvSpPr>
          <p:spPr bwMode="auto">
            <a:xfrm>
              <a:off x="0" y="4114800"/>
              <a:ext cx="1752600" cy="0"/>
            </a:xfrm>
            <a:prstGeom prst="line">
              <a:avLst/>
            </a:prstGeom>
            <a:noFill/>
            <a:ln w="9525">
              <a:solidFill>
                <a:schemeClr val="tx1"/>
              </a:solidFill>
              <a:round/>
              <a:headEnd/>
              <a:tailEnd/>
            </a:ln>
          </p:spPr>
          <p:txBody>
            <a:bodyPr/>
            <a:lstStyle/>
            <a:p>
              <a:endParaRPr lang="en-US" dirty="0"/>
            </a:p>
          </p:txBody>
        </p:sp>
        <p:sp>
          <p:nvSpPr>
            <p:cNvPr id="83989" name="Line 17"/>
            <p:cNvSpPr>
              <a:spLocks noChangeShapeType="1"/>
            </p:cNvSpPr>
            <p:nvPr/>
          </p:nvSpPr>
          <p:spPr bwMode="auto">
            <a:xfrm>
              <a:off x="0" y="4419600"/>
              <a:ext cx="1752600" cy="0"/>
            </a:xfrm>
            <a:prstGeom prst="line">
              <a:avLst/>
            </a:prstGeom>
            <a:noFill/>
            <a:ln w="9525">
              <a:solidFill>
                <a:schemeClr val="tx1"/>
              </a:solidFill>
              <a:round/>
              <a:headEnd/>
              <a:tailEnd/>
            </a:ln>
          </p:spPr>
          <p:txBody>
            <a:bodyPr/>
            <a:lstStyle/>
            <a:p>
              <a:endParaRPr lang="en-US" dirty="0"/>
            </a:p>
          </p:txBody>
        </p:sp>
        <p:sp>
          <p:nvSpPr>
            <p:cNvPr id="83990" name="Line 18"/>
            <p:cNvSpPr>
              <a:spLocks noChangeShapeType="1"/>
            </p:cNvSpPr>
            <p:nvPr/>
          </p:nvSpPr>
          <p:spPr bwMode="auto">
            <a:xfrm>
              <a:off x="0" y="4724400"/>
              <a:ext cx="1752600" cy="0"/>
            </a:xfrm>
            <a:prstGeom prst="line">
              <a:avLst/>
            </a:prstGeom>
            <a:noFill/>
            <a:ln w="9525">
              <a:solidFill>
                <a:schemeClr val="tx1"/>
              </a:solidFill>
              <a:round/>
              <a:headEnd/>
              <a:tailEnd/>
            </a:ln>
          </p:spPr>
          <p:txBody>
            <a:bodyPr/>
            <a:lstStyle/>
            <a:p>
              <a:endParaRPr lang="en-US" dirty="0"/>
            </a:p>
          </p:txBody>
        </p:sp>
        <p:sp>
          <p:nvSpPr>
            <p:cNvPr id="83991" name="Line 19"/>
            <p:cNvSpPr>
              <a:spLocks noChangeShapeType="1"/>
            </p:cNvSpPr>
            <p:nvPr/>
          </p:nvSpPr>
          <p:spPr bwMode="auto">
            <a:xfrm>
              <a:off x="0" y="5029200"/>
              <a:ext cx="1752600" cy="0"/>
            </a:xfrm>
            <a:prstGeom prst="line">
              <a:avLst/>
            </a:prstGeom>
            <a:noFill/>
            <a:ln w="9525">
              <a:solidFill>
                <a:schemeClr val="tx1"/>
              </a:solidFill>
              <a:round/>
              <a:headEnd/>
              <a:tailEnd/>
            </a:ln>
          </p:spPr>
          <p:txBody>
            <a:bodyPr/>
            <a:lstStyle/>
            <a:p>
              <a:endParaRPr lang="en-US" dirty="0"/>
            </a:p>
          </p:txBody>
        </p:sp>
        <p:sp>
          <p:nvSpPr>
            <p:cNvPr id="83992" name="Line 20"/>
            <p:cNvSpPr>
              <a:spLocks noChangeShapeType="1"/>
            </p:cNvSpPr>
            <p:nvPr/>
          </p:nvSpPr>
          <p:spPr bwMode="auto">
            <a:xfrm>
              <a:off x="0" y="5334000"/>
              <a:ext cx="1752600" cy="0"/>
            </a:xfrm>
            <a:prstGeom prst="line">
              <a:avLst/>
            </a:prstGeom>
            <a:noFill/>
            <a:ln w="9525">
              <a:solidFill>
                <a:schemeClr val="tx1"/>
              </a:solidFill>
              <a:round/>
              <a:headEnd/>
              <a:tailEnd/>
            </a:ln>
          </p:spPr>
          <p:txBody>
            <a:bodyPr/>
            <a:lstStyle/>
            <a:p>
              <a:endParaRPr lang="en-US" dirty="0"/>
            </a:p>
          </p:txBody>
        </p:sp>
        <p:sp>
          <p:nvSpPr>
            <p:cNvPr id="83993" name="Line 21"/>
            <p:cNvSpPr>
              <a:spLocks noChangeShapeType="1"/>
            </p:cNvSpPr>
            <p:nvPr/>
          </p:nvSpPr>
          <p:spPr bwMode="auto">
            <a:xfrm>
              <a:off x="0" y="5638800"/>
              <a:ext cx="1752600" cy="0"/>
            </a:xfrm>
            <a:prstGeom prst="line">
              <a:avLst/>
            </a:prstGeom>
            <a:noFill/>
            <a:ln w="9525">
              <a:solidFill>
                <a:schemeClr val="tx1"/>
              </a:solidFill>
              <a:round/>
              <a:headEnd/>
              <a:tailEnd/>
            </a:ln>
          </p:spPr>
          <p:txBody>
            <a:bodyPr/>
            <a:lstStyle/>
            <a:p>
              <a:endParaRPr lang="en-US" dirty="0"/>
            </a:p>
          </p:txBody>
        </p:sp>
        <p:sp>
          <p:nvSpPr>
            <p:cNvPr id="83994" name="Line 22"/>
            <p:cNvSpPr>
              <a:spLocks noChangeShapeType="1"/>
            </p:cNvSpPr>
            <p:nvPr/>
          </p:nvSpPr>
          <p:spPr bwMode="auto">
            <a:xfrm>
              <a:off x="0" y="5943600"/>
              <a:ext cx="1752600" cy="0"/>
            </a:xfrm>
            <a:prstGeom prst="line">
              <a:avLst/>
            </a:prstGeom>
            <a:noFill/>
            <a:ln w="9525">
              <a:solidFill>
                <a:schemeClr val="tx1"/>
              </a:solidFill>
              <a:round/>
              <a:headEnd/>
              <a:tailEnd/>
            </a:ln>
          </p:spPr>
          <p:txBody>
            <a:bodyPr/>
            <a:lstStyle/>
            <a:p>
              <a:endParaRPr lang="en-US" dirty="0"/>
            </a:p>
          </p:txBody>
        </p:sp>
        <p:sp>
          <p:nvSpPr>
            <p:cNvPr id="83995" name="Line 23"/>
            <p:cNvSpPr>
              <a:spLocks noChangeShapeType="1"/>
            </p:cNvSpPr>
            <p:nvPr/>
          </p:nvSpPr>
          <p:spPr bwMode="auto">
            <a:xfrm>
              <a:off x="0" y="6553200"/>
              <a:ext cx="1752600" cy="0"/>
            </a:xfrm>
            <a:prstGeom prst="line">
              <a:avLst/>
            </a:prstGeom>
            <a:noFill/>
            <a:ln w="9525">
              <a:solidFill>
                <a:schemeClr val="tx1"/>
              </a:solidFill>
              <a:round/>
              <a:headEnd/>
              <a:tailEnd/>
            </a:ln>
          </p:spPr>
          <p:txBody>
            <a:bodyPr/>
            <a:lstStyle/>
            <a:p>
              <a:endParaRPr lang="en-US" dirty="0"/>
            </a:p>
          </p:txBody>
        </p:sp>
        <p:sp>
          <p:nvSpPr>
            <p:cNvPr id="83996" name="Line 24"/>
            <p:cNvSpPr>
              <a:spLocks noChangeShapeType="1"/>
            </p:cNvSpPr>
            <p:nvPr/>
          </p:nvSpPr>
          <p:spPr bwMode="auto">
            <a:xfrm>
              <a:off x="0" y="6248400"/>
              <a:ext cx="1752600" cy="0"/>
            </a:xfrm>
            <a:prstGeom prst="line">
              <a:avLst/>
            </a:prstGeom>
            <a:noFill/>
            <a:ln w="9525">
              <a:solidFill>
                <a:schemeClr val="tx1"/>
              </a:solidFill>
              <a:round/>
              <a:headEnd/>
              <a:tailEnd/>
            </a:ln>
          </p:spPr>
          <p:txBody>
            <a:bodyPr/>
            <a:lstStyle/>
            <a:p>
              <a:endParaRPr lang="en-US" dirty="0"/>
            </a:p>
          </p:txBody>
        </p:sp>
        <p:sp>
          <p:nvSpPr>
            <p:cNvPr id="83997" name="Text Box 25"/>
            <p:cNvSpPr txBox="1">
              <a:spLocks noChangeArrowheads="1"/>
            </p:cNvSpPr>
            <p:nvPr/>
          </p:nvSpPr>
          <p:spPr bwMode="auto">
            <a:xfrm>
              <a:off x="0" y="0"/>
              <a:ext cx="1752600" cy="260350"/>
            </a:xfrm>
            <a:prstGeom prst="rect">
              <a:avLst/>
            </a:prstGeom>
            <a:solidFill>
              <a:schemeClr val="tx1"/>
            </a:solidFill>
            <a:ln w="9525">
              <a:noFill/>
              <a:miter lim="800000"/>
              <a:headEnd/>
              <a:tailEnd/>
            </a:ln>
          </p:spPr>
          <p:txBody>
            <a:bodyPr>
              <a:spAutoFit/>
            </a:bodyPr>
            <a:lstStyle/>
            <a:p>
              <a:pPr algn="ctr"/>
              <a:r>
                <a:rPr lang="en-US" sz="1100" dirty="0">
                  <a:solidFill>
                    <a:srgbClr val="FFFFFF"/>
                  </a:solidFill>
                  <a:latin typeface="Calibri" pitchFamily="34" charset="0"/>
                </a:rPr>
                <a:t>CONFIRMATION BRIEF</a:t>
              </a:r>
            </a:p>
          </p:txBody>
        </p:sp>
      </p:grpSp>
      <p:sp>
        <p:nvSpPr>
          <p:cNvPr id="5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304</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a:ea typeface="+mj-ea"/>
                <a:cs typeface="Arial" pitchFamily="34" charset="0"/>
              </a:rPr>
              <a:t>Confirmation Brief Format</a:t>
            </a:r>
            <a:endParaRPr lang="en-US" sz="1600" dirty="0">
              <a:ea typeface="+mj-ea"/>
              <a:cs typeface="Arial" pitchFamily="34" charset="0"/>
            </a:endParaRPr>
          </a:p>
        </p:txBody>
      </p:sp>
      <p:sp>
        <p:nvSpPr>
          <p:cNvPr id="8397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172200" cy="838200"/>
          </a:xfrm>
        </p:spPr>
        <p:txBody>
          <a:bodyPr rtlCol="0">
            <a:normAutofit fontScale="90000"/>
          </a:bodyPr>
          <a:lstStyle/>
          <a:p>
            <a:pPr eaLnBrk="1" fontAlgn="auto" hangingPunct="1">
              <a:spcAft>
                <a:spcPts val="0"/>
              </a:spcAft>
              <a:defRPr/>
            </a:pP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
            </a:r>
            <a:br>
              <a:rPr lang="en-US" sz="1600" b="1" dirty="0" smtClean="0">
                <a:latin typeface="Arial" pitchFamily="34" charset="0"/>
                <a:cs typeface="Arial" pitchFamily="34" charset="0"/>
              </a:rPr>
            </a:br>
            <a:r>
              <a:rPr lang="en-US" sz="1800" b="1" dirty="0" smtClean="0">
                <a:latin typeface="Arial" pitchFamily="34" charset="0"/>
                <a:cs typeface="Arial" pitchFamily="34" charset="0"/>
              </a:rPr>
              <a:t>Table of Contents 1</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endParaRPr lang="en-US" sz="1400" dirty="0">
              <a:latin typeface="Arial" pitchFamily="34" charset="0"/>
              <a:cs typeface="Arial" pitchFamily="34" charset="0"/>
            </a:endParaRPr>
          </a:p>
        </p:txBody>
      </p:sp>
      <p:sp>
        <p:nvSpPr>
          <p:cNvPr id="28675" name="Text Box 5"/>
          <p:cNvSpPr txBox="1">
            <a:spLocks noChangeArrowheads="1"/>
          </p:cNvSpPr>
          <p:nvPr/>
        </p:nvSpPr>
        <p:spPr bwMode="auto">
          <a:xfrm>
            <a:off x="3336925" y="5857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28676" name="Rectangle 195"/>
          <p:cNvSpPr>
            <a:spLocks noChangeArrowheads="1"/>
          </p:cNvSpPr>
          <p:nvPr/>
        </p:nvSpPr>
        <p:spPr bwMode="auto">
          <a:xfrm>
            <a:off x="3336925" y="4471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2867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40" name="Table 39"/>
          <p:cNvGraphicFramePr>
            <a:graphicFrameLocks noGrp="1"/>
          </p:cNvGraphicFramePr>
          <p:nvPr/>
        </p:nvGraphicFramePr>
        <p:xfrm>
          <a:off x="228600" y="485274"/>
          <a:ext cx="6400800" cy="8521828"/>
        </p:xfrm>
        <a:graphic>
          <a:graphicData uri="http://schemas.openxmlformats.org/drawingml/2006/table">
            <a:tbl>
              <a:tblPr/>
              <a:tblGrid>
                <a:gridCol w="1371600"/>
                <a:gridCol w="5029200"/>
              </a:tblGrid>
              <a:tr h="294037">
                <a:tc>
                  <a:txBody>
                    <a:bodyPr/>
                    <a:lstStyle/>
                    <a:p>
                      <a:pPr algn="ctr" fontAlgn="b"/>
                      <a:r>
                        <a:rPr lang="en-US" sz="1500" b="1" i="0" u="none" strike="noStrike" dirty="0" smtClean="0">
                          <a:solidFill>
                            <a:srgbClr val="000000"/>
                          </a:solidFill>
                          <a:latin typeface="Arial"/>
                        </a:rPr>
                        <a:t>CARD</a:t>
                      </a:r>
                      <a:r>
                        <a:rPr lang="en-US" sz="1500" b="0" i="0" u="none" strike="noStrike" dirty="0" smtClean="0">
                          <a:solidFill>
                            <a:srgbClr val="000000"/>
                          </a:solidFill>
                          <a:latin typeface="Arial"/>
                        </a:rPr>
                        <a:t> </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INTRODUCTION</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a:solidFill>
                            <a:srgbClr val="000000"/>
                          </a:solidFill>
                          <a:latin typeface="Arial"/>
                        </a:rPr>
                        <a:t>100</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Squadron's </a:t>
                      </a:r>
                      <a:r>
                        <a:rPr lang="en-US" sz="1500" b="0" i="0" u="none" strike="noStrike" dirty="0">
                          <a:solidFill>
                            <a:srgbClr val="000000"/>
                          </a:solidFill>
                          <a:latin typeface="Arial" pitchFamily="34" charset="0"/>
                          <a:cs typeface="Arial" pitchFamily="34" charset="0"/>
                        </a:rPr>
                        <a:t>Role</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a:solidFill>
                            <a:srgbClr val="000000"/>
                          </a:solidFill>
                          <a:latin typeface="Arial"/>
                        </a:rPr>
                        <a:t>101</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Task </a:t>
                      </a:r>
                      <a:r>
                        <a:rPr lang="en-US" sz="1500" b="0" i="0" u="none" strike="noStrike" dirty="0">
                          <a:solidFill>
                            <a:srgbClr val="000000"/>
                          </a:solidFill>
                          <a:latin typeface="Arial" pitchFamily="34" charset="0"/>
                          <a:cs typeface="Arial" pitchFamily="34" charset="0"/>
                        </a:rPr>
                        <a:t>Organization</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a:solidFill>
                            <a:srgbClr val="000000"/>
                          </a:solidFill>
                          <a:latin typeface="Arial"/>
                        </a:rPr>
                        <a:t>102</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METL</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103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Fundamentals &amp; Principles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104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Marking</a:t>
                      </a:r>
                      <a:r>
                        <a:rPr lang="en-US" sz="1500" b="0" i="0" u="none" strike="noStrike" baseline="0" dirty="0" smtClean="0">
                          <a:solidFill>
                            <a:srgbClr val="000000"/>
                          </a:solidFill>
                          <a:latin typeface="Arial" pitchFamily="34" charset="0"/>
                          <a:cs typeface="Arial" pitchFamily="34" charset="0"/>
                        </a:rPr>
                        <a:t> SOPs / Battle Roster Numbers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037">
                <a:tc>
                  <a:txBody>
                    <a:bodyPr/>
                    <a:lstStyle/>
                    <a:p>
                      <a:pPr algn="ctr" fontAlgn="b"/>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CHECKLISTS</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spc="0" dirty="0" smtClean="0">
                          <a:solidFill>
                            <a:srgbClr val="000000"/>
                          </a:solidFill>
                          <a:latin typeface="Arial" pitchFamily="34" charset="0"/>
                          <a:cs typeface="Arial" pitchFamily="34" charset="0"/>
                        </a:rPr>
                        <a:t>Packing </a:t>
                      </a:r>
                      <a:r>
                        <a:rPr lang="en-US" sz="1500" b="0" i="0" u="none" strike="noStrike" spc="0" dirty="0">
                          <a:solidFill>
                            <a:srgbClr val="000000"/>
                          </a:solidFill>
                          <a:latin typeface="Arial" pitchFamily="34" charset="0"/>
                          <a:cs typeface="Arial" pitchFamily="34" charset="0"/>
                        </a:rPr>
                        <a:t>List</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Personnel</a:t>
                      </a:r>
                      <a:r>
                        <a:rPr lang="en-US" sz="1500" spc="0" baseline="0" dirty="0" smtClean="0">
                          <a:latin typeface="Arial" pitchFamily="34" charset="0"/>
                          <a:cs typeface="Arial" pitchFamily="34" charset="0"/>
                        </a:rPr>
                        <a:t>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Vehicle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baseline="0" dirty="0" smtClean="0">
                          <a:latin typeface="Arial" pitchFamily="34" charset="0"/>
                          <a:cs typeface="Arial" pitchFamily="34" charset="0"/>
                        </a:rPr>
                        <a:t>Leader PCC</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1500" spc="0" dirty="0" smtClean="0">
                          <a:latin typeface="Arial" pitchFamily="34" charset="0"/>
                          <a:cs typeface="Arial" pitchFamily="34" charset="0"/>
                        </a:rPr>
                        <a:t>Weapon</a:t>
                      </a:r>
                      <a:r>
                        <a:rPr lang="en-US" sz="1500" spc="0" baseline="0" dirty="0" smtClean="0">
                          <a:latin typeface="Arial" pitchFamily="34" charset="0"/>
                          <a:cs typeface="Arial" pitchFamily="34" charset="0"/>
                        </a:rPr>
                        <a:t> PCC / PCI</a:t>
                      </a:r>
                      <a:endParaRPr lang="en-US" sz="1500" spc="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spc="0" dirty="0" smtClean="0">
                          <a:latin typeface="Arial" pitchFamily="34" charset="0"/>
                          <a:cs typeface="Arial" pitchFamily="34" charset="0"/>
                        </a:rPr>
                        <a:t>General PCC / PCI</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206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spc="0" dirty="0" smtClean="0">
                          <a:solidFill>
                            <a:schemeClr val="tx1"/>
                          </a:solidFill>
                          <a:latin typeface="Arial" pitchFamily="34" charset="0"/>
                          <a:cs typeface="Arial" pitchFamily="34" charset="0"/>
                        </a:rPr>
                        <a:t>Weapons</a:t>
                      </a:r>
                      <a:r>
                        <a:rPr lang="en-US" sz="1500" spc="0" baseline="0" dirty="0" smtClean="0">
                          <a:solidFill>
                            <a:schemeClr val="tx1"/>
                          </a:solidFill>
                          <a:latin typeface="Arial" pitchFamily="34" charset="0"/>
                          <a:cs typeface="Arial" pitchFamily="34" charset="0"/>
                        </a:rPr>
                        <a:t> &amp; Uniform Postures</a:t>
                      </a:r>
                      <a:endParaRPr lang="en-US" sz="1500" spc="0" dirty="0" smtClean="0">
                        <a:solidFill>
                          <a:srgbClr val="FF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037">
                <a:tc>
                  <a:txBody>
                    <a:bodyPr/>
                    <a:lstStyle/>
                    <a:p>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500" b="1" i="0" u="none" strike="noStrike" dirty="0" smtClean="0">
                          <a:solidFill>
                            <a:srgbClr val="000000"/>
                          </a:solidFill>
                          <a:latin typeface="Arial"/>
                        </a:rPr>
                        <a:t>  PLANNING</a:t>
                      </a: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a:rPr>
                        <a:t> Roles/Responsibilities</a:t>
                      </a:r>
                      <a:r>
                        <a:rPr lang="en-US" sz="1500" b="0" i="0" u="none" strike="noStrike" baseline="0" dirty="0" smtClean="0">
                          <a:solidFill>
                            <a:schemeClr val="tx1"/>
                          </a:solidFill>
                          <a:latin typeface="Arial"/>
                        </a:rPr>
                        <a:t> and Enablers</a:t>
                      </a:r>
                      <a:endParaRPr lang="en-US" sz="1500" b="0" i="0" u="none" strike="noStrike" dirty="0" smtClean="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Task/Purpose</a:t>
                      </a:r>
                      <a:r>
                        <a:rPr lang="en-US" sz="1500" baseline="0" dirty="0" smtClean="0">
                          <a:latin typeface="Arial" pitchFamily="34" charset="0"/>
                          <a:cs typeface="Arial" pitchFamily="34" charset="0"/>
                        </a:rPr>
                        <a:t> &amp; Terminology</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Graphic</a:t>
                      </a:r>
                      <a:r>
                        <a:rPr lang="en-US" sz="1500" baseline="0" dirty="0" smtClean="0">
                          <a:latin typeface="Arial" pitchFamily="34" charset="0"/>
                          <a:cs typeface="Arial" pitchFamily="34" charset="0"/>
                        </a:rPr>
                        <a:t> Control Measures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a:rPr>
                        <a:t>Types</a:t>
                      </a:r>
                      <a:r>
                        <a:rPr lang="en-US" sz="1500" b="0" i="0" u="none" strike="noStrike" baseline="0" dirty="0" smtClean="0">
                          <a:solidFill>
                            <a:schemeClr val="tx1"/>
                          </a:solidFill>
                          <a:latin typeface="Arial"/>
                        </a:rPr>
                        <a:t> of Rehearsals</a:t>
                      </a:r>
                      <a:endParaRPr lang="en-US" sz="1500" b="0" i="0" u="none" strike="noStrike" dirty="0" smtClean="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Confirmation Brief Format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305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Commander</a:t>
                      </a:r>
                      <a:r>
                        <a:rPr lang="en-US" sz="1500" b="0" i="0" u="none" strike="noStrike" baseline="0" dirty="0" smtClean="0">
                          <a:solidFill>
                            <a:schemeClr val="tx1"/>
                          </a:solidFill>
                          <a:latin typeface="Arial"/>
                        </a:rPr>
                        <a:t> Back Brief Format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037">
                <a:tc>
                  <a:txBody>
                    <a:bodyPr/>
                    <a:lstStyle/>
                    <a:p>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MISSION</a:t>
                      </a:r>
                      <a:r>
                        <a:rPr lang="en-US" sz="1500" b="1" i="0" u="none" strike="noStrike" baseline="0" dirty="0" smtClean="0">
                          <a:solidFill>
                            <a:srgbClr val="000000"/>
                          </a:solidFill>
                          <a:latin typeface="Arial"/>
                        </a:rPr>
                        <a:t> COMMAND</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Succession</a:t>
                      </a:r>
                      <a:r>
                        <a:rPr lang="en-US" sz="1500" b="0" i="0" u="none" strike="noStrike" baseline="0" dirty="0" smtClean="0">
                          <a:solidFill>
                            <a:srgbClr val="000000"/>
                          </a:solidFill>
                          <a:latin typeface="Arial"/>
                        </a:rPr>
                        <a:t> of Command &amp; Communications Structure</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037">
                <a:tc>
                  <a:txBody>
                    <a:bodyPr/>
                    <a:lstStyle/>
                    <a:p>
                      <a:pPr algn="ctr" fontAlgn="b"/>
                      <a:r>
                        <a:rPr lang="en-US" sz="1500" b="0" i="0" u="none" strike="noStrike" dirty="0" smtClean="0">
                          <a:solidFill>
                            <a:srgbClr val="000000"/>
                          </a:solidFill>
                          <a:latin typeface="Arial"/>
                        </a:rPr>
                        <a:t>401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Call Signs/Net Matrix                         </a:t>
                      </a:r>
                      <a:endParaRPr lang="en-US" sz="1400" b="0" kern="1200" dirty="0" smtClean="0">
                        <a:solidFill>
                          <a:srgbClr val="FF0000"/>
                        </a:solidFill>
                        <a:latin typeface="Arial" pitchFamily="34" charset="0"/>
                        <a:ea typeface="+mn-ea"/>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dirty="0" smtClean="0">
                          <a:latin typeface="Arial" pitchFamily="34" charset="0"/>
                          <a:cs typeface="Arial" pitchFamily="34" charset="0"/>
                        </a:rPr>
                        <a:t>Net</a:t>
                      </a:r>
                      <a:r>
                        <a:rPr lang="en-US" sz="1500" b="0" baseline="0" dirty="0" smtClean="0">
                          <a:latin typeface="Arial" pitchFamily="34" charset="0"/>
                          <a:cs typeface="Arial" pitchFamily="34" charset="0"/>
                        </a:rPr>
                        <a:t> Structure, Call Signs and Identifiers</a:t>
                      </a:r>
                      <a:endParaRPr lang="en-US" sz="1500" b="0" dirty="0" smtClean="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Net</a:t>
                      </a:r>
                      <a:r>
                        <a:rPr lang="en-US" sz="1500" b="0" i="0" u="none" strike="noStrike" baseline="0" dirty="0" smtClean="0">
                          <a:solidFill>
                            <a:srgbClr val="000000"/>
                          </a:solidFill>
                          <a:latin typeface="Arial"/>
                        </a:rPr>
                        <a:t>  Control Station, Jamming/Deception &amp; RETRANS</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dirty="0" smtClean="0">
                          <a:latin typeface="Arial" pitchFamily="34" charset="0"/>
                          <a:cs typeface="Arial" pitchFamily="34" charset="0"/>
                        </a:rPr>
                        <a:t>COMSEC Compromise Procedure</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Oval 16"/>
          <p:cNvSpPr/>
          <p:nvPr/>
        </p:nvSpPr>
        <p:spPr>
          <a:xfrm>
            <a:off x="381000" y="81372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2" name="Oval 21"/>
          <p:cNvSpPr/>
          <p:nvPr/>
        </p:nvSpPr>
        <p:spPr>
          <a:xfrm>
            <a:off x="381000" y="145983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3" name="Oval 22"/>
          <p:cNvSpPr/>
          <p:nvPr/>
        </p:nvSpPr>
        <p:spPr>
          <a:xfrm>
            <a:off x="381000" y="178209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5" name="Oval 24"/>
          <p:cNvSpPr/>
          <p:nvPr/>
        </p:nvSpPr>
        <p:spPr>
          <a:xfrm>
            <a:off x="381000" y="26670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6" name="Oval 25"/>
          <p:cNvSpPr/>
          <p:nvPr/>
        </p:nvSpPr>
        <p:spPr>
          <a:xfrm>
            <a:off x="381000" y="301591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7" name="Oval 26"/>
          <p:cNvSpPr/>
          <p:nvPr/>
        </p:nvSpPr>
        <p:spPr>
          <a:xfrm>
            <a:off x="381000" y="336040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8" name="Oval 27"/>
          <p:cNvSpPr/>
          <p:nvPr/>
        </p:nvSpPr>
        <p:spPr>
          <a:xfrm>
            <a:off x="381000" y="366520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9" name="Oval 28"/>
          <p:cNvSpPr/>
          <p:nvPr/>
        </p:nvSpPr>
        <p:spPr>
          <a:xfrm>
            <a:off x="381000" y="398429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G</a:t>
            </a:r>
            <a:endParaRPr lang="en-US" dirty="0">
              <a:solidFill>
                <a:schemeClr val="tx1"/>
              </a:solidFill>
            </a:endParaRPr>
          </a:p>
        </p:txBody>
      </p:sp>
      <p:sp>
        <p:nvSpPr>
          <p:cNvPr id="30" name="Oval 29"/>
          <p:cNvSpPr/>
          <p:nvPr/>
        </p:nvSpPr>
        <p:spPr>
          <a:xfrm>
            <a:off x="381000" y="4328779"/>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2" name="Oval 31"/>
          <p:cNvSpPr/>
          <p:nvPr/>
        </p:nvSpPr>
        <p:spPr>
          <a:xfrm>
            <a:off x="364958" y="523774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3" name="Oval 32"/>
          <p:cNvSpPr/>
          <p:nvPr/>
        </p:nvSpPr>
        <p:spPr>
          <a:xfrm>
            <a:off x="364958" y="556001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4" name="Oval 33"/>
          <p:cNvSpPr/>
          <p:nvPr/>
        </p:nvSpPr>
        <p:spPr>
          <a:xfrm>
            <a:off x="364958" y="588703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5" name="Oval 34"/>
          <p:cNvSpPr/>
          <p:nvPr/>
        </p:nvSpPr>
        <p:spPr>
          <a:xfrm>
            <a:off x="364958" y="619183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3" name="Oval 42"/>
          <p:cNvSpPr/>
          <p:nvPr/>
        </p:nvSpPr>
        <p:spPr>
          <a:xfrm>
            <a:off x="381000" y="113899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4" name="Oval 43"/>
          <p:cNvSpPr/>
          <p:nvPr/>
        </p:nvSpPr>
        <p:spPr>
          <a:xfrm>
            <a:off x="364958" y="6524709"/>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5" name="Oval 44"/>
          <p:cNvSpPr/>
          <p:nvPr/>
        </p:nvSpPr>
        <p:spPr>
          <a:xfrm>
            <a:off x="385010" y="462413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6" name="Oval 45"/>
          <p:cNvSpPr/>
          <p:nvPr/>
        </p:nvSpPr>
        <p:spPr>
          <a:xfrm>
            <a:off x="364958" y="684956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7" name="Oval 46"/>
          <p:cNvSpPr/>
          <p:nvPr/>
        </p:nvSpPr>
        <p:spPr>
          <a:xfrm>
            <a:off x="381000" y="744312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8" name="Oval 47"/>
          <p:cNvSpPr/>
          <p:nvPr/>
        </p:nvSpPr>
        <p:spPr>
          <a:xfrm>
            <a:off x="381000" y="843012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9" name="Oval 48"/>
          <p:cNvSpPr/>
          <p:nvPr/>
        </p:nvSpPr>
        <p:spPr>
          <a:xfrm>
            <a:off x="381000" y="808881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0" name="Oval 49"/>
          <p:cNvSpPr/>
          <p:nvPr/>
        </p:nvSpPr>
        <p:spPr>
          <a:xfrm>
            <a:off x="381000" y="873492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1" name="Oval 50"/>
          <p:cNvSpPr/>
          <p:nvPr/>
        </p:nvSpPr>
        <p:spPr>
          <a:xfrm>
            <a:off x="381000" y="776839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1" name="Oval 30"/>
          <p:cNvSpPr/>
          <p:nvPr/>
        </p:nvSpPr>
        <p:spPr>
          <a:xfrm>
            <a:off x="381000" y="20574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305</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Planning</a:t>
            </a:r>
            <a:br>
              <a:rPr lang="en-US" sz="1600" b="1" dirty="0">
                <a:ea typeface="+mj-ea"/>
                <a:cs typeface="Arial" pitchFamily="34" charset="0"/>
              </a:rPr>
            </a:br>
            <a:r>
              <a:rPr lang="en-US" sz="1600" b="1" dirty="0">
                <a:ea typeface="+mj-ea"/>
                <a:cs typeface="Arial" pitchFamily="34" charset="0"/>
              </a:rPr>
              <a:t>Commander Back Brief Format</a:t>
            </a:r>
            <a:endParaRPr lang="en-US" sz="1600" dirty="0">
              <a:ea typeface="+mj-ea"/>
              <a:cs typeface="Arial" pitchFamily="34" charset="0"/>
            </a:endParaRPr>
          </a:p>
        </p:txBody>
      </p:sp>
      <p:grpSp>
        <p:nvGrpSpPr>
          <p:cNvPr id="2" name="Group 5"/>
          <p:cNvGrpSpPr>
            <a:grpSpLocks noChangeAspect="1"/>
          </p:cNvGrpSpPr>
          <p:nvPr/>
        </p:nvGrpSpPr>
        <p:grpSpPr bwMode="auto">
          <a:xfrm rot="5400000">
            <a:off x="-349381" y="1971806"/>
            <a:ext cx="7845425" cy="6041763"/>
            <a:chOff x="0" y="-182845"/>
            <a:chExt cx="9144000" cy="7040845"/>
          </a:xfrm>
        </p:grpSpPr>
        <p:sp>
          <p:nvSpPr>
            <p:cNvPr id="84998" name="Rectangle 4"/>
            <p:cNvSpPr>
              <a:spLocks noChangeArrowheads="1"/>
            </p:cNvSpPr>
            <p:nvPr/>
          </p:nvSpPr>
          <p:spPr bwMode="auto">
            <a:xfrm>
              <a:off x="0" y="0"/>
              <a:ext cx="9144000" cy="6858000"/>
            </a:xfrm>
            <a:prstGeom prst="rect">
              <a:avLst/>
            </a:prstGeom>
            <a:noFill/>
            <a:ln w="28575">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4999" name="Rectangle 5"/>
            <p:cNvSpPr>
              <a:spLocks noChangeArrowheads="1"/>
            </p:cNvSpPr>
            <p:nvPr/>
          </p:nvSpPr>
          <p:spPr bwMode="auto">
            <a:xfrm>
              <a:off x="0" y="0"/>
              <a:ext cx="1752600" cy="6858000"/>
            </a:xfrm>
            <a:prstGeom prst="rect">
              <a:avLst/>
            </a:prstGeom>
            <a:noFill/>
            <a:ln w="381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5000" name="Rectangle 7"/>
            <p:cNvSpPr>
              <a:spLocks noChangeArrowheads="1"/>
            </p:cNvSpPr>
            <p:nvPr/>
          </p:nvSpPr>
          <p:spPr bwMode="auto">
            <a:xfrm>
              <a:off x="6775450" y="3429000"/>
              <a:ext cx="2368550" cy="3429000"/>
            </a:xfrm>
            <a:prstGeom prst="rect">
              <a:avLst/>
            </a:prstGeom>
            <a:noFill/>
            <a:ln w="381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5001" name="Line 6"/>
            <p:cNvSpPr>
              <a:spLocks noChangeShapeType="1"/>
            </p:cNvSpPr>
            <p:nvPr/>
          </p:nvSpPr>
          <p:spPr bwMode="auto">
            <a:xfrm>
              <a:off x="0" y="3429000"/>
              <a:ext cx="9144000" cy="0"/>
            </a:xfrm>
            <a:prstGeom prst="line">
              <a:avLst/>
            </a:prstGeom>
            <a:noFill/>
            <a:ln w="38100">
              <a:solidFill>
                <a:schemeClr val="tx1"/>
              </a:solidFill>
              <a:round/>
              <a:headEnd/>
              <a:tailEnd/>
            </a:ln>
          </p:spPr>
          <p:txBody>
            <a:bodyPr/>
            <a:lstStyle/>
            <a:p>
              <a:endParaRPr lang="en-US" dirty="0"/>
            </a:p>
          </p:txBody>
        </p:sp>
        <p:sp>
          <p:nvSpPr>
            <p:cNvPr id="85002" name="Line 8"/>
            <p:cNvSpPr>
              <a:spLocks noChangeShapeType="1"/>
            </p:cNvSpPr>
            <p:nvPr/>
          </p:nvSpPr>
          <p:spPr bwMode="auto">
            <a:xfrm>
              <a:off x="0" y="228600"/>
              <a:ext cx="1752600" cy="0"/>
            </a:xfrm>
            <a:prstGeom prst="line">
              <a:avLst/>
            </a:prstGeom>
            <a:noFill/>
            <a:ln w="38100">
              <a:solidFill>
                <a:schemeClr val="tx1"/>
              </a:solidFill>
              <a:round/>
              <a:headEnd/>
              <a:tailEnd/>
            </a:ln>
          </p:spPr>
          <p:txBody>
            <a:bodyPr/>
            <a:lstStyle/>
            <a:p>
              <a:endParaRPr lang="en-US" dirty="0"/>
            </a:p>
          </p:txBody>
        </p:sp>
        <p:sp>
          <p:nvSpPr>
            <p:cNvPr id="85003" name="Text Box 10"/>
            <p:cNvSpPr txBox="1">
              <a:spLocks noChangeArrowheads="1"/>
            </p:cNvSpPr>
            <p:nvPr/>
          </p:nvSpPr>
          <p:spPr bwMode="auto">
            <a:xfrm>
              <a:off x="1752600" y="0"/>
              <a:ext cx="3692525" cy="244475"/>
            </a:xfrm>
            <a:prstGeom prst="rect">
              <a:avLst/>
            </a:prstGeom>
            <a:noFill/>
            <a:ln w="9525" algn="ctr">
              <a:noFill/>
              <a:miter lim="800000"/>
              <a:headEnd/>
              <a:tailEnd/>
            </a:ln>
          </p:spPr>
          <p:txBody>
            <a:bodyPr>
              <a:spAutoFit/>
            </a:bodyPr>
            <a:lstStyle/>
            <a:p>
              <a:r>
                <a:rPr lang="en-US" sz="1000" b="1" u="sng" dirty="0">
                  <a:solidFill>
                    <a:srgbClr val="000000"/>
                  </a:solidFill>
                  <a:latin typeface="Calibri" pitchFamily="34" charset="0"/>
                </a:rPr>
                <a:t>TROOP MISSION:</a:t>
              </a:r>
            </a:p>
          </p:txBody>
        </p:sp>
        <p:sp>
          <p:nvSpPr>
            <p:cNvPr id="85004" name="Text Box 11"/>
            <p:cNvSpPr txBox="1">
              <a:spLocks noChangeArrowheads="1"/>
            </p:cNvSpPr>
            <p:nvPr/>
          </p:nvSpPr>
          <p:spPr bwMode="auto">
            <a:xfrm>
              <a:off x="5486399" y="-182845"/>
              <a:ext cx="3657600" cy="2438966"/>
            </a:xfrm>
            <a:prstGeom prst="rect">
              <a:avLst/>
            </a:prstGeom>
            <a:noFill/>
            <a:ln w="9525">
              <a:noFill/>
              <a:miter lim="800000"/>
              <a:headEnd/>
              <a:tailEnd/>
            </a:ln>
          </p:spPr>
          <p:txBody>
            <a:bodyPr>
              <a:spAutoFit/>
            </a:bodyPr>
            <a:lstStyle/>
            <a:p>
              <a:r>
                <a:rPr lang="en-US" sz="1000" b="1" u="sng" dirty="0">
                  <a:solidFill>
                    <a:srgbClr val="000000"/>
                  </a:solidFill>
                  <a:latin typeface="Calibri" pitchFamily="34" charset="0"/>
                </a:rPr>
                <a:t>INTENT:</a:t>
              </a:r>
            </a:p>
            <a:p>
              <a:r>
                <a:rPr lang="en-US" sz="1000" b="1" dirty="0">
                  <a:solidFill>
                    <a:srgbClr val="000000"/>
                  </a:solidFill>
                  <a:latin typeface="Calibri" pitchFamily="34" charset="0"/>
                </a:rPr>
                <a:t>Key Tasks:</a:t>
              </a:r>
            </a:p>
            <a:p>
              <a:endParaRPr lang="en-US" sz="1000" b="1" u="sng" dirty="0">
                <a:solidFill>
                  <a:srgbClr val="000000"/>
                </a:solidFill>
                <a:latin typeface="Calibri" pitchFamily="34" charset="0"/>
              </a:endParaRPr>
            </a:p>
            <a:p>
              <a:endParaRPr lang="en-US" sz="1000" b="1" u="sng" dirty="0">
                <a:solidFill>
                  <a:srgbClr val="000000"/>
                </a:solidFill>
                <a:latin typeface="Calibri" pitchFamily="34" charset="0"/>
              </a:endParaRPr>
            </a:p>
            <a:p>
              <a:endParaRPr lang="en-US" sz="1000" b="1" u="sng" dirty="0">
                <a:solidFill>
                  <a:srgbClr val="000000"/>
                </a:solidFill>
                <a:latin typeface="Calibri" pitchFamily="34" charset="0"/>
              </a:endParaRPr>
            </a:p>
            <a:p>
              <a:endParaRPr lang="en-US" sz="1000" b="1" u="sng" dirty="0">
                <a:solidFill>
                  <a:srgbClr val="000000"/>
                </a:solidFill>
                <a:latin typeface="Calibri" pitchFamily="34" charset="0"/>
              </a:endParaRPr>
            </a:p>
            <a:p>
              <a:r>
                <a:rPr lang="en-US" sz="1000" b="1" dirty="0" smtClean="0">
                  <a:solidFill>
                    <a:srgbClr val="000000"/>
                  </a:solidFill>
                  <a:latin typeface="Calibri" pitchFamily="34" charset="0"/>
                </a:rPr>
                <a:t>End state:</a:t>
              </a:r>
              <a:endParaRPr lang="en-US" sz="1000" b="1" dirty="0">
                <a:solidFill>
                  <a:srgbClr val="000000"/>
                </a:solidFill>
                <a:latin typeface="Calibri" pitchFamily="34" charset="0"/>
              </a:endParaRPr>
            </a:p>
            <a:p>
              <a:r>
                <a:rPr lang="en-US" sz="1000" b="1" dirty="0">
                  <a:solidFill>
                    <a:srgbClr val="000000"/>
                  </a:solidFill>
                  <a:latin typeface="Calibri" pitchFamily="34" charset="0"/>
                </a:rPr>
                <a:t>Enemy:</a:t>
              </a:r>
            </a:p>
            <a:p>
              <a:endParaRPr lang="en-US" sz="1000" b="1" dirty="0">
                <a:solidFill>
                  <a:srgbClr val="000000"/>
                </a:solidFill>
                <a:latin typeface="Calibri" pitchFamily="34" charset="0"/>
              </a:endParaRPr>
            </a:p>
            <a:p>
              <a:r>
                <a:rPr lang="en-US" sz="1000" b="1" dirty="0">
                  <a:solidFill>
                    <a:srgbClr val="000000"/>
                  </a:solidFill>
                  <a:latin typeface="Calibri" pitchFamily="34" charset="0"/>
                </a:rPr>
                <a:t>Friendly:</a:t>
              </a:r>
            </a:p>
            <a:p>
              <a:endParaRPr lang="en-US" sz="1000" b="1" dirty="0">
                <a:solidFill>
                  <a:srgbClr val="000000"/>
                </a:solidFill>
                <a:latin typeface="Calibri" pitchFamily="34" charset="0"/>
              </a:endParaRPr>
            </a:p>
            <a:p>
              <a:r>
                <a:rPr lang="en-US" sz="1000" b="1" dirty="0">
                  <a:solidFill>
                    <a:srgbClr val="000000"/>
                  </a:solidFill>
                  <a:latin typeface="Calibri" pitchFamily="34" charset="0"/>
                </a:rPr>
                <a:t>Terrain:</a:t>
              </a:r>
            </a:p>
            <a:p>
              <a:endParaRPr lang="en-US" sz="1000" b="1" u="sng" dirty="0">
                <a:solidFill>
                  <a:srgbClr val="000000"/>
                </a:solidFill>
                <a:latin typeface="Calibri" pitchFamily="34" charset="0"/>
              </a:endParaRPr>
            </a:p>
          </p:txBody>
        </p:sp>
        <p:sp>
          <p:nvSpPr>
            <p:cNvPr id="85005" name="Line 12"/>
            <p:cNvSpPr>
              <a:spLocks noChangeShapeType="1"/>
            </p:cNvSpPr>
            <p:nvPr/>
          </p:nvSpPr>
          <p:spPr bwMode="auto">
            <a:xfrm>
              <a:off x="6775450" y="5181600"/>
              <a:ext cx="2368550" cy="0"/>
            </a:xfrm>
            <a:prstGeom prst="line">
              <a:avLst/>
            </a:prstGeom>
            <a:noFill/>
            <a:ln w="38100">
              <a:solidFill>
                <a:schemeClr val="tx1"/>
              </a:solidFill>
              <a:round/>
              <a:headEnd/>
              <a:tailEnd/>
            </a:ln>
          </p:spPr>
          <p:txBody>
            <a:bodyPr/>
            <a:lstStyle/>
            <a:p>
              <a:endParaRPr lang="en-US" dirty="0"/>
            </a:p>
          </p:txBody>
        </p:sp>
        <p:sp>
          <p:nvSpPr>
            <p:cNvPr id="85006" name="Text Box 13"/>
            <p:cNvSpPr txBox="1">
              <a:spLocks noChangeArrowheads="1"/>
            </p:cNvSpPr>
            <p:nvPr/>
          </p:nvSpPr>
          <p:spPr bwMode="auto">
            <a:xfrm>
              <a:off x="6775450" y="5211763"/>
              <a:ext cx="2368550" cy="244475"/>
            </a:xfrm>
            <a:prstGeom prst="rect">
              <a:avLst/>
            </a:prstGeom>
            <a:noFill/>
            <a:ln w="9525">
              <a:noFill/>
              <a:miter lim="800000"/>
              <a:headEnd/>
              <a:tailEnd/>
            </a:ln>
          </p:spPr>
          <p:txBody>
            <a:bodyPr>
              <a:spAutoFit/>
            </a:bodyPr>
            <a:lstStyle/>
            <a:p>
              <a:r>
                <a:rPr lang="en-US" sz="1000" b="1" u="sng" dirty="0">
                  <a:solidFill>
                    <a:srgbClr val="000000"/>
                  </a:solidFill>
                  <a:latin typeface="Calibri" pitchFamily="34" charset="0"/>
                </a:rPr>
                <a:t>ISSUES:</a:t>
              </a:r>
            </a:p>
          </p:txBody>
        </p:sp>
        <p:sp>
          <p:nvSpPr>
            <p:cNvPr id="85007" name="Text Box 14"/>
            <p:cNvSpPr txBox="1">
              <a:spLocks noChangeArrowheads="1"/>
            </p:cNvSpPr>
            <p:nvPr/>
          </p:nvSpPr>
          <p:spPr bwMode="auto">
            <a:xfrm>
              <a:off x="6775450" y="3429000"/>
              <a:ext cx="2216150" cy="244475"/>
            </a:xfrm>
            <a:prstGeom prst="rect">
              <a:avLst/>
            </a:prstGeom>
            <a:noFill/>
            <a:ln w="9525">
              <a:noFill/>
              <a:miter lim="800000"/>
              <a:headEnd/>
              <a:tailEnd/>
            </a:ln>
          </p:spPr>
          <p:txBody>
            <a:bodyPr>
              <a:spAutoFit/>
            </a:bodyPr>
            <a:lstStyle/>
            <a:p>
              <a:r>
                <a:rPr lang="en-US" sz="1000" b="1" u="sng" dirty="0">
                  <a:solidFill>
                    <a:srgbClr val="000000"/>
                  </a:solidFill>
                  <a:latin typeface="Calibri" pitchFamily="34" charset="0"/>
                </a:rPr>
                <a:t>EXTERNAL COORDINATION:</a:t>
              </a:r>
            </a:p>
          </p:txBody>
        </p:sp>
        <p:sp>
          <p:nvSpPr>
            <p:cNvPr id="85008" name="Text Box 15"/>
            <p:cNvSpPr txBox="1">
              <a:spLocks noChangeArrowheads="1"/>
            </p:cNvSpPr>
            <p:nvPr/>
          </p:nvSpPr>
          <p:spPr bwMode="auto">
            <a:xfrm>
              <a:off x="1752600" y="3429000"/>
              <a:ext cx="2667000" cy="244475"/>
            </a:xfrm>
            <a:prstGeom prst="rect">
              <a:avLst/>
            </a:prstGeom>
            <a:noFill/>
            <a:ln w="9525">
              <a:noFill/>
              <a:miter lim="800000"/>
              <a:headEnd/>
              <a:tailEnd/>
            </a:ln>
          </p:spPr>
          <p:txBody>
            <a:bodyPr>
              <a:spAutoFit/>
            </a:bodyPr>
            <a:lstStyle/>
            <a:p>
              <a:r>
                <a:rPr lang="en-US" sz="1000" b="1" u="sng" dirty="0">
                  <a:solidFill>
                    <a:srgbClr val="000000"/>
                  </a:solidFill>
                  <a:latin typeface="Calibri" pitchFamily="34" charset="0"/>
                </a:rPr>
                <a:t>CONCEPT OF THE OPERATION:</a:t>
              </a:r>
            </a:p>
          </p:txBody>
        </p:sp>
        <p:sp>
          <p:nvSpPr>
            <p:cNvPr id="85009" name="Text Box 16"/>
            <p:cNvSpPr txBox="1">
              <a:spLocks noChangeArrowheads="1"/>
            </p:cNvSpPr>
            <p:nvPr/>
          </p:nvSpPr>
          <p:spPr bwMode="auto">
            <a:xfrm>
              <a:off x="485775" y="3429000"/>
              <a:ext cx="8382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TIMELINE</a:t>
              </a:r>
            </a:p>
          </p:txBody>
        </p:sp>
        <p:sp>
          <p:nvSpPr>
            <p:cNvPr id="85010" name="Text Box 17"/>
            <p:cNvSpPr txBox="1">
              <a:spLocks noChangeArrowheads="1"/>
            </p:cNvSpPr>
            <p:nvPr/>
          </p:nvSpPr>
          <p:spPr bwMode="auto">
            <a:xfrm>
              <a:off x="0" y="304800"/>
              <a:ext cx="1752600" cy="2549525"/>
            </a:xfrm>
            <a:prstGeom prst="rect">
              <a:avLst/>
            </a:prstGeom>
            <a:noFill/>
            <a:ln w="9525">
              <a:noFill/>
              <a:miter lim="800000"/>
              <a:headEnd/>
              <a:tailEnd/>
            </a:ln>
          </p:spPr>
          <p:txBody>
            <a:bodyPr>
              <a:spAutoFit/>
            </a:bodyPr>
            <a:lstStyle/>
            <a:p>
              <a:pPr marL="342900" indent="-342900"/>
              <a:r>
                <a:rPr lang="en-US" sz="900" b="1" dirty="0">
                  <a:solidFill>
                    <a:srgbClr val="000000"/>
                  </a:solidFill>
                  <a:latin typeface="Calibri" pitchFamily="34" charset="0"/>
                </a:rPr>
                <a:t>1. MISSION STATEMENT</a:t>
              </a:r>
            </a:p>
            <a:p>
              <a:pPr marL="342900" indent="-342900">
                <a:buFontTx/>
                <a:buChar char="•"/>
              </a:pPr>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2. CDR’S INTENT</a:t>
              </a:r>
            </a:p>
            <a:p>
              <a:pPr marL="800100" lvl="1"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3. TASK ORGANIZATION</a:t>
              </a:r>
            </a:p>
            <a:p>
              <a:pPr marL="342900"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4. CONDUCT OF THE OPN</a:t>
              </a:r>
            </a:p>
            <a:p>
              <a:pPr marL="342900" indent="-342900"/>
              <a:r>
                <a:rPr lang="en-US" sz="900" b="1" dirty="0">
                  <a:solidFill>
                    <a:srgbClr val="000000"/>
                  </a:solidFill>
                  <a:latin typeface="Calibri" pitchFamily="34" charset="0"/>
                </a:rPr>
                <a:t>    - SCHEME OF MANEUVER</a:t>
              </a:r>
            </a:p>
            <a:p>
              <a:pPr marL="342900" indent="-342900"/>
              <a:r>
                <a:rPr lang="en-US" sz="900" b="1" dirty="0">
                  <a:solidFill>
                    <a:srgbClr val="000000"/>
                  </a:solidFill>
                  <a:latin typeface="Calibri" pitchFamily="34" charset="0"/>
                </a:rPr>
                <a:t>    - FIRE SUPPORT</a:t>
              </a:r>
            </a:p>
            <a:p>
              <a:pPr marL="342900" indent="-342900"/>
              <a:r>
                <a:rPr lang="en-US" sz="900" b="1" dirty="0">
                  <a:solidFill>
                    <a:srgbClr val="000000"/>
                  </a:solidFill>
                  <a:latin typeface="Calibri" pitchFamily="34" charset="0"/>
                </a:rPr>
                <a:t>    - M/CM/S</a:t>
              </a:r>
            </a:p>
            <a:p>
              <a:pPr marL="342900" indent="-342900"/>
              <a:r>
                <a:rPr lang="en-US" sz="900" b="1" dirty="0">
                  <a:solidFill>
                    <a:srgbClr val="000000"/>
                  </a:solidFill>
                  <a:latin typeface="Calibri" pitchFamily="34" charset="0"/>
                </a:rPr>
                <a:t>    - SUPPORT</a:t>
              </a:r>
            </a:p>
            <a:p>
              <a:pPr marL="342900" indent="-342900"/>
              <a:r>
                <a:rPr lang="en-US" sz="900" b="1" dirty="0">
                  <a:solidFill>
                    <a:srgbClr val="000000"/>
                  </a:solidFill>
                  <a:latin typeface="Calibri" pitchFamily="34" charset="0"/>
                </a:rPr>
                <a:t>    - COMMAND AND SIGNAL</a:t>
              </a:r>
            </a:p>
            <a:p>
              <a:pPr marL="342900"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5. KEY TIMELINE</a:t>
              </a:r>
            </a:p>
            <a:p>
              <a:pPr marL="342900"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6. COORDINATIONS</a:t>
              </a:r>
            </a:p>
            <a:p>
              <a:pPr marL="342900" indent="-342900"/>
              <a:endParaRPr lang="en-US" sz="900" b="1" dirty="0">
                <a:solidFill>
                  <a:srgbClr val="000000"/>
                </a:solidFill>
                <a:latin typeface="Calibri" pitchFamily="34" charset="0"/>
              </a:endParaRPr>
            </a:p>
            <a:p>
              <a:pPr marL="342900" indent="-342900"/>
              <a:r>
                <a:rPr lang="en-US" sz="900" b="1" dirty="0">
                  <a:solidFill>
                    <a:srgbClr val="000000"/>
                  </a:solidFill>
                  <a:latin typeface="Calibri" pitchFamily="34" charset="0"/>
                </a:rPr>
                <a:t>7. ISSUES</a:t>
              </a:r>
            </a:p>
          </p:txBody>
        </p:sp>
        <p:sp>
          <p:nvSpPr>
            <p:cNvPr id="85011" name="Line 18"/>
            <p:cNvSpPr>
              <a:spLocks noChangeShapeType="1"/>
            </p:cNvSpPr>
            <p:nvPr/>
          </p:nvSpPr>
          <p:spPr bwMode="auto">
            <a:xfrm>
              <a:off x="0" y="3810000"/>
              <a:ext cx="1752600" cy="0"/>
            </a:xfrm>
            <a:prstGeom prst="line">
              <a:avLst/>
            </a:prstGeom>
            <a:noFill/>
            <a:ln w="9525">
              <a:solidFill>
                <a:schemeClr val="tx1"/>
              </a:solidFill>
              <a:round/>
              <a:headEnd/>
              <a:tailEnd/>
            </a:ln>
          </p:spPr>
          <p:txBody>
            <a:bodyPr/>
            <a:lstStyle/>
            <a:p>
              <a:endParaRPr lang="en-US" dirty="0"/>
            </a:p>
          </p:txBody>
        </p:sp>
        <p:sp>
          <p:nvSpPr>
            <p:cNvPr id="85012" name="Line 19"/>
            <p:cNvSpPr>
              <a:spLocks noChangeShapeType="1"/>
            </p:cNvSpPr>
            <p:nvPr/>
          </p:nvSpPr>
          <p:spPr bwMode="auto">
            <a:xfrm>
              <a:off x="0" y="4114800"/>
              <a:ext cx="1752600" cy="0"/>
            </a:xfrm>
            <a:prstGeom prst="line">
              <a:avLst/>
            </a:prstGeom>
            <a:noFill/>
            <a:ln w="9525">
              <a:solidFill>
                <a:schemeClr val="tx1"/>
              </a:solidFill>
              <a:round/>
              <a:headEnd/>
              <a:tailEnd/>
            </a:ln>
          </p:spPr>
          <p:txBody>
            <a:bodyPr/>
            <a:lstStyle/>
            <a:p>
              <a:endParaRPr lang="en-US" dirty="0"/>
            </a:p>
          </p:txBody>
        </p:sp>
        <p:sp>
          <p:nvSpPr>
            <p:cNvPr id="85013" name="Line 20"/>
            <p:cNvSpPr>
              <a:spLocks noChangeShapeType="1"/>
            </p:cNvSpPr>
            <p:nvPr/>
          </p:nvSpPr>
          <p:spPr bwMode="auto">
            <a:xfrm>
              <a:off x="0" y="4419600"/>
              <a:ext cx="1752600" cy="0"/>
            </a:xfrm>
            <a:prstGeom prst="line">
              <a:avLst/>
            </a:prstGeom>
            <a:noFill/>
            <a:ln w="9525">
              <a:solidFill>
                <a:schemeClr val="tx1"/>
              </a:solidFill>
              <a:round/>
              <a:headEnd/>
              <a:tailEnd/>
            </a:ln>
          </p:spPr>
          <p:txBody>
            <a:bodyPr/>
            <a:lstStyle/>
            <a:p>
              <a:endParaRPr lang="en-US" dirty="0"/>
            </a:p>
          </p:txBody>
        </p:sp>
        <p:sp>
          <p:nvSpPr>
            <p:cNvPr id="85014" name="Line 21"/>
            <p:cNvSpPr>
              <a:spLocks noChangeShapeType="1"/>
            </p:cNvSpPr>
            <p:nvPr/>
          </p:nvSpPr>
          <p:spPr bwMode="auto">
            <a:xfrm>
              <a:off x="0" y="4724400"/>
              <a:ext cx="1752600" cy="0"/>
            </a:xfrm>
            <a:prstGeom prst="line">
              <a:avLst/>
            </a:prstGeom>
            <a:noFill/>
            <a:ln w="9525">
              <a:solidFill>
                <a:schemeClr val="tx1"/>
              </a:solidFill>
              <a:round/>
              <a:headEnd/>
              <a:tailEnd/>
            </a:ln>
          </p:spPr>
          <p:txBody>
            <a:bodyPr/>
            <a:lstStyle/>
            <a:p>
              <a:endParaRPr lang="en-US" dirty="0"/>
            </a:p>
          </p:txBody>
        </p:sp>
        <p:sp>
          <p:nvSpPr>
            <p:cNvPr id="85015" name="Line 22"/>
            <p:cNvSpPr>
              <a:spLocks noChangeShapeType="1"/>
            </p:cNvSpPr>
            <p:nvPr/>
          </p:nvSpPr>
          <p:spPr bwMode="auto">
            <a:xfrm>
              <a:off x="0" y="5029200"/>
              <a:ext cx="1752600" cy="0"/>
            </a:xfrm>
            <a:prstGeom prst="line">
              <a:avLst/>
            </a:prstGeom>
            <a:noFill/>
            <a:ln w="9525">
              <a:solidFill>
                <a:schemeClr val="tx1"/>
              </a:solidFill>
              <a:round/>
              <a:headEnd/>
              <a:tailEnd/>
            </a:ln>
          </p:spPr>
          <p:txBody>
            <a:bodyPr/>
            <a:lstStyle/>
            <a:p>
              <a:endParaRPr lang="en-US" dirty="0"/>
            </a:p>
          </p:txBody>
        </p:sp>
        <p:sp>
          <p:nvSpPr>
            <p:cNvPr id="85016" name="Line 23"/>
            <p:cNvSpPr>
              <a:spLocks noChangeShapeType="1"/>
            </p:cNvSpPr>
            <p:nvPr/>
          </p:nvSpPr>
          <p:spPr bwMode="auto">
            <a:xfrm>
              <a:off x="0" y="5334000"/>
              <a:ext cx="1752600" cy="0"/>
            </a:xfrm>
            <a:prstGeom prst="line">
              <a:avLst/>
            </a:prstGeom>
            <a:noFill/>
            <a:ln w="9525">
              <a:solidFill>
                <a:schemeClr val="tx1"/>
              </a:solidFill>
              <a:round/>
              <a:headEnd/>
              <a:tailEnd/>
            </a:ln>
          </p:spPr>
          <p:txBody>
            <a:bodyPr/>
            <a:lstStyle/>
            <a:p>
              <a:endParaRPr lang="en-US" dirty="0"/>
            </a:p>
          </p:txBody>
        </p:sp>
        <p:sp>
          <p:nvSpPr>
            <p:cNvPr id="85017" name="Line 24"/>
            <p:cNvSpPr>
              <a:spLocks noChangeShapeType="1"/>
            </p:cNvSpPr>
            <p:nvPr/>
          </p:nvSpPr>
          <p:spPr bwMode="auto">
            <a:xfrm>
              <a:off x="0" y="5638800"/>
              <a:ext cx="1752600" cy="0"/>
            </a:xfrm>
            <a:prstGeom prst="line">
              <a:avLst/>
            </a:prstGeom>
            <a:noFill/>
            <a:ln w="9525">
              <a:solidFill>
                <a:schemeClr val="tx1"/>
              </a:solidFill>
              <a:round/>
              <a:headEnd/>
              <a:tailEnd/>
            </a:ln>
          </p:spPr>
          <p:txBody>
            <a:bodyPr/>
            <a:lstStyle/>
            <a:p>
              <a:endParaRPr lang="en-US" dirty="0"/>
            </a:p>
          </p:txBody>
        </p:sp>
        <p:sp>
          <p:nvSpPr>
            <p:cNvPr id="85018" name="Line 25"/>
            <p:cNvSpPr>
              <a:spLocks noChangeShapeType="1"/>
            </p:cNvSpPr>
            <p:nvPr/>
          </p:nvSpPr>
          <p:spPr bwMode="auto">
            <a:xfrm>
              <a:off x="0" y="5943600"/>
              <a:ext cx="1752600" cy="0"/>
            </a:xfrm>
            <a:prstGeom prst="line">
              <a:avLst/>
            </a:prstGeom>
            <a:noFill/>
            <a:ln w="9525">
              <a:solidFill>
                <a:schemeClr val="tx1"/>
              </a:solidFill>
              <a:round/>
              <a:headEnd/>
              <a:tailEnd/>
            </a:ln>
          </p:spPr>
          <p:txBody>
            <a:bodyPr/>
            <a:lstStyle/>
            <a:p>
              <a:endParaRPr lang="en-US" dirty="0"/>
            </a:p>
          </p:txBody>
        </p:sp>
        <p:sp>
          <p:nvSpPr>
            <p:cNvPr id="85019" name="Line 26"/>
            <p:cNvSpPr>
              <a:spLocks noChangeShapeType="1"/>
            </p:cNvSpPr>
            <p:nvPr/>
          </p:nvSpPr>
          <p:spPr bwMode="auto">
            <a:xfrm>
              <a:off x="0" y="6553200"/>
              <a:ext cx="1752600" cy="0"/>
            </a:xfrm>
            <a:prstGeom prst="line">
              <a:avLst/>
            </a:prstGeom>
            <a:noFill/>
            <a:ln w="9525">
              <a:solidFill>
                <a:schemeClr val="tx1"/>
              </a:solidFill>
              <a:round/>
              <a:headEnd/>
              <a:tailEnd/>
            </a:ln>
          </p:spPr>
          <p:txBody>
            <a:bodyPr/>
            <a:lstStyle/>
            <a:p>
              <a:endParaRPr lang="en-US" dirty="0"/>
            </a:p>
          </p:txBody>
        </p:sp>
        <p:sp>
          <p:nvSpPr>
            <p:cNvPr id="85020" name="Line 27"/>
            <p:cNvSpPr>
              <a:spLocks noChangeShapeType="1"/>
            </p:cNvSpPr>
            <p:nvPr/>
          </p:nvSpPr>
          <p:spPr bwMode="auto">
            <a:xfrm>
              <a:off x="0" y="6248400"/>
              <a:ext cx="1752600" cy="0"/>
            </a:xfrm>
            <a:prstGeom prst="line">
              <a:avLst/>
            </a:prstGeom>
            <a:noFill/>
            <a:ln w="9525">
              <a:solidFill>
                <a:schemeClr val="tx1"/>
              </a:solidFill>
              <a:round/>
              <a:headEnd/>
              <a:tailEnd/>
            </a:ln>
          </p:spPr>
          <p:txBody>
            <a:bodyPr/>
            <a:lstStyle/>
            <a:p>
              <a:endParaRPr lang="en-US" dirty="0"/>
            </a:p>
          </p:txBody>
        </p:sp>
        <p:sp>
          <p:nvSpPr>
            <p:cNvPr id="85021" name="Line 28"/>
            <p:cNvSpPr>
              <a:spLocks noChangeShapeType="1"/>
            </p:cNvSpPr>
            <p:nvPr/>
          </p:nvSpPr>
          <p:spPr bwMode="auto">
            <a:xfrm>
              <a:off x="1752600" y="2227263"/>
              <a:ext cx="7391400" cy="0"/>
            </a:xfrm>
            <a:prstGeom prst="line">
              <a:avLst/>
            </a:prstGeom>
            <a:noFill/>
            <a:ln w="38100">
              <a:solidFill>
                <a:schemeClr val="tx1"/>
              </a:solidFill>
              <a:round/>
              <a:headEnd/>
              <a:tailEnd/>
            </a:ln>
          </p:spPr>
          <p:txBody>
            <a:bodyPr/>
            <a:lstStyle/>
            <a:p>
              <a:endParaRPr lang="en-US" dirty="0"/>
            </a:p>
          </p:txBody>
        </p:sp>
        <p:sp>
          <p:nvSpPr>
            <p:cNvPr id="85022" name="Line 29"/>
            <p:cNvSpPr>
              <a:spLocks noChangeShapeType="1"/>
            </p:cNvSpPr>
            <p:nvPr/>
          </p:nvSpPr>
          <p:spPr bwMode="auto">
            <a:xfrm>
              <a:off x="1752600" y="2514600"/>
              <a:ext cx="7391400" cy="0"/>
            </a:xfrm>
            <a:prstGeom prst="line">
              <a:avLst/>
            </a:prstGeom>
            <a:noFill/>
            <a:ln w="38100">
              <a:solidFill>
                <a:schemeClr val="tx1"/>
              </a:solidFill>
              <a:round/>
              <a:headEnd/>
              <a:tailEnd/>
            </a:ln>
          </p:spPr>
          <p:txBody>
            <a:bodyPr/>
            <a:lstStyle/>
            <a:p>
              <a:endParaRPr lang="en-US" dirty="0"/>
            </a:p>
          </p:txBody>
        </p:sp>
        <p:sp>
          <p:nvSpPr>
            <p:cNvPr id="85023" name="Line 30"/>
            <p:cNvSpPr>
              <a:spLocks noChangeShapeType="1"/>
            </p:cNvSpPr>
            <p:nvPr/>
          </p:nvSpPr>
          <p:spPr bwMode="auto">
            <a:xfrm>
              <a:off x="914400" y="3810000"/>
              <a:ext cx="0" cy="3048000"/>
            </a:xfrm>
            <a:prstGeom prst="line">
              <a:avLst/>
            </a:prstGeom>
            <a:noFill/>
            <a:ln w="9525">
              <a:solidFill>
                <a:schemeClr val="tx1"/>
              </a:solidFill>
              <a:round/>
              <a:headEnd/>
              <a:tailEnd/>
            </a:ln>
          </p:spPr>
          <p:txBody>
            <a:bodyPr/>
            <a:lstStyle/>
            <a:p>
              <a:endParaRPr lang="en-US" dirty="0"/>
            </a:p>
          </p:txBody>
        </p:sp>
        <p:sp>
          <p:nvSpPr>
            <p:cNvPr id="85024" name="Rectangle 31"/>
            <p:cNvSpPr>
              <a:spLocks noChangeArrowheads="1"/>
            </p:cNvSpPr>
            <p:nvPr/>
          </p:nvSpPr>
          <p:spPr bwMode="auto">
            <a:xfrm>
              <a:off x="5445125" y="0"/>
              <a:ext cx="3698875" cy="3429000"/>
            </a:xfrm>
            <a:prstGeom prst="rect">
              <a:avLst/>
            </a:prstGeom>
            <a:noFill/>
            <a:ln w="381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85025" name="Line 32"/>
            <p:cNvSpPr>
              <a:spLocks noChangeShapeType="1"/>
            </p:cNvSpPr>
            <p:nvPr/>
          </p:nvSpPr>
          <p:spPr bwMode="auto">
            <a:xfrm flipV="1">
              <a:off x="2971800" y="2227263"/>
              <a:ext cx="0" cy="1201737"/>
            </a:xfrm>
            <a:prstGeom prst="line">
              <a:avLst/>
            </a:prstGeom>
            <a:noFill/>
            <a:ln w="38100">
              <a:solidFill>
                <a:schemeClr val="tx1"/>
              </a:solidFill>
              <a:round/>
              <a:headEnd/>
              <a:tailEnd/>
            </a:ln>
          </p:spPr>
          <p:txBody>
            <a:bodyPr/>
            <a:lstStyle/>
            <a:p>
              <a:endParaRPr lang="en-US" dirty="0"/>
            </a:p>
          </p:txBody>
        </p:sp>
        <p:sp>
          <p:nvSpPr>
            <p:cNvPr id="85026" name="Line 33"/>
            <p:cNvSpPr>
              <a:spLocks noChangeShapeType="1"/>
            </p:cNvSpPr>
            <p:nvPr/>
          </p:nvSpPr>
          <p:spPr bwMode="auto">
            <a:xfrm flipV="1">
              <a:off x="4191000" y="2227263"/>
              <a:ext cx="0" cy="1201737"/>
            </a:xfrm>
            <a:prstGeom prst="line">
              <a:avLst/>
            </a:prstGeom>
            <a:noFill/>
            <a:ln w="38100">
              <a:solidFill>
                <a:schemeClr val="tx1"/>
              </a:solidFill>
              <a:round/>
              <a:headEnd/>
              <a:tailEnd/>
            </a:ln>
          </p:spPr>
          <p:txBody>
            <a:bodyPr/>
            <a:lstStyle/>
            <a:p>
              <a:endParaRPr lang="en-US" dirty="0"/>
            </a:p>
          </p:txBody>
        </p:sp>
        <p:sp>
          <p:nvSpPr>
            <p:cNvPr id="85027" name="Line 34"/>
            <p:cNvSpPr>
              <a:spLocks noChangeShapeType="1"/>
            </p:cNvSpPr>
            <p:nvPr/>
          </p:nvSpPr>
          <p:spPr bwMode="auto">
            <a:xfrm flipV="1">
              <a:off x="6705600" y="2209800"/>
              <a:ext cx="0" cy="1201738"/>
            </a:xfrm>
            <a:prstGeom prst="line">
              <a:avLst/>
            </a:prstGeom>
            <a:noFill/>
            <a:ln w="38100">
              <a:solidFill>
                <a:schemeClr val="tx1"/>
              </a:solidFill>
              <a:round/>
              <a:headEnd/>
              <a:tailEnd/>
            </a:ln>
          </p:spPr>
          <p:txBody>
            <a:bodyPr/>
            <a:lstStyle/>
            <a:p>
              <a:endParaRPr lang="en-US" dirty="0"/>
            </a:p>
          </p:txBody>
        </p:sp>
        <p:sp>
          <p:nvSpPr>
            <p:cNvPr id="85028" name="Line 35"/>
            <p:cNvSpPr>
              <a:spLocks noChangeShapeType="1"/>
            </p:cNvSpPr>
            <p:nvPr/>
          </p:nvSpPr>
          <p:spPr bwMode="auto">
            <a:xfrm flipV="1">
              <a:off x="7924800" y="2209800"/>
              <a:ext cx="0" cy="1201738"/>
            </a:xfrm>
            <a:prstGeom prst="line">
              <a:avLst/>
            </a:prstGeom>
            <a:noFill/>
            <a:ln w="38100">
              <a:solidFill>
                <a:schemeClr val="tx1"/>
              </a:solidFill>
              <a:round/>
              <a:headEnd/>
              <a:tailEnd/>
            </a:ln>
          </p:spPr>
          <p:txBody>
            <a:bodyPr/>
            <a:lstStyle/>
            <a:p>
              <a:endParaRPr lang="en-US" dirty="0"/>
            </a:p>
          </p:txBody>
        </p:sp>
        <p:sp>
          <p:nvSpPr>
            <p:cNvPr id="85029" name="Text Box 37"/>
            <p:cNvSpPr txBox="1">
              <a:spLocks noChangeArrowheads="1"/>
            </p:cNvSpPr>
            <p:nvPr/>
          </p:nvSpPr>
          <p:spPr bwMode="auto">
            <a:xfrm>
              <a:off x="1752600" y="2270125"/>
              <a:ext cx="5334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ME:</a:t>
              </a:r>
            </a:p>
          </p:txBody>
        </p:sp>
        <p:sp>
          <p:nvSpPr>
            <p:cNvPr id="85030" name="Text Box 38"/>
            <p:cNvSpPr txBox="1">
              <a:spLocks noChangeArrowheads="1"/>
            </p:cNvSpPr>
            <p:nvPr/>
          </p:nvSpPr>
          <p:spPr bwMode="auto">
            <a:xfrm>
              <a:off x="2971800" y="2286000"/>
              <a:ext cx="5334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SE1:</a:t>
              </a:r>
            </a:p>
          </p:txBody>
        </p:sp>
        <p:sp>
          <p:nvSpPr>
            <p:cNvPr id="85031" name="Text Box 39"/>
            <p:cNvSpPr txBox="1">
              <a:spLocks noChangeArrowheads="1"/>
            </p:cNvSpPr>
            <p:nvPr/>
          </p:nvSpPr>
          <p:spPr bwMode="auto">
            <a:xfrm>
              <a:off x="4191000" y="2286000"/>
              <a:ext cx="5334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SE2:</a:t>
              </a:r>
            </a:p>
          </p:txBody>
        </p:sp>
        <p:sp>
          <p:nvSpPr>
            <p:cNvPr id="85032" name="Text Box 40"/>
            <p:cNvSpPr txBox="1">
              <a:spLocks noChangeArrowheads="1"/>
            </p:cNvSpPr>
            <p:nvPr/>
          </p:nvSpPr>
          <p:spPr bwMode="auto">
            <a:xfrm>
              <a:off x="5486400" y="2286000"/>
              <a:ext cx="533400" cy="244475"/>
            </a:xfrm>
            <a:prstGeom prst="rect">
              <a:avLst/>
            </a:prstGeom>
            <a:noFill/>
            <a:ln w="9525">
              <a:noFill/>
              <a:miter lim="800000"/>
              <a:headEnd/>
              <a:tailEnd/>
            </a:ln>
          </p:spPr>
          <p:txBody>
            <a:bodyPr>
              <a:spAutoFit/>
            </a:bodyPr>
            <a:lstStyle/>
            <a:p>
              <a:r>
                <a:rPr lang="en-US" sz="1000" b="1" dirty="0">
                  <a:solidFill>
                    <a:srgbClr val="000000"/>
                  </a:solidFill>
                  <a:latin typeface="Calibri" pitchFamily="34" charset="0"/>
                </a:rPr>
                <a:t>SE3:</a:t>
              </a:r>
            </a:p>
          </p:txBody>
        </p:sp>
        <p:sp>
          <p:nvSpPr>
            <p:cNvPr id="85033" name="Text Box 41"/>
            <p:cNvSpPr txBox="1">
              <a:spLocks noChangeArrowheads="1"/>
            </p:cNvSpPr>
            <p:nvPr/>
          </p:nvSpPr>
          <p:spPr bwMode="auto">
            <a:xfrm>
              <a:off x="0" y="0"/>
              <a:ext cx="1752600" cy="260350"/>
            </a:xfrm>
            <a:prstGeom prst="rect">
              <a:avLst/>
            </a:prstGeom>
            <a:solidFill>
              <a:schemeClr val="tx1"/>
            </a:solidFill>
            <a:ln w="9525">
              <a:noFill/>
              <a:miter lim="800000"/>
              <a:headEnd/>
              <a:tailEnd/>
            </a:ln>
          </p:spPr>
          <p:txBody>
            <a:bodyPr>
              <a:spAutoFit/>
            </a:bodyPr>
            <a:lstStyle/>
            <a:p>
              <a:pPr algn="ctr"/>
              <a:r>
                <a:rPr lang="en-US" sz="1100" dirty="0">
                  <a:solidFill>
                    <a:srgbClr val="FFFFFF"/>
                  </a:solidFill>
                  <a:latin typeface="Calibri" pitchFamily="34" charset="0"/>
                </a:rPr>
                <a:t>BACK BRIEF</a:t>
              </a:r>
            </a:p>
          </p:txBody>
        </p:sp>
      </p:grpSp>
      <p:sp>
        <p:nvSpPr>
          <p:cNvPr id="8499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sz="4000" b="1" dirty="0" smtClean="0"/>
              <a:t>MISSION COMMAND </a:t>
            </a:r>
          </a:p>
        </p:txBody>
      </p:sp>
      <p:pic>
        <p:nvPicPr>
          <p:cNvPr id="3" name="Picture 4"/>
          <p:cNvPicPr>
            <a:picLocks noChangeAspect="1" noChangeArrowheads="1"/>
          </p:cNvPicPr>
          <p:nvPr/>
        </p:nvPicPr>
        <p:blipFill>
          <a:blip r:embed="rId2" cstate="print"/>
          <a:srcRect/>
          <a:stretch>
            <a:fillRect/>
          </a:stretch>
        </p:blipFill>
        <p:spPr bwMode="auto">
          <a:xfrm>
            <a:off x="2" y="3"/>
            <a:ext cx="1982604" cy="761999"/>
          </a:xfrm>
          <a:prstGeom prst="rect">
            <a:avLst/>
          </a:prstGeom>
          <a:noFill/>
          <a:ln w="9525">
            <a:noFill/>
            <a:miter lim="800000"/>
            <a:headEnd/>
            <a:tailEnd/>
          </a:ln>
        </p:spPr>
      </p:pic>
      <p:grpSp>
        <p:nvGrpSpPr>
          <p:cNvPr id="4" name="Group 13"/>
          <p:cNvGrpSpPr/>
          <p:nvPr/>
        </p:nvGrpSpPr>
        <p:grpSpPr>
          <a:xfrm>
            <a:off x="6248400" y="8534400"/>
            <a:ext cx="533400" cy="457200"/>
            <a:chOff x="35343" y="35927"/>
            <a:chExt cx="646457" cy="620982"/>
          </a:xfrm>
        </p:grpSpPr>
        <p:pic>
          <p:nvPicPr>
            <p:cNvPr id="5"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6"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8" name="Picture 7"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9" name="Table 8"/>
          <p:cNvGraphicFramePr>
            <a:graphicFrameLocks noGrp="1"/>
          </p:cNvGraphicFramePr>
          <p:nvPr/>
        </p:nvGraphicFramePr>
        <p:xfrm>
          <a:off x="228600" y="6553200"/>
          <a:ext cx="6400800" cy="1584960"/>
        </p:xfrm>
        <a:graphic>
          <a:graphicData uri="http://schemas.openxmlformats.org/drawingml/2006/table">
            <a:tbl>
              <a:tblPr/>
              <a:tblGrid>
                <a:gridCol w="1371600"/>
                <a:gridCol w="5029200"/>
              </a:tblGrid>
              <a:tr h="303189">
                <a:tc>
                  <a:txBody>
                    <a:bodyPr/>
                    <a:lstStyle/>
                    <a:p>
                      <a:pPr algn="ctr" fontAlgn="b"/>
                      <a:r>
                        <a:rPr lang="en-US" sz="1500" b="0" i="0" u="none" strike="noStrike" dirty="0" smtClean="0">
                          <a:solidFill>
                            <a:srgbClr val="000000"/>
                          </a:solidFill>
                          <a:latin typeface="Arial"/>
                        </a:rPr>
                        <a:t>400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Succession</a:t>
                      </a:r>
                      <a:r>
                        <a:rPr lang="en-US" sz="1500" b="0" i="0" u="none" strike="noStrike" baseline="0" dirty="0" smtClean="0">
                          <a:solidFill>
                            <a:srgbClr val="000000"/>
                          </a:solidFill>
                          <a:latin typeface="Arial"/>
                        </a:rPr>
                        <a:t> of Command</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037">
                <a:tc>
                  <a:txBody>
                    <a:bodyPr/>
                    <a:lstStyle/>
                    <a:p>
                      <a:pPr algn="ctr" fontAlgn="b"/>
                      <a:r>
                        <a:rPr lang="en-US" sz="1500" b="0" i="0" u="none" strike="noStrike" dirty="0" smtClean="0">
                          <a:solidFill>
                            <a:srgbClr val="000000"/>
                          </a:solidFill>
                          <a:latin typeface="Arial"/>
                        </a:rPr>
                        <a:t>401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Arial" pitchFamily="34" charset="0"/>
                          <a:ea typeface="+mn-ea"/>
                          <a:cs typeface="Arial" pitchFamily="34" charset="0"/>
                        </a:rPr>
                        <a:t>Call Signs/Net Matrix                         </a:t>
                      </a:r>
                      <a:endParaRPr lang="en-US" sz="1400" b="0" kern="1200" dirty="0" smtClean="0">
                        <a:solidFill>
                          <a:srgbClr val="FF0000"/>
                        </a:solidFill>
                        <a:latin typeface="Arial" pitchFamily="34" charset="0"/>
                        <a:ea typeface="+mn-ea"/>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dirty="0" smtClean="0">
                          <a:latin typeface="Arial" pitchFamily="34" charset="0"/>
                          <a:cs typeface="Arial" pitchFamily="34" charset="0"/>
                        </a:rPr>
                        <a:t>Net</a:t>
                      </a:r>
                      <a:r>
                        <a:rPr lang="en-US" sz="1500" b="0" baseline="0" dirty="0" smtClean="0">
                          <a:latin typeface="Arial" pitchFamily="34" charset="0"/>
                          <a:cs typeface="Arial" pitchFamily="34" charset="0"/>
                        </a:rPr>
                        <a:t> Structure, Call Signs and Identifiers</a:t>
                      </a:r>
                      <a:endParaRPr lang="en-US" sz="1500" b="0" dirty="0" smtClean="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Net</a:t>
                      </a:r>
                      <a:r>
                        <a:rPr lang="en-US" sz="1500" b="0" i="0" u="none" strike="noStrike" baseline="0" dirty="0" smtClean="0">
                          <a:solidFill>
                            <a:srgbClr val="000000"/>
                          </a:solidFill>
                          <a:latin typeface="Arial"/>
                        </a:rPr>
                        <a:t>  Control Station, Jamming/Deception &amp; RETRANS</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404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dirty="0" smtClean="0">
                          <a:latin typeface="Arial" pitchFamily="34" charset="0"/>
                          <a:cs typeface="Arial" pitchFamily="34" charset="0"/>
                        </a:rPr>
                        <a:t>COMSEC Compromise Procedure</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6"/>
          <p:cNvSpPr>
            <a:spLocks noChangeArrowheads="1"/>
          </p:cNvSpPr>
          <p:nvPr/>
        </p:nvSpPr>
        <p:spPr bwMode="auto">
          <a:xfrm>
            <a:off x="228600" y="1027644"/>
            <a:ext cx="6400800" cy="1384995"/>
          </a:xfrm>
          <a:prstGeom prst="rect">
            <a:avLst/>
          </a:prstGeom>
          <a:noFill/>
          <a:ln w="9525">
            <a:noFill/>
            <a:miter lim="800000"/>
            <a:headEnd/>
            <a:tailEnd/>
          </a:ln>
        </p:spPr>
        <p:txBody>
          <a:bodyPr wrap="square">
            <a:spAutoFit/>
          </a:bodyPr>
          <a:lstStyle/>
          <a:p>
            <a:pPr algn="just"/>
            <a:r>
              <a:rPr lang="en-US" sz="1050" dirty="0">
                <a:cs typeface="Arial" pitchFamily="34" charset="0"/>
              </a:rPr>
              <a:t>Succession of Command is established IAW with Squadron Commander’s guidance. Commanders may be killed, wounded, medically incapacitated, or, for whatever reason, relieved of command. In these situations, the second in command normally assumes command. At brigade and lower echelons, XOs normally assume command. At higher echelons, deputy or assistant commanders may not be senior to subordinate unit commanders. In this case, the operations order specifies succession of command, and the second in command exercises command until the designated successor assumes command. However, commanders may designate a second in command who is junior to subordinate commanders as their successor in command. (See AR 600-20 for statutory guidance.)</a:t>
            </a:r>
            <a:endParaRPr lang="en-US" sz="1050" dirty="0">
              <a:latin typeface="Calibri" pitchFamily="34" charset="0"/>
            </a:endParaRPr>
          </a:p>
        </p:txBody>
      </p:sp>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400</a:t>
            </a:r>
            <a:br>
              <a:rPr lang="en-US" sz="1600" b="1" dirty="0">
                <a:ea typeface="+mj-ea"/>
                <a:cs typeface="Arial" pitchFamily="34" charset="0"/>
              </a:rPr>
            </a:br>
            <a:r>
              <a:rPr lang="en-US" sz="1600" b="1" dirty="0">
                <a:ea typeface="+mj-ea"/>
                <a:cs typeface="Arial" pitchFamily="34" charset="0"/>
              </a:rPr>
              <a:t>Command and Control</a:t>
            </a:r>
          </a:p>
          <a:p>
            <a:pPr algn="ctr" fontAlgn="auto">
              <a:spcAft>
                <a:spcPts val="0"/>
              </a:spcAft>
              <a:defRPr/>
            </a:pPr>
            <a:r>
              <a:rPr lang="en-US" sz="1600" b="1" dirty="0">
                <a:ea typeface="+mj-ea"/>
                <a:cs typeface="Arial" pitchFamily="34" charset="0"/>
              </a:rPr>
              <a:t>Succession of </a:t>
            </a:r>
            <a:r>
              <a:rPr lang="en-US" sz="1600" b="1" dirty="0" smtClean="0">
                <a:ea typeface="+mj-ea"/>
                <a:cs typeface="Arial" pitchFamily="34" charset="0"/>
              </a:rPr>
              <a:t>Command &amp; </a:t>
            </a:r>
            <a:r>
              <a:rPr lang="en-US" sz="1600" b="1" dirty="0" err="1" smtClean="0">
                <a:ea typeface="+mj-ea"/>
                <a:cs typeface="Arial" pitchFamily="34" charset="0"/>
              </a:rPr>
              <a:t>CommunicationsStructure</a:t>
            </a:r>
            <a:endParaRPr lang="en-US" sz="1600" dirty="0">
              <a:ea typeface="+mj-ea"/>
              <a:cs typeface="Arial" pitchFamily="34" charset="0"/>
            </a:endParaRPr>
          </a:p>
        </p:txBody>
      </p:sp>
      <p:pic>
        <p:nvPicPr>
          <p:cNvPr id="6" name="Picture 5" descr="Picture8.png"/>
          <p:cNvPicPr>
            <a:picLocks noChangeAspect="1"/>
          </p:cNvPicPr>
          <p:nvPr/>
        </p:nvPicPr>
        <p:blipFill>
          <a:blip r:embed="rId2" cstate="print"/>
          <a:stretch>
            <a:fillRect/>
          </a:stretch>
        </p:blipFill>
        <p:spPr>
          <a:xfrm>
            <a:off x="186268" y="5867400"/>
            <a:ext cx="6443132" cy="3054348"/>
          </a:xfrm>
          <a:prstGeom prst="rect">
            <a:avLst/>
          </a:prstGeom>
        </p:spPr>
      </p:pic>
      <p:sp>
        <p:nvSpPr>
          <p:cNvPr id="8" name="Content Placeholder 2"/>
          <p:cNvSpPr>
            <a:spLocks noGrp="1"/>
          </p:cNvSpPr>
          <p:nvPr>
            <p:ph idx="1"/>
          </p:nvPr>
        </p:nvSpPr>
        <p:spPr>
          <a:xfrm>
            <a:off x="135464" y="2446871"/>
            <a:ext cx="3276600" cy="2464751"/>
          </a:xfrm>
        </p:spPr>
        <p:txBody>
          <a:bodyPr>
            <a:noAutofit/>
          </a:bodyPr>
          <a:lstStyle/>
          <a:p>
            <a:pPr>
              <a:buNone/>
            </a:pPr>
            <a:r>
              <a:rPr lang="en-US" sz="1050" b="1" dirty="0" smtClean="0">
                <a:latin typeface="Arial" pitchFamily="34" charset="0"/>
                <a:cs typeface="Arial" pitchFamily="34" charset="0"/>
              </a:rPr>
              <a:t>TACSAT unusable with EWO (electronic interference), but ideal for TOC communications</a:t>
            </a:r>
          </a:p>
          <a:p>
            <a:pPr>
              <a:buNone/>
            </a:pPr>
            <a:r>
              <a:rPr lang="en-US" sz="1050" b="1" dirty="0" smtClean="0">
                <a:latin typeface="Arial" pitchFamily="34" charset="0"/>
                <a:cs typeface="Arial" pitchFamily="34" charset="0"/>
              </a:rPr>
              <a:t>HF Signal greatly degraded while on the move, (30-40 km with a vehicle mount, 10-15 km man pack), however great range with stationary directed antenna (across hundreds of km)</a:t>
            </a:r>
          </a:p>
          <a:p>
            <a:pPr>
              <a:buNone/>
            </a:pPr>
            <a:r>
              <a:rPr lang="en-US" sz="1050" b="1" dirty="0" smtClean="0">
                <a:latin typeface="Arial" pitchFamily="34" charset="0"/>
                <a:cs typeface="Arial" pitchFamily="34" charset="0"/>
              </a:rPr>
              <a:t>HF greater range can be best utilized by Troop CPs, still rely on FM for primary PLT Control</a:t>
            </a:r>
          </a:p>
          <a:p>
            <a:pPr>
              <a:buNone/>
            </a:pPr>
            <a:r>
              <a:rPr lang="en-US" sz="1050" b="1" dirty="0" smtClean="0">
                <a:latin typeface="Arial" pitchFamily="34" charset="0"/>
                <a:cs typeface="Arial" pitchFamily="34" charset="0"/>
              </a:rPr>
              <a:t>BCS3 can only be located with the CTCP when co-located with TOC. Requires NIPR Connection. </a:t>
            </a:r>
            <a:r>
              <a:rPr lang="en-US" sz="1050" b="1" dirty="0" err="1" smtClean="0">
                <a:latin typeface="Arial" pitchFamily="34" charset="0"/>
                <a:cs typeface="Arial" pitchFamily="34" charset="0"/>
              </a:rPr>
              <a:t>Moble</a:t>
            </a:r>
            <a:r>
              <a:rPr lang="en-US" sz="1050" b="1" dirty="0" smtClean="0">
                <a:latin typeface="Arial" pitchFamily="34" charset="0"/>
                <a:cs typeface="Arial" pitchFamily="34" charset="0"/>
              </a:rPr>
              <a:t> VSAT/SNAP terminal can alleviate this.</a:t>
            </a:r>
          </a:p>
          <a:p>
            <a:pPr>
              <a:buNone/>
            </a:pPr>
            <a:r>
              <a:rPr lang="en-US" sz="1050" b="1" dirty="0" smtClean="0">
                <a:latin typeface="Arial" pitchFamily="34" charset="0"/>
                <a:cs typeface="Arial" pitchFamily="34" charset="0"/>
              </a:rPr>
              <a:t>MC4 needs to be co-located with a VSAT to connect  to MC4 data base by SIPR, or be close enough to the receive point (currently Desperado MP) to utilize a CASI System (no more than 4-5 km).</a:t>
            </a:r>
            <a:endParaRPr lang="en-US" sz="1050" b="1" dirty="0">
              <a:latin typeface="Arial" pitchFamily="34" charset="0"/>
              <a:cs typeface="Arial" pitchFamily="34" charset="0"/>
            </a:endParaRPr>
          </a:p>
        </p:txBody>
      </p:sp>
      <p:pic>
        <p:nvPicPr>
          <p:cNvPr id="9" name="Picture 8" descr="Picture9.png"/>
          <p:cNvPicPr>
            <a:picLocks noChangeAspect="1"/>
          </p:cNvPicPr>
          <p:nvPr/>
        </p:nvPicPr>
        <p:blipFill>
          <a:blip r:embed="rId3" cstate="print"/>
          <a:stretch>
            <a:fillRect/>
          </a:stretch>
        </p:blipFill>
        <p:spPr>
          <a:xfrm>
            <a:off x="3276600" y="2797980"/>
            <a:ext cx="3352800" cy="3602820"/>
          </a:xfrm>
          <a:prstGeom prst="rect">
            <a:avLst/>
          </a:prstGeom>
        </p:spPr>
      </p:pic>
      <p:sp>
        <p:nvSpPr>
          <p:cNvPr id="10" name="TextBox 9"/>
          <p:cNvSpPr txBox="1"/>
          <p:nvPr/>
        </p:nvSpPr>
        <p:spPr>
          <a:xfrm>
            <a:off x="4038600" y="2438400"/>
            <a:ext cx="1845377" cy="261610"/>
          </a:xfrm>
          <a:prstGeom prst="rect">
            <a:avLst/>
          </a:prstGeom>
          <a:noFill/>
        </p:spPr>
        <p:txBody>
          <a:bodyPr wrap="none" rtlCol="0">
            <a:spAutoFit/>
          </a:bodyPr>
          <a:lstStyle/>
          <a:p>
            <a:r>
              <a:rPr lang="en-US" sz="1100" dirty="0" smtClean="0"/>
              <a:t>Communications Structure</a:t>
            </a:r>
            <a:endParaRPr lang="en-US" sz="11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1"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401</a:t>
            </a:r>
            <a:br>
              <a:rPr lang="en-US" sz="1600" b="1" dirty="0">
                <a:ea typeface="+mj-ea"/>
                <a:cs typeface="Arial" pitchFamily="34" charset="0"/>
              </a:rPr>
            </a:br>
            <a:r>
              <a:rPr lang="en-US" sz="1600" b="1" dirty="0">
                <a:ea typeface="+mj-ea"/>
                <a:cs typeface="Arial" pitchFamily="34" charset="0"/>
              </a:rPr>
              <a:t>Command and Control</a:t>
            </a:r>
          </a:p>
          <a:p>
            <a:pPr algn="ctr" fontAlgn="auto">
              <a:spcAft>
                <a:spcPts val="0"/>
              </a:spcAft>
              <a:defRPr/>
            </a:pPr>
            <a:r>
              <a:rPr lang="en-US" sz="1600" b="1" dirty="0">
                <a:ea typeface="+mj-ea"/>
                <a:cs typeface="Arial" pitchFamily="34" charset="0"/>
              </a:rPr>
              <a:t>Call Signs/Net Matrix</a:t>
            </a:r>
            <a:endParaRPr lang="en-US" sz="1600" dirty="0">
              <a:ea typeface="+mj-ea"/>
              <a:cs typeface="Arial" pitchFamily="34" charset="0"/>
            </a:endParaRPr>
          </a:p>
        </p:txBody>
      </p:sp>
      <p:graphicFrame>
        <p:nvGraphicFramePr>
          <p:cNvPr id="463877" name="Object 5"/>
          <p:cNvGraphicFramePr>
            <a:graphicFrameLocks noChangeAspect="1"/>
          </p:cNvGraphicFramePr>
          <p:nvPr/>
        </p:nvGraphicFramePr>
        <p:xfrm>
          <a:off x="161925" y="990600"/>
          <a:ext cx="6543675" cy="7858125"/>
        </p:xfrm>
        <a:graphic>
          <a:graphicData uri="http://schemas.openxmlformats.org/presentationml/2006/ole">
            <p:oleObj spid="_x0000_s463877" name="Worksheet" r:id="rId3" imgW="19907329" imgH="29127453" progId="Excel.Sheet.8">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402</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Net Structure, Call Signs and Identifiers (1 of 2)</a:t>
            </a:r>
            <a:endParaRPr lang="en-US" sz="1600" dirty="0">
              <a:ea typeface="+mj-ea"/>
              <a:cs typeface="Arial" pitchFamily="34" charset="0"/>
            </a:endParaRPr>
          </a:p>
        </p:txBody>
      </p:sp>
      <p:graphicFrame>
        <p:nvGraphicFramePr>
          <p:cNvPr id="7" name="Table 6"/>
          <p:cNvGraphicFramePr>
            <a:graphicFrameLocks noGrp="1"/>
          </p:cNvGraphicFramePr>
          <p:nvPr/>
        </p:nvGraphicFramePr>
        <p:xfrm>
          <a:off x="228600" y="1102894"/>
          <a:ext cx="3401100" cy="3048000"/>
        </p:xfrm>
        <a:graphic>
          <a:graphicData uri="http://schemas.openxmlformats.org/drawingml/2006/table">
            <a:tbl>
              <a:tblPr/>
              <a:tblGrid>
                <a:gridCol w="875530"/>
                <a:gridCol w="432955"/>
                <a:gridCol w="346364"/>
                <a:gridCol w="432955"/>
                <a:gridCol w="432955"/>
                <a:gridCol w="442576"/>
                <a:gridCol w="437765"/>
              </a:tblGrid>
              <a:tr h="254000">
                <a:tc>
                  <a:txBody>
                    <a:bodyPr/>
                    <a:lstStyle/>
                    <a:p>
                      <a:pPr marL="0" marR="0" algn="ctr">
                        <a:spcBef>
                          <a:spcPts val="0"/>
                        </a:spcBef>
                        <a:spcAft>
                          <a:spcPts val="0"/>
                        </a:spcAft>
                      </a:pPr>
                      <a:r>
                        <a:rPr lang="en-US" sz="800" b="1" dirty="0">
                          <a:latin typeface="Arial"/>
                          <a:ea typeface="Times New Roman"/>
                          <a:cs typeface="Times New Roman"/>
                        </a:rPr>
                        <a:t>NET STRUCTURE</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marL="0" marR="0" algn="ctr">
                        <a:spcBef>
                          <a:spcPts val="0"/>
                        </a:spcBef>
                        <a:spcAft>
                          <a:spcPts val="0"/>
                        </a:spcAft>
                      </a:pPr>
                      <a:r>
                        <a:rPr lang="en-US" sz="800" b="1" dirty="0">
                          <a:latin typeface="Arial"/>
                          <a:ea typeface="Times New Roman"/>
                          <a:cs typeface="Times New Roman"/>
                        </a:rPr>
                        <a:t>BDE CMD</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BDE A/L</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SQDN CMD</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SQDN O/I</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SQDN A/L</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FS</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TOC</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X</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b="1"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000">
                <a:tc>
                  <a:txBody>
                    <a:bodyPr/>
                    <a:lstStyle/>
                    <a:p>
                      <a:pPr marL="0" marR="0" algn="ctr">
                        <a:spcBef>
                          <a:spcPts val="0"/>
                        </a:spcBef>
                        <a:spcAft>
                          <a:spcPts val="0"/>
                        </a:spcAft>
                      </a:pPr>
                      <a:r>
                        <a:rPr lang="en-US" sz="800" b="1" dirty="0">
                          <a:latin typeface="Arial"/>
                          <a:ea typeface="Times New Roman"/>
                          <a:cs typeface="Times New Roman"/>
                        </a:rPr>
                        <a:t>TAC</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A/NCS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SCO</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solidFill>
                          <a:srgbClr val="FFFFFF"/>
                        </a:solidFill>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S3</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SXO</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CSM</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S-2</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TRP TOCs</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TRP 1SGs</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TRP FIST</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A/NCS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000">
                <a:tc>
                  <a:txBody>
                    <a:bodyPr/>
                    <a:lstStyle/>
                    <a:p>
                      <a:pPr marL="0" marR="0" algn="ctr">
                        <a:spcBef>
                          <a:spcPts val="0"/>
                        </a:spcBef>
                        <a:spcAft>
                          <a:spcPts val="0"/>
                        </a:spcAft>
                      </a:pPr>
                      <a:r>
                        <a:rPr lang="en-US" sz="800" b="1" dirty="0">
                          <a:latin typeface="Arial"/>
                          <a:ea typeface="Times New Roman"/>
                          <a:cs typeface="Times New Roman"/>
                        </a:rPr>
                        <a:t>CTCP</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b="1"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0" dirty="0">
                          <a:latin typeface="Arial"/>
                          <a:ea typeface="Times New Roman"/>
                          <a:cs typeface="Times New Roman"/>
                        </a:rPr>
                        <a:t>X</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A/NCS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S4</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FTCP</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dirty="0">
                          <a:latin typeface="Arial"/>
                          <a:ea typeface="Times New Roman"/>
                          <a:cs typeface="Times New Roman"/>
                        </a:rPr>
                        <a:t>A/NCS</a:t>
                      </a:r>
                      <a:endParaRPr lang="en-US" sz="800" b="1" dirty="0">
                        <a:latin typeface="Calibri"/>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SMO</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SPT PLT</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S6</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MED PLT</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000">
                <a:tc>
                  <a:txBody>
                    <a:bodyPr/>
                    <a:lstStyle/>
                    <a:p>
                      <a:pPr marL="0" marR="0" algn="ctr">
                        <a:spcBef>
                          <a:spcPts val="0"/>
                        </a:spcBef>
                        <a:spcAft>
                          <a:spcPts val="0"/>
                        </a:spcAft>
                      </a:pPr>
                      <a:r>
                        <a:rPr lang="en-US" sz="800" b="1" dirty="0">
                          <a:latin typeface="Arial"/>
                          <a:ea typeface="Times New Roman"/>
                          <a:cs typeface="Times New Roman"/>
                        </a:rPr>
                        <a:t>AID STATIONS</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000">
                <a:tc>
                  <a:txBody>
                    <a:bodyPr/>
                    <a:lstStyle/>
                    <a:p>
                      <a:pPr marL="0" marR="0" algn="ctr">
                        <a:spcBef>
                          <a:spcPts val="0"/>
                        </a:spcBef>
                        <a:spcAft>
                          <a:spcPts val="0"/>
                        </a:spcAft>
                      </a:pPr>
                      <a:r>
                        <a:rPr lang="en-US" sz="800" b="1" dirty="0">
                          <a:latin typeface="Arial"/>
                          <a:ea typeface="Times New Roman"/>
                          <a:cs typeface="Times New Roman"/>
                        </a:rPr>
                        <a:t>ATTACHMENTS</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800" dirty="0">
                        <a:latin typeface="Arial"/>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latin typeface="Arial"/>
                          <a:ea typeface="Times New Roman"/>
                          <a:cs typeface="Times New Roman"/>
                        </a:rPr>
                        <a:t>X</a:t>
                      </a:r>
                      <a:endParaRPr lang="en-US" sz="9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521366" y="4892040"/>
          <a:ext cx="3048000" cy="1508760"/>
        </p:xfrm>
        <a:graphic>
          <a:graphicData uri="http://schemas.openxmlformats.org/drawingml/2006/table">
            <a:tbl>
              <a:tblPr/>
              <a:tblGrid>
                <a:gridCol w="1772401"/>
                <a:gridCol w="1275599"/>
              </a:tblGrid>
              <a:tr h="0">
                <a:tc>
                  <a:txBody>
                    <a:bodyPr/>
                    <a:lstStyle/>
                    <a:p>
                      <a:pPr marL="0" marR="0" algn="ctr">
                        <a:spcBef>
                          <a:spcPts val="0"/>
                        </a:spcBef>
                        <a:spcAft>
                          <a:spcPts val="0"/>
                        </a:spcAft>
                      </a:pPr>
                      <a:r>
                        <a:rPr lang="en-US" sz="1100" b="1" dirty="0">
                          <a:latin typeface="Arial"/>
                          <a:ea typeface="Times New Roman"/>
                          <a:cs typeface="Times New Roman"/>
                        </a:rPr>
                        <a:t>Unit</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Arial"/>
                          <a:ea typeface="Times New Roman"/>
                          <a:cs typeface="Times New Roman"/>
                        </a:rPr>
                        <a:t>Call sign</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0">
                <a:tc>
                  <a:txBody>
                    <a:bodyPr/>
                    <a:lstStyle/>
                    <a:p>
                      <a:pPr marL="0" marR="0" algn="ctr">
                        <a:spcBef>
                          <a:spcPts val="0"/>
                        </a:spcBef>
                        <a:spcAft>
                          <a:spcPts val="0"/>
                        </a:spcAft>
                      </a:pPr>
                      <a:r>
                        <a:rPr lang="en-US" sz="1100" b="1" dirty="0">
                          <a:latin typeface="Arial"/>
                          <a:ea typeface="Times New Roman"/>
                          <a:cs typeface="Times New Roman"/>
                        </a:rPr>
                        <a:t>3ID (M)</a:t>
                      </a:r>
                      <a:endParaRPr lang="en-US" sz="12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Arial"/>
                          <a:ea typeface="Times New Roman"/>
                          <a:cs typeface="Times New Roman"/>
                        </a:rPr>
                        <a:t>Marne</a:t>
                      </a:r>
                      <a:endParaRPr lang="en-US" sz="12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dirty="0">
                          <a:latin typeface="Arial"/>
                          <a:ea typeface="Times New Roman"/>
                          <a:cs typeface="Times New Roman"/>
                        </a:rPr>
                        <a:t>2D BCT</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Spartan</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dirty="0">
                          <a:latin typeface="Arial"/>
                          <a:ea typeface="Times New Roman"/>
                          <a:cs typeface="Times New Roman"/>
                        </a:rPr>
                        <a:t>CMD Group / Staff</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Saber</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dirty="0">
                          <a:latin typeface="Arial"/>
                          <a:ea typeface="Times New Roman"/>
                          <a:cs typeface="Times New Roman"/>
                        </a:rPr>
                        <a:t>HHT</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Havoc</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dirty="0">
                          <a:latin typeface="Arial"/>
                          <a:ea typeface="Times New Roman"/>
                          <a:cs typeface="Times New Roman"/>
                        </a:rPr>
                        <a:t>Alpha</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Apache</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100" dirty="0">
                          <a:latin typeface="Arial"/>
                          <a:ea typeface="Times New Roman"/>
                          <a:cs typeface="Times New Roman"/>
                        </a:rPr>
                        <a:t>Bravo</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Bonecrusher</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755">
                <a:tc>
                  <a:txBody>
                    <a:bodyPr/>
                    <a:lstStyle/>
                    <a:p>
                      <a:pPr marL="0" marR="0" algn="ctr">
                        <a:spcBef>
                          <a:spcPts val="0"/>
                        </a:spcBef>
                        <a:spcAft>
                          <a:spcPts val="0"/>
                        </a:spcAft>
                      </a:pPr>
                      <a:r>
                        <a:rPr lang="en-US" sz="1100" dirty="0">
                          <a:latin typeface="Arial"/>
                          <a:ea typeface="Times New Roman"/>
                          <a:cs typeface="Times New Roman"/>
                        </a:rPr>
                        <a:t>Charlie</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Crazy</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120">
                <a:tc>
                  <a:txBody>
                    <a:bodyPr/>
                    <a:lstStyle/>
                    <a:p>
                      <a:pPr marL="0" marR="0" algn="ctr">
                        <a:spcBef>
                          <a:spcPts val="0"/>
                        </a:spcBef>
                        <a:spcAft>
                          <a:spcPts val="0"/>
                        </a:spcAft>
                      </a:pPr>
                      <a:r>
                        <a:rPr lang="en-US" sz="1100" dirty="0">
                          <a:latin typeface="Arial"/>
                          <a:ea typeface="Times New Roman"/>
                          <a:cs typeface="Times New Roman"/>
                        </a:rPr>
                        <a:t>Delta</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latin typeface="Arial"/>
                          <a:ea typeface="Times New Roman"/>
                          <a:cs typeface="Times New Roman"/>
                        </a:rPr>
                        <a:t>Desperado</a:t>
                      </a: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38945" name="Rectangle 1"/>
          <p:cNvSpPr>
            <a:spLocks noChangeArrowheads="1"/>
          </p:cNvSpPr>
          <p:nvPr/>
        </p:nvSpPr>
        <p:spPr bwMode="auto">
          <a:xfrm>
            <a:off x="3364834" y="1732284"/>
            <a:ext cx="3429000" cy="4339650"/>
          </a:xfrm>
          <a:prstGeom prst="rect">
            <a:avLst/>
          </a:prstGeom>
          <a:noFill/>
          <a:ln w="9525">
            <a:noFill/>
            <a:miter lim="800000"/>
            <a:headEnd/>
            <a:tailEnd/>
          </a:ln>
          <a:effectLst/>
        </p:spPr>
        <p:txBody>
          <a:bodyPr vert="horz" wrap="square" lIns="457056"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NET Structure</a:t>
            </a:r>
            <a:endParaRPr kumimoji="0" lang="en-US"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Squadron Command Net (SQDN CMD)</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 Control of the close fight.</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 Pertinent, real time information.</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(3) Tight control.</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(4)  Used for sending/receiving decisions/conclusions.</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Operations and Intelligence Net (O&amp;I)</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 Control of the deep or future fight.</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 Used for sending/receiving data requiring analysis.</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Intel reports from Scout Platoons upon finding an obstacle.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Reports of equipment found at abandoned enemy OP.</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Administrative and Logistics Net (A&amp;L)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Sustainment operations.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Routine, non-critical information.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Orange reports.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LOGPAC and convoy control.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Routine Aid Station reports / requests.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Maintenance.</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Fixed Call Signs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Prefixes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Table 10"/>
          <p:cNvGraphicFramePr>
            <a:graphicFrameLocks noGrp="1"/>
          </p:cNvGraphicFramePr>
          <p:nvPr/>
        </p:nvGraphicFramePr>
        <p:xfrm>
          <a:off x="1600200" y="6858000"/>
          <a:ext cx="4724399" cy="1705955"/>
        </p:xfrm>
        <a:graphic>
          <a:graphicData uri="http://schemas.openxmlformats.org/drawingml/2006/table">
            <a:tbl>
              <a:tblPr/>
              <a:tblGrid>
                <a:gridCol w="784462"/>
                <a:gridCol w="784462"/>
                <a:gridCol w="890232"/>
                <a:gridCol w="678691"/>
                <a:gridCol w="976953"/>
                <a:gridCol w="609599"/>
              </a:tblGrid>
              <a:tr h="197346">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691">
                <a:tc>
                  <a:txBody>
                    <a:bodyPr/>
                    <a:lstStyle/>
                    <a:p>
                      <a:pPr marL="0" marR="0" algn="ctr">
                        <a:spcBef>
                          <a:spcPts val="0"/>
                        </a:spcBef>
                        <a:spcAft>
                          <a:spcPts val="0"/>
                        </a:spcAft>
                      </a:pPr>
                      <a:r>
                        <a:rPr lang="en-US" sz="1000" dirty="0">
                          <a:latin typeface="Arial"/>
                          <a:ea typeface="Times New Roman"/>
                          <a:cs typeface="Times New Roman"/>
                        </a:rPr>
                        <a:t>CDR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FIST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Maintenance</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8</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346">
                <a:tc>
                  <a:txBody>
                    <a:bodyPr/>
                    <a:lstStyle/>
                    <a:p>
                      <a:pPr marL="0" marR="0" algn="ctr">
                        <a:spcBef>
                          <a:spcPts val="0"/>
                        </a:spcBef>
                        <a:spcAft>
                          <a:spcPts val="0"/>
                        </a:spcAft>
                      </a:pPr>
                      <a:r>
                        <a:rPr lang="en-US" sz="1000" dirty="0">
                          <a:latin typeface="Arial"/>
                          <a:ea typeface="Times New Roman"/>
                          <a:cs typeface="Times New Roman"/>
                        </a:rPr>
                        <a:t>XO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Troop TRNG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Commo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346">
                <a:tc>
                  <a:txBody>
                    <a:bodyPr/>
                    <a:lstStyle/>
                    <a:p>
                      <a:pPr marL="0" marR="0" algn="ctr">
                        <a:spcBef>
                          <a:spcPts val="0"/>
                        </a:spcBef>
                        <a:spcAft>
                          <a:spcPts val="0"/>
                        </a:spcAft>
                      </a:pPr>
                      <a:r>
                        <a:rPr lang="en-US" sz="1000" dirty="0">
                          <a:latin typeface="Arial"/>
                          <a:ea typeface="Times New Roman"/>
                          <a:cs typeface="Times New Roman"/>
                        </a:rPr>
                        <a:t>1SG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7</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TOC NCO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NBC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10</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244">
                <a:tc>
                  <a:txBody>
                    <a:bodyPr/>
                    <a:lstStyle/>
                    <a:p>
                      <a:pPr marL="0" marR="0" algn="ctr">
                        <a:spcBef>
                          <a:spcPts val="0"/>
                        </a:spcBef>
                        <a:spcAft>
                          <a:spcPts val="0"/>
                        </a:spcAft>
                      </a:pPr>
                      <a:r>
                        <a:rPr lang="en-US" sz="1000" dirty="0">
                          <a:latin typeface="Arial"/>
                          <a:ea typeface="Times New Roman"/>
                          <a:cs typeface="Times New Roman"/>
                        </a:rPr>
                        <a:t>TOC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X-Ray</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Supply/Distro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Troop MG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“Mike Golf”</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346">
                <a:tc>
                  <a:txBody>
                    <a:bodyPr/>
                    <a:lstStyle/>
                    <a:p>
                      <a:pPr marL="0" marR="0" algn="ctr">
                        <a:spcBef>
                          <a:spcPts val="0"/>
                        </a:spcBef>
                        <a:spcAft>
                          <a:spcPts val="0"/>
                        </a:spcAft>
                      </a:pPr>
                      <a:r>
                        <a:rPr lang="en-US" sz="1000" dirty="0">
                          <a:latin typeface="Arial"/>
                          <a:ea typeface="Times New Roman"/>
                          <a:cs typeface="Times New Roman"/>
                        </a:rPr>
                        <a:t>HQ</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Black</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a:t>
                      </a:r>
                      <a:r>
                        <a:rPr lang="en-US" sz="1000" baseline="30000" dirty="0">
                          <a:latin typeface="Arial"/>
                          <a:ea typeface="Times New Roman"/>
                          <a:cs typeface="Times New Roman"/>
                        </a:rPr>
                        <a:t>st</a:t>
                      </a:r>
                      <a:r>
                        <a:rPr lang="en-US" sz="1000" dirty="0">
                          <a:latin typeface="Arial"/>
                          <a:ea typeface="Times New Roman"/>
                          <a:cs typeface="Times New Roman"/>
                        </a:rPr>
                        <a:t> PLT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2</a:t>
                      </a:r>
                      <a:r>
                        <a:rPr lang="en-US" sz="1000" baseline="30000" dirty="0">
                          <a:latin typeface="Arial"/>
                          <a:ea typeface="Times New Roman"/>
                          <a:cs typeface="Times New Roman"/>
                        </a:rPr>
                        <a:t>nd</a:t>
                      </a:r>
                      <a:r>
                        <a:rPr lang="en-US" sz="1000" dirty="0">
                          <a:latin typeface="Arial"/>
                          <a:ea typeface="Times New Roman"/>
                          <a:cs typeface="Times New Roman"/>
                        </a:rPr>
                        <a:t> PLT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White</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080">
                <a:tc>
                  <a:txBody>
                    <a:bodyPr/>
                    <a:lstStyle/>
                    <a:p>
                      <a:pPr marL="0" marR="0" algn="ctr">
                        <a:spcBef>
                          <a:spcPts val="0"/>
                        </a:spcBef>
                        <a:spcAft>
                          <a:spcPts val="0"/>
                        </a:spcAft>
                      </a:pP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Arial"/>
                        <a:ea typeface="Times New Roman"/>
                        <a:cs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Arial"/>
                        <a:ea typeface="Times New Roman"/>
                        <a:cs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Arial"/>
                        <a:ea typeface="Times New Roman"/>
                        <a:cs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Attachment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Silver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TextBox 14"/>
          <p:cNvSpPr txBox="1"/>
          <p:nvPr/>
        </p:nvSpPr>
        <p:spPr>
          <a:xfrm>
            <a:off x="152400" y="4538990"/>
            <a:ext cx="1273105" cy="261610"/>
          </a:xfrm>
          <a:prstGeom prst="rect">
            <a:avLst/>
          </a:prstGeom>
          <a:noFill/>
        </p:spPr>
        <p:txBody>
          <a:bodyPr wrap="none" rtlCol="0">
            <a:spAutoFit/>
          </a:bodyPr>
          <a:lstStyle/>
          <a:p>
            <a:r>
              <a:rPr lang="en-US" sz="1100" b="1" dirty="0" smtClean="0"/>
              <a:t>Fixed Call Signs</a:t>
            </a:r>
            <a:endParaRPr lang="en-US" sz="1100" b="1" dirty="0"/>
          </a:p>
        </p:txBody>
      </p:sp>
      <p:sp>
        <p:nvSpPr>
          <p:cNvPr id="16" name="TextBox 15"/>
          <p:cNvSpPr txBox="1"/>
          <p:nvPr/>
        </p:nvSpPr>
        <p:spPr>
          <a:xfrm>
            <a:off x="304800" y="6638836"/>
            <a:ext cx="1219200" cy="600164"/>
          </a:xfrm>
          <a:prstGeom prst="rect">
            <a:avLst/>
          </a:prstGeom>
          <a:noFill/>
        </p:spPr>
        <p:txBody>
          <a:bodyPr wrap="square" rtlCol="0">
            <a:spAutoFit/>
          </a:bodyPr>
          <a:lstStyle/>
          <a:p>
            <a:r>
              <a:rPr lang="en-US" sz="1100" b="1" dirty="0" smtClean="0"/>
              <a:t>Suffixes Squadron Level:</a:t>
            </a:r>
            <a:endParaRPr lang="en-US" sz="11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402</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Net Structure, Call Signs and Identifiers (2 of 2)</a:t>
            </a:r>
            <a:endParaRPr lang="en-US" sz="1600" dirty="0">
              <a:ea typeface="+mj-ea"/>
              <a:cs typeface="Arial" pitchFamily="34" charset="0"/>
            </a:endParaRPr>
          </a:p>
        </p:txBody>
      </p:sp>
      <p:graphicFrame>
        <p:nvGraphicFramePr>
          <p:cNvPr id="10" name="Table 9"/>
          <p:cNvGraphicFramePr>
            <a:graphicFrameLocks noGrp="1"/>
          </p:cNvGraphicFramePr>
          <p:nvPr/>
        </p:nvGraphicFramePr>
        <p:xfrm>
          <a:off x="990602" y="1275348"/>
          <a:ext cx="5410197" cy="1904772"/>
        </p:xfrm>
        <a:graphic>
          <a:graphicData uri="http://schemas.openxmlformats.org/drawingml/2006/table">
            <a:tbl>
              <a:tblPr/>
              <a:tblGrid>
                <a:gridCol w="898335"/>
                <a:gridCol w="898335"/>
                <a:gridCol w="898335"/>
                <a:gridCol w="898335"/>
                <a:gridCol w="898335"/>
                <a:gridCol w="918522"/>
              </a:tblGrid>
              <a:tr h="95278">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78">
                <a:tc>
                  <a:txBody>
                    <a:bodyPr/>
                    <a:lstStyle/>
                    <a:p>
                      <a:pPr marL="0" marR="0" algn="ctr">
                        <a:spcBef>
                          <a:spcPts val="0"/>
                        </a:spcBef>
                        <a:spcAft>
                          <a:spcPts val="0"/>
                        </a:spcAft>
                      </a:pPr>
                      <a:r>
                        <a:rPr lang="en-US" sz="1000" dirty="0">
                          <a:latin typeface="Arial"/>
                          <a:ea typeface="Times New Roman"/>
                          <a:cs typeface="Times New Roman"/>
                        </a:rPr>
                        <a:t>CDR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CHEMO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Viper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TAC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Oscar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78">
                <a:tc>
                  <a:txBody>
                    <a:bodyPr/>
                    <a:lstStyle/>
                    <a:p>
                      <a:pPr marL="0" marR="0" algn="ctr">
                        <a:spcBef>
                          <a:spcPts val="0"/>
                        </a:spcBef>
                        <a:spcAft>
                          <a:spcPts val="0"/>
                        </a:spcAft>
                      </a:pPr>
                      <a:r>
                        <a:rPr lang="en-US" sz="1000" dirty="0">
                          <a:latin typeface="Arial"/>
                          <a:ea typeface="Times New Roman"/>
                          <a:cs typeface="Times New Roman"/>
                        </a:rPr>
                        <a:t>XO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Chaplain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Shepherd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TOC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X-Ray</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393">
                <a:tc>
                  <a:txBody>
                    <a:bodyPr/>
                    <a:lstStyle/>
                    <a:p>
                      <a:pPr marL="0" marR="0" algn="ctr">
                        <a:spcBef>
                          <a:spcPts val="0"/>
                        </a:spcBef>
                        <a:spcAft>
                          <a:spcPts val="0"/>
                        </a:spcAft>
                      </a:pPr>
                      <a:r>
                        <a:rPr lang="en-US" sz="1000" dirty="0">
                          <a:latin typeface="Arial"/>
                          <a:ea typeface="Times New Roman"/>
                          <a:cs typeface="Times New Roman"/>
                        </a:rPr>
                        <a:t>CSM</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7</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Support PLT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Support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CTCP</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Yankee</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78">
                <a:tc>
                  <a:txBody>
                    <a:bodyPr/>
                    <a:lstStyle/>
                    <a:p>
                      <a:pPr marL="0" marR="0" algn="ctr">
                        <a:spcBef>
                          <a:spcPts val="0"/>
                        </a:spcBef>
                        <a:spcAft>
                          <a:spcPts val="0"/>
                        </a:spcAft>
                      </a:pPr>
                      <a:r>
                        <a:rPr lang="en-US" sz="1000" dirty="0">
                          <a:latin typeface="Arial"/>
                          <a:ea typeface="Times New Roman"/>
                          <a:cs typeface="Times New Roman"/>
                        </a:rPr>
                        <a:t>S1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Engineer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FTCP</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Zulu</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57">
                <a:tc>
                  <a:txBody>
                    <a:bodyPr/>
                    <a:lstStyle/>
                    <a:p>
                      <a:pPr marL="0" marR="0" algn="ctr">
                        <a:spcBef>
                          <a:spcPts val="0"/>
                        </a:spcBef>
                        <a:spcAft>
                          <a:spcPts val="0"/>
                        </a:spcAft>
                      </a:pPr>
                      <a:r>
                        <a:rPr lang="en-US" sz="1000" dirty="0">
                          <a:latin typeface="Arial"/>
                          <a:ea typeface="Times New Roman"/>
                          <a:cs typeface="Times New Roman"/>
                        </a:rPr>
                        <a:t>S2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Mess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Spoon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S3 OPS SGM</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37</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78">
                <a:tc>
                  <a:txBody>
                    <a:bodyPr/>
                    <a:lstStyle/>
                    <a:p>
                      <a:pPr marL="0" marR="0" algn="ctr">
                        <a:spcBef>
                          <a:spcPts val="0"/>
                        </a:spcBef>
                        <a:spcAft>
                          <a:spcPts val="0"/>
                        </a:spcAft>
                      </a:pPr>
                      <a:r>
                        <a:rPr lang="en-US" sz="1000" dirty="0">
                          <a:latin typeface="Arial"/>
                          <a:ea typeface="Times New Roman"/>
                          <a:cs typeface="Times New Roman"/>
                        </a:rPr>
                        <a:t>S3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Safety</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99</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S3 Plans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3P</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393">
                <a:tc>
                  <a:txBody>
                    <a:bodyPr/>
                    <a:lstStyle/>
                    <a:p>
                      <a:pPr marL="0" marR="0" algn="ctr">
                        <a:spcBef>
                          <a:spcPts val="0"/>
                        </a:spcBef>
                        <a:spcAft>
                          <a:spcPts val="0"/>
                        </a:spcAft>
                      </a:pPr>
                      <a:r>
                        <a:rPr lang="en-US" sz="1000" dirty="0">
                          <a:latin typeface="Arial"/>
                          <a:ea typeface="Times New Roman"/>
                          <a:cs typeface="Times New Roman"/>
                        </a:rPr>
                        <a:t>S4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S3 Training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393">
                <a:tc>
                  <a:txBody>
                    <a:bodyPr/>
                    <a:lstStyle/>
                    <a:p>
                      <a:pPr marL="0" marR="0" algn="ctr">
                        <a:spcBef>
                          <a:spcPts val="0"/>
                        </a:spcBef>
                        <a:spcAft>
                          <a:spcPts val="0"/>
                        </a:spcAft>
                      </a:pPr>
                      <a:r>
                        <a:rPr lang="en-US" sz="1000" dirty="0">
                          <a:latin typeface="Arial"/>
                          <a:ea typeface="Times New Roman"/>
                          <a:cs typeface="Times New Roman"/>
                        </a:rPr>
                        <a:t>S6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S3 Air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393">
                <a:tc>
                  <a:txBody>
                    <a:bodyPr/>
                    <a:lstStyle/>
                    <a:p>
                      <a:pPr marL="0" marR="0" algn="ctr">
                        <a:spcBef>
                          <a:spcPts val="0"/>
                        </a:spcBef>
                        <a:spcAft>
                          <a:spcPts val="0"/>
                        </a:spcAft>
                      </a:pPr>
                      <a:r>
                        <a:rPr lang="en-US" sz="1000" dirty="0">
                          <a:latin typeface="Arial"/>
                          <a:ea typeface="Times New Roman"/>
                          <a:cs typeface="Times New Roman"/>
                        </a:rPr>
                        <a:t>FSO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30</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93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LNO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78">
                <a:tc>
                  <a:txBody>
                    <a:bodyPr/>
                    <a:lstStyle/>
                    <a:p>
                      <a:pPr marL="0" marR="0" algn="ctr">
                        <a:spcBef>
                          <a:spcPts val="0"/>
                        </a:spcBef>
                        <a:spcAft>
                          <a:spcPts val="0"/>
                        </a:spcAft>
                      </a:pPr>
                      <a:r>
                        <a:rPr lang="en-US" sz="1000" dirty="0">
                          <a:latin typeface="Arial"/>
                          <a:ea typeface="Times New Roman"/>
                          <a:cs typeface="Times New Roman"/>
                        </a:rPr>
                        <a:t>ALO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"ALO"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Arial"/>
                        <a:ea typeface="Times New Roman"/>
                        <a:cs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000" dirty="0">
                        <a:latin typeface="Arial"/>
                        <a:ea typeface="Times New Roman"/>
                        <a:cs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S3 MG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“Mike Golf”</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nvGraphicFramePr>
        <p:xfrm>
          <a:off x="1676400" y="3332748"/>
          <a:ext cx="4572001" cy="457200"/>
        </p:xfrm>
        <a:graphic>
          <a:graphicData uri="http://schemas.openxmlformats.org/drawingml/2006/table">
            <a:tbl>
              <a:tblPr/>
              <a:tblGrid>
                <a:gridCol w="759157"/>
                <a:gridCol w="759157"/>
                <a:gridCol w="759157"/>
                <a:gridCol w="759157"/>
                <a:gridCol w="759157"/>
                <a:gridCol w="776216"/>
              </a:tblGrid>
              <a:tr h="150125">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lgn="ctr">
                        <a:spcBef>
                          <a:spcPts val="0"/>
                        </a:spcBef>
                        <a:spcAft>
                          <a:spcPts val="0"/>
                        </a:spcAft>
                      </a:pPr>
                      <a:r>
                        <a:rPr lang="en-US" sz="1000" dirty="0">
                          <a:latin typeface="Arial"/>
                          <a:ea typeface="Times New Roman"/>
                          <a:cs typeface="Times New Roman"/>
                        </a:rPr>
                        <a:t>PL</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Wingman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Wingman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lgn="ctr">
                        <a:spcBef>
                          <a:spcPts val="0"/>
                        </a:spcBef>
                        <a:spcAft>
                          <a:spcPts val="0"/>
                        </a:spcAft>
                      </a:pPr>
                      <a:r>
                        <a:rPr lang="en-US" sz="1000" dirty="0">
                          <a:latin typeface="Arial"/>
                          <a:ea typeface="Times New Roman"/>
                          <a:cs typeface="Times New Roman"/>
                        </a:rPr>
                        <a:t>PSG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Wingman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Wingman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TextBox 12"/>
          <p:cNvSpPr txBox="1"/>
          <p:nvPr/>
        </p:nvSpPr>
        <p:spPr>
          <a:xfrm>
            <a:off x="228600" y="1006642"/>
            <a:ext cx="1219200" cy="430887"/>
          </a:xfrm>
          <a:prstGeom prst="rect">
            <a:avLst/>
          </a:prstGeom>
          <a:noFill/>
        </p:spPr>
        <p:txBody>
          <a:bodyPr wrap="square" rtlCol="0">
            <a:spAutoFit/>
          </a:bodyPr>
          <a:lstStyle/>
          <a:p>
            <a:r>
              <a:rPr lang="en-US" sz="1100" b="1" dirty="0" smtClean="0"/>
              <a:t>Suffixes Troop</a:t>
            </a:r>
          </a:p>
          <a:p>
            <a:r>
              <a:rPr lang="en-US" sz="1100" b="1" dirty="0" smtClean="0"/>
              <a:t>Level:</a:t>
            </a:r>
            <a:endParaRPr lang="en-US" sz="1100" b="1" dirty="0"/>
          </a:p>
        </p:txBody>
      </p:sp>
      <p:sp>
        <p:nvSpPr>
          <p:cNvPr id="17" name="TextBox 16"/>
          <p:cNvSpPr txBox="1"/>
          <p:nvPr/>
        </p:nvSpPr>
        <p:spPr>
          <a:xfrm>
            <a:off x="304800" y="3256548"/>
            <a:ext cx="1371600" cy="430887"/>
          </a:xfrm>
          <a:prstGeom prst="rect">
            <a:avLst/>
          </a:prstGeom>
          <a:noFill/>
        </p:spPr>
        <p:txBody>
          <a:bodyPr wrap="square" rtlCol="0">
            <a:spAutoFit/>
          </a:bodyPr>
          <a:lstStyle/>
          <a:p>
            <a:r>
              <a:rPr lang="en-US" sz="1100" b="1" dirty="0" smtClean="0"/>
              <a:t>Suffixes Platoon</a:t>
            </a:r>
          </a:p>
          <a:p>
            <a:r>
              <a:rPr lang="en-US" sz="1100" b="1" dirty="0" smtClean="0"/>
              <a:t>Level:</a:t>
            </a:r>
            <a:endParaRPr lang="en-US" sz="1100" b="1" dirty="0"/>
          </a:p>
        </p:txBody>
      </p:sp>
      <p:graphicFrame>
        <p:nvGraphicFramePr>
          <p:cNvPr id="18" name="Table 17"/>
          <p:cNvGraphicFramePr>
            <a:graphicFrameLocks noGrp="1"/>
          </p:cNvGraphicFramePr>
          <p:nvPr/>
        </p:nvGraphicFramePr>
        <p:xfrm>
          <a:off x="1295400" y="4018548"/>
          <a:ext cx="5257798" cy="609600"/>
        </p:xfrm>
        <a:graphic>
          <a:graphicData uri="http://schemas.openxmlformats.org/drawingml/2006/table">
            <a:tbl>
              <a:tblPr/>
              <a:tblGrid>
                <a:gridCol w="873030"/>
                <a:gridCol w="873030"/>
                <a:gridCol w="873030"/>
                <a:gridCol w="873030"/>
                <a:gridCol w="873030"/>
                <a:gridCol w="892648"/>
              </a:tblGrid>
              <a:tr h="86840">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Element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Suffix</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480">
                <a:tc>
                  <a:txBody>
                    <a:bodyPr/>
                    <a:lstStyle/>
                    <a:p>
                      <a:pPr marL="0" marR="0" algn="ctr">
                        <a:spcBef>
                          <a:spcPts val="0"/>
                        </a:spcBef>
                        <a:spcAft>
                          <a:spcPts val="0"/>
                        </a:spcAft>
                      </a:pPr>
                      <a:r>
                        <a:rPr lang="en-US" sz="1000" dirty="0">
                          <a:latin typeface="Arial"/>
                          <a:ea typeface="Times New Roman"/>
                          <a:cs typeface="Times New Roman"/>
                        </a:rPr>
                        <a:t>Officer Asst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A</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Driver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NCOIC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40">
                <a:tc>
                  <a:txBody>
                    <a:bodyPr/>
                    <a:lstStyle/>
                    <a:p>
                      <a:pPr marL="0" marR="0" algn="ctr">
                        <a:spcBef>
                          <a:spcPts val="0"/>
                        </a:spcBef>
                        <a:spcAft>
                          <a:spcPts val="0"/>
                        </a:spcAft>
                      </a:pPr>
                      <a:r>
                        <a:rPr lang="en-US" sz="1000" dirty="0">
                          <a:latin typeface="Arial"/>
                          <a:ea typeface="Times New Roman"/>
                          <a:cs typeface="Times New Roman"/>
                        </a:rPr>
                        <a:t>NCO Asst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RTO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Loader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L</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40">
                <a:tc>
                  <a:txBody>
                    <a:bodyPr/>
                    <a:lstStyle/>
                    <a:p>
                      <a:pPr marL="0" marR="0" algn="ctr">
                        <a:spcBef>
                          <a:spcPts val="0"/>
                        </a:spcBef>
                        <a:spcAft>
                          <a:spcPts val="0"/>
                        </a:spcAft>
                      </a:pPr>
                      <a:r>
                        <a:rPr lang="en-US" sz="1000" dirty="0">
                          <a:latin typeface="Arial"/>
                          <a:ea typeface="Times New Roman"/>
                          <a:cs typeface="Times New Roman"/>
                        </a:rPr>
                        <a:t>Enl Asst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Observer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O</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Gunner</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nvGraphicFramePr>
        <p:xfrm>
          <a:off x="1114926" y="4948993"/>
          <a:ext cx="5486400" cy="1565349"/>
        </p:xfrm>
        <a:graphic>
          <a:graphicData uri="http://schemas.openxmlformats.org/drawingml/2006/table">
            <a:tbl>
              <a:tblPr/>
              <a:tblGrid>
                <a:gridCol w="2732964"/>
                <a:gridCol w="2753436"/>
              </a:tblGrid>
              <a:tr h="98342">
                <a:tc gridSpan="2">
                  <a:txBody>
                    <a:bodyPr/>
                    <a:lstStyle/>
                    <a:p>
                      <a:pPr marL="0" marR="0" algn="ctr">
                        <a:spcBef>
                          <a:spcPts val="0"/>
                        </a:spcBef>
                        <a:spcAft>
                          <a:spcPts val="0"/>
                        </a:spcAft>
                      </a:pPr>
                      <a:r>
                        <a:rPr lang="en-US" sz="1000" b="1" dirty="0">
                          <a:latin typeface="Arial"/>
                          <a:ea typeface="Times New Roman"/>
                          <a:cs typeface="Times New Roman"/>
                        </a:rPr>
                        <a:t>Medic / Aid Station HQ</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98342">
                <a:tc>
                  <a:txBody>
                    <a:bodyPr/>
                    <a:lstStyle/>
                    <a:p>
                      <a:pPr marL="0" marR="0" indent="11430" algn="ctr">
                        <a:spcBef>
                          <a:spcPts val="0"/>
                        </a:spcBef>
                        <a:spcAft>
                          <a:spcPts val="0"/>
                        </a:spcAft>
                      </a:pPr>
                      <a:r>
                        <a:rPr lang="en-US" sz="1000" dirty="0">
                          <a:latin typeface="Arial"/>
                          <a:ea typeface="Times New Roman"/>
                          <a:cs typeface="Times New Roman"/>
                        </a:rPr>
                        <a:t>Medic PL</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Band-Aid 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a:txBody>
                    <a:bodyPr/>
                    <a:lstStyle/>
                    <a:p>
                      <a:pPr marL="0" marR="0" indent="11430" algn="ctr">
                        <a:spcBef>
                          <a:spcPts val="0"/>
                        </a:spcBef>
                        <a:spcAft>
                          <a:spcPts val="0"/>
                        </a:spcAft>
                      </a:pPr>
                      <a:r>
                        <a:rPr lang="en-US" sz="1000" dirty="0">
                          <a:latin typeface="Arial"/>
                          <a:ea typeface="Times New Roman"/>
                          <a:cs typeface="Times New Roman"/>
                        </a:rPr>
                        <a:t>Medical PSG</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Band-Aid 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a:txBody>
                    <a:bodyPr/>
                    <a:lstStyle/>
                    <a:p>
                      <a:pPr marL="0" marR="0" indent="11430" algn="ctr">
                        <a:spcBef>
                          <a:spcPts val="0"/>
                        </a:spcBef>
                        <a:spcAft>
                          <a:spcPts val="0"/>
                        </a:spcAft>
                      </a:pPr>
                      <a:r>
                        <a:rPr lang="en-US" sz="1000" dirty="0">
                          <a:latin typeface="Arial"/>
                          <a:ea typeface="Times New Roman"/>
                          <a:cs typeface="Times New Roman"/>
                        </a:rPr>
                        <a:t>Forward Aid Station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Band-Aid Jump</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a:txBody>
                    <a:bodyPr/>
                    <a:lstStyle/>
                    <a:p>
                      <a:pPr marL="0" marR="0" indent="11430" algn="ctr">
                        <a:spcBef>
                          <a:spcPts val="0"/>
                        </a:spcBef>
                        <a:spcAft>
                          <a:spcPts val="0"/>
                        </a:spcAft>
                      </a:pPr>
                      <a:r>
                        <a:rPr lang="en-US" sz="1000" dirty="0">
                          <a:latin typeface="Arial"/>
                          <a:ea typeface="Times New Roman"/>
                          <a:cs typeface="Times New Roman"/>
                        </a:rPr>
                        <a:t>Main Aid Station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Band-Aid Main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749">
                <a:tc>
                  <a:txBody>
                    <a:bodyPr/>
                    <a:lstStyle/>
                    <a:p>
                      <a:pPr marL="0" marR="0" algn="ctr">
                        <a:spcBef>
                          <a:spcPts val="0"/>
                        </a:spcBef>
                        <a:spcAft>
                          <a:spcPts val="0"/>
                        </a:spcAft>
                      </a:pPr>
                      <a:r>
                        <a:rPr lang="en-US" sz="1000" dirty="0">
                          <a:latin typeface="Arial"/>
                          <a:ea typeface="Times New Roman"/>
                          <a:cs typeface="Times New Roman"/>
                        </a:rPr>
                        <a:t>Consolidated Aid Station (FAS &amp; MAS)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Saber Band-Aid </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gridSpan="2">
                  <a:txBody>
                    <a:bodyPr/>
                    <a:lstStyle/>
                    <a:p>
                      <a:pPr marL="0" marR="0" algn="ctr">
                        <a:spcBef>
                          <a:spcPts val="0"/>
                        </a:spcBef>
                        <a:spcAft>
                          <a:spcPts val="0"/>
                        </a:spcAft>
                      </a:pPr>
                      <a:r>
                        <a:rPr lang="en-US" sz="1000" b="1" dirty="0">
                          <a:latin typeface="Arial"/>
                          <a:ea typeface="Times New Roman"/>
                          <a:cs typeface="Times New Roman"/>
                        </a:rPr>
                        <a:t>Troop Medics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98342">
                <a:tc>
                  <a:txBody>
                    <a:bodyPr/>
                    <a:lstStyle/>
                    <a:p>
                      <a:pPr marL="0" marR="0" indent="11430" algn="ctr">
                        <a:spcBef>
                          <a:spcPts val="0"/>
                        </a:spcBef>
                        <a:spcAft>
                          <a:spcPts val="0"/>
                        </a:spcAft>
                      </a:pPr>
                      <a:r>
                        <a:rPr lang="en-US" sz="1000" dirty="0">
                          <a:latin typeface="Arial"/>
                          <a:ea typeface="Times New Roman"/>
                          <a:cs typeface="Times New Roman"/>
                        </a:rPr>
                        <a:t>Apache Medics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Apache Band-Aid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a:txBody>
                    <a:bodyPr/>
                    <a:lstStyle/>
                    <a:p>
                      <a:pPr marL="0" marR="0" indent="11430" algn="ctr">
                        <a:spcBef>
                          <a:spcPts val="0"/>
                        </a:spcBef>
                        <a:spcAft>
                          <a:spcPts val="0"/>
                        </a:spcAft>
                      </a:pPr>
                      <a:r>
                        <a:rPr lang="en-US" sz="1000" dirty="0">
                          <a:latin typeface="Arial"/>
                          <a:ea typeface="Times New Roman"/>
                          <a:cs typeface="Times New Roman"/>
                        </a:rPr>
                        <a:t>Bonecrusher Medics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Bonecrusher Band-Aid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42">
                <a:tc>
                  <a:txBody>
                    <a:bodyPr/>
                    <a:lstStyle/>
                    <a:p>
                      <a:pPr marL="0" marR="0" indent="11430" algn="ctr">
                        <a:spcBef>
                          <a:spcPts val="0"/>
                        </a:spcBef>
                        <a:spcAft>
                          <a:spcPts val="0"/>
                        </a:spcAft>
                      </a:pPr>
                      <a:r>
                        <a:rPr lang="en-US" sz="1000" dirty="0">
                          <a:latin typeface="Arial"/>
                          <a:ea typeface="Times New Roman"/>
                          <a:cs typeface="Times New Roman"/>
                        </a:rPr>
                        <a:t>Crazyhorse Medics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Crazyhorse Band-Aid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0" name="Table 19"/>
          <p:cNvGraphicFramePr>
            <a:graphicFrameLocks noGrp="1"/>
          </p:cNvGraphicFramePr>
          <p:nvPr/>
        </p:nvGraphicFramePr>
        <p:xfrm>
          <a:off x="457200" y="6649452"/>
          <a:ext cx="4572000" cy="2286000"/>
        </p:xfrm>
        <a:graphic>
          <a:graphicData uri="http://schemas.openxmlformats.org/drawingml/2006/table">
            <a:tbl>
              <a:tblPr/>
              <a:tblGrid>
                <a:gridCol w="1138451"/>
                <a:gridCol w="1139019"/>
                <a:gridCol w="1138451"/>
                <a:gridCol w="1156079"/>
              </a:tblGrid>
              <a:tr h="150125">
                <a:tc gridSpan="4">
                  <a:txBody>
                    <a:bodyPr/>
                    <a:lstStyle/>
                    <a:p>
                      <a:pPr marL="0" marR="0" indent="11430" algn="ctr">
                        <a:spcBef>
                          <a:spcPts val="0"/>
                        </a:spcBef>
                        <a:spcAft>
                          <a:spcPts val="0"/>
                        </a:spcAft>
                      </a:pPr>
                      <a:r>
                        <a:rPr lang="en-US" sz="1000" b="1" dirty="0">
                          <a:latin typeface="Arial"/>
                          <a:ea typeface="Times New Roman"/>
                          <a:cs typeface="Times New Roman"/>
                        </a:rPr>
                        <a:t>SQUADRON</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0125">
                <a:tc>
                  <a:txBody>
                    <a:bodyPr/>
                    <a:lstStyle/>
                    <a:p>
                      <a:pPr marL="0" marR="0" indent="11430" algn="ctr">
                        <a:spcBef>
                          <a:spcPts val="0"/>
                        </a:spcBef>
                        <a:spcAft>
                          <a:spcPts val="0"/>
                        </a:spcAft>
                      </a:pPr>
                      <a:r>
                        <a:rPr lang="en-US" sz="1000" b="1" dirty="0">
                          <a:latin typeface="Arial"/>
                          <a:ea typeface="Times New Roman"/>
                          <a:cs typeface="Times New Roman"/>
                        </a:rPr>
                        <a:t>NET ID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1430" algn="ctr">
                        <a:spcBef>
                          <a:spcPts val="0"/>
                        </a:spcBef>
                        <a:spcAft>
                          <a:spcPts val="0"/>
                        </a:spcAft>
                      </a:pPr>
                      <a:r>
                        <a:rPr lang="en-US" sz="1000" b="1" dirty="0">
                          <a:latin typeface="Arial"/>
                          <a:ea typeface="Times New Roman"/>
                          <a:cs typeface="Times New Roman"/>
                        </a:rPr>
                        <a:t>UNIT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1430" algn="ctr">
                        <a:spcBef>
                          <a:spcPts val="0"/>
                        </a:spcBef>
                        <a:spcAft>
                          <a:spcPts val="0"/>
                        </a:spcAft>
                      </a:pPr>
                      <a:r>
                        <a:rPr lang="en-US" sz="1000" b="1" dirty="0">
                          <a:latin typeface="Arial"/>
                          <a:ea typeface="Times New Roman"/>
                          <a:cs typeface="Times New Roman"/>
                        </a:rPr>
                        <a:t>NET ID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1430" algn="ctr">
                        <a:spcBef>
                          <a:spcPts val="0"/>
                        </a:spcBef>
                        <a:spcAft>
                          <a:spcPts val="0"/>
                        </a:spcAft>
                      </a:pPr>
                      <a:r>
                        <a:rPr lang="en-US" sz="1000" b="1" dirty="0">
                          <a:latin typeface="Arial"/>
                          <a:ea typeface="Times New Roman"/>
                          <a:cs typeface="Times New Roman"/>
                        </a:rPr>
                        <a:t>UNIT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SQDN CMD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587</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1/B</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CMD RETRANS</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588</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2/B</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SQDN O/I</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589</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CMD / 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SQDNA/L</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590</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MORTAR / 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FIRE SUPPORT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1/C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578</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HHT CMD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2/C</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580</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MED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CMD / D</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CMD / A</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SPT PLT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MORTAR / A</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MAINT</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1/A</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RECOVERY</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584</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2/A</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597</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RETRANS 1</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585</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CMD / B</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598</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RETRANS 2</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125">
                <a:tc>
                  <a:txBody>
                    <a:bodyPr/>
                    <a:lstStyle/>
                    <a:p>
                      <a:pPr marL="0" marR="0">
                        <a:spcBef>
                          <a:spcPts val="0"/>
                        </a:spcBef>
                        <a:spcAft>
                          <a:spcPts val="0"/>
                        </a:spcAft>
                      </a:pPr>
                      <a:r>
                        <a:rPr lang="en-US" sz="1000" dirty="0">
                          <a:solidFill>
                            <a:srgbClr val="000000"/>
                          </a:solidFill>
                          <a:latin typeface="Arial"/>
                          <a:ea typeface="Times New Roman"/>
                          <a:cs typeface="Times New Roman"/>
                        </a:rPr>
                        <a:t>586</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MORTAR / B</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599</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0000"/>
                          </a:solidFill>
                          <a:latin typeface="Arial"/>
                          <a:ea typeface="Times New Roman"/>
                          <a:cs typeface="Times New Roman"/>
                        </a:rPr>
                        <a:t>RETRANS 3</a:t>
                      </a:r>
                      <a:endParaRPr lang="en-US" sz="1100" dirty="0">
                        <a:latin typeface="Times New Roman"/>
                        <a:ea typeface="Times New Roman"/>
                      </a:endParaRPr>
                    </a:p>
                  </a:txBody>
                  <a:tcPr marL="61415" marR="61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42017" name="Rectangle 1"/>
          <p:cNvSpPr>
            <a:spLocks noChangeArrowheads="1"/>
          </p:cNvSpPr>
          <p:nvPr/>
        </p:nvSpPr>
        <p:spPr bwMode="auto">
          <a:xfrm>
            <a:off x="-609600" y="4688306"/>
            <a:ext cx="7239000" cy="784830"/>
          </a:xfrm>
          <a:prstGeom prst="rect">
            <a:avLst/>
          </a:prstGeom>
          <a:noFill/>
          <a:ln w="9525">
            <a:noFill/>
            <a:miter lim="800000"/>
            <a:headEnd/>
            <a:tailEnd/>
          </a:ln>
          <a:effectLst/>
        </p:spPr>
        <p:txBody>
          <a:bodyPr vert="horz" wrap="square" lIns="822066" tIns="0" rIns="0" bIns="0" numCol="1" anchor="ctr" anchorCtr="0" compatLnSpc="1">
            <a:prstTxWarp prst="textNoShape">
              <a:avLst/>
            </a:prstTxWarp>
            <a:spAutoFit/>
          </a:bodyPr>
          <a:lstStyle/>
          <a:p>
            <a:pPr marL="0" marR="0" lvl="0" indent="11113"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EXAMPLE:  The Platoon Sergeant’s Driver of 3</a:t>
            </a:r>
            <a:r>
              <a:rPr kumimoji="0" lang="en-US" sz="1100" b="1" i="0" u="none" strike="noStrike" cap="none" normalizeH="0" baseline="30000" dirty="0" smtClean="0">
                <a:ln>
                  <a:noFill/>
                </a:ln>
                <a:solidFill>
                  <a:schemeClr val="tx1"/>
                </a:solidFill>
                <a:effectLst/>
                <a:latin typeface="Arial" pitchFamily="34" charset="0"/>
                <a:ea typeface="Times New Roman" pitchFamily="18" charset="0"/>
                <a:cs typeface="Times New Roman" pitchFamily="18" charset="0"/>
              </a:rPr>
              <a:t>rd</a:t>
            </a: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Platoon, Apache Troop would be “Apache Blue 4 – Delta”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11113"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11113"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Box 20"/>
          <p:cNvSpPr txBox="1"/>
          <p:nvPr/>
        </p:nvSpPr>
        <p:spPr>
          <a:xfrm>
            <a:off x="565482" y="4094748"/>
            <a:ext cx="1066800" cy="430887"/>
          </a:xfrm>
          <a:prstGeom prst="rect">
            <a:avLst/>
          </a:prstGeom>
          <a:noFill/>
        </p:spPr>
        <p:txBody>
          <a:bodyPr wrap="square" rtlCol="0">
            <a:spAutoFit/>
          </a:bodyPr>
          <a:lstStyle/>
          <a:p>
            <a:r>
              <a:rPr lang="en-US" sz="1100" b="1" dirty="0" smtClean="0"/>
              <a:t>General Suffixes</a:t>
            </a:r>
          </a:p>
        </p:txBody>
      </p:sp>
      <p:sp>
        <p:nvSpPr>
          <p:cNvPr id="23" name="TextBox 22"/>
          <p:cNvSpPr txBox="1"/>
          <p:nvPr/>
        </p:nvSpPr>
        <p:spPr>
          <a:xfrm>
            <a:off x="144378" y="5486400"/>
            <a:ext cx="1066800" cy="430887"/>
          </a:xfrm>
          <a:prstGeom prst="rect">
            <a:avLst/>
          </a:prstGeom>
          <a:noFill/>
        </p:spPr>
        <p:txBody>
          <a:bodyPr wrap="square" rtlCol="0">
            <a:spAutoFit/>
          </a:bodyPr>
          <a:lstStyle/>
          <a:p>
            <a:r>
              <a:rPr lang="en-US" sz="1100" b="1" dirty="0" smtClean="0"/>
              <a:t>Medical Call Signs</a:t>
            </a:r>
          </a:p>
        </p:txBody>
      </p:sp>
      <p:sp>
        <p:nvSpPr>
          <p:cNvPr id="24" name="TextBox 23"/>
          <p:cNvSpPr txBox="1"/>
          <p:nvPr/>
        </p:nvSpPr>
        <p:spPr>
          <a:xfrm>
            <a:off x="5181600" y="7391400"/>
            <a:ext cx="1066800" cy="430887"/>
          </a:xfrm>
          <a:prstGeom prst="rect">
            <a:avLst/>
          </a:prstGeom>
          <a:noFill/>
        </p:spPr>
        <p:txBody>
          <a:bodyPr wrap="square" rtlCol="0">
            <a:spAutoFit/>
          </a:bodyPr>
          <a:lstStyle/>
          <a:p>
            <a:r>
              <a:rPr lang="en-US" sz="1100" b="1" dirty="0" smtClean="0"/>
              <a:t>NET Identifiers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Net Control Station, Jamming/Deception &amp; RETRANS Ops (1 of 2)</a:t>
            </a:r>
            <a:endParaRPr lang="en-US" sz="1600" dirty="0">
              <a:ea typeface="+mj-ea"/>
              <a:cs typeface="Arial" pitchFamily="34" charset="0"/>
            </a:endParaRPr>
          </a:p>
        </p:txBody>
      </p:sp>
      <p:sp>
        <p:nvSpPr>
          <p:cNvPr id="343041" name="Rectangle 1"/>
          <p:cNvSpPr>
            <a:spLocks noChangeArrowheads="1"/>
          </p:cNvSpPr>
          <p:nvPr/>
        </p:nvSpPr>
        <p:spPr bwMode="auto">
          <a:xfrm>
            <a:off x="228600" y="1137092"/>
            <a:ext cx="6324600" cy="761747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Net Control Station (NCS)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A.  Assignments: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(1) The TOC (Saber X-Ray) is the Squadron NCS for the Command (CMD), Operations &amp; Intelligence (O&amp;I), and Fire Support (FS) Nets.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(2) The CTCP (Saber Yankee) is the NCS for the Admin &amp; Logistics (A&amp;L) Net.</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B.  Duties: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(1) Open and close radio nets, grant permission to enter nets and maintain net discipline.</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(2) Maintain a log of all stations that have entered the net.</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(3) Maintain SINCGARS time sync (GPS time, Zulu, last 2 digits of Julian date).  Update time daily at </a:t>
            </a:r>
            <a:r>
              <a:rPr kumimoji="0" lang="en-US" sz="1100" b="0" i="0" u="sng" strike="noStrike" cap="none" normalizeH="0" baseline="0" dirty="0" smtClean="0">
                <a:ln>
                  <a:noFill/>
                </a:ln>
                <a:solidFill>
                  <a:schemeClr val="tx1"/>
                </a:solidFill>
                <a:effectLst/>
                <a:ea typeface="Times New Roman" pitchFamily="18" charset="0"/>
                <a:cs typeface="Arial" pitchFamily="34" charset="0"/>
              </a:rPr>
              <a:t>0600</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 and </a:t>
            </a:r>
            <a:r>
              <a:rPr kumimoji="0" lang="en-US" sz="1100" b="0" i="0" u="sng" strike="noStrike" cap="none" normalizeH="0" baseline="0" dirty="0" smtClean="0">
                <a:ln>
                  <a:noFill/>
                </a:ln>
                <a:solidFill>
                  <a:schemeClr val="tx1"/>
                </a:solidFill>
                <a:effectLst/>
                <a:ea typeface="Times New Roman" pitchFamily="18" charset="0"/>
                <a:cs typeface="Arial" pitchFamily="34" charset="0"/>
              </a:rPr>
              <a:t>1800</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 hours.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(4) Issue net call prior to beginning operations and whenever changing frequencies or fills.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(5) Send ERF as required.</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(6) Make hourly checks with all stations to maintain synchronization.</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(7) Report any possible compromise of the SINCGARS loadset data to the Squadron Signal Officer.</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(8) Impose or lift radio listening silence based on tactical situation.</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100" b="0" i="0" u="none"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2"/>
              <a:tabLst>
                <a:tab pos="685800" algn="l"/>
              </a:tabLst>
            </a:pPr>
            <a:r>
              <a:rPr kumimoji="0" lang="en-US" sz="1100" b="0" i="0" u="none" strike="noStrike" cap="none" normalizeH="0" baseline="0" dirty="0" smtClean="0">
                <a:ln>
                  <a:noFill/>
                </a:ln>
                <a:solidFill>
                  <a:schemeClr val="tx1"/>
                </a:solidFill>
                <a:effectLst/>
                <a:cs typeface="Arial" pitchFamily="34" charset="0"/>
              </a:rPr>
              <a:t>Alternate NCS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A.  Assignments: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(1) Saber Yankee (CTCP) is the Squadron Alternate Net Control Station (A/NCS) for the CMD Net.</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(2) Saber Zulu (FTCP) is the A/NCS for the A&amp;L Net.</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(3) Apache Troop Fire Support element is the A/NCS for the FS Net.</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B.  Duties: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(1) Answers cue and ERF requests.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(2) Assumes control of net on order or in emergency.</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100" b="0" i="0" u="sng"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tab pos="685800" algn="l"/>
              </a:tabLst>
            </a:pPr>
            <a:r>
              <a:rPr kumimoji="0" lang="en-US" sz="1100" b="0" i="0" u="none" strike="noStrike" cap="none" normalizeH="0" baseline="0" dirty="0" smtClean="0">
                <a:ln>
                  <a:noFill/>
                </a:ln>
                <a:solidFill>
                  <a:schemeClr val="tx1"/>
                </a:solidFill>
                <a:effectLst/>
                <a:cs typeface="Arial" pitchFamily="34" charset="0"/>
              </a:rPr>
              <a:t>Net Stations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A.  Outages - Both stations work to regain communications.</a:t>
            </a:r>
            <a:endParaRPr kumimoji="0" lang="en-US" sz="1100" b="0" i="0" u="sng"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cs typeface="Arial" pitchFamily="34" charset="0"/>
              </a:rPr>
              <a:t>B.  Keep transmissions to 5 seconds or less.</a:t>
            </a:r>
            <a:endParaRPr kumimoji="0" lang="en-US" sz="1100" b="0" i="0" u="sng"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lphaUcPeriod" startAt="3"/>
              <a:tabLst>
                <a:tab pos="685800" algn="l"/>
              </a:tabLst>
            </a:pPr>
            <a:r>
              <a:rPr kumimoji="0" lang="en-US" sz="1100" b="0" i="0" u="none" strike="noStrike" cap="none" normalizeH="0" baseline="0" dirty="0" smtClean="0">
                <a:ln>
                  <a:noFill/>
                </a:ln>
                <a:solidFill>
                  <a:schemeClr val="tx1"/>
                </a:solidFill>
                <a:effectLst/>
                <a:cs typeface="Arial" pitchFamily="34" charset="0"/>
              </a:rPr>
              <a:t>Late net entry (frequency sync) twice daily at 0605 and 1805 hours.</a:t>
            </a:r>
            <a:endParaRPr kumimoji="0" lang="en-US" sz="1100" b="0" i="0" u="sng"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lphaUcPeriod" startAt="4"/>
              <a:tabLst>
                <a:tab pos="685800" algn="l"/>
              </a:tabLst>
            </a:pPr>
            <a:r>
              <a:rPr kumimoji="0" lang="en-US" sz="1100" b="0" i="0" u="none" strike="noStrike" cap="none" normalizeH="0" baseline="0" dirty="0" smtClean="0">
                <a:ln>
                  <a:noFill/>
                </a:ln>
                <a:solidFill>
                  <a:schemeClr val="tx1"/>
                </a:solidFill>
                <a:effectLst/>
                <a:cs typeface="Arial" pitchFamily="34" charset="0"/>
              </a:rPr>
              <a:t>SOI time periods change at 2400 hours.</a:t>
            </a:r>
          </a:p>
          <a:p>
            <a:pPr marL="228600" marR="0" lvl="0" indent="-228600" algn="l" defTabSz="914400" rtl="0" eaLnBrk="0" fontAlgn="base" latinLnBrk="0" hangingPunct="0">
              <a:lnSpc>
                <a:spcPct val="100000"/>
              </a:lnSpc>
              <a:spcBef>
                <a:spcPct val="0"/>
              </a:spcBef>
              <a:spcAft>
                <a:spcPct val="0"/>
              </a:spcAft>
              <a:buClrTx/>
              <a:buSzTx/>
              <a:buFontTx/>
              <a:buAutoNum type="alphaUcPeriod" startAt="4"/>
              <a:tabLst>
                <a:tab pos="685800" algn="l"/>
              </a:tabLst>
            </a:pPr>
            <a:endParaRPr kumimoji="0" lang="en-US" sz="1100" b="0" i="0" u="sng" strike="noStrike" cap="none" normalizeH="0" baseline="0" dirty="0" smtClean="0">
              <a:ln>
                <a:noFill/>
              </a:ln>
              <a:solidFill>
                <a:schemeClr val="tx1"/>
              </a:solidFill>
              <a:effectLst/>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4"/>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Radio Listening Silence (broken during contact)</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A. </a:t>
            </a:r>
            <a:r>
              <a:rPr kumimoji="0" lang="en-US" sz="1100" b="1" i="0" u="none" strike="noStrike" cap="none" normalizeH="0" baseline="0" dirty="0" smtClean="0">
                <a:ln>
                  <a:noFill/>
                </a:ln>
                <a:solidFill>
                  <a:schemeClr val="tx1"/>
                </a:solidFill>
                <a:effectLst/>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ea typeface="Times New Roman" pitchFamily="18" charset="0"/>
                <a:cs typeface="Arial" pitchFamily="34" charset="0"/>
              </a:rPr>
              <a:t>Squadron Nets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(1) Green - Unrestricted use.</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(2) Amber - Commanders, TXOs, CPs only.</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(3) Red - Commanders only.</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B.  Troop Nets</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(1) Green - Unrestricted use.</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(2) Amber - Commander, XO, PLs only.</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(3) Red - Commander only.</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ea typeface="Times New Roman" pitchFamily="18" charset="0"/>
                <a:cs typeface="Arial" pitchFamily="34" charset="0"/>
              </a:rPr>
              <a:t/>
            </a:r>
            <a:br>
              <a:rPr kumimoji="0" lang="en-US" sz="1100" b="0" i="0" u="none" strike="noStrike" cap="none" normalizeH="0" baseline="0" dirty="0" smtClean="0">
                <a:ln>
                  <a:noFill/>
                </a:ln>
                <a:solidFill>
                  <a:schemeClr val="tx1"/>
                </a:solidFill>
                <a:effectLst/>
                <a:ea typeface="Times New Roman" pitchFamily="18" charset="0"/>
                <a:cs typeface="Arial" pitchFamily="34" charset="0"/>
              </a:rPr>
            </a:br>
            <a:endParaRPr kumimoji="0" lang="en-US" sz="11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Net Control Station, Jamming/Deception &amp; RETRANS Ops (2 of 2)</a:t>
            </a:r>
            <a:endParaRPr lang="en-US" sz="1600" dirty="0">
              <a:ea typeface="+mj-ea"/>
              <a:cs typeface="Arial" pitchFamily="34" charset="0"/>
            </a:endParaRPr>
          </a:p>
        </p:txBody>
      </p:sp>
      <p:graphicFrame>
        <p:nvGraphicFramePr>
          <p:cNvPr id="7" name="Table 6"/>
          <p:cNvGraphicFramePr>
            <a:graphicFrameLocks noGrp="1"/>
          </p:cNvGraphicFramePr>
          <p:nvPr/>
        </p:nvGraphicFramePr>
        <p:xfrm>
          <a:off x="774030" y="4355432"/>
          <a:ext cx="4571999" cy="1371600"/>
        </p:xfrm>
        <a:graphic>
          <a:graphicData uri="http://schemas.openxmlformats.org/drawingml/2006/table">
            <a:tbl>
              <a:tblPr/>
              <a:tblGrid>
                <a:gridCol w="1512669"/>
                <a:gridCol w="1529665"/>
                <a:gridCol w="1529665"/>
              </a:tblGrid>
              <a:tr h="149567">
                <a:tc>
                  <a:txBody>
                    <a:bodyPr/>
                    <a:lstStyle/>
                    <a:p>
                      <a:pPr marL="0" marR="0" algn="ctr">
                        <a:spcBef>
                          <a:spcPts val="0"/>
                        </a:spcBef>
                        <a:spcAft>
                          <a:spcPts val="0"/>
                        </a:spcAft>
                      </a:pPr>
                      <a:r>
                        <a:rPr lang="en-US" sz="1000" b="1" dirty="0">
                          <a:latin typeface="Arial"/>
                          <a:ea typeface="Times New Roman"/>
                          <a:cs typeface="Times New Roman"/>
                        </a:rPr>
                        <a:t>Code word</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Normal Net</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latin typeface="Arial"/>
                          <a:ea typeface="Times New Roman"/>
                          <a:cs typeface="Times New Roman"/>
                        </a:rPr>
                        <a:t>Alternate Net</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a:txBody>
                    <a:bodyPr/>
                    <a:lstStyle/>
                    <a:p>
                      <a:pPr marL="0" marR="0" algn="ctr">
                        <a:spcBef>
                          <a:spcPts val="0"/>
                        </a:spcBef>
                        <a:spcAft>
                          <a:spcPts val="0"/>
                        </a:spcAft>
                      </a:pPr>
                      <a:r>
                        <a:rPr lang="en-US" sz="1000" b="1" dirty="0">
                          <a:latin typeface="Arial"/>
                          <a:ea typeface="Times New Roman"/>
                          <a:cs typeface="Times New Roman"/>
                        </a:rPr>
                        <a:t>1</a:t>
                      </a:r>
                      <a:r>
                        <a:rPr lang="en-US" sz="1000" b="1" baseline="30000" dirty="0">
                          <a:latin typeface="Arial"/>
                          <a:ea typeface="Times New Roman"/>
                          <a:cs typeface="Times New Roman"/>
                        </a:rPr>
                        <a:t>st</a:t>
                      </a:r>
                      <a:r>
                        <a:rPr lang="en-US" sz="1000" b="1" dirty="0">
                          <a:latin typeface="Arial"/>
                          <a:ea typeface="Times New Roman"/>
                          <a:cs typeface="Times New Roman"/>
                        </a:rPr>
                        <a:t> Base</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MAN</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CUE</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rowSpan="6">
                  <a:txBody>
                    <a:bodyPr/>
                    <a:lstStyle/>
                    <a:p>
                      <a:pPr marL="0" marR="0" algn="ctr">
                        <a:spcBef>
                          <a:spcPts val="0"/>
                        </a:spcBef>
                        <a:spcAft>
                          <a:spcPts val="0"/>
                        </a:spcAft>
                      </a:pPr>
                      <a:r>
                        <a:rPr lang="en-US" sz="1000" b="1" dirty="0">
                          <a:latin typeface="Arial"/>
                          <a:ea typeface="Times New Roman"/>
                          <a:cs typeface="Times New Roman"/>
                        </a:rPr>
                        <a:t>2</a:t>
                      </a:r>
                      <a:r>
                        <a:rPr lang="en-US" sz="1000" b="1" baseline="30000" dirty="0">
                          <a:latin typeface="Arial"/>
                          <a:ea typeface="Times New Roman"/>
                          <a:cs typeface="Times New Roman"/>
                        </a:rPr>
                        <a:t>nd</a:t>
                      </a:r>
                      <a:r>
                        <a:rPr lang="en-US" sz="1000" b="1" dirty="0">
                          <a:latin typeface="Arial"/>
                          <a:ea typeface="Times New Roman"/>
                          <a:cs typeface="Times New Roman"/>
                        </a:rPr>
                        <a:t> Base</a:t>
                      </a:r>
                      <a:endParaRPr lang="en-US" sz="1100" dirty="0">
                        <a:latin typeface="Times New Roman"/>
                        <a:ea typeface="Times New Roman"/>
                        <a:cs typeface="Times New Roman"/>
                      </a:endParaRPr>
                    </a:p>
                  </a:txBody>
                  <a:tcPr marL="61187" marR="611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Squadron CMD</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1</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vMerge="1">
                  <a:txBody>
                    <a:bodyPr/>
                    <a:lstStyle/>
                    <a:p>
                      <a:endParaRPr lang="en-US"/>
                    </a:p>
                  </a:txBody>
                  <a:tcPr/>
                </a:tc>
                <a:tc>
                  <a:txBody>
                    <a:bodyPr/>
                    <a:lstStyle/>
                    <a:p>
                      <a:pPr marL="0" marR="0" algn="ctr">
                        <a:spcBef>
                          <a:spcPts val="0"/>
                        </a:spcBef>
                        <a:spcAft>
                          <a:spcPts val="0"/>
                        </a:spcAft>
                      </a:pPr>
                      <a:r>
                        <a:rPr lang="en-US" sz="1000" dirty="0">
                          <a:latin typeface="Arial"/>
                          <a:ea typeface="Times New Roman"/>
                          <a:cs typeface="Times New Roman"/>
                        </a:rPr>
                        <a:t>Squadron O/I</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3</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vMerge="1">
                  <a:txBody>
                    <a:bodyPr/>
                    <a:lstStyle/>
                    <a:p>
                      <a:endParaRPr lang="en-US"/>
                    </a:p>
                  </a:txBody>
                  <a:tcPr/>
                </a:tc>
                <a:tc>
                  <a:txBody>
                    <a:bodyPr/>
                    <a:lstStyle/>
                    <a:p>
                      <a:pPr marL="0" marR="0" algn="ctr">
                        <a:spcBef>
                          <a:spcPts val="0"/>
                        </a:spcBef>
                        <a:spcAft>
                          <a:spcPts val="0"/>
                        </a:spcAft>
                      </a:pPr>
                      <a:r>
                        <a:rPr lang="en-US" sz="1000" dirty="0">
                          <a:latin typeface="Arial"/>
                          <a:ea typeface="Times New Roman"/>
                          <a:cs typeface="Times New Roman"/>
                        </a:rPr>
                        <a:t>Squadron FS</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Apache Mortar Voice</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vMerge="1">
                  <a:txBody>
                    <a:bodyPr/>
                    <a:lstStyle/>
                    <a:p>
                      <a:endParaRPr lang="en-US"/>
                    </a:p>
                  </a:txBody>
                  <a:tcPr/>
                </a:tc>
                <a:tc>
                  <a:txBody>
                    <a:bodyPr/>
                    <a:lstStyle/>
                    <a:p>
                      <a:pPr marL="0" marR="0" algn="ctr">
                        <a:spcBef>
                          <a:spcPts val="0"/>
                        </a:spcBef>
                        <a:spcAft>
                          <a:spcPts val="0"/>
                        </a:spcAft>
                      </a:pPr>
                      <a:r>
                        <a:rPr lang="en-US" sz="1000" dirty="0">
                          <a:latin typeface="Arial"/>
                          <a:ea typeface="Times New Roman"/>
                          <a:cs typeface="Times New Roman"/>
                        </a:rPr>
                        <a:t>Squadron A/L</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Retrans 2</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vMerge="1">
                  <a:txBody>
                    <a:bodyPr/>
                    <a:lstStyle/>
                    <a:p>
                      <a:endParaRPr lang="en-US"/>
                    </a:p>
                  </a:txBody>
                  <a:tcPr/>
                </a:tc>
                <a:tc>
                  <a:txBody>
                    <a:bodyPr/>
                    <a:lstStyle/>
                    <a:p>
                      <a:pPr marL="0" marR="0" algn="ctr">
                        <a:spcBef>
                          <a:spcPts val="0"/>
                        </a:spcBef>
                        <a:spcAft>
                          <a:spcPts val="0"/>
                        </a:spcAft>
                      </a:pPr>
                      <a:r>
                        <a:rPr lang="en-US" sz="1000" dirty="0">
                          <a:latin typeface="Arial"/>
                          <a:ea typeface="Times New Roman"/>
                          <a:cs typeface="Times New Roman"/>
                        </a:rPr>
                        <a:t>Troop Command</a:t>
                      </a:r>
                      <a:endParaRPr lang="en-US" sz="9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Arial"/>
                          <a:ea typeface="Times New Roman"/>
                          <a:cs typeface="Times New Roman"/>
                        </a:rPr>
                        <a:t>1</a:t>
                      </a:r>
                      <a:r>
                        <a:rPr lang="en-US" sz="1000" baseline="30000" dirty="0">
                          <a:latin typeface="Arial"/>
                          <a:ea typeface="Times New Roman"/>
                          <a:cs typeface="Times New Roman"/>
                        </a:rPr>
                        <a:t>st</a:t>
                      </a:r>
                      <a:r>
                        <a:rPr lang="en-US" sz="1000" dirty="0">
                          <a:latin typeface="Arial"/>
                          <a:ea typeface="Times New Roman"/>
                          <a:cs typeface="Times New Roman"/>
                        </a:rPr>
                        <a:t> Platoon Net</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567">
                <a:tc vMerge="1">
                  <a:txBody>
                    <a:bodyPr/>
                    <a:lstStyle/>
                    <a:p>
                      <a:endParaRPr lang="en-US"/>
                    </a:p>
                  </a:txBody>
                  <a:tcPr/>
                </a:tc>
                <a:tc gridSpan="2">
                  <a:txBody>
                    <a:bodyPr/>
                    <a:lstStyle/>
                    <a:p>
                      <a:pPr marL="0" marR="0" algn="ctr">
                        <a:spcBef>
                          <a:spcPts val="0"/>
                        </a:spcBef>
                        <a:spcAft>
                          <a:spcPts val="0"/>
                        </a:spcAft>
                      </a:pPr>
                      <a:r>
                        <a:rPr lang="en-US" sz="1000" dirty="0">
                          <a:latin typeface="Arial"/>
                          <a:ea typeface="Times New Roman"/>
                          <a:cs typeface="Times New Roman"/>
                        </a:rPr>
                        <a:t>Troop 1</a:t>
                      </a:r>
                      <a:r>
                        <a:rPr lang="en-US" sz="1000" baseline="30000" dirty="0">
                          <a:latin typeface="Arial"/>
                          <a:ea typeface="Times New Roman"/>
                          <a:cs typeface="Times New Roman"/>
                        </a:rPr>
                        <a:t>st</a:t>
                      </a:r>
                      <a:r>
                        <a:rPr lang="en-US" sz="1000" dirty="0">
                          <a:latin typeface="Arial"/>
                          <a:ea typeface="Times New Roman"/>
                          <a:cs typeface="Times New Roman"/>
                        </a:rPr>
                        <a:t> &amp; 3</a:t>
                      </a:r>
                      <a:r>
                        <a:rPr lang="en-US" sz="1000" baseline="30000" dirty="0">
                          <a:latin typeface="Arial"/>
                          <a:ea typeface="Times New Roman"/>
                          <a:cs typeface="Times New Roman"/>
                        </a:rPr>
                        <a:t>rd</a:t>
                      </a:r>
                      <a:r>
                        <a:rPr lang="en-US" sz="1000" dirty="0">
                          <a:latin typeface="Arial"/>
                          <a:ea typeface="Times New Roman"/>
                          <a:cs typeface="Times New Roman"/>
                        </a:rPr>
                        <a:t> Platoons share nets</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49567">
                <a:tc>
                  <a:txBody>
                    <a:bodyPr/>
                    <a:lstStyle/>
                    <a:p>
                      <a:pPr marL="0" marR="0" algn="ctr">
                        <a:spcBef>
                          <a:spcPts val="0"/>
                        </a:spcBef>
                        <a:spcAft>
                          <a:spcPts val="0"/>
                        </a:spcAft>
                      </a:pPr>
                      <a:r>
                        <a:rPr lang="en-US" sz="1000" b="1" dirty="0">
                          <a:latin typeface="Arial"/>
                          <a:ea typeface="Times New Roman"/>
                          <a:cs typeface="Times New Roman"/>
                        </a:rPr>
                        <a:t>3</a:t>
                      </a:r>
                      <a:r>
                        <a:rPr lang="en-US" sz="1000" b="1" baseline="30000" dirty="0">
                          <a:latin typeface="Arial"/>
                          <a:ea typeface="Times New Roman"/>
                          <a:cs typeface="Times New Roman"/>
                        </a:rPr>
                        <a:t>rd</a:t>
                      </a:r>
                      <a:r>
                        <a:rPr lang="en-US" sz="1000" b="1" dirty="0">
                          <a:latin typeface="Arial"/>
                          <a:ea typeface="Times New Roman"/>
                          <a:cs typeface="Times New Roman"/>
                        </a:rPr>
                        <a:t> Base</a:t>
                      </a:r>
                      <a:endParaRPr lang="en-US" sz="1100" dirty="0">
                        <a:latin typeface="Times New Roman"/>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1200"/>
                        </a:spcBef>
                        <a:spcAft>
                          <a:spcPts val="300"/>
                        </a:spcAft>
                      </a:pPr>
                      <a:r>
                        <a:rPr lang="en-US" sz="1000" b="1" i="1" dirty="0">
                          <a:latin typeface="Arial"/>
                          <a:ea typeface="Times New Roman"/>
                          <a:cs typeface="Times New Roman"/>
                        </a:rPr>
                        <a:t>Return to Primary Net</a:t>
                      </a:r>
                      <a:endParaRPr lang="en-US" sz="1000" b="1" i="1" dirty="0">
                        <a:latin typeface="Calibri"/>
                        <a:ea typeface="Times New Roman"/>
                        <a:cs typeface="Times New Roman"/>
                      </a:endParaRPr>
                    </a:p>
                  </a:txBody>
                  <a:tcPr marL="61187" marR="61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344066" name="Rectangle 2"/>
          <p:cNvSpPr>
            <a:spLocks noChangeArrowheads="1"/>
          </p:cNvSpPr>
          <p:nvPr/>
        </p:nvSpPr>
        <p:spPr bwMode="auto">
          <a:xfrm>
            <a:off x="0" y="1020634"/>
            <a:ext cx="6858000" cy="3585597"/>
          </a:xfrm>
          <a:prstGeom prst="rect">
            <a:avLst/>
          </a:prstGeom>
          <a:noFill/>
          <a:ln w="9525">
            <a:noFill/>
            <a:miter lim="800000"/>
            <a:headEnd/>
            <a:tailEnd/>
          </a:ln>
          <a:effectLst/>
        </p:spPr>
        <p:txBody>
          <a:bodyPr vert="horz" wrap="square" lIns="228528"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Actions During Jamming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Continue to transmit on frequency being jammed – do not indicate that net is being jammed.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Disconnect antenna.  If noise continues you may have a faulty radio.</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Check antenna ground strap.</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Move to higher ground or raise antenna.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Speak slowly, double words.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  Increase power.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G.  Send MIJI report to higher headquarters.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lphaUcPeriod" startAt="8"/>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Wait for instructions from NCS.</a:t>
            </a:r>
          </a:p>
          <a:p>
            <a:pPr marL="228600" marR="0" lvl="0" indent="-228600" algn="l" defTabSz="914400" rtl="0" eaLnBrk="0" fontAlgn="base" latinLnBrk="0" hangingPunct="0">
              <a:lnSpc>
                <a:spcPct val="100000"/>
              </a:lnSpc>
              <a:spcBef>
                <a:spcPct val="0"/>
              </a:spcBef>
              <a:spcAft>
                <a:spcPct val="0"/>
              </a:spcAft>
              <a:buClrTx/>
              <a:buSzTx/>
              <a:buFontTx/>
              <a:buAutoNum type="alphaUcPeriod" startAt="8"/>
              <a:tabLst>
                <a:tab pos="685800"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6.  Change to an alternate frequency </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NCS determines that net is compromised through jamming, interference or other causes.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NCS will send code word to initiate switch of frequency.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The NCS maintains the original net to ensure all stations complete the switch.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7.  Anti-jamming</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Offense – Go to 1</a:t>
            </a:r>
            <a:r>
              <a:rPr kumimoji="0" lang="en-US" sz="1100" b="0" i="0" u="none" strike="noStrike" cap="none" normalizeH="0" baseline="30000" dirty="0" smtClean="0">
                <a:ln>
                  <a:noFill/>
                </a:ln>
                <a:solidFill>
                  <a:schemeClr val="tx1"/>
                </a:solidFill>
                <a:effectLst/>
                <a:latin typeface="Arial" pitchFamily="34" charset="0"/>
                <a:cs typeface="Arial" pitchFamily="34" charset="0"/>
              </a:rPr>
              <a:t>st</a:t>
            </a:r>
            <a:r>
              <a:rPr kumimoji="0" lang="en-US" sz="1100" b="0" i="0" u="none" strike="noStrike" cap="none" normalizeH="0" baseline="0" dirty="0" smtClean="0">
                <a:ln>
                  <a:noFill/>
                </a:ln>
                <a:solidFill>
                  <a:schemeClr val="tx1"/>
                </a:solidFill>
                <a:effectLst/>
                <a:latin typeface="Arial" pitchFamily="34" charset="0"/>
                <a:cs typeface="Arial" pitchFamily="34" charset="0"/>
              </a:rPr>
              <a:t> Base 30 minutes prior to LD.</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Defense – Go to Red radio listening silence at Troop level.</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C.  Minimize voice traffic over digital nets.</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D.  Establish radio contact at lowest power level possible (use PA only when necessary).</a:t>
            </a:r>
            <a:endParaRPr kumimoji="0" lang="en-US" sz="10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4067" name="Rectangle 3"/>
          <p:cNvSpPr>
            <a:spLocks noChangeArrowheads="1"/>
          </p:cNvSpPr>
          <p:nvPr/>
        </p:nvSpPr>
        <p:spPr bwMode="auto">
          <a:xfrm>
            <a:off x="196516" y="5727863"/>
            <a:ext cx="63246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RETRANS Operations</a:t>
            </a:r>
            <a:endParaRPr kumimoji="0" lang="en-US"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1</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The Squadron has three dedicated mobile retrans teams to extend radio nets as required.  Priority for retrans nets is Command, O&amp;I and FSE, in that order.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During Retrans operations, the NCS will continue to operate with assigned Net ID.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The outstation will stay on the same Net ID.  Do not change the NET ID until directed to by Signal Officer.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4</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The NCS will continue to operate in “FH-M.”  The Retrans Team will operate the radio communicating with the NCS and outstations in “FH.”  The outstation continues to operate in “FH.”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5"/>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The Retrans radios will be set to CT to enable operators to monitor communications.</a:t>
            </a:r>
          </a:p>
          <a:p>
            <a:pPr marL="228600" marR="0" lvl="0" indent="-228600" algn="l" defTabSz="914400" rtl="0" eaLnBrk="0" fontAlgn="base" latinLnBrk="0" hangingPunct="0">
              <a:lnSpc>
                <a:spcPct val="100000"/>
              </a:lnSpc>
              <a:spcBef>
                <a:spcPct val="0"/>
              </a:spcBef>
              <a:spcAft>
                <a:spcPct val="0"/>
              </a:spcAft>
              <a:buClrTx/>
              <a:buSzTx/>
              <a:buFontTx/>
              <a:buAutoNum type="arabicPeriod" startAt="5"/>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RETRANS Instructions (Same Net)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1</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Setup OE-254/GRC. </a:t>
            </a: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Note:  Under most circumstances, increasing antenna height will improve communications quality.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2</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Insert end of antenna cable to J1 port on power amplifier.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3</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Select DATA (Keypad 4) and press MENU/CLR (Keypad 7) until you see RXMT TX and RX.</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4</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Select bottom radio in RXMT TX and top radio in RXMT RX.</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5</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Install Dogbone on AUD/DATA ports on the radio. Note: AUD/DATA ports are the only ports that Dogbone (CX-13298) can be placed.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6</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Turn selection knob to RXMT on radios.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COMSEC (1 of 4)</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9" name="Rectangle 31"/>
          <p:cNvSpPr>
            <a:spLocks noChangeArrowheads="1"/>
          </p:cNvSpPr>
          <p:nvPr/>
        </p:nvSpPr>
        <p:spPr bwMode="auto">
          <a:xfrm>
            <a:off x="-228600" y="1066800"/>
            <a:ext cx="6858000" cy="6201698"/>
          </a:xfrm>
          <a:prstGeom prst="rect">
            <a:avLst/>
          </a:prstGeom>
          <a:noFill/>
          <a:ln w="9525">
            <a:noFill/>
            <a:miter lim="800000"/>
            <a:headEnd/>
            <a:tailEnd/>
          </a:ln>
          <a:effectLst/>
        </p:spPr>
        <p:txBody>
          <a:bodyPr vert="horz" wrap="square" lIns="593538"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General</a:t>
            </a:r>
            <a:r>
              <a:rPr lang="en-US" sz="600" dirty="0" smtClean="0">
                <a:cs typeface="Arial" pitchFamily="34" charset="0"/>
              </a:rPr>
              <a:t>.</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Comply with the Division or higher HQ’s COMSEC guidelines.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Access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Access to COMSEC material is strictly limited to those soldiers possessing an appropriate clearance (as verified by the S-2) and having “THE NEED TO KNOW.”</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Soldiers will not be authorized access to COMSEC material or an “unauthorized” area where COMSEC is used merely because of their rank or duty position.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Attempted violations of this rule will be reported immediately to the Squadron Signal Officer and/or the S-2.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Security of COMSEC information or equipment. .  The safeguarding, accounting and control of communications security (COMSEC) information, material and equipment are the responsibility of all commanders at all times.  Commanders will ensure that their soldiers are well trained on COMSEC procedures.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The provisions of AR 380-5 and 380-40 will be complied with at all times.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tab pos="822325" algn="l"/>
              </a:tabLst>
            </a:pPr>
            <a:r>
              <a:rPr lang="en-US" sz="1100" dirty="0" smtClean="0">
                <a:ea typeface="Times New Roman" pitchFamily="18" charset="0"/>
                <a:cs typeface="Times New Roman" pitchFamily="18" charset="0"/>
              </a:rPr>
              <a:t>C.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COMSEC custodians will also</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822325"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General</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These procedures supplement TB 380-41, which is the basic guide for safeguarding and controlling COMSEC information.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The COMSEC Custodian or alternate will maintain, store, account for issue and Destroy COMSEC material IAW AR 380-40 and TB 380-41.</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When a Controlled Cryptographic Item (CCI) contains a key that cannot be extracted from the device, it shall be protected in a manner consistent with the classification of the information it is processing.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Where a CCI contains a key that can be extracted (esp. Automated Net Control Device), it shall be protected in a manner with the classification of the key.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Filled ANCDs must be protected and locked in an approved safe when not in use.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When CCI fill devices do not contain COMSEC variables, they must be protected IAW DA PAM 25-380-2.</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822325" algn="l"/>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Operating Procedures</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Users will physically secure COMSEC equipment or materials in a suitable GSA-approved security container.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If in use within a staff section (e.g. S2 vehicle), COMSEC equipment or materials will be otherwise secured in such a way as to preclude its unauthorized removal from the area.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Only NSA produced/approved COMSEC keys will be used on secure nets in COMSEC/CCI equipment.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20" name="Rectangle 32"/>
          <p:cNvSpPr>
            <a:spLocks noChangeArrowheads="1"/>
          </p:cNvSpPr>
          <p:nvPr/>
        </p:nvSpPr>
        <p:spPr bwMode="auto">
          <a:xfrm>
            <a:off x="256674" y="6811834"/>
            <a:ext cx="6372726"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STU-III telephones and communications devices will be clearly marked with the security classification authorized.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Security of COMSEC filled equipment (i.e., Radios)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Personnel must keep CCI fill devices protected at all times.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When CCI devices are filled with COMSEC variables, the user must protect the device to the level of the classification of the fill.</a:t>
            </a: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COMSEC Change Delay Procedures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22325"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COMSEC Change will be delayed to avoid confusion with units conducting operations during specified COMSEC changeover time.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COMSEC (2 of 4)</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6113" name="Rectangle 1"/>
          <p:cNvSpPr>
            <a:spLocks noChangeArrowheads="1"/>
          </p:cNvSpPr>
          <p:nvPr/>
        </p:nvSpPr>
        <p:spPr bwMode="auto">
          <a:xfrm>
            <a:off x="228600" y="966073"/>
            <a:ext cx="6477000" cy="7432804"/>
          </a:xfrm>
          <a:prstGeom prst="rect">
            <a:avLst/>
          </a:prstGeom>
          <a:noFill/>
          <a:ln w="9525">
            <a:noFill/>
            <a:miter lim="800000"/>
            <a:headEnd/>
            <a:tailEnd/>
          </a:ln>
          <a:effectLst/>
        </p:spPr>
        <p:txBody>
          <a:bodyPr vert="horz" wrap="square" lIns="92046"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Saber X-RAY identifies COMSEC Changeover time based on operational timeline and notifies Troop X-RAY and all attached elements.  COMSEC Change will occur after current operations are completed.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Saber X-RAY will change Squadron A/L net to new COMSEC at the standard COMSEC change time.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At specified COMSEC Changeover time, all elements will change COMSEC and report COMSEC Change to Troop X-RAY.  Troop X-RAY will notify Saber X-RAY when subordinate elements have changed COMSEC.</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After verifying COMSEC Change for all Troops, Saber X-RAY will change Squadron net to new COMSEC.</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Signal Operating Instructions (SOI)</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The Squadron COMSEC custodian issues SOIs.</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The user is responsible for safeguarding the SOIs.</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C.  SOIs will be bound and covered and will have a cord or chain of sufficient strength and length to permit the cord to be placed around the neck (the SOI to be placed in a shirt pocket or under a shirt to preclude loss or compromise).</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D.  Users will destroy their SOI/Authorization tables/Operations codes and keys only to prevent them falling into enemy hands when capture is imminent.</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E.  Destruction of SOI will be reported at the first opportunity to the Squadron Signal Officer and or the S-2.</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6.  Keying Material</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Keying material is the most sensitive component of a COMSEC equipment system.</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The user IAW AR 380-40 will destroy keying material 12 hours after expiration.</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C.  Records of destruction will be maintained by the user and returned to the Signal Officer/COMSEC Custodian.</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D.  Users will destroy keying material to prevent capture of the material by the Enemy. </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E.  Keyed COMSEC equipment must be protected to the degree necessary to prevent the unauthorized extraction of its keying variable.</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F.  Military or civilian personnel who are not United States citizens, regardless of security clearance, will not be allowed to inspect, have direct access to or operate COMSEC equipment.</a:t>
            </a:r>
            <a:endParaRPr kumimoji="0" lang="en-US" sz="1100" b="1" i="0" u="none" strike="noStrike" cap="none" normalizeH="0" baseline="0" dirty="0" smtClean="0">
              <a:ln>
                <a:noFill/>
              </a:ln>
              <a:solidFill>
                <a:schemeClr val="tx1"/>
              </a:solidFill>
              <a:effectLst/>
              <a:latin typeface="Times New Roman" pitchFamily="18" charset="0"/>
              <a:cs typeface="Times New Roman" pitchFamily="18" charset="0"/>
            </a:endParaRPr>
          </a:p>
          <a:p>
            <a:r>
              <a:rPr kumimoji="0" lang="en-US" sz="1100" b="0" i="0" u="none" strike="noStrike" cap="none" normalizeH="0" baseline="0" dirty="0" smtClean="0">
                <a:ln>
                  <a:noFill/>
                </a:ln>
                <a:solidFill>
                  <a:schemeClr val="tx1"/>
                </a:solidFill>
                <a:effectLst/>
                <a:latin typeface="Arial" pitchFamily="34" charset="0"/>
                <a:cs typeface="Arial" pitchFamily="34" charset="0"/>
              </a:rPr>
              <a:t>7.  Keyed CCI Equipment</a:t>
            </a:r>
            <a:r>
              <a:rPr lang="en-US" sz="1100" dirty="0" smtClean="0"/>
              <a:t> A.  Keyed CCI equipment will not be left unattended and must be protected IAW AR 380-40 and AR 380-5.</a:t>
            </a:r>
            <a:endParaRPr lang="en-US" sz="1100" b="1" dirty="0" smtClean="0"/>
          </a:p>
          <a:p>
            <a:r>
              <a:rPr lang="en-US" sz="1100" dirty="0" smtClean="0"/>
              <a:t>B.  CCI equipment will be placed in the Z position when left unattended to ensure security of the system.</a:t>
            </a:r>
            <a:endParaRPr lang="en-US" sz="1100" b="1" dirty="0" smtClean="0"/>
          </a:p>
          <a:p>
            <a:r>
              <a:rPr lang="en-US" sz="1100" dirty="0" smtClean="0"/>
              <a:t>8.  Un-keyed CCI Equipment</a:t>
            </a:r>
            <a:endParaRPr lang="en-US" sz="1100" b="1" dirty="0" smtClean="0"/>
          </a:p>
          <a:p>
            <a:r>
              <a:rPr lang="en-US" sz="1100" dirty="0" smtClean="0"/>
              <a:t>A.  Units must keep un-keyed CCI under double protection (double locked) at all times.</a:t>
            </a:r>
            <a:endParaRPr lang="en-US" sz="1100" b="1" dirty="0" smtClean="0"/>
          </a:p>
          <a:p>
            <a:r>
              <a:rPr lang="en-US" sz="1100" dirty="0" smtClean="0"/>
              <a:t>B.  Units must control un-keyed CCI IAW DA Pam 25-380-2.</a:t>
            </a:r>
            <a:endParaRPr lang="en-US" sz="1100" b="1" dirty="0" smtClean="0"/>
          </a:p>
          <a:p>
            <a:r>
              <a:rPr lang="en-US" sz="1100" dirty="0" smtClean="0"/>
              <a:t> </a:t>
            </a:r>
            <a:endParaRPr lang="en-US" sz="1100" b="1" dirty="0" smtClean="0"/>
          </a:p>
          <a:p>
            <a:r>
              <a:rPr lang="en-US" sz="1100" b="1" dirty="0" smtClean="0"/>
              <a:t>COMSEC Compromise Procedures</a:t>
            </a:r>
            <a:r>
              <a:rPr lang="en-US" sz="1100" dirty="0" smtClean="0"/>
              <a:t> </a:t>
            </a:r>
            <a:endParaRPr lang="en-US" sz="1100" b="1" dirty="0" smtClean="0"/>
          </a:p>
          <a:p>
            <a:r>
              <a:rPr lang="en-US" sz="1100" dirty="0" smtClean="0"/>
              <a:t>1.  If capture by enemy is imminent:</a:t>
            </a:r>
            <a:endParaRPr lang="en-US" sz="1100" b="1" dirty="0" smtClean="0"/>
          </a:p>
          <a:p>
            <a:r>
              <a:rPr lang="en-US" sz="1100" dirty="0" smtClean="0"/>
              <a:t>A.  Destroy the keying material.</a:t>
            </a:r>
            <a:endParaRPr lang="en-US" sz="1100" b="1" dirty="0" smtClean="0"/>
          </a:p>
          <a:p>
            <a:r>
              <a:rPr lang="en-US" sz="1100" dirty="0" smtClean="0"/>
              <a:t>B.  Zeroize the equipment.</a:t>
            </a:r>
            <a:endParaRPr lang="en-US" sz="1100" b="1" dirty="0" smtClean="0"/>
          </a:p>
          <a:p>
            <a:r>
              <a:rPr lang="en-US" sz="1100" dirty="0" smtClean="0"/>
              <a:t>C.  Destroy the equipment</a:t>
            </a:r>
            <a:r>
              <a:rPr lang="en-US" sz="1000" dirty="0" smtClean="0"/>
              <a:t>	</a:t>
            </a:r>
            <a:endParaRPr lang="en-US" sz="1000" b="1" dirty="0" smtClean="0"/>
          </a:p>
          <a:p>
            <a:r>
              <a:rPr lang="en-US" sz="1000" dirty="0" smtClean="0"/>
              <a:t> </a:t>
            </a:r>
            <a:endParaRPr lang="en-US" sz="10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172200" cy="838200"/>
          </a:xfrm>
        </p:spPr>
        <p:txBody>
          <a:bodyPr rtlCol="0">
            <a:normAutofit fontScale="90000"/>
          </a:bodyPr>
          <a:lstStyle/>
          <a:p>
            <a:pPr eaLnBrk="1" fontAlgn="auto" hangingPunct="1">
              <a:spcAft>
                <a:spcPts val="0"/>
              </a:spcAft>
              <a:defRPr/>
            </a:pP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
            </a:r>
            <a:br>
              <a:rPr lang="en-US" sz="1600" b="1" dirty="0" smtClean="0">
                <a:latin typeface="Arial" pitchFamily="34" charset="0"/>
                <a:cs typeface="Arial" pitchFamily="34" charset="0"/>
              </a:rPr>
            </a:br>
            <a:r>
              <a:rPr lang="en-US" sz="1800" b="1" dirty="0" smtClean="0">
                <a:latin typeface="Arial" pitchFamily="34" charset="0"/>
                <a:cs typeface="Arial" pitchFamily="34" charset="0"/>
              </a:rPr>
              <a:t>Table of Contents 2</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endParaRPr lang="en-US" sz="1400" dirty="0">
              <a:latin typeface="Arial" pitchFamily="34" charset="0"/>
              <a:cs typeface="Arial" pitchFamily="34" charset="0"/>
            </a:endParaRPr>
          </a:p>
        </p:txBody>
      </p:sp>
      <p:sp>
        <p:nvSpPr>
          <p:cNvPr id="29699" name="Text Box 5"/>
          <p:cNvSpPr txBox="1">
            <a:spLocks noChangeArrowheads="1"/>
          </p:cNvSpPr>
          <p:nvPr/>
        </p:nvSpPr>
        <p:spPr bwMode="auto">
          <a:xfrm>
            <a:off x="3336925" y="5857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29700" name="Rectangle 195"/>
          <p:cNvSpPr>
            <a:spLocks noChangeArrowheads="1"/>
          </p:cNvSpPr>
          <p:nvPr/>
        </p:nvSpPr>
        <p:spPr bwMode="auto">
          <a:xfrm>
            <a:off x="3336925" y="4471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2970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7" name="Table 6"/>
          <p:cNvGraphicFramePr>
            <a:graphicFrameLocks noGrp="1"/>
          </p:cNvGraphicFramePr>
          <p:nvPr/>
        </p:nvGraphicFramePr>
        <p:xfrm>
          <a:off x="228600" y="490037"/>
          <a:ext cx="6400800" cy="8366760"/>
        </p:xfrm>
        <a:graphic>
          <a:graphicData uri="http://schemas.openxmlformats.org/drawingml/2006/table">
            <a:tbl>
              <a:tblPr/>
              <a:tblGrid>
                <a:gridCol w="1371600"/>
                <a:gridCol w="5029200"/>
              </a:tblGrid>
              <a:tr h="310379">
                <a:tc>
                  <a:txBody>
                    <a:bodyPr/>
                    <a:lstStyle/>
                    <a:p>
                      <a:pPr algn="ctr" fontAlgn="b"/>
                      <a:r>
                        <a:rPr lang="en-US" sz="1500" b="1" i="0" u="none" strike="noStrike" dirty="0" smtClean="0">
                          <a:solidFill>
                            <a:srgbClr val="000000"/>
                          </a:solidFill>
                          <a:latin typeface="Arial"/>
                        </a:rPr>
                        <a:t>CARD</a:t>
                      </a:r>
                      <a:r>
                        <a:rPr lang="en-US" sz="1500" b="0" i="0" u="none" strike="noStrike" dirty="0" smtClean="0">
                          <a:solidFill>
                            <a:srgbClr val="000000"/>
                          </a:solidFill>
                          <a:latin typeface="Arial"/>
                        </a:rPr>
                        <a:t> </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00000"/>
                          </a:solidFill>
                          <a:effectLst/>
                          <a:uLnTx/>
                          <a:uFillTx/>
                          <a:latin typeface="Arial"/>
                          <a:ea typeface="+mn-ea"/>
                          <a:cs typeface="+mn-cs"/>
                        </a:rPr>
                        <a:t>MOVEMENT &amp; MANEUVER</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38">
                <a:tc>
                  <a:txBody>
                    <a:bodyPr/>
                    <a:lstStyle/>
                    <a:p>
                      <a:pPr algn="ctr" fontAlgn="b"/>
                      <a:r>
                        <a:rPr lang="en-US" sz="1500" b="0" i="0" u="none" strike="noStrike" dirty="0" smtClean="0">
                          <a:solidFill>
                            <a:srgbClr val="000000"/>
                          </a:solidFill>
                          <a:latin typeface="Arial"/>
                        </a:rPr>
                        <a:t>500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REDON</a:t>
                      </a:r>
                      <a:r>
                        <a:rPr lang="en-US" sz="1500" baseline="0" dirty="0" smtClean="0">
                          <a:latin typeface="Arial" pitchFamily="34" charset="0"/>
                          <a:cs typeface="Arial" pitchFamily="34" charset="0"/>
                        </a:rPr>
                        <a:t> Status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Near/Far</a:t>
                      </a:r>
                      <a:r>
                        <a:rPr lang="en-US" sz="1500" baseline="0" dirty="0" smtClean="0">
                          <a:latin typeface="Arial" pitchFamily="34" charset="0"/>
                          <a:cs typeface="Arial" pitchFamily="34" charset="0"/>
                        </a:rPr>
                        <a:t> Recognition Signals &amp; Linkup</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Passage of Lines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Assembly Area Procedures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baseline="0" dirty="0" smtClean="0">
                          <a:latin typeface="Arial" pitchFamily="34" charset="0"/>
                          <a:cs typeface="Arial" pitchFamily="34" charset="0"/>
                        </a:rPr>
                        <a:t>Reconnaissance Fundamentals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Establishing</a:t>
                      </a:r>
                      <a:r>
                        <a:rPr lang="en-US" sz="1500" baseline="0" dirty="0" smtClean="0">
                          <a:latin typeface="Arial" pitchFamily="34" charset="0"/>
                          <a:cs typeface="Arial" pitchFamily="34" charset="0"/>
                        </a:rPr>
                        <a:t> OPs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Zone Reconnaissance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507</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latin typeface="Arial" pitchFamily="34" charset="0"/>
                          <a:cs typeface="Arial" pitchFamily="34" charset="0"/>
                        </a:rPr>
                        <a:t>Route Reconnaissance - Route Classification Formula</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508</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latin typeface="Arial" pitchFamily="34" charset="0"/>
                          <a:cs typeface="Arial" pitchFamily="34" charset="0"/>
                        </a:rPr>
                        <a:t>Reconnaissance Overlay Symbols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509</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Screen &amp; Area Security</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510</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Movement to</a:t>
                      </a:r>
                      <a:r>
                        <a:rPr lang="en-US" sz="1500" b="0" i="0" u="none" strike="noStrike" baseline="0" dirty="0" smtClean="0">
                          <a:solidFill>
                            <a:srgbClr val="000000"/>
                          </a:solidFill>
                          <a:latin typeface="Arial" pitchFamily="34" charset="0"/>
                          <a:cs typeface="Arial" pitchFamily="34" charset="0"/>
                        </a:rPr>
                        <a:t> Contact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511</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Cordon &amp; Search/Knock</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512</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Air</a:t>
                      </a:r>
                      <a:r>
                        <a:rPr lang="en-US" sz="1500" baseline="0" dirty="0" smtClean="0">
                          <a:latin typeface="Arial" pitchFamily="34" charset="0"/>
                          <a:cs typeface="Arial" pitchFamily="34" charset="0"/>
                        </a:rPr>
                        <a:t> Ground Integration</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513</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dirty="0" smtClean="0"/>
                        <a:t>Establish</a:t>
                      </a:r>
                      <a:r>
                        <a:rPr lang="en-US" baseline="0" dirty="0" smtClean="0"/>
                        <a:t> HLZ</a:t>
                      </a:r>
                      <a:endParaRPr lang="en-US" dirty="0"/>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514</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9 Lin</a:t>
                      </a:r>
                      <a:r>
                        <a:rPr lang="en-US" sz="1500" baseline="0" dirty="0" smtClean="0">
                          <a:latin typeface="Arial" pitchFamily="34" charset="0"/>
                          <a:cs typeface="Arial" pitchFamily="34" charset="0"/>
                        </a:rPr>
                        <a:t>e MEDEVAC w/MIST</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515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Air Assault Operations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516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Urban Operations</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517</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Dismount Drill for Hasty Reconnaissance</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518</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Relief</a:t>
                      </a:r>
                      <a:r>
                        <a:rPr lang="en-US" sz="1500" b="0" i="0" u="none" strike="noStrike" baseline="0" dirty="0" smtClean="0">
                          <a:solidFill>
                            <a:srgbClr val="000000"/>
                          </a:solidFill>
                          <a:latin typeface="Arial" pitchFamily="34" charset="0"/>
                          <a:cs typeface="Arial" pitchFamily="34" charset="0"/>
                        </a:rPr>
                        <a:t> in Place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519</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Reconnaissance</a:t>
                      </a:r>
                      <a:r>
                        <a:rPr lang="en-US" sz="1500" b="0" i="0" u="none" strike="noStrike" baseline="0" dirty="0" smtClean="0">
                          <a:solidFill>
                            <a:srgbClr val="000000"/>
                          </a:solidFill>
                          <a:latin typeface="Arial" pitchFamily="34" charset="0"/>
                          <a:cs typeface="Arial" pitchFamily="34" charset="0"/>
                        </a:rPr>
                        <a:t> Handover &amp; Adjacent Unit Coord.</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520</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Tactical Road March</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b="0" dirty="0" smtClean="0"/>
                        <a:t>521</a:t>
                      </a:r>
                      <a:endParaRPr lang="en-US" b="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Quick Reaction Force</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522</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Traffic Control Point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523</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Vehicle Load Plans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524</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Patrol Checklist (AKA Trip Ticket)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7" name="Oval 26"/>
          <p:cNvSpPr/>
          <p:nvPr/>
        </p:nvSpPr>
        <p:spPr>
          <a:xfrm>
            <a:off x="381000" y="903539"/>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8" name="Oval 27"/>
          <p:cNvSpPr/>
          <p:nvPr/>
        </p:nvSpPr>
        <p:spPr>
          <a:xfrm>
            <a:off x="381000" y="123056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9" name="Oval 28"/>
          <p:cNvSpPr/>
          <p:nvPr/>
        </p:nvSpPr>
        <p:spPr>
          <a:xfrm>
            <a:off x="381000" y="153536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8" name="Oval 37"/>
          <p:cNvSpPr/>
          <p:nvPr/>
        </p:nvSpPr>
        <p:spPr>
          <a:xfrm>
            <a:off x="381000" y="218147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0" name="Oval 39"/>
          <p:cNvSpPr/>
          <p:nvPr/>
        </p:nvSpPr>
        <p:spPr>
          <a:xfrm>
            <a:off x="381000" y="248627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1" name="Oval 40"/>
          <p:cNvSpPr/>
          <p:nvPr/>
        </p:nvSpPr>
        <p:spPr>
          <a:xfrm>
            <a:off x="381000" y="282600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3" name="Oval 32"/>
          <p:cNvSpPr/>
          <p:nvPr/>
        </p:nvSpPr>
        <p:spPr>
          <a:xfrm>
            <a:off x="381000" y="185921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0" name="Oval 49"/>
          <p:cNvSpPr/>
          <p:nvPr/>
        </p:nvSpPr>
        <p:spPr>
          <a:xfrm>
            <a:off x="376990" y="3145423"/>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1" name="Oval 50"/>
          <p:cNvSpPr/>
          <p:nvPr/>
        </p:nvSpPr>
        <p:spPr>
          <a:xfrm>
            <a:off x="376990" y="347244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2" name="Oval 51"/>
          <p:cNvSpPr/>
          <p:nvPr/>
        </p:nvSpPr>
        <p:spPr>
          <a:xfrm>
            <a:off x="376990" y="377724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3" name="Oval 52"/>
          <p:cNvSpPr/>
          <p:nvPr/>
        </p:nvSpPr>
        <p:spPr>
          <a:xfrm>
            <a:off x="376990" y="442336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4" name="Oval 53"/>
          <p:cNvSpPr/>
          <p:nvPr/>
        </p:nvSpPr>
        <p:spPr>
          <a:xfrm>
            <a:off x="376990" y="472816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G</a:t>
            </a:r>
            <a:endParaRPr lang="en-US" dirty="0">
              <a:solidFill>
                <a:schemeClr val="tx1"/>
              </a:solidFill>
            </a:endParaRPr>
          </a:p>
        </p:txBody>
      </p:sp>
      <p:sp>
        <p:nvSpPr>
          <p:cNvPr id="55" name="Oval 54"/>
          <p:cNvSpPr/>
          <p:nvPr/>
        </p:nvSpPr>
        <p:spPr>
          <a:xfrm>
            <a:off x="376990" y="506788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6" name="Oval 55"/>
          <p:cNvSpPr/>
          <p:nvPr/>
        </p:nvSpPr>
        <p:spPr>
          <a:xfrm>
            <a:off x="376990" y="410109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7" name="Oval 56"/>
          <p:cNvSpPr/>
          <p:nvPr/>
        </p:nvSpPr>
        <p:spPr>
          <a:xfrm>
            <a:off x="397042" y="573338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8" name="Oval 57"/>
          <p:cNvSpPr/>
          <p:nvPr/>
        </p:nvSpPr>
        <p:spPr>
          <a:xfrm>
            <a:off x="397042" y="606909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9" name="Oval 58"/>
          <p:cNvSpPr/>
          <p:nvPr/>
        </p:nvSpPr>
        <p:spPr>
          <a:xfrm>
            <a:off x="397042" y="639278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0" name="Oval 59"/>
          <p:cNvSpPr/>
          <p:nvPr/>
        </p:nvSpPr>
        <p:spPr>
          <a:xfrm>
            <a:off x="397042" y="537903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2" name="Oval 61"/>
          <p:cNvSpPr/>
          <p:nvPr/>
        </p:nvSpPr>
        <p:spPr>
          <a:xfrm>
            <a:off x="393032" y="67056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3" name="Oval 62"/>
          <p:cNvSpPr/>
          <p:nvPr/>
        </p:nvSpPr>
        <p:spPr>
          <a:xfrm>
            <a:off x="381000" y="698675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4" name="Oval 63"/>
          <p:cNvSpPr/>
          <p:nvPr/>
        </p:nvSpPr>
        <p:spPr>
          <a:xfrm>
            <a:off x="381000" y="731378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5" name="Oval 64"/>
          <p:cNvSpPr/>
          <p:nvPr/>
        </p:nvSpPr>
        <p:spPr>
          <a:xfrm>
            <a:off x="381000" y="764047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6" name="Oval 65"/>
          <p:cNvSpPr/>
          <p:nvPr/>
        </p:nvSpPr>
        <p:spPr>
          <a:xfrm>
            <a:off x="381000" y="796749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7" name="Oval 66"/>
          <p:cNvSpPr/>
          <p:nvPr/>
        </p:nvSpPr>
        <p:spPr>
          <a:xfrm>
            <a:off x="381000" y="828975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8" name="Oval 67"/>
          <p:cNvSpPr/>
          <p:nvPr/>
        </p:nvSpPr>
        <p:spPr>
          <a:xfrm>
            <a:off x="393032" y="858653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COMSEC (3 of 4)</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7" name="Rectangle 26"/>
          <p:cNvSpPr/>
          <p:nvPr/>
        </p:nvSpPr>
        <p:spPr>
          <a:xfrm>
            <a:off x="216568" y="1066800"/>
            <a:ext cx="6400800" cy="8048357"/>
          </a:xfrm>
          <a:prstGeom prst="rect">
            <a:avLst/>
          </a:prstGeom>
        </p:spPr>
        <p:txBody>
          <a:bodyPr wrap="square">
            <a:spAutoFit/>
          </a:bodyPr>
          <a:lstStyle/>
          <a:p>
            <a:r>
              <a:rPr lang="en-US" sz="1100" dirty="0" smtClean="0"/>
              <a:t>2.  Suspected or actual capture or compromise of COMSEC material will be reported by secure means when possible through the chain of command to the Squadron Signal Officer and/or the Squadron S-2.</a:t>
            </a:r>
            <a:endParaRPr lang="en-US" sz="1100" b="1" dirty="0" smtClean="0"/>
          </a:p>
          <a:p>
            <a:r>
              <a:rPr lang="en-US" sz="1100" dirty="0" smtClean="0"/>
              <a:t>3.  Reportable COMSEC Incidents - The following incidents will be reported to the Squadron S-2 as soon as discovered:</a:t>
            </a:r>
            <a:endParaRPr lang="en-US" sz="1100" b="1" dirty="0" smtClean="0"/>
          </a:p>
          <a:p>
            <a:r>
              <a:rPr lang="en-US" sz="1100" dirty="0" smtClean="0"/>
              <a:t>A.  Loss of accountability or control of COMSEC material.</a:t>
            </a:r>
            <a:endParaRPr lang="en-US" sz="1100" b="1" dirty="0" smtClean="0"/>
          </a:p>
          <a:p>
            <a:r>
              <a:rPr lang="en-US" sz="1100" dirty="0" smtClean="0"/>
              <a:t>B.  Any loss of material due to technical surveillance, combat loss or capture, theft etc.</a:t>
            </a:r>
            <a:endParaRPr lang="en-US" sz="1100" b="1" dirty="0" smtClean="0"/>
          </a:p>
          <a:p>
            <a:r>
              <a:rPr lang="en-US" sz="1100" dirty="0" smtClean="0"/>
              <a:t>C.  COMSEC material that had previously been reported as properly destroyed or COMSEC material left unsecured or unattended where unauthorized persons could have had access to it.</a:t>
            </a:r>
            <a:endParaRPr lang="en-US" sz="1100" b="1" dirty="0" smtClean="0"/>
          </a:p>
          <a:p>
            <a:r>
              <a:rPr lang="en-US" sz="1100" dirty="0" smtClean="0"/>
              <a:t>D.  Unauthorized copying, reproduction or photographing of COMSEC material.</a:t>
            </a:r>
            <a:endParaRPr lang="en-US" sz="1100" b="1" dirty="0" smtClean="0"/>
          </a:p>
          <a:p>
            <a:r>
              <a:rPr lang="en-US" sz="1100" dirty="0" smtClean="0"/>
              <a:t>E.  Unexplained removal of key from its protective packaging.</a:t>
            </a:r>
            <a:endParaRPr lang="en-US" sz="1100" b="1" dirty="0" smtClean="0"/>
          </a:p>
          <a:p>
            <a:r>
              <a:rPr lang="en-US" sz="1100" b="1" dirty="0" smtClean="0"/>
              <a:t>F.  Unauthorized disclosure of COMSEC material and attempts by unauthorized persons to gain access to COMSEC material.  </a:t>
            </a:r>
          </a:p>
          <a:p>
            <a:r>
              <a:rPr lang="en-US" sz="1100" dirty="0" smtClean="0"/>
              <a:t>G.  Destruction of COMSEC without a witness or destruction by other than authorized means.  One set of initials or signature on a destruction certificate.</a:t>
            </a:r>
            <a:endParaRPr lang="en-US" sz="1100" b="1" dirty="0" smtClean="0"/>
          </a:p>
          <a:p>
            <a:r>
              <a:rPr lang="en-US" sz="1100" dirty="0" smtClean="0"/>
              <a:t>H.  Use of COMSEC equipment having defective logic circuitry.</a:t>
            </a:r>
            <a:endParaRPr lang="en-US" sz="1100" b="1" dirty="0" smtClean="0"/>
          </a:p>
          <a:p>
            <a:r>
              <a:rPr lang="en-US" sz="1100" dirty="0" smtClean="0"/>
              <a:t>I.    Deliberate falsification of COMSEC records.</a:t>
            </a:r>
            <a:endParaRPr lang="en-US" sz="1100" b="1" dirty="0" smtClean="0"/>
          </a:p>
          <a:p>
            <a:r>
              <a:rPr lang="en-US" sz="1100" dirty="0" smtClean="0"/>
              <a:t>J.   Unauthorized retention of COMSEC material past supercession.</a:t>
            </a:r>
            <a:endParaRPr lang="en-US" sz="1100" b="1" dirty="0" smtClean="0"/>
          </a:p>
          <a:p>
            <a:r>
              <a:rPr lang="en-US" sz="1100" dirty="0" smtClean="0"/>
              <a:t>K.  Use of unauthorized or locally produced key, unauthorized extension of crypto-period, use of compromised, superseded, defective or previously used key.</a:t>
            </a:r>
            <a:endParaRPr lang="en-US" sz="1100" b="1" dirty="0" smtClean="0"/>
          </a:p>
          <a:p>
            <a:r>
              <a:rPr lang="en-US" sz="1100" dirty="0" smtClean="0"/>
              <a:t>L.  Premature exposure of COMSEC key.</a:t>
            </a:r>
            <a:endParaRPr lang="en-US" sz="1100" b="1" dirty="0" smtClean="0"/>
          </a:p>
          <a:p>
            <a:r>
              <a:rPr lang="en-US" sz="1100" dirty="0" smtClean="0"/>
              <a:t>M.  Any other occurrence that may jeopardize the security of COMSEC material or the information it protects.</a:t>
            </a:r>
            <a:endParaRPr lang="en-US" sz="1100" b="1" dirty="0" smtClean="0"/>
          </a:p>
          <a:p>
            <a:r>
              <a:rPr lang="en-US" sz="1100" dirty="0" smtClean="0"/>
              <a:t>4.  Reports</a:t>
            </a:r>
            <a:endParaRPr lang="en-US" sz="1100" b="1" dirty="0" smtClean="0"/>
          </a:p>
          <a:p>
            <a:r>
              <a:rPr lang="en-US" sz="1100" dirty="0" smtClean="0"/>
              <a:t>A.  Initial report</a:t>
            </a:r>
            <a:endParaRPr lang="en-US" sz="1100" b="1" dirty="0" smtClean="0"/>
          </a:p>
          <a:p>
            <a:r>
              <a:rPr lang="en-US" sz="1100" dirty="0" smtClean="0"/>
              <a:t>(1) This report will be submitted for each reportable COMSEC incident.</a:t>
            </a:r>
            <a:endParaRPr lang="en-US" sz="1100" b="1" dirty="0" smtClean="0"/>
          </a:p>
          <a:p>
            <a:r>
              <a:rPr lang="en-US" sz="1100" dirty="0" smtClean="0"/>
              <a:t>(2) If all facts regarding the incident are included, the initial report will also become the final report and will state so.</a:t>
            </a:r>
          </a:p>
          <a:p>
            <a:r>
              <a:rPr lang="en-US" sz="1100" dirty="0" smtClean="0"/>
              <a:t>B.  Amplifying report.  This report will be submitted when there is new information regarding an incident for which an initial report has been submitted or every 30 days until a final report has been submitted.</a:t>
            </a:r>
            <a:endParaRPr lang="en-US" sz="1100" b="1" dirty="0" smtClean="0"/>
          </a:p>
          <a:p>
            <a:r>
              <a:rPr lang="en-US" sz="1100" dirty="0" smtClean="0"/>
              <a:t>C.  Final Report.  This report is always required and must always contain a summary of the results of all inquiries and investigations.</a:t>
            </a:r>
            <a:endParaRPr lang="en-US" sz="1100" b="1" dirty="0" smtClean="0"/>
          </a:p>
          <a:p>
            <a:r>
              <a:rPr lang="en-US" sz="1100" dirty="0" smtClean="0"/>
              <a:t>D.  Classification of Reports.  COMSEC incident reports will be marked classified according to content.“FOR OFFICIAL USE ONLY” are exempt from automatic disclosure under AR 25-25.</a:t>
            </a:r>
            <a:endParaRPr lang="en-US" sz="1100" b="1" dirty="0" smtClean="0"/>
          </a:p>
          <a:p>
            <a:r>
              <a:rPr lang="en-US" sz="1100" dirty="0" smtClean="0"/>
              <a:t> </a:t>
            </a:r>
            <a:endParaRPr lang="en-US" sz="1100" b="1" dirty="0" smtClean="0"/>
          </a:p>
          <a:p>
            <a:r>
              <a:rPr lang="en-US" sz="1100" dirty="0" smtClean="0"/>
              <a:t>5.  Suspected SOI Compromise - Inform the Signal Officer immediately!</a:t>
            </a:r>
            <a:endParaRPr lang="en-US" sz="1100" b="1" dirty="0" smtClean="0"/>
          </a:p>
          <a:p>
            <a:r>
              <a:rPr lang="en-US" sz="1100" dirty="0" smtClean="0"/>
              <a:t>A.  Concept.  In the event of compromise, 3-7 CAV will have the capability to change COMSEC to the next key segment per guidance from Division.</a:t>
            </a:r>
            <a:endParaRPr lang="en-US" sz="1100" b="1" dirty="0" smtClean="0"/>
          </a:p>
          <a:p>
            <a:r>
              <a:rPr lang="en-US" sz="1100" dirty="0" smtClean="0"/>
              <a:t>B.  Decision to Execute</a:t>
            </a:r>
            <a:endParaRPr lang="en-US" sz="1100" b="1" dirty="0" smtClean="0"/>
          </a:p>
          <a:p>
            <a:r>
              <a:rPr lang="en-US" sz="1100" dirty="0" smtClean="0"/>
              <a:t>(1) Squadron Commander will direct the switch of COMSEC Keys, weighing impact of compromise vs. impact of degraded communication during COMSEC changeover.</a:t>
            </a:r>
            <a:endParaRPr lang="en-US" sz="1100" b="1" dirty="0" smtClean="0"/>
          </a:p>
          <a:p>
            <a:r>
              <a:rPr lang="en-US" sz="1100" dirty="0" smtClean="0"/>
              <a:t>(2) Division must attain permission from the controlling authority to issue the “Reserve COMSEC Key”.</a:t>
            </a:r>
            <a:endParaRPr lang="en-US" sz="1100" b="1" dirty="0" smtClean="0"/>
          </a:p>
          <a:p>
            <a:r>
              <a:rPr lang="en-US" sz="1100" dirty="0" smtClean="0"/>
              <a:t>C.  Execution.</a:t>
            </a:r>
            <a:endParaRPr lang="en-US" sz="1100" b="1" dirty="0" smtClean="0"/>
          </a:p>
          <a:p>
            <a:r>
              <a:rPr lang="en-US" sz="1100" dirty="0" smtClean="0"/>
              <a:t>(1) New key from Sqdn Commo at Sqdn HQs or via OTAR (Over The Air Re-key).</a:t>
            </a:r>
            <a:endParaRPr lang="en-US" sz="1100" b="1" dirty="0" smtClean="0"/>
          </a:p>
          <a:p>
            <a:r>
              <a:rPr lang="en-US" sz="1100" dirty="0" smtClean="0"/>
              <a:t>(2) Key will be in electronic form.</a:t>
            </a:r>
            <a:endParaRPr lang="en-US" sz="4000" dirty="0" smtClean="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404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Mission Command</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COMSEC (4 of 4)</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7137" name="Rectangle 1"/>
          <p:cNvSpPr>
            <a:spLocks noChangeArrowheads="1"/>
          </p:cNvSpPr>
          <p:nvPr/>
        </p:nvSpPr>
        <p:spPr bwMode="auto">
          <a:xfrm>
            <a:off x="-437148" y="1058780"/>
            <a:ext cx="7086600" cy="4678204"/>
          </a:xfrm>
          <a:prstGeom prst="rect">
            <a:avLst/>
          </a:prstGeom>
          <a:noFill/>
          <a:ln w="9525">
            <a:noFill/>
            <a:miter lim="800000"/>
            <a:headEnd/>
            <a:tailEnd/>
          </a:ln>
          <a:effectLst/>
        </p:spPr>
        <p:txBody>
          <a:bodyPr vert="horz" wrap="square" lIns="822066"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6.  COMSEC Compromise Confirmation or Threat of an Incident Taken as a Compromise</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  If the compromise is of an SOI edition, the codeword “Custer "will be given over the net, symbolizing the immediate switch to a new SOI edition.  New Edition SOIs will be located with each Troop TOC, the SIGO at the TOC and the commo representative at all other locations.</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B.  If the compromise is of the FM variable fill (TEK), the following actions will be taken:</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 NCS makes net call.</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 Codeword  “Buttnaked” is given. All users will change Julian date in SINCGARS to add three days.  NCS will leave Squadron net on current julian date and add three days to A/L (Change A/L Net ID to Command Net ID).</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(3) NCS makes NET call.</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All Stations change to new COMSEC.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NCS makes NET call.</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(6) NCS gives second codeword “Guinness.”</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(7) All users will change the julian date in their SINCGARS RTs to subtract 3 days (back to the correct julian date. (FH only)</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(8) NCS performs NET call.</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(9) Resume radio traffic.</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7.  COMSEC Equipment.  The following is a list of equipment containing COMSEC: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SINCGARS Radio</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FBCB2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ANCD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PLGR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TACSAT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  Warlocks (ICE, Green, Red, and Blue)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G.  ICOM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  Computers with “Secret” classified hard drives and access to SIPR.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1" name="Group 30"/>
          <p:cNvGrpSpPr/>
          <p:nvPr/>
        </p:nvGrpSpPr>
        <p:grpSpPr>
          <a:xfrm>
            <a:off x="0" y="5562597"/>
            <a:ext cx="6722536" cy="3429003"/>
            <a:chOff x="0" y="5562600"/>
            <a:chExt cx="6722536" cy="3429003"/>
          </a:xfrm>
        </p:grpSpPr>
        <p:sp>
          <p:nvSpPr>
            <p:cNvPr id="32"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5"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8"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4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42"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44"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45"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 name="Picture 45" descr="Picture10.png"/>
            <p:cNvPicPr>
              <a:picLocks noChangeAspect="1"/>
            </p:cNvPicPr>
            <p:nvPr/>
          </p:nvPicPr>
          <p:blipFill>
            <a:blip r:embed="rId2" cstate="print"/>
            <a:stretch>
              <a:fillRect/>
            </a:stretch>
          </p:blipFill>
          <p:spPr>
            <a:xfrm>
              <a:off x="0" y="5562600"/>
              <a:ext cx="6722536" cy="3429003"/>
            </a:xfrm>
            <a:prstGeom prst="rect">
              <a:avLst/>
            </a:prstGeom>
          </p:spPr>
        </p:pic>
        <p:sp>
          <p:nvSpPr>
            <p:cNvPr id="47" name="Rectangle 46"/>
            <p:cNvSpPr/>
            <p:nvPr/>
          </p:nvSpPr>
          <p:spPr>
            <a:xfrm>
              <a:off x="838200" y="7162800"/>
              <a:ext cx="2971800" cy="152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HF: Beyond line-of-sight</a:t>
              </a:r>
              <a:endParaRPr lang="en-US" sz="1100" b="1" dirty="0">
                <a:solidFill>
                  <a:schemeClr val="tx1"/>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KPJG00Z.jpg"/>
          <p:cNvPicPr>
            <a:picLocks noChangeAspect="1"/>
          </p:cNvPicPr>
          <p:nvPr/>
        </p:nvPicPr>
        <p:blipFill>
          <a:blip r:embed="rId2"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pic>
        <p:nvPicPr>
          <p:cNvPr id="4" name="Picture 4"/>
          <p:cNvPicPr>
            <a:picLocks noChangeAspect="1" noChangeArrowheads="1"/>
          </p:cNvPicPr>
          <p:nvPr/>
        </p:nvPicPr>
        <p:blipFill>
          <a:blip r:embed="rId3" cstate="print"/>
          <a:srcRect/>
          <a:stretch>
            <a:fillRect/>
          </a:stretch>
        </p:blipFill>
        <p:spPr bwMode="auto">
          <a:xfrm>
            <a:off x="2" y="3"/>
            <a:ext cx="1982604" cy="761999"/>
          </a:xfrm>
          <a:prstGeom prst="rect">
            <a:avLst/>
          </a:prstGeom>
          <a:noFill/>
          <a:ln w="9525">
            <a:noFill/>
            <a:miter lim="800000"/>
            <a:headEnd/>
            <a:tailEnd/>
          </a:ln>
        </p:spPr>
      </p:pic>
      <p:sp>
        <p:nvSpPr>
          <p:cNvPr id="129026" name="Title 1"/>
          <p:cNvSpPr>
            <a:spLocks noGrp="1"/>
          </p:cNvSpPr>
          <p:nvPr>
            <p:ph type="title"/>
          </p:nvPr>
        </p:nvSpPr>
        <p:spPr/>
        <p:txBody>
          <a:bodyPr/>
          <a:lstStyle/>
          <a:p>
            <a:pPr eaLnBrk="1" hangingPunct="1"/>
            <a:r>
              <a:rPr lang="en-US" b="1" dirty="0" smtClean="0"/>
              <a:t>MOVEMENT &amp; MANEUVER</a:t>
            </a:r>
          </a:p>
        </p:txBody>
      </p:sp>
      <p:grpSp>
        <p:nvGrpSpPr>
          <p:cNvPr id="5" name="Group 13"/>
          <p:cNvGrpSpPr/>
          <p:nvPr/>
        </p:nvGrpSpPr>
        <p:grpSpPr>
          <a:xfrm>
            <a:off x="6248400" y="8534400"/>
            <a:ext cx="533400" cy="457200"/>
            <a:chOff x="35343" y="35927"/>
            <a:chExt cx="646457" cy="620982"/>
          </a:xfrm>
        </p:grpSpPr>
        <p:pic>
          <p:nvPicPr>
            <p:cNvPr id="6" name="Picture 40" descr="2HBCT%20Crest83c4fcd6-5c70-45f7-97dc-54f290adea85_03202009_040444_AM.png"/>
            <p:cNvPicPr>
              <a:picLocks noChangeAspect="1"/>
            </p:cNvPicPr>
            <p:nvPr/>
          </p:nvPicPr>
          <p:blipFill>
            <a:blip r:embed="rId4" cstate="print"/>
            <a:srcRect/>
            <a:stretch>
              <a:fillRect/>
            </a:stretch>
          </p:blipFill>
          <p:spPr bwMode="auto">
            <a:xfrm>
              <a:off x="35343" y="35927"/>
              <a:ext cx="375002" cy="471716"/>
            </a:xfrm>
            <a:prstGeom prst="rect">
              <a:avLst/>
            </a:prstGeom>
            <a:noFill/>
            <a:ln w="9525">
              <a:noFill/>
              <a:miter lim="800000"/>
              <a:headEnd/>
              <a:tailEnd/>
            </a:ln>
          </p:spPr>
        </p:pic>
        <p:pic>
          <p:nvPicPr>
            <p:cNvPr id="7" name="Picture 44" descr="3-7cavcres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graphicFrame>
        <p:nvGraphicFramePr>
          <p:cNvPr id="10" name="Table 9"/>
          <p:cNvGraphicFramePr>
            <a:graphicFrameLocks noGrp="1"/>
          </p:cNvGraphicFramePr>
          <p:nvPr/>
        </p:nvGraphicFramePr>
        <p:xfrm>
          <a:off x="1147010" y="1828800"/>
          <a:ext cx="4572000" cy="6978055"/>
        </p:xfrm>
        <a:graphic>
          <a:graphicData uri="http://schemas.openxmlformats.org/drawingml/2006/table">
            <a:tbl>
              <a:tblPr/>
              <a:tblGrid>
                <a:gridCol w="979714"/>
                <a:gridCol w="3592286"/>
              </a:tblGrid>
              <a:tr h="255388">
                <a:tc>
                  <a:txBody>
                    <a:bodyPr/>
                    <a:lstStyle/>
                    <a:p>
                      <a:pPr algn="ctr" fontAlgn="b"/>
                      <a:r>
                        <a:rPr lang="en-US" sz="1100" b="0" i="0" u="none" strike="noStrike" dirty="0" smtClean="0">
                          <a:solidFill>
                            <a:srgbClr val="000000"/>
                          </a:solidFill>
                          <a:latin typeface="Arial"/>
                        </a:rPr>
                        <a:t>500</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REDON</a:t>
                      </a:r>
                      <a:r>
                        <a:rPr lang="en-US" sz="1100" baseline="0" dirty="0" smtClean="0">
                          <a:latin typeface="Arial" pitchFamily="34" charset="0"/>
                          <a:cs typeface="Arial" pitchFamily="34" charset="0"/>
                        </a:rPr>
                        <a:t> Status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501</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Near/Far</a:t>
                      </a:r>
                      <a:r>
                        <a:rPr lang="en-US" sz="1100" baseline="0" dirty="0" smtClean="0">
                          <a:latin typeface="Arial" pitchFamily="34" charset="0"/>
                          <a:cs typeface="Arial" pitchFamily="34" charset="0"/>
                        </a:rPr>
                        <a:t> Recognition Signals &amp; Linkup</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502</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Passage of Lines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503</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Assembly Area Procedures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504</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baseline="0" dirty="0" smtClean="0">
                          <a:latin typeface="Arial" pitchFamily="34" charset="0"/>
                          <a:cs typeface="Arial" pitchFamily="34" charset="0"/>
                        </a:rPr>
                        <a:t>Reconnaissance Fundamentals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505</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Establishing</a:t>
                      </a:r>
                      <a:r>
                        <a:rPr lang="en-US" sz="1100" baseline="0" dirty="0" smtClean="0">
                          <a:latin typeface="Arial" pitchFamily="34" charset="0"/>
                          <a:cs typeface="Arial" pitchFamily="34" charset="0"/>
                        </a:rPr>
                        <a:t> OPs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506</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Zone Reconnaissance</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507</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Arial" pitchFamily="34" charset="0"/>
                          <a:cs typeface="Arial" pitchFamily="34" charset="0"/>
                        </a:rPr>
                        <a:t>Route Reconnaissance - Route Classification Formula</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508</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Arial" pitchFamily="34" charset="0"/>
                          <a:cs typeface="Arial" pitchFamily="34" charset="0"/>
                        </a:rPr>
                        <a:t>Reconnaissance Overlay Symbols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509</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Screen &amp; Area Security</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510</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Movement to</a:t>
                      </a:r>
                      <a:r>
                        <a:rPr lang="en-US" sz="1100" b="0" i="0" u="none" strike="noStrike" baseline="0" dirty="0" smtClean="0">
                          <a:solidFill>
                            <a:srgbClr val="000000"/>
                          </a:solidFill>
                          <a:latin typeface="Arial" pitchFamily="34" charset="0"/>
                          <a:cs typeface="Arial" pitchFamily="34" charset="0"/>
                        </a:rPr>
                        <a:t> Contact</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511</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Cordon &amp; Search/Knock</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512</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Air</a:t>
                      </a:r>
                      <a:r>
                        <a:rPr lang="en-US" sz="1100" baseline="0" dirty="0" smtClean="0">
                          <a:latin typeface="Arial" pitchFamily="34" charset="0"/>
                          <a:cs typeface="Arial" pitchFamily="34" charset="0"/>
                        </a:rPr>
                        <a:t> Ground Integration</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513</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t>Establish</a:t>
                      </a:r>
                      <a:r>
                        <a:rPr lang="en-US" sz="1100" baseline="0" dirty="0" smtClean="0"/>
                        <a:t> HLZ</a:t>
                      </a:r>
                      <a:endParaRPr lang="en-US" sz="1100" dirty="0"/>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514</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9 Lin</a:t>
                      </a:r>
                      <a:r>
                        <a:rPr lang="en-US" sz="1100" baseline="0" dirty="0" smtClean="0">
                          <a:latin typeface="Arial" pitchFamily="34" charset="0"/>
                          <a:cs typeface="Arial" pitchFamily="34" charset="0"/>
                        </a:rPr>
                        <a:t>e MEDEVAC w/MIST</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515</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Air Assault Operations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516</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Urban Operations</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a:rPr>
                        <a:t>517</a:t>
                      </a:r>
                      <a:endParaRPr lang="en-US" sz="11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100" dirty="0" smtClean="0">
                          <a:latin typeface="Arial" pitchFamily="34" charset="0"/>
                          <a:cs typeface="Arial" pitchFamily="34" charset="0"/>
                        </a:rPr>
                        <a:t>Dismount Drill for Hasty Reconnaissance</a:t>
                      </a:r>
                      <a:endParaRPr lang="en-US" sz="11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pitchFamily="34" charset="0"/>
                          <a:cs typeface="Arial" pitchFamily="34" charset="0"/>
                        </a:rPr>
                        <a:t>518</a:t>
                      </a:r>
                      <a:endParaRPr lang="en-US" sz="11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Relief</a:t>
                      </a:r>
                      <a:r>
                        <a:rPr lang="en-US" sz="1100" b="0" i="0" u="none" strike="noStrike" baseline="0" dirty="0" smtClean="0">
                          <a:solidFill>
                            <a:srgbClr val="000000"/>
                          </a:solidFill>
                          <a:latin typeface="Arial" pitchFamily="34" charset="0"/>
                          <a:cs typeface="Arial" pitchFamily="34" charset="0"/>
                        </a:rPr>
                        <a:t> in Place</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pitchFamily="34" charset="0"/>
                          <a:cs typeface="Arial" pitchFamily="34" charset="0"/>
                        </a:rPr>
                        <a:t>519</a:t>
                      </a:r>
                      <a:endParaRPr lang="en-US" sz="11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Reconnaissance</a:t>
                      </a:r>
                      <a:r>
                        <a:rPr lang="en-US" sz="1100" b="0" i="0" u="none" strike="noStrike" baseline="0" dirty="0" smtClean="0">
                          <a:solidFill>
                            <a:srgbClr val="000000"/>
                          </a:solidFill>
                          <a:latin typeface="Arial" pitchFamily="34" charset="0"/>
                          <a:cs typeface="Arial" pitchFamily="34" charset="0"/>
                        </a:rPr>
                        <a:t> Handover &amp; Adjacent Unit Coord.</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520</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Tactical Road March</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b="0" dirty="0" smtClean="0"/>
                        <a:t>521</a:t>
                      </a:r>
                      <a:endParaRPr lang="en-US" sz="1100" b="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Quick Reaction Force</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pitchFamily="34" charset="0"/>
                          <a:cs typeface="Arial" pitchFamily="34" charset="0"/>
                        </a:rPr>
                        <a:t>522</a:t>
                      </a:r>
                      <a:endParaRPr lang="en-US" sz="11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Traffic Control Point</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fontAlgn="b"/>
                      <a:r>
                        <a:rPr lang="en-US" sz="1100" b="0" i="0" u="none" strike="noStrike" dirty="0" smtClean="0">
                          <a:solidFill>
                            <a:srgbClr val="000000"/>
                          </a:solidFill>
                          <a:latin typeface="Arial" pitchFamily="34" charset="0"/>
                          <a:cs typeface="Arial" pitchFamily="34" charset="0"/>
                        </a:rPr>
                        <a:t>523</a:t>
                      </a:r>
                      <a:endParaRPr lang="en-US" sz="11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Vehicle Load Plans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524</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Patrol Checklist</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759">
                <a:tc>
                  <a:txBody>
                    <a:bodyPr/>
                    <a:lstStyle/>
                    <a:p>
                      <a:pPr algn="ctr"/>
                      <a:r>
                        <a:rPr lang="en-US" sz="1100" dirty="0" smtClean="0"/>
                        <a:t>525</a:t>
                      </a:r>
                      <a:endParaRPr lang="en-US" sz="1100"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Arial" pitchFamily="34" charset="0"/>
                          <a:cs typeface="Arial" pitchFamily="34" charset="0"/>
                        </a:rPr>
                        <a:t>Fundamentals</a:t>
                      </a:r>
                      <a:r>
                        <a:rPr lang="en-US" sz="1100" b="0" i="0" u="none" strike="noStrike" baseline="0" dirty="0" smtClean="0">
                          <a:solidFill>
                            <a:srgbClr val="000000"/>
                          </a:solidFill>
                          <a:latin typeface="Arial" pitchFamily="34" charset="0"/>
                          <a:cs typeface="Arial" pitchFamily="34" charset="0"/>
                        </a:rPr>
                        <a:t> of Security</a:t>
                      </a:r>
                      <a:endParaRPr lang="en-US" sz="11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500</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REDCON Status</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0209" name="Rectangle 1"/>
          <p:cNvSpPr>
            <a:spLocks noChangeArrowheads="1"/>
          </p:cNvSpPr>
          <p:nvPr/>
        </p:nvSpPr>
        <p:spPr bwMode="auto">
          <a:xfrm>
            <a:off x="228600" y="1157436"/>
            <a:ext cx="62484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Squadron will use the following readiness conditions to identify the speed with which a unit must be ready for combat or movement. This usually accompanies WARNOs.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Subordinate units will also report their readiness to move by stating their REDCON status. Additionally, mechanics, medics, and others should use these codes to estimate when elements (injured personnel, combat vehicles, supplies, etc) will be ready for combat. </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lang="en-US" sz="1100"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REDCON 1</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Full alert; able to move or take off immediately.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Radio checks complete; FBCB2 fully operational.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Vehicles loaded, secured; weapons manned.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Personal equipment stowed, NBC alarms, and hot loop equipment stowed; all OP’s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pulled in. All personnel alert and mounted on vehicles.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Engines running. </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(Commander will initiate “Short Count” if deemed necessary.)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REDCON 1.5</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A variant of REDCON 1; ready to move in five minutes.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 Engines are off; crews prepared to initiate “Short Count” O/O from Commander.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REDCON 2</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Full security; able to move in 15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Vehicles loaded with all equipment</a:t>
            </a: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(Except hot loop and NBC alarms.)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Primary weapons manned and prepared to fire.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Vehicles shut down.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Mission fully briefed and understood by all members of patrol.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(All Pre-Combat Checks are complete.)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(Note: Depending on the tactical situation and orders from the commander,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dismounted OP’s may remain in place.)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REDCON 3</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Reduced security; able to move in 30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50 % of each crew stands down for maintenance, crew rest.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TC / BC positions manned and radios monitored.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PMCS performed with no major disassembly of equipment.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REDCON 4</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Minimum security; able to move in 60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Minimum of 25% security. Digital and FM links with TOC’s and other platoon’s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maintained.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Primary weapon manned and operational.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Maintenance performed with minor disassembly allowed.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REDCON 5</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Reduced security to 10 – 20%, Ready to move in 2 hours.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Conduct thorough maintenance.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Consolidation and Reorganization.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Maintain continuous operations.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501</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Near/Far Recognition Signals &amp; Linkup Procedures</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2257" name="Rectangle 1"/>
          <p:cNvSpPr>
            <a:spLocks noChangeArrowheads="1"/>
          </p:cNvSpPr>
          <p:nvPr/>
        </p:nvSpPr>
        <p:spPr bwMode="auto">
          <a:xfrm>
            <a:off x="196518" y="1220957"/>
            <a:ext cx="63246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Day recognition signals.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 Mounted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Near: Visual U.S. Vehicle Identification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39825"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Far:</a:t>
            </a:r>
            <a:r>
              <a:rPr kumimoji="0" lang="en-US" sz="11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B.</a:t>
            </a:r>
            <a:r>
              <a:rPr kumimoji="0" lang="en-US" sz="11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Dismounted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Near: Number Combination designated through FM or according to SOI</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Far:</a:t>
            </a:r>
            <a:r>
              <a:rPr kumimoji="0" lang="en-US" sz="11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FM or ICOM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Night recognition signals.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Mounted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1033463" marR="0" lvl="0" indent="-1033463"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Near: Phoenix Lights mounted on antennas</a:t>
            </a:r>
            <a:r>
              <a:rPr lang="en-US" sz="1100" dirty="0" smtClean="0">
                <a:cs typeface="Arial" pitchFamily="34"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VS-17 panel on top of vehicles (for air identification)</a:t>
            </a:r>
            <a:r>
              <a:rPr lang="en-US" sz="1100" dirty="0" smtClean="0">
                <a:cs typeface="Arial" pitchFamily="34"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Number Combination method using IR flashlight or laser pointer</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Far:</a:t>
            </a:r>
            <a:r>
              <a:rPr kumimoji="0" lang="en-US" sz="11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B. Dismounted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Near:	Personnel moving on the ground marked with Phoenix lights or IR 	</a:t>
            </a:r>
            <a:r>
              <a:rPr kumimoji="0" lang="en-US" sz="11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chemlight</a:t>
            </a:r>
            <a:r>
              <a:rPr lang="en-US" sz="1100" dirty="0" smtClean="0">
                <a:cs typeface="Arial" pitchFamily="34"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Number Combination designated through FM or according to SOI</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33463"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Far:</a:t>
            </a:r>
            <a:r>
              <a:rPr kumimoji="0" lang="en-US" sz="1100" b="0"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FM or ICOM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7"/>
          <p:cNvSpPr/>
          <p:nvPr/>
        </p:nvSpPr>
        <p:spPr>
          <a:xfrm>
            <a:off x="228600" y="4304723"/>
            <a:ext cx="6400800" cy="4662815"/>
          </a:xfrm>
          <a:prstGeom prst="rect">
            <a:avLst/>
          </a:prstGeom>
        </p:spPr>
        <p:txBody>
          <a:bodyPr>
            <a:spAutoFit/>
          </a:bodyPr>
          <a:lstStyle/>
          <a:p>
            <a:pPr fontAlgn="auto">
              <a:spcBef>
                <a:spcPts val="0"/>
              </a:spcBef>
              <a:spcAft>
                <a:spcPts val="0"/>
              </a:spcAft>
              <a:defRPr/>
            </a:pPr>
            <a:r>
              <a:rPr lang="en-US" sz="1100" dirty="0">
                <a:cs typeface="Arial" pitchFamily="34" charset="0"/>
              </a:rPr>
              <a:t>A linkup is a meeting of friendly ground forces. Linkup occurs in the following situations:</a:t>
            </a:r>
          </a:p>
          <a:p>
            <a:pPr marL="228600" indent="-109538" fontAlgn="auto">
              <a:spcBef>
                <a:spcPts val="0"/>
              </a:spcBef>
              <a:spcAft>
                <a:spcPts val="0"/>
              </a:spcAft>
              <a:buFont typeface="Arial" pitchFamily="34" charset="0"/>
              <a:buChar char="•"/>
              <a:defRPr/>
            </a:pPr>
            <a:r>
              <a:rPr lang="en-US" sz="1100" dirty="0">
                <a:cs typeface="Arial" pitchFamily="34" charset="0"/>
              </a:rPr>
              <a:t>The troop conducts linkup to facilitate BHO or RHO.</a:t>
            </a:r>
          </a:p>
          <a:p>
            <a:pPr marL="228600" indent="-109538" fontAlgn="auto">
              <a:spcBef>
                <a:spcPts val="0"/>
              </a:spcBef>
              <a:spcAft>
                <a:spcPts val="0"/>
              </a:spcAft>
              <a:buFont typeface="Arial" pitchFamily="34" charset="0"/>
              <a:buChar char="•"/>
              <a:defRPr/>
            </a:pPr>
            <a:r>
              <a:rPr lang="en-US" sz="1100" dirty="0">
                <a:cs typeface="Arial" pitchFamily="34" charset="0"/>
              </a:rPr>
              <a:t>The troop reaches an objective that has been previously seized.</a:t>
            </a:r>
          </a:p>
          <a:p>
            <a:pPr marL="228600" indent="-109538" fontAlgn="auto">
              <a:spcBef>
                <a:spcPts val="0"/>
              </a:spcBef>
              <a:spcAft>
                <a:spcPts val="0"/>
              </a:spcAft>
              <a:buFont typeface="Arial" pitchFamily="34" charset="0"/>
              <a:buChar char="•"/>
              <a:defRPr/>
            </a:pPr>
            <a:r>
              <a:rPr lang="en-US" sz="1100" dirty="0">
                <a:cs typeface="Arial" pitchFamily="34" charset="0"/>
              </a:rPr>
              <a:t>An encircled element breaks out to rejoin friendly forces.</a:t>
            </a:r>
          </a:p>
          <a:p>
            <a:pPr marL="228600" indent="-109538" fontAlgn="auto">
              <a:spcBef>
                <a:spcPts val="0"/>
              </a:spcBef>
              <a:spcAft>
                <a:spcPts val="0"/>
              </a:spcAft>
              <a:buFont typeface="Arial" pitchFamily="34" charset="0"/>
              <a:buChar char="•"/>
              <a:defRPr/>
            </a:pPr>
            <a:r>
              <a:rPr lang="en-US" sz="1100" dirty="0">
                <a:cs typeface="Arial" pitchFamily="34" charset="0"/>
              </a:rPr>
              <a:t>Converging forces meet.</a:t>
            </a:r>
          </a:p>
          <a:p>
            <a:pPr marL="228600" indent="-109538" fontAlgn="auto">
              <a:spcBef>
                <a:spcPts val="0"/>
              </a:spcBef>
              <a:spcAft>
                <a:spcPts val="0"/>
              </a:spcAft>
              <a:buFont typeface="Arial" pitchFamily="34" charset="0"/>
              <a:buChar char="•"/>
              <a:defRPr/>
            </a:pPr>
            <a:r>
              <a:rPr lang="en-US" sz="1100" dirty="0">
                <a:cs typeface="Arial" pitchFamily="34" charset="0"/>
              </a:rPr>
              <a:t>The troop takes part in either a forward or rearward passage of lines.</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b="1" dirty="0">
                <a:cs typeface="Arial" pitchFamily="34" charset="0"/>
              </a:rPr>
              <a:t>PLANNING CONSIDERATIONS</a:t>
            </a:r>
          </a:p>
          <a:p>
            <a:pPr fontAlgn="auto">
              <a:spcBef>
                <a:spcPts val="0"/>
              </a:spcBef>
              <a:spcAft>
                <a:spcPts val="0"/>
              </a:spcAft>
              <a:defRPr/>
            </a:pPr>
            <a:r>
              <a:rPr lang="en-US" sz="1100" dirty="0">
                <a:cs typeface="Arial" pitchFamily="34" charset="0"/>
              </a:rPr>
              <a:t>The headquarters directing linkup establishes the command relationship between the forces involved and the responsibilities of each force. Both forces remain under the control of the headquarters directing the linkup. If this headquarters cannot adequately control the operation, responsibility is delegated to one of the forces involved. OPCON is the normal command relationship used. Often the moving force is placed under OPCON of the stationary force, or the force out of contact is placed under OPCON of the force in</a:t>
            </a:r>
          </a:p>
          <a:p>
            <a:pPr fontAlgn="auto">
              <a:spcBef>
                <a:spcPts val="0"/>
              </a:spcBef>
              <a:spcAft>
                <a:spcPts val="0"/>
              </a:spcAft>
              <a:defRPr/>
            </a:pPr>
            <a:r>
              <a:rPr lang="en-US" sz="1100" dirty="0">
                <a:cs typeface="Arial" pitchFamily="34" charset="0"/>
              </a:rPr>
              <a:t>contact.</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When possible, the commanders of the forces involved establish liaison. Before initiating a linkup operation, the HQs elements of the stationary force and the linkup force must share SA data, including the following:</a:t>
            </a:r>
          </a:p>
          <a:p>
            <a:pPr marL="231775" indent="-115888" fontAlgn="auto">
              <a:spcBef>
                <a:spcPts val="0"/>
              </a:spcBef>
              <a:spcAft>
                <a:spcPts val="0"/>
              </a:spcAft>
              <a:buFont typeface="Arial" pitchFamily="34" charset="0"/>
              <a:buChar char="•"/>
              <a:defRPr/>
            </a:pPr>
            <a:r>
              <a:rPr lang="en-US" sz="1100" dirty="0">
                <a:cs typeface="Arial" pitchFamily="34" charset="0"/>
              </a:rPr>
              <a:t>Digital graphic overlays with linkup graphic controls measures, obstacles, and FSCMs.</a:t>
            </a:r>
          </a:p>
          <a:p>
            <a:pPr marL="231775" indent="-115888" fontAlgn="auto">
              <a:spcBef>
                <a:spcPts val="0"/>
              </a:spcBef>
              <a:spcAft>
                <a:spcPts val="0"/>
              </a:spcAft>
              <a:buFont typeface="Arial" pitchFamily="34" charset="0"/>
              <a:buChar char="•"/>
              <a:defRPr/>
            </a:pPr>
            <a:r>
              <a:rPr lang="en-US" sz="1100" dirty="0">
                <a:cs typeface="Arial" pitchFamily="34" charset="0"/>
              </a:rPr>
              <a:t>Manual/digital identification procedures.</a:t>
            </a:r>
          </a:p>
          <a:p>
            <a:pPr marL="231775" indent="-115888" fontAlgn="auto">
              <a:spcBef>
                <a:spcPts val="0"/>
              </a:spcBef>
              <a:spcAft>
                <a:spcPts val="0"/>
              </a:spcAft>
              <a:buFont typeface="Arial" pitchFamily="34" charset="0"/>
              <a:buChar char="•"/>
              <a:defRPr/>
            </a:pPr>
            <a:r>
              <a:rPr lang="en-US" sz="1100" dirty="0">
                <a:cs typeface="Arial" pitchFamily="34" charset="0"/>
              </a:rPr>
              <a:t>Manual/digital recognition signals.</a:t>
            </a:r>
          </a:p>
          <a:p>
            <a:pPr marL="231775" indent="-115888" fontAlgn="auto">
              <a:spcBef>
                <a:spcPts val="0"/>
              </a:spcBef>
              <a:spcAft>
                <a:spcPts val="0"/>
              </a:spcAft>
              <a:buFont typeface="Arial" pitchFamily="34" charset="0"/>
              <a:buChar char="•"/>
              <a:defRPr/>
            </a:pPr>
            <a:r>
              <a:rPr lang="en-US" sz="1100" dirty="0">
                <a:cs typeface="Arial" pitchFamily="34" charset="0"/>
              </a:rPr>
              <a:t>Enemy and friendly situation.</a:t>
            </a:r>
          </a:p>
          <a:p>
            <a:pPr marL="231775" indent="-115888" fontAlgn="auto">
              <a:spcBef>
                <a:spcPts val="0"/>
              </a:spcBef>
              <a:spcAft>
                <a:spcPts val="0"/>
              </a:spcAft>
              <a:buFont typeface="Arial" pitchFamily="34" charset="0"/>
              <a:buChar char="•"/>
              <a:defRPr/>
            </a:pPr>
            <a:r>
              <a:rPr lang="en-US" sz="1100" dirty="0">
                <a:cs typeface="Arial" pitchFamily="34" charset="0"/>
              </a:rPr>
              <a:t>Communications.</a:t>
            </a:r>
          </a:p>
          <a:p>
            <a:pPr marL="231775" indent="-115888" fontAlgn="auto">
              <a:spcBef>
                <a:spcPts val="0"/>
              </a:spcBef>
              <a:spcAft>
                <a:spcPts val="0"/>
              </a:spcAft>
              <a:buFont typeface="Arial" pitchFamily="34" charset="0"/>
              <a:buChar char="•"/>
              <a:defRPr/>
            </a:pPr>
            <a:r>
              <a:rPr lang="en-US" sz="1100" dirty="0">
                <a:cs typeface="Arial" pitchFamily="34" charset="0"/>
              </a:rPr>
              <a:t>Contingency plans.</a:t>
            </a:r>
          </a:p>
          <a:p>
            <a:pPr marL="231775" indent="-115888" fontAlgn="auto">
              <a:spcBef>
                <a:spcPts val="0"/>
              </a:spcBef>
              <a:spcAft>
                <a:spcPts val="0"/>
              </a:spcAft>
              <a:buFont typeface="Arial" pitchFamily="34" charset="0"/>
              <a:buChar char="•"/>
              <a:defRPr/>
            </a:pPr>
            <a:r>
              <a:rPr lang="en-US" sz="1100" dirty="0">
                <a:cs typeface="Arial" pitchFamily="34" charset="0"/>
              </a:rPr>
              <a:t>Sustainment requirements.</a:t>
            </a:r>
          </a:p>
          <a:p>
            <a:pPr marL="231775" indent="-115888" fontAlgn="auto">
              <a:spcBef>
                <a:spcPts val="0"/>
              </a:spcBef>
              <a:spcAft>
                <a:spcPts val="0"/>
              </a:spcAft>
              <a:buFont typeface="Arial" pitchFamily="34" charset="0"/>
              <a:buChar char="•"/>
              <a:defRPr/>
            </a:pPr>
            <a:r>
              <a:rPr lang="en-US" sz="1100" dirty="0">
                <a:cs typeface="Arial" pitchFamily="34" charset="0"/>
              </a:rPr>
              <a:t>Evacuation procedures for equipment and EPWs/detainees.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502</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Passage of Lines</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3281" name="Rectangle 1"/>
          <p:cNvSpPr>
            <a:spLocks noChangeArrowheads="1"/>
          </p:cNvSpPr>
          <p:nvPr/>
        </p:nvSpPr>
        <p:spPr bwMode="auto">
          <a:xfrm>
            <a:off x="152400" y="723818"/>
            <a:ext cx="3276600" cy="832535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Stationary Units Provides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Stationary unit ID</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Enemy Situation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Mission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Defense plan graphic </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Battle hand-off line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Location of contact point, passage point, lane, RP</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Location of passage unit assembly area</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TCP</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TOC/CTCP/UMCP/Aid Station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Recovery support available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Casualty evacuation support available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Emergency CL III and V</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Obstacles/contaminated areas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SOI data</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Terrain analysis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Routes through obstacles/marking system/overlay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Alternate routes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Number of guides available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Passing Units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Passing unit ID</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Enemy situation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Location of unit/composition/disposition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Mission/withdraw plan graphics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Time of passage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Order of march/type of vehicles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Priority traffic</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SOI data</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Recognition signals (Near/far)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CS/CSS request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Location of AA</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of vehicles by type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Passing unit provides recognition signal of last vehicle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Stationary Unit Assists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Mans passage lanes and contact points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Confirms lane is open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Displays recognition signal</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Receives passing unit’s contact person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Confirm original plan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Provides assistance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Closes passage lane on order with volcano</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3716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Maintains operational control of passing unit until passage is complete</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461084" y="1066800"/>
            <a:ext cx="3200400" cy="7986802"/>
          </a:xfrm>
          <a:prstGeom prst="rect">
            <a:avLst/>
          </a:prstGeom>
          <a:noFill/>
        </p:spPr>
        <p:txBody>
          <a:bodyPr wrap="square" rtlCol="0">
            <a:spAutoFit/>
          </a:bodyPr>
          <a:lstStyle/>
          <a:p>
            <a:pPr lvl="0" eaLnBrk="0" hangingPunct="0">
              <a:tabLst>
                <a:tab pos="1371600" algn="l"/>
              </a:tabLst>
            </a:pPr>
            <a:r>
              <a:rPr lang="en-US" sz="1100" dirty="0" smtClean="0">
                <a:ea typeface="Times New Roman" pitchFamily="18" charset="0"/>
                <a:cs typeface="Times New Roman" pitchFamily="18" charset="0"/>
              </a:rPr>
              <a:t>4. Passing Unit Performs</a:t>
            </a:r>
            <a:endParaRPr lang="en-US" sz="600" dirty="0" smtClean="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Collocates CP w/stationary unit CP</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Mans Contact Point w/LNO</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Displays recognition signal</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Confirms original plan</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Moves directly thru passage lane without stopping</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Weapons oriented towards enemy during passage</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Constantly passes requirement for CL III and V and medical</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Calls in #/type of each march element as it enters passage lane</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Occupies AA on far side of stationary unit</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Recovery and medical assets with lead troop</a:t>
            </a:r>
            <a:endParaRPr lang="en-US" sz="600" dirty="0" smtClean="0">
              <a:cs typeface="Arial" pitchFamily="34" charset="0"/>
            </a:endParaRPr>
          </a:p>
          <a:p>
            <a:pPr lvl="0" eaLnBrk="0" hangingPunct="0">
              <a:buFontTx/>
              <a:buAutoNum type="arabicPeriod"/>
              <a:tabLst>
                <a:tab pos="1371600" algn="l"/>
              </a:tabLst>
            </a:pPr>
            <a:r>
              <a:rPr lang="en-US" sz="1100" dirty="0" smtClean="0">
                <a:ea typeface="Times New Roman" pitchFamily="18" charset="0"/>
                <a:cs typeface="Times New Roman" pitchFamily="18" charset="0"/>
              </a:rPr>
              <a:t>Execution </a:t>
            </a:r>
            <a:endParaRPr lang="en-US" sz="600" dirty="0" smtClean="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Passing units makes contact and displays recognition symbol</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Move to passage lane, guided by stationary unit guides</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Passing unit activates fire support channels, prepared to deploy if attacked </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Once first troop/company unit has crossed BHL the moving unit assumes control of the EA </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Report completion of passage</a:t>
            </a:r>
            <a:endParaRPr lang="en-US" sz="600" dirty="0" smtClean="0">
              <a:cs typeface="Arial" pitchFamily="34" charset="0"/>
            </a:endParaRPr>
          </a:p>
          <a:p>
            <a:pPr lvl="0" eaLnBrk="0" hangingPunct="0">
              <a:buFontTx/>
              <a:buAutoNum type="arabicPeriod"/>
              <a:tabLst>
                <a:tab pos="1371600" algn="l"/>
              </a:tabLst>
            </a:pPr>
            <a:r>
              <a:rPr lang="en-US" sz="1100" dirty="0" smtClean="0">
                <a:ea typeface="Times New Roman" pitchFamily="18" charset="0"/>
                <a:cs typeface="Times New Roman" pitchFamily="18" charset="0"/>
              </a:rPr>
              <a:t>Recognition </a:t>
            </a:r>
            <a:endParaRPr lang="en-US" sz="600" dirty="0" smtClean="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FAR</a:t>
            </a:r>
            <a:endParaRPr lang="en-US" sz="600" dirty="0" smtClean="0">
              <a:cs typeface="Arial" pitchFamily="34" charset="0"/>
            </a:endParaRPr>
          </a:p>
          <a:p>
            <a:pPr lvl="2" eaLnBrk="0" hangingPunct="0">
              <a:buFontTx/>
              <a:buAutoNum type="alphaLcPeriod"/>
              <a:tabLst>
                <a:tab pos="1371600" algn="l"/>
              </a:tabLst>
            </a:pPr>
            <a:r>
              <a:rPr lang="en-US" sz="1100" dirty="0" smtClean="0">
                <a:ea typeface="Times New Roman" pitchFamily="18" charset="0"/>
                <a:cs typeface="Times New Roman" pitchFamily="18" charset="0"/>
              </a:rPr>
              <a:t>Day: FM</a:t>
            </a:r>
            <a:endParaRPr lang="en-US" sz="600" dirty="0" smtClean="0">
              <a:cs typeface="Arial" pitchFamily="34" charset="0"/>
            </a:endParaRPr>
          </a:p>
          <a:p>
            <a:pPr lvl="2" eaLnBrk="0" hangingPunct="0">
              <a:buFontTx/>
              <a:buAutoNum type="alphaLcPeriod"/>
              <a:tabLst>
                <a:tab pos="1371600" algn="l"/>
              </a:tabLst>
            </a:pPr>
            <a:r>
              <a:rPr lang="en-US" sz="1100" dirty="0" smtClean="0">
                <a:ea typeface="Times New Roman" pitchFamily="18" charset="0"/>
                <a:cs typeface="Times New Roman" pitchFamily="18" charset="0"/>
              </a:rPr>
              <a:t>Night: FM</a:t>
            </a:r>
            <a:endParaRPr lang="en-US" sz="600" dirty="0" smtClean="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Near </a:t>
            </a:r>
            <a:endParaRPr lang="en-US" sz="600" dirty="0" smtClean="0">
              <a:cs typeface="Arial" pitchFamily="34" charset="0"/>
            </a:endParaRPr>
          </a:p>
          <a:p>
            <a:pPr lvl="2" eaLnBrk="0" hangingPunct="0">
              <a:buFontTx/>
              <a:buAutoNum type="alphaLcPeriod"/>
              <a:tabLst>
                <a:tab pos="1371600" algn="l"/>
              </a:tabLst>
            </a:pPr>
            <a:r>
              <a:rPr lang="en-US" sz="1100" dirty="0" smtClean="0">
                <a:ea typeface="Times New Roman" pitchFamily="18" charset="0"/>
                <a:cs typeface="Times New Roman" pitchFamily="18" charset="0"/>
              </a:rPr>
              <a:t>Day : VS-17</a:t>
            </a:r>
            <a:endParaRPr lang="en-US" sz="600" dirty="0" smtClean="0">
              <a:cs typeface="Arial" pitchFamily="34" charset="0"/>
            </a:endParaRPr>
          </a:p>
          <a:p>
            <a:pPr lvl="2" eaLnBrk="0" hangingPunct="0">
              <a:buFontTx/>
              <a:buAutoNum type="alphaLcPeriod"/>
              <a:tabLst>
                <a:tab pos="1371600" algn="l"/>
              </a:tabLst>
            </a:pPr>
            <a:r>
              <a:rPr lang="en-US" sz="1100" dirty="0" smtClean="0">
                <a:ea typeface="Times New Roman" pitchFamily="18" charset="0"/>
                <a:cs typeface="Times New Roman" pitchFamily="18" charset="0"/>
              </a:rPr>
              <a:t>Night: Flashes of IR</a:t>
            </a:r>
            <a:endParaRPr lang="en-US" sz="600" dirty="0" smtClean="0">
              <a:cs typeface="Arial" pitchFamily="34" charset="0"/>
            </a:endParaRPr>
          </a:p>
          <a:p>
            <a:pPr lvl="0" eaLnBrk="0" hangingPunct="0">
              <a:buFontTx/>
              <a:buAutoNum type="arabicPeriod"/>
              <a:tabLst>
                <a:tab pos="1371600" algn="l"/>
              </a:tabLst>
            </a:pPr>
            <a:r>
              <a:rPr lang="en-US" sz="1100" dirty="0" smtClean="0">
                <a:ea typeface="Times New Roman" pitchFamily="18" charset="0"/>
                <a:cs typeface="Times New Roman" pitchFamily="18" charset="0"/>
              </a:rPr>
              <a:t>Command and Control</a:t>
            </a:r>
            <a:endParaRPr lang="en-US" sz="600" dirty="0" smtClean="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Squadron Toc will be responsible for coordinating passage</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Ground troops will move as one unit through the passage</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Squadron commo will assign and the man the squadron retrans through this process</a:t>
            </a:r>
            <a:endParaRPr lang="en-US" sz="1200" dirty="0" smtClean="0">
              <a:ea typeface="Times New Roman" pitchFamily="18" charset="0"/>
              <a:cs typeface="Arial" pitchFamily="34" charset="0"/>
            </a:endParaRPr>
          </a:p>
          <a:p>
            <a:pPr lvl="1" eaLnBrk="0" hangingPunct="0">
              <a:buFontTx/>
              <a:buAutoNum type="arabicPeriod"/>
              <a:tabLst>
                <a:tab pos="1371600" algn="l"/>
              </a:tabLst>
            </a:pPr>
            <a:r>
              <a:rPr lang="en-US" sz="1100" dirty="0" smtClean="0">
                <a:ea typeface="Times New Roman" pitchFamily="18" charset="0"/>
                <a:cs typeface="Times New Roman" pitchFamily="18" charset="0"/>
              </a:rPr>
              <a:t>Squadron will send unit to other side of BHL and establish </a:t>
            </a:r>
            <a:endParaRPr lang="en-US" sz="600" dirty="0" smtClean="0">
              <a:cs typeface="Arial" pitchFamily="34" charset="0"/>
            </a:endParaRPr>
          </a:p>
          <a:p>
            <a:pPr lvl="0" eaLnBrk="0" hangingPunct="0">
              <a:tabLst>
                <a:tab pos="1371600" algn="l"/>
              </a:tabLst>
            </a:pPr>
            <a:endParaRPr lang="en-US" dirty="0" smtClean="0">
              <a:cs typeface="Arial" pitchFamily="34" charset="0"/>
            </a:endParaRPr>
          </a:p>
        </p:txBody>
      </p:sp>
      <p:cxnSp>
        <p:nvCxnSpPr>
          <p:cNvPr id="31" name="Straight Connector 30"/>
          <p:cNvCxnSpPr/>
          <p:nvPr/>
        </p:nvCxnSpPr>
        <p:spPr>
          <a:xfrm rot="5400000">
            <a:off x="-419100" y="4991100"/>
            <a:ext cx="7696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Assembly Procedures</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7" name="Text Box 9"/>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6" name="Rectangle 8"/>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5" name="Rectangle 7"/>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4" name="Text Box 6"/>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3" name="Rectangle 5"/>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2" name="Rectangle 4"/>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1" name="Text Box 3"/>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090" name="Rectangle 2"/>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3" name="Text Box 25"/>
          <p:cNvSpPr txBox="1">
            <a:spLocks noChangeArrowheads="1"/>
          </p:cNvSpPr>
          <p:nvPr/>
        </p:nvSpPr>
        <p:spPr bwMode="auto">
          <a:xfrm>
            <a:off x="1593850" y="6969125"/>
            <a:ext cx="46355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12" name="Rectangle 24"/>
          <p:cNvSpPr>
            <a:spLocks noChangeArrowheads="1"/>
          </p:cNvSpPr>
          <p:nvPr/>
        </p:nvSpPr>
        <p:spPr bwMode="auto">
          <a:xfrm>
            <a:off x="2797175" y="76755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1" name="Rectangle 23"/>
          <p:cNvSpPr>
            <a:spLocks noChangeArrowheads="1"/>
          </p:cNvSpPr>
          <p:nvPr/>
        </p:nvSpPr>
        <p:spPr bwMode="auto">
          <a:xfrm>
            <a:off x="1577975" y="60753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0" name="Text Box 22"/>
          <p:cNvSpPr txBox="1">
            <a:spLocks noChangeArrowheads="1"/>
          </p:cNvSpPr>
          <p:nvPr/>
        </p:nvSpPr>
        <p:spPr bwMode="auto">
          <a:xfrm>
            <a:off x="1670050" y="6130925"/>
            <a:ext cx="434975"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9" name="Rectangle 21"/>
          <p:cNvSpPr>
            <a:spLocks noChangeArrowheads="1"/>
          </p:cNvSpPr>
          <p:nvPr/>
        </p:nvSpPr>
        <p:spPr bwMode="auto">
          <a:xfrm>
            <a:off x="1577975" y="7827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8" name="Rectangle 20"/>
          <p:cNvSpPr>
            <a:spLocks noChangeArrowheads="1"/>
          </p:cNvSpPr>
          <p:nvPr/>
        </p:nvSpPr>
        <p:spPr bwMode="auto">
          <a:xfrm>
            <a:off x="282575" y="7446963"/>
            <a:ext cx="839788" cy="2460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7" name="Text Box 19"/>
          <p:cNvSpPr txBox="1">
            <a:spLocks noChangeArrowheads="1"/>
          </p:cNvSpPr>
          <p:nvPr/>
        </p:nvSpPr>
        <p:spPr bwMode="auto">
          <a:xfrm>
            <a:off x="374650" y="7502525"/>
            <a:ext cx="406400" cy="171450"/>
          </a:xfrm>
          <a:prstGeom prst="rect">
            <a:avLst/>
          </a:prstGeom>
          <a:solidFill>
            <a:srgbClr val="FFFFFF">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5106" name="Rectangle 18"/>
          <p:cNvSpPr>
            <a:spLocks noChangeArrowheads="1"/>
          </p:cNvSpPr>
          <p:nvPr/>
        </p:nvSpPr>
        <p:spPr bwMode="auto">
          <a:xfrm>
            <a:off x="1044575" y="5313363"/>
            <a:ext cx="2135188" cy="458787"/>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35533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35674" y="5959263"/>
            <a:ext cx="1174326" cy="1447800"/>
          </a:xfrm>
          <a:prstGeom prst="rect">
            <a:avLst/>
          </a:prstGeom>
          <a:solidFill>
            <a:srgbClr val="FFFFFF"/>
          </a:solidFill>
        </p:spPr>
      </p:pic>
      <p:pic>
        <p:nvPicPr>
          <p:cNvPr id="355329" name="Picture 1"/>
          <p:cNvPicPr>
            <a:picLocks noChangeAspect="1" noChangeArrowheads="1"/>
          </p:cNvPicPr>
          <p:nvPr/>
        </p:nvPicPr>
        <p:blipFill>
          <a:blip r:embed="rId3" cstate="print"/>
          <a:srcRect/>
          <a:stretch>
            <a:fillRect/>
          </a:stretch>
        </p:blipFill>
        <p:spPr bwMode="auto">
          <a:xfrm>
            <a:off x="4648200" y="6019800"/>
            <a:ext cx="1764774" cy="1447800"/>
          </a:xfrm>
          <a:prstGeom prst="rect">
            <a:avLst/>
          </a:prstGeom>
          <a:solidFill>
            <a:srgbClr val="FFFFFF"/>
          </a:solidFill>
        </p:spPr>
      </p:pic>
      <p:sp>
        <p:nvSpPr>
          <p:cNvPr id="355331" name="Rectangle 3"/>
          <p:cNvSpPr>
            <a:spLocks noChangeArrowheads="1"/>
          </p:cNvSpPr>
          <p:nvPr/>
        </p:nvSpPr>
        <p:spPr bwMode="auto">
          <a:xfrm>
            <a:off x="212558" y="955704"/>
            <a:ext cx="64008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Quartering Parties.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Composition.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Squadron TOC: OIC (S-3) or NCOIC (Ops SGM), TAC (HQ63, HQ66, and HQ305 [Air Liaison Officer]), SQDN NBC NCO, SIGO, and any additional personnel needed to clear the area.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Line Troop: OIC (XO) or NCOIC (1SG), guides from each platoon (NBC vehicles), and any additional personnel needed to clear the area.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Combat Trains: S4 NCOIC, 2 guides from each section, and any additional personnel needed to clear the area or provide security.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Field Trains: OIC (D TRP XO), 2 guides from each section, and any additional personnel needed to clear the area or provide security.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Equipment.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M256 Kit.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M8/M9 Paper.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Mine detector(s).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Engineer tape with stakes.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Chemlight sticks.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NVGs.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SOI/Challenge and password.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M22 alarm.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Radiac test set.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Assembly Area.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After reconnoitering the AA, the quartering party from each unit/section will mark vehicle positions as METT-T dictates (chemlights at night, stakes during the day, engineer tape in wooded areas, etc.).  The quartering party will establish a link-up point and the quartering party OIC/NCOIC will link up with the unit/section main body and guide the vehicles into the AA.  Wheel or Laager formation will be METT-T dependent, with vehicles occupying their positions and facing out in the wheel formation, or facing the last direction of movement and only orienting main weapon systems out in the laager formation.  After occupation is complete, the unit/section conducts a short count and simultaneously shuts down all vehicles.  Unit TOCs will send closing reports (Blue 5) as soon as possible upon occupying the AA.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5332" name="Rectangle 4"/>
          <p:cNvSpPr>
            <a:spLocks noChangeArrowheads="1"/>
          </p:cNvSpPr>
          <p:nvPr/>
        </p:nvSpPr>
        <p:spPr bwMode="auto">
          <a:xfrm>
            <a:off x="342900" y="21717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5333" name="Rectangle 5"/>
          <p:cNvSpPr>
            <a:spLocks noChangeArrowheads="1"/>
          </p:cNvSpPr>
          <p:nvPr/>
        </p:nvSpPr>
        <p:spPr bwMode="auto">
          <a:xfrm>
            <a:off x="212558" y="7230560"/>
            <a:ext cx="64770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Laager Formation	</a:t>
            </a:r>
            <a:r>
              <a:rPr lang="en-US" sz="1100" dirty="0" smtClean="0">
                <a:ea typeface="Times New Roman" pitchFamily="18" charset="0"/>
                <a:cs typeface="Arial" pitchFamily="34" charset="0"/>
              </a:rPr>
              <a:t>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Wheel 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Nighttime Unit Marking Symbols.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Chemlights will be placed on unit/section TOC or CP only. Tactical vehicles will not be marked.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 Troop: Blue chemlight.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B Troop: Green chemlight.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C Troop: Red chemlight.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TOC: Yellow chemlight.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Combat Trains: Blue and green chemlights.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Field Trains: Blue and red chemlights.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 Squadron Aid Station: Yellow and red chemlights.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Reconnaissance Fundamentals</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5332" name="Rectangle 4"/>
          <p:cNvSpPr>
            <a:spLocks noChangeArrowheads="1"/>
          </p:cNvSpPr>
          <p:nvPr/>
        </p:nvSpPr>
        <p:spPr bwMode="auto">
          <a:xfrm>
            <a:off x="342900" y="21717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6353" name="Rectangle 1"/>
          <p:cNvSpPr>
            <a:spLocks noChangeArrowheads="1"/>
          </p:cNvSpPr>
          <p:nvPr/>
        </p:nvSpPr>
        <p:spPr bwMode="auto">
          <a:xfrm>
            <a:off x="4419600" y="3693969"/>
            <a:ext cx="2209800" cy="2585323"/>
          </a:xfrm>
          <a:prstGeom prst="rect">
            <a:avLst/>
          </a:prstGeom>
          <a:solidFill>
            <a:srgbClr val="FFFF00"/>
          </a:solid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u="sng" dirty="0" smtClean="0">
                <a:ea typeface="Times New Roman" pitchFamily="18" charset="0"/>
                <a:cs typeface="Arial" pitchFamily="34" charset="0"/>
              </a:rPr>
              <a:t>F</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undamentals of reconnaissance:</a:t>
            </a:r>
            <a:endParaRPr kumimoji="0" lang="en-US" sz="700" b="1"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Orient on the reconnaissance objective</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Ensure continuous reconnaissance</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Maximize reconnaissance assets</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Gain and maintain contact</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Develop the situation</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Report all information rapidly and accurately</a:t>
            </a:r>
            <a:endPar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Retain freedom of maneuver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56355" name="Picture 3"/>
          <p:cNvPicPr>
            <a:picLocks noChangeAspect="1" noChangeArrowheads="1"/>
          </p:cNvPicPr>
          <p:nvPr/>
        </p:nvPicPr>
        <p:blipFill>
          <a:blip r:embed="rId2" cstate="print"/>
          <a:srcRect/>
          <a:stretch>
            <a:fillRect/>
          </a:stretch>
        </p:blipFill>
        <p:spPr bwMode="auto">
          <a:xfrm>
            <a:off x="3976378" y="1062790"/>
            <a:ext cx="2676448" cy="1447800"/>
          </a:xfrm>
          <a:prstGeom prst="rect">
            <a:avLst/>
          </a:prstGeom>
          <a:solidFill>
            <a:srgbClr val="FFFFFF"/>
          </a:solidFill>
          <a:ln w="9525">
            <a:noFill/>
            <a:miter lim="800000"/>
            <a:headEnd/>
            <a:tailEnd/>
          </a:ln>
        </p:spPr>
      </p:pic>
      <p:sp>
        <p:nvSpPr>
          <p:cNvPr id="356356" name="Rectangle 4"/>
          <p:cNvSpPr>
            <a:spLocks noChangeArrowheads="1"/>
          </p:cNvSpPr>
          <p:nvPr/>
        </p:nvSpPr>
        <p:spPr bwMode="auto">
          <a:xfrm>
            <a:off x="180474" y="1022684"/>
            <a:ext cx="3733800" cy="110799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Commander’s Intent for Reconnaissance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FOCUS</a:t>
            </a:r>
            <a:endParaRPr kumimoji="0" lang="en-US" sz="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Threat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Society</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Infrastructure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Terrain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6357" name="Rectangle 5"/>
          <p:cNvSpPr>
            <a:spLocks noChangeArrowheads="1"/>
          </p:cNvSpPr>
          <p:nvPr/>
        </p:nvSpPr>
        <p:spPr bwMode="auto">
          <a:xfrm>
            <a:off x="152400" y="1800539"/>
            <a:ext cx="4876800" cy="7494359"/>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1" i="0" strike="noStrike" cap="none" normalizeH="0" baseline="0" dirty="0" smtClean="0">
                <a:ln>
                  <a:noFill/>
                </a:ln>
                <a:solidFill>
                  <a:schemeClr val="tx1"/>
                </a:solidFill>
                <a:effectLst/>
                <a:latin typeface="Arial" pitchFamily="34" charset="0"/>
                <a:ea typeface="Times New Roman" pitchFamily="18" charset="0"/>
                <a:cs typeface="Arial" pitchFamily="34" charset="0"/>
              </a:rPr>
              <a:t>TEMPO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Deliberate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slow, detailed, and broad-based.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They require the accomplishment of numerous tasks.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Significant time must be allocated to conduct a deliberate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reconnaissance.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Rapid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fast-paced with focus on key pieces of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information. This type of operation entails a smaller number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of tasks. It describes reconnaissance operations that must be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performed in a time-constrained environment.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Stealthy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conducted to minimize chance contact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prevent the reconnaissance force from being detected.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They are often conducted dismounted and require increased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allocation of time for success.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Forceful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 conducted without significant concern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about being observed. They are often conducted mounted or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by combat units serving in a reconnaissance role. It is also</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appropriate in a stability or support operation where the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threat is not significant in relationship to the requirement for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Aggressive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have very permissive engagement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criteria and allow the reconnaissance commander to engage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combat in order to meet his information requirements.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Discreet operations</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have very restrictive engagement criteria,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restrain the reconnaissance forces from initiating combat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gain information.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Zone Reconnaissance – Critical Tasks: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Recon all terrain and man-made features within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Include classification of all routes, bridges, bypasses, and overpasses in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Inspect and classify all overpasses, underpasses, and culverts.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Report and bypass / breach all mines, obstacles, and barriers in zone within capabilities.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Clear built-up areas, obstacles, and contaminated areas within capabilities.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Locate enemy forces and report.  NEVER break contact until the enemy forces are destroyed, neutralized, or bypassed. </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Report reconnaissance information.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Understand the local dynamics and identify the persons of influence in the zone.</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When time is limited, follow priority tasks in paragraph 4 below or as directed by higher.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4"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505</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Establishing an OP</a:t>
            </a:r>
            <a:endParaRPr lang="en-US" sz="1600" dirty="0">
              <a:ea typeface="+mj-ea"/>
              <a:cs typeface="Arial" pitchFamily="34" charset="0"/>
            </a:endParaRPr>
          </a:p>
        </p:txBody>
      </p:sp>
      <p:sp>
        <p:nvSpPr>
          <p:cNvPr id="345098" name="Rectangle 10"/>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89" name="Rectangle 1"/>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099" name="Rectangle 11"/>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5114" name="Rectangle 26"/>
          <p:cNvSpPr>
            <a:spLocks noChangeArrowheads="1"/>
          </p:cNvSpPr>
          <p:nvPr/>
        </p:nvSpPr>
        <p:spPr bwMode="auto">
          <a:xfrm>
            <a:off x="3482975" y="2844800"/>
            <a:ext cx="1906588" cy="458788"/>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05" name="Rectangle 17"/>
          <p:cNvSpPr>
            <a:spLocks noChangeArrowheads="1"/>
          </p:cNvSpPr>
          <p:nvPr/>
        </p:nvSpPr>
        <p:spPr bwMode="auto">
          <a:xfrm>
            <a:off x="-2174875" y="487363"/>
            <a:ext cx="839787" cy="474662"/>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45115" name="Rectangle 27"/>
          <p:cNvSpPr>
            <a:spLocks noChangeArrowheads="1"/>
          </p:cNvSpPr>
          <p:nvPr/>
        </p:nvSpPr>
        <p:spPr bwMode="auto">
          <a:xfrm>
            <a:off x="0" y="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5332" name="Rectangle 4"/>
          <p:cNvSpPr>
            <a:spLocks noChangeArrowheads="1"/>
          </p:cNvSpPr>
          <p:nvPr/>
        </p:nvSpPr>
        <p:spPr bwMode="auto">
          <a:xfrm>
            <a:off x="342900" y="21717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7377" name="Rectangle 1"/>
          <p:cNvSpPr>
            <a:spLocks noChangeArrowheads="1"/>
          </p:cNvSpPr>
          <p:nvPr/>
        </p:nvSpPr>
        <p:spPr bwMode="auto">
          <a:xfrm>
            <a:off x="152400" y="990600"/>
            <a:ext cx="65532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Units will establish either overt or covert OPs.  The overt OP disguises its true purpose by giving the appearance of conducting another type of operation such as overwatching a TCP, conducting a random vehicle search along an MSR, or conducting a short halt during a normal patrol.  The covert OP is more slightly complicated because only dismounts have any chance of establishing a covert OP.  The vehicles supporting the covert OP must also disguise their true purpose and leave the area of the covert OP in order to prevent ACM from adjusting their routine.  The covert OP must maintain radio communications with the overwatch element and be equipped with adequate firepower to protect itself until the overwatch element can respond.  Because of the many trade-offs in establishing a covert OP, the unit must conduct a thorough risk assessment and mitigation in order to best protect soldiers without allowing the mission to fail.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p:nvPr/>
        </p:nvSpPr>
        <p:spPr>
          <a:xfrm>
            <a:off x="116306" y="2746120"/>
            <a:ext cx="6629400" cy="1107996"/>
          </a:xfrm>
          <a:prstGeom prst="rect">
            <a:avLst/>
          </a:prstGeom>
        </p:spPr>
        <p:txBody>
          <a:bodyPr wrap="square">
            <a:spAutoFit/>
          </a:bodyPr>
          <a:lstStyle/>
          <a:p>
            <a:r>
              <a:rPr lang="en-US" sz="1100" b="1" dirty="0" smtClean="0">
                <a:latin typeface="Arial"/>
                <a:ea typeface="Times New Roman"/>
              </a:rPr>
              <a:t>Overt OPs</a:t>
            </a:r>
            <a:r>
              <a:rPr lang="en-US" sz="1100" dirty="0" smtClean="0">
                <a:latin typeface="Arial"/>
                <a:ea typeface="Times New Roman"/>
              </a:rPr>
              <a:t>.  Overt OPs are the most simple to establish, but achieving adequate deception to allow normal routines to continue is very difficult.  Overt OPs are best utilized for initial reconnaissance of an NAI in order to determine the best method of emplacing covert OPs or during daylight when covert OPs are more likely to be compromised.  Overt OPs must use their optics to the maximum extent possible to maintain standoff from the NAI and help conceal their true purpose.  Anything that helps camouflage the true purpose of an OP helps the OP be successful.</a:t>
            </a:r>
            <a:endParaRPr lang="en-US" sz="1100" dirty="0"/>
          </a:p>
        </p:txBody>
      </p:sp>
      <p:sp>
        <p:nvSpPr>
          <p:cNvPr id="17" name="Rectangle 16"/>
          <p:cNvSpPr/>
          <p:nvPr/>
        </p:nvSpPr>
        <p:spPr>
          <a:xfrm>
            <a:off x="116306" y="3850106"/>
            <a:ext cx="6629400" cy="1446550"/>
          </a:xfrm>
          <a:prstGeom prst="rect">
            <a:avLst/>
          </a:prstGeom>
        </p:spPr>
        <p:txBody>
          <a:bodyPr wrap="square">
            <a:spAutoFit/>
          </a:bodyPr>
          <a:lstStyle/>
          <a:p>
            <a:r>
              <a:rPr lang="en-US" sz="1100" b="1" dirty="0" smtClean="0"/>
              <a:t>Covert OPs</a:t>
            </a:r>
            <a:r>
              <a:rPr lang="en-US" sz="1100" dirty="0" smtClean="0"/>
              <a:t>.  Covert OPs are much more complicated than overt OPs, but also much more effective.  A covert OP consists of two elements, the dismount OP and the mounted overwatch element.  The most critical part of establishing a covert OP is ensuring the dismount OP is not compromised, especially during infill and exfil.  ACM are aware that US forces prefer to conduct operations at night, so they either establish OPs of their own to provide early warning of US patrols and conduct operations at times when US forces are not observing the NAI.  Dawn and dusk, before and after US Forces are likely to infill and exfil, are the most likely times for ACM to conduct their covert operations.  Because of this, US Forces must develop methods to infill prior to dusk and exfil after dawn. </a:t>
            </a:r>
            <a:endParaRPr lang="en-US" sz="1100" dirty="0"/>
          </a:p>
        </p:txBody>
      </p:sp>
      <p:sp>
        <p:nvSpPr>
          <p:cNvPr id="357378" name="Rectangle 2"/>
          <p:cNvSpPr>
            <a:spLocks noChangeArrowheads="1"/>
          </p:cNvSpPr>
          <p:nvPr/>
        </p:nvSpPr>
        <p:spPr bwMode="auto">
          <a:xfrm>
            <a:off x="180474" y="5216267"/>
            <a:ext cx="3505200" cy="31624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Required equipment for Dismount OP</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Primary and alternate communications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MANPAC SINCGARS radios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ICOM Radios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Cell phones or Iridium phones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TACSAT/AM radio</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Optics/Thermal sights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Binoculars/Spotting Scopes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AN/PAS-13</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AN/PAS-10 (Sniper sight)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LRASS (Too bulky for dismount infill/exfil)</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NVGs w/ 4x monocular</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Map (AO and 0.5m satellite imagery of NAI)</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Compass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Crew served weapon (M240)</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Pyro (Signal flares and smoke)</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 CLS bag</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 LZ Marking kit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IR Strobe lights/IR chemlights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2"/>
          <p:cNvSpPr>
            <a:spLocks noChangeArrowheads="1"/>
          </p:cNvSpPr>
          <p:nvPr/>
        </p:nvSpPr>
        <p:spPr bwMode="auto">
          <a:xfrm>
            <a:off x="176462" y="8323820"/>
            <a:ext cx="3505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 Water (1L/soldier/hour)</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 MREs (for extended missions &gt;6 hours)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 Cold weather gear (for night OPs)</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 Crew served weapon</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357379" name="Rectangle 3"/>
          <p:cNvSpPr>
            <a:spLocks noChangeArrowheads="1"/>
          </p:cNvSpPr>
          <p:nvPr/>
        </p:nvSpPr>
        <p:spPr bwMode="auto">
          <a:xfrm>
            <a:off x="3505200" y="5257800"/>
            <a:ext cx="30480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CASEVAC </a:t>
            </a: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Both dismount OP element and overwatch element must ID CASEVAC LZ near their primary and alternate locations.  Primary method of CASEVAC for routine patients is ground via overwatch element.  Ensure a medic is with the overwatch element and combat lifesaver is with the OP.</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 I – Ensure all soldiers carry enough water for the duration of the mission.  Planned consumption rate = 1L/hour.  Avoid using water bottles unless absolutely necessary.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357380" name="Rectangle 4"/>
          <p:cNvSpPr>
            <a:spLocks noChangeArrowheads="1"/>
          </p:cNvSpPr>
          <p:nvPr/>
        </p:nvSpPr>
        <p:spPr bwMode="auto">
          <a:xfrm>
            <a:off x="3220452" y="7117196"/>
            <a:ext cx="35052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MANPAC SINCGARS radios provide the most reliable form of communications, but have limited range (2-5 km max).  Cell phones or Iridium phones may be used, and have a nearly unlimited range, but are unsecure, unreliable.TACSAT/AM radios provide extended range over MANPAC SINCGARS radios and have increased reliability over cell phones, TACSAT/AM radio use may require relay from higher elements to the overwatch element.  ICOM radios are simpler and much more available than cell phones or AM radios, but have very limited range (&lt;2km).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Pyro – Ensure that OPs are equipped with signal flares and smoke for use in emergency situations if all other communications fail</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8" name="Rectangle 17"/>
          <p:cNvSpPr/>
          <p:nvPr/>
        </p:nvSpPr>
        <p:spPr>
          <a:xfrm>
            <a:off x="3501190" y="5253790"/>
            <a:ext cx="29718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0474" y="5273842"/>
            <a:ext cx="2895600" cy="37057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506</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Zone Reconnaissance</a:t>
            </a:r>
          </a:p>
        </p:txBody>
      </p:sp>
      <p:sp>
        <p:nvSpPr>
          <p:cNvPr id="6" name="Rectangle 5"/>
          <p:cNvSpPr/>
          <p:nvPr/>
        </p:nvSpPr>
        <p:spPr>
          <a:xfrm>
            <a:off x="228600" y="1066800"/>
            <a:ext cx="6400800" cy="3985706"/>
          </a:xfrm>
          <a:prstGeom prst="rect">
            <a:avLst/>
          </a:prstGeom>
        </p:spPr>
        <p:txBody>
          <a:bodyPr>
            <a:spAutoFit/>
          </a:bodyPr>
          <a:lstStyle/>
          <a:p>
            <a:pPr fontAlgn="auto">
              <a:spcBef>
                <a:spcPts val="0"/>
              </a:spcBef>
              <a:spcAft>
                <a:spcPts val="0"/>
              </a:spcAft>
              <a:defRPr/>
            </a:pPr>
            <a:r>
              <a:rPr lang="en-US" sz="1100" dirty="0">
                <a:cs typeface="Arial" pitchFamily="34" charset="0"/>
              </a:rPr>
              <a:t>Zone reconnaissance is the directed effort to obtain detailed information concerning enemy, terrain, society, and infrastructure in accordance with the commander’s intent. It is conducted within a location delineated by an LD, lateral boundaries, and a limit of advance (LOA). A zone reconnaissance is executed when the enemy situation is vague or when information concerning cross-country trafficability is desired. It is suitable when knowledge of the terrain is limited or when combat operations have altered the terrain. </a:t>
            </a:r>
            <a:r>
              <a:rPr lang="en-US" sz="1100" b="1" dirty="0">
                <a:cs typeface="Arial" pitchFamily="34" charset="0"/>
              </a:rPr>
              <a:t>Zone reconnaissance may be threat-, terrain-, society-, or infrastructure-oriented, or a combination of two or more of these factors. </a:t>
            </a:r>
            <a:r>
              <a:rPr lang="en-US" sz="1100" dirty="0">
                <a:cs typeface="Arial" pitchFamily="34" charset="0"/>
              </a:rPr>
              <a:t>Additionally, the commander may focus the reconnaissance effort on a specific enemy force, such as the reserve. A terrain-focused zone reconnaissance includes the identification of natural and man-made obstacles, as well as areas of CBRN contamination. Zone reconnaissance takes more time to execute than any other reconnaissance mission because the AO and the breadth of information to be gathered are larger.</a:t>
            </a:r>
          </a:p>
          <a:p>
            <a:pPr fontAlgn="auto">
              <a:spcBef>
                <a:spcPts val="0"/>
              </a:spcBef>
              <a:spcAft>
                <a:spcPts val="0"/>
              </a:spcAft>
              <a:defRPr/>
            </a:pPr>
            <a:endParaRPr lang="en-US" sz="1100" b="1" dirty="0">
              <a:cs typeface="Arial" pitchFamily="34" charset="0"/>
            </a:endParaRPr>
          </a:p>
          <a:p>
            <a:pPr fontAlgn="auto">
              <a:spcBef>
                <a:spcPts val="0"/>
              </a:spcBef>
              <a:spcAft>
                <a:spcPts val="0"/>
              </a:spcAft>
              <a:defRPr/>
            </a:pPr>
            <a:r>
              <a:rPr lang="en-US" sz="1100" b="1" dirty="0">
                <a:cs typeface="Arial" pitchFamily="34" charset="0"/>
              </a:rPr>
              <a:t>CRITICAL TASKS</a:t>
            </a:r>
          </a:p>
          <a:p>
            <a:pPr fontAlgn="auto">
              <a:spcBef>
                <a:spcPts val="0"/>
              </a:spcBef>
              <a:spcAft>
                <a:spcPts val="0"/>
              </a:spcAft>
              <a:buFont typeface="Arial" pitchFamily="34" charset="0"/>
              <a:buChar char="•"/>
              <a:defRPr/>
            </a:pPr>
            <a:r>
              <a:rPr lang="en-US" sz="1100" b="1" dirty="0">
                <a:cs typeface="Arial" pitchFamily="34" charset="0"/>
              </a:rPr>
              <a:t> Threat. </a:t>
            </a:r>
            <a:r>
              <a:rPr lang="en-US" sz="1100" dirty="0">
                <a:cs typeface="Arial" pitchFamily="34" charset="0"/>
              </a:rPr>
              <a:t>Find and report threat forces within the zone.</a:t>
            </a:r>
          </a:p>
          <a:p>
            <a:pPr fontAlgn="auto">
              <a:spcBef>
                <a:spcPts val="0"/>
              </a:spcBef>
              <a:spcAft>
                <a:spcPts val="0"/>
              </a:spcAft>
              <a:buFont typeface="Arial" pitchFamily="34" charset="0"/>
              <a:buChar char="•"/>
              <a:defRPr/>
            </a:pPr>
            <a:r>
              <a:rPr lang="en-US" sz="1100" b="1" dirty="0">
                <a:cs typeface="Arial" pitchFamily="34" charset="0"/>
              </a:rPr>
              <a:t> Society.</a:t>
            </a:r>
          </a:p>
          <a:p>
            <a:pPr marL="234950" indent="-123825" fontAlgn="auto">
              <a:spcBef>
                <a:spcPts val="0"/>
              </a:spcBef>
              <a:spcAft>
                <a:spcPts val="0"/>
              </a:spcAft>
              <a:buFont typeface="Wingdings" pitchFamily="2" charset="2"/>
              <a:buChar char="§"/>
              <a:defRPr/>
            </a:pPr>
            <a:r>
              <a:rPr lang="en-US" sz="1100" dirty="0">
                <a:cs typeface="Arial" pitchFamily="34" charset="0"/>
              </a:rPr>
              <a:t>Determine the size, location, and composition of the populace, as well as applicable social demographics (such as race, sex, age, religion, language, national origin, tribe, clan, class, political affiliation, education, or any other significant social grouping).</a:t>
            </a:r>
          </a:p>
          <a:p>
            <a:pPr marL="234950" indent="-123825" fontAlgn="auto">
              <a:spcBef>
                <a:spcPts val="0"/>
              </a:spcBef>
              <a:spcAft>
                <a:spcPts val="0"/>
              </a:spcAft>
              <a:buFont typeface="Wingdings" pitchFamily="2" charset="2"/>
              <a:buChar char="§"/>
              <a:defRPr/>
            </a:pPr>
            <a:r>
              <a:rPr lang="en-US" sz="1100" dirty="0">
                <a:cs typeface="Arial" pitchFamily="34" charset="0"/>
              </a:rPr>
              <a:t>Reconnoiter the society to determine local centers of gravity; the size, location, and composition of identifiable groups; and the interests and actions of these groups.</a:t>
            </a:r>
          </a:p>
          <a:p>
            <a:pPr marL="234950" indent="-123825" fontAlgn="auto">
              <a:spcBef>
                <a:spcPts val="0"/>
              </a:spcBef>
              <a:spcAft>
                <a:spcPts val="0"/>
              </a:spcAft>
              <a:buFont typeface="Wingdings" pitchFamily="2" charset="2"/>
              <a:buChar char="§"/>
              <a:defRPr/>
            </a:pPr>
            <a:r>
              <a:rPr lang="en-US" sz="1100" dirty="0">
                <a:cs typeface="Arial" pitchFamily="34" charset="0"/>
              </a:rPr>
              <a:t>Establish and maintain contact with local civilian and military leadership.</a:t>
            </a:r>
          </a:p>
          <a:p>
            <a:pPr marL="234950" indent="-123825" fontAlgn="auto">
              <a:spcBef>
                <a:spcPts val="0"/>
              </a:spcBef>
              <a:spcAft>
                <a:spcPts val="0"/>
              </a:spcAft>
              <a:buFont typeface="Wingdings" pitchFamily="2" charset="2"/>
              <a:buChar char="§"/>
              <a:defRPr/>
            </a:pPr>
            <a:r>
              <a:rPr lang="en-US" sz="1100" dirty="0">
                <a:cs typeface="Arial" pitchFamily="34" charset="0"/>
              </a:rPr>
              <a:t>Identify allegiances of the local populace to factions, religious groups, or other organizations.</a:t>
            </a:r>
          </a:p>
        </p:txBody>
      </p:sp>
      <p:sp>
        <p:nvSpPr>
          <p:cNvPr id="5" name="Rectangle 4"/>
          <p:cNvSpPr/>
          <p:nvPr/>
        </p:nvSpPr>
        <p:spPr>
          <a:xfrm>
            <a:off x="228600" y="4953000"/>
            <a:ext cx="6400800" cy="2123658"/>
          </a:xfrm>
          <a:prstGeom prst="rect">
            <a:avLst/>
          </a:prstGeom>
        </p:spPr>
        <p:txBody>
          <a:bodyPr>
            <a:spAutoFit/>
          </a:bodyPr>
          <a:lstStyle/>
          <a:p>
            <a:pPr fontAlgn="auto">
              <a:spcBef>
                <a:spcPts val="0"/>
              </a:spcBef>
              <a:spcAft>
                <a:spcPts val="0"/>
              </a:spcAft>
              <a:buFont typeface="Arial" pitchFamily="34" charset="0"/>
              <a:buChar char="•"/>
              <a:defRPr/>
            </a:pPr>
            <a:r>
              <a:rPr lang="en-US" sz="1100" b="1" dirty="0">
                <a:cs typeface="Arial" pitchFamily="34" charset="0"/>
              </a:rPr>
              <a:t> Infrastructure.</a:t>
            </a:r>
          </a:p>
          <a:p>
            <a:pPr marL="234950" indent="-123825" fontAlgn="auto">
              <a:spcBef>
                <a:spcPts val="0"/>
              </a:spcBef>
              <a:spcAft>
                <a:spcPts val="0"/>
              </a:spcAft>
              <a:buFont typeface="Wingdings" pitchFamily="2" charset="2"/>
              <a:buChar char="§"/>
              <a:defRPr/>
            </a:pPr>
            <a:r>
              <a:rPr lang="en-US" sz="1100" dirty="0">
                <a:cs typeface="Arial" pitchFamily="34" charset="0"/>
              </a:rPr>
              <a:t>Identify key municipal infrastructure that can affect military operations, including sewage, water, electricity, academics, trash, medical, safety, and other considerations (these constitute the memory aid/acronym of SWEAT-MSO).</a:t>
            </a:r>
          </a:p>
          <a:p>
            <a:pPr marL="234950" indent="-123825" fontAlgn="auto">
              <a:spcBef>
                <a:spcPts val="0"/>
              </a:spcBef>
              <a:spcAft>
                <a:spcPts val="0"/>
              </a:spcAft>
              <a:buFont typeface="Wingdings" pitchFamily="2" charset="2"/>
              <a:buChar char="§"/>
              <a:defRPr/>
            </a:pPr>
            <a:r>
              <a:rPr lang="en-US" sz="1100" dirty="0">
                <a:cs typeface="Arial" pitchFamily="34" charset="0"/>
              </a:rPr>
              <a:t>Inspect and evaluate all bridges, overpasses, underpasses, and culverts.</a:t>
            </a:r>
          </a:p>
          <a:p>
            <a:pPr fontAlgn="auto">
              <a:spcBef>
                <a:spcPts val="0"/>
              </a:spcBef>
              <a:spcAft>
                <a:spcPts val="0"/>
              </a:spcAft>
              <a:buFont typeface="Arial" pitchFamily="34" charset="0"/>
              <a:buChar char="•"/>
              <a:defRPr/>
            </a:pPr>
            <a:r>
              <a:rPr lang="en-US" sz="1100" b="1" dirty="0">
                <a:cs typeface="Arial" pitchFamily="34" charset="0"/>
              </a:rPr>
              <a:t> Terrain.</a:t>
            </a:r>
          </a:p>
          <a:p>
            <a:pPr marL="234950" indent="-123825" fontAlgn="auto">
              <a:spcBef>
                <a:spcPts val="0"/>
              </a:spcBef>
              <a:spcAft>
                <a:spcPts val="0"/>
              </a:spcAft>
              <a:buFont typeface="Wingdings" pitchFamily="2" charset="2"/>
              <a:buChar char="§"/>
              <a:defRPr/>
            </a:pPr>
            <a:r>
              <a:rPr lang="en-US" sz="1100" dirty="0">
                <a:cs typeface="Arial" pitchFamily="34" charset="0"/>
              </a:rPr>
              <a:t>Locate all obstacles; create and mark lanes as specified in orders.</a:t>
            </a:r>
          </a:p>
          <a:p>
            <a:pPr marL="234950" indent="-123825" fontAlgn="auto">
              <a:spcBef>
                <a:spcPts val="0"/>
              </a:spcBef>
              <a:spcAft>
                <a:spcPts val="0"/>
              </a:spcAft>
              <a:buFont typeface="Wingdings" pitchFamily="2" charset="2"/>
              <a:buChar char="§"/>
              <a:defRPr/>
            </a:pPr>
            <a:r>
              <a:rPr lang="en-US" sz="1100" dirty="0">
                <a:cs typeface="Arial" pitchFamily="34" charset="0"/>
              </a:rPr>
              <a:t>Locate and determine the extent of CBRN contaminated areas.</a:t>
            </a:r>
          </a:p>
          <a:p>
            <a:pPr marL="234950" indent="-123825" fontAlgn="auto">
              <a:spcBef>
                <a:spcPts val="0"/>
              </a:spcBef>
              <a:spcAft>
                <a:spcPts val="0"/>
              </a:spcAft>
              <a:buFont typeface="Wingdings" pitchFamily="2" charset="2"/>
              <a:buChar char="§"/>
              <a:defRPr/>
            </a:pPr>
            <a:r>
              <a:rPr lang="en-US" sz="1100" dirty="0">
                <a:cs typeface="Arial" pitchFamily="34" charset="0"/>
              </a:rPr>
              <a:t>Reconnoiter and determine the trafficability of all terrain, such as choke points and ambush sites that the enemy can use to dominate movement along routes in the zone.</a:t>
            </a:r>
          </a:p>
          <a:p>
            <a:pPr marL="234950" indent="-123825" fontAlgn="auto">
              <a:spcBef>
                <a:spcPts val="0"/>
              </a:spcBef>
              <a:spcAft>
                <a:spcPts val="0"/>
              </a:spcAft>
              <a:buFont typeface="Wingdings" pitchFamily="2" charset="2"/>
              <a:buChar char="§"/>
              <a:defRPr/>
            </a:pPr>
            <a:r>
              <a:rPr lang="en-US" sz="1100" dirty="0">
                <a:cs typeface="Arial" pitchFamily="34" charset="0"/>
              </a:rPr>
              <a:t>Locate bypasses around urban areas, obstacles, and contaminated areas.</a:t>
            </a:r>
          </a:p>
          <a:p>
            <a:pPr marL="234950" indent="-123825" fontAlgn="auto">
              <a:spcBef>
                <a:spcPts val="0"/>
              </a:spcBef>
              <a:spcAft>
                <a:spcPts val="0"/>
              </a:spcAft>
              <a:buFont typeface="Wingdings" pitchFamily="2" charset="2"/>
              <a:buChar char="§"/>
              <a:defRPr/>
            </a:pPr>
            <a:r>
              <a:rPr lang="en-US" sz="1100" dirty="0">
                <a:cs typeface="Arial" pitchFamily="34" charset="0"/>
              </a:rPr>
              <a:t>Locate fords or crossing sites near all bridges. </a:t>
            </a:r>
          </a:p>
        </p:txBody>
      </p:sp>
      <p:sp>
        <p:nvSpPr>
          <p:cNvPr id="7" name="TextBox 6"/>
          <p:cNvSpPr txBox="1"/>
          <p:nvPr/>
        </p:nvSpPr>
        <p:spPr>
          <a:xfrm>
            <a:off x="3124200" y="7102642"/>
            <a:ext cx="3515706" cy="178510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buFont typeface="Arial" pitchFamily="34" charset="0"/>
              <a:buChar char="•"/>
            </a:pPr>
            <a:r>
              <a:rPr lang="en-US" sz="1000" b="1" dirty="0" smtClean="0"/>
              <a:t>Conduct Tactical Movement (07-2-1342)</a:t>
            </a:r>
          </a:p>
          <a:p>
            <a:pPr>
              <a:buFont typeface="Arial" pitchFamily="34" charset="0"/>
              <a:buChar char="•"/>
            </a:pPr>
            <a:r>
              <a:rPr lang="en-US" sz="1000" b="1" dirty="0" smtClean="0"/>
              <a:t>Conduct Bypass (07-2-9002)</a:t>
            </a:r>
          </a:p>
          <a:p>
            <a:pPr>
              <a:buFont typeface="Arial" pitchFamily="34" charset="0"/>
              <a:buChar char="•"/>
            </a:pPr>
            <a:r>
              <a:rPr lang="en-US" sz="1000" b="1" dirty="0" smtClean="0"/>
              <a:t>Conduct a Linkup (07-2-9005)</a:t>
            </a:r>
          </a:p>
          <a:p>
            <a:pPr>
              <a:buFont typeface="Arial" pitchFamily="34" charset="0"/>
              <a:buChar char="•"/>
            </a:pPr>
            <a:r>
              <a:rPr lang="en-US" sz="1000" b="1" dirty="0" smtClean="0"/>
              <a:t>Conduct Passage of Lines as Passing Unit (07-2-9006)</a:t>
            </a:r>
          </a:p>
          <a:p>
            <a:pPr>
              <a:buFont typeface="Arial" pitchFamily="34" charset="0"/>
              <a:buChar char="•"/>
            </a:pPr>
            <a:r>
              <a:rPr lang="en-US" sz="1000" b="1" dirty="0" smtClean="0"/>
              <a:t>Conduct Fire and Movement (17-2-0222)</a:t>
            </a:r>
          </a:p>
          <a:p>
            <a:pPr>
              <a:buFont typeface="Arial" pitchFamily="34" charset="0"/>
              <a:buChar char="•"/>
            </a:pPr>
            <a:r>
              <a:rPr lang="en-US" sz="1000" b="1" dirty="0" smtClean="0"/>
              <a:t>Infiltrate/Exfiltrate (17-2-0320)</a:t>
            </a:r>
          </a:p>
          <a:p>
            <a:pPr>
              <a:buFont typeface="Arial" pitchFamily="34" charset="0"/>
              <a:buChar char="•"/>
            </a:pPr>
            <a:r>
              <a:rPr lang="en-US" sz="1000" b="1" dirty="0" smtClean="0"/>
              <a:t>Breach Covertly (17-2-3071)</a:t>
            </a:r>
          </a:p>
          <a:p>
            <a:pPr>
              <a:buFont typeface="Arial" pitchFamily="34" charset="0"/>
              <a:buChar char="•"/>
            </a:pPr>
            <a:r>
              <a:rPr lang="en-US" sz="1000" b="1" dirty="0" smtClean="0"/>
              <a:t>Conduct Route Reconnaissance (17-2-4000)</a:t>
            </a:r>
          </a:p>
          <a:p>
            <a:pPr>
              <a:buFont typeface="Arial" pitchFamily="34" charset="0"/>
              <a:buChar char="•"/>
            </a:pPr>
            <a:r>
              <a:rPr lang="en-US" sz="1000" b="1" dirty="0" smtClean="0"/>
              <a:t>Reconnoiter an Area or Zone (17-2-4010)</a:t>
            </a:r>
          </a:p>
          <a:p>
            <a:pPr>
              <a:buFont typeface="Arial" pitchFamily="34" charset="0"/>
              <a:buChar char="•"/>
            </a:pPr>
            <a:r>
              <a:rPr lang="en-US" sz="1000" b="1" dirty="0" smtClean="0"/>
              <a:t>Conduct Reconnaissance Handover (17-2-4025)</a:t>
            </a:r>
          </a:p>
          <a:p>
            <a:pPr>
              <a:buFont typeface="Arial" pitchFamily="34" charset="0"/>
              <a:buChar char="•"/>
            </a:pPr>
            <a:r>
              <a:rPr lang="en-US" sz="1000" b="1" dirty="0" smtClean="0"/>
              <a:t>Conduct Tactical Convoy (55-2-4003)</a:t>
            </a:r>
            <a:endParaRPr lang="en-US" sz="1000" b="1" dirty="0"/>
          </a:p>
        </p:txBody>
      </p:sp>
      <p:sp>
        <p:nvSpPr>
          <p:cNvPr id="8" name="TextBox 7"/>
          <p:cNvSpPr txBox="1"/>
          <p:nvPr/>
        </p:nvSpPr>
        <p:spPr>
          <a:xfrm>
            <a:off x="533400" y="7543800"/>
            <a:ext cx="2667000" cy="769441"/>
          </a:xfrm>
          <a:prstGeom prst="rect">
            <a:avLst/>
          </a:prstGeom>
          <a:noFill/>
        </p:spPr>
        <p:txBody>
          <a:bodyPr wrap="square" rtlCol="0">
            <a:spAutoFit/>
          </a:bodyPr>
          <a:lstStyle/>
          <a:p>
            <a:r>
              <a:rPr lang="en-US" sz="1100" i="1" dirty="0" smtClean="0"/>
              <a:t>If you can accomplish Zone Reconnaissance, then you can also accomplish Route and Area Reconnaissance as well</a:t>
            </a:r>
            <a:endParaRPr lang="en-US" sz="1100" i="1" dirty="0"/>
          </a:p>
        </p:txBody>
      </p:sp>
      <p:cxnSp>
        <p:nvCxnSpPr>
          <p:cNvPr id="11" name="Shape 10"/>
          <p:cNvCxnSpPr>
            <a:stCxn id="8" idx="2"/>
            <a:endCxn id="7" idx="1"/>
          </p:cNvCxnSpPr>
          <p:nvPr/>
        </p:nvCxnSpPr>
        <p:spPr>
          <a:xfrm rot="5400000" flipH="1" flipV="1">
            <a:off x="2336526" y="7525568"/>
            <a:ext cx="318047" cy="1257300"/>
          </a:xfrm>
          <a:prstGeom prst="curvedConnector4">
            <a:avLst>
              <a:gd name="adj1" fmla="val -96149"/>
              <a:gd name="adj2" fmla="val 58214"/>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172200" cy="838200"/>
          </a:xfrm>
        </p:spPr>
        <p:txBody>
          <a:bodyPr rtlCol="0">
            <a:normAutofit fontScale="90000"/>
          </a:bodyPr>
          <a:lstStyle/>
          <a:p>
            <a:pPr eaLnBrk="1" fontAlgn="auto" hangingPunct="1">
              <a:spcAft>
                <a:spcPts val="0"/>
              </a:spcAft>
              <a:defRPr/>
            </a:pP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
            </a:r>
            <a:br>
              <a:rPr lang="en-US" sz="1600" b="1" dirty="0" smtClean="0">
                <a:latin typeface="Arial" pitchFamily="34" charset="0"/>
                <a:cs typeface="Arial" pitchFamily="34" charset="0"/>
              </a:rPr>
            </a:br>
            <a:r>
              <a:rPr lang="en-US" sz="1800" b="1" dirty="0" smtClean="0">
                <a:latin typeface="Arial" pitchFamily="34" charset="0"/>
                <a:cs typeface="Arial" pitchFamily="34" charset="0"/>
              </a:rPr>
              <a:t>Table of Contents 3</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endParaRPr lang="en-US" sz="1400" dirty="0">
              <a:latin typeface="Arial" pitchFamily="34" charset="0"/>
              <a:cs typeface="Arial" pitchFamily="34" charset="0"/>
            </a:endParaRPr>
          </a:p>
        </p:txBody>
      </p:sp>
      <p:sp>
        <p:nvSpPr>
          <p:cNvPr id="30723" name="Text Box 5"/>
          <p:cNvSpPr txBox="1">
            <a:spLocks noChangeArrowheads="1"/>
          </p:cNvSpPr>
          <p:nvPr/>
        </p:nvSpPr>
        <p:spPr bwMode="auto">
          <a:xfrm>
            <a:off x="3336925" y="5857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30724" name="Rectangle 195"/>
          <p:cNvSpPr>
            <a:spLocks noChangeArrowheads="1"/>
          </p:cNvSpPr>
          <p:nvPr/>
        </p:nvSpPr>
        <p:spPr bwMode="auto">
          <a:xfrm>
            <a:off x="3336925" y="4471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3072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44" name="Table 43"/>
          <p:cNvGraphicFramePr>
            <a:graphicFrameLocks noGrp="1"/>
          </p:cNvGraphicFramePr>
          <p:nvPr/>
        </p:nvGraphicFramePr>
        <p:xfrm>
          <a:off x="228600" y="538163"/>
          <a:ext cx="6400800" cy="8272735"/>
        </p:xfrm>
        <a:graphic>
          <a:graphicData uri="http://schemas.openxmlformats.org/drawingml/2006/table">
            <a:tbl>
              <a:tblPr/>
              <a:tblGrid>
                <a:gridCol w="1371600"/>
                <a:gridCol w="5029200"/>
              </a:tblGrid>
              <a:tr h="310379">
                <a:tc>
                  <a:txBody>
                    <a:bodyPr/>
                    <a:lstStyle/>
                    <a:p>
                      <a:pPr algn="ctr" fontAlgn="b"/>
                      <a:r>
                        <a:rPr lang="en-US" sz="1500" b="1" i="0" u="none" strike="noStrike" dirty="0" smtClean="0">
                          <a:solidFill>
                            <a:srgbClr val="000000"/>
                          </a:solidFill>
                          <a:latin typeface="Arial"/>
                        </a:rPr>
                        <a:t>CARD</a:t>
                      </a:r>
                      <a:r>
                        <a:rPr lang="en-US" sz="1500" b="0" i="0" u="none" strike="noStrike" dirty="0" smtClean="0">
                          <a:solidFill>
                            <a:srgbClr val="000000"/>
                          </a:solidFill>
                          <a:latin typeface="Arial"/>
                        </a:rPr>
                        <a:t> </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MOVEMENT AND MANEUVER (CONTINUED)</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dirty="0" smtClean="0"/>
                        <a:t>525</a:t>
                      </a:r>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Fundamentals of Security</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FORCE PROTECTION</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600</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FOB</a:t>
                      </a:r>
                      <a:r>
                        <a:rPr lang="en-US" sz="1500" b="0" i="0" u="none" strike="noStrike" baseline="0" dirty="0" smtClean="0">
                          <a:solidFill>
                            <a:srgbClr val="000000"/>
                          </a:solidFill>
                          <a:latin typeface="Arial" pitchFamily="34" charset="0"/>
                          <a:cs typeface="Arial" pitchFamily="34" charset="0"/>
                        </a:rPr>
                        <a:t>/ Combat Outposts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601</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Sector</a:t>
                      </a:r>
                      <a:r>
                        <a:rPr lang="en-US" sz="1500" b="0" i="0" u="none" strike="noStrike" baseline="0" dirty="0" smtClean="0">
                          <a:solidFill>
                            <a:srgbClr val="000000"/>
                          </a:solidFill>
                          <a:latin typeface="Arial" pitchFamily="34" charset="0"/>
                          <a:cs typeface="Arial" pitchFamily="34" charset="0"/>
                        </a:rPr>
                        <a:t> Sketch Example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602</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CBRNE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603</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NBC</a:t>
                      </a:r>
                      <a:r>
                        <a:rPr lang="en-US" sz="1500" b="0" i="0" u="none" strike="noStrike" baseline="0" dirty="0" smtClean="0">
                          <a:solidFill>
                            <a:srgbClr val="000000"/>
                          </a:solidFill>
                          <a:latin typeface="Arial" pitchFamily="34" charset="0"/>
                          <a:cs typeface="Arial" pitchFamily="34" charset="0"/>
                        </a:rPr>
                        <a:t> Warnings and Alarms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latin typeface="Arial" pitchFamily="34" charset="0"/>
                          <a:cs typeface="Arial" pitchFamily="34" charset="0"/>
                        </a:rPr>
                        <a:t>604</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Risk Management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chemeClr val="tx1"/>
                          </a:solidFill>
                          <a:latin typeface="Arial" pitchFamily="34" charset="0"/>
                          <a:cs typeface="Arial" pitchFamily="34" charset="0"/>
                        </a:rPr>
                        <a:t> FIRES AND EFFECTS</a:t>
                      </a:r>
                      <a:endParaRPr lang="en-US" sz="1500" b="1" i="0" u="none" strike="noStrike" dirty="0">
                        <a:solidFill>
                          <a:schemeClr val="tx1"/>
                        </a:solidFill>
                        <a:latin typeface="Arial" pitchFamily="34" charset="0"/>
                        <a:cs typeface="Arial" pitchFamily="34" charset="0"/>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pitchFamily="34" charset="0"/>
                          <a:cs typeface="Arial" pitchFamily="34" charset="0"/>
                        </a:rPr>
                        <a:t>Risk Assessment Distance</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effectLst/>
                          <a:latin typeface="Arial" pitchFamily="34" charset="0"/>
                          <a:cs typeface="Arial" pitchFamily="34" charset="0"/>
                        </a:rPr>
                        <a:t>Crater Analysis</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dirty="0" smtClean="0">
                          <a:solidFill>
                            <a:schemeClr val="tx1"/>
                          </a:solidFill>
                          <a:latin typeface="Arial" pitchFamily="34" charset="0"/>
                          <a:cs typeface="Arial" pitchFamily="34" charset="0"/>
                        </a:rPr>
                        <a:t>Artillery and Mortar Ranges</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pitchFamily="34" charset="0"/>
                          <a:cs typeface="Arial" pitchFamily="34" charset="0"/>
                        </a:rPr>
                        <a:t>Fire</a:t>
                      </a:r>
                      <a:r>
                        <a:rPr lang="en-US" sz="1500" b="0" i="0" u="none" strike="noStrike" baseline="0" dirty="0" smtClean="0">
                          <a:solidFill>
                            <a:schemeClr val="tx1"/>
                          </a:solidFill>
                          <a:latin typeface="Arial" pitchFamily="34" charset="0"/>
                          <a:cs typeface="Arial" pitchFamily="34" charset="0"/>
                        </a:rPr>
                        <a:t> Missions</a:t>
                      </a:r>
                      <a:endParaRPr lang="en-US" sz="1500" b="0" i="0" u="none" strike="noStrike" dirty="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704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chemeClr val="tx1"/>
                          </a:solidFill>
                          <a:latin typeface="Arial" pitchFamily="34" charset="0"/>
                          <a:cs typeface="Arial" pitchFamily="34" charset="0"/>
                        </a:rPr>
                        <a:t>Air</a:t>
                      </a:r>
                      <a:r>
                        <a:rPr lang="en-US" sz="1500" b="0" i="0" u="none" strike="noStrike" baseline="0" dirty="0" smtClean="0">
                          <a:solidFill>
                            <a:schemeClr val="tx1"/>
                          </a:solidFill>
                          <a:latin typeface="Arial" pitchFamily="34" charset="0"/>
                          <a:cs typeface="Arial" pitchFamily="34" charset="0"/>
                        </a:rPr>
                        <a:t> to Ground Integration</a:t>
                      </a:r>
                      <a:endParaRPr lang="en-US" sz="1500" b="0" i="0" u="none" strike="noStrike" dirty="0" smtClean="0">
                        <a:solidFill>
                          <a:schemeClr val="tx1"/>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INTELLIGENCE</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Processing EPWs / Refugees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Detainee Packet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Tactical Sensitive</a:t>
                      </a:r>
                      <a:r>
                        <a:rPr lang="en-US" sz="1500" b="0" i="0" u="none" strike="noStrike" baseline="0" dirty="0" smtClean="0">
                          <a:solidFill>
                            <a:schemeClr val="tx1"/>
                          </a:solidFill>
                          <a:latin typeface="Arial"/>
                        </a:rPr>
                        <a:t> </a:t>
                      </a:r>
                      <a:r>
                        <a:rPr lang="en-US" sz="1500" b="0" i="0" u="none" strike="noStrike" dirty="0" smtClean="0">
                          <a:solidFill>
                            <a:schemeClr val="tx1"/>
                          </a:solidFill>
                          <a:latin typeface="Arial"/>
                        </a:rPr>
                        <a:t>Site Exploitation</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Tactical Questioning</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Patrol Debrief Report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Key</a:t>
                      </a:r>
                      <a:r>
                        <a:rPr lang="en-US" sz="1500" b="0" i="0" u="none" strike="noStrike" baseline="0" dirty="0" smtClean="0">
                          <a:solidFill>
                            <a:schemeClr val="tx1"/>
                          </a:solidFill>
                          <a:latin typeface="Arial"/>
                        </a:rPr>
                        <a:t> Leader Engagement (KLE) Report</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806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TrIST</a:t>
                      </a:r>
                      <a:r>
                        <a:rPr lang="en-US" sz="1500" b="0" i="0" u="none" strike="noStrike" baseline="0" dirty="0" smtClean="0">
                          <a:solidFill>
                            <a:schemeClr val="tx1"/>
                          </a:solidFill>
                          <a:latin typeface="Arial"/>
                        </a:rPr>
                        <a:t> SOP</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SUSTAINMENT</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Organization</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Classes</a:t>
                      </a:r>
                      <a:r>
                        <a:rPr lang="en-US" sz="1500" b="0" i="0" u="none" strike="noStrike" baseline="0" dirty="0" smtClean="0">
                          <a:solidFill>
                            <a:schemeClr val="tx1"/>
                          </a:solidFill>
                          <a:latin typeface="Arial"/>
                        </a:rPr>
                        <a:t> of Supply</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FLIPLs</a:t>
                      </a:r>
                      <a:r>
                        <a:rPr lang="en-US" sz="1500" b="0" i="0" u="none" strike="noStrike" baseline="0" dirty="0" smtClean="0">
                          <a:solidFill>
                            <a:schemeClr val="tx1"/>
                          </a:solidFill>
                          <a:latin typeface="Arial"/>
                        </a:rPr>
                        <a:t>, Battle Loss &amp; Absentee Baggage</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7" name="Oval 36"/>
          <p:cNvSpPr/>
          <p:nvPr/>
        </p:nvSpPr>
        <p:spPr>
          <a:xfrm>
            <a:off x="381000" y="87830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8" name="Oval 37"/>
          <p:cNvSpPr/>
          <p:nvPr/>
        </p:nvSpPr>
        <p:spPr>
          <a:xfrm>
            <a:off x="381000" y="281321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3" name="Oval 32"/>
          <p:cNvSpPr/>
          <p:nvPr/>
        </p:nvSpPr>
        <p:spPr>
          <a:xfrm>
            <a:off x="381000" y="18637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6" name="Oval 35"/>
          <p:cNvSpPr/>
          <p:nvPr/>
        </p:nvSpPr>
        <p:spPr>
          <a:xfrm>
            <a:off x="381000" y="21685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7" name="Oval 46"/>
          <p:cNvSpPr/>
          <p:nvPr/>
        </p:nvSpPr>
        <p:spPr>
          <a:xfrm>
            <a:off x="381000" y="249237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8" name="Oval 47"/>
          <p:cNvSpPr/>
          <p:nvPr/>
        </p:nvSpPr>
        <p:spPr>
          <a:xfrm>
            <a:off x="381000" y="15240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9" name="Oval 48"/>
          <p:cNvSpPr/>
          <p:nvPr/>
        </p:nvSpPr>
        <p:spPr>
          <a:xfrm>
            <a:off x="393032" y="471821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0" name="Oval 49"/>
          <p:cNvSpPr/>
          <p:nvPr/>
        </p:nvSpPr>
        <p:spPr>
          <a:xfrm>
            <a:off x="393032" y="37687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1" name="Oval 50"/>
          <p:cNvSpPr/>
          <p:nvPr/>
        </p:nvSpPr>
        <p:spPr>
          <a:xfrm>
            <a:off x="393032" y="40735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2" name="Oval 51"/>
          <p:cNvSpPr/>
          <p:nvPr/>
        </p:nvSpPr>
        <p:spPr>
          <a:xfrm>
            <a:off x="393032" y="439737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3" name="Oval 52"/>
          <p:cNvSpPr/>
          <p:nvPr/>
        </p:nvSpPr>
        <p:spPr>
          <a:xfrm>
            <a:off x="393032" y="34290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4" name="Oval 53"/>
          <p:cNvSpPr/>
          <p:nvPr/>
        </p:nvSpPr>
        <p:spPr>
          <a:xfrm>
            <a:off x="381000" y="603300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5" name="Oval 54"/>
          <p:cNvSpPr/>
          <p:nvPr/>
        </p:nvSpPr>
        <p:spPr>
          <a:xfrm>
            <a:off x="381000" y="6337801"/>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6" name="Oval 55"/>
          <p:cNvSpPr/>
          <p:nvPr/>
        </p:nvSpPr>
        <p:spPr>
          <a:xfrm>
            <a:off x="381000" y="6660063"/>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7" name="Oval 56"/>
          <p:cNvSpPr/>
          <p:nvPr/>
        </p:nvSpPr>
        <p:spPr>
          <a:xfrm>
            <a:off x="381000" y="6964863"/>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8" name="Oval 57"/>
          <p:cNvSpPr/>
          <p:nvPr/>
        </p:nvSpPr>
        <p:spPr>
          <a:xfrm>
            <a:off x="381000" y="728712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9" name="Oval 58"/>
          <p:cNvSpPr/>
          <p:nvPr/>
        </p:nvSpPr>
        <p:spPr>
          <a:xfrm>
            <a:off x="381000" y="535037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0" name="Oval 59"/>
          <p:cNvSpPr/>
          <p:nvPr/>
        </p:nvSpPr>
        <p:spPr>
          <a:xfrm>
            <a:off x="381000" y="569168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1" name="Oval 60"/>
          <p:cNvSpPr/>
          <p:nvPr/>
        </p:nvSpPr>
        <p:spPr>
          <a:xfrm>
            <a:off x="376990" y="789129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2" name="Oval 61"/>
          <p:cNvSpPr/>
          <p:nvPr/>
        </p:nvSpPr>
        <p:spPr>
          <a:xfrm>
            <a:off x="376990" y="819609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63" name="Oval 62"/>
          <p:cNvSpPr/>
          <p:nvPr/>
        </p:nvSpPr>
        <p:spPr>
          <a:xfrm>
            <a:off x="376990" y="8518358"/>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3532000" y="2518613"/>
            <a:ext cx="2993126" cy="2358187"/>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a:stretch>
            <a:fillRect/>
          </a:stretch>
        </p:blipFill>
        <p:spPr bwMode="auto">
          <a:xfrm>
            <a:off x="304800" y="6324600"/>
            <a:ext cx="3200400" cy="890304"/>
          </a:xfrm>
          <a:prstGeom prst="rect">
            <a:avLst/>
          </a:prstGeom>
          <a:noFill/>
          <a:ln w="9525">
            <a:noFill/>
            <a:miter lim="800000"/>
            <a:headEnd/>
            <a:tailEnd/>
          </a:ln>
        </p:spPr>
      </p:pic>
      <p:sp>
        <p:nvSpPr>
          <p:cNvPr id="134148" name="Rectangle 7"/>
          <p:cNvSpPr>
            <a:spLocks noChangeArrowheads="1"/>
          </p:cNvSpPr>
          <p:nvPr/>
        </p:nvSpPr>
        <p:spPr bwMode="auto">
          <a:xfrm>
            <a:off x="3733800" y="4876800"/>
            <a:ext cx="2362200" cy="430887"/>
          </a:xfrm>
          <a:prstGeom prst="rect">
            <a:avLst/>
          </a:prstGeom>
          <a:noFill/>
          <a:ln w="9525">
            <a:noFill/>
            <a:miter lim="800000"/>
            <a:headEnd/>
            <a:tailEnd/>
          </a:ln>
        </p:spPr>
        <p:txBody>
          <a:bodyPr wrap="square">
            <a:spAutoFit/>
          </a:bodyPr>
          <a:lstStyle/>
          <a:p>
            <a:pPr marL="342900" indent="-342900" algn="ctr"/>
            <a:r>
              <a:rPr lang="en-US" sz="1100" dirty="0">
                <a:solidFill>
                  <a:srgbClr val="000000"/>
                </a:solidFill>
                <a:cs typeface="Arial" pitchFamily="34" charset="0"/>
              </a:rPr>
              <a:t>Traffic Flow Capability Based on Route Width</a:t>
            </a:r>
          </a:p>
        </p:txBody>
      </p:sp>
      <p:sp>
        <p:nvSpPr>
          <p:cNvPr id="13414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1"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Route Reconnaissance- Route Classification </a:t>
            </a:r>
            <a:r>
              <a:rPr lang="en-US" sz="1600" b="1" dirty="0" smtClean="0">
                <a:ea typeface="+mj-ea"/>
                <a:cs typeface="Arial" pitchFamily="34" charset="0"/>
              </a:rPr>
              <a:t>Formula (1 of 4)</a:t>
            </a:r>
            <a:endParaRPr lang="en-US" sz="1600" b="1" dirty="0">
              <a:ea typeface="+mj-ea"/>
              <a:cs typeface="Arial" pitchFamily="34" charset="0"/>
            </a:endParaRPr>
          </a:p>
        </p:txBody>
      </p:sp>
      <p:sp>
        <p:nvSpPr>
          <p:cNvPr id="8" name="Rectangle 12"/>
          <p:cNvSpPr>
            <a:spLocks noChangeArrowheads="1"/>
          </p:cNvSpPr>
          <p:nvPr/>
        </p:nvSpPr>
        <p:spPr bwMode="auto">
          <a:xfrm>
            <a:off x="228600" y="1066800"/>
            <a:ext cx="6400800" cy="1615827"/>
          </a:xfrm>
          <a:prstGeom prst="rect">
            <a:avLst/>
          </a:prstGeom>
          <a:noFill/>
          <a:ln w="9525">
            <a:noFill/>
            <a:miter lim="800000"/>
            <a:headEnd/>
            <a:tailEnd/>
          </a:ln>
        </p:spPr>
        <p:txBody>
          <a:bodyPr>
            <a:spAutoFit/>
          </a:bodyPr>
          <a:lstStyle/>
          <a:p>
            <a:r>
              <a:rPr lang="en-US" sz="1100" dirty="0">
                <a:cs typeface="Arial" pitchFamily="34" charset="0"/>
              </a:rPr>
              <a:t>The Route Classification Formula is recorded on the ROUTEREP overlay and contains the</a:t>
            </a:r>
          </a:p>
          <a:p>
            <a:r>
              <a:rPr lang="en-US" sz="1100" dirty="0">
                <a:cs typeface="Arial" pitchFamily="34" charset="0"/>
              </a:rPr>
              <a:t>following:</a:t>
            </a:r>
          </a:p>
          <a:p>
            <a:pPr marL="681038" lvl="1" indent="-223838">
              <a:buFont typeface="Arial" pitchFamily="34" charset="0"/>
              <a:buChar char="•"/>
            </a:pPr>
            <a:r>
              <a:rPr lang="en-US" sz="1100" dirty="0">
                <a:cs typeface="Arial" pitchFamily="34" charset="0"/>
              </a:rPr>
              <a:t>Route width, in meters. </a:t>
            </a:r>
          </a:p>
          <a:p>
            <a:pPr marL="681038" lvl="1" indent="-223838">
              <a:buFont typeface="Arial" pitchFamily="34" charset="0"/>
              <a:buChar char="•"/>
            </a:pPr>
            <a:r>
              <a:rPr lang="en-US" sz="1100" dirty="0">
                <a:cs typeface="Arial" pitchFamily="34" charset="0"/>
              </a:rPr>
              <a:t>Route type (based on ability to withstand weather). </a:t>
            </a:r>
          </a:p>
          <a:p>
            <a:pPr marL="681038" lvl="1" indent="-223838">
              <a:buFont typeface="Arial" pitchFamily="34" charset="0"/>
              <a:buChar char="•"/>
            </a:pPr>
            <a:r>
              <a:rPr lang="en-US" sz="1100" dirty="0">
                <a:cs typeface="Arial" pitchFamily="34" charset="0"/>
              </a:rPr>
              <a:t>Lowest military load classification (MLC). </a:t>
            </a:r>
          </a:p>
          <a:p>
            <a:pPr marL="681038" lvl="1" indent="-223838">
              <a:buFont typeface="Arial" pitchFamily="34" charset="0"/>
              <a:buChar char="•"/>
            </a:pPr>
            <a:r>
              <a:rPr lang="en-US" sz="1100" dirty="0">
                <a:cs typeface="Arial" pitchFamily="34" charset="0"/>
              </a:rPr>
              <a:t>Lowest overhead clearance, in meters. </a:t>
            </a:r>
          </a:p>
          <a:p>
            <a:pPr marL="681038" lvl="1" indent="-223838">
              <a:buFont typeface="Arial" pitchFamily="34" charset="0"/>
              <a:buChar char="•"/>
            </a:pPr>
            <a:r>
              <a:rPr lang="en-US" sz="1100" dirty="0">
                <a:cs typeface="Arial" pitchFamily="34" charset="0"/>
              </a:rPr>
              <a:t>Obstructions to traffic flow (OB), if applicable. </a:t>
            </a:r>
          </a:p>
          <a:p>
            <a:pPr marL="681038" lvl="1" indent="-223838">
              <a:buFont typeface="Arial" pitchFamily="34" charset="0"/>
              <a:buChar char="•"/>
            </a:pPr>
            <a:r>
              <a:rPr lang="en-US" sz="1100" dirty="0">
                <a:cs typeface="Arial" pitchFamily="34" charset="0"/>
              </a:rPr>
              <a:t>Special conditions, snow blockage (T) or flooding (W), if applicable. </a:t>
            </a:r>
          </a:p>
          <a:p>
            <a:r>
              <a:rPr lang="es-ES" sz="1100" dirty="0">
                <a:cs typeface="Arial" pitchFamily="34" charset="0"/>
              </a:rPr>
              <a:t>Example: </a:t>
            </a:r>
            <a:r>
              <a:rPr lang="es-ES" sz="1100" b="1" dirty="0">
                <a:cs typeface="Arial" pitchFamily="34" charset="0"/>
              </a:rPr>
              <a:t>5.5m / Y / 30 / 4.6 (OB) (W)</a:t>
            </a:r>
          </a:p>
        </p:txBody>
      </p:sp>
      <p:sp>
        <p:nvSpPr>
          <p:cNvPr id="9" name="Rectangle 8"/>
          <p:cNvSpPr/>
          <p:nvPr/>
        </p:nvSpPr>
        <p:spPr>
          <a:xfrm>
            <a:off x="148390" y="2614864"/>
            <a:ext cx="3352800" cy="3647152"/>
          </a:xfrm>
          <a:prstGeom prst="rect">
            <a:avLst/>
          </a:prstGeom>
        </p:spPr>
        <p:txBody>
          <a:bodyPr wrap="square">
            <a:spAutoFit/>
          </a:bodyPr>
          <a:lstStyle/>
          <a:p>
            <a:r>
              <a:rPr lang="en-US" sz="1050" b="1" dirty="0" smtClean="0">
                <a:cs typeface="Arial" pitchFamily="34" charset="0"/>
              </a:rPr>
              <a:t>Route Types:</a:t>
            </a:r>
          </a:p>
          <a:p>
            <a:pPr lvl="1" indent="-342900"/>
            <a:r>
              <a:rPr lang="en-US" sz="1050" b="1" dirty="0" smtClean="0">
                <a:cs typeface="Arial" pitchFamily="34" charset="0"/>
              </a:rPr>
              <a:t>Type X</a:t>
            </a:r>
            <a:r>
              <a:rPr lang="en-US" sz="1050" dirty="0" smtClean="0">
                <a:cs typeface="Arial" pitchFamily="34" charset="0"/>
              </a:rPr>
              <a:t>: An all-weather route that, with reasonable maintenance, is passable </a:t>
            </a:r>
          </a:p>
          <a:p>
            <a:pPr lvl="1" indent="-342900"/>
            <a:r>
              <a:rPr lang="en-US" sz="1050" dirty="0" smtClean="0">
                <a:cs typeface="Arial" pitchFamily="34" charset="0"/>
              </a:rPr>
              <a:t>	throughout the year. This route is normally formed of roads having waterproof </a:t>
            </a:r>
          </a:p>
          <a:p>
            <a:pPr lvl="1" indent="-342900"/>
            <a:r>
              <a:rPr lang="en-US" sz="1050" dirty="0" smtClean="0">
                <a:cs typeface="Arial" pitchFamily="34" charset="0"/>
              </a:rPr>
              <a:t>	surfaces. This type of route is never closed because of weather effects other than snow or flood blockage. </a:t>
            </a:r>
          </a:p>
          <a:p>
            <a:pPr lvl="1" indent="-342900"/>
            <a:r>
              <a:rPr lang="en-US" sz="1050" b="1" dirty="0" smtClean="0">
                <a:cs typeface="Arial" pitchFamily="34" charset="0"/>
              </a:rPr>
              <a:t>Type Y</a:t>
            </a:r>
            <a:r>
              <a:rPr lang="en-US" sz="1050" dirty="0" smtClean="0">
                <a:cs typeface="Arial" pitchFamily="34" charset="0"/>
              </a:rPr>
              <a:t>: A limited, all-weather route that, with reasonable maintenance, is passable </a:t>
            </a:r>
          </a:p>
          <a:p>
            <a:pPr lvl="1" indent="-342900"/>
            <a:r>
              <a:rPr lang="en-US" sz="1050" dirty="0" smtClean="0">
                <a:cs typeface="Arial" pitchFamily="34" charset="0"/>
              </a:rPr>
              <a:t>	throughout the year. This route is normally formed of roads that do not have </a:t>
            </a:r>
          </a:p>
          <a:p>
            <a:pPr lvl="1" indent="-342900"/>
            <a:r>
              <a:rPr lang="en-US" sz="1050" dirty="0" smtClean="0">
                <a:cs typeface="Arial" pitchFamily="34" charset="0"/>
              </a:rPr>
              <a:t>	waterproof surfaces. This type of route is closed for short periods (up to one day at a time) by adverse weather conditions. </a:t>
            </a:r>
          </a:p>
          <a:p>
            <a:pPr lvl="1" indent="-342900"/>
            <a:r>
              <a:rPr lang="en-US" sz="1050" b="1" dirty="0" smtClean="0">
                <a:cs typeface="Arial" pitchFamily="34" charset="0"/>
              </a:rPr>
              <a:t>Type Z</a:t>
            </a:r>
            <a:r>
              <a:rPr lang="en-US" sz="1050" dirty="0" smtClean="0">
                <a:cs typeface="Arial" pitchFamily="34" charset="0"/>
              </a:rPr>
              <a:t>: A fair-weather route passable only in fair weather. This type of route is so </a:t>
            </a:r>
          </a:p>
          <a:p>
            <a:pPr lvl="1" indent="-342900"/>
            <a:r>
              <a:rPr lang="en-US" sz="1050" dirty="0" smtClean="0">
                <a:cs typeface="Arial" pitchFamily="34" charset="0"/>
              </a:rPr>
              <a:t>	seriously affected by adverse weather conditions that it may remain closed for long 	periods. Improvement of such a route can only be achieved by construction or realignment. </a:t>
            </a:r>
            <a:endParaRPr lang="en-US" sz="1050" dirty="0">
              <a:cs typeface="Arial" pitchFamily="34" charset="0"/>
            </a:endParaRPr>
          </a:p>
        </p:txBody>
      </p:sp>
      <p:sp>
        <p:nvSpPr>
          <p:cNvPr id="10" name="Rectangle 8"/>
          <p:cNvSpPr>
            <a:spLocks noChangeArrowheads="1"/>
          </p:cNvSpPr>
          <p:nvPr/>
        </p:nvSpPr>
        <p:spPr bwMode="auto">
          <a:xfrm>
            <a:off x="3741820" y="5358712"/>
            <a:ext cx="2971800" cy="3416320"/>
          </a:xfrm>
          <a:prstGeom prst="rect">
            <a:avLst/>
          </a:prstGeom>
          <a:noFill/>
          <a:ln w="9525">
            <a:noFill/>
            <a:miter lim="800000"/>
            <a:headEnd/>
            <a:tailEnd/>
          </a:ln>
        </p:spPr>
        <p:txBody>
          <a:bodyPr wrap="square">
            <a:spAutoFit/>
          </a:bodyPr>
          <a:lstStyle/>
          <a:p>
            <a:pPr lvl="1" indent="-342900"/>
            <a:endParaRPr lang="en-US" sz="900" dirty="0">
              <a:cs typeface="Arial" pitchFamily="34" charset="0"/>
            </a:endParaRPr>
          </a:p>
          <a:p>
            <a:r>
              <a:rPr lang="en-US" sz="900" b="1" dirty="0">
                <a:cs typeface="Arial" pitchFamily="34" charset="0"/>
              </a:rPr>
              <a:t>Military Load Classification (MLC)</a:t>
            </a:r>
          </a:p>
          <a:p>
            <a:r>
              <a:rPr lang="en-US" sz="900" dirty="0">
                <a:cs typeface="Arial" pitchFamily="34" charset="0"/>
              </a:rPr>
              <a:t>MLC calculations are performed by engineer units.  Recon units may perform temporary assessments of routes.  Broad Categories are: </a:t>
            </a:r>
          </a:p>
          <a:p>
            <a:pPr>
              <a:buFont typeface="Calibri" pitchFamily="34" charset="0"/>
              <a:buAutoNum type="alphaLcParenR"/>
            </a:pPr>
            <a:r>
              <a:rPr lang="en-US" sz="900" dirty="0">
                <a:cs typeface="Arial" pitchFamily="34" charset="0"/>
              </a:rPr>
              <a:t> Class 50—average-traffic route. </a:t>
            </a:r>
          </a:p>
          <a:p>
            <a:pPr>
              <a:buFont typeface="Calibri" pitchFamily="34" charset="0"/>
              <a:buAutoNum type="alphaLcParenR"/>
            </a:pPr>
            <a:r>
              <a:rPr lang="en-US" sz="900" dirty="0">
                <a:cs typeface="Arial" pitchFamily="34" charset="0"/>
              </a:rPr>
              <a:t> Class 80—heavy-traffic route. </a:t>
            </a:r>
          </a:p>
          <a:p>
            <a:pPr>
              <a:buFont typeface="Calibri" pitchFamily="34" charset="0"/>
              <a:buAutoNum type="alphaLcParenR"/>
            </a:pPr>
            <a:r>
              <a:rPr lang="en-US" sz="900" dirty="0">
                <a:cs typeface="Arial" pitchFamily="34" charset="0"/>
              </a:rPr>
              <a:t>C lass 120—very heavy-traffic route.</a:t>
            </a:r>
          </a:p>
          <a:p>
            <a:r>
              <a:rPr lang="en-US" sz="900" dirty="0" smtClean="0">
                <a:cs typeface="Arial" pitchFamily="34" charset="0"/>
              </a:rPr>
              <a:t>Sample </a:t>
            </a:r>
            <a:r>
              <a:rPr lang="en-US" sz="900" dirty="0">
                <a:cs typeface="Arial" pitchFamily="34" charset="0"/>
              </a:rPr>
              <a:t>Vehicle MLCs (single vehicles):</a:t>
            </a:r>
          </a:p>
          <a:p>
            <a:pPr>
              <a:buFont typeface="Wingdings" pitchFamily="2" charset="2"/>
              <a:buChar char="v"/>
            </a:pPr>
            <a:r>
              <a:rPr lang="en-US" sz="900" dirty="0">
                <a:cs typeface="Arial" pitchFamily="34" charset="0"/>
              </a:rPr>
              <a:t> MRAP (Maxxpro) – </a:t>
            </a:r>
            <a:r>
              <a:rPr lang="en-US" sz="900" dirty="0" smtClean="0">
                <a:cs typeface="Arial" pitchFamily="34" charset="0"/>
              </a:rPr>
              <a:t>21</a:t>
            </a:r>
            <a:endParaRPr lang="en-US" sz="900" dirty="0">
              <a:cs typeface="Arial" pitchFamily="34" charset="0"/>
            </a:endParaRPr>
          </a:p>
          <a:p>
            <a:pPr>
              <a:buFont typeface="Wingdings" pitchFamily="2" charset="2"/>
              <a:buChar char="v"/>
            </a:pPr>
            <a:r>
              <a:rPr lang="en-US" sz="900" dirty="0">
                <a:cs typeface="Arial" pitchFamily="34" charset="0"/>
              </a:rPr>
              <a:t> LMTV – </a:t>
            </a:r>
          </a:p>
          <a:p>
            <a:pPr>
              <a:buFont typeface="Wingdings" pitchFamily="2" charset="2"/>
              <a:buChar char="v"/>
            </a:pPr>
            <a:r>
              <a:rPr lang="en-US" sz="900" dirty="0">
                <a:cs typeface="Arial" pitchFamily="34" charset="0"/>
              </a:rPr>
              <a:t> LHS and Trailer - </a:t>
            </a:r>
            <a:r>
              <a:rPr lang="en-US" sz="900" dirty="0" smtClean="0">
                <a:cs typeface="Arial" pitchFamily="34" charset="0"/>
              </a:rPr>
              <a:t>28</a:t>
            </a:r>
            <a:endParaRPr lang="en-US" sz="900" dirty="0">
              <a:cs typeface="Arial" pitchFamily="34" charset="0"/>
            </a:endParaRPr>
          </a:p>
          <a:p>
            <a:pPr>
              <a:buFont typeface="Wingdings" pitchFamily="2" charset="2"/>
              <a:buChar char="v"/>
            </a:pPr>
            <a:r>
              <a:rPr lang="en-US" sz="900" dirty="0">
                <a:cs typeface="Arial" pitchFamily="34" charset="0"/>
              </a:rPr>
              <a:t> Stryker - </a:t>
            </a:r>
            <a:r>
              <a:rPr lang="en-US" sz="900" dirty="0" smtClean="0">
                <a:cs typeface="Arial" pitchFamily="34" charset="0"/>
              </a:rPr>
              <a:t>25</a:t>
            </a:r>
            <a:endParaRPr lang="en-US" sz="900" dirty="0">
              <a:cs typeface="Arial" pitchFamily="34" charset="0"/>
            </a:endParaRPr>
          </a:p>
          <a:p>
            <a:pPr>
              <a:buFont typeface="Wingdings" pitchFamily="2" charset="2"/>
              <a:buChar char="v"/>
            </a:pPr>
            <a:r>
              <a:rPr lang="en-US" sz="900" dirty="0">
                <a:cs typeface="Arial" pitchFamily="34" charset="0"/>
              </a:rPr>
              <a:t> M1A1/M1A2 </a:t>
            </a:r>
            <a:r>
              <a:rPr lang="en-US" sz="900" dirty="0" smtClean="0">
                <a:cs typeface="Arial" pitchFamily="34" charset="0"/>
              </a:rPr>
              <a:t>-80</a:t>
            </a:r>
            <a:endParaRPr lang="en-US" sz="900" dirty="0">
              <a:cs typeface="Arial" pitchFamily="34" charset="0"/>
            </a:endParaRPr>
          </a:p>
          <a:p>
            <a:pPr>
              <a:buFont typeface="Wingdings" pitchFamily="2" charset="2"/>
              <a:buChar char="v"/>
            </a:pPr>
            <a:r>
              <a:rPr lang="en-US" sz="900" dirty="0">
                <a:cs typeface="Arial" pitchFamily="34" charset="0"/>
              </a:rPr>
              <a:t> Bradley IFV </a:t>
            </a:r>
            <a:r>
              <a:rPr lang="en-US" sz="900" dirty="0" smtClean="0">
                <a:cs typeface="Arial" pitchFamily="34" charset="0"/>
              </a:rPr>
              <a:t>-36</a:t>
            </a:r>
            <a:endParaRPr lang="en-US" sz="900" dirty="0">
              <a:cs typeface="Arial" pitchFamily="34" charset="0"/>
            </a:endParaRPr>
          </a:p>
          <a:p>
            <a:pPr>
              <a:buFont typeface="Wingdings" pitchFamily="2" charset="2"/>
              <a:buChar char="v"/>
            </a:pPr>
            <a:r>
              <a:rPr lang="en-US" sz="900" dirty="0">
                <a:cs typeface="Arial" pitchFamily="34" charset="0"/>
              </a:rPr>
              <a:t> Un-armored HMMWV </a:t>
            </a:r>
            <a:r>
              <a:rPr lang="en-US" sz="900" dirty="0" smtClean="0">
                <a:cs typeface="Arial" pitchFamily="34" charset="0"/>
              </a:rPr>
              <a:t>-4</a:t>
            </a:r>
            <a:endParaRPr lang="en-US" sz="900" dirty="0">
              <a:cs typeface="Arial" pitchFamily="34" charset="0"/>
            </a:endParaRPr>
          </a:p>
          <a:p>
            <a:pPr>
              <a:buFont typeface="Wingdings" pitchFamily="2" charset="2"/>
              <a:buChar char="v"/>
            </a:pPr>
            <a:r>
              <a:rPr lang="en-US" sz="900" dirty="0">
                <a:cs typeface="Arial" pitchFamily="34" charset="0"/>
              </a:rPr>
              <a:t> Up-armored HMMWV - </a:t>
            </a:r>
            <a:r>
              <a:rPr lang="en-US" sz="900" dirty="0" smtClean="0">
                <a:cs typeface="Arial" pitchFamily="34" charset="0"/>
              </a:rPr>
              <a:t>6</a:t>
            </a:r>
            <a:endParaRPr lang="en-US" sz="900" dirty="0">
              <a:cs typeface="Arial" pitchFamily="34" charset="0"/>
            </a:endParaRPr>
          </a:p>
          <a:p>
            <a:pPr>
              <a:buFont typeface="Wingdings" pitchFamily="2" charset="2"/>
              <a:buChar char="v"/>
            </a:pPr>
            <a:r>
              <a:rPr lang="en-US" sz="900" dirty="0">
                <a:cs typeface="Arial" pitchFamily="34" charset="0"/>
              </a:rPr>
              <a:t> Howitzer </a:t>
            </a:r>
            <a:r>
              <a:rPr lang="en-US" sz="900" dirty="0" smtClean="0">
                <a:cs typeface="Arial" pitchFamily="34" charset="0"/>
              </a:rPr>
              <a:t>-10</a:t>
            </a:r>
            <a:endParaRPr lang="en-US" sz="900" dirty="0">
              <a:cs typeface="Arial" pitchFamily="34" charset="0"/>
            </a:endParaRPr>
          </a:p>
          <a:p>
            <a:r>
              <a:rPr lang="en-US" sz="900" dirty="0" smtClean="0">
                <a:cs typeface="Arial" pitchFamily="34" charset="0"/>
              </a:rPr>
              <a:t>Towed </a:t>
            </a:r>
            <a:r>
              <a:rPr lang="en-US" sz="900" dirty="0">
                <a:cs typeface="Arial" pitchFamily="34" charset="0"/>
              </a:rPr>
              <a:t>Vehicles (Combined Class Number  (CCN) </a:t>
            </a:r>
          </a:p>
          <a:p>
            <a:r>
              <a:rPr lang="en-US" sz="900" dirty="0">
                <a:cs typeface="Arial" pitchFamily="34" charset="0"/>
              </a:rPr>
              <a:t>CCN = 0.9 (A + B) if A + B &lt; 60 </a:t>
            </a:r>
          </a:p>
          <a:p>
            <a:r>
              <a:rPr lang="en-US" sz="900" dirty="0">
                <a:cs typeface="Arial" pitchFamily="34" charset="0"/>
              </a:rPr>
              <a:t>CCN = A + B if A + B &gt; 60 </a:t>
            </a:r>
          </a:p>
          <a:p>
            <a:r>
              <a:rPr lang="en-US" sz="900" dirty="0">
                <a:cs typeface="Arial" pitchFamily="34" charset="0"/>
              </a:rPr>
              <a:t>A = MLC of Vehicle 1</a:t>
            </a:r>
          </a:p>
          <a:p>
            <a:r>
              <a:rPr lang="en-US" sz="900" dirty="0">
                <a:cs typeface="Arial" pitchFamily="34" charset="0"/>
              </a:rPr>
              <a:t>B = MLC of Vehicle 2</a:t>
            </a:r>
          </a:p>
          <a:p>
            <a:r>
              <a:rPr lang="en-US" sz="900" dirty="0">
                <a:cs typeface="Arial" pitchFamily="34" charset="0"/>
              </a:rPr>
              <a:t>Example: UAH towing Howitzer CCN = .9 (6 +10) = </a:t>
            </a:r>
            <a:r>
              <a:rPr lang="en-US" sz="900" u="sng" dirty="0">
                <a:cs typeface="Arial" pitchFamily="34" charset="0"/>
              </a:rPr>
              <a:t>15</a:t>
            </a:r>
          </a:p>
        </p:txBody>
      </p:sp>
      <p:sp>
        <p:nvSpPr>
          <p:cNvPr id="12" name="Rectangle 11"/>
          <p:cNvSpPr/>
          <p:nvPr/>
        </p:nvSpPr>
        <p:spPr>
          <a:xfrm>
            <a:off x="228600" y="7315200"/>
            <a:ext cx="3429000" cy="163121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en-US" sz="1000" b="1" dirty="0" smtClean="0">
                <a:cs typeface="Arial" pitchFamily="34" charset="0"/>
              </a:rPr>
              <a:t>Route reconnaissance </a:t>
            </a:r>
            <a:r>
              <a:rPr lang="en-US" sz="1000" dirty="0" smtClean="0">
                <a:cs typeface="Arial" pitchFamily="34" charset="0"/>
              </a:rPr>
              <a:t>is the directed effort to obtain information, in accordance with the commander’s intent, along a specified route and the adjacent terrain from which movement could be influenced. The route is a prescribed course from a point of origin (SP) to a specified destination (RP). Route reconnaissance is conducted to analyze trafficability and determine whether the route is clear of obstacles and/or enemy forces. Route reconnaissance can be performed as either a stand-alone mission or an additional task during zone reconnaissance.</a:t>
            </a:r>
            <a:endParaRPr lang="en-US" sz="1000" dirty="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Route Reconnaissance- Route Classification Formula </a:t>
            </a:r>
            <a:r>
              <a:rPr lang="en-US" sz="1600" b="1" dirty="0" smtClean="0">
                <a:ea typeface="+mj-ea"/>
                <a:cs typeface="Arial" pitchFamily="34" charset="0"/>
              </a:rPr>
              <a:t>(2 of 4)</a:t>
            </a:r>
            <a:endParaRPr lang="en-US" sz="1600" b="1" dirty="0">
              <a:ea typeface="+mj-ea"/>
              <a:cs typeface="Arial" pitchFamily="34" charset="0"/>
            </a:endParaRPr>
          </a:p>
        </p:txBody>
      </p:sp>
      <p:sp>
        <p:nvSpPr>
          <p:cNvPr id="5" name="Rectangle 4"/>
          <p:cNvSpPr/>
          <p:nvPr/>
        </p:nvSpPr>
        <p:spPr>
          <a:xfrm>
            <a:off x="128850" y="1016925"/>
            <a:ext cx="6629400" cy="3816429"/>
          </a:xfrm>
          <a:prstGeom prst="rect">
            <a:avLst/>
          </a:prstGeom>
        </p:spPr>
        <p:txBody>
          <a:bodyPr wrap="square">
            <a:spAutoFit/>
          </a:bodyPr>
          <a:lstStyle/>
          <a:p>
            <a:pPr fontAlgn="auto">
              <a:spcBef>
                <a:spcPts val="0"/>
              </a:spcBef>
              <a:spcAft>
                <a:spcPts val="0"/>
              </a:spcAft>
              <a:defRPr/>
            </a:pPr>
            <a:r>
              <a:rPr lang="en-US" sz="1100" b="1" dirty="0" smtClean="0">
                <a:cs typeface="Arial" pitchFamily="34" charset="0"/>
              </a:rPr>
              <a:t>Obstructions:  </a:t>
            </a:r>
          </a:p>
          <a:p>
            <a:pPr marL="344488" indent="-225425" fontAlgn="auto">
              <a:spcBef>
                <a:spcPts val="0"/>
              </a:spcBef>
              <a:spcAft>
                <a:spcPts val="0"/>
              </a:spcAft>
              <a:buFont typeface="Arial" pitchFamily="34" charset="0"/>
              <a:buChar char="•"/>
              <a:defRPr/>
            </a:pPr>
            <a:r>
              <a:rPr lang="en-US" sz="1100" dirty="0" smtClean="0">
                <a:cs typeface="Arial" pitchFamily="34" charset="0"/>
              </a:rPr>
              <a:t>The following are Obstructions: </a:t>
            </a:r>
          </a:p>
          <a:p>
            <a:pPr marL="344488" indent="-225425" fontAlgn="auto">
              <a:spcBef>
                <a:spcPts val="0"/>
              </a:spcBef>
              <a:spcAft>
                <a:spcPts val="0"/>
              </a:spcAft>
              <a:buFont typeface="Arial" pitchFamily="34" charset="0"/>
              <a:buChar char="•"/>
              <a:defRPr/>
            </a:pPr>
            <a:r>
              <a:rPr lang="en-US" sz="1100" dirty="0" smtClean="0">
                <a:cs typeface="Arial" pitchFamily="34" charset="0"/>
              </a:rPr>
              <a:t>Overhead obstructions with a clearance of less than 4.3 meters. </a:t>
            </a:r>
          </a:p>
          <a:p>
            <a:pPr marL="344488" indent="-225425" fontAlgn="auto">
              <a:spcBef>
                <a:spcPts val="0"/>
              </a:spcBef>
              <a:spcAft>
                <a:spcPts val="0"/>
              </a:spcAft>
              <a:buFont typeface="Arial" pitchFamily="34" charset="0"/>
              <a:buChar char="•"/>
              <a:defRPr/>
            </a:pPr>
            <a:r>
              <a:rPr lang="en-US" sz="1100" dirty="0" smtClean="0">
                <a:cs typeface="Arial" pitchFamily="34" charset="0"/>
              </a:rPr>
              <a:t>Reductions in traveled-way widths that are below the standard minimums. </a:t>
            </a:r>
          </a:p>
          <a:p>
            <a:pPr marL="344488" indent="-225425" fontAlgn="auto">
              <a:spcBef>
                <a:spcPts val="0"/>
              </a:spcBef>
              <a:spcAft>
                <a:spcPts val="0"/>
              </a:spcAft>
              <a:buFont typeface="Arial" pitchFamily="34" charset="0"/>
              <a:buChar char="•"/>
              <a:defRPr/>
            </a:pPr>
            <a:r>
              <a:rPr lang="en-US" sz="1100" dirty="0" smtClean="0">
                <a:cs typeface="Arial" pitchFamily="34" charset="0"/>
              </a:rPr>
              <a:t>Curves with a radius of 25 meters and less. </a:t>
            </a:r>
          </a:p>
          <a:p>
            <a:pPr marL="344488" indent="-225425" fontAlgn="auto">
              <a:spcBef>
                <a:spcPts val="0"/>
              </a:spcBef>
              <a:spcAft>
                <a:spcPts val="0"/>
              </a:spcAft>
              <a:buFont typeface="Arial" pitchFamily="34" charset="0"/>
              <a:buChar char="•"/>
              <a:defRPr/>
            </a:pPr>
            <a:r>
              <a:rPr lang="en-US" sz="1100" dirty="0" smtClean="0">
                <a:cs typeface="Arial" pitchFamily="34" charset="0"/>
              </a:rPr>
              <a:t>Slopes (gradients) of 7 percent or greater </a:t>
            </a:r>
          </a:p>
          <a:p>
            <a:pPr fontAlgn="auto">
              <a:spcBef>
                <a:spcPts val="0"/>
              </a:spcBef>
              <a:spcAft>
                <a:spcPts val="0"/>
              </a:spcAft>
              <a:defRPr/>
            </a:pPr>
            <a:endParaRPr lang="en-US" sz="1100" dirty="0" smtClean="0">
              <a:cs typeface="Arial" pitchFamily="34" charset="0"/>
            </a:endParaRPr>
          </a:p>
          <a:p>
            <a:pPr fontAlgn="auto">
              <a:spcBef>
                <a:spcPts val="0"/>
              </a:spcBef>
              <a:spcAft>
                <a:spcPts val="0"/>
              </a:spcAft>
              <a:defRPr/>
            </a:pPr>
            <a:r>
              <a:rPr lang="en-US" sz="1100" dirty="0" smtClean="0">
                <a:cs typeface="Arial" pitchFamily="34" charset="0"/>
              </a:rPr>
              <a:t>The following method of determining a curve’s radius is based on the formula R = (C</a:t>
            </a:r>
            <a:r>
              <a:rPr lang="en-US" sz="1100" baseline="30000" dirty="0" smtClean="0">
                <a:cs typeface="Arial" pitchFamily="34" charset="0"/>
              </a:rPr>
              <a:t>2</a:t>
            </a:r>
            <a:r>
              <a:rPr lang="en-US" sz="1100" dirty="0" smtClean="0">
                <a:cs typeface="Arial" pitchFamily="34" charset="0"/>
              </a:rPr>
              <a:t>/8M) + </a:t>
            </a:r>
          </a:p>
          <a:p>
            <a:pPr fontAlgn="auto">
              <a:spcBef>
                <a:spcPts val="0"/>
              </a:spcBef>
              <a:spcAft>
                <a:spcPts val="0"/>
              </a:spcAft>
              <a:defRPr/>
            </a:pPr>
            <a:r>
              <a:rPr lang="en-US" sz="1100" dirty="0" smtClean="0">
                <a:cs typeface="Arial" pitchFamily="34" charset="0"/>
              </a:rPr>
              <a:t>(M/2) (all measurements are in meters): </a:t>
            </a:r>
          </a:p>
          <a:p>
            <a:pPr marL="344488" indent="-225425" fontAlgn="auto">
              <a:spcBef>
                <a:spcPts val="0"/>
              </a:spcBef>
              <a:spcAft>
                <a:spcPts val="0"/>
              </a:spcAft>
              <a:buFont typeface="Arial" pitchFamily="34" charset="0"/>
              <a:buChar char="•"/>
              <a:defRPr/>
            </a:pPr>
            <a:r>
              <a:rPr lang="en-US" sz="1100" dirty="0" smtClean="0">
                <a:cs typeface="Arial" pitchFamily="34" charset="0"/>
              </a:rPr>
              <a:t>R = radius of the curve. </a:t>
            </a:r>
          </a:p>
          <a:p>
            <a:pPr marL="344488" indent="-225425" fontAlgn="auto">
              <a:spcBef>
                <a:spcPts val="0"/>
              </a:spcBef>
              <a:spcAft>
                <a:spcPts val="0"/>
              </a:spcAft>
              <a:buFont typeface="Arial" pitchFamily="34" charset="0"/>
              <a:buChar char="•"/>
              <a:defRPr/>
            </a:pPr>
            <a:r>
              <a:rPr lang="en-US" sz="1100" dirty="0" smtClean="0">
                <a:cs typeface="Arial" pitchFamily="34" charset="0"/>
              </a:rPr>
              <a:t>C = the distance from the centerline of the road to the centerline of the road at the outer extremities of the curve. </a:t>
            </a:r>
          </a:p>
          <a:p>
            <a:pPr marL="344488" indent="-225425" fontAlgn="auto">
              <a:spcBef>
                <a:spcPts val="0"/>
              </a:spcBef>
              <a:spcAft>
                <a:spcPts val="0"/>
              </a:spcAft>
              <a:buFont typeface="Arial" pitchFamily="34" charset="0"/>
              <a:buChar char="•"/>
              <a:defRPr/>
            </a:pPr>
            <a:r>
              <a:rPr lang="en-US" sz="1100" dirty="0" smtClean="0">
                <a:cs typeface="Arial" pitchFamily="34" charset="0"/>
              </a:rPr>
              <a:t>M = the perpendicular distance from the center of the tape to the centerline of the road. </a:t>
            </a:r>
          </a:p>
          <a:p>
            <a:pPr lvl="1" fontAlgn="auto">
              <a:spcBef>
                <a:spcPts val="0"/>
              </a:spcBef>
              <a:spcAft>
                <a:spcPts val="0"/>
              </a:spcAft>
              <a:defRPr/>
            </a:pPr>
            <a:r>
              <a:rPr lang="en-US" sz="1100" dirty="0" smtClean="0">
                <a:cs typeface="Arial" pitchFamily="34" charset="0"/>
              </a:rPr>
              <a:t>Example: If C is 15 meters and M is fixed at 2 meters, the formula becomes R = (152/16) + 2/2 = 15.0625.   This result is an obstruction to traffic flow and “OB” is entered into the Route Classification Formula”</a:t>
            </a:r>
          </a:p>
          <a:p>
            <a:pPr lvl="1" fontAlgn="auto">
              <a:spcBef>
                <a:spcPts val="0"/>
              </a:spcBef>
              <a:spcAft>
                <a:spcPts val="0"/>
              </a:spcAft>
              <a:defRPr/>
            </a:pPr>
            <a:endParaRPr lang="en-US" sz="1100" dirty="0" smtClean="0">
              <a:cs typeface="Arial" pitchFamily="34" charset="0"/>
            </a:endParaRPr>
          </a:p>
          <a:p>
            <a:pPr lvl="1" fontAlgn="auto">
              <a:spcBef>
                <a:spcPts val="0"/>
              </a:spcBef>
              <a:spcAft>
                <a:spcPts val="0"/>
              </a:spcAft>
              <a:defRPr/>
            </a:pPr>
            <a:r>
              <a:rPr lang="en-US" sz="1100" dirty="0" smtClean="0">
                <a:cs typeface="Arial" pitchFamily="34" charset="0"/>
              </a:rPr>
              <a:t>When conditions warrant, set M = 2 meters from the centerline, then measure C = 2 </a:t>
            </a:r>
          </a:p>
          <a:p>
            <a:pPr lvl="1" fontAlgn="auto">
              <a:spcBef>
                <a:spcPts val="0"/>
              </a:spcBef>
              <a:spcAft>
                <a:spcPts val="0"/>
              </a:spcAft>
              <a:defRPr/>
            </a:pPr>
            <a:r>
              <a:rPr lang="en-US" sz="1100" dirty="0" smtClean="0">
                <a:cs typeface="Arial" pitchFamily="34" charset="0"/>
              </a:rPr>
              <a:t>meters from the centerline. Use this method when there is a time limitation or when natural or man-made restrictions prevent proper measurements. </a:t>
            </a:r>
          </a:p>
          <a:p>
            <a:pPr fontAlgn="auto">
              <a:spcBef>
                <a:spcPts val="0"/>
              </a:spcBef>
              <a:spcAft>
                <a:spcPts val="0"/>
              </a:spcAft>
              <a:defRPr/>
            </a:pPr>
            <a:endParaRPr lang="en-US" sz="1100" dirty="0" smtClean="0">
              <a:cs typeface="Arial" pitchFamily="34" charset="0"/>
            </a:endParaRPr>
          </a:p>
          <a:p>
            <a:pPr fontAlgn="auto">
              <a:spcBef>
                <a:spcPts val="0"/>
              </a:spcBef>
              <a:spcAft>
                <a:spcPts val="0"/>
              </a:spcAft>
              <a:defRPr/>
            </a:pPr>
            <a:r>
              <a:rPr lang="en-US" sz="1100" dirty="0" smtClean="0">
                <a:cs typeface="Arial" pitchFamily="34" charset="0"/>
              </a:rPr>
              <a:t>Formula, Pace, and Map Methods</a:t>
            </a:r>
            <a:endParaRPr lang="en-US" sz="1200" dirty="0">
              <a:cs typeface="Arial" pitchFamily="34" charset="0"/>
            </a:endParaRPr>
          </a:p>
        </p:txBody>
      </p:sp>
      <p:sp>
        <p:nvSpPr>
          <p:cNvPr id="6" name="Rectangle 5"/>
          <p:cNvSpPr/>
          <p:nvPr/>
        </p:nvSpPr>
        <p:spPr>
          <a:xfrm>
            <a:off x="228600" y="4876800"/>
            <a:ext cx="6400800" cy="3785652"/>
          </a:xfrm>
          <a:prstGeom prst="rect">
            <a:avLst/>
          </a:prstGeom>
        </p:spPr>
        <p:txBody>
          <a:bodyPr>
            <a:spAutoFit/>
          </a:bodyPr>
          <a:lstStyle/>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buFont typeface="Arial" pitchFamily="34" charset="0"/>
              <a:buChar char="•"/>
              <a:defRPr/>
            </a:pPr>
            <a:endParaRPr lang="en-US" sz="1200" dirty="0">
              <a:cs typeface="Arial" pitchFamily="34" charset="0"/>
            </a:endParaRPr>
          </a:p>
          <a:p>
            <a:pPr lvl="1" fontAlgn="auto">
              <a:spcBef>
                <a:spcPts val="0"/>
              </a:spcBef>
              <a:spcAft>
                <a:spcPts val="0"/>
              </a:spcAft>
              <a:defRPr/>
            </a:pPr>
            <a:r>
              <a:rPr lang="en-US" sz="1200" b="1" u="sng" dirty="0">
                <a:cs typeface="Arial" pitchFamily="34" charset="0"/>
              </a:rPr>
              <a:t>Radius of a curve</a:t>
            </a:r>
            <a:r>
              <a:rPr lang="en-US" sz="1200" b="1" dirty="0">
                <a:cs typeface="Arial" pitchFamily="34" charset="0"/>
              </a:rPr>
              <a:t>			</a:t>
            </a:r>
            <a:r>
              <a:rPr lang="en-US" sz="1200" b="1" u="sng" dirty="0">
                <a:cs typeface="Arial" pitchFamily="34" charset="0"/>
              </a:rPr>
              <a:t>Degree of slope</a:t>
            </a:r>
          </a:p>
          <a:p>
            <a:pPr lvl="1" fontAlgn="auto">
              <a:spcBef>
                <a:spcPts val="0"/>
              </a:spcBef>
              <a:spcAft>
                <a:spcPts val="0"/>
              </a:spcAft>
              <a:defRPr/>
            </a:pPr>
            <a:endParaRPr lang="en-US" sz="1200" b="1" u="sng" dirty="0">
              <a:cs typeface="Arial" pitchFamily="34" charset="0"/>
            </a:endParaRPr>
          </a:p>
          <a:p>
            <a:pPr fontAlgn="auto">
              <a:spcBef>
                <a:spcPts val="0"/>
              </a:spcBef>
              <a:spcAft>
                <a:spcPts val="0"/>
              </a:spcAft>
              <a:defRPr/>
            </a:pPr>
            <a:r>
              <a:rPr lang="en-US" sz="1200" b="1" u="sng" dirty="0">
                <a:cs typeface="Arial" pitchFamily="34" charset="0"/>
              </a:rPr>
              <a:t>Special Conditions</a:t>
            </a:r>
          </a:p>
          <a:p>
            <a:pPr fontAlgn="auto">
              <a:spcBef>
                <a:spcPts val="0"/>
              </a:spcBef>
              <a:spcAft>
                <a:spcPts val="0"/>
              </a:spcAft>
              <a:defRPr/>
            </a:pPr>
            <a:r>
              <a:rPr lang="en-US" sz="1200" dirty="0">
                <a:cs typeface="Arial" pitchFamily="34" charset="0"/>
              </a:rPr>
              <a:t>When snow blocks traffic on a regular and recurrent basis, the symbol following the route-classification formula is “T.” </a:t>
            </a:r>
          </a:p>
          <a:p>
            <a:pPr fontAlgn="auto">
              <a:spcBef>
                <a:spcPts val="0"/>
              </a:spcBef>
              <a:spcAft>
                <a:spcPts val="0"/>
              </a:spcAft>
              <a:defRPr/>
            </a:pPr>
            <a:endParaRPr lang="en-US" sz="1200" dirty="0">
              <a:cs typeface="Arial" pitchFamily="34" charset="0"/>
            </a:endParaRPr>
          </a:p>
          <a:p>
            <a:pPr fontAlgn="auto">
              <a:spcBef>
                <a:spcPts val="0"/>
              </a:spcBef>
              <a:spcAft>
                <a:spcPts val="0"/>
              </a:spcAft>
              <a:defRPr/>
            </a:pPr>
            <a:r>
              <a:rPr lang="en-US" sz="1200" dirty="0">
                <a:cs typeface="Arial" pitchFamily="34" charset="0"/>
              </a:rPr>
              <a:t>When flooding blocks traffic on a regular and recurrent basis, the symbol following the route-classification formula is “W.” </a:t>
            </a:r>
          </a:p>
        </p:txBody>
      </p:sp>
      <p:pic>
        <p:nvPicPr>
          <p:cNvPr id="7" name="Picture 2"/>
          <p:cNvPicPr>
            <a:picLocks noChangeAspect="1" noChangeArrowheads="1"/>
          </p:cNvPicPr>
          <p:nvPr/>
        </p:nvPicPr>
        <p:blipFill>
          <a:blip r:embed="rId2" cstate="print"/>
          <a:srcRect/>
          <a:stretch>
            <a:fillRect/>
          </a:stretch>
        </p:blipFill>
        <p:spPr bwMode="auto">
          <a:xfrm>
            <a:off x="228600" y="5029200"/>
            <a:ext cx="2405063" cy="20574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2819400" y="5029200"/>
            <a:ext cx="34290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28600" y="1066800"/>
            <a:ext cx="6400800" cy="3319463"/>
          </a:xfrm>
          <a:prstGeom prst="rect">
            <a:avLst/>
          </a:prstGeom>
          <a:noFill/>
          <a:ln w="9525">
            <a:noFill/>
            <a:miter lim="800000"/>
            <a:headEnd/>
            <a:tailEnd/>
          </a:ln>
        </p:spPr>
      </p:pic>
      <p:pic>
        <p:nvPicPr>
          <p:cNvPr id="137219" name="Picture 3"/>
          <p:cNvPicPr>
            <a:picLocks noGrp="1" noChangeAspect="1" noChangeArrowheads="1"/>
          </p:cNvPicPr>
          <p:nvPr>
            <p:ph idx="1"/>
          </p:nvPr>
        </p:nvPicPr>
        <p:blipFill>
          <a:blip r:embed="rId3" cstate="print"/>
          <a:srcRect/>
          <a:stretch>
            <a:fillRect/>
          </a:stretch>
        </p:blipFill>
        <p:spPr>
          <a:xfrm>
            <a:off x="228600" y="4876800"/>
            <a:ext cx="6350000" cy="3733800"/>
          </a:xfrm>
        </p:spPr>
      </p:pic>
      <p:sp>
        <p:nvSpPr>
          <p:cNvPr id="137220" name="TextBox 8"/>
          <p:cNvSpPr txBox="1">
            <a:spLocks noChangeArrowheads="1"/>
          </p:cNvSpPr>
          <p:nvPr/>
        </p:nvSpPr>
        <p:spPr bwMode="auto">
          <a:xfrm>
            <a:off x="1031875" y="4419600"/>
            <a:ext cx="4826000" cy="338138"/>
          </a:xfrm>
          <a:prstGeom prst="rect">
            <a:avLst/>
          </a:prstGeom>
          <a:noFill/>
          <a:ln w="9525">
            <a:noFill/>
            <a:miter lim="800000"/>
            <a:headEnd/>
            <a:tailEnd/>
          </a:ln>
        </p:spPr>
        <p:txBody>
          <a:bodyPr wrap="none">
            <a:spAutoFit/>
          </a:bodyPr>
          <a:lstStyle/>
          <a:p>
            <a:pPr algn="ctr"/>
            <a:r>
              <a:rPr lang="en-US" sz="1600" b="1" dirty="0">
                <a:cs typeface="Arial" pitchFamily="34" charset="0"/>
              </a:rPr>
              <a:t>Pace method for Determining Slope Percentage</a:t>
            </a:r>
          </a:p>
        </p:txBody>
      </p:sp>
      <p:sp>
        <p:nvSpPr>
          <p:cNvPr id="137221" name="TextBox 10"/>
          <p:cNvSpPr txBox="1">
            <a:spLocks noChangeArrowheads="1"/>
          </p:cNvSpPr>
          <p:nvPr/>
        </p:nvSpPr>
        <p:spPr bwMode="auto">
          <a:xfrm>
            <a:off x="1066800" y="8594725"/>
            <a:ext cx="4724400" cy="338138"/>
          </a:xfrm>
          <a:prstGeom prst="rect">
            <a:avLst/>
          </a:prstGeom>
          <a:noFill/>
          <a:ln w="9525">
            <a:noFill/>
            <a:miter lim="800000"/>
            <a:headEnd/>
            <a:tailEnd/>
          </a:ln>
        </p:spPr>
        <p:txBody>
          <a:bodyPr>
            <a:spAutoFit/>
          </a:bodyPr>
          <a:lstStyle/>
          <a:p>
            <a:pPr algn="ctr"/>
            <a:r>
              <a:rPr lang="en-US" sz="1600" b="1" dirty="0">
                <a:cs typeface="Arial" pitchFamily="34" charset="0"/>
              </a:rPr>
              <a:t>Map Method for Determining Slope Percentage</a:t>
            </a:r>
          </a:p>
        </p:txBody>
      </p:sp>
      <p:sp>
        <p:nvSpPr>
          <p:cNvPr id="137222"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Route Reconnaissance- Route Classification Formula </a:t>
            </a:r>
            <a:r>
              <a:rPr lang="en-US" sz="1600" b="1" dirty="0" smtClean="0">
                <a:ea typeface="+mj-ea"/>
                <a:cs typeface="Arial" pitchFamily="34" charset="0"/>
              </a:rPr>
              <a:t>(3 of 4)</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Grp="1" noChangeAspect="1" noChangeArrowheads="1"/>
          </p:cNvPicPr>
          <p:nvPr>
            <p:ph idx="1"/>
          </p:nvPr>
        </p:nvPicPr>
        <p:blipFill>
          <a:blip r:embed="rId2" cstate="print"/>
          <a:srcRect/>
          <a:stretch>
            <a:fillRect/>
          </a:stretch>
        </p:blipFill>
        <p:spPr>
          <a:xfrm>
            <a:off x="228600" y="1157288"/>
            <a:ext cx="6323013" cy="2805112"/>
          </a:xfrm>
        </p:spPr>
      </p:pic>
      <p:pic>
        <p:nvPicPr>
          <p:cNvPr id="138243" name="Picture 3"/>
          <p:cNvPicPr>
            <a:picLocks noChangeAspect="1" noChangeArrowheads="1"/>
          </p:cNvPicPr>
          <p:nvPr/>
        </p:nvPicPr>
        <p:blipFill>
          <a:blip r:embed="rId3" cstate="print"/>
          <a:srcRect/>
          <a:stretch>
            <a:fillRect/>
          </a:stretch>
        </p:blipFill>
        <p:spPr bwMode="auto">
          <a:xfrm>
            <a:off x="228600" y="4662488"/>
            <a:ext cx="6324600" cy="3795712"/>
          </a:xfrm>
          <a:prstGeom prst="rect">
            <a:avLst/>
          </a:prstGeom>
          <a:noFill/>
          <a:ln w="9525">
            <a:noFill/>
            <a:miter lim="800000"/>
            <a:headEnd/>
            <a:tailEnd/>
          </a:ln>
        </p:spPr>
      </p:pic>
      <p:sp>
        <p:nvSpPr>
          <p:cNvPr id="138244" name="TextBox 10"/>
          <p:cNvSpPr txBox="1">
            <a:spLocks noChangeArrowheads="1"/>
          </p:cNvSpPr>
          <p:nvPr/>
        </p:nvSpPr>
        <p:spPr bwMode="auto">
          <a:xfrm>
            <a:off x="1855092" y="4005263"/>
            <a:ext cx="3203377" cy="276999"/>
          </a:xfrm>
          <a:prstGeom prst="rect">
            <a:avLst/>
          </a:prstGeom>
          <a:noFill/>
          <a:ln w="9525">
            <a:noFill/>
            <a:miter lim="800000"/>
            <a:headEnd/>
            <a:tailEnd/>
          </a:ln>
        </p:spPr>
        <p:txBody>
          <a:bodyPr wrap="none">
            <a:spAutoFit/>
          </a:bodyPr>
          <a:lstStyle/>
          <a:p>
            <a:pPr algn="ctr"/>
            <a:r>
              <a:rPr lang="en-US" sz="1200" b="1" dirty="0">
                <a:cs typeface="Arial" pitchFamily="34" charset="0"/>
              </a:rPr>
              <a:t>Measuring Stream Width with a Compass</a:t>
            </a:r>
          </a:p>
        </p:txBody>
      </p:sp>
      <p:sp>
        <p:nvSpPr>
          <p:cNvPr id="138245" name="TextBox 9"/>
          <p:cNvSpPr txBox="1">
            <a:spLocks noChangeArrowheads="1"/>
          </p:cNvSpPr>
          <p:nvPr/>
        </p:nvSpPr>
        <p:spPr bwMode="auto">
          <a:xfrm>
            <a:off x="2222527" y="8501063"/>
            <a:ext cx="2141484" cy="276999"/>
          </a:xfrm>
          <a:prstGeom prst="rect">
            <a:avLst/>
          </a:prstGeom>
          <a:noFill/>
          <a:ln w="9525">
            <a:noFill/>
            <a:miter lim="800000"/>
            <a:headEnd/>
            <a:tailEnd/>
          </a:ln>
        </p:spPr>
        <p:txBody>
          <a:bodyPr wrap="none">
            <a:spAutoFit/>
          </a:bodyPr>
          <a:lstStyle/>
          <a:p>
            <a:pPr algn="ctr"/>
            <a:r>
              <a:rPr lang="en-US" sz="1200" b="1" dirty="0">
                <a:cs typeface="Arial" pitchFamily="34" charset="0"/>
              </a:rPr>
              <a:t>Measuring Stream Velocity</a:t>
            </a:r>
          </a:p>
        </p:txBody>
      </p:sp>
      <p:sp>
        <p:nvSpPr>
          <p:cNvPr id="13824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2"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Route Reconnaissance- Route Classification Formula </a:t>
            </a:r>
            <a:r>
              <a:rPr lang="en-US" sz="1600" b="1" dirty="0" smtClean="0">
                <a:ea typeface="+mj-ea"/>
                <a:cs typeface="Arial" pitchFamily="34" charset="0"/>
              </a:rPr>
              <a:t>(4 of 4)</a:t>
            </a:r>
            <a:endParaRPr lang="en-US" sz="1600" b="1" dirty="0">
              <a:ea typeface="+mj-ea"/>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508</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Reconnaissance Overlay </a:t>
            </a:r>
            <a:r>
              <a:rPr lang="en-US" sz="1600" b="1" dirty="0" smtClean="0">
                <a:ea typeface="+mj-ea"/>
                <a:cs typeface="Arial" pitchFamily="34" charset="0"/>
              </a:rPr>
              <a:t>Symbols (1 of 2)</a:t>
            </a:r>
            <a:endParaRPr lang="en-US" sz="1600" b="1" dirty="0">
              <a:ea typeface="+mj-ea"/>
              <a:cs typeface="Arial"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228600" y="1130968"/>
            <a:ext cx="4038600" cy="5165746"/>
          </a:xfrm>
          <a:prstGeom prst="rect">
            <a:avLst/>
          </a:prstGeom>
          <a:noFill/>
          <a:ln w="9525">
            <a:noFill/>
            <a:miter lim="800000"/>
            <a:headEnd/>
            <a:tailEnd/>
          </a:ln>
        </p:spPr>
      </p:pic>
      <p:pic>
        <p:nvPicPr>
          <p:cNvPr id="139267" name="Picture 2"/>
          <p:cNvPicPr>
            <a:picLocks noChangeAspect="1" noChangeArrowheads="1"/>
          </p:cNvPicPr>
          <p:nvPr/>
        </p:nvPicPr>
        <p:blipFill>
          <a:blip r:embed="rId3" cstate="print"/>
          <a:srcRect/>
          <a:stretch>
            <a:fillRect/>
          </a:stretch>
        </p:blipFill>
        <p:spPr bwMode="auto">
          <a:xfrm>
            <a:off x="3352800" y="1130968"/>
            <a:ext cx="3315406" cy="14478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3630612" y="2743200"/>
            <a:ext cx="2998788" cy="1845408"/>
          </a:xfrm>
          <a:prstGeom prst="rect">
            <a:avLst/>
          </a:prstGeom>
          <a:noFill/>
          <a:ln w="9525">
            <a:solidFill>
              <a:schemeClr val="tx1"/>
            </a:solid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228600" y="7086600"/>
            <a:ext cx="3953607" cy="1828800"/>
          </a:xfrm>
          <a:prstGeom prst="rect">
            <a:avLst/>
          </a:prstGeom>
          <a:noFill/>
          <a:ln w="9525">
            <a:solidFill>
              <a:schemeClr val="tx1"/>
            </a:solidFill>
            <a:miter lim="800000"/>
            <a:headEnd/>
            <a:tailEnd/>
          </a:ln>
        </p:spPr>
      </p:pic>
      <p:pic>
        <p:nvPicPr>
          <p:cNvPr id="139266" name="Picture 2"/>
          <p:cNvPicPr>
            <a:picLocks noGrp="1" noChangeAspect="1" noChangeArrowheads="1"/>
          </p:cNvPicPr>
          <p:nvPr>
            <p:ph idx="1"/>
          </p:nvPr>
        </p:nvPicPr>
        <p:blipFill>
          <a:blip r:embed="rId6" cstate="print"/>
          <a:srcRect/>
          <a:stretch>
            <a:fillRect/>
          </a:stretch>
        </p:blipFill>
        <p:spPr>
          <a:xfrm>
            <a:off x="3039078" y="5029200"/>
            <a:ext cx="3624674" cy="25146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idx="1"/>
          </p:nvPr>
        </p:nvPicPr>
        <p:blipFill>
          <a:blip r:embed="rId2" cstate="print"/>
          <a:srcRect/>
          <a:stretch>
            <a:fillRect/>
          </a:stretch>
        </p:blipFill>
        <p:spPr>
          <a:xfrm>
            <a:off x="228600" y="1143000"/>
            <a:ext cx="5486400" cy="2743200"/>
          </a:xfrm>
        </p:spPr>
      </p:pic>
      <p:sp>
        <p:nvSpPr>
          <p:cNvPr id="14234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508</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Reconnaissance Overlay Symbols </a:t>
            </a:r>
            <a:r>
              <a:rPr lang="en-US" sz="1600" b="1" dirty="0" smtClean="0">
                <a:ea typeface="+mj-ea"/>
                <a:cs typeface="Arial" pitchFamily="34" charset="0"/>
              </a:rPr>
              <a:t>(2 of 2)</a:t>
            </a:r>
            <a:endParaRPr lang="en-US" sz="1600" b="1" dirty="0">
              <a:ea typeface="+mj-ea"/>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381000" y="5265057"/>
            <a:ext cx="4953000" cy="3655785"/>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2743200" y="3962400"/>
            <a:ext cx="3733800" cy="2128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509</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smtClean="0">
                <a:ea typeface="+mj-ea"/>
                <a:cs typeface="Arial" pitchFamily="34" charset="0"/>
              </a:rPr>
              <a:t>Screen &amp; Area Security</a:t>
            </a:r>
            <a:endParaRPr lang="en-US" sz="1600" b="1" dirty="0">
              <a:ea typeface="+mj-ea"/>
              <a:cs typeface="Arial" pitchFamily="34" charset="0"/>
            </a:endParaRPr>
          </a:p>
        </p:txBody>
      </p:sp>
      <p:sp>
        <p:nvSpPr>
          <p:cNvPr id="9" name="Rectangle 8"/>
          <p:cNvSpPr/>
          <p:nvPr/>
        </p:nvSpPr>
        <p:spPr>
          <a:xfrm>
            <a:off x="196516" y="986590"/>
            <a:ext cx="6400800" cy="4154984"/>
          </a:xfrm>
          <a:prstGeom prst="rect">
            <a:avLst/>
          </a:prstGeom>
        </p:spPr>
        <p:txBody>
          <a:bodyPr>
            <a:spAutoFit/>
          </a:bodyPr>
          <a:lstStyle/>
          <a:p>
            <a:pPr fontAlgn="auto">
              <a:spcBef>
                <a:spcPts val="0"/>
              </a:spcBef>
              <a:spcAft>
                <a:spcPts val="0"/>
              </a:spcAft>
              <a:defRPr/>
            </a:pPr>
            <a:r>
              <a:rPr lang="en-US" sz="1100" dirty="0">
                <a:cs typeface="Arial" pitchFamily="34" charset="0"/>
              </a:rPr>
              <a:t>A </a:t>
            </a:r>
            <a:r>
              <a:rPr lang="en-US" sz="1100" b="1" dirty="0">
                <a:cs typeface="Arial" pitchFamily="34" charset="0"/>
              </a:rPr>
              <a:t>screen</a:t>
            </a:r>
            <a:r>
              <a:rPr lang="en-US" sz="1100" dirty="0">
                <a:cs typeface="Arial" pitchFamily="34" charset="0"/>
              </a:rPr>
              <a:t> provides early warning to the protected force. Although it provides the least amount of protection of any security mission, a screen is appropriate when operations have created extended flanks,</a:t>
            </a:r>
          </a:p>
          <a:p>
            <a:pPr fontAlgn="auto">
              <a:spcBef>
                <a:spcPts val="0"/>
              </a:spcBef>
              <a:spcAft>
                <a:spcPts val="0"/>
              </a:spcAft>
              <a:defRPr/>
            </a:pPr>
            <a:r>
              <a:rPr lang="en-US" sz="1100" dirty="0">
                <a:cs typeface="Arial" pitchFamily="34" charset="0"/>
              </a:rPr>
              <a:t>when gaps between forces exist and cannot be secured in force, or when early warning is needed over gaps that are not considered critical enough to require security in greater strength. A commander normally assigns reconnaissance units this mission when he needs time to respond to an unexpected enemy attack and cannot afford to commit additional forces to the task.</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The screen mission is defensive in nature. As such, troops screen the front, flanks, and rear of a stationary force, but only to the flanks or rear of a moving force. A screen is established by emplacing a series of OPs, augmented with patrols to ensure continuous surveillance of dead space. Normally, the troop fights only in self-defense. Based on the commander’s intent and unit capabilities, however, it can disrupt, defeat, and destroy enemy elements within its capabilities. </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Critical tasks for the screen are—</a:t>
            </a:r>
          </a:p>
          <a:p>
            <a:pPr marL="346075" indent="-111125" fontAlgn="auto">
              <a:spcBef>
                <a:spcPts val="0"/>
              </a:spcBef>
              <a:spcAft>
                <a:spcPts val="0"/>
              </a:spcAft>
              <a:buFont typeface="Arial" pitchFamily="34" charset="0"/>
              <a:buChar char="•"/>
              <a:defRPr/>
            </a:pPr>
            <a:r>
              <a:rPr lang="en-US" sz="1100" dirty="0">
                <a:cs typeface="Arial" pitchFamily="34" charset="0"/>
              </a:rPr>
              <a:t>Maintain continuous surveillance of the AO, including assigned NAIs and avenues of approach that affect the protected force’s mission.</a:t>
            </a:r>
          </a:p>
          <a:p>
            <a:pPr marL="346075" indent="-111125" fontAlgn="auto">
              <a:spcBef>
                <a:spcPts val="0"/>
              </a:spcBef>
              <a:spcAft>
                <a:spcPts val="0"/>
              </a:spcAft>
              <a:buFont typeface="Arial" pitchFamily="34" charset="0"/>
              <a:buChar char="•"/>
              <a:defRPr/>
            </a:pPr>
            <a:r>
              <a:rPr lang="en-US" sz="1100" dirty="0">
                <a:cs typeface="Arial" pitchFamily="34" charset="0"/>
              </a:rPr>
              <a:t>Provide early warning of any enemy approach, including locating and identifying lead elements that indicate the main attack and direction of movement.</a:t>
            </a:r>
          </a:p>
          <a:p>
            <a:pPr marL="346075" indent="-111125" fontAlgn="auto">
              <a:spcBef>
                <a:spcPts val="0"/>
              </a:spcBef>
              <a:spcAft>
                <a:spcPts val="0"/>
              </a:spcAft>
              <a:buFont typeface="Arial" pitchFamily="34" charset="0"/>
              <a:buChar char="•"/>
              <a:defRPr/>
            </a:pPr>
            <a:r>
              <a:rPr lang="en-US" sz="1100" dirty="0">
                <a:cs typeface="Arial" pitchFamily="34" charset="0"/>
              </a:rPr>
              <a:t>Conduct </a:t>
            </a:r>
            <a:r>
              <a:rPr lang="en-US" sz="1100" dirty="0" smtClean="0">
                <a:cs typeface="Arial" pitchFamily="34" charset="0"/>
              </a:rPr>
              <a:t>counter reconnaissance </a:t>
            </a:r>
            <a:r>
              <a:rPr lang="en-US" sz="1100" dirty="0">
                <a:cs typeface="Arial" pitchFamily="34" charset="0"/>
              </a:rPr>
              <a:t>to identify enemy elements and to disrupt, defeat, or destroy them in accordance with the prescribed engagement criteria.</a:t>
            </a:r>
          </a:p>
          <a:p>
            <a:pPr marL="346075" indent="-111125" fontAlgn="auto">
              <a:spcBef>
                <a:spcPts val="0"/>
              </a:spcBef>
              <a:spcAft>
                <a:spcPts val="0"/>
              </a:spcAft>
              <a:buFont typeface="Arial" pitchFamily="34" charset="0"/>
              <a:buChar char="•"/>
              <a:defRPr/>
            </a:pPr>
            <a:r>
              <a:rPr lang="en-US" sz="1100" dirty="0">
                <a:cs typeface="Arial" pitchFamily="34" charset="0"/>
              </a:rPr>
              <a:t>Maintain enemy contact, report enemy activity, and conduct proper handover as required.</a:t>
            </a:r>
          </a:p>
          <a:p>
            <a:pPr marL="346075" indent="-111125" fontAlgn="auto">
              <a:spcBef>
                <a:spcPts val="0"/>
              </a:spcBef>
              <a:spcAft>
                <a:spcPts val="0"/>
              </a:spcAft>
              <a:buFont typeface="Arial" pitchFamily="34" charset="0"/>
              <a:buChar char="•"/>
              <a:defRPr/>
            </a:pPr>
            <a:r>
              <a:rPr lang="en-US" sz="1100" dirty="0">
                <a:cs typeface="Arial" pitchFamily="34" charset="0"/>
              </a:rPr>
              <a:t>Disrupt and delay the enemy while displacing to provide the protected force commander with additional time and maneuver space.</a:t>
            </a:r>
          </a:p>
        </p:txBody>
      </p:sp>
      <p:sp>
        <p:nvSpPr>
          <p:cNvPr id="5" name="Rectangle 4"/>
          <p:cNvSpPr/>
          <p:nvPr/>
        </p:nvSpPr>
        <p:spPr>
          <a:xfrm>
            <a:off x="228600" y="5094126"/>
            <a:ext cx="6400800" cy="3985706"/>
          </a:xfrm>
          <a:prstGeom prst="rect">
            <a:avLst/>
          </a:prstGeom>
        </p:spPr>
        <p:txBody>
          <a:bodyPr>
            <a:spAutoFit/>
          </a:bodyPr>
          <a:lstStyle/>
          <a:p>
            <a:pPr fontAlgn="auto">
              <a:spcBef>
                <a:spcPts val="0"/>
              </a:spcBef>
              <a:spcAft>
                <a:spcPts val="0"/>
              </a:spcAft>
              <a:defRPr/>
            </a:pPr>
            <a:r>
              <a:rPr lang="en-US" sz="1100" b="1" dirty="0">
                <a:cs typeface="Arial" pitchFamily="34" charset="0"/>
              </a:rPr>
              <a:t>Area security </a:t>
            </a:r>
            <a:r>
              <a:rPr lang="en-US" sz="1100" dirty="0">
                <a:cs typeface="Arial" pitchFamily="34" charset="0"/>
              </a:rPr>
              <a:t>is defined as a security operation conducted to protect friendly forces, installations, routes and actions within a specified area. It includes the reconnaissance and security of the area specified for protection, including personnel, airfields (as well as terrain around airfields from which surface-to-air missiles can be launched), unit convoys, facilities, MSRs, lines of communications (LOC), terrain features, towns, equipment, and critical points. Area security is conducted to deny the enemy the ability to influence</a:t>
            </a:r>
          </a:p>
          <a:p>
            <a:pPr fontAlgn="auto">
              <a:spcBef>
                <a:spcPts val="0"/>
              </a:spcBef>
              <a:spcAft>
                <a:spcPts val="0"/>
              </a:spcAft>
              <a:defRPr/>
            </a:pPr>
            <a:r>
              <a:rPr lang="en-US" sz="1100" dirty="0">
                <a:cs typeface="Arial" pitchFamily="34" charset="0"/>
              </a:rPr>
              <a:t>friendly actions in a specific area or to deny the enemy use of an area for its own purposes. It may entail occupying and establishing a 360-degree perimeter around the area being secured or taking actions to destroy enemy forces already present. Area security operations may require the execution of a wide variety of supporting operations and tasks; therefore, the troop may require augmentation when it is assigned to perform area security.</a:t>
            </a:r>
          </a:p>
          <a:p>
            <a:pPr fontAlgn="auto">
              <a:spcBef>
                <a:spcPts val="0"/>
              </a:spcBef>
              <a:spcAft>
                <a:spcPts val="0"/>
              </a:spcAft>
              <a:defRPr/>
            </a:pPr>
            <a:endParaRPr lang="en-US" sz="1100" b="1" dirty="0">
              <a:cs typeface="Arial" pitchFamily="34" charset="0"/>
            </a:endParaRPr>
          </a:p>
          <a:p>
            <a:pPr fontAlgn="auto">
              <a:spcBef>
                <a:spcPts val="0"/>
              </a:spcBef>
              <a:spcAft>
                <a:spcPts val="0"/>
              </a:spcAft>
              <a:defRPr/>
            </a:pPr>
            <a:r>
              <a:rPr lang="en-US" sz="1100" b="1" dirty="0">
                <a:cs typeface="Arial" pitchFamily="34" charset="0"/>
              </a:rPr>
              <a:t>TROOP TASKS</a:t>
            </a:r>
          </a:p>
          <a:p>
            <a:pPr fontAlgn="auto">
              <a:spcBef>
                <a:spcPts val="0"/>
              </a:spcBef>
              <a:spcAft>
                <a:spcPts val="0"/>
              </a:spcAft>
              <a:defRPr/>
            </a:pPr>
            <a:r>
              <a:rPr lang="en-US" sz="1100" dirty="0">
                <a:cs typeface="Arial" pitchFamily="34" charset="0"/>
              </a:rPr>
              <a:t>The troop can execute the following tasks when conducting area security operations:</a:t>
            </a:r>
          </a:p>
          <a:p>
            <a:pPr marL="288925" indent="-173038" fontAlgn="auto">
              <a:spcBef>
                <a:spcPts val="0"/>
              </a:spcBef>
              <a:spcAft>
                <a:spcPts val="0"/>
              </a:spcAft>
              <a:buFont typeface="Arial" pitchFamily="34" charset="0"/>
              <a:buChar char="•"/>
              <a:defRPr/>
            </a:pPr>
            <a:r>
              <a:rPr lang="en-US" sz="1100" dirty="0">
                <a:cs typeface="Arial" pitchFamily="34" charset="0"/>
              </a:rPr>
              <a:t>Zone, area, and route reconnaissance.</a:t>
            </a:r>
          </a:p>
          <a:p>
            <a:pPr marL="288925" indent="-173038" fontAlgn="auto">
              <a:spcBef>
                <a:spcPts val="0"/>
              </a:spcBef>
              <a:spcAft>
                <a:spcPts val="0"/>
              </a:spcAft>
              <a:buFont typeface="Arial" pitchFamily="34" charset="0"/>
              <a:buChar char="•"/>
              <a:defRPr/>
            </a:pPr>
            <a:r>
              <a:rPr lang="en-US" sz="1100" dirty="0">
                <a:cs typeface="Arial" pitchFamily="34" charset="0"/>
              </a:rPr>
              <a:t>Screen.</a:t>
            </a:r>
          </a:p>
          <a:p>
            <a:pPr marL="288925" indent="-173038" fontAlgn="auto">
              <a:spcBef>
                <a:spcPts val="0"/>
              </a:spcBef>
              <a:spcAft>
                <a:spcPts val="0"/>
              </a:spcAft>
              <a:buFont typeface="Arial" pitchFamily="34" charset="0"/>
              <a:buChar char="•"/>
              <a:defRPr/>
            </a:pPr>
            <a:r>
              <a:rPr lang="en-US" sz="1100" dirty="0">
                <a:cs typeface="Arial" pitchFamily="34" charset="0"/>
              </a:rPr>
              <a:t>Offensive and defensive tasks (within capabilities).</a:t>
            </a:r>
          </a:p>
          <a:p>
            <a:pPr marL="288925" indent="-173038" fontAlgn="auto">
              <a:spcBef>
                <a:spcPts val="0"/>
              </a:spcBef>
              <a:spcAft>
                <a:spcPts val="0"/>
              </a:spcAft>
              <a:buFont typeface="Arial" pitchFamily="34" charset="0"/>
              <a:buChar char="•"/>
              <a:defRPr/>
            </a:pPr>
            <a:r>
              <a:rPr lang="en-US" sz="1100" dirty="0">
                <a:cs typeface="Arial" pitchFamily="34" charset="0"/>
              </a:rPr>
              <a:t>Convoy security.</a:t>
            </a:r>
          </a:p>
          <a:p>
            <a:pPr marL="288925" indent="-173038" fontAlgn="auto">
              <a:spcBef>
                <a:spcPts val="0"/>
              </a:spcBef>
              <a:spcAft>
                <a:spcPts val="0"/>
              </a:spcAft>
              <a:buFont typeface="Arial" pitchFamily="34" charset="0"/>
              <a:buChar char="•"/>
              <a:defRPr/>
            </a:pPr>
            <a:r>
              <a:rPr lang="en-US" sz="1100" dirty="0">
                <a:cs typeface="Arial" pitchFamily="34" charset="0"/>
              </a:rPr>
              <a:t>Route security.</a:t>
            </a:r>
          </a:p>
          <a:p>
            <a:pPr marL="288925" indent="-173038" fontAlgn="auto">
              <a:spcBef>
                <a:spcPts val="0"/>
              </a:spcBef>
              <a:spcAft>
                <a:spcPts val="0"/>
              </a:spcAft>
              <a:buFont typeface="Arial" pitchFamily="34" charset="0"/>
              <a:buChar char="•"/>
              <a:defRPr/>
            </a:pPr>
            <a:r>
              <a:rPr lang="en-US" sz="1100" dirty="0">
                <a:cs typeface="Arial" pitchFamily="34" charset="0"/>
              </a:rPr>
              <a:t>High-value asset security.</a:t>
            </a:r>
          </a:p>
          <a:p>
            <a:pPr marL="288925" indent="-173038" fontAlgn="auto">
              <a:spcBef>
                <a:spcPts val="0"/>
              </a:spcBef>
              <a:spcAft>
                <a:spcPts val="0"/>
              </a:spcAft>
              <a:buFont typeface="Arial" pitchFamily="34" charset="0"/>
              <a:buChar char="•"/>
              <a:defRPr/>
            </a:pPr>
            <a:r>
              <a:rPr lang="en-US" sz="1100" dirty="0">
                <a:cs typeface="Arial" pitchFamily="34" charset="0"/>
              </a:rPr>
              <a:t>Fixed site security.</a:t>
            </a:r>
          </a:p>
          <a:p>
            <a:pPr marL="288925" indent="-173038" fontAlgn="auto">
              <a:spcBef>
                <a:spcPts val="0"/>
              </a:spcBef>
              <a:spcAft>
                <a:spcPts val="0"/>
              </a:spcAft>
              <a:buFont typeface="Arial" pitchFamily="34" charset="0"/>
              <a:buChar char="•"/>
              <a:defRPr/>
            </a:pPr>
            <a:r>
              <a:rPr lang="en-US" sz="1100" dirty="0">
                <a:cs typeface="Arial" pitchFamily="34" charset="0"/>
              </a:rPr>
              <a:t>Checkpoint security.</a:t>
            </a:r>
          </a:p>
          <a:p>
            <a:pPr marL="288925" indent="-173038" fontAlgn="auto">
              <a:spcBef>
                <a:spcPts val="0"/>
              </a:spcBef>
              <a:spcAft>
                <a:spcPts val="0"/>
              </a:spcAft>
              <a:buFont typeface="Arial" pitchFamily="34" charset="0"/>
              <a:buChar char="•"/>
              <a:defRPr/>
            </a:pPr>
            <a:r>
              <a:rPr lang="en-US" sz="1100" dirty="0">
                <a:cs typeface="Arial" pitchFamily="34" charset="0"/>
              </a:rPr>
              <a:t>Downed aircraft recovery team security.</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6"/>
          <p:cNvSpPr txBox="1">
            <a:spLocks noGrp="1" noChangeArrowheads="1"/>
          </p:cNvSpPr>
          <p:nvPr>
            <p:ph idx="1"/>
          </p:nvPr>
        </p:nvSpPr>
        <p:spPr>
          <a:xfrm>
            <a:off x="228600" y="957263"/>
            <a:ext cx="6172200" cy="4376737"/>
          </a:xfrm>
        </p:spPr>
        <p:txBody>
          <a:bodyPr rtlCol="0">
            <a:spAutoFit/>
          </a:bodyPr>
          <a:lstStyle/>
          <a:p>
            <a:pPr eaLnBrk="1" fontAlgn="auto" hangingPunct="1">
              <a:spcAft>
                <a:spcPts val="0"/>
              </a:spcAft>
              <a:buFont typeface="Arial" pitchFamily="34" charset="0"/>
              <a:buNone/>
              <a:defRPr/>
            </a:pPr>
            <a:r>
              <a:rPr lang="en-US" sz="1200" b="1" dirty="0" smtClean="0">
                <a:latin typeface="Arial" pitchFamily="34" charset="0"/>
                <a:cs typeface="Arial" pitchFamily="34" charset="0"/>
              </a:rPr>
              <a:t>Actions on Contact</a:t>
            </a:r>
            <a:endParaRPr lang="en-US" sz="1200" b="1" dirty="0">
              <a:latin typeface="Arial" pitchFamily="34" charset="0"/>
              <a:cs typeface="Arial" pitchFamily="34" charset="0"/>
            </a:endParaRPr>
          </a:p>
          <a:p>
            <a:pPr marL="233363" indent="-233363" eaLnBrk="1" fontAlgn="auto" hangingPunct="1">
              <a:spcAft>
                <a:spcPts val="0"/>
              </a:spcAft>
              <a:buFont typeface="+mj-lt"/>
              <a:buAutoNum type="arabicPeriod"/>
              <a:defRPr/>
            </a:pPr>
            <a:r>
              <a:rPr lang="en-US" sz="1200" dirty="0" smtClean="0">
                <a:latin typeface="Arial" pitchFamily="34" charset="0"/>
                <a:cs typeface="Arial" pitchFamily="34" charset="0"/>
              </a:rPr>
              <a:t>Deploy </a:t>
            </a:r>
            <a:r>
              <a:rPr lang="en-US" sz="1200" dirty="0">
                <a:latin typeface="Arial" pitchFamily="34" charset="0"/>
                <a:cs typeface="Arial" pitchFamily="34" charset="0"/>
              </a:rPr>
              <a:t>and Report</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SALUTE Report</a:t>
            </a:r>
          </a:p>
          <a:p>
            <a:pPr marL="233363" indent="-233363" eaLnBrk="1" fontAlgn="auto" hangingPunct="1">
              <a:spcAft>
                <a:spcPts val="0"/>
              </a:spcAft>
              <a:buFont typeface="+mj-lt"/>
              <a:buAutoNum type="arabicPeriod"/>
              <a:defRPr/>
            </a:pPr>
            <a:r>
              <a:rPr lang="en-US" sz="1200" dirty="0">
                <a:latin typeface="Arial" pitchFamily="34" charset="0"/>
                <a:cs typeface="Arial" pitchFamily="34" charset="0"/>
              </a:rPr>
              <a:t>Evaluate and Develop the Situation</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The scouts next concentrate on defining what they are up against. </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If not detected reconnoiter the enemy position, emphasizing stealth and dismounted reconnaissance.</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If detected use a combination of mounted and dismounted reconnaissance, as well as reconnaissance by fire. </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 Indirect and direct fires are used to suppress the enemy while scouts maneuver to get information. </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Update SALUTE report</a:t>
            </a:r>
          </a:p>
          <a:p>
            <a:pPr marL="228600" indent="-228600" eaLnBrk="1" fontAlgn="auto" hangingPunct="1">
              <a:spcAft>
                <a:spcPts val="0"/>
              </a:spcAft>
              <a:buFont typeface="+mj-lt"/>
              <a:buAutoNum type="arabicPeriod"/>
              <a:defRPr/>
            </a:pPr>
            <a:r>
              <a:rPr lang="en-US" sz="1200" dirty="0">
                <a:latin typeface="Arial" pitchFamily="34" charset="0"/>
                <a:cs typeface="Arial" pitchFamily="34" charset="0"/>
              </a:rPr>
              <a:t>Choose a Course of Action</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Disengage from enemy contact.</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Break contact and bypass</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Maintain contact and bypass.</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Maintain contact to support a hasty attack.</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Conduct a hasty attack.</a:t>
            </a:r>
          </a:p>
          <a:p>
            <a:pPr marL="466725" lvl="1" indent="-233363" eaLnBrk="1" fontAlgn="auto" hangingPunct="1">
              <a:spcAft>
                <a:spcPts val="0"/>
              </a:spcAft>
              <a:buFont typeface="+mj-lt"/>
              <a:buAutoNum type="alphaLcPeriod"/>
              <a:defRPr/>
            </a:pPr>
            <a:r>
              <a:rPr lang="en-US" sz="1200" dirty="0">
                <a:latin typeface="Arial" pitchFamily="34" charset="0"/>
                <a:cs typeface="Arial" pitchFamily="34" charset="0"/>
              </a:rPr>
              <a:t>Establish a hasty defense.</a:t>
            </a:r>
          </a:p>
          <a:p>
            <a:pPr marL="228600" indent="-228600" eaLnBrk="1" fontAlgn="auto" hangingPunct="1">
              <a:spcAft>
                <a:spcPts val="0"/>
              </a:spcAft>
              <a:buFont typeface="+mj-lt"/>
              <a:buAutoNum type="arabicPeriod"/>
              <a:defRPr/>
            </a:pPr>
            <a:r>
              <a:rPr lang="en-US" sz="1200" dirty="0">
                <a:latin typeface="Arial" pitchFamily="34" charset="0"/>
                <a:cs typeface="Arial" pitchFamily="34" charset="0"/>
              </a:rPr>
              <a:t>Execute the Course of </a:t>
            </a:r>
            <a:r>
              <a:rPr lang="en-US" sz="1200" dirty="0" smtClean="0">
                <a:latin typeface="Arial" pitchFamily="34" charset="0"/>
                <a:cs typeface="Arial" pitchFamily="34" charset="0"/>
              </a:rPr>
              <a:t>Action</a:t>
            </a:r>
            <a:endParaRPr lang="en-US" sz="1200" dirty="0">
              <a:latin typeface="Arial" pitchFamily="34" charset="0"/>
              <a:cs typeface="Arial" pitchFamily="34" charset="0"/>
            </a:endParaRPr>
          </a:p>
        </p:txBody>
      </p:sp>
      <p:sp>
        <p:nvSpPr>
          <p:cNvPr id="153603" name="TextBox 51"/>
          <p:cNvSpPr txBox="1">
            <a:spLocks noChangeArrowheads="1"/>
          </p:cNvSpPr>
          <p:nvPr/>
        </p:nvSpPr>
        <p:spPr bwMode="auto">
          <a:xfrm>
            <a:off x="1409700" y="5443538"/>
            <a:ext cx="1439863" cy="522287"/>
          </a:xfrm>
          <a:prstGeom prst="rect">
            <a:avLst/>
          </a:prstGeom>
          <a:noFill/>
          <a:ln w="9525">
            <a:noFill/>
            <a:miter lim="800000"/>
            <a:headEnd/>
            <a:tailEnd/>
          </a:ln>
        </p:spPr>
        <p:txBody>
          <a:bodyPr wrap="none">
            <a:spAutoFit/>
          </a:bodyPr>
          <a:lstStyle/>
          <a:p>
            <a:r>
              <a:rPr lang="en-US" sz="1400" dirty="0">
                <a:cs typeface="Arial" pitchFamily="34" charset="0"/>
              </a:rPr>
              <a:t>Scout Platoons </a:t>
            </a:r>
          </a:p>
          <a:p>
            <a:r>
              <a:rPr lang="en-US" sz="1400" dirty="0">
                <a:cs typeface="Arial" pitchFamily="34" charset="0"/>
              </a:rPr>
              <a:t>up front</a:t>
            </a:r>
          </a:p>
        </p:txBody>
      </p:sp>
      <p:cxnSp>
        <p:nvCxnSpPr>
          <p:cNvPr id="134" name="Straight Arrow Connector 133"/>
          <p:cNvCxnSpPr/>
          <p:nvPr/>
        </p:nvCxnSpPr>
        <p:spPr>
          <a:xfrm rot="16200000" flipV="1">
            <a:off x="-846138" y="6851651"/>
            <a:ext cx="26828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05" name="TextBox 54"/>
          <p:cNvSpPr txBox="1">
            <a:spLocks noChangeArrowheads="1"/>
          </p:cNvSpPr>
          <p:nvPr/>
        </p:nvSpPr>
        <p:spPr bwMode="auto">
          <a:xfrm rot="-5400000">
            <a:off x="-645318" y="6877844"/>
            <a:ext cx="1974850" cy="306387"/>
          </a:xfrm>
          <a:prstGeom prst="rect">
            <a:avLst/>
          </a:prstGeom>
          <a:noFill/>
          <a:ln w="9525">
            <a:noFill/>
            <a:miter lim="800000"/>
            <a:headEnd/>
            <a:tailEnd/>
          </a:ln>
        </p:spPr>
        <p:txBody>
          <a:bodyPr wrap="none">
            <a:spAutoFit/>
          </a:bodyPr>
          <a:lstStyle/>
          <a:p>
            <a:r>
              <a:rPr lang="en-US" sz="1400" dirty="0">
                <a:cs typeface="Arial" pitchFamily="34" charset="0"/>
              </a:rPr>
              <a:t>Direction of Movement</a:t>
            </a:r>
          </a:p>
        </p:txBody>
      </p:sp>
      <p:sp>
        <p:nvSpPr>
          <p:cNvPr id="152" name="Right Brace 151"/>
          <p:cNvSpPr/>
          <p:nvPr/>
        </p:nvSpPr>
        <p:spPr>
          <a:xfrm>
            <a:off x="3543300" y="5815013"/>
            <a:ext cx="457200" cy="25146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607" name="TextBox 95"/>
          <p:cNvSpPr txBox="1">
            <a:spLocks noChangeArrowheads="1"/>
          </p:cNvSpPr>
          <p:nvPr/>
        </p:nvSpPr>
        <p:spPr bwMode="auto">
          <a:xfrm>
            <a:off x="4000500" y="6881813"/>
            <a:ext cx="523875" cy="307975"/>
          </a:xfrm>
          <a:prstGeom prst="rect">
            <a:avLst/>
          </a:prstGeom>
          <a:noFill/>
          <a:ln w="9525">
            <a:noFill/>
            <a:miter lim="800000"/>
            <a:headEnd/>
            <a:tailEnd/>
          </a:ln>
        </p:spPr>
        <p:txBody>
          <a:bodyPr wrap="none">
            <a:spAutoFit/>
          </a:bodyPr>
          <a:lstStyle/>
          <a:p>
            <a:r>
              <a:rPr lang="en-US" sz="1400" dirty="0">
                <a:cs typeface="Arial" pitchFamily="34" charset="0"/>
              </a:rPr>
              <a:t>2km</a:t>
            </a:r>
          </a:p>
        </p:txBody>
      </p:sp>
      <p:sp>
        <p:nvSpPr>
          <p:cNvPr id="153608" name="TextBox 96"/>
          <p:cNvSpPr txBox="1">
            <a:spLocks noChangeArrowheads="1"/>
          </p:cNvSpPr>
          <p:nvPr/>
        </p:nvSpPr>
        <p:spPr bwMode="auto">
          <a:xfrm>
            <a:off x="3881438" y="8093075"/>
            <a:ext cx="2443162" cy="523875"/>
          </a:xfrm>
          <a:prstGeom prst="rect">
            <a:avLst/>
          </a:prstGeom>
          <a:noFill/>
          <a:ln w="9525">
            <a:noFill/>
            <a:miter lim="800000"/>
            <a:headEnd/>
            <a:tailEnd/>
          </a:ln>
        </p:spPr>
        <p:txBody>
          <a:bodyPr wrap="none">
            <a:spAutoFit/>
          </a:bodyPr>
          <a:lstStyle/>
          <a:p>
            <a:r>
              <a:rPr lang="en-US" sz="1400" dirty="0">
                <a:cs typeface="Arial" pitchFamily="34" charset="0"/>
              </a:rPr>
              <a:t>Mortar Section &amp; PSG 2km</a:t>
            </a:r>
          </a:p>
          <a:p>
            <a:r>
              <a:rPr lang="en-US" sz="1400" dirty="0">
                <a:cs typeface="Arial" pitchFamily="34" charset="0"/>
              </a:rPr>
              <a:t>Behind plts in center of zone</a:t>
            </a:r>
          </a:p>
        </p:txBody>
      </p:sp>
      <p:sp>
        <p:nvSpPr>
          <p:cNvPr id="153609" name="TextBox 97"/>
          <p:cNvSpPr txBox="1">
            <a:spLocks noChangeArrowheads="1"/>
          </p:cNvSpPr>
          <p:nvPr/>
        </p:nvSpPr>
        <p:spPr bwMode="auto">
          <a:xfrm>
            <a:off x="952500" y="6805613"/>
            <a:ext cx="2395538" cy="522287"/>
          </a:xfrm>
          <a:prstGeom prst="rect">
            <a:avLst/>
          </a:prstGeom>
          <a:noFill/>
          <a:ln w="9525">
            <a:noFill/>
            <a:miter lim="800000"/>
            <a:headEnd/>
            <a:tailEnd/>
          </a:ln>
        </p:spPr>
        <p:txBody>
          <a:bodyPr wrap="none">
            <a:spAutoFit/>
          </a:bodyPr>
          <a:lstStyle/>
          <a:p>
            <a:r>
              <a:rPr lang="en-US" sz="1400" dirty="0">
                <a:cs typeface="Arial" pitchFamily="34" charset="0"/>
              </a:rPr>
              <a:t>XO &amp; CP moves as needed</a:t>
            </a:r>
          </a:p>
          <a:p>
            <a:r>
              <a:rPr lang="en-US" sz="1400" dirty="0">
                <a:cs typeface="Arial" pitchFamily="34" charset="0"/>
              </a:rPr>
              <a:t>to maintain C2 with Sqn HQ</a:t>
            </a:r>
          </a:p>
        </p:txBody>
      </p:sp>
      <p:sp>
        <p:nvSpPr>
          <p:cNvPr id="153610" name="TextBox 107"/>
          <p:cNvSpPr txBox="1">
            <a:spLocks noChangeArrowheads="1"/>
          </p:cNvSpPr>
          <p:nvPr/>
        </p:nvSpPr>
        <p:spPr bwMode="auto">
          <a:xfrm>
            <a:off x="266700" y="8253413"/>
            <a:ext cx="2691763" cy="738664"/>
          </a:xfrm>
          <a:prstGeom prst="rect">
            <a:avLst/>
          </a:prstGeom>
          <a:noFill/>
          <a:ln w="9525">
            <a:noFill/>
            <a:miter lim="800000"/>
            <a:headEnd/>
            <a:tailEnd/>
          </a:ln>
        </p:spPr>
        <p:txBody>
          <a:bodyPr wrap="none">
            <a:spAutoFit/>
          </a:bodyPr>
          <a:lstStyle/>
          <a:p>
            <a:r>
              <a:rPr lang="en-US" sz="1400" dirty="0">
                <a:cs typeface="Arial" pitchFamily="34" charset="0"/>
              </a:rPr>
              <a:t>1SG &amp; Troop Trains </a:t>
            </a:r>
            <a:r>
              <a:rPr lang="en-US" sz="1400" dirty="0" smtClean="0">
                <a:cs typeface="Arial" pitchFamily="34" charset="0"/>
              </a:rPr>
              <a:t>o/a 2k </a:t>
            </a:r>
          </a:p>
          <a:p>
            <a:r>
              <a:rPr lang="en-US" sz="1400" dirty="0" smtClean="0">
                <a:cs typeface="Arial" pitchFamily="34" charset="0"/>
              </a:rPr>
              <a:t>Behind Platoons</a:t>
            </a:r>
            <a:r>
              <a:rPr lang="en-US" sz="1400" dirty="0">
                <a:cs typeface="Arial" pitchFamily="34" charset="0"/>
              </a:rPr>
              <a:t>, bound </a:t>
            </a:r>
            <a:r>
              <a:rPr lang="en-US" sz="1400" dirty="0" smtClean="0">
                <a:cs typeface="Arial" pitchFamily="34" charset="0"/>
              </a:rPr>
              <a:t>to/from</a:t>
            </a:r>
          </a:p>
          <a:p>
            <a:r>
              <a:rPr lang="en-US" sz="1400" dirty="0" smtClean="0">
                <a:cs typeface="Arial" pitchFamily="34" charset="0"/>
              </a:rPr>
              <a:t> cover &amp; </a:t>
            </a:r>
            <a:r>
              <a:rPr lang="en-US" sz="1400" dirty="0">
                <a:cs typeface="Arial" pitchFamily="34" charset="0"/>
              </a:rPr>
              <a:t>concealed positions</a:t>
            </a:r>
          </a:p>
        </p:txBody>
      </p:sp>
      <p:pic>
        <p:nvPicPr>
          <p:cNvPr id="153611" name="Picture 11" descr="1sg"/>
          <p:cNvPicPr>
            <a:picLocks noChangeAspect="1" noChangeArrowheads="1"/>
          </p:cNvPicPr>
          <p:nvPr/>
        </p:nvPicPr>
        <p:blipFill>
          <a:blip r:embed="rId2" cstate="print"/>
          <a:srcRect/>
          <a:stretch>
            <a:fillRect/>
          </a:stretch>
        </p:blipFill>
        <p:spPr bwMode="auto">
          <a:xfrm>
            <a:off x="1104900" y="7720013"/>
            <a:ext cx="292100" cy="533400"/>
          </a:xfrm>
          <a:prstGeom prst="rect">
            <a:avLst/>
          </a:prstGeom>
          <a:noFill/>
          <a:ln w="9525">
            <a:noFill/>
            <a:miter lim="800000"/>
            <a:headEnd/>
            <a:tailEnd/>
          </a:ln>
        </p:spPr>
      </p:pic>
      <p:pic>
        <p:nvPicPr>
          <p:cNvPr id="153612" name="Picture 16" descr="cpt"/>
          <p:cNvPicPr>
            <a:picLocks noChangeAspect="1" noChangeArrowheads="1"/>
          </p:cNvPicPr>
          <p:nvPr/>
        </p:nvPicPr>
        <p:blipFill>
          <a:blip r:embed="rId3" cstate="print"/>
          <a:srcRect/>
          <a:stretch>
            <a:fillRect/>
          </a:stretch>
        </p:blipFill>
        <p:spPr bwMode="auto">
          <a:xfrm>
            <a:off x="4000500" y="6119813"/>
            <a:ext cx="379413" cy="381000"/>
          </a:xfrm>
          <a:prstGeom prst="rect">
            <a:avLst/>
          </a:prstGeom>
          <a:noFill/>
          <a:ln w="9525">
            <a:noFill/>
            <a:miter lim="800000"/>
            <a:headEnd/>
            <a:tailEnd/>
          </a:ln>
        </p:spPr>
      </p:pic>
      <p:sp>
        <p:nvSpPr>
          <p:cNvPr id="153613" name="TextBox 110"/>
          <p:cNvSpPr txBox="1">
            <a:spLocks noChangeArrowheads="1"/>
          </p:cNvSpPr>
          <p:nvPr/>
        </p:nvSpPr>
        <p:spPr bwMode="auto">
          <a:xfrm>
            <a:off x="4370388" y="6043613"/>
            <a:ext cx="2373312" cy="738187"/>
          </a:xfrm>
          <a:prstGeom prst="rect">
            <a:avLst/>
          </a:prstGeom>
          <a:noFill/>
          <a:ln w="9525">
            <a:noFill/>
            <a:miter lim="800000"/>
            <a:headEnd/>
            <a:tailEnd/>
          </a:ln>
        </p:spPr>
        <p:txBody>
          <a:bodyPr wrap="none">
            <a:spAutoFit/>
          </a:bodyPr>
          <a:lstStyle/>
          <a:p>
            <a:r>
              <a:rPr lang="en-US" sz="1400" dirty="0">
                <a:cs typeface="Arial" pitchFamily="34" charset="0"/>
              </a:rPr>
              <a:t>Commander forward to</a:t>
            </a:r>
          </a:p>
          <a:p>
            <a:r>
              <a:rPr lang="en-US" sz="1400" dirty="0">
                <a:cs typeface="Arial" pitchFamily="34" charset="0"/>
              </a:rPr>
              <a:t>Observe Plts, C2 the move,</a:t>
            </a:r>
          </a:p>
          <a:p>
            <a:r>
              <a:rPr lang="en-US" sz="1400" dirty="0">
                <a:cs typeface="Arial" pitchFamily="34" charset="0"/>
              </a:rPr>
              <a:t>C2 with adjacent units</a:t>
            </a:r>
          </a:p>
        </p:txBody>
      </p:sp>
      <p:sp>
        <p:nvSpPr>
          <p:cNvPr id="153614"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Movement to Contact </a:t>
            </a:r>
          </a:p>
        </p:txBody>
      </p:sp>
      <p:grpSp>
        <p:nvGrpSpPr>
          <p:cNvPr id="2" name="Group 79"/>
          <p:cNvGrpSpPr>
            <a:grpSpLocks/>
          </p:cNvGrpSpPr>
          <p:nvPr/>
        </p:nvGrpSpPr>
        <p:grpSpPr bwMode="auto">
          <a:xfrm>
            <a:off x="2895600" y="8229604"/>
            <a:ext cx="547688" cy="431408"/>
            <a:chOff x="4379984" y="7493008"/>
            <a:chExt cx="547688" cy="431802"/>
          </a:xfrm>
        </p:grpSpPr>
        <p:grpSp>
          <p:nvGrpSpPr>
            <p:cNvPr id="3" name="Group 469"/>
            <p:cNvGrpSpPr>
              <a:grpSpLocks/>
            </p:cNvGrpSpPr>
            <p:nvPr/>
          </p:nvGrpSpPr>
          <p:grpSpPr bwMode="auto">
            <a:xfrm>
              <a:off x="4379984" y="7493008"/>
              <a:ext cx="547688" cy="431802"/>
              <a:chOff x="3639" y="966"/>
              <a:chExt cx="345" cy="272"/>
            </a:xfrm>
          </p:grpSpPr>
          <p:grpSp>
            <p:nvGrpSpPr>
              <p:cNvPr id="4" name="Group 118"/>
              <p:cNvGrpSpPr>
                <a:grpSpLocks/>
              </p:cNvGrpSpPr>
              <p:nvPr/>
            </p:nvGrpSpPr>
            <p:grpSpPr bwMode="auto">
              <a:xfrm>
                <a:off x="3639" y="1036"/>
                <a:ext cx="345" cy="202"/>
                <a:chOff x="1624" y="3287"/>
                <a:chExt cx="345" cy="202"/>
              </a:xfrm>
            </p:grpSpPr>
            <p:sp>
              <p:nvSpPr>
                <p:cNvPr id="153686" name="Rectangle 119"/>
                <p:cNvSpPr>
                  <a:spLocks noChangeArrowheads="1"/>
                </p:cNvSpPr>
                <p:nvPr/>
              </p:nvSpPr>
              <p:spPr bwMode="auto">
                <a:xfrm>
                  <a:off x="1624" y="3287"/>
                  <a:ext cx="345" cy="202"/>
                </a:xfrm>
                <a:prstGeom prst="rect">
                  <a:avLst/>
                </a:prstGeom>
                <a:solidFill>
                  <a:schemeClr val="bg1"/>
                </a:solidFill>
                <a:ln w="12700">
                  <a:solidFill>
                    <a:srgbClr val="000000"/>
                  </a:solidFill>
                  <a:miter lim="800000"/>
                  <a:headEnd/>
                  <a:tailEnd/>
                </a:ln>
              </p:spPr>
              <p:txBody>
                <a:bodyPr wrap="none" lIns="0" tIns="0" rIns="0" bIns="0" anchor="ctr">
                  <a:spAutoFit/>
                </a:bodyPr>
                <a:lstStyle/>
                <a:p>
                  <a:endParaRPr lang="en-US" dirty="0">
                    <a:latin typeface="Calibri" pitchFamily="34" charset="0"/>
                  </a:endParaRPr>
                </a:p>
              </p:txBody>
            </p:sp>
            <p:sp>
              <p:nvSpPr>
                <p:cNvPr id="153687" name="Line 123"/>
                <p:cNvSpPr>
                  <a:spLocks noChangeShapeType="1"/>
                </p:cNvSpPr>
                <p:nvPr/>
              </p:nvSpPr>
              <p:spPr bwMode="auto">
                <a:xfrm flipV="1">
                  <a:off x="1626" y="3287"/>
                  <a:ext cx="342" cy="201"/>
                </a:xfrm>
                <a:prstGeom prst="line">
                  <a:avLst/>
                </a:prstGeom>
                <a:noFill/>
                <a:ln w="12700">
                  <a:solidFill>
                    <a:srgbClr val="000000"/>
                  </a:solidFill>
                  <a:round/>
                  <a:headEnd/>
                  <a:tailEnd/>
                </a:ln>
              </p:spPr>
              <p:txBody>
                <a:bodyPr wrap="none" lIns="0" tIns="0" rIns="0" bIns="0" anchor="ctr">
                  <a:spAutoFit/>
                </a:bodyPr>
                <a:lstStyle/>
                <a:p>
                  <a:endParaRPr lang="en-US" dirty="0"/>
                </a:p>
              </p:txBody>
            </p:sp>
          </p:grpSp>
          <p:sp>
            <p:nvSpPr>
              <p:cNvPr id="153682" name="Freeform 124"/>
              <p:cNvSpPr>
                <a:spLocks/>
              </p:cNvSpPr>
              <p:nvPr/>
            </p:nvSpPr>
            <p:spPr bwMode="auto">
              <a:xfrm>
                <a:off x="3639" y="1035"/>
                <a:ext cx="342" cy="202"/>
              </a:xfrm>
              <a:custGeom>
                <a:avLst/>
                <a:gdLst>
                  <a:gd name="T0" fmla="*/ 0 w 342"/>
                  <a:gd name="T1" fmla="*/ 0 h 202"/>
                  <a:gd name="T2" fmla="*/ 0 w 342"/>
                  <a:gd name="T3" fmla="*/ 202 h 202"/>
                  <a:gd name="T4" fmla="*/ 342 w 342"/>
                  <a:gd name="T5" fmla="*/ 0 h 202"/>
                  <a:gd name="T6" fmla="*/ 0 w 342"/>
                  <a:gd name="T7" fmla="*/ 0 h 202"/>
                  <a:gd name="T8" fmla="*/ 0 60000 65536"/>
                  <a:gd name="T9" fmla="*/ 0 60000 65536"/>
                  <a:gd name="T10" fmla="*/ 0 60000 65536"/>
                  <a:gd name="T11" fmla="*/ 0 60000 65536"/>
                  <a:gd name="T12" fmla="*/ 0 w 342"/>
                  <a:gd name="T13" fmla="*/ 0 h 202"/>
                  <a:gd name="T14" fmla="*/ 342 w 342"/>
                  <a:gd name="T15" fmla="*/ 202 h 202"/>
                </a:gdLst>
                <a:ahLst/>
                <a:cxnLst>
                  <a:cxn ang="T8">
                    <a:pos x="T0" y="T1"/>
                  </a:cxn>
                  <a:cxn ang="T9">
                    <a:pos x="T2" y="T3"/>
                  </a:cxn>
                  <a:cxn ang="T10">
                    <a:pos x="T4" y="T5"/>
                  </a:cxn>
                  <a:cxn ang="T11">
                    <a:pos x="T6" y="T7"/>
                  </a:cxn>
                </a:cxnLst>
                <a:rect l="T12" t="T13" r="T14" b="T15"/>
                <a:pathLst>
                  <a:path w="342" h="202">
                    <a:moveTo>
                      <a:pt x="0" y="0"/>
                    </a:moveTo>
                    <a:lnTo>
                      <a:pt x="0" y="202"/>
                    </a:lnTo>
                    <a:lnTo>
                      <a:pt x="342" y="0"/>
                    </a:lnTo>
                    <a:lnTo>
                      <a:pt x="0" y="0"/>
                    </a:lnTo>
                    <a:close/>
                  </a:path>
                </a:pathLst>
              </a:custGeom>
              <a:solidFill>
                <a:srgbClr val="CC0000"/>
              </a:solidFill>
              <a:ln w="9525">
                <a:solidFill>
                  <a:schemeClr val="tx1"/>
                </a:solidFill>
                <a:round/>
                <a:headEnd/>
                <a:tailEnd/>
              </a:ln>
            </p:spPr>
            <p:txBody>
              <a:bodyPr lIns="92075" tIns="46038" rIns="92075" bIns="46038"/>
              <a:lstStyle/>
              <a:p>
                <a:endParaRPr lang="en-US" dirty="0"/>
              </a:p>
            </p:txBody>
          </p:sp>
          <p:grpSp>
            <p:nvGrpSpPr>
              <p:cNvPr id="5" name="Group 221"/>
              <p:cNvGrpSpPr>
                <a:grpSpLocks noChangeAspect="1"/>
              </p:cNvGrpSpPr>
              <p:nvPr/>
            </p:nvGrpSpPr>
            <p:grpSpPr bwMode="auto">
              <a:xfrm>
                <a:off x="3758" y="966"/>
                <a:ext cx="108" cy="46"/>
                <a:chOff x="3095" y="2314"/>
                <a:chExt cx="215" cy="91"/>
              </a:xfrm>
            </p:grpSpPr>
            <p:sp>
              <p:nvSpPr>
                <p:cNvPr id="153684" name="Oval 222"/>
                <p:cNvSpPr>
                  <a:spLocks noChangeAspect="1" noChangeArrowheads="1"/>
                </p:cNvSpPr>
                <p:nvPr/>
              </p:nvSpPr>
              <p:spPr bwMode="auto">
                <a:xfrm>
                  <a:off x="3232" y="2314"/>
                  <a:ext cx="78" cy="91"/>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85" name="Oval 223"/>
                <p:cNvSpPr>
                  <a:spLocks noChangeAspect="1" noChangeArrowheads="1"/>
                </p:cNvSpPr>
                <p:nvPr/>
              </p:nvSpPr>
              <p:spPr bwMode="auto">
                <a:xfrm>
                  <a:off x="3095" y="2314"/>
                  <a:ext cx="78" cy="91"/>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grpSp>
        </p:grpSp>
        <p:grpSp>
          <p:nvGrpSpPr>
            <p:cNvPr id="6" name="Group 302"/>
            <p:cNvGrpSpPr>
              <a:grpSpLocks/>
            </p:cNvGrpSpPr>
            <p:nvPr/>
          </p:nvGrpSpPr>
          <p:grpSpPr bwMode="auto">
            <a:xfrm rot="-5400000">
              <a:off x="4552173" y="7707902"/>
              <a:ext cx="226217" cy="76199"/>
              <a:chOff x="5549900" y="7712075"/>
              <a:chExt cx="317500" cy="103188"/>
            </a:xfrm>
          </p:grpSpPr>
          <p:sp>
            <p:nvSpPr>
              <p:cNvPr id="153678" name="Oval 152"/>
              <p:cNvSpPr>
                <a:spLocks noChangeArrowheads="1"/>
              </p:cNvSpPr>
              <p:nvPr/>
            </p:nvSpPr>
            <p:spPr bwMode="auto">
              <a:xfrm>
                <a:off x="5549900" y="7720013"/>
                <a:ext cx="92075" cy="88900"/>
              </a:xfrm>
              <a:prstGeom prst="ellipse">
                <a:avLst/>
              </a:prstGeom>
              <a:noFill/>
              <a:ln w="19050">
                <a:solidFill>
                  <a:schemeClr val="tx1"/>
                </a:solidFill>
                <a:round/>
                <a:headEnd/>
                <a:tailEnd/>
              </a:ln>
            </p:spPr>
            <p:txBody>
              <a:bodyPr wrap="none" lIns="0" tIns="0" rIns="0" bIns="0" anchor="ctr">
                <a:spAutoFit/>
              </a:bodyPr>
              <a:lstStyle/>
              <a:p>
                <a:endParaRPr lang="en-US" dirty="0">
                  <a:latin typeface="Calibri" pitchFamily="34" charset="0"/>
                </a:endParaRPr>
              </a:p>
            </p:txBody>
          </p:sp>
          <p:sp>
            <p:nvSpPr>
              <p:cNvPr id="153679" name="Freeform 153"/>
              <p:cNvSpPr>
                <a:spLocks/>
              </p:cNvSpPr>
              <p:nvPr/>
            </p:nvSpPr>
            <p:spPr bwMode="auto">
              <a:xfrm>
                <a:off x="5648325" y="7764463"/>
                <a:ext cx="214313" cy="1588"/>
              </a:xfrm>
              <a:custGeom>
                <a:avLst/>
                <a:gdLst>
                  <a:gd name="T0" fmla="*/ 0 w 135"/>
                  <a:gd name="T1" fmla="*/ 0 h 1"/>
                  <a:gd name="T2" fmla="*/ 340222627 w 135"/>
                  <a:gd name="T3" fmla="*/ 0 h 1"/>
                  <a:gd name="T4" fmla="*/ 0 60000 65536"/>
                  <a:gd name="T5" fmla="*/ 0 60000 65536"/>
                  <a:gd name="T6" fmla="*/ 0 w 135"/>
                  <a:gd name="T7" fmla="*/ 0 h 1"/>
                  <a:gd name="T8" fmla="*/ 135 w 135"/>
                  <a:gd name="T9" fmla="*/ 1 h 1"/>
                </a:gdLst>
                <a:ahLst/>
                <a:cxnLst>
                  <a:cxn ang="T4">
                    <a:pos x="T0" y="T1"/>
                  </a:cxn>
                  <a:cxn ang="T5">
                    <a:pos x="T2" y="T3"/>
                  </a:cxn>
                </a:cxnLst>
                <a:rect l="T6" t="T7" r="T8" b="T9"/>
                <a:pathLst>
                  <a:path w="135" h="1">
                    <a:moveTo>
                      <a:pt x="0" y="0"/>
                    </a:moveTo>
                    <a:lnTo>
                      <a:pt x="135" y="0"/>
                    </a:lnTo>
                  </a:path>
                </a:pathLst>
              </a:custGeom>
              <a:noFill/>
              <a:ln w="19050">
                <a:solidFill>
                  <a:srgbClr val="000000"/>
                </a:solidFill>
                <a:round/>
                <a:headEnd/>
                <a:tailEnd type="none" w="med" len="sm"/>
              </a:ln>
            </p:spPr>
            <p:txBody>
              <a:bodyPr wrap="none" lIns="0" tIns="0" rIns="0" bIns="0" anchor="ctr">
                <a:spAutoFit/>
              </a:bodyPr>
              <a:lstStyle/>
              <a:p>
                <a:endParaRPr lang="en-US" dirty="0"/>
              </a:p>
            </p:txBody>
          </p:sp>
          <p:sp>
            <p:nvSpPr>
              <p:cNvPr id="153680" name="Freeform 154"/>
              <p:cNvSpPr>
                <a:spLocks/>
              </p:cNvSpPr>
              <p:nvPr/>
            </p:nvSpPr>
            <p:spPr bwMode="auto">
              <a:xfrm>
                <a:off x="5791200" y="7712075"/>
                <a:ext cx="76200" cy="103188"/>
              </a:xfrm>
              <a:custGeom>
                <a:avLst/>
                <a:gdLst>
                  <a:gd name="T0" fmla="*/ 0 w 48"/>
                  <a:gd name="T1" fmla="*/ 0 h 96"/>
                  <a:gd name="T2" fmla="*/ 120967511 w 48"/>
                  <a:gd name="T3" fmla="*/ 38126896 h 96"/>
                  <a:gd name="T4" fmla="*/ 0 w 48"/>
                  <a:gd name="T5" fmla="*/ 75098301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0" y="0"/>
                    </a:moveTo>
                    <a:lnTo>
                      <a:pt x="48" y="48"/>
                    </a:lnTo>
                    <a:lnTo>
                      <a:pt x="0" y="96"/>
                    </a:lnTo>
                  </a:path>
                </a:pathLst>
              </a:custGeom>
              <a:noFill/>
              <a:ln w="19050">
                <a:solidFill>
                  <a:schemeClr val="tx1"/>
                </a:solidFill>
                <a:round/>
                <a:headEnd/>
                <a:tailEnd/>
              </a:ln>
            </p:spPr>
            <p:txBody>
              <a:bodyPr wrap="none" lIns="0" tIns="0" rIns="0" bIns="0" anchor="ctr">
                <a:spAutoFit/>
              </a:bodyPr>
              <a:lstStyle/>
              <a:p>
                <a:endParaRPr lang="en-US" dirty="0"/>
              </a:p>
            </p:txBody>
          </p:sp>
        </p:grpSp>
        <p:cxnSp>
          <p:nvCxnSpPr>
            <p:cNvPr id="89" name="Straight Connector 88"/>
            <p:cNvCxnSpPr/>
            <p:nvPr/>
          </p:nvCxnSpPr>
          <p:spPr>
            <a:xfrm>
              <a:off x="4624459" y="7732932"/>
              <a:ext cx="9207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346"/>
          <p:cNvGrpSpPr>
            <a:grpSpLocks/>
          </p:cNvGrpSpPr>
          <p:nvPr/>
        </p:nvGrpSpPr>
        <p:grpSpPr bwMode="auto">
          <a:xfrm>
            <a:off x="762000" y="5486400"/>
            <a:ext cx="547688" cy="425383"/>
            <a:chOff x="1204" y="2879"/>
            <a:chExt cx="345" cy="268"/>
          </a:xfrm>
        </p:grpSpPr>
        <p:grpSp>
          <p:nvGrpSpPr>
            <p:cNvPr id="8" name="Group 65"/>
            <p:cNvGrpSpPr>
              <a:grpSpLocks/>
            </p:cNvGrpSpPr>
            <p:nvPr/>
          </p:nvGrpSpPr>
          <p:grpSpPr bwMode="auto">
            <a:xfrm>
              <a:off x="1204" y="2945"/>
              <a:ext cx="345" cy="202"/>
              <a:chOff x="1624" y="3287"/>
              <a:chExt cx="345" cy="202"/>
            </a:xfrm>
          </p:grpSpPr>
          <p:sp>
            <p:nvSpPr>
              <p:cNvPr id="153670" name="Rectangle 66"/>
              <p:cNvSpPr>
                <a:spLocks noChangeArrowheads="1"/>
              </p:cNvSpPr>
              <p:nvPr/>
            </p:nvSpPr>
            <p:spPr bwMode="auto">
              <a:xfrm>
                <a:off x="1624" y="3287"/>
                <a:ext cx="345" cy="202"/>
              </a:xfrm>
              <a:prstGeom prst="rect">
                <a:avLst/>
              </a:prstGeom>
              <a:solidFill>
                <a:schemeClr val="bg1"/>
              </a:solidFill>
              <a:ln w="12700">
                <a:solidFill>
                  <a:srgbClr val="000000"/>
                </a:solidFill>
                <a:miter lim="800000"/>
                <a:headEnd/>
                <a:tailEnd/>
              </a:ln>
            </p:spPr>
            <p:txBody>
              <a:bodyPr wrap="none" lIns="0" tIns="0" rIns="0" bIns="0" anchor="ctr">
                <a:spAutoFit/>
              </a:bodyPr>
              <a:lstStyle/>
              <a:p>
                <a:endParaRPr lang="en-US" dirty="0">
                  <a:latin typeface="Calibri" pitchFamily="34" charset="0"/>
                </a:endParaRPr>
              </a:p>
            </p:txBody>
          </p:sp>
          <p:sp>
            <p:nvSpPr>
              <p:cNvPr id="153671" name="Line 70"/>
              <p:cNvSpPr>
                <a:spLocks noChangeShapeType="1"/>
              </p:cNvSpPr>
              <p:nvPr/>
            </p:nvSpPr>
            <p:spPr bwMode="auto">
              <a:xfrm flipV="1">
                <a:off x="1626" y="3287"/>
                <a:ext cx="342" cy="201"/>
              </a:xfrm>
              <a:prstGeom prst="line">
                <a:avLst/>
              </a:prstGeom>
              <a:noFill/>
              <a:ln w="12700">
                <a:solidFill>
                  <a:srgbClr val="000000"/>
                </a:solidFill>
                <a:round/>
                <a:headEnd/>
                <a:tailEnd/>
              </a:ln>
            </p:spPr>
            <p:txBody>
              <a:bodyPr wrap="none" lIns="0" tIns="0" rIns="0" bIns="0" anchor="ctr">
                <a:spAutoFit/>
              </a:bodyPr>
              <a:lstStyle/>
              <a:p>
                <a:endParaRPr lang="en-US" dirty="0"/>
              </a:p>
            </p:txBody>
          </p:sp>
        </p:grpSp>
        <p:sp>
          <p:nvSpPr>
            <p:cNvPr id="153664" name="Freeform 71"/>
            <p:cNvSpPr>
              <a:spLocks/>
            </p:cNvSpPr>
            <p:nvPr/>
          </p:nvSpPr>
          <p:spPr bwMode="auto">
            <a:xfrm>
              <a:off x="1204" y="2944"/>
              <a:ext cx="342" cy="202"/>
            </a:xfrm>
            <a:custGeom>
              <a:avLst/>
              <a:gdLst>
                <a:gd name="T0" fmla="*/ 0 w 342"/>
                <a:gd name="T1" fmla="*/ 0 h 202"/>
                <a:gd name="T2" fmla="*/ 0 w 342"/>
                <a:gd name="T3" fmla="*/ 202 h 202"/>
                <a:gd name="T4" fmla="*/ 342 w 342"/>
                <a:gd name="T5" fmla="*/ 0 h 202"/>
                <a:gd name="T6" fmla="*/ 0 w 342"/>
                <a:gd name="T7" fmla="*/ 0 h 202"/>
                <a:gd name="T8" fmla="*/ 0 60000 65536"/>
                <a:gd name="T9" fmla="*/ 0 60000 65536"/>
                <a:gd name="T10" fmla="*/ 0 60000 65536"/>
                <a:gd name="T11" fmla="*/ 0 60000 65536"/>
                <a:gd name="T12" fmla="*/ 0 w 342"/>
                <a:gd name="T13" fmla="*/ 0 h 202"/>
                <a:gd name="T14" fmla="*/ 342 w 342"/>
                <a:gd name="T15" fmla="*/ 202 h 202"/>
              </a:gdLst>
              <a:ahLst/>
              <a:cxnLst>
                <a:cxn ang="T8">
                  <a:pos x="T0" y="T1"/>
                </a:cxn>
                <a:cxn ang="T9">
                  <a:pos x="T2" y="T3"/>
                </a:cxn>
                <a:cxn ang="T10">
                  <a:pos x="T4" y="T5"/>
                </a:cxn>
                <a:cxn ang="T11">
                  <a:pos x="T6" y="T7"/>
                </a:cxn>
              </a:cxnLst>
              <a:rect l="T12" t="T13" r="T14" b="T15"/>
              <a:pathLst>
                <a:path w="342" h="202">
                  <a:moveTo>
                    <a:pt x="0" y="0"/>
                  </a:moveTo>
                  <a:lnTo>
                    <a:pt x="0" y="202"/>
                  </a:lnTo>
                  <a:lnTo>
                    <a:pt x="342" y="0"/>
                  </a:lnTo>
                  <a:lnTo>
                    <a:pt x="0" y="0"/>
                  </a:lnTo>
                  <a:close/>
                </a:path>
              </a:pathLst>
            </a:custGeom>
            <a:solidFill>
              <a:srgbClr val="CC0000"/>
            </a:solidFill>
            <a:ln w="9525">
              <a:solidFill>
                <a:schemeClr val="tx1"/>
              </a:solidFill>
              <a:round/>
              <a:headEnd/>
              <a:tailEnd/>
            </a:ln>
          </p:spPr>
          <p:txBody>
            <a:bodyPr lIns="92075" tIns="46038" rIns="92075" bIns="46038"/>
            <a:lstStyle/>
            <a:p>
              <a:endParaRPr lang="en-US" dirty="0"/>
            </a:p>
          </p:txBody>
        </p:sp>
        <p:grpSp>
          <p:nvGrpSpPr>
            <p:cNvPr id="9" name="Group 97"/>
            <p:cNvGrpSpPr>
              <a:grpSpLocks/>
            </p:cNvGrpSpPr>
            <p:nvPr/>
          </p:nvGrpSpPr>
          <p:grpSpPr bwMode="auto">
            <a:xfrm>
              <a:off x="1288" y="2879"/>
              <a:ext cx="176" cy="45"/>
              <a:chOff x="352" y="2058"/>
              <a:chExt cx="176" cy="45"/>
            </a:xfrm>
          </p:grpSpPr>
          <p:sp>
            <p:nvSpPr>
              <p:cNvPr id="153667" name="Oval 98"/>
              <p:cNvSpPr>
                <a:spLocks noChangeAspect="1" noChangeArrowheads="1"/>
              </p:cNvSpPr>
              <p:nvPr/>
            </p:nvSpPr>
            <p:spPr bwMode="auto">
              <a:xfrm>
                <a:off x="489"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68" name="Oval 99"/>
              <p:cNvSpPr>
                <a:spLocks noChangeAspect="1" noChangeArrowheads="1"/>
              </p:cNvSpPr>
              <p:nvPr/>
            </p:nvSpPr>
            <p:spPr bwMode="auto">
              <a:xfrm>
                <a:off x="420"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69" name="Oval 100"/>
              <p:cNvSpPr>
                <a:spLocks noChangeAspect="1" noChangeArrowheads="1"/>
              </p:cNvSpPr>
              <p:nvPr/>
            </p:nvSpPr>
            <p:spPr bwMode="auto">
              <a:xfrm>
                <a:off x="352"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grpSp>
      </p:grpSp>
      <p:grpSp>
        <p:nvGrpSpPr>
          <p:cNvPr id="10" name="Group 346"/>
          <p:cNvGrpSpPr>
            <a:grpSpLocks/>
          </p:cNvGrpSpPr>
          <p:nvPr/>
        </p:nvGrpSpPr>
        <p:grpSpPr bwMode="auto">
          <a:xfrm>
            <a:off x="2881313" y="5486413"/>
            <a:ext cx="547687" cy="425384"/>
            <a:chOff x="1204" y="2879"/>
            <a:chExt cx="345" cy="268"/>
          </a:xfrm>
        </p:grpSpPr>
        <p:grpSp>
          <p:nvGrpSpPr>
            <p:cNvPr id="11" name="Group 65"/>
            <p:cNvGrpSpPr>
              <a:grpSpLocks/>
            </p:cNvGrpSpPr>
            <p:nvPr/>
          </p:nvGrpSpPr>
          <p:grpSpPr bwMode="auto">
            <a:xfrm>
              <a:off x="1204" y="2945"/>
              <a:ext cx="345" cy="202"/>
              <a:chOff x="1624" y="3287"/>
              <a:chExt cx="345" cy="202"/>
            </a:xfrm>
          </p:grpSpPr>
          <p:sp>
            <p:nvSpPr>
              <p:cNvPr id="153657" name="Rectangle 66"/>
              <p:cNvSpPr>
                <a:spLocks noChangeArrowheads="1"/>
              </p:cNvSpPr>
              <p:nvPr/>
            </p:nvSpPr>
            <p:spPr bwMode="auto">
              <a:xfrm>
                <a:off x="1624" y="3287"/>
                <a:ext cx="345" cy="202"/>
              </a:xfrm>
              <a:prstGeom prst="rect">
                <a:avLst/>
              </a:prstGeom>
              <a:solidFill>
                <a:schemeClr val="bg1"/>
              </a:solidFill>
              <a:ln w="12700">
                <a:solidFill>
                  <a:srgbClr val="000000"/>
                </a:solidFill>
                <a:miter lim="800000"/>
                <a:headEnd/>
                <a:tailEnd/>
              </a:ln>
            </p:spPr>
            <p:txBody>
              <a:bodyPr wrap="none" lIns="0" tIns="0" rIns="0" bIns="0" anchor="ctr">
                <a:spAutoFit/>
              </a:bodyPr>
              <a:lstStyle/>
              <a:p>
                <a:endParaRPr lang="en-US" dirty="0">
                  <a:latin typeface="Calibri" pitchFamily="34" charset="0"/>
                </a:endParaRPr>
              </a:p>
            </p:txBody>
          </p:sp>
          <p:sp>
            <p:nvSpPr>
              <p:cNvPr id="153658" name="Line 70"/>
              <p:cNvSpPr>
                <a:spLocks noChangeShapeType="1"/>
              </p:cNvSpPr>
              <p:nvPr/>
            </p:nvSpPr>
            <p:spPr bwMode="auto">
              <a:xfrm flipV="1">
                <a:off x="1626" y="3287"/>
                <a:ext cx="342" cy="201"/>
              </a:xfrm>
              <a:prstGeom prst="line">
                <a:avLst/>
              </a:prstGeom>
              <a:noFill/>
              <a:ln w="12700">
                <a:solidFill>
                  <a:srgbClr val="000000"/>
                </a:solidFill>
                <a:round/>
                <a:headEnd/>
                <a:tailEnd/>
              </a:ln>
            </p:spPr>
            <p:txBody>
              <a:bodyPr wrap="none" lIns="0" tIns="0" rIns="0" bIns="0" anchor="ctr">
                <a:spAutoFit/>
              </a:bodyPr>
              <a:lstStyle/>
              <a:p>
                <a:endParaRPr lang="en-US" dirty="0"/>
              </a:p>
            </p:txBody>
          </p:sp>
        </p:grpSp>
        <p:sp>
          <p:nvSpPr>
            <p:cNvPr id="153651" name="Freeform 71"/>
            <p:cNvSpPr>
              <a:spLocks/>
            </p:cNvSpPr>
            <p:nvPr/>
          </p:nvSpPr>
          <p:spPr bwMode="auto">
            <a:xfrm>
              <a:off x="1204" y="2944"/>
              <a:ext cx="342" cy="202"/>
            </a:xfrm>
            <a:custGeom>
              <a:avLst/>
              <a:gdLst>
                <a:gd name="T0" fmla="*/ 0 w 342"/>
                <a:gd name="T1" fmla="*/ 0 h 202"/>
                <a:gd name="T2" fmla="*/ 0 w 342"/>
                <a:gd name="T3" fmla="*/ 202 h 202"/>
                <a:gd name="T4" fmla="*/ 342 w 342"/>
                <a:gd name="T5" fmla="*/ 0 h 202"/>
                <a:gd name="T6" fmla="*/ 0 w 342"/>
                <a:gd name="T7" fmla="*/ 0 h 202"/>
                <a:gd name="T8" fmla="*/ 0 60000 65536"/>
                <a:gd name="T9" fmla="*/ 0 60000 65536"/>
                <a:gd name="T10" fmla="*/ 0 60000 65536"/>
                <a:gd name="T11" fmla="*/ 0 60000 65536"/>
                <a:gd name="T12" fmla="*/ 0 w 342"/>
                <a:gd name="T13" fmla="*/ 0 h 202"/>
                <a:gd name="T14" fmla="*/ 342 w 342"/>
                <a:gd name="T15" fmla="*/ 202 h 202"/>
              </a:gdLst>
              <a:ahLst/>
              <a:cxnLst>
                <a:cxn ang="T8">
                  <a:pos x="T0" y="T1"/>
                </a:cxn>
                <a:cxn ang="T9">
                  <a:pos x="T2" y="T3"/>
                </a:cxn>
                <a:cxn ang="T10">
                  <a:pos x="T4" y="T5"/>
                </a:cxn>
                <a:cxn ang="T11">
                  <a:pos x="T6" y="T7"/>
                </a:cxn>
              </a:cxnLst>
              <a:rect l="T12" t="T13" r="T14" b="T15"/>
              <a:pathLst>
                <a:path w="342" h="202">
                  <a:moveTo>
                    <a:pt x="0" y="0"/>
                  </a:moveTo>
                  <a:lnTo>
                    <a:pt x="0" y="202"/>
                  </a:lnTo>
                  <a:lnTo>
                    <a:pt x="342" y="0"/>
                  </a:lnTo>
                  <a:lnTo>
                    <a:pt x="0" y="0"/>
                  </a:lnTo>
                  <a:close/>
                </a:path>
              </a:pathLst>
            </a:custGeom>
            <a:solidFill>
              <a:srgbClr val="CC0000"/>
            </a:solidFill>
            <a:ln w="9525">
              <a:solidFill>
                <a:schemeClr val="tx1"/>
              </a:solidFill>
              <a:round/>
              <a:headEnd/>
              <a:tailEnd/>
            </a:ln>
          </p:spPr>
          <p:txBody>
            <a:bodyPr lIns="92075" tIns="46038" rIns="92075" bIns="46038"/>
            <a:lstStyle/>
            <a:p>
              <a:endParaRPr lang="en-US" dirty="0"/>
            </a:p>
          </p:txBody>
        </p:sp>
        <p:grpSp>
          <p:nvGrpSpPr>
            <p:cNvPr id="12" name="Group 97"/>
            <p:cNvGrpSpPr>
              <a:grpSpLocks/>
            </p:cNvGrpSpPr>
            <p:nvPr/>
          </p:nvGrpSpPr>
          <p:grpSpPr bwMode="auto">
            <a:xfrm>
              <a:off x="1288" y="2879"/>
              <a:ext cx="176" cy="45"/>
              <a:chOff x="352" y="2058"/>
              <a:chExt cx="176" cy="45"/>
            </a:xfrm>
          </p:grpSpPr>
          <p:sp>
            <p:nvSpPr>
              <p:cNvPr id="153654" name="Oval 98"/>
              <p:cNvSpPr>
                <a:spLocks noChangeAspect="1" noChangeArrowheads="1"/>
              </p:cNvSpPr>
              <p:nvPr/>
            </p:nvSpPr>
            <p:spPr bwMode="auto">
              <a:xfrm>
                <a:off x="489"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55" name="Oval 99"/>
              <p:cNvSpPr>
                <a:spLocks noChangeAspect="1" noChangeArrowheads="1"/>
              </p:cNvSpPr>
              <p:nvPr/>
            </p:nvSpPr>
            <p:spPr bwMode="auto">
              <a:xfrm>
                <a:off x="420"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56" name="Oval 100"/>
              <p:cNvSpPr>
                <a:spLocks noChangeAspect="1" noChangeArrowheads="1"/>
              </p:cNvSpPr>
              <p:nvPr/>
            </p:nvSpPr>
            <p:spPr bwMode="auto">
              <a:xfrm>
                <a:off x="352"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grpSp>
      </p:grpSp>
      <p:grpSp>
        <p:nvGrpSpPr>
          <p:cNvPr id="13" name="Group 346"/>
          <p:cNvGrpSpPr>
            <a:grpSpLocks/>
          </p:cNvGrpSpPr>
          <p:nvPr/>
        </p:nvGrpSpPr>
        <p:grpSpPr bwMode="auto">
          <a:xfrm>
            <a:off x="4953000" y="5562613"/>
            <a:ext cx="547688" cy="425384"/>
            <a:chOff x="1204" y="2879"/>
            <a:chExt cx="345" cy="268"/>
          </a:xfrm>
        </p:grpSpPr>
        <p:grpSp>
          <p:nvGrpSpPr>
            <p:cNvPr id="14" name="Group 65"/>
            <p:cNvGrpSpPr>
              <a:grpSpLocks/>
            </p:cNvGrpSpPr>
            <p:nvPr/>
          </p:nvGrpSpPr>
          <p:grpSpPr bwMode="auto">
            <a:xfrm>
              <a:off x="1204" y="2945"/>
              <a:ext cx="345" cy="202"/>
              <a:chOff x="1624" y="3287"/>
              <a:chExt cx="345" cy="202"/>
            </a:xfrm>
          </p:grpSpPr>
          <p:sp>
            <p:nvSpPr>
              <p:cNvPr id="153644" name="Rectangle 66"/>
              <p:cNvSpPr>
                <a:spLocks noChangeArrowheads="1"/>
              </p:cNvSpPr>
              <p:nvPr/>
            </p:nvSpPr>
            <p:spPr bwMode="auto">
              <a:xfrm>
                <a:off x="1624" y="3287"/>
                <a:ext cx="345" cy="202"/>
              </a:xfrm>
              <a:prstGeom prst="rect">
                <a:avLst/>
              </a:prstGeom>
              <a:solidFill>
                <a:schemeClr val="bg1"/>
              </a:solidFill>
              <a:ln w="12700">
                <a:solidFill>
                  <a:srgbClr val="000000"/>
                </a:solidFill>
                <a:miter lim="800000"/>
                <a:headEnd/>
                <a:tailEnd/>
              </a:ln>
            </p:spPr>
            <p:txBody>
              <a:bodyPr wrap="none" lIns="0" tIns="0" rIns="0" bIns="0" anchor="ctr">
                <a:spAutoFit/>
              </a:bodyPr>
              <a:lstStyle/>
              <a:p>
                <a:endParaRPr lang="en-US" dirty="0">
                  <a:latin typeface="Calibri" pitchFamily="34" charset="0"/>
                </a:endParaRPr>
              </a:p>
            </p:txBody>
          </p:sp>
          <p:sp>
            <p:nvSpPr>
              <p:cNvPr id="153645" name="Line 70"/>
              <p:cNvSpPr>
                <a:spLocks noChangeShapeType="1"/>
              </p:cNvSpPr>
              <p:nvPr/>
            </p:nvSpPr>
            <p:spPr bwMode="auto">
              <a:xfrm flipV="1">
                <a:off x="1626" y="3287"/>
                <a:ext cx="342" cy="201"/>
              </a:xfrm>
              <a:prstGeom prst="line">
                <a:avLst/>
              </a:prstGeom>
              <a:noFill/>
              <a:ln w="12700">
                <a:solidFill>
                  <a:srgbClr val="000000"/>
                </a:solidFill>
                <a:round/>
                <a:headEnd/>
                <a:tailEnd/>
              </a:ln>
            </p:spPr>
            <p:txBody>
              <a:bodyPr wrap="none" lIns="0" tIns="0" rIns="0" bIns="0" anchor="ctr">
                <a:spAutoFit/>
              </a:bodyPr>
              <a:lstStyle/>
              <a:p>
                <a:endParaRPr lang="en-US" dirty="0"/>
              </a:p>
            </p:txBody>
          </p:sp>
        </p:grpSp>
        <p:sp>
          <p:nvSpPr>
            <p:cNvPr id="153638" name="Freeform 71"/>
            <p:cNvSpPr>
              <a:spLocks/>
            </p:cNvSpPr>
            <p:nvPr/>
          </p:nvSpPr>
          <p:spPr bwMode="auto">
            <a:xfrm>
              <a:off x="1204" y="2944"/>
              <a:ext cx="342" cy="202"/>
            </a:xfrm>
            <a:custGeom>
              <a:avLst/>
              <a:gdLst>
                <a:gd name="T0" fmla="*/ 0 w 342"/>
                <a:gd name="T1" fmla="*/ 0 h 202"/>
                <a:gd name="T2" fmla="*/ 0 w 342"/>
                <a:gd name="T3" fmla="*/ 202 h 202"/>
                <a:gd name="T4" fmla="*/ 342 w 342"/>
                <a:gd name="T5" fmla="*/ 0 h 202"/>
                <a:gd name="T6" fmla="*/ 0 w 342"/>
                <a:gd name="T7" fmla="*/ 0 h 202"/>
                <a:gd name="T8" fmla="*/ 0 60000 65536"/>
                <a:gd name="T9" fmla="*/ 0 60000 65536"/>
                <a:gd name="T10" fmla="*/ 0 60000 65536"/>
                <a:gd name="T11" fmla="*/ 0 60000 65536"/>
                <a:gd name="T12" fmla="*/ 0 w 342"/>
                <a:gd name="T13" fmla="*/ 0 h 202"/>
                <a:gd name="T14" fmla="*/ 342 w 342"/>
                <a:gd name="T15" fmla="*/ 202 h 202"/>
              </a:gdLst>
              <a:ahLst/>
              <a:cxnLst>
                <a:cxn ang="T8">
                  <a:pos x="T0" y="T1"/>
                </a:cxn>
                <a:cxn ang="T9">
                  <a:pos x="T2" y="T3"/>
                </a:cxn>
                <a:cxn ang="T10">
                  <a:pos x="T4" y="T5"/>
                </a:cxn>
                <a:cxn ang="T11">
                  <a:pos x="T6" y="T7"/>
                </a:cxn>
              </a:cxnLst>
              <a:rect l="T12" t="T13" r="T14" b="T15"/>
              <a:pathLst>
                <a:path w="342" h="202">
                  <a:moveTo>
                    <a:pt x="0" y="0"/>
                  </a:moveTo>
                  <a:lnTo>
                    <a:pt x="0" y="202"/>
                  </a:lnTo>
                  <a:lnTo>
                    <a:pt x="342" y="0"/>
                  </a:lnTo>
                  <a:lnTo>
                    <a:pt x="0" y="0"/>
                  </a:lnTo>
                  <a:close/>
                </a:path>
              </a:pathLst>
            </a:custGeom>
            <a:solidFill>
              <a:srgbClr val="CC0000"/>
            </a:solidFill>
            <a:ln w="9525">
              <a:solidFill>
                <a:schemeClr val="tx1"/>
              </a:solidFill>
              <a:round/>
              <a:headEnd/>
              <a:tailEnd/>
            </a:ln>
          </p:spPr>
          <p:txBody>
            <a:bodyPr lIns="92075" tIns="46038" rIns="92075" bIns="46038"/>
            <a:lstStyle/>
            <a:p>
              <a:endParaRPr lang="en-US" dirty="0"/>
            </a:p>
          </p:txBody>
        </p:sp>
        <p:grpSp>
          <p:nvGrpSpPr>
            <p:cNvPr id="15" name="Group 97"/>
            <p:cNvGrpSpPr>
              <a:grpSpLocks/>
            </p:cNvGrpSpPr>
            <p:nvPr/>
          </p:nvGrpSpPr>
          <p:grpSpPr bwMode="auto">
            <a:xfrm>
              <a:off x="1288" y="2879"/>
              <a:ext cx="176" cy="45"/>
              <a:chOff x="352" y="2058"/>
              <a:chExt cx="176" cy="45"/>
            </a:xfrm>
          </p:grpSpPr>
          <p:sp>
            <p:nvSpPr>
              <p:cNvPr id="153641" name="Oval 98"/>
              <p:cNvSpPr>
                <a:spLocks noChangeAspect="1" noChangeArrowheads="1"/>
              </p:cNvSpPr>
              <p:nvPr/>
            </p:nvSpPr>
            <p:spPr bwMode="auto">
              <a:xfrm>
                <a:off x="489"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42" name="Oval 99"/>
              <p:cNvSpPr>
                <a:spLocks noChangeAspect="1" noChangeArrowheads="1"/>
              </p:cNvSpPr>
              <p:nvPr/>
            </p:nvSpPr>
            <p:spPr bwMode="auto">
              <a:xfrm>
                <a:off x="420"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sp>
            <p:nvSpPr>
              <p:cNvPr id="153643" name="Oval 100"/>
              <p:cNvSpPr>
                <a:spLocks noChangeAspect="1" noChangeArrowheads="1"/>
              </p:cNvSpPr>
              <p:nvPr/>
            </p:nvSpPr>
            <p:spPr bwMode="auto">
              <a:xfrm>
                <a:off x="352" y="2058"/>
                <a:ext cx="39" cy="45"/>
              </a:xfrm>
              <a:prstGeom prst="ellipse">
                <a:avLst/>
              </a:prstGeom>
              <a:solidFill>
                <a:srgbClr val="000000"/>
              </a:solidFill>
              <a:ln w="28575">
                <a:solidFill>
                  <a:srgbClr val="000000"/>
                </a:solidFill>
                <a:round/>
                <a:headEnd/>
                <a:tailEnd/>
              </a:ln>
            </p:spPr>
            <p:txBody>
              <a:bodyPr wrap="none" anchor="ctr"/>
              <a:lstStyle/>
              <a:p>
                <a:endParaRPr lang="en-US" dirty="0">
                  <a:latin typeface="Calibri" pitchFamily="34" charset="0"/>
                </a:endParaRPr>
              </a:p>
            </p:txBody>
          </p:sp>
        </p:grpSp>
      </p:grpSp>
      <p:grpSp>
        <p:nvGrpSpPr>
          <p:cNvPr id="16" name="Group 362"/>
          <p:cNvGrpSpPr>
            <a:grpSpLocks/>
          </p:cNvGrpSpPr>
          <p:nvPr/>
        </p:nvGrpSpPr>
        <p:grpSpPr bwMode="auto">
          <a:xfrm>
            <a:off x="1738313" y="6172200"/>
            <a:ext cx="966787" cy="505389"/>
            <a:chOff x="3667" y="617"/>
            <a:chExt cx="609" cy="318"/>
          </a:xfrm>
        </p:grpSpPr>
        <p:grpSp>
          <p:nvGrpSpPr>
            <p:cNvPr id="17" name="Group 357"/>
            <p:cNvGrpSpPr>
              <a:grpSpLocks/>
            </p:cNvGrpSpPr>
            <p:nvPr/>
          </p:nvGrpSpPr>
          <p:grpSpPr bwMode="auto">
            <a:xfrm>
              <a:off x="3667" y="617"/>
              <a:ext cx="345" cy="287"/>
              <a:chOff x="1043" y="3481"/>
              <a:chExt cx="345" cy="287"/>
            </a:xfrm>
          </p:grpSpPr>
          <p:grpSp>
            <p:nvGrpSpPr>
              <p:cNvPr id="18" name="Group 355"/>
              <p:cNvGrpSpPr>
                <a:grpSpLocks/>
              </p:cNvGrpSpPr>
              <p:nvPr/>
            </p:nvGrpSpPr>
            <p:grpSpPr bwMode="auto">
              <a:xfrm>
                <a:off x="1043" y="3565"/>
                <a:ext cx="345" cy="203"/>
                <a:chOff x="1043" y="3581"/>
                <a:chExt cx="345" cy="203"/>
              </a:xfrm>
            </p:grpSpPr>
            <p:grpSp>
              <p:nvGrpSpPr>
                <p:cNvPr id="19" name="Group 348"/>
                <p:cNvGrpSpPr>
                  <a:grpSpLocks/>
                </p:cNvGrpSpPr>
                <p:nvPr/>
              </p:nvGrpSpPr>
              <p:grpSpPr bwMode="auto">
                <a:xfrm>
                  <a:off x="1043" y="3582"/>
                  <a:ext cx="345" cy="202"/>
                  <a:chOff x="1624" y="3287"/>
                  <a:chExt cx="345" cy="202"/>
                </a:xfrm>
              </p:grpSpPr>
              <p:sp>
                <p:nvSpPr>
                  <p:cNvPr id="153631" name="Rectangle 349"/>
                  <p:cNvSpPr>
                    <a:spLocks noChangeArrowheads="1"/>
                  </p:cNvSpPr>
                  <p:nvPr/>
                </p:nvSpPr>
                <p:spPr bwMode="auto">
                  <a:xfrm>
                    <a:off x="1624" y="3287"/>
                    <a:ext cx="345" cy="202"/>
                  </a:xfrm>
                  <a:prstGeom prst="rect">
                    <a:avLst/>
                  </a:prstGeom>
                  <a:solidFill>
                    <a:schemeClr val="bg1"/>
                  </a:solidFill>
                  <a:ln w="12700">
                    <a:solidFill>
                      <a:srgbClr val="000000"/>
                    </a:solidFill>
                    <a:miter lim="800000"/>
                    <a:headEnd/>
                    <a:tailEnd/>
                  </a:ln>
                </p:spPr>
                <p:txBody>
                  <a:bodyPr wrap="none" lIns="0" tIns="0" rIns="0" bIns="0" anchor="ctr">
                    <a:spAutoFit/>
                  </a:bodyPr>
                  <a:lstStyle/>
                  <a:p>
                    <a:endParaRPr lang="en-US" dirty="0">
                      <a:latin typeface="Calibri" pitchFamily="34" charset="0"/>
                    </a:endParaRPr>
                  </a:p>
                </p:txBody>
              </p:sp>
              <p:sp>
                <p:nvSpPr>
                  <p:cNvPr id="153632" name="Line 353"/>
                  <p:cNvSpPr>
                    <a:spLocks noChangeShapeType="1"/>
                  </p:cNvSpPr>
                  <p:nvPr/>
                </p:nvSpPr>
                <p:spPr bwMode="auto">
                  <a:xfrm flipV="1">
                    <a:off x="1626" y="3287"/>
                    <a:ext cx="342" cy="201"/>
                  </a:xfrm>
                  <a:prstGeom prst="line">
                    <a:avLst/>
                  </a:prstGeom>
                  <a:noFill/>
                  <a:ln w="12700">
                    <a:solidFill>
                      <a:srgbClr val="000000"/>
                    </a:solidFill>
                    <a:round/>
                    <a:headEnd/>
                    <a:tailEnd/>
                  </a:ln>
                </p:spPr>
                <p:txBody>
                  <a:bodyPr wrap="none" lIns="0" tIns="0" rIns="0" bIns="0" anchor="ctr">
                    <a:spAutoFit/>
                  </a:bodyPr>
                  <a:lstStyle/>
                  <a:p>
                    <a:endParaRPr lang="en-US" dirty="0"/>
                  </a:p>
                </p:txBody>
              </p:sp>
            </p:grpSp>
            <p:sp>
              <p:nvSpPr>
                <p:cNvPr id="153630" name="Freeform 354"/>
                <p:cNvSpPr>
                  <a:spLocks/>
                </p:cNvSpPr>
                <p:nvPr/>
              </p:nvSpPr>
              <p:spPr bwMode="auto">
                <a:xfrm>
                  <a:off x="1043" y="3581"/>
                  <a:ext cx="342" cy="202"/>
                </a:xfrm>
                <a:custGeom>
                  <a:avLst/>
                  <a:gdLst>
                    <a:gd name="T0" fmla="*/ 0 w 342"/>
                    <a:gd name="T1" fmla="*/ 0 h 202"/>
                    <a:gd name="T2" fmla="*/ 0 w 342"/>
                    <a:gd name="T3" fmla="*/ 202 h 202"/>
                    <a:gd name="T4" fmla="*/ 342 w 342"/>
                    <a:gd name="T5" fmla="*/ 0 h 202"/>
                    <a:gd name="T6" fmla="*/ 0 w 342"/>
                    <a:gd name="T7" fmla="*/ 0 h 202"/>
                    <a:gd name="T8" fmla="*/ 0 60000 65536"/>
                    <a:gd name="T9" fmla="*/ 0 60000 65536"/>
                    <a:gd name="T10" fmla="*/ 0 60000 65536"/>
                    <a:gd name="T11" fmla="*/ 0 60000 65536"/>
                    <a:gd name="T12" fmla="*/ 0 w 342"/>
                    <a:gd name="T13" fmla="*/ 0 h 202"/>
                    <a:gd name="T14" fmla="*/ 342 w 342"/>
                    <a:gd name="T15" fmla="*/ 202 h 202"/>
                  </a:gdLst>
                  <a:ahLst/>
                  <a:cxnLst>
                    <a:cxn ang="T8">
                      <a:pos x="T0" y="T1"/>
                    </a:cxn>
                    <a:cxn ang="T9">
                      <a:pos x="T2" y="T3"/>
                    </a:cxn>
                    <a:cxn ang="T10">
                      <a:pos x="T4" y="T5"/>
                    </a:cxn>
                    <a:cxn ang="T11">
                      <a:pos x="T6" y="T7"/>
                    </a:cxn>
                  </a:cxnLst>
                  <a:rect l="T12" t="T13" r="T14" b="T15"/>
                  <a:pathLst>
                    <a:path w="342" h="202">
                      <a:moveTo>
                        <a:pt x="0" y="0"/>
                      </a:moveTo>
                      <a:lnTo>
                        <a:pt x="0" y="202"/>
                      </a:lnTo>
                      <a:lnTo>
                        <a:pt x="342" y="0"/>
                      </a:lnTo>
                      <a:lnTo>
                        <a:pt x="0" y="0"/>
                      </a:lnTo>
                      <a:close/>
                    </a:path>
                  </a:pathLst>
                </a:custGeom>
                <a:solidFill>
                  <a:srgbClr val="CC0000"/>
                </a:solidFill>
                <a:ln w="9525">
                  <a:solidFill>
                    <a:schemeClr val="tx1"/>
                  </a:solidFill>
                  <a:round/>
                  <a:headEnd/>
                  <a:tailEnd/>
                </a:ln>
              </p:spPr>
              <p:txBody>
                <a:bodyPr lIns="92075" tIns="46038" rIns="92075" bIns="46038"/>
                <a:lstStyle/>
                <a:p>
                  <a:endParaRPr lang="en-US" dirty="0"/>
                </a:p>
              </p:txBody>
            </p:sp>
          </p:grpSp>
          <p:sp>
            <p:nvSpPr>
              <p:cNvPr id="153628" name="Line 356"/>
              <p:cNvSpPr>
                <a:spLocks noChangeAspect="1" noChangeShapeType="1"/>
              </p:cNvSpPr>
              <p:nvPr/>
            </p:nvSpPr>
            <p:spPr bwMode="auto">
              <a:xfrm>
                <a:off x="1216" y="3481"/>
                <a:ext cx="0" cy="76"/>
              </a:xfrm>
              <a:prstGeom prst="line">
                <a:avLst/>
              </a:prstGeom>
              <a:noFill/>
              <a:ln w="28575">
                <a:solidFill>
                  <a:srgbClr val="000000"/>
                </a:solidFill>
                <a:round/>
                <a:headEnd type="none" w="sm" len="sm"/>
                <a:tailEnd type="none" w="sm" len="sm"/>
              </a:ln>
            </p:spPr>
            <p:txBody>
              <a:bodyPr wrap="none" anchor="ctr"/>
              <a:lstStyle/>
              <a:p>
                <a:endParaRPr lang="en-US" dirty="0"/>
              </a:p>
            </p:txBody>
          </p:sp>
        </p:grpSp>
        <p:sp>
          <p:nvSpPr>
            <p:cNvPr id="153626" name="Text Box 359"/>
            <p:cNvSpPr txBox="1">
              <a:spLocks noChangeArrowheads="1"/>
            </p:cNvSpPr>
            <p:nvPr/>
          </p:nvSpPr>
          <p:spPr bwMode="auto">
            <a:xfrm>
              <a:off x="3981" y="760"/>
              <a:ext cx="295" cy="175"/>
            </a:xfrm>
            <a:prstGeom prst="rect">
              <a:avLst/>
            </a:prstGeom>
            <a:noFill/>
            <a:ln w="9525">
              <a:noFill/>
              <a:miter lim="800000"/>
              <a:headEnd/>
              <a:tailEnd/>
            </a:ln>
          </p:spPr>
          <p:txBody>
            <a:bodyPr wrap="none" lIns="92075" tIns="46038" rIns="92075" bIns="46038">
              <a:spAutoFit/>
            </a:bodyPr>
            <a:lstStyle/>
            <a:p>
              <a:r>
                <a:rPr lang="en-US" sz="1200" b="1" dirty="0">
                  <a:latin typeface="Calibri" pitchFamily="34" charset="0"/>
                </a:rPr>
                <a:t>1-40</a:t>
              </a:r>
            </a:p>
          </p:txBody>
        </p:sp>
      </p:grpSp>
      <p:sp>
        <p:nvSpPr>
          <p:cNvPr id="66" name="Rectangle 65"/>
          <p:cNvSpPr/>
          <p:nvPr/>
        </p:nvSpPr>
        <p:spPr>
          <a:xfrm>
            <a:off x="4572000" y="3124200"/>
            <a:ext cx="1905000" cy="229293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100" dirty="0" smtClean="0">
                <a:cs typeface="Arial" pitchFamily="34" charset="0"/>
              </a:rPr>
              <a:t>The 8 forms of contact (OIDOCANE) will not necessarily happen in sequence.</a:t>
            </a:r>
          </a:p>
          <a:p>
            <a:pPr marL="342900" indent="-342900" fontAlgn="auto">
              <a:spcBef>
                <a:spcPts val="0"/>
              </a:spcBef>
              <a:spcAft>
                <a:spcPts val="0"/>
              </a:spcAft>
              <a:buFont typeface="+mj-lt"/>
              <a:buAutoNum type="arabicPeriod"/>
              <a:defRPr/>
            </a:pPr>
            <a:r>
              <a:rPr lang="en-US" sz="1100" dirty="0" smtClean="0">
                <a:cs typeface="Arial" pitchFamily="34" charset="0"/>
              </a:rPr>
              <a:t>Observation</a:t>
            </a:r>
          </a:p>
          <a:p>
            <a:pPr marL="342900" indent="-342900" fontAlgn="auto">
              <a:spcBef>
                <a:spcPts val="0"/>
              </a:spcBef>
              <a:spcAft>
                <a:spcPts val="0"/>
              </a:spcAft>
              <a:buFont typeface="+mj-lt"/>
              <a:buAutoNum type="arabicPeriod"/>
              <a:defRPr/>
            </a:pPr>
            <a:r>
              <a:rPr lang="en-US" sz="1100" dirty="0" smtClean="0">
                <a:cs typeface="Arial" pitchFamily="34" charset="0"/>
              </a:rPr>
              <a:t>Indirect Fire</a:t>
            </a:r>
          </a:p>
          <a:p>
            <a:pPr marL="342900" indent="-342900" fontAlgn="auto">
              <a:spcBef>
                <a:spcPts val="0"/>
              </a:spcBef>
              <a:spcAft>
                <a:spcPts val="0"/>
              </a:spcAft>
              <a:buFont typeface="+mj-lt"/>
              <a:buAutoNum type="arabicPeriod"/>
              <a:defRPr/>
            </a:pPr>
            <a:r>
              <a:rPr lang="en-US" sz="1100" dirty="0" smtClean="0">
                <a:cs typeface="Arial" pitchFamily="34" charset="0"/>
              </a:rPr>
              <a:t>Direct Fire</a:t>
            </a:r>
          </a:p>
          <a:p>
            <a:pPr marL="342900" indent="-342900" fontAlgn="auto">
              <a:spcBef>
                <a:spcPts val="0"/>
              </a:spcBef>
              <a:spcAft>
                <a:spcPts val="0"/>
              </a:spcAft>
              <a:buFont typeface="+mj-lt"/>
              <a:buAutoNum type="arabicPeriod"/>
              <a:defRPr/>
            </a:pPr>
            <a:r>
              <a:rPr lang="en-US" sz="1100" dirty="0" smtClean="0">
                <a:cs typeface="Arial" pitchFamily="34" charset="0"/>
              </a:rPr>
              <a:t>Obstacles</a:t>
            </a:r>
          </a:p>
          <a:p>
            <a:pPr marL="342900" indent="-342900" fontAlgn="auto">
              <a:spcBef>
                <a:spcPts val="0"/>
              </a:spcBef>
              <a:spcAft>
                <a:spcPts val="0"/>
              </a:spcAft>
              <a:buFont typeface="+mj-lt"/>
              <a:buAutoNum type="arabicPeriod"/>
              <a:defRPr/>
            </a:pPr>
            <a:r>
              <a:rPr lang="en-US" sz="1100" dirty="0" smtClean="0">
                <a:cs typeface="Arial" pitchFamily="34" charset="0"/>
              </a:rPr>
              <a:t>Chemical</a:t>
            </a:r>
          </a:p>
          <a:p>
            <a:pPr marL="342900" indent="-342900" fontAlgn="auto">
              <a:spcBef>
                <a:spcPts val="0"/>
              </a:spcBef>
              <a:spcAft>
                <a:spcPts val="0"/>
              </a:spcAft>
              <a:buFont typeface="+mj-lt"/>
              <a:buAutoNum type="arabicPeriod"/>
              <a:defRPr/>
            </a:pPr>
            <a:r>
              <a:rPr lang="en-US" sz="1100" dirty="0" smtClean="0">
                <a:cs typeface="Arial" pitchFamily="34" charset="0"/>
              </a:rPr>
              <a:t>Air Attack</a:t>
            </a:r>
          </a:p>
          <a:p>
            <a:pPr marL="342900" indent="-342900" fontAlgn="auto">
              <a:spcBef>
                <a:spcPts val="0"/>
              </a:spcBef>
              <a:spcAft>
                <a:spcPts val="0"/>
              </a:spcAft>
              <a:buFont typeface="+mj-lt"/>
              <a:buAutoNum type="arabicPeriod"/>
              <a:defRPr/>
            </a:pPr>
            <a:r>
              <a:rPr lang="en-US" sz="1100" dirty="0" smtClean="0">
                <a:cs typeface="Arial" pitchFamily="34" charset="0"/>
              </a:rPr>
              <a:t>Non-Hostile</a:t>
            </a:r>
          </a:p>
          <a:p>
            <a:pPr marL="342900" indent="-342900" fontAlgn="auto">
              <a:spcBef>
                <a:spcPts val="0"/>
              </a:spcBef>
              <a:spcAft>
                <a:spcPts val="0"/>
              </a:spcAft>
              <a:buFont typeface="+mj-lt"/>
              <a:buAutoNum type="arabicPeriod"/>
              <a:defRPr/>
            </a:pPr>
            <a:r>
              <a:rPr lang="en-US" sz="1100" dirty="0" smtClean="0">
                <a:cs typeface="Arial" pitchFamily="34" charset="0"/>
              </a:rPr>
              <a:t>Electronic / Sensor Contact</a:t>
            </a:r>
            <a:endParaRPr lang="en-US" sz="1100" dirty="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Cordon and Search</a:t>
            </a:r>
          </a:p>
        </p:txBody>
      </p:sp>
      <p:sp>
        <p:nvSpPr>
          <p:cNvPr id="155652" name="Rectangle 9"/>
          <p:cNvSpPr>
            <a:spLocks noChangeArrowheads="1"/>
          </p:cNvSpPr>
          <p:nvPr/>
        </p:nvSpPr>
        <p:spPr bwMode="auto">
          <a:xfrm>
            <a:off x="228600" y="1066800"/>
            <a:ext cx="6400800" cy="2800767"/>
          </a:xfrm>
          <a:prstGeom prst="rect">
            <a:avLst/>
          </a:prstGeom>
          <a:noFill/>
          <a:ln w="9525">
            <a:noFill/>
            <a:miter lim="800000"/>
            <a:headEnd/>
            <a:tailEnd/>
          </a:ln>
        </p:spPr>
        <p:txBody>
          <a:bodyPr>
            <a:spAutoFit/>
          </a:bodyPr>
          <a:lstStyle/>
          <a:p>
            <a:r>
              <a:rPr lang="en-US" sz="1100" dirty="0">
                <a:cs typeface="Arial" pitchFamily="34" charset="0"/>
              </a:rPr>
              <a:t>Cordon and search, a common tactical operation during stability operations, involves two potentially controversial and inflammatory processes: limiting freedom of movement and searching dwellings. These two actions create a clear potential of negative consequences for U.S. and multinational forces; as a result, organizing cordon and search elements requires extensive mission tailoring. Commanders must always be prepared for civil disturbances when their Soldiers conduct this operation.</a:t>
            </a:r>
          </a:p>
          <a:p>
            <a:endParaRPr lang="en-US" sz="1100" dirty="0">
              <a:cs typeface="Arial" pitchFamily="34" charset="0"/>
            </a:endParaRPr>
          </a:p>
          <a:p>
            <a:r>
              <a:rPr lang="en-US" sz="1100" b="1" dirty="0">
                <a:cs typeface="Arial" pitchFamily="34" charset="0"/>
              </a:rPr>
              <a:t>TASK ORGANIZATION</a:t>
            </a:r>
          </a:p>
          <a:p>
            <a:r>
              <a:rPr lang="en-US" sz="1100" dirty="0">
                <a:cs typeface="Arial" pitchFamily="34" charset="0"/>
              </a:rPr>
              <a:t>The troop commander generally divides the area to be searched in a built-up area into zones and assigns a search party to each. The cordon consists of two parts, an outer and an inner cordon. The outer cordon is usually the responsibility of the troop because it requires a considerable amount of assets for effective control. The outer cordon consists of a security element (to encircle the area, to prevent entrance and exit, and to secure open areas) augmented with the necessary enablers such as linguists and CA specialists (based on METT-TC). The inner cordon is established by the platoon assigned the search mission. The troop must also establish a reaction force element to assist either element, as required. </a:t>
            </a:r>
          </a:p>
        </p:txBody>
      </p:sp>
      <p:pic>
        <p:nvPicPr>
          <p:cNvPr id="6" name="Picture 2"/>
          <p:cNvPicPr>
            <a:picLocks noChangeAspect="1" noChangeArrowheads="1"/>
          </p:cNvPicPr>
          <p:nvPr/>
        </p:nvPicPr>
        <p:blipFill>
          <a:blip r:embed="rId2" cstate="print"/>
          <a:srcRect b="3529"/>
          <a:stretch>
            <a:fillRect/>
          </a:stretch>
        </p:blipFill>
        <p:spPr bwMode="auto">
          <a:xfrm rot="16200000">
            <a:off x="1207169" y="3525251"/>
            <a:ext cx="4572000" cy="6248401"/>
          </a:xfrm>
          <a:prstGeom prst="rect">
            <a:avLst/>
          </a:prstGeom>
          <a:noFill/>
          <a:ln w="9525">
            <a:noFill/>
            <a:miter lim="800000"/>
            <a:headEnd/>
            <a:tailEnd/>
          </a:ln>
        </p:spPr>
      </p:pic>
      <p:pic>
        <p:nvPicPr>
          <p:cNvPr id="155653" name="Picture 1"/>
          <p:cNvPicPr>
            <a:picLocks noChangeAspect="1" noChangeArrowheads="1"/>
          </p:cNvPicPr>
          <p:nvPr/>
        </p:nvPicPr>
        <p:blipFill>
          <a:blip r:embed="rId3" cstate="print"/>
          <a:srcRect/>
          <a:stretch>
            <a:fillRect/>
          </a:stretch>
        </p:blipFill>
        <p:spPr bwMode="auto">
          <a:xfrm>
            <a:off x="3645568" y="3649580"/>
            <a:ext cx="2959011" cy="1449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p>
          <a:p>
            <a:pPr algn="ctr" fontAlgn="auto">
              <a:spcAft>
                <a:spcPts val="0"/>
              </a:spcAft>
              <a:defRPr/>
            </a:pPr>
            <a:r>
              <a:rPr lang="en-US" sz="1600" b="1" dirty="0" smtClean="0">
                <a:ea typeface="+mj-ea"/>
                <a:cs typeface="Arial" pitchFamily="34" charset="0"/>
              </a:rPr>
              <a:t>Air Ground Integration (1 of 2)</a:t>
            </a:r>
            <a:endParaRPr lang="en-US" sz="1600" b="1" dirty="0">
              <a:ea typeface="+mj-ea"/>
              <a:cs typeface="Arial" pitchFamily="34" charset="0"/>
            </a:endParaRPr>
          </a:p>
        </p:txBody>
      </p:sp>
      <p:sp>
        <p:nvSpPr>
          <p:cNvPr id="374785" name="Rectangle 1"/>
          <p:cNvSpPr>
            <a:spLocks noChangeArrowheads="1"/>
          </p:cNvSpPr>
          <p:nvPr/>
        </p:nvSpPr>
        <p:spPr bwMode="auto">
          <a:xfrm>
            <a:off x="152400" y="1103828"/>
            <a:ext cx="6553200" cy="72019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There are two types of air assets available to the SQDN.  The first is unmanned aerial vehicles (UAVs) which typically consist of Predator and Raven aircraft.  The second is manned aerial vehicles in the ATK AVN role, typically AH-64s.  These two aerial assets can effectively clear routes for a unit and provide the ground forces commander with increased situational awareness and the ability to better track targets attempting to flee from the objective.  The thermal capabilities of these two types of aircraft can greatly assist the ground commander in locating individuals who are fleeing or attempting to hide from ground forces.  Air assets are recommended for all cordon and search/cordon and knock operations, as well as Squadron level operations. Commanders should  integrate air assets into combat operations to assist the ground forces in maintaining situational awareness and reaching the desired end state.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Execution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SQDN S3 coordinates all ATK AVN support, and the SQDN S2 coordinates all UAV support for the ground troop commander.  The Troop Commander or XO provides the SQDN staff with the concept of the operation, updated graphics, task and purpose for air assets, and scheme of maneuver for air assets and actions on the objective.  The SQDN staff then coordinates this information with the appropriate units IOT support the ground troop commander.  The ground troop commander assumes tactical control of the air assets once actions on the objective begin and air assets remain under his control until released by him, S3, or SCO; another higher priority mission develops; or the aircraft can no longer remain on station.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Initial Planning.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Planning Timeline: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D-60: Initial ATK AVN Mission Request w/ draft graphics and concept sketch due to S3</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D-24: Detailed ATK AVN Worksheet w/ graphics due to S3</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D-12: Air/Ground Rehearsal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Format for Initial ATK AVN Mission Request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Format for Detailed ATK AVN Worksheet (See Card 23)</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Ground TRP actions prior to OPN.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Receive contact information for AVN assets from S3 or S2.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Arrange to speak with actual pilots if possible (most likely via phone)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Issue latest FRAGO</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Ensure pilot understands concept of OPN, task/purpose, and scheme of maneuver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Ensure pilot has copy of graphics and updated imagery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Ensure pilot has SOI with TRP and PLT frequencies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Determine expected arrival time on station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Determine expected weapons/ammunition configuration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Determine any special capabilities of aircraft that may be useful for the mission.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Leave contact information in event of any changes.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Coordinate time for Air/Ground rehearsal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Ensure S3 or S2 updated with any FRAGOs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Conduct Air/Ground rehearsal with key leaders and pilots (via telephone)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Ground TRP actions upon receipt of air assets.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Make contact with air asset on SQDN net; if necessary, instruct air asset to drop to TRP net.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172200" cy="838200"/>
          </a:xfrm>
        </p:spPr>
        <p:txBody>
          <a:bodyPr rtlCol="0">
            <a:normAutofit fontScale="90000"/>
          </a:bodyPr>
          <a:lstStyle/>
          <a:p>
            <a:pPr eaLnBrk="1" fontAlgn="auto" hangingPunct="1">
              <a:spcAft>
                <a:spcPts val="0"/>
              </a:spcAft>
              <a:defRPr/>
            </a:pP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
            </a:r>
            <a:br>
              <a:rPr lang="en-US" sz="1600" b="1" dirty="0" smtClean="0">
                <a:latin typeface="Arial" pitchFamily="34" charset="0"/>
                <a:cs typeface="Arial" pitchFamily="34" charset="0"/>
              </a:rPr>
            </a:br>
            <a:r>
              <a:rPr lang="en-US" sz="1800" b="1" dirty="0" smtClean="0">
                <a:latin typeface="Arial" pitchFamily="34" charset="0"/>
                <a:cs typeface="Arial" pitchFamily="34" charset="0"/>
              </a:rPr>
              <a:t>Table of Contents 4</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
            </a:r>
            <a:br>
              <a:rPr lang="en-US" sz="1400" dirty="0" smtClean="0">
                <a:latin typeface="Arial" pitchFamily="34" charset="0"/>
                <a:cs typeface="Arial" pitchFamily="34" charset="0"/>
              </a:rPr>
            </a:br>
            <a:endParaRPr lang="en-US" sz="1400" dirty="0">
              <a:latin typeface="Arial" pitchFamily="34" charset="0"/>
              <a:cs typeface="Arial" pitchFamily="34" charset="0"/>
            </a:endParaRPr>
          </a:p>
        </p:txBody>
      </p:sp>
      <p:sp>
        <p:nvSpPr>
          <p:cNvPr id="32771" name="Text Box 5"/>
          <p:cNvSpPr txBox="1">
            <a:spLocks noChangeArrowheads="1"/>
          </p:cNvSpPr>
          <p:nvPr/>
        </p:nvSpPr>
        <p:spPr bwMode="auto">
          <a:xfrm>
            <a:off x="3336925" y="5857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32772" name="Rectangle 195"/>
          <p:cNvSpPr>
            <a:spLocks noChangeArrowheads="1"/>
          </p:cNvSpPr>
          <p:nvPr/>
        </p:nvSpPr>
        <p:spPr bwMode="auto">
          <a:xfrm>
            <a:off x="3336925" y="4471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3277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aphicFrame>
        <p:nvGraphicFramePr>
          <p:cNvPr id="28" name="Table 27"/>
          <p:cNvGraphicFramePr>
            <a:graphicFrameLocks noGrp="1"/>
          </p:cNvGraphicFramePr>
          <p:nvPr/>
        </p:nvGraphicFramePr>
        <p:xfrm>
          <a:off x="228600" y="538163"/>
          <a:ext cx="6400800" cy="8301718"/>
        </p:xfrm>
        <a:graphic>
          <a:graphicData uri="http://schemas.openxmlformats.org/drawingml/2006/table">
            <a:tbl>
              <a:tblPr/>
              <a:tblGrid>
                <a:gridCol w="1371600"/>
                <a:gridCol w="5029200"/>
              </a:tblGrid>
              <a:tr h="310379">
                <a:tc>
                  <a:txBody>
                    <a:bodyPr/>
                    <a:lstStyle/>
                    <a:p>
                      <a:pPr algn="ctr" fontAlgn="b"/>
                      <a:r>
                        <a:rPr lang="en-US" sz="1500" b="1" i="0" u="none" strike="noStrike" dirty="0" smtClean="0">
                          <a:solidFill>
                            <a:srgbClr val="000000"/>
                          </a:solidFill>
                          <a:latin typeface="Arial"/>
                        </a:rPr>
                        <a:t>CARD</a:t>
                      </a:r>
                      <a:r>
                        <a:rPr lang="en-US" sz="1500" b="0" i="0" u="none" strike="noStrike" dirty="0" smtClean="0">
                          <a:solidFill>
                            <a:srgbClr val="000000"/>
                          </a:solidFill>
                          <a:latin typeface="Arial"/>
                        </a:rPr>
                        <a:t> </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b="1" dirty="0" smtClean="0"/>
                        <a:t>SUSTAINMENT</a:t>
                      </a:r>
                      <a:r>
                        <a:rPr lang="en-US" b="1" baseline="0" dirty="0" smtClean="0"/>
                        <a:t> CONTINUED</a:t>
                      </a:r>
                      <a:endParaRPr lang="en-US" b="1" dirty="0"/>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38">
                <a:tc>
                  <a:txBody>
                    <a:bodyPr/>
                    <a:lstStyle/>
                    <a:p>
                      <a:pPr algn="ctr" fontAlgn="b"/>
                      <a:r>
                        <a:rPr lang="en-US" sz="1500" b="0" i="0" u="none" strike="noStrike" dirty="0" smtClean="0">
                          <a:solidFill>
                            <a:srgbClr val="000000"/>
                          </a:solidFill>
                          <a:latin typeface="Arial"/>
                        </a:rPr>
                        <a:t>903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Recovery</a:t>
                      </a:r>
                      <a:r>
                        <a:rPr lang="en-US" sz="1500" b="0" i="0" u="none" strike="noStrike" baseline="0" dirty="0" smtClean="0">
                          <a:solidFill>
                            <a:schemeClr val="tx1"/>
                          </a:solidFill>
                          <a:latin typeface="Arial"/>
                        </a:rPr>
                        <a:t> Procedures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904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chemeClr val="tx1"/>
                          </a:solidFill>
                          <a:latin typeface="Arial"/>
                        </a:rPr>
                        <a:t>Medical Operations</a:t>
                      </a:r>
                      <a:endParaRPr lang="en-US" sz="1500" b="0" i="0" u="none" strike="noStrike" dirty="0">
                        <a:solidFill>
                          <a:schemeClr val="tx1"/>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endParaRPr lang="en-US" dirty="0"/>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solidFill>
                            <a:srgbClr val="000000"/>
                          </a:solidFill>
                          <a:latin typeface="Arial"/>
                        </a:rPr>
                        <a:t>REPORTS</a:t>
                      </a:r>
                      <a:endParaRPr lang="en-US" sz="1500" b="1" i="0" u="none" strike="noStrike" dirty="0">
                        <a:solidFill>
                          <a:srgbClr val="000000"/>
                        </a:solidFill>
                        <a:latin typeface="Arial"/>
                      </a:endParaRPr>
                    </a:p>
                  </a:txBody>
                  <a:tcPr marL="5072" marR="5072" marT="50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Red</a:t>
                      </a:r>
                      <a:r>
                        <a:rPr lang="en-US" sz="1500" b="0" i="0" u="none" strike="noStrike" baseline="0" dirty="0" smtClean="0">
                          <a:solidFill>
                            <a:srgbClr val="000000"/>
                          </a:solidFill>
                          <a:latin typeface="Arial"/>
                        </a:rPr>
                        <a:t> 1 Personnel Daily Summary Report</a:t>
                      </a:r>
                      <a:endParaRPr lang="en-US" sz="15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Red</a:t>
                      </a:r>
                      <a:r>
                        <a:rPr lang="en-US" sz="1500" b="0" i="0" u="none" strike="noStrike" baseline="0" dirty="0" smtClean="0">
                          <a:solidFill>
                            <a:srgbClr val="000000"/>
                          </a:solidFill>
                          <a:latin typeface="Arial"/>
                        </a:rPr>
                        <a:t> 2 Personnel Battle Loss Report</a:t>
                      </a:r>
                      <a:endParaRPr lang="en-US" sz="15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baseline="0" dirty="0" smtClean="0">
                          <a:solidFill>
                            <a:srgbClr val="000000"/>
                          </a:solidFill>
                          <a:latin typeface="Arial" pitchFamily="34" charset="0"/>
                          <a:cs typeface="Arial" pitchFamily="34" charset="0"/>
                        </a:rPr>
                        <a:t>Red 3 Personnel Requirements Report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Red 4</a:t>
                      </a:r>
                      <a:r>
                        <a:rPr lang="en-US" sz="1500" b="0" i="0" u="none" strike="noStrike" baseline="0" dirty="0" smtClean="0">
                          <a:solidFill>
                            <a:srgbClr val="000000"/>
                          </a:solidFill>
                          <a:latin typeface="Arial"/>
                        </a:rPr>
                        <a:t> Casualty Feeder Card</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Blue</a:t>
                      </a:r>
                      <a:r>
                        <a:rPr lang="en-US" sz="1500" b="0" i="0" u="none" strike="noStrike" baseline="0" dirty="0" smtClean="0">
                          <a:solidFill>
                            <a:srgbClr val="000000"/>
                          </a:solidFill>
                          <a:latin typeface="Arial" pitchFamily="34" charset="0"/>
                          <a:cs typeface="Arial" pitchFamily="34" charset="0"/>
                        </a:rPr>
                        <a:t> 1 SPOT Report/SPOTREP; SALUTE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a:t>
                      </a:r>
                      <a:r>
                        <a:rPr lang="en-US" sz="1500" b="0" i="0" u="none" strike="noStrike" baseline="0" dirty="0" smtClean="0">
                          <a:solidFill>
                            <a:srgbClr val="000000"/>
                          </a:solidFill>
                          <a:latin typeface="Arial"/>
                        </a:rPr>
                        <a:t> 2 Commander’s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a:t>
                      </a:r>
                      <a:r>
                        <a:rPr lang="en-US" sz="1500" b="0" i="0" u="none" strike="noStrike" baseline="0" dirty="0" smtClean="0">
                          <a:solidFill>
                            <a:srgbClr val="000000"/>
                          </a:solidFill>
                          <a:latin typeface="Arial"/>
                        </a:rPr>
                        <a:t> 3 Critical Information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1007</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a:t>
                      </a:r>
                      <a:r>
                        <a:rPr lang="en-US" sz="1500" b="0" i="0" u="none" strike="noStrike" baseline="0" dirty="0" smtClean="0">
                          <a:solidFill>
                            <a:srgbClr val="000000"/>
                          </a:solidFill>
                          <a:latin typeface="Arial"/>
                        </a:rPr>
                        <a:t> 4 Bridge, Overpass, Underpass, Culvert or Tunnel</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1008</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 5 Crossing</a:t>
                      </a:r>
                      <a:r>
                        <a:rPr lang="en-US" sz="1500" b="0" i="0" u="none" strike="noStrike" baseline="0" dirty="0" smtClean="0">
                          <a:solidFill>
                            <a:srgbClr val="000000"/>
                          </a:solidFill>
                          <a:latin typeface="Arial"/>
                        </a:rPr>
                        <a:t> Report/CROSSREP</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1009</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a:t>
                      </a:r>
                      <a:r>
                        <a:rPr lang="en-US" sz="1500" b="0" i="0" u="none" strike="noStrike" baseline="0" dirty="0" smtClean="0">
                          <a:solidFill>
                            <a:srgbClr val="000000"/>
                          </a:solidFill>
                          <a:latin typeface="Arial"/>
                        </a:rPr>
                        <a:t> 7 Route Report/ROUTEREP</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1010</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 8</a:t>
                      </a:r>
                      <a:r>
                        <a:rPr lang="en-US" sz="1500" b="0" i="0" u="none" strike="noStrike" baseline="0" dirty="0" smtClean="0">
                          <a:solidFill>
                            <a:srgbClr val="000000"/>
                          </a:solidFill>
                          <a:latin typeface="Arial"/>
                        </a:rPr>
                        <a:t> Closing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1011</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 9</a:t>
                      </a:r>
                      <a:r>
                        <a:rPr lang="en-US" sz="1500" b="0" i="0" u="none" strike="noStrike" baseline="0" dirty="0" smtClean="0">
                          <a:solidFill>
                            <a:srgbClr val="000000"/>
                          </a:solidFill>
                          <a:latin typeface="Arial"/>
                        </a:rPr>
                        <a:t> Obstacle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1012</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latin typeface="Arial"/>
                        </a:rPr>
                        <a:t>Blue 10</a:t>
                      </a:r>
                      <a:r>
                        <a:rPr lang="en-US" sz="1500" b="0" i="0" u="none" strike="noStrike" baseline="0" dirty="0" smtClean="0">
                          <a:solidFill>
                            <a:srgbClr val="000000"/>
                          </a:solidFill>
                          <a:latin typeface="Arial"/>
                        </a:rPr>
                        <a:t> Bypass Report</a:t>
                      </a:r>
                      <a:endParaRPr lang="en-US" sz="1500" b="0" i="0" u="none" strike="noStrike" dirty="0" smtClean="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Blue</a:t>
                      </a:r>
                      <a:r>
                        <a:rPr lang="en-US" sz="1500" b="0" i="0" u="none" strike="noStrike" baseline="0" dirty="0" smtClean="0">
                          <a:solidFill>
                            <a:srgbClr val="000000"/>
                          </a:solidFill>
                          <a:latin typeface="Arial"/>
                        </a:rPr>
                        <a:t> 12 UXO Report w/Instructions</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Green</a:t>
                      </a:r>
                      <a:r>
                        <a:rPr lang="en-US" sz="1500" b="0" i="0" u="none" strike="noStrike" baseline="0" dirty="0" smtClean="0">
                          <a:solidFill>
                            <a:srgbClr val="000000"/>
                          </a:solidFill>
                          <a:latin typeface="Arial"/>
                        </a:rPr>
                        <a:t> 2 Sensitive Items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1015</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Green</a:t>
                      </a:r>
                      <a:r>
                        <a:rPr lang="en-US" sz="1500" b="0" i="0" u="none" strike="noStrike" baseline="0" dirty="0" smtClean="0">
                          <a:solidFill>
                            <a:srgbClr val="000000"/>
                          </a:solidFill>
                          <a:latin typeface="Arial"/>
                        </a:rPr>
                        <a:t> 3 Request for Information</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a:rPr>
                        <a:t>1016</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a:rPr>
                        <a:t>Green</a:t>
                      </a:r>
                      <a:r>
                        <a:rPr lang="en-US" sz="1500" b="0" i="0" u="none" strike="noStrike" baseline="0" dirty="0" smtClean="0">
                          <a:solidFill>
                            <a:srgbClr val="000000"/>
                          </a:solidFill>
                          <a:latin typeface="Arial"/>
                        </a:rPr>
                        <a:t> 9 Detainee Report</a:t>
                      </a:r>
                      <a:endParaRPr lang="en-US" sz="1500" b="0" i="0" u="none" strike="noStrike" dirty="0">
                        <a:solidFill>
                          <a:srgbClr val="000000"/>
                        </a:solidFill>
                        <a:latin typeface="Arial"/>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sz="1500" dirty="0" smtClean="0">
                          <a:latin typeface="Arial" pitchFamily="34" charset="0"/>
                          <a:cs typeface="Arial" pitchFamily="34" charset="0"/>
                        </a:rPr>
                        <a:t>1017</a:t>
                      </a:r>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Yellow 1 Equipment Status Report/ESTAT</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sz="1500" dirty="0" smtClean="0">
                          <a:latin typeface="Arial" pitchFamily="34" charset="0"/>
                          <a:cs typeface="Arial" pitchFamily="34" charset="0"/>
                        </a:rPr>
                        <a:t>1018</a:t>
                      </a:r>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Orange 1 Supply</a:t>
                      </a:r>
                      <a:r>
                        <a:rPr lang="en-US" sz="1500" baseline="0" dirty="0" smtClean="0">
                          <a:latin typeface="Arial" pitchFamily="34" charset="0"/>
                          <a:cs typeface="Arial" pitchFamily="34" charset="0"/>
                        </a:rPr>
                        <a:t> Status Report/Request</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sz="1500" dirty="0" smtClean="0">
                          <a:latin typeface="Arial" pitchFamily="34" charset="0"/>
                          <a:cs typeface="Arial" pitchFamily="34" charset="0"/>
                        </a:rPr>
                        <a:t>1019</a:t>
                      </a:r>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Orange</a:t>
                      </a:r>
                      <a:r>
                        <a:rPr lang="en-US" sz="1500" baseline="0" dirty="0" smtClean="0">
                          <a:latin typeface="Arial" pitchFamily="34" charset="0"/>
                          <a:cs typeface="Arial" pitchFamily="34" charset="0"/>
                        </a:rPr>
                        <a:t> 3 LOGSITREP</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sz="1500" dirty="0" smtClean="0">
                          <a:latin typeface="Arial" pitchFamily="34" charset="0"/>
                          <a:cs typeface="Arial" pitchFamily="34" charset="0"/>
                        </a:rPr>
                        <a:t>1020</a:t>
                      </a:r>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Orange 5 Battle Loss</a:t>
                      </a:r>
                      <a:r>
                        <a:rPr lang="en-US" sz="1500" baseline="0" dirty="0" smtClean="0">
                          <a:latin typeface="Arial" pitchFamily="34" charset="0"/>
                          <a:cs typeface="Arial" pitchFamily="34" charset="0"/>
                        </a:rPr>
                        <a:t> Report</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a:r>
                        <a:rPr lang="en-US" sz="1500" dirty="0" smtClean="0">
                          <a:latin typeface="Arial" pitchFamily="34" charset="0"/>
                          <a:cs typeface="Arial" pitchFamily="34" charset="0"/>
                        </a:rPr>
                        <a:t>1021</a:t>
                      </a:r>
                      <a:endParaRPr lang="en-US" sz="1500" dirty="0">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500" dirty="0" smtClean="0">
                          <a:latin typeface="Arial" pitchFamily="34" charset="0"/>
                          <a:cs typeface="Arial" pitchFamily="34" charset="0"/>
                        </a:rPr>
                        <a:t>NBC1 Report</a:t>
                      </a:r>
                      <a:endParaRPr lang="en-US" sz="1500" dirty="0">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 name="Oval 11"/>
          <p:cNvSpPr/>
          <p:nvPr/>
        </p:nvSpPr>
        <p:spPr>
          <a:xfrm>
            <a:off x="381000" y="24733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13" name="Oval 12"/>
          <p:cNvSpPr/>
          <p:nvPr/>
        </p:nvSpPr>
        <p:spPr>
          <a:xfrm>
            <a:off x="381000" y="18288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15" name="Oval 14"/>
          <p:cNvSpPr/>
          <p:nvPr/>
        </p:nvSpPr>
        <p:spPr>
          <a:xfrm>
            <a:off x="381000" y="215106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0" name="Oval 19"/>
          <p:cNvSpPr/>
          <p:nvPr/>
        </p:nvSpPr>
        <p:spPr>
          <a:xfrm>
            <a:off x="381000" y="30829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1" name="Oval 20"/>
          <p:cNvSpPr/>
          <p:nvPr/>
        </p:nvSpPr>
        <p:spPr>
          <a:xfrm>
            <a:off x="381000" y="33877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2" name="Oval 21"/>
          <p:cNvSpPr/>
          <p:nvPr/>
        </p:nvSpPr>
        <p:spPr>
          <a:xfrm>
            <a:off x="381000" y="372903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3" name="Oval 22"/>
          <p:cNvSpPr/>
          <p:nvPr/>
        </p:nvSpPr>
        <p:spPr>
          <a:xfrm>
            <a:off x="381000" y="405606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4" name="Oval 23"/>
          <p:cNvSpPr/>
          <p:nvPr/>
        </p:nvSpPr>
        <p:spPr>
          <a:xfrm>
            <a:off x="381000" y="43783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1" name="Oval 30"/>
          <p:cNvSpPr/>
          <p:nvPr/>
        </p:nvSpPr>
        <p:spPr>
          <a:xfrm>
            <a:off x="381000" y="277812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0" name="Oval 39"/>
          <p:cNvSpPr/>
          <p:nvPr/>
        </p:nvSpPr>
        <p:spPr>
          <a:xfrm>
            <a:off x="364958" y="88231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1" name="Oval 40"/>
          <p:cNvSpPr/>
          <p:nvPr/>
        </p:nvSpPr>
        <p:spPr>
          <a:xfrm>
            <a:off x="364958" y="1206166"/>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4" name="Oval 43"/>
          <p:cNvSpPr/>
          <p:nvPr/>
        </p:nvSpPr>
        <p:spPr>
          <a:xfrm>
            <a:off x="381000" y="468788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5" name="Oval 24"/>
          <p:cNvSpPr/>
          <p:nvPr/>
        </p:nvSpPr>
        <p:spPr>
          <a:xfrm>
            <a:off x="381000" y="632635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6" name="Oval 25"/>
          <p:cNvSpPr/>
          <p:nvPr/>
        </p:nvSpPr>
        <p:spPr>
          <a:xfrm>
            <a:off x="381000" y="598186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7" name="Oval 26"/>
          <p:cNvSpPr/>
          <p:nvPr/>
        </p:nvSpPr>
        <p:spPr>
          <a:xfrm>
            <a:off x="381000" y="567706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29" name="Oval 28"/>
          <p:cNvSpPr/>
          <p:nvPr/>
        </p:nvSpPr>
        <p:spPr>
          <a:xfrm>
            <a:off x="381000" y="664544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0" name="Oval 29"/>
          <p:cNvSpPr/>
          <p:nvPr/>
        </p:nvSpPr>
        <p:spPr>
          <a:xfrm>
            <a:off x="381000" y="695024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2" name="Oval 31"/>
          <p:cNvSpPr/>
          <p:nvPr/>
        </p:nvSpPr>
        <p:spPr>
          <a:xfrm>
            <a:off x="381000" y="5045242"/>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33" name="Oval 32"/>
          <p:cNvSpPr/>
          <p:nvPr/>
        </p:nvSpPr>
        <p:spPr>
          <a:xfrm>
            <a:off x="381000" y="5354805"/>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7" name="Oval 46"/>
          <p:cNvSpPr/>
          <p:nvPr/>
        </p:nvSpPr>
        <p:spPr>
          <a:xfrm>
            <a:off x="376990" y="7942597"/>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49" name="Oval 48"/>
          <p:cNvSpPr/>
          <p:nvPr/>
        </p:nvSpPr>
        <p:spPr>
          <a:xfrm>
            <a:off x="376990" y="7293309"/>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0" name="Oval 49"/>
          <p:cNvSpPr/>
          <p:nvPr/>
        </p:nvSpPr>
        <p:spPr>
          <a:xfrm>
            <a:off x="376990" y="826168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
        <p:nvSpPr>
          <p:cNvPr id="51" name="Oval 50"/>
          <p:cNvSpPr/>
          <p:nvPr/>
        </p:nvSpPr>
        <p:spPr>
          <a:xfrm>
            <a:off x="376990" y="8566484"/>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pic>
        <p:nvPicPr>
          <p:cNvPr id="55" name="Picture 54" descr="Picture1.png"/>
          <p:cNvPicPr>
            <a:picLocks noChangeAspect="1"/>
          </p:cNvPicPr>
          <p:nvPr/>
        </p:nvPicPr>
        <p:blipFill>
          <a:blip r:embed="rId2" cstate="print"/>
          <a:stretch>
            <a:fillRect/>
          </a:stretch>
        </p:blipFill>
        <p:spPr>
          <a:xfrm>
            <a:off x="5622758" y="8308586"/>
            <a:ext cx="1088047" cy="707078"/>
          </a:xfrm>
          <a:prstGeom prst="rect">
            <a:avLst/>
          </a:prstGeom>
        </p:spPr>
      </p:pic>
      <p:sp>
        <p:nvSpPr>
          <p:cNvPr id="34" name="Oval 33"/>
          <p:cNvSpPr/>
          <p:nvPr/>
        </p:nvSpPr>
        <p:spPr>
          <a:xfrm>
            <a:off x="381000" y="7620000"/>
            <a:ext cx="228600" cy="2286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p>
          <a:p>
            <a:pPr algn="ctr" fontAlgn="auto">
              <a:spcAft>
                <a:spcPts val="0"/>
              </a:spcAft>
              <a:defRPr/>
            </a:pPr>
            <a:r>
              <a:rPr lang="en-US" sz="1600" b="1" dirty="0" smtClean="0">
                <a:ea typeface="+mj-ea"/>
                <a:cs typeface="Arial" pitchFamily="34" charset="0"/>
              </a:rPr>
              <a:t>Air Ground Integration (2 of 2)</a:t>
            </a:r>
            <a:endParaRPr lang="en-US" sz="1600" b="1" dirty="0">
              <a:ea typeface="+mj-ea"/>
              <a:cs typeface="Arial" pitchFamily="34" charset="0"/>
            </a:endParaRPr>
          </a:p>
        </p:txBody>
      </p:sp>
      <p:sp>
        <p:nvSpPr>
          <p:cNvPr id="377881" name="Rectangle 25"/>
          <p:cNvSpPr>
            <a:spLocks noChangeArrowheads="1"/>
          </p:cNvSpPr>
          <p:nvPr/>
        </p:nvSpPr>
        <p:spPr bwMode="auto">
          <a:xfrm>
            <a:off x="914400" y="6100762"/>
            <a:ext cx="1771650" cy="1590675"/>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77872" name="Group 16"/>
          <p:cNvGrpSpPr>
            <a:grpSpLocks/>
          </p:cNvGrpSpPr>
          <p:nvPr/>
        </p:nvGrpSpPr>
        <p:grpSpPr bwMode="auto">
          <a:xfrm>
            <a:off x="1571625" y="6861175"/>
            <a:ext cx="361950" cy="714375"/>
            <a:chOff x="3345" y="13066"/>
            <a:chExt cx="570" cy="1125"/>
          </a:xfrm>
        </p:grpSpPr>
        <p:sp>
          <p:nvSpPr>
            <p:cNvPr id="377879" name="Rectangle 23"/>
            <p:cNvSpPr>
              <a:spLocks noChangeArrowheads="1"/>
            </p:cNvSpPr>
            <p:nvPr/>
          </p:nvSpPr>
          <p:spPr bwMode="auto">
            <a:xfrm>
              <a:off x="3345" y="13066"/>
              <a:ext cx="570" cy="1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8" name="Oval 22"/>
            <p:cNvSpPr>
              <a:spLocks noChangeArrowheads="1"/>
            </p:cNvSpPr>
            <p:nvPr/>
          </p:nvSpPr>
          <p:spPr bwMode="auto">
            <a:xfrm>
              <a:off x="3495" y="13501"/>
              <a:ext cx="270" cy="28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7" name="Line 21"/>
            <p:cNvSpPr>
              <a:spLocks noChangeShapeType="1"/>
            </p:cNvSpPr>
            <p:nvPr/>
          </p:nvSpPr>
          <p:spPr bwMode="auto">
            <a:xfrm>
              <a:off x="3360" y="13426"/>
              <a:ext cx="54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6" name="Line 20"/>
            <p:cNvSpPr>
              <a:spLocks noChangeShapeType="1"/>
            </p:cNvSpPr>
            <p:nvPr/>
          </p:nvSpPr>
          <p:spPr bwMode="auto">
            <a:xfrm flipH="1">
              <a:off x="3435" y="13081"/>
              <a:ext cx="75" cy="33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5" name="Line 19"/>
            <p:cNvSpPr>
              <a:spLocks noChangeShapeType="1"/>
            </p:cNvSpPr>
            <p:nvPr/>
          </p:nvSpPr>
          <p:spPr bwMode="auto">
            <a:xfrm>
              <a:off x="3735" y="13081"/>
              <a:ext cx="75" cy="33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4" name="Line 18"/>
            <p:cNvSpPr>
              <a:spLocks noChangeShapeType="1"/>
            </p:cNvSpPr>
            <p:nvPr/>
          </p:nvSpPr>
          <p:spPr bwMode="auto">
            <a:xfrm>
              <a:off x="3390" y="13861"/>
              <a:ext cx="49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3" name="Rectangle 17"/>
            <p:cNvSpPr>
              <a:spLocks noChangeArrowheads="1"/>
            </p:cNvSpPr>
            <p:nvPr/>
          </p:nvSpPr>
          <p:spPr bwMode="auto">
            <a:xfrm>
              <a:off x="3480" y="13951"/>
              <a:ext cx="285" cy="143"/>
            </a:xfrm>
            <a:prstGeom prst="rect">
              <a:avLst/>
            </a:prstGeom>
            <a:solidFill>
              <a:srgbClr val="FF00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77857" name="Line 1"/>
          <p:cNvSpPr>
            <a:spLocks noChangeShapeType="1"/>
          </p:cNvSpPr>
          <p:nvPr/>
        </p:nvSpPr>
        <p:spPr bwMode="auto">
          <a:xfrm flipV="1">
            <a:off x="1733550" y="6488112"/>
            <a:ext cx="0" cy="28575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377883" name="Text Box 27"/>
          <p:cNvSpPr txBox="1">
            <a:spLocks noChangeArrowheads="1"/>
          </p:cNvSpPr>
          <p:nvPr/>
        </p:nvSpPr>
        <p:spPr bwMode="auto">
          <a:xfrm>
            <a:off x="1381125" y="6162675"/>
            <a:ext cx="704850" cy="257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o’clock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7880" name="Rectangle 24"/>
          <p:cNvSpPr>
            <a:spLocks noChangeArrowheads="1"/>
          </p:cNvSpPr>
          <p:nvPr/>
        </p:nvSpPr>
        <p:spPr bwMode="auto">
          <a:xfrm>
            <a:off x="3124200" y="6096000"/>
            <a:ext cx="2819400" cy="160020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71" name="Line 15"/>
          <p:cNvSpPr>
            <a:spLocks noChangeShapeType="1"/>
          </p:cNvSpPr>
          <p:nvPr/>
        </p:nvSpPr>
        <p:spPr bwMode="auto">
          <a:xfrm flipV="1">
            <a:off x="3800475" y="6488112"/>
            <a:ext cx="0" cy="28575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377884" name="Text Box 28"/>
          <p:cNvSpPr txBox="1">
            <a:spLocks noChangeArrowheads="1"/>
          </p:cNvSpPr>
          <p:nvPr/>
        </p:nvSpPr>
        <p:spPr bwMode="auto">
          <a:xfrm>
            <a:off x="3438525" y="6619875"/>
            <a:ext cx="704850" cy="257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o’clock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7858" name="Line 2"/>
          <p:cNvSpPr>
            <a:spLocks noChangeShapeType="1"/>
          </p:cNvSpPr>
          <p:nvPr/>
        </p:nvSpPr>
        <p:spPr bwMode="auto">
          <a:xfrm flipV="1">
            <a:off x="5162550" y="6488112"/>
            <a:ext cx="0" cy="28575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377882" name="Text Box 26"/>
          <p:cNvSpPr txBox="1">
            <a:spLocks noChangeArrowheads="1"/>
          </p:cNvSpPr>
          <p:nvPr/>
        </p:nvSpPr>
        <p:spPr bwMode="auto">
          <a:xfrm>
            <a:off x="4810125" y="6162675"/>
            <a:ext cx="704850" cy="257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o’clock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77865" name="Group 9"/>
          <p:cNvGrpSpPr>
            <a:grpSpLocks/>
          </p:cNvGrpSpPr>
          <p:nvPr/>
        </p:nvGrpSpPr>
        <p:grpSpPr bwMode="auto">
          <a:xfrm>
            <a:off x="4895850" y="6861175"/>
            <a:ext cx="546100" cy="552450"/>
            <a:chOff x="8595" y="13171"/>
            <a:chExt cx="861" cy="870"/>
          </a:xfrm>
        </p:grpSpPr>
        <p:sp>
          <p:nvSpPr>
            <p:cNvPr id="377870" name="Oval 14"/>
            <p:cNvSpPr>
              <a:spLocks noChangeArrowheads="1"/>
            </p:cNvSpPr>
            <p:nvPr/>
          </p:nvSpPr>
          <p:spPr bwMode="auto">
            <a:xfrm>
              <a:off x="8910" y="1317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9" name="Oval 13"/>
            <p:cNvSpPr>
              <a:spLocks noChangeArrowheads="1"/>
            </p:cNvSpPr>
            <p:nvPr/>
          </p:nvSpPr>
          <p:spPr bwMode="auto">
            <a:xfrm>
              <a:off x="8925" y="13516"/>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8" name="Oval 12"/>
            <p:cNvSpPr>
              <a:spLocks noChangeArrowheads="1"/>
            </p:cNvSpPr>
            <p:nvPr/>
          </p:nvSpPr>
          <p:spPr bwMode="auto">
            <a:xfrm>
              <a:off x="8940" y="13831"/>
              <a:ext cx="216" cy="210"/>
            </a:xfrm>
            <a:prstGeom prst="ellipse">
              <a:avLst/>
            </a:prstGeom>
            <a:solidFill>
              <a:srgbClr val="FFFFFF"/>
            </a:solidFill>
            <a:ln w="9525" cap="rnd">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7" name="Oval 11"/>
            <p:cNvSpPr>
              <a:spLocks noChangeArrowheads="1"/>
            </p:cNvSpPr>
            <p:nvPr/>
          </p:nvSpPr>
          <p:spPr bwMode="auto">
            <a:xfrm>
              <a:off x="8595" y="1383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6" name="Oval 10"/>
            <p:cNvSpPr>
              <a:spLocks noChangeArrowheads="1"/>
            </p:cNvSpPr>
            <p:nvPr/>
          </p:nvSpPr>
          <p:spPr bwMode="auto">
            <a:xfrm>
              <a:off x="9240" y="1383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77859" name="Group 3"/>
          <p:cNvGrpSpPr>
            <a:grpSpLocks/>
          </p:cNvGrpSpPr>
          <p:nvPr/>
        </p:nvGrpSpPr>
        <p:grpSpPr bwMode="auto">
          <a:xfrm>
            <a:off x="3438525" y="6861175"/>
            <a:ext cx="755650" cy="438150"/>
            <a:chOff x="6285" y="13141"/>
            <a:chExt cx="1191" cy="690"/>
          </a:xfrm>
        </p:grpSpPr>
        <p:sp>
          <p:nvSpPr>
            <p:cNvPr id="377864" name="Oval 8"/>
            <p:cNvSpPr>
              <a:spLocks noChangeArrowheads="1"/>
            </p:cNvSpPr>
            <p:nvPr/>
          </p:nvSpPr>
          <p:spPr bwMode="auto">
            <a:xfrm>
              <a:off x="6780" y="1314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3" name="Oval 7"/>
            <p:cNvSpPr>
              <a:spLocks noChangeArrowheads="1"/>
            </p:cNvSpPr>
            <p:nvPr/>
          </p:nvSpPr>
          <p:spPr bwMode="auto">
            <a:xfrm>
              <a:off x="7020" y="1338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2" name="Oval 6"/>
            <p:cNvSpPr>
              <a:spLocks noChangeArrowheads="1"/>
            </p:cNvSpPr>
            <p:nvPr/>
          </p:nvSpPr>
          <p:spPr bwMode="auto">
            <a:xfrm>
              <a:off x="7260" y="1362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1" name="Oval 5"/>
            <p:cNvSpPr>
              <a:spLocks noChangeArrowheads="1"/>
            </p:cNvSpPr>
            <p:nvPr/>
          </p:nvSpPr>
          <p:spPr bwMode="auto">
            <a:xfrm>
              <a:off x="6510" y="13381"/>
              <a:ext cx="216" cy="21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860" name="Oval 4"/>
            <p:cNvSpPr>
              <a:spLocks noChangeArrowheads="1"/>
            </p:cNvSpPr>
            <p:nvPr/>
          </p:nvSpPr>
          <p:spPr bwMode="auto">
            <a:xfrm>
              <a:off x="6285" y="13621"/>
              <a:ext cx="216" cy="210"/>
            </a:xfrm>
            <a:prstGeom prst="ellipse">
              <a:avLst/>
            </a:prstGeom>
            <a:solidFill>
              <a:srgbClr val="FFFFFF"/>
            </a:solidFill>
            <a:ln w="9525" cap="rnd">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77885" name="Rectangle 29"/>
          <p:cNvSpPr>
            <a:spLocks noChangeArrowheads="1"/>
          </p:cNvSpPr>
          <p:nvPr/>
        </p:nvSpPr>
        <p:spPr bwMode="auto">
          <a:xfrm>
            <a:off x="228600" y="1066800"/>
            <a:ext cx="6324600"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Note:  UAV operators will not be able to drop to TRP net and operations must be coordinated through SQDN/BDE NET.  Recommend TRP XO or TOC NCOIC be present in the SQDN TOC to observe UAV feed and assist in air/ground integration.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Confirm the following information from air assets: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Estimated time on station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Weapon systems/ammunition breakdown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Special capabilities of aircraft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Provide SITREP to air asset and brief any recent FRAGOs.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Receive SITREP from air asset of situation/activity on the objective.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Actions on Contact.  The most likely form of contact will be visual contact with individuals attempting to flee the objective.  In this situation, the air asset will maintain contact with the individuals fleeing the objective and guide ground forces to the targets until the ground element establishes contact.  Once the ground element is satisfied that they can maintain contact with the target, they release the air asset to acquire additional targets.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any forces come under direct fire contact from a target, AVN elements are authorized by ROE to return fire.  The ground forces commander clears fires and authorizes return fire.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ACM typically have predetermined hiding places that are very difficult to observe from the ground, but are often easily observed from the air.  In these situations, the air asset must provide direction and distance from ground forces to the target.  The best method to relay direction is the clock method.  All vehicles should place a VS-17 panel on the rear of their vehicle to assist air assets in locating the vehicle and determining its direction.  When dismounted, it is often difficult for unmanned air assets to determine the direction ground elements are facing.  In such situations, the ground element forms a wedge formation with 12 o’clock being the point of the wedge.  If two ground elements are operating in the same vicinity and air assets cannot determine which element is which, one element forms a wedge, and the second forms a “T” with the bottom of the “T” being 12 o’clock.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7886" name="Rectangle 30"/>
          <p:cNvSpPr>
            <a:spLocks noChangeArrowheads="1"/>
          </p:cNvSpPr>
          <p:nvPr/>
        </p:nvSpPr>
        <p:spPr bwMode="auto">
          <a:xfrm>
            <a:off x="0" y="45720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7887" name="Rectangle 31"/>
          <p:cNvSpPr>
            <a:spLocks noChangeArrowheads="1"/>
          </p:cNvSpPr>
          <p:nvPr/>
        </p:nvSpPr>
        <p:spPr bwMode="auto">
          <a:xfrm>
            <a:off x="0" y="457200"/>
            <a:ext cx="685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p>
          <a:p>
            <a:pPr algn="ctr" fontAlgn="auto">
              <a:spcAft>
                <a:spcPts val="0"/>
              </a:spcAft>
              <a:defRPr/>
            </a:pPr>
            <a:r>
              <a:rPr lang="en-US" sz="1600" b="1" dirty="0" smtClean="0">
                <a:ea typeface="+mj-ea"/>
                <a:cs typeface="Arial" pitchFamily="34" charset="0"/>
              </a:rPr>
              <a:t>Establishing an HLZ (1 of 2)</a:t>
            </a:r>
            <a:endParaRPr lang="en-US" sz="1600" b="1" dirty="0">
              <a:ea typeface="+mj-ea"/>
              <a:cs typeface="Arial" pitchFamily="34" charset="0"/>
            </a:endParaRPr>
          </a:p>
        </p:txBody>
      </p:sp>
      <p:sp>
        <p:nvSpPr>
          <p:cNvPr id="373761" name="Rectangle 1"/>
          <p:cNvSpPr>
            <a:spLocks noChangeArrowheads="1"/>
          </p:cNvSpPr>
          <p:nvPr/>
        </p:nvSpPr>
        <p:spPr bwMode="auto">
          <a:xfrm>
            <a:off x="152400" y="990600"/>
            <a:ext cx="64770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Select a landing site.  These factors should be considered: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The size of the landing site.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50 meter diameter.  A helicopter requires a relatively level landing area 50 meters in diameter.  This does not mean that a loaded helicopter can land and take off from an area that size.  Most helicopters cannot go straight up or down when fully loaded.  Therefore, a larger landing site and better approach and departure routes are required.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10 to 1 Ratio.  When obstacles are in the approach or departure routes, a 10 to 1 ratio must be used to lay out the landing site.  For example, during the approach and departure, if the helicopter must fly over trees that are 15 meters high, the landing site must be at least 150 meters long (10 x 15 = 150 meters).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73762" name="Picture 2"/>
          <p:cNvPicPr>
            <a:picLocks noChangeAspect="1" noChangeArrowheads="1"/>
          </p:cNvPicPr>
          <p:nvPr/>
        </p:nvPicPr>
        <p:blipFill>
          <a:blip r:embed="rId2" cstate="print"/>
          <a:srcRect/>
          <a:stretch>
            <a:fillRect/>
          </a:stretch>
        </p:blipFill>
        <p:spPr bwMode="auto">
          <a:xfrm>
            <a:off x="3657600" y="2590800"/>
            <a:ext cx="2880890" cy="1828800"/>
          </a:xfrm>
          <a:prstGeom prst="rect">
            <a:avLst/>
          </a:prstGeom>
          <a:noFill/>
          <a:ln w="9525">
            <a:noFill/>
            <a:miter lim="800000"/>
            <a:headEnd/>
            <a:tailEnd/>
          </a:ln>
        </p:spPr>
      </p:pic>
      <p:sp>
        <p:nvSpPr>
          <p:cNvPr id="373763" name="Rectangle 3"/>
          <p:cNvSpPr>
            <a:spLocks noChangeArrowheads="1"/>
          </p:cNvSpPr>
          <p:nvPr/>
        </p:nvSpPr>
        <p:spPr bwMode="auto">
          <a:xfrm>
            <a:off x="195350" y="2700250"/>
            <a:ext cx="35052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The ground slope of the landing site.  When selecting the landing site, the ground slope must be no more than 15 degrees.  Helicopters cannot safely land on a slope of more than 15 degrees.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When the ground slope is under 7 degrees, the helicopter should land upslope.  (See figure below)</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When the ground slope is 7 to 15 degrees, the helicopter must land side slope.  (See figure below)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73764" name="Picture 4"/>
          <p:cNvPicPr>
            <a:picLocks noChangeAspect="1" noChangeArrowheads="1"/>
          </p:cNvPicPr>
          <p:nvPr/>
        </p:nvPicPr>
        <p:blipFill>
          <a:blip r:embed="rId3" cstate="print"/>
          <a:srcRect/>
          <a:stretch>
            <a:fillRect/>
          </a:stretch>
        </p:blipFill>
        <p:spPr bwMode="auto">
          <a:xfrm>
            <a:off x="235385" y="4419600"/>
            <a:ext cx="4514850" cy="1247775"/>
          </a:xfrm>
          <a:prstGeom prst="rect">
            <a:avLst/>
          </a:prstGeom>
          <a:noFill/>
          <a:ln w="9525">
            <a:noFill/>
            <a:miter lim="800000"/>
            <a:headEnd/>
            <a:tailEnd/>
          </a:ln>
        </p:spPr>
      </p:pic>
      <p:sp>
        <p:nvSpPr>
          <p:cNvPr id="373797" name="Rectangle 37"/>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373766" name="Group 6"/>
          <p:cNvGrpSpPr>
            <a:grpSpLocks noChangeAspect="1"/>
          </p:cNvGrpSpPr>
          <p:nvPr/>
        </p:nvGrpSpPr>
        <p:grpSpPr bwMode="auto">
          <a:xfrm>
            <a:off x="381000" y="5693260"/>
            <a:ext cx="6172354" cy="3205515"/>
            <a:chOff x="2527" y="2460"/>
            <a:chExt cx="11537" cy="6976"/>
          </a:xfrm>
        </p:grpSpPr>
        <p:sp>
          <p:nvSpPr>
            <p:cNvPr id="373796" name="AutoShape 36"/>
            <p:cNvSpPr>
              <a:spLocks noChangeAspect="1" noChangeArrowheads="1" noTextEdit="1"/>
            </p:cNvSpPr>
            <p:nvPr/>
          </p:nvSpPr>
          <p:spPr bwMode="auto">
            <a:xfrm>
              <a:off x="2527" y="2460"/>
              <a:ext cx="10967" cy="697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73795" name="AutoShape 35"/>
            <p:cNvSpPr>
              <a:spLocks noChangeArrowheads="1"/>
            </p:cNvSpPr>
            <p:nvPr/>
          </p:nvSpPr>
          <p:spPr bwMode="auto">
            <a:xfrm>
              <a:off x="3460" y="2846"/>
              <a:ext cx="667" cy="1157"/>
            </a:xfrm>
            <a:prstGeom prst="downArrow">
              <a:avLst>
                <a:gd name="adj1" fmla="val 50000"/>
                <a:gd name="adj2" fmla="val 43366"/>
              </a:avLst>
            </a:prstGeom>
            <a:solidFill>
              <a:srgbClr val="000000"/>
            </a:solidFill>
            <a:ln w="9525">
              <a:solidFill>
                <a:srgbClr val="000000"/>
              </a:solidFill>
              <a:miter lim="800000"/>
              <a:headEnd/>
              <a:tailEnd/>
            </a:ln>
          </p:spPr>
          <p:txBody>
            <a:bodyPr vert="eaVert" wrap="none" lIns="91440" tIns="45720" rIns="91440" bIns="45720" numCol="1" anchor="ctr" anchorCtr="0" compatLnSpc="1">
              <a:prstTxWarp prst="textNoShape">
                <a:avLst/>
              </a:prstTxWarp>
            </a:bodyPr>
            <a:lstStyle/>
            <a:p>
              <a:endParaRPr lang="en-US" dirty="0"/>
            </a:p>
          </p:txBody>
        </p:sp>
        <p:sp>
          <p:nvSpPr>
            <p:cNvPr id="373794" name="AutoShape 34"/>
            <p:cNvSpPr>
              <a:spLocks noChangeArrowheads="1"/>
            </p:cNvSpPr>
            <p:nvPr/>
          </p:nvSpPr>
          <p:spPr bwMode="auto">
            <a:xfrm>
              <a:off x="7327" y="7397"/>
              <a:ext cx="667" cy="1157"/>
            </a:xfrm>
            <a:prstGeom prst="upArrow">
              <a:avLst>
                <a:gd name="adj1" fmla="val 50000"/>
                <a:gd name="adj2" fmla="val 43366"/>
              </a:avLst>
            </a:prstGeom>
            <a:solidFill>
              <a:srgbClr val="000000"/>
            </a:solidFill>
            <a:ln w="9525">
              <a:solidFill>
                <a:srgbClr val="000000"/>
              </a:solidFill>
              <a:miter lim="800000"/>
              <a:headEnd/>
              <a:tailEnd/>
            </a:ln>
          </p:spPr>
          <p:txBody>
            <a:bodyPr vert="eaVert" wrap="none" lIns="91440" tIns="45720" rIns="91440" bIns="45720" numCol="1" anchor="ctr" anchorCtr="0" compatLnSpc="1">
              <a:prstTxWarp prst="textNoShape">
                <a:avLst/>
              </a:prstTxWarp>
            </a:bodyPr>
            <a:lstStyle/>
            <a:p>
              <a:endParaRPr lang="en-US" dirty="0"/>
            </a:p>
          </p:txBody>
        </p:sp>
        <p:sp>
          <p:nvSpPr>
            <p:cNvPr id="373793" name="Text Box 33"/>
            <p:cNvSpPr txBox="1">
              <a:spLocks noChangeArrowheads="1"/>
            </p:cNvSpPr>
            <p:nvPr/>
          </p:nvSpPr>
          <p:spPr bwMode="auto">
            <a:xfrm>
              <a:off x="6310" y="8723"/>
              <a:ext cx="2666" cy="713"/>
            </a:xfrm>
            <a:prstGeom prst="rect">
              <a:avLst/>
            </a:prstGeom>
            <a:noFill/>
            <a:ln w="9525">
              <a:noFill/>
              <a:miter lim="800000"/>
              <a:headEnd/>
              <a:tailEnd/>
            </a:ln>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DIRECTION OF LANDING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92" name="Text Box 32"/>
            <p:cNvSpPr txBox="1">
              <a:spLocks noChangeArrowheads="1"/>
            </p:cNvSpPr>
            <p:nvPr/>
          </p:nvSpPr>
          <p:spPr bwMode="auto">
            <a:xfrm>
              <a:off x="2527" y="2537"/>
              <a:ext cx="2966" cy="419"/>
            </a:xfrm>
            <a:prstGeom prst="rect">
              <a:avLst/>
            </a:prstGeom>
            <a:noFill/>
            <a:ln w="9525">
              <a:noFill/>
              <a:miter lim="800000"/>
              <a:headEnd/>
              <a:tailEnd/>
            </a:ln>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DIRECTION OF WIND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91" name="AutoShape 31"/>
            <p:cNvSpPr>
              <a:spLocks noChangeArrowheads="1"/>
            </p:cNvSpPr>
            <p:nvPr/>
          </p:nvSpPr>
          <p:spPr bwMode="auto">
            <a:xfrm rot="12757798">
              <a:off x="3994" y="7011"/>
              <a:ext cx="666" cy="1157"/>
            </a:xfrm>
            <a:prstGeom prst="downArrow">
              <a:avLst>
                <a:gd name="adj1" fmla="val 50000"/>
                <a:gd name="adj2" fmla="val 43431"/>
              </a:avLst>
            </a:prstGeom>
            <a:solidFill>
              <a:srgbClr val="000000"/>
            </a:solidFill>
            <a:ln w="9525">
              <a:solidFill>
                <a:srgbClr val="000000"/>
              </a:solidFill>
              <a:miter lim="800000"/>
              <a:headEnd/>
              <a:tailEnd/>
            </a:ln>
          </p:spPr>
          <p:txBody>
            <a:bodyPr vert="eaVert" wrap="none" lIns="91440" tIns="45720" rIns="91440" bIns="45720" numCol="1" anchor="ctr" anchorCtr="0" compatLnSpc="1">
              <a:prstTxWarp prst="textNoShape">
                <a:avLst/>
              </a:prstTxWarp>
            </a:bodyPr>
            <a:lstStyle/>
            <a:p>
              <a:endParaRPr lang="en-US" dirty="0"/>
            </a:p>
          </p:txBody>
        </p:sp>
        <p:sp>
          <p:nvSpPr>
            <p:cNvPr id="373790" name="Text Box 30"/>
            <p:cNvSpPr txBox="1">
              <a:spLocks noChangeArrowheads="1"/>
            </p:cNvSpPr>
            <p:nvPr/>
          </p:nvSpPr>
          <p:spPr bwMode="auto">
            <a:xfrm>
              <a:off x="2794" y="8445"/>
              <a:ext cx="2900" cy="713"/>
            </a:xfrm>
            <a:prstGeom prst="rect">
              <a:avLst/>
            </a:prstGeom>
            <a:noFill/>
            <a:ln w="9525">
              <a:noFill/>
              <a:miter lim="800000"/>
              <a:headEnd/>
              <a:tailEnd/>
            </a:ln>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DIRECTION OF VEHICLE HEADLIGHTS, IF USED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89" name="AutoShape 29"/>
            <p:cNvSpPr>
              <a:spLocks noChangeArrowheads="1"/>
            </p:cNvSpPr>
            <p:nvPr/>
          </p:nvSpPr>
          <p:spPr bwMode="auto">
            <a:xfrm>
              <a:off x="10127" y="2460"/>
              <a:ext cx="400" cy="231"/>
            </a:xfrm>
            <a:prstGeom prst="irregularSeal1">
              <a:avLst/>
            </a:prstGeom>
            <a:solidFill>
              <a:srgbClr val="00FF00"/>
            </a:solid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73788" name="Text Box 28"/>
            <p:cNvSpPr txBox="1">
              <a:spLocks noChangeArrowheads="1"/>
            </p:cNvSpPr>
            <p:nvPr/>
          </p:nvSpPr>
          <p:spPr bwMode="auto">
            <a:xfrm>
              <a:off x="10528" y="2460"/>
              <a:ext cx="2933" cy="419"/>
            </a:xfrm>
            <a:prstGeom prst="rect">
              <a:avLst/>
            </a:prstGeom>
            <a:noFill/>
            <a:ln w="9525">
              <a:noFill/>
              <a:miter lim="800000"/>
              <a:headEnd/>
              <a:tailEnd/>
            </a:ln>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LIGHTING DEVICE</a:t>
              </a:r>
              <a:r>
                <a:rPr kumimoji="0" lang="en-US" sz="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87" name="AutoShape 27"/>
            <p:cNvSpPr>
              <a:spLocks noChangeArrowheads="1"/>
            </p:cNvSpPr>
            <p:nvPr/>
          </p:nvSpPr>
          <p:spPr bwMode="auto">
            <a:xfrm rot="8630352">
              <a:off x="10794" y="7166"/>
              <a:ext cx="667" cy="1157"/>
            </a:xfrm>
            <a:prstGeom prst="downArrow">
              <a:avLst>
                <a:gd name="adj1" fmla="val 50000"/>
                <a:gd name="adj2" fmla="val 43366"/>
              </a:avLst>
            </a:prstGeom>
            <a:solidFill>
              <a:srgbClr val="000000"/>
            </a:solidFill>
            <a:ln w="9525">
              <a:solidFill>
                <a:srgbClr val="000000"/>
              </a:solidFill>
              <a:miter lim="800000"/>
              <a:headEnd/>
              <a:tailEnd/>
            </a:ln>
          </p:spPr>
          <p:txBody>
            <a:bodyPr vert="eaVert" wrap="none" lIns="91440" tIns="45720" rIns="91440" bIns="45720" numCol="1" anchor="ctr" anchorCtr="0" compatLnSpc="1">
              <a:prstTxWarp prst="textNoShape">
                <a:avLst/>
              </a:prstTxWarp>
            </a:bodyPr>
            <a:lstStyle/>
            <a:p>
              <a:endParaRPr lang="en-US" dirty="0"/>
            </a:p>
          </p:txBody>
        </p:sp>
        <p:sp>
          <p:nvSpPr>
            <p:cNvPr id="373786" name="Text Box 26"/>
            <p:cNvSpPr txBox="1">
              <a:spLocks noChangeArrowheads="1"/>
            </p:cNvSpPr>
            <p:nvPr/>
          </p:nvSpPr>
          <p:spPr bwMode="auto">
            <a:xfrm>
              <a:off x="10394" y="8445"/>
              <a:ext cx="3000" cy="713"/>
            </a:xfrm>
            <a:prstGeom prst="rect">
              <a:avLst/>
            </a:prstGeom>
            <a:noFill/>
            <a:ln w="9525">
              <a:noFill/>
              <a:miter lim="800000"/>
              <a:headEnd/>
              <a:tailEnd/>
            </a:ln>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DIRECTION OF VEHICLE HEADLIGHTS, IF USED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73768" name="Group 8"/>
            <p:cNvGrpSpPr>
              <a:grpSpLocks/>
            </p:cNvGrpSpPr>
            <p:nvPr/>
          </p:nvGrpSpPr>
          <p:grpSpPr bwMode="auto">
            <a:xfrm>
              <a:off x="5694" y="2640"/>
              <a:ext cx="3767" cy="4431"/>
              <a:chOff x="1776" y="1764"/>
              <a:chExt cx="1808" cy="1395"/>
            </a:xfrm>
          </p:grpSpPr>
          <p:sp>
            <p:nvSpPr>
              <p:cNvPr id="373785" name="AutoShape 25"/>
              <p:cNvSpPr>
                <a:spLocks noChangeArrowheads="1"/>
              </p:cNvSpPr>
              <p:nvPr/>
            </p:nvSpPr>
            <p:spPr bwMode="auto">
              <a:xfrm>
                <a:off x="2656" y="1764"/>
                <a:ext cx="192" cy="108"/>
              </a:xfrm>
              <a:prstGeom prst="irregularSeal1">
                <a:avLst/>
              </a:prstGeom>
              <a:solidFill>
                <a:srgbClr val="00FF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84" name="AutoShape 24"/>
              <p:cNvSpPr>
                <a:spLocks noChangeArrowheads="1"/>
              </p:cNvSpPr>
              <p:nvPr/>
            </p:nvSpPr>
            <p:spPr bwMode="auto">
              <a:xfrm>
                <a:off x="2688" y="2268"/>
                <a:ext cx="192" cy="108"/>
              </a:xfrm>
              <a:prstGeom prst="irregularSeal1">
                <a:avLst/>
              </a:prstGeom>
              <a:solidFill>
                <a:srgbClr val="00FF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83" name="AutoShape 23"/>
              <p:cNvSpPr>
                <a:spLocks noChangeArrowheads="1"/>
              </p:cNvSpPr>
              <p:nvPr/>
            </p:nvSpPr>
            <p:spPr bwMode="auto">
              <a:xfrm>
                <a:off x="1920" y="2880"/>
                <a:ext cx="192" cy="108"/>
              </a:xfrm>
              <a:prstGeom prst="irregularSeal1">
                <a:avLst/>
              </a:prstGeom>
              <a:solidFill>
                <a:srgbClr val="00FF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82" name="AutoShape 22"/>
              <p:cNvSpPr>
                <a:spLocks noChangeArrowheads="1"/>
              </p:cNvSpPr>
              <p:nvPr/>
            </p:nvSpPr>
            <p:spPr bwMode="auto">
              <a:xfrm>
                <a:off x="3392" y="2880"/>
                <a:ext cx="192" cy="108"/>
              </a:xfrm>
              <a:prstGeom prst="irregularSeal1">
                <a:avLst/>
              </a:prstGeom>
              <a:solidFill>
                <a:srgbClr val="00FF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81" name="Line 21"/>
              <p:cNvSpPr>
                <a:spLocks noChangeShapeType="1"/>
              </p:cNvSpPr>
              <p:nvPr/>
            </p:nvSpPr>
            <p:spPr bwMode="auto">
              <a:xfrm>
                <a:off x="2752" y="1908"/>
                <a:ext cx="0" cy="324"/>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80" name="Line 20"/>
              <p:cNvSpPr>
                <a:spLocks noChangeShapeType="1"/>
              </p:cNvSpPr>
              <p:nvPr/>
            </p:nvSpPr>
            <p:spPr bwMode="auto">
              <a:xfrm>
                <a:off x="2752" y="2412"/>
                <a:ext cx="0" cy="432"/>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79" name="Line 19"/>
              <p:cNvSpPr>
                <a:spLocks noChangeShapeType="1"/>
              </p:cNvSpPr>
              <p:nvPr/>
            </p:nvSpPr>
            <p:spPr bwMode="auto">
              <a:xfrm>
                <a:off x="2176" y="2952"/>
                <a:ext cx="320" cy="0"/>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78" name="Text Box 18"/>
              <p:cNvSpPr txBox="1">
                <a:spLocks noChangeArrowheads="1"/>
              </p:cNvSpPr>
              <p:nvPr/>
            </p:nvSpPr>
            <p:spPr bwMode="auto">
              <a:xfrm>
                <a:off x="2688" y="2023"/>
                <a:ext cx="640" cy="130"/>
              </a:xfrm>
              <a:prstGeom prst="rect">
                <a:avLst/>
              </a:prstGeom>
              <a:noFill/>
              <a:ln w="9525">
                <a:noFill/>
                <a:miter lim="800000"/>
                <a:headEnd/>
                <a:tailEnd/>
              </a:ln>
            </p:spPr>
            <p:txBody>
              <a:bodyPr vert="horz" wrap="square" lIns="60350" tIns="30175" rIns="60350" bIns="3017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7 Paces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77" name="Text Box 17"/>
              <p:cNvSpPr txBox="1">
                <a:spLocks noChangeArrowheads="1"/>
              </p:cNvSpPr>
              <p:nvPr/>
            </p:nvSpPr>
            <p:spPr bwMode="auto">
              <a:xfrm>
                <a:off x="2688" y="2592"/>
                <a:ext cx="640" cy="129"/>
              </a:xfrm>
              <a:prstGeom prst="rect">
                <a:avLst/>
              </a:prstGeom>
              <a:noFill/>
              <a:ln w="9525">
                <a:noFill/>
                <a:miter lim="800000"/>
                <a:headEnd/>
                <a:tailEnd/>
              </a:ln>
            </p:spPr>
            <p:txBody>
              <a:bodyPr vert="horz" wrap="square" lIns="60350" tIns="30175" rIns="60350" bIns="3017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14 Paces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76" name="Text Box 16"/>
              <p:cNvSpPr txBox="1">
                <a:spLocks noChangeArrowheads="1"/>
              </p:cNvSpPr>
              <p:nvPr/>
            </p:nvSpPr>
            <p:spPr bwMode="auto">
              <a:xfrm>
                <a:off x="1776" y="2592"/>
                <a:ext cx="640" cy="129"/>
              </a:xfrm>
              <a:prstGeom prst="rect">
                <a:avLst/>
              </a:prstGeom>
              <a:noFill/>
              <a:ln w="9525">
                <a:noFill/>
                <a:miter lim="800000"/>
                <a:headEnd/>
                <a:tailEnd/>
              </a:ln>
            </p:spPr>
            <p:txBody>
              <a:bodyPr vert="horz" wrap="square" lIns="60350" tIns="30175" rIns="60350" bIns="3017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14 Paces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75" name="Line 15"/>
              <p:cNvSpPr>
                <a:spLocks noChangeShapeType="1"/>
              </p:cNvSpPr>
              <p:nvPr/>
            </p:nvSpPr>
            <p:spPr bwMode="auto">
              <a:xfrm>
                <a:off x="3008" y="2952"/>
                <a:ext cx="320" cy="0"/>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74" name="Text Box 14"/>
              <p:cNvSpPr txBox="1">
                <a:spLocks noChangeArrowheads="1"/>
              </p:cNvSpPr>
              <p:nvPr/>
            </p:nvSpPr>
            <p:spPr bwMode="auto">
              <a:xfrm>
                <a:off x="2648" y="2866"/>
                <a:ext cx="212" cy="156"/>
              </a:xfrm>
              <a:prstGeom prst="rect">
                <a:avLst/>
              </a:prstGeom>
              <a:noFill/>
              <a:ln w="9525">
                <a:noFill/>
                <a:miter lim="800000"/>
                <a:headEnd/>
                <a:tailEnd/>
              </a:ln>
            </p:spPr>
            <p:txBody>
              <a:bodyPr vert="horz" wrap="square" lIns="60350" tIns="30175" rIns="60350" bIns="3017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73" name="Line 13"/>
              <p:cNvSpPr>
                <a:spLocks noChangeShapeType="1"/>
              </p:cNvSpPr>
              <p:nvPr/>
            </p:nvSpPr>
            <p:spPr bwMode="auto">
              <a:xfrm>
                <a:off x="2304" y="2844"/>
                <a:ext cx="0" cy="108"/>
              </a:xfrm>
              <a:prstGeom prst="line">
                <a:avLst/>
              </a:prstGeom>
              <a:noFill/>
              <a:ln w="9525">
                <a:solidFill>
                  <a:srgbClr val="000000"/>
                </a:solidFill>
                <a:round/>
                <a:headEnd/>
                <a:tailEnd type="triangle" w="med" len="med"/>
              </a:ln>
            </p:spPr>
            <p:txBody>
              <a:bodyPr vert="horz" wrap="square" lIns="91440" tIns="45720" rIns="91440" bIns="45720" numCol="1" anchor="ctr" anchorCtr="0" compatLnSpc="1">
                <a:prstTxWarp prst="textNoShape">
                  <a:avLst/>
                </a:prstTxWarp>
              </a:bodyPr>
              <a:lstStyle/>
              <a:p>
                <a:endParaRPr lang="en-US" dirty="0"/>
              </a:p>
            </p:txBody>
          </p:sp>
          <p:sp>
            <p:nvSpPr>
              <p:cNvPr id="373772" name="Line 12"/>
              <p:cNvSpPr>
                <a:spLocks noChangeShapeType="1"/>
              </p:cNvSpPr>
              <p:nvPr/>
            </p:nvSpPr>
            <p:spPr bwMode="auto">
              <a:xfrm>
                <a:off x="3160" y="2844"/>
                <a:ext cx="0" cy="108"/>
              </a:xfrm>
              <a:prstGeom prst="line">
                <a:avLst/>
              </a:prstGeom>
              <a:noFill/>
              <a:ln w="9525">
                <a:solidFill>
                  <a:srgbClr val="000000"/>
                </a:solidFill>
                <a:round/>
                <a:headEnd/>
                <a:tailEnd type="triangle" w="med" len="med"/>
              </a:ln>
            </p:spPr>
            <p:txBody>
              <a:bodyPr vert="horz" wrap="square" lIns="91440" tIns="45720" rIns="91440" bIns="45720" numCol="1" anchor="ctr" anchorCtr="0" compatLnSpc="1">
                <a:prstTxWarp prst="textNoShape">
                  <a:avLst/>
                </a:prstTxWarp>
              </a:bodyPr>
              <a:lstStyle/>
              <a:p>
                <a:endParaRPr lang="en-US" dirty="0"/>
              </a:p>
            </p:txBody>
          </p:sp>
          <p:sp>
            <p:nvSpPr>
              <p:cNvPr id="373771" name="Line 11"/>
              <p:cNvSpPr>
                <a:spLocks noChangeShapeType="1"/>
              </p:cNvSpPr>
              <p:nvPr/>
            </p:nvSpPr>
            <p:spPr bwMode="auto">
              <a:xfrm>
                <a:off x="2304" y="2844"/>
                <a:ext cx="848" cy="0"/>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70" name="Line 10"/>
              <p:cNvSpPr>
                <a:spLocks noChangeShapeType="1"/>
              </p:cNvSpPr>
              <p:nvPr/>
            </p:nvSpPr>
            <p:spPr bwMode="auto">
              <a:xfrm flipH="1" flipV="1">
                <a:off x="2176" y="2736"/>
                <a:ext cx="128" cy="108"/>
              </a:xfrm>
              <a:prstGeom prst="line">
                <a:avLst/>
              </a:prstGeom>
              <a:no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73769" name="Text Box 9"/>
              <p:cNvSpPr txBox="1">
                <a:spLocks noChangeArrowheads="1"/>
              </p:cNvSpPr>
              <p:nvPr/>
            </p:nvSpPr>
            <p:spPr bwMode="auto">
              <a:xfrm>
                <a:off x="2368" y="3043"/>
                <a:ext cx="761" cy="116"/>
              </a:xfrm>
              <a:prstGeom prst="rect">
                <a:avLst/>
              </a:prstGeom>
              <a:noFill/>
              <a:ln w="9525">
                <a:noFill/>
                <a:miter lim="800000"/>
                <a:headEnd/>
                <a:tailEnd/>
              </a:ln>
            </p:spPr>
            <p:txBody>
              <a:bodyPr vert="horz" wrap="square" lIns="60350" tIns="30175" rIns="60350" bIns="3017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TOUCHDOWN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73767" name="Text Box 7"/>
            <p:cNvSpPr txBox="1">
              <a:spLocks noChangeArrowheads="1"/>
            </p:cNvSpPr>
            <p:nvPr/>
          </p:nvSpPr>
          <p:spPr bwMode="auto">
            <a:xfrm>
              <a:off x="10764" y="2950"/>
              <a:ext cx="3300" cy="4151"/>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0350" tIns="30175" rIns="60350" bIns="30175"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Note: Area should be clear of obstructions, in an area not likely for </a:t>
              </a: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an ACM </a:t>
              </a: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ambush, and positioned on top of hard packed dirt, gravel, or pavement.  Keep vehicles and personnel 100m away from landing area if possible.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44" name="Rectangle 43"/>
          <p:cNvSpPr/>
          <p:nvPr/>
        </p:nvSpPr>
        <p:spPr>
          <a:xfrm>
            <a:off x="4343400" y="5334000"/>
            <a:ext cx="2146550" cy="276999"/>
          </a:xfrm>
          <a:prstGeom prst="rect">
            <a:avLst/>
          </a:prstGeom>
        </p:spPr>
        <p:txBody>
          <a:bodyPr wrap="none">
            <a:spAutoFit/>
          </a:bodyPr>
          <a:lstStyle/>
          <a:p>
            <a:r>
              <a:rPr lang="en-US" sz="1200" b="1" dirty="0" smtClean="0"/>
              <a:t>LZ MARKING STANDARDS</a:t>
            </a:r>
            <a:endParaRPr lang="en-US" sz="12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513</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p>
          <a:p>
            <a:pPr algn="ctr" fontAlgn="auto">
              <a:spcAft>
                <a:spcPts val="0"/>
              </a:spcAft>
              <a:defRPr/>
            </a:pPr>
            <a:r>
              <a:rPr lang="en-US" sz="1600" b="1" dirty="0" smtClean="0">
                <a:ea typeface="+mj-ea"/>
                <a:cs typeface="Arial" pitchFamily="34" charset="0"/>
              </a:rPr>
              <a:t>Establishing an HLZ (2 of 2)</a:t>
            </a:r>
            <a:endParaRPr lang="en-US" sz="1600" b="1" dirty="0">
              <a:ea typeface="+mj-ea"/>
              <a:cs typeface="Arial" pitchFamily="34" charset="0"/>
            </a:endParaRPr>
          </a:p>
        </p:txBody>
      </p:sp>
      <p:sp>
        <p:nvSpPr>
          <p:cNvPr id="373765" name="Rectangle 5"/>
          <p:cNvSpPr>
            <a:spLocks noChangeArrowheads="1"/>
          </p:cNvSpPr>
          <p:nvPr/>
        </p:nvSpPr>
        <p:spPr bwMode="auto">
          <a:xfrm>
            <a:off x="127002" y="990600"/>
            <a:ext cx="640080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Surface conditions.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The ground must be firm enough that the helicopter does not bog down during loading or unloading.  If firm ground cannot be found, the pilot must be told.  He can hover at the landing site during the loading or unloading.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Rotor wash on dusty or sandy surfaces may cause loss of visual contact with the ground.  Brownout conditions may occur and should be avoided if possible.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Loose debris that can be kicked up by the rotor wash must be removed from the landing site (engineer tape, commo wire, ponchos, etc).  Loose debris can cause damage to the blades or engines.  Rotorwash creates high velocity winds that can throw debris injuring personnel or damaging equipment.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Obstacles.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Landing sites should be free of tall trees, telephone lines, power lines or poles, and similar obstructions on the approach or departure ends of the landing sites.  Any obstacles taller than 30 feet should be pointed out to the helicopter crew.</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Obstructions that cannot be removed (such as large rocks, stumps, or holes) must be marked clearly within the landing site.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Establish security for the landing site.  Landing sites should offer some security from enemy observation and direct fire.   Good landing sites will allow the helicopter to land and depart without exposing it to unneeded risks.  Security is normally established around the entire landing site.  The LZ should also be cleared of IEDs.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3797" name="Rectangle 37"/>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434177" name="Picture 1"/>
          <p:cNvPicPr>
            <a:picLocks noChangeAspect="1" noChangeArrowheads="1"/>
          </p:cNvPicPr>
          <p:nvPr/>
        </p:nvPicPr>
        <p:blipFill>
          <a:blip r:embed="rId2" cstate="print"/>
          <a:srcRect/>
          <a:stretch>
            <a:fillRect/>
          </a:stretch>
        </p:blipFill>
        <p:spPr bwMode="auto">
          <a:xfrm>
            <a:off x="3505200" y="4224869"/>
            <a:ext cx="3105150" cy="4614334"/>
          </a:xfrm>
          <a:prstGeom prst="rect">
            <a:avLst/>
          </a:prstGeom>
          <a:noFill/>
          <a:ln w="9525">
            <a:noFill/>
            <a:miter lim="800000"/>
            <a:headEnd/>
            <a:tailEnd/>
          </a:ln>
        </p:spPr>
      </p:pic>
      <p:sp>
        <p:nvSpPr>
          <p:cNvPr id="8" name="TextBox 7"/>
          <p:cNvSpPr txBox="1"/>
          <p:nvPr/>
        </p:nvSpPr>
        <p:spPr>
          <a:xfrm>
            <a:off x="152400" y="4394202"/>
            <a:ext cx="3352800" cy="5109091"/>
          </a:xfrm>
          <a:prstGeom prst="rect">
            <a:avLst/>
          </a:prstGeom>
          <a:noFill/>
        </p:spPr>
        <p:txBody>
          <a:bodyPr wrap="square" rtlCol="0">
            <a:spAutoFit/>
          </a:bodyPr>
          <a:lstStyle/>
          <a:p>
            <a:pPr lvl="0" eaLnBrk="0" hangingPunct="0"/>
            <a:r>
              <a:rPr lang="en-US" sz="1100" dirty="0" smtClean="0">
                <a:solidFill>
                  <a:prstClr val="black"/>
                </a:solidFill>
                <a:ea typeface="Times New Roman" pitchFamily="18" charset="0"/>
                <a:cs typeface="Arial" pitchFamily="34" charset="0"/>
              </a:rPr>
              <a:t>3.  Mark the landing site and touchdown point.</a:t>
            </a:r>
            <a:endParaRPr lang="en-US" sz="600" dirty="0" smtClean="0">
              <a:solidFill>
                <a:prstClr val="black"/>
              </a:solidFill>
              <a:cs typeface="Arial" pitchFamily="34" charset="0"/>
            </a:endParaRPr>
          </a:p>
          <a:p>
            <a:pPr marL="228600" lvl="0" indent="-228600" eaLnBrk="0" hangingPunct="0">
              <a:buFontTx/>
              <a:buAutoNum type="alphaUcPeriod"/>
            </a:pPr>
            <a:r>
              <a:rPr lang="en-US" sz="1100" dirty="0" smtClean="0">
                <a:solidFill>
                  <a:prstClr val="black"/>
                </a:solidFill>
                <a:ea typeface="Times New Roman" pitchFamily="18" charset="0"/>
                <a:cs typeface="Arial" pitchFamily="34" charset="0"/>
              </a:rPr>
              <a:t>Determine method of marking LZ.  Preferred Marking Methods: </a:t>
            </a:r>
            <a:endParaRPr lang="en-US" sz="600" dirty="0" smtClean="0">
              <a:solidFill>
                <a:prstClr val="black"/>
              </a:solidFill>
              <a:cs typeface="Arial" pitchFamily="34" charset="0"/>
            </a:endParaRPr>
          </a:p>
          <a:p>
            <a:pPr marL="228600" lvl="0" indent="-228600" eaLnBrk="0" hangingPunct="0">
              <a:buFontTx/>
              <a:buAutoNum type="arabicParenBoth"/>
            </a:pPr>
            <a:r>
              <a:rPr lang="en-US" sz="1100" dirty="0" smtClean="0">
                <a:solidFill>
                  <a:prstClr val="black"/>
                </a:solidFill>
                <a:ea typeface="Times New Roman" pitchFamily="18" charset="0"/>
                <a:cs typeface="Arial" pitchFamily="34" charset="0"/>
              </a:rPr>
              <a:t>Day: smoke (do not pop until instructed by aircrew) and panel marker (VS-17).         </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(2) Night: IR or normal strobe, </a:t>
            </a:r>
            <a:r>
              <a:rPr lang="en-US" sz="1100" dirty="0" err="1" smtClean="0">
                <a:solidFill>
                  <a:prstClr val="black"/>
                </a:solidFill>
                <a:ea typeface="Times New Roman" pitchFamily="18" charset="0"/>
                <a:cs typeface="Arial" pitchFamily="34" charset="0"/>
              </a:rPr>
              <a:t>chemlights</a:t>
            </a:r>
            <a:r>
              <a:rPr lang="en-US" sz="1100" dirty="0" smtClean="0">
                <a:solidFill>
                  <a:prstClr val="black"/>
                </a:solidFill>
                <a:ea typeface="Times New Roman" pitchFamily="18" charset="0"/>
                <a:cs typeface="Arial" pitchFamily="34" charset="0"/>
              </a:rPr>
              <a:t> (blue </a:t>
            </a:r>
            <a:r>
              <a:rPr lang="en-US" sz="1100" dirty="0" err="1" smtClean="0">
                <a:solidFill>
                  <a:prstClr val="black"/>
                </a:solidFill>
                <a:ea typeface="Times New Roman" pitchFamily="18" charset="0"/>
                <a:cs typeface="Arial" pitchFamily="34" charset="0"/>
              </a:rPr>
              <a:t>andgreen</a:t>
            </a:r>
            <a:r>
              <a:rPr lang="en-US" sz="1100" dirty="0" smtClean="0">
                <a:solidFill>
                  <a:prstClr val="black"/>
                </a:solidFill>
                <a:ea typeface="Times New Roman" pitchFamily="18" charset="0"/>
                <a:cs typeface="Arial" pitchFamily="34" charset="0"/>
              </a:rPr>
              <a:t> </a:t>
            </a:r>
            <a:r>
              <a:rPr lang="en-US" sz="1100" dirty="0" err="1" smtClean="0">
                <a:solidFill>
                  <a:prstClr val="black"/>
                </a:solidFill>
                <a:ea typeface="Times New Roman" pitchFamily="18" charset="0"/>
                <a:cs typeface="Arial" pitchFamily="34" charset="0"/>
              </a:rPr>
              <a:t>chem</a:t>
            </a:r>
            <a:r>
              <a:rPr lang="en-US" sz="1100" dirty="0" smtClean="0">
                <a:solidFill>
                  <a:prstClr val="black"/>
                </a:solidFill>
                <a:ea typeface="Times New Roman" pitchFamily="18" charset="0"/>
                <a:cs typeface="Arial" pitchFamily="34" charset="0"/>
              </a:rPr>
              <a:t> lights are not visible with Aviation NVGs).</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B.  Keep vehicles and personnel, except signalman, clear of area (100m) until instructed otherwise by aircrew. A well marked LZ and inexperienced signalman is better than a poorly marked LZ and an experienced signalman.</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C.  Keep all other light sources away from LZ (they will degrade aviator night vision systems) unless instructed otherwise by aircrew.</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D.  Once the aircraft is inbound, expect an estimated time of arrival call from the crew. The person on the radio at the site must observe the LZ to confirm signal, if required, or to assist crew in positioning.</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E.  Once the aircraft has landed, keep personnel away from the aircraft. The medic will come to the patient. The unit must provide four personnel per litter to assist in loading the patient.</a:t>
            </a:r>
            <a:endParaRPr lang="en-US" sz="600" dirty="0" smtClean="0">
              <a:solidFill>
                <a:prstClr val="black"/>
              </a:solidFill>
              <a:cs typeface="Arial" pitchFamily="34" charset="0"/>
            </a:endParaRPr>
          </a:p>
          <a:p>
            <a:pPr lvl="0" eaLnBrk="0" hangingPunct="0"/>
            <a:r>
              <a:rPr lang="en-US" sz="1100" dirty="0" smtClean="0">
                <a:solidFill>
                  <a:prstClr val="black"/>
                </a:solidFill>
                <a:ea typeface="Times New Roman" pitchFamily="18" charset="0"/>
                <a:cs typeface="Arial" pitchFamily="34" charset="0"/>
              </a:rPr>
              <a:t>F.  Weapons and pyrotechnics will not be evacuated.</a:t>
            </a:r>
          </a:p>
          <a:p>
            <a:pPr lvl="0" eaLnBrk="0" hangingPunct="0"/>
            <a:r>
              <a:rPr lang="en-US" sz="1100" dirty="0" smtClean="0">
                <a:solidFill>
                  <a:prstClr val="black"/>
                </a:solidFill>
                <a:ea typeface="Times New Roman" pitchFamily="18" charset="0"/>
                <a:cs typeface="Arial" pitchFamily="34" charset="0"/>
              </a:rPr>
              <a:t/>
            </a:r>
            <a:br>
              <a:rPr lang="en-US" sz="1100" dirty="0" smtClean="0">
                <a:solidFill>
                  <a:prstClr val="black"/>
                </a:solidFill>
                <a:ea typeface="Times New Roman" pitchFamily="18" charset="0"/>
                <a:cs typeface="Arial" pitchFamily="34" charset="0"/>
              </a:rPr>
            </a:br>
            <a:endParaRPr lang="en-US" dirty="0"/>
          </a:p>
        </p:txBody>
      </p:sp>
      <p:sp>
        <p:nvSpPr>
          <p:cNvPr id="9" name="TextBox 8"/>
          <p:cNvSpPr txBox="1"/>
          <p:nvPr/>
        </p:nvSpPr>
        <p:spPr>
          <a:xfrm>
            <a:off x="4233331" y="8771465"/>
            <a:ext cx="1673856" cy="261610"/>
          </a:xfrm>
          <a:prstGeom prst="rect">
            <a:avLst/>
          </a:prstGeom>
          <a:noFill/>
        </p:spPr>
        <p:txBody>
          <a:bodyPr wrap="none" rtlCol="0">
            <a:spAutoFit/>
          </a:bodyPr>
          <a:lstStyle/>
          <a:p>
            <a:r>
              <a:rPr lang="en-US" sz="1100" dirty="0" smtClean="0"/>
              <a:t>Generic PZ/LZ Diagram</a:t>
            </a:r>
            <a:endParaRPr lang="en-US" sz="11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514</a:t>
            </a:r>
            <a:r>
              <a:rPr lang="en-US" sz="1600" b="1" dirty="0">
                <a:ea typeface="+mj-ea"/>
                <a:cs typeface="Arial" pitchFamily="34" charset="0"/>
              </a:rPr>
              <a:t/>
            </a:r>
            <a:br>
              <a:rPr lang="en-US" sz="1600" b="1" dirty="0">
                <a:ea typeface="+mj-ea"/>
                <a:cs typeface="Arial" pitchFamily="34" charset="0"/>
              </a:rPr>
            </a:br>
            <a:r>
              <a:rPr lang="en-US" sz="1600" b="1" dirty="0" smtClean="0">
                <a:ea typeface="+mj-ea"/>
                <a:cs typeface="Arial" pitchFamily="34" charset="0"/>
              </a:rPr>
              <a:t>Movement and Maneuver</a:t>
            </a:r>
            <a:endParaRPr lang="en-US" sz="1600" b="1" dirty="0">
              <a:ea typeface="+mj-ea"/>
              <a:cs typeface="Arial" pitchFamily="34" charset="0"/>
            </a:endParaRPr>
          </a:p>
          <a:p>
            <a:pPr algn="ctr" fontAlgn="auto">
              <a:spcAft>
                <a:spcPts val="0"/>
              </a:spcAft>
              <a:defRPr/>
            </a:pPr>
            <a:r>
              <a:rPr lang="en-US" sz="1600" b="1" dirty="0" smtClean="0">
                <a:ea typeface="+mj-ea"/>
                <a:cs typeface="Arial" pitchFamily="34" charset="0"/>
              </a:rPr>
              <a:t>9 Line MEDEVAC Request w/ MIST</a:t>
            </a:r>
          </a:p>
        </p:txBody>
      </p:sp>
      <p:sp>
        <p:nvSpPr>
          <p:cNvPr id="373797" name="Rectangle 37"/>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12" name="Group 11"/>
          <p:cNvGrpSpPr/>
          <p:nvPr/>
        </p:nvGrpSpPr>
        <p:grpSpPr>
          <a:xfrm>
            <a:off x="336884" y="1085850"/>
            <a:ext cx="6248400" cy="7905750"/>
            <a:chOff x="336884" y="1085850"/>
            <a:chExt cx="6248400" cy="7905750"/>
          </a:xfrm>
        </p:grpSpPr>
        <p:graphicFrame>
          <p:nvGraphicFramePr>
            <p:cNvPr id="433154" name="Object 2"/>
            <p:cNvGraphicFramePr>
              <a:graphicFrameLocks noChangeAspect="1"/>
            </p:cNvGraphicFramePr>
            <p:nvPr/>
          </p:nvGraphicFramePr>
          <p:xfrm>
            <a:off x="336884" y="1085850"/>
            <a:ext cx="6248400" cy="7905750"/>
          </p:xfrm>
          <a:graphic>
            <a:graphicData uri="http://schemas.openxmlformats.org/presentationml/2006/ole">
              <p:oleObj spid="_x0000_s433154" name="Document" r:id="rId3" imgW="5725521" imgH="7905095" progId="Word.Document.12">
                <p:embed/>
              </p:oleObj>
            </a:graphicData>
          </a:graphic>
        </p:graphicFrame>
        <p:cxnSp>
          <p:nvCxnSpPr>
            <p:cNvPr id="11" name="Straight Connector 10"/>
            <p:cNvCxnSpPr/>
            <p:nvPr/>
          </p:nvCxnSpPr>
          <p:spPr>
            <a:xfrm rot="5400000">
              <a:off x="-3511216" y="4942974"/>
              <a:ext cx="769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0"/>
          <p:cNvSpPr>
            <a:spLocks noGrp="1" noChangeArrowheads="1"/>
          </p:cNvSpPr>
          <p:nvPr>
            <p:ph idx="1"/>
          </p:nvPr>
        </p:nvSpPr>
        <p:spPr>
          <a:xfrm>
            <a:off x="228600" y="1582824"/>
            <a:ext cx="3124200" cy="5334000"/>
          </a:xfrm>
          <a:ln w="41275">
            <a:noFill/>
          </a:ln>
        </p:spPr>
        <p:txBody>
          <a:bodyPr wrap="none" anchor="ctr"/>
          <a:lstStyle/>
          <a:p>
            <a:pPr>
              <a:buFont typeface="Arial" pitchFamily="34" charset="0"/>
              <a:buNone/>
              <a:tabLst>
                <a:tab pos="457200" algn="l"/>
              </a:tabLst>
            </a:pPr>
            <a:r>
              <a:rPr lang="en-US" sz="1100" b="1" u="sng" dirty="0" smtClean="0">
                <a:latin typeface="Arial" pitchFamily="34" charset="0"/>
                <a:ea typeface="Times New Roman" pitchFamily="18" charset="0"/>
                <a:cs typeface="Arial" pitchFamily="34" charset="0"/>
              </a:rPr>
              <a:t>AMCM CHECKLIST </a:t>
            </a:r>
            <a:endParaRPr lang="en-US" sz="1100" dirty="0" smtClean="0">
              <a:ea typeface="Times New Roman" pitchFamily="18" charset="0"/>
              <a:cs typeface="Arial" pitchFamily="34" charset="0"/>
            </a:endParaRPr>
          </a:p>
          <a:p>
            <a:pPr>
              <a:buFont typeface="Arial" pitchFamily="34" charset="0"/>
              <a:buNone/>
              <a:tabLst>
                <a:tab pos="457200" algn="l"/>
              </a:tabLst>
            </a:pPr>
            <a:r>
              <a:rPr lang="en-US" sz="1100" dirty="0" smtClean="0">
                <a:latin typeface="Arial" pitchFamily="34" charset="0"/>
                <a:ea typeface="Times New Roman" pitchFamily="18" charset="0"/>
                <a:cs typeface="Arial" pitchFamily="34" charset="0"/>
              </a:rPr>
              <a:t>MISSION NAME </a:t>
            </a:r>
            <a:endParaRPr lang="en-US" sz="1100" dirty="0" smtClean="0">
              <a:ea typeface="Times New Roman" pitchFamily="18" charset="0"/>
              <a:cs typeface="Arial" pitchFamily="34" charset="0"/>
            </a:endParaRPr>
          </a:p>
          <a:p>
            <a:pPr>
              <a:buFont typeface="Arial" pitchFamily="34" charset="0"/>
              <a:buNone/>
              <a:tabLst>
                <a:tab pos="457200" algn="l"/>
              </a:tabLst>
            </a:pPr>
            <a:r>
              <a:rPr lang="en-US" sz="1100" dirty="0" smtClean="0">
                <a:latin typeface="Arial" pitchFamily="34" charset="0"/>
                <a:ea typeface="Times New Roman" pitchFamily="18" charset="0"/>
                <a:cs typeface="Arial" pitchFamily="34" charset="0"/>
              </a:rPr>
              <a:t>SUPPORTED UNIT</a:t>
            </a:r>
            <a:endParaRPr lang="en-US" sz="1100" dirty="0" smtClean="0">
              <a:ea typeface="Times New Roman" pitchFamily="18" charset="0"/>
              <a:cs typeface="Arial" pitchFamily="34" charset="0"/>
            </a:endParaRPr>
          </a:p>
          <a:p>
            <a:pPr>
              <a:buFont typeface="Arial" pitchFamily="34" charset="0"/>
              <a:buNone/>
              <a:tabLst>
                <a:tab pos="457200" algn="l"/>
              </a:tabLst>
            </a:pPr>
            <a:r>
              <a:rPr lang="en-US" sz="1100" dirty="0" smtClean="0">
                <a:latin typeface="Arial" pitchFamily="34" charset="0"/>
                <a:ea typeface="Times New Roman" pitchFamily="18" charset="0"/>
                <a:cs typeface="Arial" pitchFamily="34" charset="0"/>
              </a:rPr>
              <a:t>SUPPORTING UNIT </a:t>
            </a:r>
            <a:endParaRPr lang="en-US" sz="1100" dirty="0" smtClean="0">
              <a:ea typeface="Times New Roman" pitchFamily="18" charset="0"/>
              <a:cs typeface="Arial" pitchFamily="34" charset="0"/>
            </a:endParaRPr>
          </a:p>
          <a:p>
            <a:pPr>
              <a:buFont typeface="Arial" pitchFamily="34" charset="0"/>
              <a:buNone/>
              <a:tabLst>
                <a:tab pos="457200" algn="l"/>
              </a:tabLst>
            </a:pPr>
            <a:r>
              <a:rPr lang="en-US" sz="1100" b="1" u="sng" dirty="0" smtClean="0">
                <a:latin typeface="Arial" pitchFamily="34" charset="0"/>
                <a:ea typeface="Times New Roman" pitchFamily="18" charset="0"/>
                <a:cs typeface="Arial" pitchFamily="34" charset="0"/>
              </a:rPr>
              <a:t>GROUND TACTICAL PLAN</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MISSION (W/ CONCEPT, COMMANDERS</a:t>
            </a:r>
          </a:p>
          <a:p>
            <a:pPr>
              <a:buNone/>
              <a:tabLst>
                <a:tab pos="457200" algn="l"/>
              </a:tabLst>
            </a:pPr>
            <a:r>
              <a:rPr lang="en-US" sz="1100" dirty="0" smtClean="0">
                <a:latin typeface="Arial" pitchFamily="34" charset="0"/>
                <a:ea typeface="Times New Roman" pitchFamily="18" charset="0"/>
                <a:cs typeface="Arial" pitchFamily="34" charset="0"/>
              </a:rPr>
              <a:t> INTENT) </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TIME REQUIRED FOR AVIATION SUPPORT</a:t>
            </a:r>
            <a:endParaRPr lang="en-US" sz="1100" dirty="0" smtClean="0">
              <a:ea typeface="Times New Roman" pitchFamily="18" charset="0"/>
              <a:cs typeface="Arial" pitchFamily="34" charset="0"/>
            </a:endParaRPr>
          </a:p>
          <a:p>
            <a:pPr lvl="3">
              <a:tabLst>
                <a:tab pos="457200" algn="l"/>
              </a:tabLst>
            </a:pPr>
            <a:r>
              <a:rPr lang="en-US" sz="1100" dirty="0" smtClean="0">
                <a:latin typeface="Arial" pitchFamily="34" charset="0"/>
                <a:ea typeface="Times New Roman" pitchFamily="18" charset="0"/>
                <a:cs typeface="Arial" pitchFamily="34" charset="0"/>
              </a:rPr>
              <a:t>AH __________</a:t>
            </a:r>
            <a:endParaRPr lang="en-US" sz="1100" dirty="0" smtClean="0">
              <a:ea typeface="Times New Roman" pitchFamily="18" charset="0"/>
              <a:cs typeface="Arial" pitchFamily="34" charset="0"/>
            </a:endParaRPr>
          </a:p>
          <a:p>
            <a:pPr lvl="3">
              <a:tabLst>
                <a:tab pos="457200" algn="l"/>
              </a:tabLst>
            </a:pPr>
            <a:r>
              <a:rPr lang="en-US" sz="1100" dirty="0" smtClean="0">
                <a:latin typeface="Arial" pitchFamily="34" charset="0"/>
                <a:ea typeface="Times New Roman" pitchFamily="18" charset="0"/>
                <a:cs typeface="Arial" pitchFamily="34" charset="0"/>
              </a:rPr>
              <a:t>OH___________</a:t>
            </a:r>
            <a:endParaRPr lang="en-US" sz="1100" dirty="0" smtClean="0">
              <a:ea typeface="Times New Roman" pitchFamily="18" charset="0"/>
              <a:cs typeface="Arial" pitchFamily="34" charset="0"/>
            </a:endParaRPr>
          </a:p>
          <a:p>
            <a:pPr lvl="3">
              <a:tabLst>
                <a:tab pos="457200" algn="l"/>
              </a:tabLst>
            </a:pPr>
            <a:r>
              <a:rPr lang="en-US" sz="1100" dirty="0" smtClean="0">
                <a:latin typeface="Arial" pitchFamily="34" charset="0"/>
                <a:ea typeface="Times New Roman" pitchFamily="18" charset="0"/>
                <a:cs typeface="Arial" pitchFamily="34" charset="0"/>
              </a:rPr>
              <a:t>UH __________</a:t>
            </a:r>
            <a:endParaRPr lang="en-US" sz="1100" dirty="0" smtClean="0">
              <a:ea typeface="Times New Roman" pitchFamily="18" charset="0"/>
              <a:cs typeface="Arial" pitchFamily="34" charset="0"/>
            </a:endParaRPr>
          </a:p>
          <a:p>
            <a:pPr lvl="3">
              <a:tabLst>
                <a:tab pos="457200" algn="l"/>
              </a:tabLst>
            </a:pPr>
            <a:r>
              <a:rPr lang="en-US" sz="1100" dirty="0" smtClean="0">
                <a:latin typeface="Arial" pitchFamily="34" charset="0"/>
                <a:ea typeface="Times New Roman" pitchFamily="18" charset="0"/>
                <a:cs typeface="Arial" pitchFamily="34" charset="0"/>
              </a:rPr>
              <a:t>CH___________</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HOW MANY PAX DO YOU INTEND TO FLY </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UH__________</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CH__________</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H-HOUR :______________</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DOES THE GROUND TACTICAL PLAN</a:t>
            </a:r>
          </a:p>
          <a:p>
            <a:pPr>
              <a:buNone/>
              <a:tabLst>
                <a:tab pos="457200" algn="l"/>
              </a:tabLst>
            </a:pPr>
            <a:r>
              <a:rPr lang="en-US" sz="1100" dirty="0" smtClean="0">
                <a:latin typeface="Arial" pitchFamily="34" charset="0"/>
                <a:ea typeface="Times New Roman" pitchFamily="18" charset="0"/>
                <a:cs typeface="Arial" pitchFamily="34" charset="0"/>
              </a:rPr>
              <a:t> DICTATE ANY NO FLY AREAS?</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ARE THERE SCOUTS OR COALITION</a:t>
            </a:r>
          </a:p>
          <a:p>
            <a:pPr>
              <a:buNone/>
              <a:tabLst>
                <a:tab pos="457200" algn="l"/>
              </a:tabLst>
            </a:pPr>
            <a:r>
              <a:rPr lang="en-US" sz="1100" dirty="0" smtClean="0">
                <a:latin typeface="Arial" pitchFamily="34" charset="0"/>
                <a:ea typeface="Times New Roman" pitchFamily="18" charset="0"/>
                <a:cs typeface="Arial" pitchFamily="34" charset="0"/>
              </a:rPr>
              <a:t> FORCES ON OBJ? </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CONFIRM ANY NFA</a:t>
            </a:r>
            <a:r>
              <a:rPr lang="en-US" sz="1100" dirty="0" smtClean="0">
                <a:latin typeface="Gill Sans"/>
                <a:ea typeface="Times New Roman" pitchFamily="18" charset="0"/>
                <a:cs typeface="Arial" pitchFamily="34" charset="0"/>
              </a:rPr>
              <a:t>’</a:t>
            </a:r>
            <a:r>
              <a:rPr lang="en-US" sz="1100" dirty="0" smtClean="0">
                <a:latin typeface="Arial" pitchFamily="34" charset="0"/>
                <a:ea typeface="Times New Roman" pitchFamily="18" charset="0"/>
                <a:cs typeface="Arial" pitchFamily="34" charset="0"/>
              </a:rPr>
              <a:t>S / RFA</a:t>
            </a:r>
            <a:r>
              <a:rPr lang="en-US" sz="1100" dirty="0" smtClean="0">
                <a:latin typeface="Gill Sans"/>
                <a:ea typeface="Times New Roman" pitchFamily="18" charset="0"/>
                <a:cs typeface="Arial" pitchFamily="34" charset="0"/>
              </a:rPr>
              <a:t>’</a:t>
            </a:r>
            <a:r>
              <a:rPr lang="en-US" sz="1100" dirty="0" smtClean="0">
                <a:latin typeface="Arial" pitchFamily="34" charset="0"/>
                <a:ea typeface="Times New Roman" pitchFamily="18" charset="0"/>
                <a:cs typeface="Arial" pitchFamily="34" charset="0"/>
              </a:rPr>
              <a:t>S  VIC OBJ</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CONFIRM NFA</a:t>
            </a:r>
            <a:r>
              <a:rPr lang="en-US" sz="1100" dirty="0" smtClean="0">
                <a:latin typeface="Gill Sans"/>
                <a:ea typeface="Times New Roman" pitchFamily="18" charset="0"/>
                <a:cs typeface="Arial" pitchFamily="34" charset="0"/>
              </a:rPr>
              <a:t>’</a:t>
            </a:r>
            <a:r>
              <a:rPr lang="en-US" sz="1100" dirty="0" smtClean="0">
                <a:latin typeface="Arial" pitchFamily="34" charset="0"/>
                <a:ea typeface="Times New Roman" pitchFamily="18" charset="0"/>
                <a:cs typeface="Arial" pitchFamily="34" charset="0"/>
              </a:rPr>
              <a:t>S AFTER FIRST </a:t>
            </a:r>
          </a:p>
          <a:p>
            <a:pPr>
              <a:buNone/>
              <a:tabLst>
                <a:tab pos="457200" algn="l"/>
              </a:tabLst>
            </a:pPr>
            <a:r>
              <a:rPr lang="en-US" sz="1100" dirty="0" smtClean="0">
                <a:latin typeface="Arial" pitchFamily="34" charset="0"/>
                <a:ea typeface="Times New Roman" pitchFamily="18" charset="0"/>
                <a:cs typeface="Arial" pitchFamily="34" charset="0"/>
              </a:rPr>
              <a:t>LIFT INSERTED</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VEHICLE INTERDICTION PLAN</a:t>
            </a:r>
          </a:p>
          <a:p>
            <a:pPr>
              <a:buNone/>
              <a:tabLst>
                <a:tab pos="457200" algn="l"/>
              </a:tabLst>
            </a:pPr>
            <a:r>
              <a:rPr lang="en-US" sz="1100" dirty="0" smtClean="0">
                <a:latin typeface="Arial" pitchFamily="34" charset="0"/>
                <a:ea typeface="Times New Roman" pitchFamily="18" charset="0"/>
                <a:cs typeface="Arial" pitchFamily="34" charset="0"/>
              </a:rPr>
              <a:t> (ENEMY BREAKS INNER CORDON)</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DETAINEE EXFILL PLAN </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GROUND QRF AVAILABLE AND THEIR </a:t>
            </a:r>
          </a:p>
          <a:p>
            <a:pPr>
              <a:buNone/>
              <a:tabLst>
                <a:tab pos="457200" algn="l"/>
              </a:tabLst>
            </a:pPr>
            <a:r>
              <a:rPr lang="en-US" sz="1100" dirty="0" smtClean="0">
                <a:latin typeface="Arial" pitchFamily="34" charset="0"/>
                <a:ea typeface="Times New Roman" pitchFamily="18" charset="0"/>
                <a:cs typeface="Arial" pitchFamily="34" charset="0"/>
              </a:rPr>
              <a:t>FREQUENCY / CALLSIGN </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MEDEVAC / CASEVAC PLAN (CALLSIGN</a:t>
            </a:r>
          </a:p>
          <a:p>
            <a:pPr>
              <a:buNone/>
              <a:tabLst>
                <a:tab pos="457200" algn="l"/>
              </a:tabLst>
            </a:pPr>
            <a:r>
              <a:rPr lang="en-US" sz="1100" dirty="0" smtClean="0">
                <a:latin typeface="Arial" pitchFamily="34" charset="0"/>
                <a:ea typeface="Times New Roman" pitchFamily="18" charset="0"/>
                <a:cs typeface="Arial" pitchFamily="34" charset="0"/>
              </a:rPr>
              <a:t> AND LOCATION)</a:t>
            </a:r>
            <a:endParaRPr lang="en-US" sz="1100" dirty="0" smtClean="0">
              <a:ea typeface="Times New Roman" pitchFamily="18" charset="0"/>
              <a:cs typeface="Arial" pitchFamily="34" charset="0"/>
            </a:endParaRPr>
          </a:p>
          <a:p>
            <a:pPr>
              <a:tabLst>
                <a:tab pos="457200" algn="l"/>
              </a:tabLst>
            </a:pPr>
            <a:r>
              <a:rPr lang="en-US" sz="1100" dirty="0" smtClean="0">
                <a:latin typeface="Arial" pitchFamily="34" charset="0"/>
                <a:ea typeface="Times New Roman" pitchFamily="18" charset="0"/>
                <a:cs typeface="Arial" pitchFamily="34" charset="0"/>
              </a:rPr>
              <a:t>LOCATION OF CASUALTY COLLECTION </a:t>
            </a:r>
          </a:p>
          <a:p>
            <a:pPr>
              <a:buNone/>
              <a:tabLst>
                <a:tab pos="457200" algn="l"/>
              </a:tabLst>
            </a:pPr>
            <a:r>
              <a:rPr lang="en-US" sz="1100" dirty="0" smtClean="0">
                <a:latin typeface="Arial" pitchFamily="34" charset="0"/>
                <a:ea typeface="Times New Roman" pitchFamily="18" charset="0"/>
                <a:cs typeface="Arial" pitchFamily="34" charset="0"/>
              </a:rPr>
              <a:t>POINTS (CCP</a:t>
            </a:r>
            <a:r>
              <a:rPr lang="en-US" sz="1100" dirty="0" smtClean="0">
                <a:latin typeface="Gill Sans"/>
                <a:ea typeface="Times New Roman" pitchFamily="18" charset="0"/>
                <a:cs typeface="Arial" pitchFamily="34" charset="0"/>
              </a:rPr>
              <a:t>’</a:t>
            </a:r>
            <a:r>
              <a:rPr lang="en-US" sz="1100" dirty="0" smtClean="0">
                <a:latin typeface="Arial" pitchFamily="34" charset="0"/>
                <a:ea typeface="Times New Roman" pitchFamily="18" charset="0"/>
                <a:cs typeface="Arial" pitchFamily="34" charset="0"/>
              </a:rPr>
              <a:t>S)</a:t>
            </a:r>
            <a:endParaRPr lang="en-US" sz="1100" dirty="0" smtClean="0">
              <a:ea typeface="Times New Roman" pitchFamily="18" charset="0"/>
              <a:cs typeface="Arial" pitchFamily="34" charset="0"/>
            </a:endParaRPr>
          </a:p>
        </p:txBody>
      </p:sp>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515</a:t>
            </a:r>
          </a:p>
          <a:p>
            <a:pPr algn="ctr" fontAlgn="auto">
              <a:spcAft>
                <a:spcPts val="0"/>
              </a:spcAft>
              <a:defRPr/>
            </a:pPr>
            <a:r>
              <a:rPr lang="en-US" sz="1600" b="1" dirty="0" smtClean="0">
                <a:ea typeface="+mj-ea"/>
                <a:cs typeface="Arial" pitchFamily="34" charset="0"/>
              </a:rPr>
              <a:t>Movement and Maneuver</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Air Assault </a:t>
            </a:r>
            <a:r>
              <a:rPr lang="en-US" sz="1600" b="1" dirty="0" smtClean="0">
                <a:ea typeface="+mj-ea"/>
                <a:cs typeface="Arial" pitchFamily="34" charset="0"/>
              </a:rPr>
              <a:t>Operations (1of 2)</a:t>
            </a:r>
            <a:endParaRPr lang="en-US" sz="1600" b="1" dirty="0">
              <a:ea typeface="+mj-ea"/>
              <a:cs typeface="Arial" pitchFamily="34" charset="0"/>
            </a:endParaRPr>
          </a:p>
        </p:txBody>
      </p:sp>
      <p:sp>
        <p:nvSpPr>
          <p:cNvPr id="9" name="Rectangle 20"/>
          <p:cNvSpPr txBox="1">
            <a:spLocks noChangeArrowheads="1"/>
          </p:cNvSpPr>
          <p:nvPr/>
        </p:nvSpPr>
        <p:spPr bwMode="auto">
          <a:xfrm>
            <a:off x="3517232" y="1636296"/>
            <a:ext cx="4267200" cy="4648200"/>
          </a:xfrm>
          <a:prstGeom prst="rect">
            <a:avLst/>
          </a:prstGeom>
          <a:noFill/>
          <a:ln w="41275">
            <a:noFill/>
            <a:miter lim="800000"/>
            <a:headEnd/>
            <a:tailEnd/>
          </a:ln>
        </p:spPr>
        <p:txBody>
          <a:bodyPr vert="horz" wrap="none" lIns="91440" tIns="45720" rIns="91440" bIns="45720" numCol="1" anchor="ctr"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tab pos="457200" algn="l"/>
              </a:tabLst>
              <a:defRPr/>
            </a:pPr>
            <a:r>
              <a:rPr kumimoji="0" lang="en-US" sz="1100" b="1" i="0" u="sng"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LANDING PLAN</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LZ PREP FIRES REQUIRED?</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WEAPONS STATUS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CHERRY / ICE CALL REQUIRED?</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PRIMARY LZ GRIDS AND NAME </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(MAP DATUM REQUIRED IF MGRS)</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LZ FREQUENCY AND CALLSIGN</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None/>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PRIMARY       ____________</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None/>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ALTERNATE   ____________</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LZ MARKINGS (IF AVAILABLE)</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LANDING HEADING (IF GROUND </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TACTICAL</a:t>
            </a:r>
            <a:r>
              <a:rPr lang="en-US" sz="1100" dirty="0" smtClean="0">
                <a:cs typeface="Times New Roman" pitchFamily="18" charset="0"/>
              </a:rPr>
              <a:t> </a:t>
            </a: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PLAN DICTATES)</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FORECASTED WINDS__________</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SUNRISE / SUNSET____________</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SUN / MOON ANGLE / %LUM__________</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LANDING FORMATION (IF GROUND </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TACTICAL PLAN DICTATES) </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DOOR EXIT  </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ALT LZ GRIDS AND NAME </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(MAP DATUM REQUIRED IF MGRS)</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LZ HAZARDS </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WIRES</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IED</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ENEMY FORCES</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DUST / TRASH / RECENTLY</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 HARVESTED FIELD</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ENEMY CONTACT IN LZ</a:t>
            </a: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WHAT IS THE MAX DISTANCE </a:t>
            </a:r>
          </a:p>
          <a:p>
            <a:pPr marL="342900" marR="0" lvl="0" indent="-342900" algn="l" defTabSz="914400" rtl="0" eaLnBrk="0" fontAlgn="base" latinLnBrk="0" hangingPunct="0">
              <a:lnSpc>
                <a:spcPct val="100000"/>
              </a:lnSpc>
              <a:spcBef>
                <a:spcPct val="20000"/>
              </a:spcBef>
              <a:spcAft>
                <a:spcPct val="0"/>
              </a:spcAft>
              <a:buClrTx/>
              <a:buSzTx/>
              <a:tabLst>
                <a:tab pos="457200" algn="l"/>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Times New Roman" pitchFamily="18" charset="0"/>
              </a:rPr>
              <a:t>AATFC WILL ACCEPT AWAY FROM OBJ</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8" name="Table 7"/>
          <p:cNvGraphicFramePr>
            <a:graphicFrameLocks noGrp="1"/>
          </p:cNvGraphicFramePr>
          <p:nvPr/>
        </p:nvGraphicFramePr>
        <p:xfrm>
          <a:off x="2057400" y="7315200"/>
          <a:ext cx="4572001" cy="1609411"/>
        </p:xfrm>
        <a:graphic>
          <a:graphicData uri="http://schemas.openxmlformats.org/drawingml/2006/table">
            <a:tbl>
              <a:tblPr/>
              <a:tblGrid>
                <a:gridCol w="1192291"/>
                <a:gridCol w="773126"/>
                <a:gridCol w="745182"/>
                <a:gridCol w="1861402"/>
              </a:tblGrid>
              <a:tr h="322912">
                <a:tc>
                  <a:txBody>
                    <a:bodyPr/>
                    <a:lstStyle/>
                    <a:p>
                      <a:pPr marL="0" marR="0" algn="ctr">
                        <a:spcBef>
                          <a:spcPts val="600"/>
                        </a:spcBef>
                        <a:spcAft>
                          <a:spcPts val="600"/>
                        </a:spcAft>
                      </a:pPr>
                      <a:r>
                        <a:rPr lang="en-US" sz="800" b="1" dirty="0" smtClean="0">
                          <a:latin typeface="Arial"/>
                        </a:rPr>
                        <a:t> </a:t>
                      </a:r>
                      <a:r>
                        <a:rPr lang="en-US" sz="800" b="1" dirty="0">
                          <a:latin typeface="Arial"/>
                        </a:rPr>
                        <a:t>Helicopter characteristics.</a:t>
                      </a:r>
                    </a:p>
                  </a:txBody>
                  <a:tcPr marL="74518" marR="74518" marT="37259" marB="37259"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500"/>
                    </a:p>
                  </a:txBody>
                  <a:tcPr marL="74518" marR="74518" marT="37259" marB="37259">
                    <a:lnL>
                      <a:noFill/>
                    </a:lnL>
                    <a:lnB w="12700" cap="flat" cmpd="sng" algn="ctr">
                      <a:solidFill>
                        <a:srgbClr val="000000"/>
                      </a:solidFill>
                      <a:prstDash val="solid"/>
                      <a:round/>
                      <a:headEnd type="none" w="med" len="med"/>
                      <a:tailEnd type="none" w="med" len="med"/>
                    </a:lnB>
                  </a:tcPr>
                </a:tc>
                <a:tc>
                  <a:txBody>
                    <a:bodyPr/>
                    <a:lstStyle/>
                    <a:p>
                      <a:endParaRPr lang="en-US" sz="1500"/>
                    </a:p>
                  </a:txBody>
                  <a:tcPr marL="74518" marR="74518" marT="37259" marB="37259">
                    <a:lnB w="12700" cap="flat" cmpd="sng" algn="ctr">
                      <a:solidFill>
                        <a:srgbClr val="000000"/>
                      </a:solidFill>
                      <a:prstDash val="solid"/>
                      <a:round/>
                      <a:headEnd type="none" w="med" len="med"/>
                      <a:tailEnd type="none" w="med" len="med"/>
                    </a:lnB>
                  </a:tcPr>
                </a:tc>
                <a:tc>
                  <a:txBody>
                    <a:bodyPr/>
                    <a:lstStyle/>
                    <a:p>
                      <a:endParaRPr lang="en-US" sz="1500"/>
                    </a:p>
                  </a:txBody>
                  <a:tcPr marL="74518" marR="74518" marT="37259" marB="37259">
                    <a:lnB w="12700" cap="flat" cmpd="sng" algn="ctr">
                      <a:solidFill>
                        <a:srgbClr val="000000"/>
                      </a:solidFill>
                      <a:prstDash val="solid"/>
                      <a:round/>
                      <a:headEnd type="none" w="med" len="med"/>
                      <a:tailEnd type="none" w="med" len="med"/>
                    </a:lnB>
                  </a:tcPr>
                </a:tc>
              </a:tr>
              <a:tr h="111777">
                <a:tc>
                  <a:txBody>
                    <a:bodyPr/>
                    <a:lstStyle/>
                    <a:p>
                      <a:pPr marL="0" marR="0" algn="l">
                        <a:spcBef>
                          <a:spcPts val="200"/>
                        </a:spcBef>
                        <a:spcAft>
                          <a:spcPts val="100"/>
                        </a:spcAft>
                      </a:pPr>
                      <a:r>
                        <a:rPr lang="en-US" sz="700" b="1" i="0">
                          <a:latin typeface="Arial"/>
                        </a:rPr>
                        <a:t> </a:t>
                      </a:r>
                      <a:endParaRPr lang="en-US" sz="700" b="1" i="1">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l">
                        <a:spcBef>
                          <a:spcPts val="200"/>
                        </a:spcBef>
                        <a:spcAft>
                          <a:spcPts val="100"/>
                        </a:spcAft>
                      </a:pPr>
                      <a:r>
                        <a:rPr lang="en-US" sz="700" b="1" i="0">
                          <a:latin typeface="Arial"/>
                        </a:rPr>
                        <a:t>UH-60A</a:t>
                      </a:r>
                      <a:endParaRPr lang="en-US" sz="700" b="1" i="1">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200"/>
                        </a:spcBef>
                        <a:spcAft>
                          <a:spcPts val="100"/>
                        </a:spcAft>
                      </a:pPr>
                      <a:r>
                        <a:rPr lang="en-US" sz="700" b="1" i="0">
                          <a:latin typeface="Arial"/>
                        </a:rPr>
                        <a:t>UH-60L</a:t>
                      </a:r>
                      <a:endParaRPr lang="en-US" sz="700" b="1" i="1">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200"/>
                        </a:spcBef>
                        <a:spcAft>
                          <a:spcPts val="100"/>
                        </a:spcAft>
                      </a:pPr>
                      <a:r>
                        <a:rPr lang="en-US" sz="700" b="1" i="0">
                          <a:latin typeface="Arial"/>
                        </a:rPr>
                        <a:t>CH-47D</a:t>
                      </a:r>
                      <a:endParaRPr lang="en-US" sz="700" b="1" i="1">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48394">
                <a:tc>
                  <a:txBody>
                    <a:bodyPr/>
                    <a:lstStyle/>
                    <a:p>
                      <a:pPr marL="0" marR="0" algn="l">
                        <a:spcBef>
                          <a:spcPts val="200"/>
                        </a:spcBef>
                        <a:spcAft>
                          <a:spcPts val="100"/>
                        </a:spcAft>
                      </a:pPr>
                      <a:r>
                        <a:rPr lang="en-US" sz="800" b="1">
                          <a:latin typeface="Arial"/>
                        </a:rPr>
                        <a:t>Passenger capacity (seats in)</a:t>
                      </a:r>
                      <a:endParaRPr lang="en-US" sz="800">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11</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11</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33</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394">
                <a:tc>
                  <a:txBody>
                    <a:bodyPr/>
                    <a:lstStyle/>
                    <a:p>
                      <a:pPr marL="0" marR="0" algn="l">
                        <a:spcBef>
                          <a:spcPts val="200"/>
                        </a:spcBef>
                        <a:spcAft>
                          <a:spcPts val="100"/>
                        </a:spcAft>
                      </a:pPr>
                      <a:r>
                        <a:rPr lang="en-US" sz="800" b="1">
                          <a:latin typeface="Arial"/>
                        </a:rPr>
                        <a:t>Passenger capacity (seats out)</a:t>
                      </a:r>
                      <a:endParaRPr lang="en-US" sz="800">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18</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18</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60</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197">
                <a:tc>
                  <a:txBody>
                    <a:bodyPr/>
                    <a:lstStyle/>
                    <a:p>
                      <a:pPr marL="0" marR="0" algn="l">
                        <a:spcBef>
                          <a:spcPts val="200"/>
                        </a:spcBef>
                        <a:spcAft>
                          <a:spcPts val="100"/>
                        </a:spcAft>
                      </a:pPr>
                      <a:r>
                        <a:rPr lang="en-US" sz="800" b="1">
                          <a:latin typeface="Arial"/>
                        </a:rPr>
                        <a:t>Max cargo weight</a:t>
                      </a:r>
                      <a:endParaRPr lang="en-US" sz="800">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8,500 lbs.</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8,500 lbs.</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26,000 lbs.</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689">
                <a:tc>
                  <a:txBody>
                    <a:bodyPr/>
                    <a:lstStyle/>
                    <a:p>
                      <a:pPr marL="0" marR="0" algn="l">
                        <a:spcBef>
                          <a:spcPts val="200"/>
                        </a:spcBef>
                        <a:spcAft>
                          <a:spcPts val="100"/>
                        </a:spcAft>
                      </a:pPr>
                      <a:r>
                        <a:rPr lang="en-US" sz="800" b="1">
                          <a:latin typeface="Arial"/>
                        </a:rPr>
                        <a:t>Cargo hook capacity</a:t>
                      </a:r>
                      <a:endParaRPr lang="en-US" sz="800">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8,000 lbs.</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9,000 lbs.</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00"/>
                        </a:spcBef>
                        <a:spcAft>
                          <a:spcPts val="100"/>
                        </a:spcAft>
                      </a:pPr>
                      <a:r>
                        <a:rPr lang="en-US" sz="800">
                          <a:latin typeface="Arial"/>
                        </a:rPr>
                        <a:t>26,000 lbs. (center hook)</a:t>
                      </a:r>
                    </a:p>
                    <a:p>
                      <a:pPr marL="0" marR="0" algn="l">
                        <a:spcBef>
                          <a:spcPts val="200"/>
                        </a:spcBef>
                        <a:spcAft>
                          <a:spcPts val="100"/>
                        </a:spcAft>
                      </a:pPr>
                      <a:r>
                        <a:rPr lang="en-US" sz="800">
                          <a:latin typeface="Arial"/>
                        </a:rPr>
                        <a:t>17,000 lbs (fore &amp; aft hook)</a:t>
                      </a:r>
                    </a:p>
                    <a:p>
                      <a:pPr marL="0" marR="0" algn="l">
                        <a:spcBef>
                          <a:spcPts val="200"/>
                        </a:spcBef>
                        <a:spcAft>
                          <a:spcPts val="100"/>
                        </a:spcAft>
                      </a:pPr>
                      <a:r>
                        <a:rPr lang="en-US" sz="800">
                          <a:latin typeface="Arial"/>
                        </a:rPr>
                        <a:t>25,000 lbs (fore &amp; aft hook combined)</a:t>
                      </a: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777">
                <a:tc gridSpan="4">
                  <a:txBody>
                    <a:bodyPr/>
                    <a:lstStyle/>
                    <a:p>
                      <a:pPr marL="0" marR="0" algn="l">
                        <a:spcBef>
                          <a:spcPts val="200"/>
                        </a:spcBef>
                        <a:spcAft>
                          <a:spcPts val="100"/>
                        </a:spcAft>
                      </a:pPr>
                      <a:r>
                        <a:rPr lang="en-US" sz="700" b="1" dirty="0">
                          <a:latin typeface="Arial"/>
                        </a:rPr>
                        <a:t>NOTE:</a:t>
                      </a:r>
                      <a:r>
                        <a:rPr lang="en-US" sz="700" dirty="0">
                          <a:latin typeface="Arial"/>
                        </a:rPr>
                        <a:t> Actual allowable cargo load (ACL) may be determined by ground and aviation unit commanders.</a:t>
                      </a:r>
                      <a:endParaRPr lang="en-US" sz="800" dirty="0">
                        <a:latin typeface="Arial"/>
                      </a:endParaRPr>
                    </a:p>
                  </a:txBody>
                  <a:tcPr marL="55889" marR="55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515</a:t>
            </a:r>
          </a:p>
          <a:p>
            <a:pPr algn="ctr" fontAlgn="auto">
              <a:spcAft>
                <a:spcPts val="0"/>
              </a:spcAft>
              <a:defRPr/>
            </a:pPr>
            <a:r>
              <a:rPr lang="en-US" sz="1600" b="1" dirty="0" smtClean="0">
                <a:ea typeface="+mj-ea"/>
                <a:cs typeface="Arial" pitchFamily="34" charset="0"/>
              </a:rPr>
              <a:t>Movement and Maneuver</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Air Assault </a:t>
            </a:r>
            <a:r>
              <a:rPr lang="en-US" sz="1600" b="1" dirty="0" smtClean="0">
                <a:ea typeface="+mj-ea"/>
                <a:cs typeface="Arial" pitchFamily="34" charset="0"/>
              </a:rPr>
              <a:t>Operations (2 of 2)</a:t>
            </a:r>
            <a:endParaRPr lang="en-US" sz="1600" b="1" dirty="0">
              <a:ea typeface="+mj-ea"/>
              <a:cs typeface="Arial" pitchFamily="34" charset="0"/>
            </a:endParaRPr>
          </a:p>
        </p:txBody>
      </p:sp>
      <p:pic>
        <p:nvPicPr>
          <p:cNvPr id="579594" name="Picture 10" descr="http://ciehub.info/References/rdl.train.army.mil/soldierPortal/atia/adlsc/view/public/23583-1/FM/3-21.8/image249.jpg"/>
          <p:cNvPicPr>
            <a:picLocks noChangeAspect="1" noChangeArrowheads="1"/>
          </p:cNvPicPr>
          <p:nvPr/>
        </p:nvPicPr>
        <p:blipFill>
          <a:blip r:embed="rId2" cstate="print"/>
          <a:srcRect/>
          <a:stretch>
            <a:fillRect/>
          </a:stretch>
        </p:blipFill>
        <p:spPr bwMode="auto">
          <a:xfrm>
            <a:off x="304800" y="1117605"/>
            <a:ext cx="6248400" cy="2266950"/>
          </a:xfrm>
          <a:prstGeom prst="rect">
            <a:avLst/>
          </a:prstGeom>
          <a:noFill/>
        </p:spPr>
      </p:pic>
      <p:sp>
        <p:nvSpPr>
          <p:cNvPr id="21" name="Rectangle 20"/>
          <p:cNvSpPr/>
          <p:nvPr/>
        </p:nvSpPr>
        <p:spPr>
          <a:xfrm>
            <a:off x="304800" y="6596390"/>
            <a:ext cx="5257800" cy="261610"/>
          </a:xfrm>
          <a:prstGeom prst="rect">
            <a:avLst/>
          </a:prstGeom>
        </p:spPr>
        <p:txBody>
          <a:bodyPr wrap="square">
            <a:spAutoFit/>
          </a:bodyPr>
          <a:lstStyle/>
          <a:p>
            <a:r>
              <a:rPr lang="en-US" sz="1100" dirty="0" smtClean="0"/>
              <a:t>UH-60 Loading/Unloading Sequence</a:t>
            </a:r>
            <a:r>
              <a:rPr lang="en-US" sz="1100" b="1" dirty="0" smtClean="0"/>
              <a:t>.</a:t>
            </a:r>
            <a:endParaRPr lang="en-US" sz="1100" dirty="0"/>
          </a:p>
        </p:txBody>
      </p:sp>
      <p:pic>
        <p:nvPicPr>
          <p:cNvPr id="579595" name="Picture 11"/>
          <p:cNvPicPr>
            <a:picLocks noChangeAspect="1" noChangeArrowheads="1"/>
          </p:cNvPicPr>
          <p:nvPr/>
        </p:nvPicPr>
        <p:blipFill>
          <a:blip r:embed="rId3" cstate="print"/>
          <a:srcRect l="54561" t="26041" r="18326" b="26042"/>
          <a:stretch>
            <a:fillRect/>
          </a:stretch>
        </p:blipFill>
        <p:spPr bwMode="auto">
          <a:xfrm>
            <a:off x="194731" y="6979319"/>
            <a:ext cx="3200400" cy="1817511"/>
          </a:xfrm>
          <a:prstGeom prst="rect">
            <a:avLst/>
          </a:prstGeom>
          <a:noFill/>
          <a:ln w="9525">
            <a:noFill/>
            <a:miter lim="800000"/>
            <a:headEnd/>
            <a:tailEnd/>
          </a:ln>
        </p:spPr>
      </p:pic>
      <p:pic>
        <p:nvPicPr>
          <p:cNvPr id="579596" name="Picture 12"/>
          <p:cNvPicPr>
            <a:picLocks noChangeAspect="1" noChangeArrowheads="1"/>
          </p:cNvPicPr>
          <p:nvPr/>
        </p:nvPicPr>
        <p:blipFill>
          <a:blip r:embed="rId4" cstate="print"/>
          <a:srcRect l="53013" t="22917" r="22552" b="28125"/>
          <a:stretch>
            <a:fillRect/>
          </a:stretch>
        </p:blipFill>
        <p:spPr bwMode="auto">
          <a:xfrm>
            <a:off x="3352800" y="6324600"/>
            <a:ext cx="3229584" cy="2438400"/>
          </a:xfrm>
          <a:prstGeom prst="rect">
            <a:avLst/>
          </a:prstGeom>
          <a:noFill/>
          <a:ln w="9525">
            <a:noFill/>
            <a:miter lim="800000"/>
            <a:headEnd/>
            <a:tailEnd/>
          </a:ln>
        </p:spPr>
      </p:pic>
      <p:pic>
        <p:nvPicPr>
          <p:cNvPr id="579597" name="Picture 13"/>
          <p:cNvPicPr>
            <a:picLocks noChangeAspect="1" noChangeArrowheads="1"/>
          </p:cNvPicPr>
          <p:nvPr/>
        </p:nvPicPr>
        <p:blipFill>
          <a:blip r:embed="rId5" cstate="print">
            <a:clrChange>
              <a:clrFrom>
                <a:srgbClr val="FFFFFF"/>
              </a:clrFrom>
              <a:clrTo>
                <a:srgbClr val="FFFFFF">
                  <a:alpha val="0"/>
                </a:srgbClr>
              </a:clrTo>
            </a:clrChange>
          </a:blip>
          <a:srcRect l="52678" t="22917" r="24226" b="26042"/>
          <a:stretch>
            <a:fillRect/>
          </a:stretch>
        </p:blipFill>
        <p:spPr bwMode="auto">
          <a:xfrm>
            <a:off x="3644640" y="3979333"/>
            <a:ext cx="3111759" cy="2209800"/>
          </a:xfrm>
          <a:prstGeom prst="rect">
            <a:avLst/>
          </a:prstGeom>
          <a:noFill/>
          <a:ln w="9525">
            <a:noFill/>
            <a:miter lim="800000"/>
            <a:headEnd/>
            <a:tailEnd/>
          </a:ln>
        </p:spPr>
      </p:pic>
      <p:pic>
        <p:nvPicPr>
          <p:cNvPr id="579599" name="Picture 15"/>
          <p:cNvPicPr>
            <a:picLocks noChangeAspect="1" noChangeArrowheads="1"/>
          </p:cNvPicPr>
          <p:nvPr/>
        </p:nvPicPr>
        <p:blipFill>
          <a:blip r:embed="rId6" cstate="print">
            <a:clrChange>
              <a:clrFrom>
                <a:srgbClr val="FEFEFE"/>
              </a:clrFrom>
              <a:clrTo>
                <a:srgbClr val="FEFEFE">
                  <a:alpha val="0"/>
                </a:srgbClr>
              </a:clrTo>
            </a:clrChange>
          </a:blip>
          <a:srcRect l="50000" t="19792" r="21213" b="22917"/>
          <a:stretch>
            <a:fillRect/>
          </a:stretch>
        </p:blipFill>
        <p:spPr bwMode="auto">
          <a:xfrm>
            <a:off x="165944" y="3657600"/>
            <a:ext cx="3931920" cy="2514600"/>
          </a:xfrm>
          <a:prstGeom prst="rect">
            <a:avLst/>
          </a:prstGeom>
          <a:noFill/>
          <a:ln w="9525">
            <a:noFill/>
            <a:miter lim="800000"/>
            <a:headEnd/>
            <a:tailEnd/>
          </a:ln>
        </p:spPr>
      </p:pic>
      <p:sp>
        <p:nvSpPr>
          <p:cNvPr id="27" name="Rectangle 26"/>
          <p:cNvSpPr/>
          <p:nvPr/>
        </p:nvSpPr>
        <p:spPr>
          <a:xfrm>
            <a:off x="457200" y="3395990"/>
            <a:ext cx="5257800" cy="261610"/>
          </a:xfrm>
          <a:prstGeom prst="rect">
            <a:avLst/>
          </a:prstGeom>
        </p:spPr>
        <p:txBody>
          <a:bodyPr wrap="square">
            <a:spAutoFit/>
          </a:bodyPr>
          <a:lstStyle/>
          <a:p>
            <a:r>
              <a:rPr lang="en-US" sz="1100" dirty="0" smtClean="0"/>
              <a:t>Large PZ Diagram</a:t>
            </a:r>
            <a:endParaRPr lang="en-US" sz="11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Rectangle 7"/>
          <p:cNvSpPr/>
          <p:nvPr/>
        </p:nvSpPr>
        <p:spPr>
          <a:xfrm>
            <a:off x="228600" y="1066800"/>
            <a:ext cx="6400800" cy="4324261"/>
          </a:xfrm>
          <a:prstGeom prst="rect">
            <a:avLst/>
          </a:prstGeom>
        </p:spPr>
        <p:txBody>
          <a:bodyPr>
            <a:spAutoFit/>
          </a:bodyPr>
          <a:lstStyle/>
          <a:p>
            <a:pPr fontAlgn="auto">
              <a:spcBef>
                <a:spcPts val="0"/>
              </a:spcBef>
              <a:spcAft>
                <a:spcPts val="0"/>
              </a:spcAft>
              <a:defRPr/>
            </a:pPr>
            <a:r>
              <a:rPr lang="en-US" sz="1100" b="1" dirty="0">
                <a:cs typeface="Arial" pitchFamily="34" charset="0"/>
              </a:rPr>
              <a:t>FUNDAMENTALS OF URBAN OPERATIONS</a:t>
            </a:r>
          </a:p>
          <a:p>
            <a:pPr fontAlgn="auto">
              <a:spcBef>
                <a:spcPts val="0"/>
              </a:spcBef>
              <a:spcAft>
                <a:spcPts val="0"/>
              </a:spcAft>
              <a:defRPr/>
            </a:pPr>
            <a:r>
              <a:rPr lang="en-US" sz="1100" dirty="0">
                <a:cs typeface="Arial" pitchFamily="34" charset="0"/>
              </a:rPr>
              <a:t>When planning and executing urban operations, scouts consider certain fundamentals particular to man-made complex terrain. The eight fundamentals of urban operations include—</a:t>
            </a:r>
          </a:p>
          <a:p>
            <a:pPr marL="341313" indent="-233363" fontAlgn="auto">
              <a:spcBef>
                <a:spcPts val="0"/>
              </a:spcBef>
              <a:spcAft>
                <a:spcPts val="0"/>
              </a:spcAft>
              <a:buFont typeface="Arial" pitchFamily="34" charset="0"/>
              <a:buChar char="•"/>
              <a:defRPr/>
            </a:pPr>
            <a:r>
              <a:rPr lang="en-US" sz="1100" dirty="0">
                <a:cs typeface="Arial" pitchFamily="34" charset="0"/>
              </a:rPr>
              <a:t>Conduct aggressive ISR operations.</a:t>
            </a:r>
          </a:p>
          <a:p>
            <a:pPr marL="341313" indent="-233363" fontAlgn="auto">
              <a:spcBef>
                <a:spcPts val="0"/>
              </a:spcBef>
              <a:spcAft>
                <a:spcPts val="0"/>
              </a:spcAft>
              <a:buFont typeface="Arial" pitchFamily="34" charset="0"/>
              <a:buChar char="•"/>
              <a:defRPr/>
            </a:pPr>
            <a:r>
              <a:rPr lang="en-US" sz="1100" dirty="0">
                <a:cs typeface="Arial" pitchFamily="34" charset="0"/>
              </a:rPr>
              <a:t>Understand the human dimension.</a:t>
            </a:r>
          </a:p>
          <a:p>
            <a:pPr marL="341313" indent="-233363" fontAlgn="auto">
              <a:spcBef>
                <a:spcPts val="0"/>
              </a:spcBef>
              <a:spcAft>
                <a:spcPts val="0"/>
              </a:spcAft>
              <a:buFont typeface="Arial" pitchFamily="34" charset="0"/>
              <a:buChar char="•"/>
              <a:defRPr/>
            </a:pPr>
            <a:r>
              <a:rPr lang="fr-FR" sz="1100" dirty="0">
                <a:cs typeface="Arial" pitchFamily="34" charset="0"/>
              </a:rPr>
              <a:t>Separate </a:t>
            </a:r>
            <a:r>
              <a:rPr lang="fr-FR" sz="1100" dirty="0" smtClean="0">
                <a:cs typeface="Arial" pitchFamily="34" charset="0"/>
              </a:rPr>
              <a:t>non-combattants </a:t>
            </a:r>
            <a:r>
              <a:rPr lang="fr-FR" sz="1100" dirty="0">
                <a:cs typeface="Arial" pitchFamily="34" charset="0"/>
              </a:rPr>
              <a:t>from </a:t>
            </a:r>
            <a:r>
              <a:rPr lang="fr-FR" sz="1100" dirty="0" smtClean="0">
                <a:cs typeface="Arial" pitchFamily="34" charset="0"/>
              </a:rPr>
              <a:t>combattants.</a:t>
            </a:r>
            <a:endParaRPr lang="fr-FR" sz="1100" dirty="0">
              <a:cs typeface="Arial" pitchFamily="34" charset="0"/>
            </a:endParaRPr>
          </a:p>
          <a:p>
            <a:pPr marL="341313" indent="-233363" fontAlgn="auto">
              <a:spcBef>
                <a:spcPts val="0"/>
              </a:spcBef>
              <a:spcAft>
                <a:spcPts val="0"/>
              </a:spcAft>
              <a:buFont typeface="Arial" pitchFamily="34" charset="0"/>
              <a:buChar char="•"/>
              <a:defRPr/>
            </a:pPr>
            <a:r>
              <a:rPr lang="en-US" sz="1100" dirty="0">
                <a:cs typeface="Arial" pitchFamily="34" charset="0"/>
              </a:rPr>
              <a:t>Avoid the attrition approach.</a:t>
            </a:r>
          </a:p>
          <a:p>
            <a:pPr marL="341313" indent="-233363" fontAlgn="auto">
              <a:spcBef>
                <a:spcPts val="0"/>
              </a:spcBef>
              <a:spcAft>
                <a:spcPts val="0"/>
              </a:spcAft>
              <a:buFont typeface="Arial" pitchFamily="34" charset="0"/>
              <a:buChar char="•"/>
              <a:defRPr/>
            </a:pPr>
            <a:r>
              <a:rPr lang="en-US" sz="1100" dirty="0">
                <a:cs typeface="Arial" pitchFamily="34" charset="0"/>
              </a:rPr>
              <a:t>Control what is essential.</a:t>
            </a:r>
          </a:p>
          <a:p>
            <a:pPr marL="341313" indent="-233363" fontAlgn="auto">
              <a:spcBef>
                <a:spcPts val="0"/>
              </a:spcBef>
              <a:spcAft>
                <a:spcPts val="0"/>
              </a:spcAft>
              <a:buFont typeface="Arial" pitchFamily="34" charset="0"/>
              <a:buChar char="•"/>
              <a:defRPr/>
            </a:pPr>
            <a:r>
              <a:rPr lang="en-US" sz="1100" dirty="0">
                <a:cs typeface="Arial" pitchFamily="34" charset="0"/>
              </a:rPr>
              <a:t>Maximize effects without unnecessary collateral damage.</a:t>
            </a:r>
          </a:p>
          <a:p>
            <a:pPr marL="341313" indent="-233363" fontAlgn="auto">
              <a:spcBef>
                <a:spcPts val="0"/>
              </a:spcBef>
              <a:spcAft>
                <a:spcPts val="0"/>
              </a:spcAft>
              <a:buFont typeface="Arial" pitchFamily="34" charset="0"/>
              <a:buChar char="•"/>
              <a:defRPr/>
            </a:pPr>
            <a:r>
              <a:rPr lang="en-US" sz="1100" dirty="0">
                <a:cs typeface="Arial" pitchFamily="34" charset="0"/>
              </a:rPr>
              <a:t>Conduct close combat.</a:t>
            </a:r>
          </a:p>
          <a:p>
            <a:pPr marL="341313" indent="-233363" fontAlgn="auto">
              <a:spcBef>
                <a:spcPts val="0"/>
              </a:spcBef>
              <a:spcAft>
                <a:spcPts val="0"/>
              </a:spcAft>
              <a:buFont typeface="Arial" pitchFamily="34" charset="0"/>
              <a:buChar char="•"/>
              <a:defRPr/>
            </a:pPr>
            <a:r>
              <a:rPr lang="en-US" sz="1100" dirty="0">
                <a:cs typeface="Arial" pitchFamily="34" charset="0"/>
              </a:rPr>
              <a:t>Conduct transition control.</a:t>
            </a:r>
          </a:p>
          <a:p>
            <a:pPr marL="341313" indent="-233363" fontAlgn="auto">
              <a:spcBef>
                <a:spcPts val="0"/>
              </a:spcBef>
              <a:spcAft>
                <a:spcPts val="0"/>
              </a:spcAft>
              <a:buFont typeface="Arial" pitchFamily="34" charset="0"/>
              <a:buChar char="•"/>
              <a:defRPr/>
            </a:pPr>
            <a:endParaRPr lang="en-US" sz="1100" dirty="0">
              <a:cs typeface="Arial" pitchFamily="34" charset="0"/>
            </a:endParaRPr>
          </a:p>
          <a:p>
            <a:pPr fontAlgn="auto">
              <a:spcBef>
                <a:spcPts val="0"/>
              </a:spcBef>
              <a:spcAft>
                <a:spcPts val="0"/>
              </a:spcAft>
              <a:defRPr/>
            </a:pPr>
            <a:r>
              <a:rPr lang="en-US" sz="1100" b="1" dirty="0">
                <a:cs typeface="Arial" pitchFamily="34" charset="0"/>
              </a:rPr>
              <a:t>PREPARING FOR URBAN OPERATIONS</a:t>
            </a:r>
          </a:p>
          <a:p>
            <a:pPr fontAlgn="auto">
              <a:spcBef>
                <a:spcPts val="0"/>
              </a:spcBef>
              <a:spcAft>
                <a:spcPts val="0"/>
              </a:spcAft>
              <a:defRPr/>
            </a:pPr>
            <a:r>
              <a:rPr lang="en-US" sz="1100" dirty="0">
                <a:cs typeface="Arial" pitchFamily="34" charset="0"/>
              </a:rPr>
              <a:t>To operate effectively in an urban environment, platoons must prepare by developing a thorough</a:t>
            </a:r>
          </a:p>
          <a:p>
            <a:pPr fontAlgn="auto">
              <a:spcBef>
                <a:spcPts val="0"/>
              </a:spcBef>
              <a:spcAft>
                <a:spcPts val="0"/>
              </a:spcAft>
              <a:defRPr/>
            </a:pPr>
            <a:r>
              <a:rPr lang="en-US" sz="1100" dirty="0">
                <a:cs typeface="Arial" pitchFamily="34" charset="0"/>
              </a:rPr>
              <a:t>understanding of the urban environment through rigorous, realistic training. Platoons cover full spectrum</a:t>
            </a:r>
          </a:p>
          <a:p>
            <a:pPr fontAlgn="auto">
              <a:spcBef>
                <a:spcPts val="0"/>
              </a:spcBef>
              <a:spcAft>
                <a:spcPts val="0"/>
              </a:spcAft>
              <a:defRPr/>
            </a:pPr>
            <a:r>
              <a:rPr lang="en-US" sz="1100" dirty="0">
                <a:cs typeface="Arial" pitchFamily="34" charset="0"/>
              </a:rPr>
              <a:t>operations, including appropriate TTP (see FM 3-06.11). In addition, preparations should cover—</a:t>
            </a:r>
          </a:p>
          <a:p>
            <a:pPr marL="341313" indent="-233363" fontAlgn="auto">
              <a:spcBef>
                <a:spcPts val="0"/>
              </a:spcBef>
              <a:spcAft>
                <a:spcPts val="0"/>
              </a:spcAft>
              <a:buFont typeface="Arial" pitchFamily="34" charset="0"/>
              <a:buChar char="•"/>
              <a:defRPr/>
            </a:pPr>
            <a:r>
              <a:rPr lang="en-US" sz="1100" dirty="0">
                <a:cs typeface="Arial" pitchFamily="34" charset="0"/>
              </a:rPr>
              <a:t>Psychological impact of intense, close combat against well-trained, relentless, and adaptive enemies.</a:t>
            </a:r>
          </a:p>
          <a:p>
            <a:pPr marL="341313" indent="-233363" fontAlgn="auto">
              <a:spcBef>
                <a:spcPts val="0"/>
              </a:spcBef>
              <a:spcAft>
                <a:spcPts val="0"/>
              </a:spcAft>
              <a:buFont typeface="Arial" pitchFamily="34" charset="0"/>
              <a:buChar char="•"/>
              <a:defRPr/>
            </a:pPr>
            <a:r>
              <a:rPr lang="en-US" sz="1100" dirty="0">
                <a:cs typeface="Arial" pitchFamily="34" charset="0"/>
              </a:rPr>
              <a:t>The effects of noncombatants—including governmental and nongovernmental organizations and agencies—in close proximity to Army forces.</a:t>
            </a:r>
          </a:p>
          <a:p>
            <a:pPr marL="341313" indent="-233363" fontAlgn="auto">
              <a:spcBef>
                <a:spcPts val="0"/>
              </a:spcBef>
              <a:spcAft>
                <a:spcPts val="0"/>
              </a:spcAft>
              <a:buFont typeface="Arial" pitchFamily="34" charset="0"/>
              <a:buChar char="•"/>
              <a:defRPr/>
            </a:pPr>
            <a:r>
              <a:rPr lang="en-US" sz="1100" dirty="0">
                <a:cs typeface="Arial" pitchFamily="34" charset="0"/>
              </a:rPr>
              <a:t>An in-depth understanding of culture and its effects on perceptions.</a:t>
            </a:r>
          </a:p>
          <a:p>
            <a:pPr marL="341313" indent="-233363" fontAlgn="auto">
              <a:spcBef>
                <a:spcPts val="0"/>
              </a:spcBef>
              <a:spcAft>
                <a:spcPts val="0"/>
              </a:spcAft>
              <a:buFont typeface="Arial" pitchFamily="34" charset="0"/>
              <a:buChar char="•"/>
              <a:defRPr/>
            </a:pPr>
            <a:r>
              <a:rPr lang="en-US" sz="1100" dirty="0">
                <a:cs typeface="Arial" pitchFamily="34" charset="0"/>
              </a:rPr>
              <a:t>An understanding of civil administration and governance.</a:t>
            </a:r>
          </a:p>
          <a:p>
            <a:pPr marL="341313" indent="-233363" fontAlgn="auto">
              <a:spcBef>
                <a:spcPts val="0"/>
              </a:spcBef>
              <a:spcAft>
                <a:spcPts val="0"/>
              </a:spcAft>
              <a:buFont typeface="Arial" pitchFamily="34" charset="0"/>
              <a:buChar char="•"/>
              <a:defRPr/>
            </a:pPr>
            <a:r>
              <a:rPr lang="en-US" sz="1100" dirty="0">
                <a:cs typeface="Arial" pitchFamily="34" charset="0"/>
              </a:rPr>
              <a:t>The ability to mediate and negotiate with civilians, including effective communication through an interpreter.</a:t>
            </a: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516</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Urban </a:t>
            </a:r>
            <a:r>
              <a:rPr lang="en-US" sz="1600" b="1" dirty="0" smtClean="0">
                <a:ea typeface="+mj-ea"/>
                <a:cs typeface="Arial" pitchFamily="34" charset="0"/>
              </a:rPr>
              <a:t>Operations (1 of 2)</a:t>
            </a:r>
            <a:endParaRPr lang="en-US" sz="1600" b="1" dirty="0">
              <a:ea typeface="+mj-ea"/>
              <a:cs typeface="Arial" pitchFamily="34" charset="0"/>
            </a:endParaRPr>
          </a:p>
        </p:txBody>
      </p:sp>
      <p:sp>
        <p:nvSpPr>
          <p:cNvPr id="5" name="Rectangle 4"/>
          <p:cNvSpPr/>
          <p:nvPr/>
        </p:nvSpPr>
        <p:spPr>
          <a:xfrm>
            <a:off x="228600" y="5334000"/>
            <a:ext cx="6400800" cy="3477875"/>
          </a:xfrm>
          <a:prstGeom prst="rect">
            <a:avLst/>
          </a:prstGeom>
        </p:spPr>
        <p:txBody>
          <a:bodyPr>
            <a:spAutoFit/>
          </a:bodyPr>
          <a:lstStyle/>
          <a:p>
            <a:pPr fontAlgn="auto">
              <a:spcBef>
                <a:spcPts val="0"/>
              </a:spcBef>
              <a:spcAft>
                <a:spcPts val="0"/>
              </a:spcAft>
              <a:defRPr/>
            </a:pPr>
            <a:r>
              <a:rPr lang="en-US" sz="1100" b="1" dirty="0">
                <a:cs typeface="Arial" pitchFamily="34" charset="0"/>
              </a:rPr>
              <a:t>PREPARING FOR URBAN OPERATIONS (continued)</a:t>
            </a:r>
          </a:p>
          <a:p>
            <a:pPr marL="341313" indent="-233363" fontAlgn="auto">
              <a:spcBef>
                <a:spcPts val="0"/>
              </a:spcBef>
              <a:spcAft>
                <a:spcPts val="0"/>
              </a:spcAft>
              <a:buFont typeface="Arial" pitchFamily="34" charset="0"/>
              <a:buChar char="•"/>
              <a:defRPr/>
            </a:pPr>
            <a:r>
              <a:rPr lang="en-US" sz="1100" dirty="0">
                <a:cs typeface="Arial" pitchFamily="34" charset="0"/>
              </a:rPr>
              <a:t>The development and use of flexible, effective, and understandable ROE.</a:t>
            </a:r>
          </a:p>
          <a:p>
            <a:pPr marL="341313" indent="-233363" fontAlgn="auto">
              <a:spcBef>
                <a:spcPts val="0"/>
              </a:spcBef>
              <a:spcAft>
                <a:spcPts val="0"/>
              </a:spcAft>
              <a:buFont typeface="Arial" pitchFamily="34" charset="0"/>
              <a:buChar char="•"/>
              <a:defRPr/>
            </a:pPr>
            <a:r>
              <a:rPr lang="en-US" sz="1100" dirty="0">
                <a:cs typeface="Arial" pitchFamily="34" charset="0"/>
              </a:rPr>
              <a:t>Employment of a complex intelligence environment requiring lower-echelon units to collect and forward essential information to higher echelons for rapid synthesis into timely and actionable intelligence for all levels of command.</a:t>
            </a:r>
          </a:p>
          <a:p>
            <a:pPr marL="341313" indent="-233363" fontAlgn="auto">
              <a:spcBef>
                <a:spcPts val="0"/>
              </a:spcBef>
              <a:spcAft>
                <a:spcPts val="0"/>
              </a:spcAft>
              <a:buFont typeface="Arial" pitchFamily="34" charset="0"/>
              <a:buChar char="•"/>
              <a:defRPr/>
            </a:pPr>
            <a:r>
              <a:rPr lang="en-US" sz="1100" dirty="0">
                <a:cs typeface="Arial" pitchFamily="34" charset="0"/>
              </a:rPr>
              <a:t>The communications challenges imposed by the environment as well as the need to transmit large volumes of information and data.</a:t>
            </a:r>
          </a:p>
          <a:p>
            <a:pPr marL="341313" indent="-233363" fontAlgn="auto">
              <a:spcBef>
                <a:spcPts val="0"/>
              </a:spcBef>
              <a:spcAft>
                <a:spcPts val="0"/>
              </a:spcAft>
              <a:buFont typeface="Arial" pitchFamily="34" charset="0"/>
              <a:buChar char="•"/>
              <a:defRPr/>
            </a:pPr>
            <a:r>
              <a:rPr lang="en-US" sz="1100" dirty="0">
                <a:cs typeface="Arial" pitchFamily="34" charset="0"/>
              </a:rPr>
              <a:t>The sustainment challenges associated with operations in an urban area, including constant enemy operations against LOCs and sustainment bases.</a:t>
            </a:r>
          </a:p>
          <a:p>
            <a:pPr marL="341313" indent="-233363" fontAlgn="auto">
              <a:spcBef>
                <a:spcPts val="0"/>
              </a:spcBef>
              <a:spcAft>
                <a:spcPts val="0"/>
              </a:spcAft>
              <a:buFont typeface="Arial" pitchFamily="34" charset="0"/>
              <a:buChar char="•"/>
              <a:defRPr/>
            </a:pPr>
            <a:endParaRPr lang="en-US" sz="1100" dirty="0">
              <a:cs typeface="Arial" pitchFamily="34" charset="0"/>
            </a:endParaRPr>
          </a:p>
          <a:p>
            <a:pPr fontAlgn="auto">
              <a:spcBef>
                <a:spcPts val="0"/>
              </a:spcBef>
              <a:spcAft>
                <a:spcPts val="0"/>
              </a:spcAft>
              <a:defRPr/>
            </a:pPr>
            <a:r>
              <a:rPr lang="en-US" sz="1100" dirty="0">
                <a:cs typeface="Arial" pitchFamily="34" charset="0"/>
              </a:rPr>
              <a:t>The platoon conducts reconnaissance in urban environments to gain critical information on the enemy and other aspects of the OE. The reconnaissance or scout platoon must have clear and detailed</a:t>
            </a:r>
          </a:p>
          <a:p>
            <a:pPr fontAlgn="auto">
              <a:spcBef>
                <a:spcPts val="0"/>
              </a:spcBef>
              <a:spcAft>
                <a:spcPts val="0"/>
              </a:spcAft>
              <a:defRPr/>
            </a:pPr>
            <a:r>
              <a:rPr lang="en-US" sz="1100" dirty="0">
                <a:cs typeface="Arial" pitchFamily="34" charset="0"/>
              </a:rPr>
              <a:t>reconnaissance guidance from the higher commander to begin planning for reconnaissance in support of urban operations.</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A successful reconnaissance effort must be exceptionally comprehensive and synchronized. Success begins with a detailed plan that requires a comprehensive ISR effort. The ISR plan must be flexible, must be responsive to the changing IR of the commander, and must support all phases of urban operations.</a:t>
            </a:r>
            <a:endParaRPr lang="en-US" sz="1100" b="1" i="1" dirty="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9"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516</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Urban Operations </a:t>
            </a:r>
            <a:r>
              <a:rPr lang="en-US" sz="1600" b="1" dirty="0" smtClean="0">
                <a:ea typeface="+mj-ea"/>
                <a:cs typeface="Arial" pitchFamily="34" charset="0"/>
              </a:rPr>
              <a:t>(2 of 2)</a:t>
            </a:r>
            <a:endParaRPr lang="en-US" sz="1600" b="1" dirty="0">
              <a:ea typeface="+mj-ea"/>
              <a:cs typeface="Arial" pitchFamily="34" charset="0"/>
            </a:endParaRPr>
          </a:p>
        </p:txBody>
      </p:sp>
      <p:pic>
        <p:nvPicPr>
          <p:cNvPr id="160773" name="Picture 2"/>
          <p:cNvPicPr>
            <a:picLocks noChangeAspect="1" noChangeArrowheads="1"/>
          </p:cNvPicPr>
          <p:nvPr/>
        </p:nvPicPr>
        <p:blipFill>
          <a:blip r:embed="rId2" cstate="print"/>
          <a:srcRect/>
          <a:stretch>
            <a:fillRect/>
          </a:stretch>
        </p:blipFill>
        <p:spPr bwMode="auto">
          <a:xfrm>
            <a:off x="236538" y="1018674"/>
            <a:ext cx="6405562" cy="1600200"/>
          </a:xfrm>
          <a:prstGeom prst="rect">
            <a:avLst/>
          </a:prstGeom>
          <a:noFill/>
          <a:ln w="9525">
            <a:noFill/>
            <a:miter lim="800000"/>
            <a:headEnd/>
            <a:tailEnd/>
          </a:ln>
        </p:spPr>
      </p:pic>
      <p:sp>
        <p:nvSpPr>
          <p:cNvPr id="6" name="Rectangle 5"/>
          <p:cNvSpPr/>
          <p:nvPr/>
        </p:nvSpPr>
        <p:spPr>
          <a:xfrm>
            <a:off x="152400" y="2570748"/>
            <a:ext cx="3962400" cy="6524863"/>
          </a:xfrm>
          <a:prstGeom prst="rect">
            <a:avLst/>
          </a:prstGeom>
        </p:spPr>
        <p:txBody>
          <a:bodyPr wrap="square">
            <a:spAutoFit/>
          </a:bodyPr>
          <a:lstStyle/>
          <a:p>
            <a:pPr fontAlgn="auto">
              <a:spcBef>
                <a:spcPts val="0"/>
              </a:spcBef>
              <a:spcAft>
                <a:spcPts val="0"/>
              </a:spcAft>
              <a:defRPr/>
            </a:pPr>
            <a:r>
              <a:rPr lang="en-US" sz="1100" dirty="0">
                <a:cs typeface="Arial" pitchFamily="34" charset="0"/>
              </a:rPr>
              <a:t>The platoon leader is responsible for the following essential aspects of the ISR effort in an urban operations plan:</a:t>
            </a:r>
          </a:p>
          <a:p>
            <a:pPr marL="341313" indent="-231775" fontAlgn="auto">
              <a:spcBef>
                <a:spcPts val="0"/>
              </a:spcBef>
              <a:spcAft>
                <a:spcPts val="0"/>
              </a:spcAft>
              <a:buFont typeface="Arial" pitchFamily="34" charset="0"/>
              <a:buChar char="•"/>
              <a:defRPr/>
            </a:pPr>
            <a:r>
              <a:rPr lang="en-US" sz="1100" dirty="0">
                <a:cs typeface="Arial" pitchFamily="34" charset="0"/>
              </a:rPr>
              <a:t>Understand the reconnaissance objectives.</a:t>
            </a:r>
          </a:p>
          <a:p>
            <a:pPr marL="341313" indent="-231775" fontAlgn="auto">
              <a:spcBef>
                <a:spcPts val="0"/>
              </a:spcBef>
              <a:spcAft>
                <a:spcPts val="0"/>
              </a:spcAft>
              <a:buFont typeface="Arial" pitchFamily="34" charset="0"/>
              <a:buChar char="•"/>
              <a:defRPr/>
            </a:pPr>
            <a:r>
              <a:rPr lang="en-US" sz="1100" dirty="0">
                <a:cs typeface="Arial" pitchFamily="34" charset="0"/>
              </a:rPr>
              <a:t>Conduct urban mapping using these steps:</a:t>
            </a:r>
          </a:p>
          <a:p>
            <a:pPr marL="341313" indent="-231775" fontAlgn="auto">
              <a:spcBef>
                <a:spcPts val="0"/>
              </a:spcBef>
              <a:spcAft>
                <a:spcPts val="0"/>
              </a:spcAft>
              <a:buFont typeface="Arial" pitchFamily="34" charset="0"/>
              <a:buChar char="•"/>
              <a:defRPr/>
            </a:pPr>
            <a:r>
              <a:rPr lang="en-US" sz="1100" dirty="0">
                <a:cs typeface="Arial" pitchFamily="34" charset="0"/>
              </a:rPr>
              <a:t>Identify and pinpoint key locations.</a:t>
            </a:r>
          </a:p>
          <a:p>
            <a:pPr marL="341313" indent="-231775" fontAlgn="auto">
              <a:spcBef>
                <a:spcPts val="0"/>
              </a:spcBef>
              <a:spcAft>
                <a:spcPts val="0"/>
              </a:spcAft>
              <a:buFont typeface="Arial" pitchFamily="34" charset="0"/>
              <a:buChar char="•"/>
              <a:defRPr/>
            </a:pPr>
            <a:r>
              <a:rPr lang="en-US" sz="1100" dirty="0">
                <a:cs typeface="Arial" pitchFamily="34" charset="0"/>
              </a:rPr>
              <a:t>Continuously improve the urban operations sketch.</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The platoon leader must consider the following as he develops his urban operations plan:</a:t>
            </a:r>
          </a:p>
          <a:p>
            <a:pPr marL="341313" indent="-231775" fontAlgn="auto">
              <a:spcBef>
                <a:spcPts val="0"/>
              </a:spcBef>
              <a:spcAft>
                <a:spcPts val="0"/>
              </a:spcAft>
              <a:buFont typeface="Arial" pitchFamily="34" charset="0"/>
              <a:buChar char="•"/>
              <a:defRPr/>
            </a:pPr>
            <a:r>
              <a:rPr lang="en-US" sz="1100" dirty="0">
                <a:cs typeface="Arial" pitchFamily="34" charset="0"/>
              </a:rPr>
              <a:t>IPB, including the following:</a:t>
            </a:r>
          </a:p>
          <a:p>
            <a:pPr marL="341313" indent="-231775" fontAlgn="auto">
              <a:spcBef>
                <a:spcPts val="0"/>
              </a:spcBef>
              <a:spcAft>
                <a:spcPts val="0"/>
              </a:spcAft>
              <a:buFont typeface="Arial" pitchFamily="34" charset="0"/>
              <a:buChar char="•"/>
              <a:defRPr/>
            </a:pPr>
            <a:r>
              <a:rPr lang="en-US" sz="1100" dirty="0">
                <a:cs typeface="Arial" pitchFamily="34" charset="0"/>
              </a:rPr>
              <a:t>The enemy situation.</a:t>
            </a:r>
          </a:p>
          <a:p>
            <a:pPr marL="341313" indent="-231775" fontAlgn="auto">
              <a:spcBef>
                <a:spcPts val="0"/>
              </a:spcBef>
              <a:spcAft>
                <a:spcPts val="0"/>
              </a:spcAft>
              <a:buFont typeface="Arial" pitchFamily="34" charset="0"/>
              <a:buChar char="•"/>
              <a:defRPr/>
            </a:pPr>
            <a:r>
              <a:rPr lang="en-US" sz="1100" dirty="0">
                <a:cs typeface="Arial" pitchFamily="34" charset="0"/>
              </a:rPr>
              <a:t>Civil considerations.</a:t>
            </a:r>
          </a:p>
          <a:p>
            <a:pPr marL="341313" indent="-231775" fontAlgn="auto">
              <a:spcBef>
                <a:spcPts val="0"/>
              </a:spcBef>
              <a:spcAft>
                <a:spcPts val="0"/>
              </a:spcAft>
              <a:buFont typeface="Arial" pitchFamily="34" charset="0"/>
              <a:buChar char="•"/>
              <a:defRPr/>
            </a:pPr>
            <a:r>
              <a:rPr lang="en-US" sz="1100" dirty="0">
                <a:cs typeface="Arial" pitchFamily="34" charset="0"/>
              </a:rPr>
              <a:t>Initial map and aerial photograph reconnaissance (if available).</a:t>
            </a:r>
          </a:p>
          <a:p>
            <a:pPr marL="341313" indent="-231775" fontAlgn="auto">
              <a:spcBef>
                <a:spcPts val="0"/>
              </a:spcBef>
              <a:spcAft>
                <a:spcPts val="0"/>
              </a:spcAft>
              <a:buFont typeface="Arial" pitchFamily="34" charset="0"/>
              <a:buChar char="•"/>
              <a:defRPr/>
            </a:pPr>
            <a:r>
              <a:rPr lang="en-US" sz="1100" dirty="0">
                <a:cs typeface="Arial" pitchFamily="34" charset="0"/>
              </a:rPr>
              <a:t>Hazardous areas.</a:t>
            </a:r>
          </a:p>
          <a:p>
            <a:pPr marL="341313" indent="-231775" fontAlgn="auto">
              <a:spcBef>
                <a:spcPts val="0"/>
              </a:spcBef>
              <a:spcAft>
                <a:spcPts val="0"/>
              </a:spcAft>
              <a:buFont typeface="Arial" pitchFamily="34" charset="0"/>
              <a:buChar char="•"/>
              <a:defRPr/>
            </a:pPr>
            <a:r>
              <a:rPr lang="en-US" sz="1100" dirty="0">
                <a:cs typeface="Arial" pitchFamily="34" charset="0"/>
              </a:rPr>
              <a:t>Major terrain features.</a:t>
            </a:r>
          </a:p>
          <a:p>
            <a:pPr marL="341313" indent="-231775" fontAlgn="auto">
              <a:spcBef>
                <a:spcPts val="0"/>
              </a:spcBef>
              <a:spcAft>
                <a:spcPts val="0"/>
              </a:spcAft>
              <a:buFont typeface="Arial" pitchFamily="34" charset="0"/>
              <a:buChar char="•"/>
              <a:defRPr/>
            </a:pPr>
            <a:r>
              <a:rPr lang="en-US" sz="1100" dirty="0">
                <a:cs typeface="Arial" pitchFamily="34" charset="0"/>
              </a:rPr>
              <a:t>Avenues of approach.</a:t>
            </a:r>
          </a:p>
          <a:p>
            <a:pPr marL="341313" indent="-231775" fontAlgn="auto">
              <a:spcBef>
                <a:spcPts val="0"/>
              </a:spcBef>
              <a:spcAft>
                <a:spcPts val="0"/>
              </a:spcAft>
              <a:buFont typeface="Arial" pitchFamily="34" charset="0"/>
              <a:buChar char="•"/>
              <a:defRPr/>
            </a:pPr>
            <a:r>
              <a:rPr lang="en-US" sz="1100" dirty="0">
                <a:cs typeface="Arial" pitchFamily="34" charset="0"/>
              </a:rPr>
              <a:t>Terrain and weather considerations.</a:t>
            </a:r>
          </a:p>
          <a:p>
            <a:pPr marL="341313" indent="-231775" fontAlgn="auto">
              <a:spcBef>
                <a:spcPts val="0"/>
              </a:spcBef>
              <a:spcAft>
                <a:spcPts val="0"/>
              </a:spcAft>
              <a:buFont typeface="Arial" pitchFamily="34" charset="0"/>
              <a:buChar char="•"/>
              <a:defRPr/>
            </a:pPr>
            <a:r>
              <a:rPr lang="en-US" sz="1100" dirty="0">
                <a:cs typeface="Arial" pitchFamily="34" charset="0"/>
              </a:rPr>
              <a:t>Friendly force considerations.</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Commander’s intent and concept of the urban operation, including the following:</a:t>
            </a:r>
          </a:p>
          <a:p>
            <a:pPr marL="341313" indent="-231775" fontAlgn="auto">
              <a:spcBef>
                <a:spcPts val="0"/>
              </a:spcBef>
              <a:spcAft>
                <a:spcPts val="0"/>
              </a:spcAft>
              <a:buFont typeface="Arial" pitchFamily="34" charset="0"/>
              <a:buChar char="•"/>
              <a:defRPr/>
            </a:pPr>
            <a:r>
              <a:rPr lang="en-US" sz="1100" dirty="0">
                <a:cs typeface="Arial" pitchFamily="34" charset="0"/>
              </a:rPr>
              <a:t>Key reconnaissance tasks to be accomplished by the platoon.</a:t>
            </a:r>
          </a:p>
          <a:p>
            <a:pPr marL="341313" indent="-231775" fontAlgn="auto">
              <a:spcBef>
                <a:spcPts val="0"/>
              </a:spcBef>
              <a:spcAft>
                <a:spcPts val="0"/>
              </a:spcAft>
              <a:buFont typeface="Arial" pitchFamily="34" charset="0"/>
              <a:buChar char="•"/>
              <a:defRPr/>
            </a:pPr>
            <a:r>
              <a:rPr lang="en-US" sz="1100" dirty="0">
                <a:cs typeface="Arial" pitchFamily="34" charset="0"/>
              </a:rPr>
              <a:t>Purpose of platoon reconnaissance in relation to the higher headquarters reconnaissance objective.</a:t>
            </a:r>
          </a:p>
          <a:p>
            <a:pPr marL="341313" indent="-231775" fontAlgn="auto">
              <a:spcBef>
                <a:spcPts val="0"/>
              </a:spcBef>
              <a:spcAft>
                <a:spcPts val="0"/>
              </a:spcAft>
              <a:buFont typeface="Arial" pitchFamily="34" charset="0"/>
              <a:buChar char="•"/>
              <a:defRPr/>
            </a:pPr>
            <a:r>
              <a:rPr lang="en-US" sz="1100" dirty="0" smtClean="0">
                <a:cs typeface="Arial" pitchFamily="34" charset="0"/>
              </a:rPr>
              <a:t>End state </a:t>
            </a:r>
            <a:r>
              <a:rPr lang="en-US" sz="1100" dirty="0">
                <a:cs typeface="Arial" pitchFamily="34" charset="0"/>
              </a:rPr>
              <a:t>for the reconnaissance.</a:t>
            </a:r>
          </a:p>
          <a:p>
            <a:pPr marL="341313" indent="-231775" fontAlgn="auto">
              <a:spcBef>
                <a:spcPts val="0"/>
              </a:spcBef>
              <a:spcAft>
                <a:spcPts val="0"/>
              </a:spcAft>
              <a:buFont typeface="Arial" pitchFamily="34" charset="0"/>
              <a:buChar char="•"/>
              <a:defRPr/>
            </a:pPr>
            <a:r>
              <a:rPr lang="en-US" sz="1100" dirty="0">
                <a:cs typeface="Arial" pitchFamily="34" charset="0"/>
              </a:rPr>
              <a:t>Focus and tempo for the reconnaissance.</a:t>
            </a:r>
          </a:p>
          <a:p>
            <a:pPr marL="341313" indent="-231775" fontAlgn="auto">
              <a:spcBef>
                <a:spcPts val="0"/>
              </a:spcBef>
              <a:spcAft>
                <a:spcPts val="0"/>
              </a:spcAft>
              <a:buFont typeface="Arial" pitchFamily="34" charset="0"/>
              <a:buChar char="•"/>
              <a:defRPr/>
            </a:pPr>
            <a:r>
              <a:rPr lang="en-US" sz="1100" dirty="0">
                <a:cs typeface="Arial" pitchFamily="34" charset="0"/>
              </a:rPr>
              <a:t>HUMINT collection plan.</a:t>
            </a:r>
          </a:p>
          <a:p>
            <a:pPr marL="341313" indent="-231775" fontAlgn="auto">
              <a:spcBef>
                <a:spcPts val="0"/>
              </a:spcBef>
              <a:spcAft>
                <a:spcPts val="0"/>
              </a:spcAft>
              <a:buFont typeface="Arial" pitchFamily="34" charset="0"/>
              <a:buChar char="•"/>
              <a:defRPr/>
            </a:pPr>
            <a:r>
              <a:rPr lang="en-US" sz="1100" dirty="0">
                <a:cs typeface="Arial" pitchFamily="34" charset="0"/>
              </a:rPr>
              <a:t>Reconnaissance of the designated areas to answer the IR.</a:t>
            </a:r>
          </a:p>
          <a:p>
            <a:pPr marL="341313" indent="-231775" fontAlgn="auto">
              <a:spcBef>
                <a:spcPts val="0"/>
              </a:spcBef>
              <a:spcAft>
                <a:spcPts val="0"/>
              </a:spcAft>
              <a:buFont typeface="Arial" pitchFamily="34" charset="0"/>
              <a:buChar char="•"/>
              <a:defRPr/>
            </a:pPr>
            <a:r>
              <a:rPr lang="en-US" sz="1100" dirty="0">
                <a:cs typeface="Arial" pitchFamily="34" charset="0"/>
              </a:rPr>
              <a:t>Synchronization of aerial and ground reconnaissance assets.</a:t>
            </a:r>
          </a:p>
          <a:p>
            <a:pPr marL="341313" indent="-231775" fontAlgn="auto">
              <a:spcBef>
                <a:spcPts val="0"/>
              </a:spcBef>
              <a:spcAft>
                <a:spcPts val="0"/>
              </a:spcAft>
              <a:buFont typeface="Arial" pitchFamily="34" charset="0"/>
              <a:buChar char="•"/>
              <a:defRPr/>
            </a:pPr>
            <a:r>
              <a:rPr lang="en-US" sz="1100" dirty="0">
                <a:cs typeface="Arial" pitchFamily="34" charset="0"/>
              </a:rPr>
              <a:t>Synchronization of target acquisition assignments with reconnaissance tasks.</a:t>
            </a:r>
          </a:p>
          <a:p>
            <a:pPr marL="341313" indent="-231775" fontAlgn="auto">
              <a:spcBef>
                <a:spcPts val="0"/>
              </a:spcBef>
              <a:spcAft>
                <a:spcPts val="0"/>
              </a:spcAft>
              <a:buFont typeface="Arial" pitchFamily="34" charset="0"/>
              <a:buChar char="•"/>
              <a:defRPr/>
            </a:pPr>
            <a:r>
              <a:rPr lang="en-US" sz="1100" dirty="0">
                <a:cs typeface="Arial" pitchFamily="34" charset="0"/>
              </a:rPr>
              <a:t>Integration of other elements or assets into the reconnaissance effort.</a:t>
            </a:r>
          </a:p>
          <a:p>
            <a:pPr marL="341313" indent="-231775" fontAlgn="auto">
              <a:spcBef>
                <a:spcPts val="0"/>
              </a:spcBef>
              <a:spcAft>
                <a:spcPts val="0"/>
              </a:spcAft>
              <a:buFont typeface="Arial" pitchFamily="34" charset="0"/>
              <a:buChar char="•"/>
              <a:defRPr/>
            </a:pPr>
            <a:r>
              <a:rPr lang="en-US" sz="1100" dirty="0">
                <a:cs typeface="Arial" pitchFamily="34" charset="0"/>
              </a:rPr>
              <a:t>Locations and criteria for RHO and target handover.</a:t>
            </a:r>
          </a:p>
        </p:txBody>
      </p:sp>
      <p:sp>
        <p:nvSpPr>
          <p:cNvPr id="7" name="Rectangle 6"/>
          <p:cNvSpPr/>
          <p:nvPr/>
        </p:nvSpPr>
        <p:spPr>
          <a:xfrm>
            <a:off x="4191000" y="2819400"/>
            <a:ext cx="2438400" cy="6186309"/>
          </a:xfrm>
          <a:prstGeom prst="rect">
            <a:avLst/>
          </a:prstGeom>
        </p:spPr>
        <p:txBody>
          <a:bodyPr wrap="square">
            <a:spAutoFit/>
          </a:bodyPr>
          <a:lstStyle/>
          <a:p>
            <a:pPr fontAlgn="auto">
              <a:spcBef>
                <a:spcPts val="0"/>
              </a:spcBef>
              <a:spcAft>
                <a:spcPts val="0"/>
              </a:spcAft>
              <a:defRPr/>
            </a:pPr>
            <a:r>
              <a:rPr lang="en-US" sz="1100" dirty="0">
                <a:cs typeface="Arial" pitchFamily="34" charset="0"/>
              </a:rPr>
              <a:t>Fires, including the following:</a:t>
            </a:r>
          </a:p>
          <a:p>
            <a:pPr marL="338138" indent="-225425" fontAlgn="auto">
              <a:spcBef>
                <a:spcPts val="0"/>
              </a:spcBef>
              <a:spcAft>
                <a:spcPts val="0"/>
              </a:spcAft>
              <a:buFont typeface="Arial" pitchFamily="34" charset="0"/>
              <a:buChar char="•"/>
              <a:defRPr/>
            </a:pPr>
            <a:r>
              <a:rPr lang="en-US" sz="1100" dirty="0">
                <a:cs typeface="Arial" pitchFamily="34" charset="0"/>
              </a:rPr>
              <a:t>Determine who controls each fire support asset.</a:t>
            </a:r>
          </a:p>
          <a:p>
            <a:pPr marL="338138" indent="-225425" fontAlgn="auto">
              <a:spcBef>
                <a:spcPts val="0"/>
              </a:spcBef>
              <a:spcAft>
                <a:spcPts val="0"/>
              </a:spcAft>
              <a:buFont typeface="Arial" pitchFamily="34" charset="0"/>
              <a:buChar char="•"/>
              <a:defRPr/>
            </a:pPr>
            <a:r>
              <a:rPr lang="en-US" sz="1100" dirty="0">
                <a:cs typeface="Arial" pitchFamily="34" charset="0"/>
              </a:rPr>
              <a:t>Exchange fire plan and observer plan with adjacent units.</a:t>
            </a:r>
          </a:p>
          <a:p>
            <a:pPr marL="338138" indent="-225425" fontAlgn="auto">
              <a:spcBef>
                <a:spcPts val="0"/>
              </a:spcBef>
              <a:spcAft>
                <a:spcPts val="0"/>
              </a:spcAft>
              <a:buFont typeface="Arial" pitchFamily="34" charset="0"/>
              <a:buChar char="•"/>
              <a:defRPr/>
            </a:pPr>
            <a:r>
              <a:rPr lang="en-US" sz="1100" dirty="0">
                <a:cs typeface="Arial" pitchFamily="34" charset="0"/>
              </a:rPr>
              <a:t>Develop an observer plan.</a:t>
            </a:r>
          </a:p>
          <a:p>
            <a:pPr marL="338138" indent="-225425" fontAlgn="auto">
              <a:spcBef>
                <a:spcPts val="0"/>
              </a:spcBef>
              <a:spcAft>
                <a:spcPts val="0"/>
              </a:spcAft>
              <a:buFont typeface="Arial" pitchFamily="34" charset="0"/>
              <a:buChar char="•"/>
              <a:defRPr/>
            </a:pPr>
            <a:r>
              <a:rPr lang="en-US" sz="1100" dirty="0">
                <a:cs typeface="Arial" pitchFamily="34" charset="0"/>
              </a:rPr>
              <a:t>Identify location of hazardous sites.</a:t>
            </a:r>
          </a:p>
          <a:p>
            <a:pPr marL="338138" indent="-225425" fontAlgn="auto">
              <a:spcBef>
                <a:spcPts val="0"/>
              </a:spcBef>
              <a:spcAft>
                <a:spcPts val="0"/>
              </a:spcAft>
              <a:buFont typeface="Arial" pitchFamily="34" charset="0"/>
              <a:buChar char="•"/>
              <a:defRPr/>
            </a:pPr>
            <a:r>
              <a:rPr lang="en-US" sz="1100" dirty="0">
                <a:cs typeface="Arial" pitchFamily="34" charset="0"/>
              </a:rPr>
              <a:t>Identify the general construction or composition of the buildings and road surfaces.</a:t>
            </a:r>
          </a:p>
          <a:p>
            <a:pPr marL="338138" indent="-225425" fontAlgn="auto">
              <a:spcBef>
                <a:spcPts val="0"/>
              </a:spcBef>
              <a:spcAft>
                <a:spcPts val="0"/>
              </a:spcAft>
              <a:buFont typeface="Arial" pitchFamily="34" charset="0"/>
              <a:buChar char="•"/>
              <a:defRPr/>
            </a:pPr>
            <a:r>
              <a:rPr lang="en-US" sz="1100" dirty="0">
                <a:cs typeface="Arial" pitchFamily="34" charset="0"/>
              </a:rPr>
              <a:t>Determine where buildings, overhead power lines, or towers degrade GPS or compass function.</a:t>
            </a:r>
          </a:p>
          <a:p>
            <a:pPr marL="338138" indent="-225425" fontAlgn="auto">
              <a:spcBef>
                <a:spcPts val="0"/>
              </a:spcBef>
              <a:spcAft>
                <a:spcPts val="0"/>
              </a:spcAft>
              <a:buFont typeface="Arial" pitchFamily="34" charset="0"/>
              <a:buChar char="•"/>
              <a:defRPr/>
            </a:pPr>
            <a:r>
              <a:rPr lang="en-US" sz="1100" dirty="0">
                <a:cs typeface="Arial" pitchFamily="34" charset="0"/>
              </a:rPr>
              <a:t>Determine beneficial and detrimental effects in using obscurants and illumination.</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Additional considerations, such as the following:</a:t>
            </a:r>
          </a:p>
          <a:p>
            <a:pPr marL="338138" indent="-225425" fontAlgn="auto">
              <a:spcBef>
                <a:spcPts val="0"/>
              </a:spcBef>
              <a:spcAft>
                <a:spcPts val="0"/>
              </a:spcAft>
              <a:buFont typeface="Arial" pitchFamily="34" charset="0"/>
              <a:buChar char="•"/>
              <a:defRPr/>
            </a:pPr>
            <a:r>
              <a:rPr lang="en-US" sz="1100" dirty="0">
                <a:cs typeface="Arial" pitchFamily="34" charset="0"/>
              </a:rPr>
              <a:t>Bypass and engagement criteria.</a:t>
            </a:r>
          </a:p>
          <a:p>
            <a:pPr marL="338138" indent="-225425" fontAlgn="auto">
              <a:spcBef>
                <a:spcPts val="0"/>
              </a:spcBef>
              <a:spcAft>
                <a:spcPts val="0"/>
              </a:spcAft>
              <a:buFont typeface="Arial" pitchFamily="34" charset="0"/>
              <a:buChar char="•"/>
              <a:defRPr/>
            </a:pPr>
            <a:r>
              <a:rPr lang="en-US" sz="1100" dirty="0">
                <a:cs typeface="Arial" pitchFamily="34" charset="0"/>
              </a:rPr>
              <a:t>Commitment criteria and actions of the reaction force or reserve.</a:t>
            </a:r>
          </a:p>
          <a:p>
            <a:pPr marL="338138" indent="-225425" fontAlgn="auto">
              <a:spcBef>
                <a:spcPts val="0"/>
              </a:spcBef>
              <a:spcAft>
                <a:spcPts val="0"/>
              </a:spcAft>
              <a:buFont typeface="Arial" pitchFamily="34" charset="0"/>
              <a:buChar char="•"/>
              <a:defRPr/>
            </a:pPr>
            <a:r>
              <a:rPr lang="en-US" sz="1100" dirty="0">
                <a:cs typeface="Arial" pitchFamily="34" charset="0"/>
              </a:rPr>
              <a:t>Graphic control measures that support the concept of the operation.</a:t>
            </a:r>
          </a:p>
          <a:p>
            <a:pPr marL="338138" indent="-225425" fontAlgn="auto">
              <a:spcBef>
                <a:spcPts val="0"/>
              </a:spcBef>
              <a:spcAft>
                <a:spcPts val="0"/>
              </a:spcAft>
              <a:buFont typeface="Arial" pitchFamily="34" charset="0"/>
              <a:buChar char="•"/>
              <a:defRPr/>
            </a:pPr>
            <a:r>
              <a:rPr lang="en-US" sz="1100" dirty="0">
                <a:cs typeface="Arial" pitchFamily="34" charset="0"/>
              </a:rPr>
              <a:t>Sustainment considerations.</a:t>
            </a:r>
          </a:p>
          <a:p>
            <a:pPr marL="338138" indent="-225425" fontAlgn="auto">
              <a:spcBef>
                <a:spcPts val="0"/>
              </a:spcBef>
              <a:spcAft>
                <a:spcPts val="0"/>
              </a:spcAft>
              <a:buFont typeface="Arial" pitchFamily="34" charset="0"/>
              <a:buChar char="•"/>
              <a:defRPr/>
            </a:pPr>
            <a:r>
              <a:rPr lang="en-US" sz="1100" dirty="0">
                <a:cs typeface="Arial" pitchFamily="34" charset="0"/>
              </a:rPr>
              <a:t>Communications considerations.</a:t>
            </a:r>
          </a:p>
          <a:p>
            <a:pPr marL="338138" indent="-225425" fontAlgn="auto">
              <a:spcBef>
                <a:spcPts val="0"/>
              </a:spcBef>
              <a:spcAft>
                <a:spcPts val="0"/>
              </a:spcAft>
              <a:buFont typeface="Arial" pitchFamily="34" charset="0"/>
              <a:buChar char="•"/>
              <a:defRPr/>
            </a:pPr>
            <a:r>
              <a:rPr lang="en-US" sz="1100" dirty="0">
                <a:cs typeface="Arial" pitchFamily="34" charset="0"/>
              </a:rPr>
              <a:t>Continuous updating of the urban operations sketch.</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p:cNvPicPr>
            <a:picLocks noChangeAspect="1" noChangeArrowheads="1"/>
          </p:cNvPicPr>
          <p:nvPr/>
        </p:nvPicPr>
        <p:blipFill>
          <a:blip r:embed="rId2" cstate="print"/>
          <a:srcRect/>
          <a:stretch>
            <a:fillRect/>
          </a:stretch>
        </p:blipFill>
        <p:spPr bwMode="auto">
          <a:xfrm>
            <a:off x="216568" y="990600"/>
            <a:ext cx="6400800" cy="7751763"/>
          </a:xfrm>
          <a:prstGeom prst="rect">
            <a:avLst/>
          </a:prstGeom>
          <a:noFill/>
          <a:ln w="9525">
            <a:noFill/>
            <a:miter lim="800000"/>
            <a:headEnd/>
            <a:tailEnd/>
          </a:ln>
        </p:spPr>
      </p:pic>
      <p:sp>
        <p:nvSpPr>
          <p:cNvPr id="15053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517</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Dismount Drill for Hasty Reconnaissance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518</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Relief in Place</a:t>
            </a:r>
          </a:p>
        </p:txBody>
      </p:sp>
      <p:sp>
        <p:nvSpPr>
          <p:cNvPr id="9" name="Rectangle 8"/>
          <p:cNvSpPr/>
          <p:nvPr/>
        </p:nvSpPr>
        <p:spPr>
          <a:xfrm>
            <a:off x="152400" y="828500"/>
            <a:ext cx="6400800" cy="2031325"/>
          </a:xfrm>
          <a:prstGeom prst="rect">
            <a:avLst/>
          </a:prstGeom>
        </p:spPr>
        <p:txBody>
          <a:bodyPr>
            <a:spAutoFit/>
          </a:bodyPr>
          <a:lstStyle/>
          <a:p>
            <a:pPr fontAlgn="auto">
              <a:spcBef>
                <a:spcPts val="0"/>
              </a:spcBef>
              <a:spcAft>
                <a:spcPts val="0"/>
              </a:spcAft>
              <a:defRPr/>
            </a:pPr>
            <a:endParaRPr lang="en-US" sz="1050" dirty="0">
              <a:cs typeface="Arial" pitchFamily="34" charset="0"/>
            </a:endParaRPr>
          </a:p>
          <a:p>
            <a:pPr fontAlgn="auto">
              <a:spcBef>
                <a:spcPts val="0"/>
              </a:spcBef>
              <a:spcAft>
                <a:spcPts val="0"/>
              </a:spcAft>
              <a:defRPr/>
            </a:pPr>
            <a:r>
              <a:rPr lang="en-US" sz="1050" b="1" dirty="0">
                <a:cs typeface="Arial" pitchFamily="34" charset="0"/>
              </a:rPr>
              <a:t>METHODS OF RELIEF IN PLACE</a:t>
            </a:r>
          </a:p>
          <a:p>
            <a:pPr fontAlgn="auto">
              <a:spcBef>
                <a:spcPts val="0"/>
              </a:spcBef>
              <a:spcAft>
                <a:spcPts val="0"/>
              </a:spcAft>
              <a:defRPr/>
            </a:pPr>
            <a:r>
              <a:rPr lang="en-US" sz="1050" dirty="0">
                <a:cs typeface="Arial" pitchFamily="34" charset="0"/>
              </a:rPr>
              <a:t>There are three methods for conducting a relief in place:</a:t>
            </a:r>
          </a:p>
          <a:p>
            <a:pPr marL="228600" indent="-109538" fontAlgn="auto">
              <a:spcBef>
                <a:spcPts val="0"/>
              </a:spcBef>
              <a:spcAft>
                <a:spcPts val="0"/>
              </a:spcAft>
              <a:buFont typeface="Arial" pitchFamily="34" charset="0"/>
              <a:buChar char="•"/>
              <a:defRPr/>
            </a:pPr>
            <a:r>
              <a:rPr lang="en-US" sz="1050" b="1" dirty="0" smtClean="0">
                <a:cs typeface="Arial" pitchFamily="34" charset="0"/>
              </a:rPr>
              <a:t> </a:t>
            </a:r>
            <a:r>
              <a:rPr lang="en-US" sz="1050" b="1" dirty="0">
                <a:cs typeface="Arial" pitchFamily="34" charset="0"/>
              </a:rPr>
              <a:t>Sequential. </a:t>
            </a:r>
            <a:r>
              <a:rPr lang="en-US" sz="1050" dirty="0">
                <a:cs typeface="Arial" pitchFamily="34" charset="0"/>
              </a:rPr>
              <a:t>Relieving one unit at a time is the most time-consuming method, but the most secure. Units are relieved in place, with the relieving unit assuming the relieved unit’s positions and missions. Relief normally proceeds by </a:t>
            </a:r>
            <a:r>
              <a:rPr lang="en-US" sz="1050" dirty="0" smtClean="0">
                <a:cs typeface="Arial" pitchFamily="34" charset="0"/>
              </a:rPr>
              <a:t>platoon</a:t>
            </a:r>
          </a:p>
          <a:p>
            <a:pPr marL="228600" indent="-109538" fontAlgn="auto">
              <a:spcBef>
                <a:spcPts val="0"/>
              </a:spcBef>
              <a:spcAft>
                <a:spcPts val="0"/>
              </a:spcAft>
              <a:buFont typeface="Arial" pitchFamily="34" charset="0"/>
              <a:buChar char="•"/>
              <a:defRPr/>
            </a:pPr>
            <a:r>
              <a:rPr lang="en-US" sz="1050" b="1" dirty="0" smtClean="0">
                <a:cs typeface="Arial" pitchFamily="34" charset="0"/>
              </a:rPr>
              <a:t>Simultaneous. </a:t>
            </a:r>
            <a:r>
              <a:rPr lang="en-US" sz="1050" dirty="0" smtClean="0">
                <a:cs typeface="Arial" pitchFamily="34" charset="0"/>
              </a:rPr>
              <a:t>Relieving units simultaneously is a variation of the sequential method. It is faster, but less secure, because all platoons are moving at the same time. The decentralized nature of a simultaneous relief requires close coordination.</a:t>
            </a:r>
          </a:p>
          <a:p>
            <a:pPr marL="228600" indent="-109538" fontAlgn="auto">
              <a:spcBef>
                <a:spcPts val="0"/>
              </a:spcBef>
              <a:spcAft>
                <a:spcPts val="0"/>
              </a:spcAft>
              <a:buFont typeface="Arial" pitchFamily="34" charset="0"/>
              <a:buChar char="•"/>
              <a:defRPr/>
            </a:pPr>
            <a:r>
              <a:rPr lang="en-US" sz="1050" b="1" dirty="0" smtClean="0">
                <a:cs typeface="Arial" pitchFamily="34" charset="0"/>
              </a:rPr>
              <a:t>Staggered. </a:t>
            </a:r>
            <a:r>
              <a:rPr lang="en-US" sz="1050" dirty="0" smtClean="0">
                <a:cs typeface="Arial" pitchFamily="34" charset="0"/>
              </a:rPr>
              <a:t>Relieving units by occupying adjacent or in-depth positions is considered staggered relief. The relieved unit withdraws one platoon at a time or simultaneously and conducts a rearward passage of lines through the relieving unit..</a:t>
            </a:r>
            <a:endParaRPr lang="en-US" sz="1050" dirty="0">
              <a:cs typeface="Arial" pitchFamily="34" charset="0"/>
            </a:endParaRPr>
          </a:p>
        </p:txBody>
      </p:sp>
      <p:sp>
        <p:nvSpPr>
          <p:cNvPr id="145409" name="Rectangle 1"/>
          <p:cNvSpPr>
            <a:spLocks noChangeArrowheads="1"/>
          </p:cNvSpPr>
          <p:nvPr/>
        </p:nvSpPr>
        <p:spPr bwMode="auto">
          <a:xfrm>
            <a:off x="152400" y="2842249"/>
            <a:ext cx="6629400" cy="61093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Link up and coordination.</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Link up.</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Units contact each other via FM(P) net to work out exact linkup location (FBCB2 is Alternate).</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Unit leaders at each relieving point identify link up point (rotate to avoid patterning).</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Both units responsible for security during link up.</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Information Exchange</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Location of weapon systems by type (sniper rifles, crew served, etc.).</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Last known enemy contact(s) (SALUTE report and form of contact [i.e. Indirect, Direct, Observation or Obstacle/IED]).</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Last known </a:t>
            </a: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suspicious</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activity (SALUTE report and form of contact [i.e. Indirect, Direct, Observation or Obstacle/IED]).</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All Friendly unit (to include Local Security Forces and MPs if known) dispositions (location, composition, orientation, scheduled patrols and FM frequencies). </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Known adjacent unit large scale operations.</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UAV and Attack Aviation scheduled windows of support, flight plan, etc.</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Raven / Shadow Operator BHO.</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Position Range Card exchange (Terrain orientation, TRPs, sectors of fire, RFLs, obstacles, etc.).</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Unit Fire Plan (Friendly EAs, Fields of fire, Fratricide prevention measures, etc.).</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 Unit Obstacle Plan (if any).</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 MEDEVAC LZ (location and confirmation TOC has location).</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Any additional Graphic Control Measures created during that shift.</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Coordinate</a:t>
            </a: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Sequence of Relief (east to west, north to south, etc.).</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Turnover of OPs (mounted and dismounted).</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Turnover of C2.</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Relieved unit exfil routes.</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Transfer of any Classes of supply or equipment that remain at the position.</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Transfer of any personnel that remain at the position</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Exfil and assumption of mission.</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RIP preferably done during hours of limited visibility.</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Unit begins sequence of relief.</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Relieved unit moves along planned exfil routes to release point.</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Relief is conducted quickly and quietly maintaining the highest level of security.</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Transfer of responsibility for overall security now to relieving unit.</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Relieving unit and relieved unit operate on relieved units net until RIP is complete.</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Relieving unit subordinate positions inform relieving unit leader that all positions are established.</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RIP complete when relieving unit informs SQDN TOC via FM.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b="1" dirty="0" smtClean="0">
                <a:latin typeface="Arial" pitchFamily="34" charset="0"/>
                <a:cs typeface="Arial" pitchFamily="34" charset="0"/>
              </a:rPr>
              <a:t>INTRODUCTION</a:t>
            </a:r>
          </a:p>
        </p:txBody>
      </p:sp>
      <p:pic>
        <p:nvPicPr>
          <p:cNvPr id="5" name="Picture 4"/>
          <p:cNvPicPr>
            <a:picLocks noChangeAspect="1" noChangeArrowheads="1"/>
          </p:cNvPicPr>
          <p:nvPr/>
        </p:nvPicPr>
        <p:blipFill>
          <a:blip r:embed="rId2" cstate="print"/>
          <a:srcRect/>
          <a:stretch>
            <a:fillRect/>
          </a:stretch>
        </p:blipFill>
        <p:spPr bwMode="auto">
          <a:xfrm>
            <a:off x="76200" y="76201"/>
            <a:ext cx="1982604" cy="761999"/>
          </a:xfrm>
          <a:prstGeom prst="rect">
            <a:avLst/>
          </a:prstGeom>
          <a:noFill/>
          <a:ln w="9525">
            <a:noFill/>
            <a:miter lim="800000"/>
            <a:headEnd/>
            <a:tailEnd/>
          </a:ln>
        </p:spPr>
      </p:pic>
      <p:grpSp>
        <p:nvGrpSpPr>
          <p:cNvPr id="2" name="Group 13"/>
          <p:cNvGrpSpPr/>
          <p:nvPr/>
        </p:nvGrpSpPr>
        <p:grpSpPr>
          <a:xfrm>
            <a:off x="6248400" y="8534400"/>
            <a:ext cx="533400" cy="457200"/>
            <a:chOff x="35343" y="35927"/>
            <a:chExt cx="646457" cy="620982"/>
          </a:xfrm>
        </p:grpSpPr>
        <p:pic>
          <p:nvPicPr>
            <p:cNvPr id="7"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8"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10" name="Picture 9" descr="TKPJG00Z.jpg"/>
          <p:cNvPicPr>
            <a:picLocks noChangeAspect="1"/>
          </p:cNvPicPr>
          <p:nvPr/>
        </p:nvPicPr>
        <p:blipFill>
          <a:blip r:embed="rId5" cstate="print">
            <a:lum bright="70000" contrast="-70000"/>
          </a:blip>
          <a:srcRect l="7632" t="3869" r="6978" b="3452"/>
          <a:stretch>
            <a:fillRect/>
          </a:stretch>
        </p:blipFill>
        <p:spPr>
          <a:xfrm>
            <a:off x="304800" y="1524000"/>
            <a:ext cx="6248400" cy="6781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9" name="Table 8"/>
          <p:cNvGraphicFramePr>
            <a:graphicFrameLocks noGrp="1"/>
          </p:cNvGraphicFramePr>
          <p:nvPr/>
        </p:nvGraphicFramePr>
        <p:xfrm>
          <a:off x="914400" y="6553200"/>
          <a:ext cx="5029200" cy="1600200"/>
        </p:xfrm>
        <a:graphic>
          <a:graphicData uri="http://schemas.openxmlformats.org/drawingml/2006/table">
            <a:tbl>
              <a:tblPr/>
              <a:tblGrid>
                <a:gridCol w="1077686"/>
                <a:gridCol w="3951514"/>
              </a:tblGrid>
              <a:tr h="303189">
                <a:tc>
                  <a:txBody>
                    <a:bodyPr/>
                    <a:lstStyle/>
                    <a:p>
                      <a:pPr algn="ctr" fontAlgn="b"/>
                      <a:r>
                        <a:rPr lang="en-US" sz="1500" b="0" i="0" u="none" strike="noStrike" dirty="0">
                          <a:solidFill>
                            <a:srgbClr val="000000"/>
                          </a:solidFill>
                          <a:latin typeface="Arial"/>
                        </a:rPr>
                        <a:t>100</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Squadron's </a:t>
                      </a:r>
                      <a:r>
                        <a:rPr lang="en-US" sz="1500" b="0" i="0" u="none" strike="noStrike" dirty="0">
                          <a:solidFill>
                            <a:srgbClr val="000000"/>
                          </a:solidFill>
                          <a:latin typeface="Arial" pitchFamily="34" charset="0"/>
                          <a:cs typeface="Arial" pitchFamily="34" charset="0"/>
                        </a:rPr>
                        <a:t>Role</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a:solidFill>
                            <a:srgbClr val="000000"/>
                          </a:solidFill>
                          <a:latin typeface="Arial"/>
                        </a:rPr>
                        <a:t>101</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Task </a:t>
                      </a:r>
                      <a:r>
                        <a:rPr lang="en-US" sz="1500" b="0" i="0" u="none" strike="noStrike" dirty="0">
                          <a:solidFill>
                            <a:srgbClr val="000000"/>
                          </a:solidFill>
                          <a:latin typeface="Arial" pitchFamily="34" charset="0"/>
                          <a:cs typeface="Arial" pitchFamily="34" charset="0"/>
                        </a:rPr>
                        <a:t>Organization</a:t>
                      </a: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a:solidFill>
                            <a:srgbClr val="000000"/>
                          </a:solidFill>
                          <a:latin typeface="Arial"/>
                        </a:rPr>
                        <a:t>102</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METL</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103</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Fundamentals &amp; Principles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89">
                <a:tc>
                  <a:txBody>
                    <a:bodyPr/>
                    <a:lstStyle/>
                    <a:p>
                      <a:pPr algn="ctr" fontAlgn="b"/>
                      <a:r>
                        <a:rPr lang="en-US" sz="1500" b="0" i="0" u="none" strike="noStrike" dirty="0" smtClean="0">
                          <a:solidFill>
                            <a:srgbClr val="000000"/>
                          </a:solidFill>
                          <a:latin typeface="Arial"/>
                        </a:rPr>
                        <a:t>104</a:t>
                      </a:r>
                      <a:endParaRPr lang="en-US" sz="1500" b="0" i="0" u="none" strike="noStrike" dirty="0">
                        <a:solidFill>
                          <a:srgbClr val="000000"/>
                        </a:solidFill>
                        <a:latin typeface="Arial"/>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fontAlgn="b"/>
                      <a:r>
                        <a:rPr lang="en-US" sz="1500" b="0" i="0" u="none" strike="noStrike" dirty="0" smtClean="0">
                          <a:solidFill>
                            <a:srgbClr val="000000"/>
                          </a:solidFill>
                          <a:latin typeface="Arial" pitchFamily="34" charset="0"/>
                          <a:cs typeface="Arial" pitchFamily="34" charset="0"/>
                        </a:rPr>
                        <a:t>Marking</a:t>
                      </a:r>
                      <a:r>
                        <a:rPr lang="en-US" sz="1500" b="0" i="0" u="none" strike="noStrike" baseline="0" dirty="0" smtClean="0">
                          <a:solidFill>
                            <a:srgbClr val="000000"/>
                          </a:solidFill>
                          <a:latin typeface="Arial" pitchFamily="34" charset="0"/>
                          <a:cs typeface="Arial" pitchFamily="34" charset="0"/>
                        </a:rPr>
                        <a:t> SOPs / Battle Roster Numbers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519</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a:ea typeface="+mj-ea"/>
                <a:cs typeface="Arial" pitchFamily="34" charset="0"/>
              </a:rPr>
              <a:t>Reconnaissance </a:t>
            </a:r>
            <a:r>
              <a:rPr lang="en-US" sz="1600" b="1" dirty="0" smtClean="0">
                <a:ea typeface="+mj-ea"/>
                <a:cs typeface="Arial" pitchFamily="34" charset="0"/>
              </a:rPr>
              <a:t>Handover &amp; Adjacent Unit Coordination</a:t>
            </a:r>
            <a:endParaRPr lang="en-US" sz="1600" b="1" dirty="0">
              <a:ea typeface="+mj-ea"/>
              <a:cs typeface="Arial" pitchFamily="34" charset="0"/>
            </a:endParaRPr>
          </a:p>
        </p:txBody>
      </p:sp>
      <p:sp>
        <p:nvSpPr>
          <p:cNvPr id="8" name="Rectangle 7"/>
          <p:cNvSpPr/>
          <p:nvPr/>
        </p:nvSpPr>
        <p:spPr>
          <a:xfrm>
            <a:off x="228600" y="1007228"/>
            <a:ext cx="6400800" cy="3647152"/>
          </a:xfrm>
          <a:prstGeom prst="rect">
            <a:avLst/>
          </a:prstGeom>
        </p:spPr>
        <p:txBody>
          <a:bodyPr>
            <a:spAutoFit/>
          </a:bodyPr>
          <a:lstStyle/>
          <a:p>
            <a:pPr fontAlgn="auto">
              <a:spcBef>
                <a:spcPts val="0"/>
              </a:spcBef>
              <a:spcAft>
                <a:spcPts val="0"/>
              </a:spcAft>
              <a:defRPr/>
            </a:pPr>
            <a:r>
              <a:rPr lang="en-US" sz="1100" dirty="0">
                <a:cs typeface="Arial" pitchFamily="34" charset="0"/>
              </a:rPr>
              <a:t>RHO is the process of planning, preparing, and executing transfer of responsibility and information from one element to another to facilitate continued observation or surveillance of enemy contact or an assigned area. RHO may cover an area/zone—such as an AO, NAI, or target area of interest (TAI)—and/or enemy elements. It may involve visual, electronic, digital, or analog observation and information sources (or any combination of these). It is usually associated with a designated RHO coordination point or a phase</a:t>
            </a:r>
          </a:p>
          <a:p>
            <a:pPr fontAlgn="auto">
              <a:spcBef>
                <a:spcPts val="0"/>
              </a:spcBef>
              <a:spcAft>
                <a:spcPts val="0"/>
              </a:spcAft>
              <a:defRPr/>
            </a:pPr>
            <a:r>
              <a:rPr lang="en-US" sz="1100" dirty="0">
                <a:cs typeface="Arial" pitchFamily="34" charset="0"/>
              </a:rPr>
              <a:t>line designated as a reconnaissance handover line (RHOL).</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RHO shares several critical tasks with battle handover (BHO), including relief in place, linkup, and passage of lines. Unlike BHO, however, it does not imply direct fire contact.</a:t>
            </a:r>
          </a:p>
          <a:p>
            <a:pPr fontAlgn="auto">
              <a:spcBef>
                <a:spcPts val="0"/>
              </a:spcBef>
              <a:spcAft>
                <a:spcPts val="0"/>
              </a:spcAft>
              <a:defRPr/>
            </a:pPr>
            <a:endParaRPr lang="en-US" sz="1100" dirty="0">
              <a:cs typeface="Arial" pitchFamily="34" charset="0"/>
            </a:endParaRPr>
          </a:p>
          <a:p>
            <a:pPr fontAlgn="auto">
              <a:spcBef>
                <a:spcPts val="0"/>
              </a:spcBef>
              <a:spcAft>
                <a:spcPts val="0"/>
              </a:spcAft>
              <a:defRPr/>
            </a:pPr>
            <a:r>
              <a:rPr lang="en-US" sz="1100" dirty="0">
                <a:cs typeface="Arial" pitchFamily="34" charset="0"/>
              </a:rPr>
              <a:t>Planning steps for the RHO are the following:</a:t>
            </a:r>
          </a:p>
          <a:p>
            <a:pPr marL="287338" indent="-179388" fontAlgn="auto">
              <a:spcBef>
                <a:spcPts val="0"/>
              </a:spcBef>
              <a:spcAft>
                <a:spcPts val="0"/>
              </a:spcAft>
              <a:buFont typeface="Arial" pitchFamily="34" charset="0"/>
              <a:buChar char="•"/>
              <a:defRPr/>
            </a:pPr>
            <a:r>
              <a:rPr lang="en-US" sz="1100" dirty="0">
                <a:cs typeface="Arial" pitchFamily="34" charset="0"/>
              </a:rPr>
              <a:t>Coordinate for redundant surveillance to assist in maintaining enemy contact during RHO.</a:t>
            </a:r>
          </a:p>
          <a:p>
            <a:pPr marL="287338" indent="-179388" fontAlgn="auto">
              <a:spcBef>
                <a:spcPts val="0"/>
              </a:spcBef>
              <a:spcAft>
                <a:spcPts val="0"/>
              </a:spcAft>
              <a:buFont typeface="Arial" pitchFamily="34" charset="0"/>
              <a:buChar char="•"/>
              <a:defRPr/>
            </a:pPr>
            <a:r>
              <a:rPr lang="en-US" sz="1100" dirty="0">
                <a:cs typeface="Arial" pitchFamily="34" charset="0"/>
              </a:rPr>
              <a:t>Coordinate location and criteria for RHO with higher HQs.</a:t>
            </a:r>
          </a:p>
          <a:p>
            <a:pPr marL="287338" indent="-179388" fontAlgn="auto">
              <a:spcBef>
                <a:spcPts val="0"/>
              </a:spcBef>
              <a:spcAft>
                <a:spcPts val="0"/>
              </a:spcAft>
              <a:buFont typeface="Arial" pitchFamily="34" charset="0"/>
              <a:buChar char="•"/>
              <a:defRPr/>
            </a:pPr>
            <a:r>
              <a:rPr lang="en-US" sz="1100" dirty="0">
                <a:cs typeface="Arial" pitchFamily="34" charset="0"/>
              </a:rPr>
              <a:t>Coordinate a communications plan between units.</a:t>
            </a:r>
          </a:p>
          <a:p>
            <a:pPr marL="287338" indent="-179388" fontAlgn="auto">
              <a:spcBef>
                <a:spcPts val="0"/>
              </a:spcBef>
              <a:spcAft>
                <a:spcPts val="0"/>
              </a:spcAft>
              <a:buFont typeface="Arial" pitchFamily="34" charset="0"/>
              <a:buChar char="•"/>
              <a:defRPr/>
            </a:pPr>
            <a:r>
              <a:rPr lang="en-US" sz="1100" dirty="0">
                <a:cs typeface="Arial" pitchFamily="34" charset="0"/>
              </a:rPr>
              <a:t>Coordinate fires, exchange fire support plans, and coordinate fire control measures.</a:t>
            </a:r>
          </a:p>
          <a:p>
            <a:pPr marL="287338" indent="-179388" fontAlgn="auto">
              <a:spcBef>
                <a:spcPts val="0"/>
              </a:spcBef>
              <a:spcAft>
                <a:spcPts val="0"/>
              </a:spcAft>
              <a:buFont typeface="Arial" pitchFamily="34" charset="0"/>
              <a:buChar char="•"/>
              <a:defRPr/>
            </a:pPr>
            <a:r>
              <a:rPr lang="en-US" sz="1100" dirty="0">
                <a:cs typeface="Arial" pitchFamily="34" charset="0"/>
              </a:rPr>
              <a:t>Coordinate target handover.</a:t>
            </a:r>
          </a:p>
          <a:p>
            <a:pPr marL="287338" indent="-179388" fontAlgn="auto">
              <a:spcBef>
                <a:spcPts val="0"/>
              </a:spcBef>
              <a:spcAft>
                <a:spcPts val="0"/>
              </a:spcAft>
              <a:buFont typeface="Arial" pitchFamily="34" charset="0"/>
              <a:buChar char="•"/>
              <a:defRPr/>
            </a:pPr>
            <a:r>
              <a:rPr lang="en-US" sz="1100" dirty="0">
                <a:cs typeface="Arial" pitchFamily="34" charset="0"/>
              </a:rPr>
              <a:t>Coordinate graphic control measures.</a:t>
            </a:r>
          </a:p>
          <a:p>
            <a:pPr marL="287338" indent="-179388" fontAlgn="auto">
              <a:spcBef>
                <a:spcPts val="0"/>
              </a:spcBef>
              <a:spcAft>
                <a:spcPts val="0"/>
              </a:spcAft>
              <a:buFont typeface="Arial" pitchFamily="34" charset="0"/>
              <a:buChar char="•"/>
              <a:defRPr/>
            </a:pPr>
            <a:r>
              <a:rPr lang="en-US" sz="1100" dirty="0">
                <a:cs typeface="Arial" pitchFamily="34" charset="0"/>
              </a:rPr>
              <a:t>Coordinate collocation of CPs.</a:t>
            </a:r>
          </a:p>
          <a:p>
            <a:pPr marL="287338" indent="-179388" fontAlgn="auto">
              <a:spcBef>
                <a:spcPts val="0"/>
              </a:spcBef>
              <a:spcAft>
                <a:spcPts val="0"/>
              </a:spcAft>
              <a:buFont typeface="Arial" pitchFamily="34" charset="0"/>
              <a:buChar char="•"/>
              <a:defRPr/>
            </a:pPr>
            <a:r>
              <a:rPr lang="en-US" sz="1100" dirty="0">
                <a:cs typeface="Arial" pitchFamily="34" charset="0"/>
              </a:rPr>
              <a:t>Coordinate transfer of C2.</a:t>
            </a:r>
          </a:p>
          <a:p>
            <a:pPr marL="287338" indent="-179388" fontAlgn="auto">
              <a:spcBef>
                <a:spcPts val="0"/>
              </a:spcBef>
              <a:spcAft>
                <a:spcPts val="0"/>
              </a:spcAft>
              <a:buFont typeface="Arial" pitchFamily="34" charset="0"/>
              <a:buChar char="•"/>
              <a:defRPr/>
            </a:pPr>
            <a:r>
              <a:rPr lang="en-US" sz="1100" dirty="0">
                <a:cs typeface="Arial" pitchFamily="34" charset="0"/>
              </a:rPr>
              <a:t>Plan for integration of </a:t>
            </a:r>
            <a:r>
              <a:rPr lang="en-US" sz="1100" dirty="0" smtClean="0">
                <a:cs typeface="Arial" pitchFamily="34" charset="0"/>
              </a:rPr>
              <a:t>non digital </a:t>
            </a:r>
            <a:r>
              <a:rPr lang="en-US" sz="1100" dirty="0">
                <a:cs typeface="Arial" pitchFamily="34" charset="0"/>
              </a:rPr>
              <a:t>elements.</a:t>
            </a:r>
          </a:p>
        </p:txBody>
      </p:sp>
      <p:sp>
        <p:nvSpPr>
          <p:cNvPr id="427009" name="Rectangle 1"/>
          <p:cNvSpPr>
            <a:spLocks noChangeArrowheads="1"/>
          </p:cNvSpPr>
          <p:nvPr/>
        </p:nvSpPr>
        <p:spPr bwMode="auto">
          <a:xfrm>
            <a:off x="152400" y="4653439"/>
            <a:ext cx="6477000" cy="4185761"/>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Adjacent unit coordination must be conducted prior to and during missions to mitigate risk, share information, and ensure mission accomplishment. This coordination is accomplished face-to-face, by FM, or through FBCB2.</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Before Mission (NLT 24 hrs. out)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CDR or representative from each unit exchange the following information: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5W’s for their mission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Unit Graphics to include Enemy Most Probable and Most Danger COA and contact points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Frequencies and Call Signs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Near / Far recognition signals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CDR briefs subordinate leaders on adjacent unit information</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CDR assigns Contact Points to subordinate units and relays relevant information for adjacent unit</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During Mission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CDR or leader of responsible unit coordinates movement to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execution of Contact Points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Coordination must also be conducted for the following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situations: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Movement into adjacent unit’s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Adjacent unit movement into unit’s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Enemy contact in or near adjacent unit’s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Firing into adjacent unit’s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Enemy movement in or into adjacent unit’s sector</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457200" algn="l"/>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Any other times the CDR or leader deems necessary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4114800" y="6629400"/>
            <a:ext cx="2514599" cy="2292935"/>
          </a:xfrm>
          <a:prstGeom prst="rect">
            <a:avLst/>
          </a:prstGeom>
          <a:noFill/>
          <a:ln>
            <a:solidFill>
              <a:srgbClr val="000000"/>
            </a:solidFill>
          </a:ln>
        </p:spPr>
        <p:txBody>
          <a:bodyPr wrap="square" rtlCol="0">
            <a:spAutoFit/>
          </a:bodyPr>
          <a:lstStyle/>
          <a:p>
            <a:pPr lvl="0" eaLnBrk="0" hangingPunct="0">
              <a:tabLst>
                <a:tab pos="457200" algn="l"/>
              </a:tabLst>
            </a:pPr>
            <a:r>
              <a:rPr lang="en-US" sz="1100" b="1" u="sng" dirty="0" smtClean="0">
                <a:ea typeface="Times New Roman" pitchFamily="18" charset="0"/>
                <a:cs typeface="Arial" pitchFamily="34" charset="0"/>
              </a:rPr>
              <a:t>Contact Point Checklist</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Enemy Situation. (Strength, Type, Location etc.)</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Own unit disposition. (Task, Purpose, Front Line Trace etc.)</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Unit level Graphics.</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Location of obstacles, IEDs, and contaminated areas</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Frequencies, and Call Signs</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Recognition signals</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Tactical support available</a:t>
            </a:r>
            <a:endParaRPr lang="en-US" sz="1100" dirty="0" smtClean="0">
              <a:cs typeface="Arial" pitchFamily="34" charset="0"/>
            </a:endParaRPr>
          </a:p>
          <a:p>
            <a:pPr lvl="0" eaLnBrk="0" hangingPunct="0">
              <a:buFontTx/>
              <a:buChar char="•"/>
              <a:tabLst>
                <a:tab pos="457200" algn="l"/>
              </a:tabLst>
            </a:pPr>
            <a:r>
              <a:rPr lang="en-US" sz="1100" dirty="0" smtClean="0">
                <a:ea typeface="Times New Roman" pitchFamily="18" charset="0"/>
                <a:cs typeface="Arial" pitchFamily="34" charset="0"/>
              </a:rPr>
              <a:t> Location of next Contact/Coordination Point</a:t>
            </a:r>
            <a:endParaRPr lang="en-US" sz="1100" dirty="0" smtClean="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520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smtClean="0">
                <a:ea typeface="+mj-ea"/>
                <a:cs typeface="Arial" pitchFamily="34" charset="0"/>
              </a:rPr>
              <a:t>Tactical Road Marches (1 of 3)</a:t>
            </a:r>
            <a:endParaRPr lang="en-US" sz="1600" b="1" dirty="0">
              <a:ea typeface="+mj-ea"/>
              <a:cs typeface="Arial" pitchFamily="34" charset="0"/>
            </a:endParaRPr>
          </a:p>
        </p:txBody>
      </p:sp>
      <p:sp>
        <p:nvSpPr>
          <p:cNvPr id="385025" name="Rectangle 1"/>
          <p:cNvSpPr>
            <a:spLocks noChangeArrowheads="1"/>
          </p:cNvSpPr>
          <p:nvPr/>
        </p:nvSpPr>
        <p:spPr bwMode="auto">
          <a:xfrm>
            <a:off x="136358" y="1155948"/>
            <a:ext cx="6493042" cy="6540252"/>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Movement Preparation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Determine Mission requirements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Warning order / OPORD, maps, FMs, Load plans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Ensure load plans are updated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Evaluate the environmental impact on the area of operations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Determine Squadron Order of March</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Conduct Route Reconnaissance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Conduct map recon and select primary and alternate routes.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Follow up with physical recon if time and tactical situation permits.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Consider bridges, underpasses, tunnels, and overhead clearances.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Consider minimum speeds and transport of hazardous cargo and compressed gas when selecting a route.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Identify all halts (rest, meals, refueling, maintenance, and time schedule adjustment) considering limitations of highway regulations, traffic congestion, and availability.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(7) Identify all other route restrictions; temporary road conditions, weather and enemy activity.</a:t>
            </a:r>
            <a:endParaRPr lang="en-US" sz="1100"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smtClean="0">
                <a:ea typeface="Times New Roman" pitchFamily="18" charset="0"/>
                <a:cs typeface="Times New Roman" pitchFamily="18" charset="0"/>
              </a:rPr>
              <a:t>C. </a:t>
            </a: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Prepare Strip Map to contain at a minimum: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Start point.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Release point.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Route numbers.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Town names.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Critical / Choke Point.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Distances between points.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(7) Total distance.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(8) North Orientation.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Request convoy clearance: Procedures with host nation, brigade, and movement control team.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Plan convoy organization and control.</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(1) Appoint a trail party consisting of maintenance, medical, POL vehicle, and claims officer. Direct them in the proper action for accidents, disabled vehicles, and maintenance.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Coordinate support requirements (MP, Class I, Class III, Class V, Fire support, Engineer support).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Plan for special mission requirements (Blackout drive, NVGs, NBC, or vehicle hardening).</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Plan troop carrying vehicle placement (away from hazardous material and away from the end of the convoy to minimize injury in event of rear-end collision).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Place heaviest or slowest vehicles at the front of the convoy to set the pace.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Divide convoy into march serials if more than 20 vehicles.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(7) Determine position of march unit and serial commanders.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(8) Obtain assistance of civilian police whenever possible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(9) Prepare movement order.</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1066800" y="7978214"/>
          <a:ext cx="4572001" cy="632386"/>
        </p:xfrm>
        <a:graphic>
          <a:graphicData uri="http://schemas.openxmlformats.org/drawingml/2006/table">
            <a:tbl>
              <a:tblPr/>
              <a:tblGrid>
                <a:gridCol w="1071842"/>
                <a:gridCol w="1136152"/>
                <a:gridCol w="1071842"/>
                <a:gridCol w="1292165"/>
              </a:tblGrid>
              <a:tr h="314407">
                <a:tc>
                  <a:txBody>
                    <a:bodyPr/>
                    <a:lstStyle/>
                    <a:p>
                      <a:pPr marL="0" marR="0">
                        <a:spcBef>
                          <a:spcPts val="0"/>
                        </a:spcBef>
                        <a:spcAft>
                          <a:spcPts val="0"/>
                        </a:spcAft>
                      </a:pPr>
                      <a:r>
                        <a:rPr lang="en-US" sz="1000" dirty="0">
                          <a:latin typeface="Arial"/>
                          <a:ea typeface="Times New Roman"/>
                          <a:cs typeface="Times New Roman"/>
                        </a:rPr>
                        <a:t>Condition</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Interval Day/</a:t>
                      </a:r>
                      <a:endParaRPr lang="en-US" sz="1100" dirty="0">
                        <a:latin typeface="Times New Roman"/>
                        <a:ea typeface="Times New Roman"/>
                      </a:endParaRPr>
                    </a:p>
                    <a:p>
                      <a:pPr marL="0" marR="0">
                        <a:spcBef>
                          <a:spcPts val="0"/>
                        </a:spcBef>
                        <a:spcAft>
                          <a:spcPts val="0"/>
                        </a:spcAft>
                      </a:pPr>
                      <a:r>
                        <a:rPr lang="en-US" sz="1000" dirty="0">
                          <a:latin typeface="Arial"/>
                          <a:ea typeface="Times New Roman"/>
                          <a:cs typeface="Times New Roman"/>
                        </a:rPr>
                        <a:t>Night (mph)</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Speed(mph)</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Catch Up (mph)</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203">
                <a:tc>
                  <a:txBody>
                    <a:bodyPr/>
                    <a:lstStyle/>
                    <a:p>
                      <a:pPr marL="0" marR="0">
                        <a:spcBef>
                          <a:spcPts val="0"/>
                        </a:spcBef>
                        <a:spcAft>
                          <a:spcPts val="0"/>
                        </a:spcAft>
                      </a:pPr>
                      <a:r>
                        <a:rPr lang="en-US" sz="1000" dirty="0">
                          <a:latin typeface="Arial"/>
                          <a:ea typeface="Times New Roman"/>
                          <a:cs typeface="Times New Roman"/>
                        </a:rPr>
                        <a:t>Open Road</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50/50</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20</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25</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776">
                <a:tc>
                  <a:txBody>
                    <a:bodyPr/>
                    <a:lstStyle/>
                    <a:p>
                      <a:pPr marL="0" marR="0">
                        <a:spcBef>
                          <a:spcPts val="0"/>
                        </a:spcBef>
                        <a:spcAft>
                          <a:spcPts val="0"/>
                        </a:spcAft>
                      </a:pPr>
                      <a:r>
                        <a:rPr lang="en-US" sz="1000" dirty="0">
                          <a:latin typeface="Arial"/>
                          <a:ea typeface="Times New Roman"/>
                          <a:cs typeface="Times New Roman"/>
                        </a:rPr>
                        <a:t>Built Up Area</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25/25</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15</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25</a:t>
                      </a:r>
                      <a:endParaRPr lang="en-US" sz="1100" dirty="0">
                        <a:latin typeface="Times New Roman"/>
                        <a:ea typeface="Times New Roman"/>
                      </a:endParaRPr>
                    </a:p>
                  </a:txBody>
                  <a:tcPr marL="64310" marR="64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5026" name="Rectangle 2"/>
          <p:cNvSpPr>
            <a:spLocks noChangeArrowheads="1"/>
          </p:cNvSpPr>
          <p:nvPr/>
        </p:nvSpPr>
        <p:spPr bwMode="auto">
          <a:xfrm>
            <a:off x="83125" y="7657981"/>
            <a:ext cx="6858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March Column Standards:</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7391400"/>
            <a:ext cx="5486400" cy="1676400"/>
          </a:xfrm>
          <a:prstGeom prst="rect">
            <a:avLst/>
          </a:prstGeom>
          <a:solidFill>
            <a:srgbClr val="FFFFFF"/>
          </a:solidFill>
          <a:ln w="9525">
            <a:noFill/>
            <a:miter lim="800000"/>
            <a:headEnd/>
            <a:tailEnd/>
          </a:ln>
        </p:spPr>
      </p:pic>
      <p:sp>
        <p:nvSpPr>
          <p:cNvPr id="1546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520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smtClean="0">
                <a:ea typeface="+mj-ea"/>
                <a:cs typeface="Arial" pitchFamily="34" charset="0"/>
              </a:rPr>
              <a:t>Tactical Road Marches (3 of 3)</a:t>
            </a:r>
            <a:endParaRPr lang="en-US" sz="1600" b="1" dirty="0">
              <a:ea typeface="+mj-ea"/>
              <a:cs typeface="Arial" pitchFamily="34" charset="0"/>
            </a:endParaRPr>
          </a:p>
        </p:txBody>
      </p:sp>
      <p:sp>
        <p:nvSpPr>
          <p:cNvPr id="388097" name="Rectangle 1"/>
          <p:cNvSpPr>
            <a:spLocks noChangeArrowheads="1"/>
          </p:cNvSpPr>
          <p:nvPr/>
        </p:nvSpPr>
        <p:spPr bwMode="auto">
          <a:xfrm>
            <a:off x="228600" y="1063615"/>
            <a:ext cx="6477000" cy="663258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Maximum range is 200 kilometers per day.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March unit interval is 2-5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The day travel interval will vary depending on weather conditions.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(1) Day – No lights in tactical situations, service drive if civilian vehicles present.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(2) Night – Black out markers or black out drive depending on weather conditions, service drive if civilian vehicles present.</a:t>
            </a:r>
            <a:endParaRPr lang="en-US" sz="600" dirty="0" smtClean="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360 Security at all times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3.  Actions at a halt: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Primary weapon and radio manned in each vehicle.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Local Security established (5 and 25 meter sweeps).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Maintenance halts scheduled every 3 to 4 hour for 10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4.  Vehicle Breakdown: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Move off route to allow convoy to pass; place safety warning devices behind vehicle.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Vehicle signals following vehicles to continue; notify higher CDR/TOC.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Post local security and attempt repair.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Prepare vehicle for recovery if unable to repair.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Ground guide for bypass.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Actions during Artillery Attack: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Continue to move.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Button up and report, “Observing Artillery at Grid:________________.”</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6.  Communications – Report the following: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Vehicle break down or unscheduled halt.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  Enemy contact.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  Any suspicious activity.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  Movement delays of more than 10 minutes.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  TAC controls move over Squadron CMD net until TOC is set at new location; once TOC reports closure on new site, TAC hands over control to TOC.</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  All checkpoints along route.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G.  Any changes to route trafficability that may affect follow-on units.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Actions at Halts.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5 and 25: A movement technique where patrols will conduct area searches around their vehicle and around the area depending on how long the halt is. These searches will enable the patrol to gain immediate situational awareness of their surroundings.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Short Halt: When a convoy or patrol of any size or composition stops for a short halt and remain mounted, every member of the element scans a 5 meter area around their vehicles for IEDs before focusing their attention farther out.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6"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520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Movement and Maneuver</a:t>
            </a:r>
          </a:p>
          <a:p>
            <a:pPr algn="ctr" fontAlgn="auto">
              <a:spcAft>
                <a:spcPts val="0"/>
              </a:spcAft>
              <a:defRPr/>
            </a:pPr>
            <a:r>
              <a:rPr lang="en-US" sz="1600" b="1" dirty="0" smtClean="0">
                <a:ea typeface="+mj-ea"/>
                <a:cs typeface="Arial" pitchFamily="34" charset="0"/>
              </a:rPr>
              <a:t>Tactical Road Marches (3 of 3)</a:t>
            </a:r>
            <a:endParaRPr lang="en-US" sz="1600" b="1" dirty="0">
              <a:ea typeface="+mj-ea"/>
              <a:cs typeface="Arial" pitchFamily="34" charset="0"/>
            </a:endParaRPr>
          </a:p>
        </p:txBody>
      </p:sp>
      <p:sp>
        <p:nvSpPr>
          <p:cNvPr id="389122" name="Rectangle 2"/>
          <p:cNvSpPr>
            <a:spLocks noChangeArrowheads="1"/>
          </p:cNvSpPr>
          <p:nvPr/>
        </p:nvSpPr>
        <p:spPr bwMode="auto">
          <a:xfrm>
            <a:off x="304800" y="1143000"/>
            <a:ext cx="6019800" cy="954107"/>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Long Halt: When a convoy or patrol of any size or composition stops for a long halt, designated members of the element will dismount and search a 25 meter area around their vehicle(s) for IEDs as appropriate, based on METT-TC. If your convoys were traveling with a 50m interval, the immediate area should be clear. Remember mines!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89121" name="Picture 1"/>
          <p:cNvPicPr>
            <a:picLocks noChangeAspect="1" noChangeArrowheads="1"/>
          </p:cNvPicPr>
          <p:nvPr/>
        </p:nvPicPr>
        <p:blipFill>
          <a:blip r:embed="rId2" cstate="print"/>
          <a:srcRect/>
          <a:stretch>
            <a:fillRect/>
          </a:stretch>
        </p:blipFill>
        <p:spPr bwMode="auto">
          <a:xfrm>
            <a:off x="838200" y="1905000"/>
            <a:ext cx="5486400" cy="2219325"/>
          </a:xfrm>
          <a:prstGeom prst="rect">
            <a:avLst/>
          </a:prstGeom>
          <a:solidFill>
            <a:srgbClr val="FFFFFF"/>
          </a:solidFill>
        </p:spPr>
      </p:pic>
      <p:sp>
        <p:nvSpPr>
          <p:cNvPr id="8" name="Rectangle 7"/>
          <p:cNvSpPr/>
          <p:nvPr/>
        </p:nvSpPr>
        <p:spPr>
          <a:xfrm>
            <a:off x="304800" y="4548694"/>
            <a:ext cx="6286500" cy="3985706"/>
          </a:xfrm>
          <a:prstGeom prst="rect">
            <a:avLst/>
          </a:prstGeom>
        </p:spPr>
        <p:txBody>
          <a:bodyPr wrap="square">
            <a:spAutoFit/>
          </a:bodyPr>
          <a:lstStyle/>
          <a:p>
            <a:pPr eaLnBrk="1" fontAlgn="auto" hangingPunct="1">
              <a:spcAft>
                <a:spcPts val="0"/>
              </a:spcAft>
              <a:buFont typeface="Arial" pitchFamily="34" charset="0"/>
              <a:buNone/>
              <a:defRPr/>
            </a:pPr>
            <a:r>
              <a:rPr lang="en-US" sz="1100" b="1" dirty="0" smtClean="0">
                <a:cs typeface="Arial" pitchFamily="34" charset="0"/>
              </a:rPr>
              <a:t>Maneuver Techniques:</a:t>
            </a:r>
            <a:r>
              <a:rPr lang="en-US" sz="1100" dirty="0" smtClean="0">
                <a:cs typeface="Arial" pitchFamily="34" charset="0"/>
              </a:rPr>
              <a:t/>
            </a:r>
            <a:br>
              <a:rPr lang="en-US" sz="1100" dirty="0" smtClean="0">
                <a:cs typeface="Arial" pitchFamily="34" charset="0"/>
              </a:rPr>
            </a:br>
            <a:r>
              <a:rPr lang="en-US" sz="1100" dirty="0" smtClean="0">
                <a:cs typeface="Arial" pitchFamily="34" charset="0"/>
              </a:rPr>
              <a:t>1. Clear and secure flanks (at least 100 meters in forested areas).</a:t>
            </a:r>
            <a:br>
              <a:rPr lang="en-US" sz="1100" dirty="0" smtClean="0">
                <a:cs typeface="Arial" pitchFamily="34" charset="0"/>
              </a:rPr>
            </a:br>
            <a:r>
              <a:rPr lang="en-US" sz="1100" dirty="0" smtClean="0">
                <a:cs typeface="Arial" pitchFamily="34" charset="0"/>
              </a:rPr>
              <a:t>2. Clear and secure the far side of suspected and known obstacles before marking and clearing of obstacle or route.</a:t>
            </a:r>
            <a:br>
              <a:rPr lang="en-US" sz="1100" dirty="0" smtClean="0">
                <a:cs typeface="Arial" pitchFamily="34" charset="0"/>
              </a:rPr>
            </a:br>
            <a:r>
              <a:rPr lang="en-US" sz="1100" dirty="0" smtClean="0">
                <a:cs typeface="Arial" pitchFamily="34" charset="0"/>
              </a:rPr>
              <a:t>3. Identify and clear potential sniper positions before clearing obstacles.</a:t>
            </a:r>
            <a:br>
              <a:rPr lang="en-US" sz="1100" dirty="0" smtClean="0">
                <a:cs typeface="Arial" pitchFamily="34" charset="0"/>
              </a:rPr>
            </a:br>
            <a:r>
              <a:rPr lang="en-US" sz="1100" dirty="0" smtClean="0">
                <a:cs typeface="Arial" pitchFamily="34" charset="0"/>
              </a:rPr>
              <a:t>4. Provide overwatching fire for clear team element.</a:t>
            </a:r>
            <a:br>
              <a:rPr lang="en-US" sz="1100" dirty="0" smtClean="0">
                <a:cs typeface="Arial" pitchFamily="34" charset="0"/>
              </a:rPr>
            </a:br>
            <a:r>
              <a:rPr lang="en-US" sz="1100" dirty="0" smtClean="0">
                <a:cs typeface="Arial" pitchFamily="34" charset="0"/>
              </a:rPr>
              <a:t>5. Coordinate for AWT, UAS, or other aerial support. </a:t>
            </a:r>
          </a:p>
          <a:p>
            <a:pPr eaLnBrk="1" fontAlgn="auto" hangingPunct="1">
              <a:spcAft>
                <a:spcPts val="0"/>
              </a:spcAft>
              <a:buFont typeface="Arial" pitchFamily="34" charset="0"/>
              <a:buNone/>
              <a:defRPr/>
            </a:pPr>
            <a:endParaRPr lang="en-US" sz="1100" dirty="0" smtClean="0">
              <a:cs typeface="Arial" pitchFamily="34" charset="0"/>
            </a:endParaRPr>
          </a:p>
          <a:p>
            <a:pPr eaLnBrk="1" fontAlgn="auto" hangingPunct="1">
              <a:spcAft>
                <a:spcPts val="0"/>
              </a:spcAft>
              <a:buFont typeface="Arial" pitchFamily="34" charset="0"/>
              <a:buNone/>
              <a:defRPr/>
            </a:pPr>
            <a:r>
              <a:rPr lang="en-US" sz="1100" b="1" dirty="0" smtClean="0">
                <a:cs typeface="Arial" pitchFamily="34" charset="0"/>
              </a:rPr>
              <a:t>Command and Control Techniques:</a:t>
            </a:r>
            <a:r>
              <a:rPr lang="en-US" sz="1100" dirty="0" smtClean="0">
                <a:cs typeface="Arial" pitchFamily="34" charset="0"/>
              </a:rPr>
              <a:t/>
            </a:r>
            <a:br>
              <a:rPr lang="en-US" sz="1100" dirty="0" smtClean="0">
                <a:cs typeface="Arial" pitchFamily="34" charset="0"/>
              </a:rPr>
            </a:br>
            <a:r>
              <a:rPr lang="en-US" sz="1100" dirty="0" smtClean="0">
                <a:cs typeface="Arial" pitchFamily="34" charset="0"/>
              </a:rPr>
              <a:t>1. Route clearance may be performed either be centralized (up to brigade level) or decentralized (squadron or below) </a:t>
            </a:r>
            <a:br>
              <a:rPr lang="en-US" sz="1100" dirty="0" smtClean="0">
                <a:cs typeface="Arial" pitchFamily="34" charset="0"/>
              </a:rPr>
            </a:br>
            <a:r>
              <a:rPr lang="en-US" sz="1100" dirty="0" smtClean="0">
                <a:cs typeface="Arial" pitchFamily="34" charset="0"/>
              </a:rPr>
              <a:t>2. Task-organize appropriately for the mission and to ensure unity of effort.</a:t>
            </a:r>
            <a:br>
              <a:rPr lang="en-US" sz="1100" dirty="0" smtClean="0">
                <a:cs typeface="Arial" pitchFamily="34" charset="0"/>
              </a:rPr>
            </a:br>
            <a:r>
              <a:rPr lang="en-US" sz="1100" dirty="0" smtClean="0">
                <a:cs typeface="Arial" pitchFamily="34" charset="0"/>
              </a:rPr>
              <a:t>3. Determine routes with definable start and end points.</a:t>
            </a:r>
            <a:br>
              <a:rPr lang="en-US" sz="1100" dirty="0" smtClean="0">
                <a:cs typeface="Arial" pitchFamily="34" charset="0"/>
              </a:rPr>
            </a:br>
            <a:r>
              <a:rPr lang="en-US" sz="1100" dirty="0" smtClean="0">
                <a:cs typeface="Arial" pitchFamily="34" charset="0"/>
              </a:rPr>
              <a:t>4. Establish clearly identifiable checkpoints along routes to control traffic and monitor route clearance progress.</a:t>
            </a:r>
            <a:br>
              <a:rPr lang="en-US" sz="1100" dirty="0" smtClean="0">
                <a:cs typeface="Arial" pitchFamily="34" charset="0"/>
              </a:rPr>
            </a:br>
            <a:r>
              <a:rPr lang="en-US" sz="1100" dirty="0" smtClean="0">
                <a:cs typeface="Arial" pitchFamily="34" charset="0"/>
              </a:rPr>
              <a:t>5. Coordinate with adjacent units.</a:t>
            </a:r>
            <a:br>
              <a:rPr lang="en-US" sz="1100" dirty="0" smtClean="0">
                <a:cs typeface="Arial" pitchFamily="34" charset="0"/>
              </a:rPr>
            </a:br>
            <a:r>
              <a:rPr lang="en-US" sz="1100" dirty="0" smtClean="0">
                <a:cs typeface="Arial" pitchFamily="34" charset="0"/>
              </a:rPr>
              <a:t>6. Coordinate additional support forces with unit(s) occupying the surrounding terrain if the operation is conducted from the brigade level.</a:t>
            </a:r>
            <a:br>
              <a:rPr lang="en-US" sz="1100" dirty="0" smtClean="0">
                <a:cs typeface="Arial" pitchFamily="34" charset="0"/>
              </a:rPr>
            </a:br>
            <a:r>
              <a:rPr lang="en-US" sz="1100" dirty="0" smtClean="0">
                <a:cs typeface="Arial" pitchFamily="34" charset="0"/>
              </a:rPr>
              <a:t>7. Track progress and then revise/adjust maneuver/CSS plan accordingly.</a:t>
            </a:r>
            <a:br>
              <a:rPr lang="en-US" sz="1100" dirty="0" smtClean="0">
                <a:cs typeface="Arial" pitchFamily="34" charset="0"/>
              </a:rPr>
            </a:br>
            <a:r>
              <a:rPr lang="en-US" sz="1100" dirty="0" smtClean="0">
                <a:cs typeface="Arial" pitchFamily="34" charset="0"/>
              </a:rPr>
              <a:t>8. Ensure ground commanders have communication with indirect fire systems, aviation, higher headquarters ,and adjacent units.</a:t>
            </a:r>
            <a:br>
              <a:rPr lang="en-US" sz="1100" dirty="0" smtClean="0">
                <a:cs typeface="Arial" pitchFamily="34" charset="0"/>
              </a:rPr>
            </a:br>
            <a:r>
              <a:rPr lang="en-US" sz="1100" dirty="0" smtClean="0">
                <a:cs typeface="Arial" pitchFamily="34" charset="0"/>
              </a:rPr>
              <a:t>9. The maneuver platoon leader or troop commander should be the controlling element on the ground.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Content Placeholder 2"/>
          <p:cNvSpPr>
            <a:spLocks noGrp="1"/>
          </p:cNvSpPr>
          <p:nvPr>
            <p:ph idx="1"/>
          </p:nvPr>
        </p:nvSpPr>
        <p:spPr>
          <a:xfrm>
            <a:off x="304800" y="1219200"/>
            <a:ext cx="6172200" cy="7391400"/>
          </a:xfrm>
        </p:spPr>
        <p:txBody>
          <a:bodyPr/>
          <a:lstStyle/>
          <a:p>
            <a:pPr eaLnBrk="1" hangingPunct="1">
              <a:buFont typeface="Arial" pitchFamily="34" charset="0"/>
              <a:buNone/>
            </a:pPr>
            <a:r>
              <a:rPr lang="en-US" sz="1200" b="1" dirty="0" smtClean="0">
                <a:latin typeface="Arial" pitchFamily="34" charset="0"/>
                <a:cs typeface="Arial" pitchFamily="34" charset="0"/>
              </a:rPr>
              <a:t>ACT AS QRF</a:t>
            </a:r>
          </a:p>
          <a:p>
            <a:pPr eaLnBrk="1" hangingPunct="1">
              <a:buFont typeface="Arial" pitchFamily="34" charset="0"/>
              <a:buNone/>
            </a:pPr>
            <a:r>
              <a:rPr lang="en-US" sz="1200" dirty="0" smtClean="0">
                <a:latin typeface="Arial" pitchFamily="34" charset="0"/>
                <a:cs typeface="Arial" pitchFamily="34" charset="0"/>
              </a:rPr>
              <a:t>	-You will receive a mission to act as a QRF to provide a response force to the Commander for missions he is given</a:t>
            </a:r>
          </a:p>
          <a:p>
            <a:pPr eaLnBrk="1" hangingPunct="1">
              <a:buFont typeface="Arial" pitchFamily="34" charset="0"/>
              <a:buNone/>
            </a:pPr>
            <a:r>
              <a:rPr lang="en-US" sz="1200" dirty="0" smtClean="0">
                <a:latin typeface="Arial" pitchFamily="34" charset="0"/>
                <a:cs typeface="Arial" pitchFamily="34" charset="0"/>
              </a:rPr>
              <a:t>	- Typical missions might include:</a:t>
            </a:r>
          </a:p>
          <a:p>
            <a:pPr eaLnBrk="1" hangingPunct="1">
              <a:buFont typeface="Arial" pitchFamily="34" charset="0"/>
              <a:buNone/>
            </a:pPr>
            <a:r>
              <a:rPr lang="en-US" sz="1200" dirty="0" smtClean="0">
                <a:latin typeface="Arial" pitchFamily="34" charset="0"/>
                <a:cs typeface="Arial" pitchFamily="34" charset="0"/>
              </a:rPr>
              <a:t>                  Assisting FOB Guard Force</a:t>
            </a:r>
          </a:p>
          <a:p>
            <a:pPr eaLnBrk="1" hangingPunct="1">
              <a:buFont typeface="Arial" pitchFamily="34" charset="0"/>
              <a:buNone/>
            </a:pPr>
            <a:r>
              <a:rPr lang="en-US" sz="1200" dirty="0" smtClean="0">
                <a:latin typeface="Arial" pitchFamily="34" charset="0"/>
                <a:cs typeface="Arial" pitchFamily="34" charset="0"/>
              </a:rPr>
              <a:t>                  Adding Combat Power to Units on patrol</a:t>
            </a:r>
          </a:p>
          <a:p>
            <a:pPr eaLnBrk="1" hangingPunct="1">
              <a:buFont typeface="Arial" pitchFamily="34" charset="0"/>
              <a:buNone/>
            </a:pPr>
            <a:r>
              <a:rPr lang="en-US" sz="1200" dirty="0" smtClean="0">
                <a:latin typeface="Arial" pitchFamily="34" charset="0"/>
                <a:cs typeface="Arial" pitchFamily="34" charset="0"/>
              </a:rPr>
              <a:t>                  Assisting in Crowd Control, Convoy Security Missions or                                         	safeguarding officials.</a:t>
            </a:r>
          </a:p>
          <a:p>
            <a:pPr eaLnBrk="1" hangingPunct="1">
              <a:buFont typeface="Arial" pitchFamily="34" charset="0"/>
              <a:buNone/>
            </a:pPr>
            <a:r>
              <a:rPr lang="en-US" sz="1200" b="1" dirty="0" smtClean="0">
                <a:latin typeface="Arial" pitchFamily="34" charset="0"/>
                <a:cs typeface="Arial" pitchFamily="34" charset="0"/>
              </a:rPr>
              <a:t>PLAN, PREPARE, AND REHERSE</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-Resource requirements</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REDCON status and force protection status</a:t>
            </a:r>
          </a:p>
          <a:p>
            <a:pPr eaLnBrk="1" hangingPunct="1">
              <a:buFont typeface="Arial" pitchFamily="34" charset="0"/>
              <a:buNone/>
            </a:pPr>
            <a:r>
              <a:rPr lang="en-US" sz="1200" dirty="0" smtClean="0">
                <a:latin typeface="Arial" pitchFamily="34" charset="0"/>
                <a:cs typeface="Arial" pitchFamily="34" charset="0"/>
              </a:rPr>
              <a:t>	-ANSF Participation</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Rehearse Routes and Actions on the Objective</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Building clearing Techniques</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ROE/RUF—Tactical Directives applicable</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Link up point and Recall plan</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Commo plan</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 Weapon Control status</a:t>
            </a:r>
          </a:p>
          <a:p>
            <a:pPr eaLnBrk="1" hangingPunct="1">
              <a:buFont typeface="Arial" pitchFamily="34" charset="0"/>
              <a:buNone/>
            </a:pPr>
            <a:r>
              <a:rPr lang="en-US" sz="1200" dirty="0" smtClean="0">
                <a:latin typeface="Arial" pitchFamily="34" charset="0"/>
                <a:cs typeface="Arial" pitchFamily="34" charset="0"/>
              </a:rPr>
              <a:t>	- PCC/PCI’s</a:t>
            </a:r>
          </a:p>
          <a:p>
            <a:pPr eaLnBrk="1" hangingPunct="1">
              <a:buFont typeface="Arial" pitchFamily="34" charset="0"/>
              <a:buNone/>
            </a:pPr>
            <a:r>
              <a:rPr lang="en-US" sz="1200" dirty="0" smtClean="0">
                <a:latin typeface="Arial" pitchFamily="34" charset="0"/>
                <a:cs typeface="Arial" pitchFamily="34" charset="0"/>
              </a:rPr>
              <a:t>	- Contingency Plans</a:t>
            </a:r>
          </a:p>
          <a:p>
            <a:pPr eaLnBrk="1" hangingPunct="1">
              <a:buFont typeface="Arial" pitchFamily="34" charset="0"/>
              <a:buNone/>
            </a:pPr>
            <a:r>
              <a:rPr lang="en-US" sz="1200" dirty="0" smtClean="0">
                <a:latin typeface="Arial" pitchFamily="34" charset="0"/>
                <a:cs typeface="Arial" pitchFamily="34" charset="0"/>
              </a:rPr>
              <a:t>	- Other assets available/coordinate methods of reinforcement</a:t>
            </a:r>
          </a:p>
          <a:p>
            <a:pPr eaLnBrk="1" hangingPunct="1">
              <a:buFont typeface="Arial" pitchFamily="34" charset="0"/>
              <a:buNone/>
            </a:pPr>
            <a:r>
              <a:rPr lang="en-US" sz="1200" dirty="0" smtClean="0">
                <a:latin typeface="Arial" pitchFamily="34" charset="0"/>
                <a:cs typeface="Arial" pitchFamily="34" charset="0"/>
              </a:rPr>
              <a:t>	- QRF near and far recognition signals </a:t>
            </a:r>
          </a:p>
          <a:p>
            <a:pPr eaLnBrk="1" hangingPunct="1">
              <a:buFont typeface="Arial" pitchFamily="34" charset="0"/>
              <a:buNone/>
            </a:pPr>
            <a:r>
              <a:rPr lang="en-US" sz="1200" dirty="0" smtClean="0">
                <a:latin typeface="Arial" pitchFamily="34" charset="0"/>
                <a:cs typeface="Arial" pitchFamily="34" charset="0"/>
              </a:rPr>
              <a:t>	 -QRF interpreter(and availability)</a:t>
            </a:r>
          </a:p>
          <a:p>
            <a:pPr eaLnBrk="1" hangingPunct="1">
              <a:buFont typeface="Arial" pitchFamily="34" charset="0"/>
              <a:buNone/>
            </a:pPr>
            <a:r>
              <a:rPr lang="en-US" sz="1200" dirty="0" smtClean="0">
                <a:latin typeface="Arial" pitchFamily="34" charset="0"/>
                <a:cs typeface="Arial" pitchFamily="34" charset="0"/>
              </a:rPr>
              <a:t>	- Brief higher</a:t>
            </a:r>
          </a:p>
          <a:p>
            <a:pPr eaLnBrk="1" hangingPunct="1">
              <a:buFont typeface="Arial" pitchFamily="34" charset="0"/>
              <a:buNone/>
            </a:pPr>
            <a:r>
              <a:rPr lang="en-US" sz="1200" dirty="0" smtClean="0">
                <a:latin typeface="Arial" pitchFamily="34" charset="0"/>
                <a:cs typeface="Arial" pitchFamily="34" charset="0"/>
              </a:rPr>
              <a:t>	- Conduct at least one mounted and one dismounted alert daily. Time and set to standard. </a:t>
            </a:r>
          </a:p>
          <a:p>
            <a:pPr eaLnBrk="1" hangingPunct="1">
              <a:buFont typeface="Arial" pitchFamily="34" charset="0"/>
              <a:buNone/>
            </a:pPr>
            <a:r>
              <a:rPr lang="en-US" sz="1200" b="1" dirty="0" smtClean="0">
                <a:latin typeface="Arial" pitchFamily="34" charset="0"/>
                <a:cs typeface="Arial" pitchFamily="34" charset="0"/>
              </a:rPr>
              <a:t>STANDARDS</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The QRF should be ready to move according to REDCON status as designated by the commander.</a:t>
            </a:r>
          </a:p>
          <a:p>
            <a:pPr eaLnBrk="1" hangingPunct="1">
              <a:buFont typeface="Arial" pitchFamily="34" charset="0"/>
              <a:buNone/>
            </a:pPr>
            <a:r>
              <a:rPr lang="en-US" sz="1200" b="1" dirty="0" smtClean="0">
                <a:latin typeface="Arial" pitchFamily="34" charset="0"/>
                <a:cs typeface="Arial" pitchFamily="34" charset="0"/>
              </a:rPr>
              <a:t>	</a:t>
            </a:r>
            <a:r>
              <a:rPr lang="en-US" sz="1200" dirty="0" smtClean="0">
                <a:latin typeface="Arial" pitchFamily="34" charset="0"/>
                <a:cs typeface="Arial" pitchFamily="34" charset="0"/>
              </a:rPr>
              <a:t>- Before departure the current situation is briefed to all personnel</a:t>
            </a:r>
          </a:p>
          <a:p>
            <a:pPr eaLnBrk="1" hangingPunct="1">
              <a:buFont typeface="Arial" pitchFamily="34" charset="0"/>
              <a:buNone/>
            </a:pPr>
            <a:r>
              <a:rPr lang="en-US" sz="1200" dirty="0" smtClean="0">
                <a:latin typeface="Arial" pitchFamily="34" charset="0"/>
                <a:cs typeface="Arial" pitchFamily="34" charset="0"/>
              </a:rPr>
              <a:t>	- QRF takes appropriate action at the scene to protect soldiers lives and to ensure mission accomplishment IAW ROE.</a:t>
            </a:r>
          </a:p>
          <a:p>
            <a:pPr eaLnBrk="1" hangingPunct="1">
              <a:buFont typeface="Arial" pitchFamily="34" charset="0"/>
              <a:buNone/>
            </a:pPr>
            <a:r>
              <a:rPr lang="en-US" sz="1200" dirty="0" smtClean="0">
                <a:latin typeface="Arial" pitchFamily="34" charset="0"/>
                <a:cs typeface="Arial" pitchFamily="34" charset="0"/>
              </a:rPr>
              <a:t>	- QRF departs the scene with all personnel and equipment accounted for.</a:t>
            </a:r>
          </a:p>
          <a:p>
            <a:pPr eaLnBrk="1" hangingPunct="1">
              <a:buFont typeface="Arial" pitchFamily="34" charset="0"/>
              <a:buNone/>
            </a:pPr>
            <a:r>
              <a:rPr lang="en-US" sz="1200" dirty="0" smtClean="0">
                <a:latin typeface="Arial" pitchFamily="34" charset="0"/>
                <a:cs typeface="Arial" pitchFamily="34" charset="0"/>
              </a:rPr>
              <a:t>	- QRF recovers upon return to base and is ready to employ again in 3 hours.  </a:t>
            </a:r>
          </a:p>
        </p:txBody>
      </p:sp>
      <p:sp>
        <p:nvSpPr>
          <p:cNvPr id="18022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521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Mounted Maneuver</a:t>
            </a:r>
          </a:p>
          <a:p>
            <a:pPr algn="ctr" fontAlgn="auto">
              <a:spcAft>
                <a:spcPts val="0"/>
              </a:spcAft>
              <a:defRPr/>
            </a:pPr>
            <a:r>
              <a:rPr lang="en-US" sz="1600" b="1" dirty="0">
                <a:ea typeface="+mj-ea"/>
                <a:cs typeface="Arial" pitchFamily="34" charset="0"/>
              </a:rPr>
              <a:t>Quick Reaction Force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p:cNvPicPr>
            <a:picLocks noChangeArrowheads="1"/>
          </p:cNvPicPr>
          <p:nvPr/>
        </p:nvPicPr>
        <p:blipFill>
          <a:blip r:embed="rId2" cstate="print"/>
          <a:srcRect t="7680" r="1839"/>
          <a:stretch>
            <a:fillRect/>
          </a:stretch>
        </p:blipFill>
        <p:spPr bwMode="auto">
          <a:xfrm>
            <a:off x="2330117" y="4014788"/>
            <a:ext cx="4495800" cy="3071812"/>
          </a:xfrm>
          <a:prstGeom prst="rect">
            <a:avLst/>
          </a:prstGeom>
          <a:solidFill>
            <a:srgbClr val="FFFFFF"/>
          </a:solidFill>
        </p:spPr>
      </p:pic>
      <p:sp>
        <p:nvSpPr>
          <p:cNvPr id="6" name="Content Placeholder 2"/>
          <p:cNvSpPr>
            <a:spLocks noGrp="1"/>
          </p:cNvSpPr>
          <p:nvPr>
            <p:ph idx="1"/>
          </p:nvPr>
        </p:nvSpPr>
        <p:spPr>
          <a:xfrm>
            <a:off x="152400" y="990600"/>
            <a:ext cx="6477000" cy="7467600"/>
          </a:xfrm>
        </p:spPr>
        <p:txBody>
          <a:bodyPr rtlCol="0">
            <a:noAutofit/>
          </a:bodyPr>
          <a:lstStyle/>
          <a:p>
            <a:pPr marL="0" indent="4763" eaLnBrk="1" fontAlgn="auto" hangingPunct="1">
              <a:spcAft>
                <a:spcPts val="0"/>
              </a:spcAft>
              <a:buFont typeface="Arial" pitchFamily="34" charset="0"/>
              <a:buNone/>
              <a:defRPr/>
            </a:pPr>
            <a:r>
              <a:rPr lang="en-US" sz="1100" dirty="0" smtClean="0">
                <a:latin typeface="Arial" pitchFamily="34" charset="0"/>
                <a:cs typeface="Arial" pitchFamily="34" charset="0"/>
              </a:rPr>
              <a:t>A traffic control point (TCP) is a designated spot on the ground or road network to control traffic flow into or out of a given area.  Most TCP’s that will be conducted are hasty and may be partnered with ANSF or other NATO Forces.  The missions associated with a hasty TCP are:</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Act as an OP.</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Check and inspect traffic for possible ACM and contraband.</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On order, block or impeded traffic.</a:t>
            </a:r>
          </a:p>
          <a:p>
            <a:pPr eaLnBrk="1" fontAlgn="auto" hangingPunct="1">
              <a:spcAft>
                <a:spcPts val="0"/>
              </a:spcAft>
              <a:buFont typeface="Arial" pitchFamily="34" charset="0"/>
              <a:buNone/>
              <a:defRPr/>
            </a:pPr>
            <a:r>
              <a:rPr lang="en-US" sz="1100" b="1" dirty="0" smtClean="0">
                <a:latin typeface="Arial" pitchFamily="34" charset="0"/>
                <a:cs typeface="Arial" pitchFamily="34" charset="0"/>
              </a:rPr>
              <a:t>TO ESTABLISH CHECKPOINT:</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After receiving the mission review requirements to complete the mission (Personnel, interpreter, vehicles, weapons, special ammo, communication equipment, etc)</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Build Checkpoint(Establish Over watch and Security, emplace obstacles, vehicle/personnel search locations and teams, employ signs, prepare defense procedures).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 Report all information and intelligence requirements regularly. </a:t>
            </a:r>
          </a:p>
          <a:p>
            <a:pPr eaLnBrk="1" fontAlgn="auto" hangingPunct="1">
              <a:spcAft>
                <a:spcPts val="0"/>
              </a:spcAft>
              <a:buFont typeface="Arial" pitchFamily="34" charset="0"/>
              <a:buNone/>
              <a:defRPr/>
            </a:pPr>
            <a:r>
              <a:rPr lang="en-US" sz="1100" b="1" dirty="0" smtClean="0">
                <a:latin typeface="Arial" pitchFamily="34" charset="0"/>
                <a:cs typeface="Arial" pitchFamily="34" charset="0"/>
              </a:rPr>
              <a:t>RUNNING THE CHECKPOINT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-Establish control by insuring each individual soldier understands his piece of the mission(QRF,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Vehicle search etc.)</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-Give special consideration to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a. Searching females</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b. Cars with only one driver</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c. Intoxicated individuals.</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-Be suspicious of</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a. Nervous behavior</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b. Clean shaven hands/faces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c. wear bulging or excessive clothing. </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-Additional considerations</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a. Specific search requirements</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b. Confiscation requirements</a:t>
            </a:r>
          </a:p>
          <a:p>
            <a:pPr eaLnBrk="1" fontAlgn="auto" hangingPunct="1">
              <a:spcAft>
                <a:spcPts val="0"/>
              </a:spcAft>
              <a:buFont typeface="Arial" pitchFamily="34" charset="0"/>
              <a:buNone/>
              <a:defRPr/>
            </a:pPr>
            <a:r>
              <a:rPr lang="en-US" sz="1100" dirty="0" smtClean="0">
                <a:latin typeface="Arial" pitchFamily="34" charset="0"/>
                <a:cs typeface="Arial" pitchFamily="34" charset="0"/>
              </a:rPr>
              <a:t>   c. Detainment  requirements   	    	 </a:t>
            </a:r>
          </a:p>
          <a:p>
            <a:pPr eaLnBrk="1" fontAlgn="auto" hangingPunct="1">
              <a:spcAft>
                <a:spcPts val="0"/>
              </a:spcAft>
              <a:buFont typeface="Arial" pitchFamily="34" charset="0"/>
              <a:buNone/>
              <a:defRPr/>
            </a:pPr>
            <a:endParaRPr lang="en-US" sz="1100" dirty="0" smtClean="0">
              <a:latin typeface="Arial" pitchFamily="34" charset="0"/>
              <a:cs typeface="Arial" pitchFamily="34" charset="0"/>
            </a:endParaRPr>
          </a:p>
          <a:p>
            <a:pPr eaLnBrk="1" fontAlgn="auto" hangingPunct="1">
              <a:spcAft>
                <a:spcPts val="0"/>
              </a:spcAft>
              <a:buFont typeface="Arial" pitchFamily="34" charset="0"/>
              <a:buNone/>
              <a:defRPr/>
            </a:pPr>
            <a:endParaRPr lang="en-US" sz="1100" dirty="0"/>
          </a:p>
        </p:txBody>
      </p:sp>
      <p:sp>
        <p:nvSpPr>
          <p:cNvPr id="18125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522</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Mounted Maneuver</a:t>
            </a:r>
          </a:p>
          <a:p>
            <a:pPr algn="ctr" fontAlgn="auto">
              <a:spcAft>
                <a:spcPts val="0"/>
              </a:spcAft>
              <a:defRPr/>
            </a:pPr>
            <a:r>
              <a:rPr lang="en-US" sz="1600" b="1" dirty="0">
                <a:ea typeface="+mj-ea"/>
                <a:cs typeface="Arial" pitchFamily="34" charset="0"/>
              </a:rPr>
              <a:t>Traffic Control Point</a:t>
            </a:r>
          </a:p>
        </p:txBody>
      </p:sp>
      <p:sp>
        <p:nvSpPr>
          <p:cNvPr id="39014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90147" name="Rectangle 3"/>
          <p:cNvSpPr>
            <a:spLocks noChangeArrowheads="1"/>
          </p:cNvSpPr>
          <p:nvPr/>
        </p:nvSpPr>
        <p:spPr bwMode="auto">
          <a:xfrm>
            <a:off x="152400" y="6456948"/>
            <a:ext cx="64008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TCP Kit.</a:t>
            </a:r>
            <a:endParaRPr kumimoji="0" lang="en-US" sz="9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Alert signs (2x).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Warning sign (1x).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Stop sign (1x).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Stop paddle (1x).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Sawhorses (5x) or traffic cones (10x) or warning triangles (7x).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Bean-bag lights or similar flashing / warning lights (5x).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  Spike strips, roles of C-wire, or similar vehicle disabling device (3x).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  Portable speed bump or field expedient substitute (sandbags, track, etc) (1x).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Flashlights (2 per screening team and search team).</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   Pre-printed instructions in local language or translator with each screening team.</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  Body bags (5x).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  Rubber gloves (10 pair).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 Detainee forms (20x).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Zip ties (20x).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Laminated search instructions, curfew violation warnings, contraband list, weapon’s policy guidelines, and female search instructions.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  Search mirrors.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Straight Connector 9"/>
          <p:cNvCxnSpPr/>
          <p:nvPr/>
        </p:nvCxnSpPr>
        <p:spPr>
          <a:xfrm>
            <a:off x="176464" y="6432884"/>
            <a:ext cx="198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822784" y="6775784"/>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81726" y="7118684"/>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(1 of 6)</a:t>
            </a:r>
            <a:endParaRPr lang="en-US" sz="1600" dirty="0" smtClean="0">
              <a:latin typeface="Arial" pitchFamily="34" charset="0"/>
              <a:cs typeface="Arial" pitchFamily="34" charset="0"/>
            </a:endParaRPr>
          </a:p>
        </p:txBody>
      </p:sp>
      <p:sp>
        <p:nvSpPr>
          <p:cNvPr id="18227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pSp>
        <p:nvGrpSpPr>
          <p:cNvPr id="2" name="Group 4"/>
          <p:cNvGrpSpPr>
            <a:grpSpLocks/>
          </p:cNvGrpSpPr>
          <p:nvPr/>
        </p:nvGrpSpPr>
        <p:grpSpPr bwMode="auto">
          <a:xfrm>
            <a:off x="228600" y="1752600"/>
            <a:ext cx="6543675" cy="7162800"/>
            <a:chOff x="55222" y="1319226"/>
            <a:chExt cx="6716731" cy="7157740"/>
          </a:xfrm>
        </p:grpSpPr>
        <p:sp>
          <p:nvSpPr>
            <p:cNvPr id="182279" name="AutoShape 356"/>
            <p:cNvSpPr>
              <a:spLocks noChangeArrowheads="1"/>
            </p:cNvSpPr>
            <p:nvPr/>
          </p:nvSpPr>
          <p:spPr bwMode="auto">
            <a:xfrm>
              <a:off x="3844926" y="6151565"/>
              <a:ext cx="508000" cy="1133475"/>
            </a:xfrm>
            <a:prstGeom prst="roundRect">
              <a:avLst>
                <a:gd name="adj" fmla="val 16667"/>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sp>
          <p:nvSpPr>
            <p:cNvPr id="182280" name="Text Box 357"/>
            <p:cNvSpPr txBox="1">
              <a:spLocks noChangeArrowheads="1"/>
            </p:cNvSpPr>
            <p:nvPr/>
          </p:nvSpPr>
          <p:spPr bwMode="auto">
            <a:xfrm>
              <a:off x="3886200" y="6197613"/>
              <a:ext cx="514350" cy="861775"/>
            </a:xfrm>
            <a:prstGeom prst="rect">
              <a:avLst/>
            </a:prstGeom>
            <a:noFill/>
            <a:ln w="9525">
              <a:noFill/>
              <a:miter lim="800000"/>
              <a:headEnd/>
              <a:tailEnd/>
            </a:ln>
          </p:spPr>
          <p:txBody>
            <a:bodyPr>
              <a:spAutoFit/>
            </a:bodyPr>
            <a:lstStyle/>
            <a:p>
              <a:pPr algn="ctr"/>
              <a:r>
                <a:rPr lang="en-US" sz="1200" dirty="0">
                  <a:latin typeface="Calibri" pitchFamily="34" charset="0"/>
                </a:rPr>
                <a:t>Assault Packs x 3</a:t>
              </a:r>
            </a:p>
          </p:txBody>
        </p:sp>
        <p:sp>
          <p:nvSpPr>
            <p:cNvPr id="182281" name="Rectangle 9"/>
            <p:cNvSpPr>
              <a:spLocks noChangeArrowheads="1"/>
            </p:cNvSpPr>
            <p:nvPr/>
          </p:nvSpPr>
          <p:spPr bwMode="auto">
            <a:xfrm>
              <a:off x="2778125" y="1398601"/>
              <a:ext cx="1189038" cy="895351"/>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282" name="Rectangle 10"/>
            <p:cNvSpPr>
              <a:spLocks noChangeArrowheads="1"/>
            </p:cNvSpPr>
            <p:nvPr/>
          </p:nvSpPr>
          <p:spPr bwMode="auto">
            <a:xfrm>
              <a:off x="2824163" y="1438287"/>
              <a:ext cx="1095375" cy="819151"/>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283" name="Line 11"/>
            <p:cNvSpPr>
              <a:spLocks noChangeShapeType="1"/>
            </p:cNvSpPr>
            <p:nvPr/>
          </p:nvSpPr>
          <p:spPr bwMode="auto">
            <a:xfrm>
              <a:off x="2828935" y="1514475"/>
              <a:ext cx="1090613" cy="0"/>
            </a:xfrm>
            <a:prstGeom prst="line">
              <a:avLst/>
            </a:prstGeom>
            <a:noFill/>
            <a:ln w="12700">
              <a:solidFill>
                <a:schemeClr val="tx1"/>
              </a:solidFill>
              <a:round/>
              <a:headEnd/>
              <a:tailEnd/>
            </a:ln>
          </p:spPr>
          <p:txBody>
            <a:bodyPr/>
            <a:lstStyle/>
            <a:p>
              <a:endParaRPr lang="en-US" dirty="0"/>
            </a:p>
          </p:txBody>
        </p:sp>
        <p:sp>
          <p:nvSpPr>
            <p:cNvPr id="182284" name="Line 12"/>
            <p:cNvSpPr>
              <a:spLocks noChangeShapeType="1"/>
            </p:cNvSpPr>
            <p:nvPr/>
          </p:nvSpPr>
          <p:spPr bwMode="auto">
            <a:xfrm>
              <a:off x="2833689" y="1614488"/>
              <a:ext cx="1090612" cy="0"/>
            </a:xfrm>
            <a:prstGeom prst="line">
              <a:avLst/>
            </a:prstGeom>
            <a:noFill/>
            <a:ln w="12700">
              <a:solidFill>
                <a:schemeClr val="tx1"/>
              </a:solidFill>
              <a:round/>
              <a:headEnd/>
              <a:tailEnd/>
            </a:ln>
          </p:spPr>
          <p:txBody>
            <a:bodyPr/>
            <a:lstStyle/>
            <a:p>
              <a:endParaRPr lang="en-US" dirty="0"/>
            </a:p>
          </p:txBody>
        </p:sp>
        <p:sp>
          <p:nvSpPr>
            <p:cNvPr id="182285" name="Line 13"/>
            <p:cNvSpPr>
              <a:spLocks noChangeShapeType="1"/>
            </p:cNvSpPr>
            <p:nvPr/>
          </p:nvSpPr>
          <p:spPr bwMode="auto">
            <a:xfrm>
              <a:off x="2833689" y="1704975"/>
              <a:ext cx="1090612" cy="0"/>
            </a:xfrm>
            <a:prstGeom prst="line">
              <a:avLst/>
            </a:prstGeom>
            <a:noFill/>
            <a:ln w="12700">
              <a:solidFill>
                <a:schemeClr val="tx1"/>
              </a:solidFill>
              <a:round/>
              <a:headEnd/>
              <a:tailEnd/>
            </a:ln>
          </p:spPr>
          <p:txBody>
            <a:bodyPr/>
            <a:lstStyle/>
            <a:p>
              <a:endParaRPr lang="en-US" dirty="0"/>
            </a:p>
          </p:txBody>
        </p:sp>
        <p:sp>
          <p:nvSpPr>
            <p:cNvPr id="182286" name="Line 14"/>
            <p:cNvSpPr>
              <a:spLocks noChangeShapeType="1"/>
            </p:cNvSpPr>
            <p:nvPr/>
          </p:nvSpPr>
          <p:spPr bwMode="auto">
            <a:xfrm>
              <a:off x="2833689" y="1800225"/>
              <a:ext cx="1090612" cy="0"/>
            </a:xfrm>
            <a:prstGeom prst="line">
              <a:avLst/>
            </a:prstGeom>
            <a:noFill/>
            <a:ln w="12700">
              <a:solidFill>
                <a:schemeClr val="tx1"/>
              </a:solidFill>
              <a:round/>
              <a:headEnd/>
              <a:tailEnd/>
            </a:ln>
          </p:spPr>
          <p:txBody>
            <a:bodyPr/>
            <a:lstStyle/>
            <a:p>
              <a:endParaRPr lang="en-US" dirty="0"/>
            </a:p>
          </p:txBody>
        </p:sp>
        <p:sp>
          <p:nvSpPr>
            <p:cNvPr id="182287" name="Line 15"/>
            <p:cNvSpPr>
              <a:spLocks noChangeShapeType="1"/>
            </p:cNvSpPr>
            <p:nvPr/>
          </p:nvSpPr>
          <p:spPr bwMode="auto">
            <a:xfrm>
              <a:off x="2833689" y="1900239"/>
              <a:ext cx="1090612" cy="0"/>
            </a:xfrm>
            <a:prstGeom prst="line">
              <a:avLst/>
            </a:prstGeom>
            <a:noFill/>
            <a:ln w="12700">
              <a:solidFill>
                <a:schemeClr val="tx1"/>
              </a:solidFill>
              <a:round/>
              <a:headEnd/>
              <a:tailEnd/>
            </a:ln>
          </p:spPr>
          <p:txBody>
            <a:bodyPr/>
            <a:lstStyle/>
            <a:p>
              <a:endParaRPr lang="en-US" dirty="0"/>
            </a:p>
          </p:txBody>
        </p:sp>
        <p:sp>
          <p:nvSpPr>
            <p:cNvPr id="182288" name="Line 16"/>
            <p:cNvSpPr>
              <a:spLocks noChangeShapeType="1"/>
            </p:cNvSpPr>
            <p:nvPr/>
          </p:nvSpPr>
          <p:spPr bwMode="auto">
            <a:xfrm>
              <a:off x="2828935" y="1995488"/>
              <a:ext cx="1090613" cy="0"/>
            </a:xfrm>
            <a:prstGeom prst="line">
              <a:avLst/>
            </a:prstGeom>
            <a:noFill/>
            <a:ln w="12700">
              <a:solidFill>
                <a:schemeClr val="tx1"/>
              </a:solidFill>
              <a:round/>
              <a:headEnd/>
              <a:tailEnd/>
            </a:ln>
          </p:spPr>
          <p:txBody>
            <a:bodyPr/>
            <a:lstStyle/>
            <a:p>
              <a:endParaRPr lang="en-US" dirty="0"/>
            </a:p>
          </p:txBody>
        </p:sp>
        <p:sp>
          <p:nvSpPr>
            <p:cNvPr id="182289" name="Line 17"/>
            <p:cNvSpPr>
              <a:spLocks noChangeShapeType="1"/>
            </p:cNvSpPr>
            <p:nvPr/>
          </p:nvSpPr>
          <p:spPr bwMode="auto">
            <a:xfrm>
              <a:off x="2828935" y="2105025"/>
              <a:ext cx="1090613" cy="0"/>
            </a:xfrm>
            <a:prstGeom prst="line">
              <a:avLst/>
            </a:prstGeom>
            <a:noFill/>
            <a:ln w="12700">
              <a:solidFill>
                <a:schemeClr val="tx1"/>
              </a:solidFill>
              <a:round/>
              <a:headEnd/>
              <a:tailEnd/>
            </a:ln>
          </p:spPr>
          <p:txBody>
            <a:bodyPr/>
            <a:lstStyle/>
            <a:p>
              <a:endParaRPr lang="en-US" dirty="0"/>
            </a:p>
          </p:txBody>
        </p:sp>
        <p:sp>
          <p:nvSpPr>
            <p:cNvPr id="182290" name="Line 18"/>
            <p:cNvSpPr>
              <a:spLocks noChangeShapeType="1"/>
            </p:cNvSpPr>
            <p:nvPr/>
          </p:nvSpPr>
          <p:spPr bwMode="auto">
            <a:xfrm>
              <a:off x="2833689" y="2200275"/>
              <a:ext cx="1090612" cy="0"/>
            </a:xfrm>
            <a:prstGeom prst="line">
              <a:avLst/>
            </a:prstGeom>
            <a:noFill/>
            <a:ln w="12700">
              <a:solidFill>
                <a:schemeClr val="tx1"/>
              </a:solidFill>
              <a:round/>
              <a:headEnd/>
              <a:tailEnd/>
            </a:ln>
          </p:spPr>
          <p:txBody>
            <a:bodyPr/>
            <a:lstStyle/>
            <a:p>
              <a:endParaRPr lang="en-US" dirty="0"/>
            </a:p>
          </p:txBody>
        </p:sp>
        <p:sp>
          <p:nvSpPr>
            <p:cNvPr id="182291" name="Rectangle 19"/>
            <p:cNvSpPr>
              <a:spLocks noChangeArrowheads="1"/>
            </p:cNvSpPr>
            <p:nvPr/>
          </p:nvSpPr>
          <p:spPr bwMode="auto">
            <a:xfrm>
              <a:off x="2376488" y="1381138"/>
              <a:ext cx="2009775" cy="1795463"/>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292" name="Freeform 20"/>
            <p:cNvSpPr>
              <a:spLocks/>
            </p:cNvSpPr>
            <p:nvPr/>
          </p:nvSpPr>
          <p:spPr bwMode="auto">
            <a:xfrm>
              <a:off x="4391035" y="1338265"/>
              <a:ext cx="671513" cy="1847851"/>
            </a:xfrm>
            <a:custGeom>
              <a:avLst/>
              <a:gdLst>
                <a:gd name="T0" fmla="*/ 0 w 423"/>
                <a:gd name="T1" fmla="*/ 42863 h 1164"/>
                <a:gd name="T2" fmla="*/ 85725 w 423"/>
                <a:gd name="T3" fmla="*/ 33338 h 1164"/>
                <a:gd name="T4" fmla="*/ 138113 w 423"/>
                <a:gd name="T5" fmla="*/ 14288 h 1164"/>
                <a:gd name="T6" fmla="*/ 190500 w 423"/>
                <a:gd name="T7" fmla="*/ 0 h 1164"/>
                <a:gd name="T8" fmla="*/ 623888 w 423"/>
                <a:gd name="T9" fmla="*/ 0 h 1164"/>
                <a:gd name="T10" fmla="*/ 666750 w 423"/>
                <a:gd name="T11" fmla="*/ 57150 h 1164"/>
                <a:gd name="T12" fmla="*/ 671513 w 423"/>
                <a:gd name="T13" fmla="*/ 1847851 h 1164"/>
                <a:gd name="T14" fmla="*/ 0 w 423"/>
                <a:gd name="T15" fmla="*/ 1838326 h 1164"/>
                <a:gd name="T16" fmla="*/ 0 w 423"/>
                <a:gd name="T17" fmla="*/ 42863 h 1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3"/>
                <a:gd name="T28" fmla="*/ 0 h 1164"/>
                <a:gd name="T29" fmla="*/ 423 w 423"/>
                <a:gd name="T30" fmla="*/ 1164 h 1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3" h="1164">
                  <a:moveTo>
                    <a:pt x="0" y="27"/>
                  </a:moveTo>
                  <a:lnTo>
                    <a:pt x="54" y="21"/>
                  </a:lnTo>
                  <a:lnTo>
                    <a:pt x="87" y="9"/>
                  </a:lnTo>
                  <a:lnTo>
                    <a:pt x="120" y="0"/>
                  </a:lnTo>
                  <a:lnTo>
                    <a:pt x="393" y="0"/>
                  </a:lnTo>
                  <a:lnTo>
                    <a:pt x="420" y="36"/>
                  </a:lnTo>
                  <a:lnTo>
                    <a:pt x="423" y="1164"/>
                  </a:lnTo>
                  <a:lnTo>
                    <a:pt x="0" y="1158"/>
                  </a:lnTo>
                  <a:lnTo>
                    <a:pt x="0" y="27"/>
                  </a:lnTo>
                  <a:close/>
                </a:path>
              </a:pathLst>
            </a:custGeom>
            <a:noFill/>
            <a:ln w="12700" cap="flat" cmpd="sng">
              <a:solidFill>
                <a:schemeClr val="tx1"/>
              </a:solidFill>
              <a:prstDash val="solid"/>
              <a:round/>
              <a:headEnd/>
              <a:tailEnd/>
            </a:ln>
          </p:spPr>
          <p:txBody>
            <a:bodyPr/>
            <a:lstStyle/>
            <a:p>
              <a:endParaRPr lang="en-US" dirty="0"/>
            </a:p>
          </p:txBody>
        </p:sp>
        <p:sp>
          <p:nvSpPr>
            <p:cNvPr id="182293" name="Freeform 22"/>
            <p:cNvSpPr>
              <a:spLocks/>
            </p:cNvSpPr>
            <p:nvPr/>
          </p:nvSpPr>
          <p:spPr bwMode="auto">
            <a:xfrm>
              <a:off x="4391035" y="1390651"/>
              <a:ext cx="671513" cy="1423988"/>
            </a:xfrm>
            <a:custGeom>
              <a:avLst/>
              <a:gdLst>
                <a:gd name="T0" fmla="*/ 0 w 423"/>
                <a:gd name="T1" fmla="*/ 0 h 897"/>
                <a:gd name="T2" fmla="*/ 52388 w 423"/>
                <a:gd name="T3" fmla="*/ 123825 h 897"/>
                <a:gd name="T4" fmla="*/ 85725 w 423"/>
                <a:gd name="T5" fmla="*/ 190500 h 897"/>
                <a:gd name="T6" fmla="*/ 152400 w 423"/>
                <a:gd name="T7" fmla="*/ 290513 h 897"/>
                <a:gd name="T8" fmla="*/ 585788 w 423"/>
                <a:gd name="T9" fmla="*/ 1000125 h 897"/>
                <a:gd name="T10" fmla="*/ 652463 w 423"/>
                <a:gd name="T11" fmla="*/ 1133475 h 897"/>
                <a:gd name="T12" fmla="*/ 671513 w 423"/>
                <a:gd name="T13" fmla="*/ 1257300 h 897"/>
                <a:gd name="T14" fmla="*/ 666750 w 423"/>
                <a:gd name="T15" fmla="*/ 1423988 h 897"/>
                <a:gd name="T16" fmla="*/ 0 60000 65536"/>
                <a:gd name="T17" fmla="*/ 0 60000 65536"/>
                <a:gd name="T18" fmla="*/ 0 60000 65536"/>
                <a:gd name="T19" fmla="*/ 0 60000 65536"/>
                <a:gd name="T20" fmla="*/ 0 60000 65536"/>
                <a:gd name="T21" fmla="*/ 0 60000 65536"/>
                <a:gd name="T22" fmla="*/ 0 60000 65536"/>
                <a:gd name="T23" fmla="*/ 0 60000 65536"/>
                <a:gd name="T24" fmla="*/ 0 w 423"/>
                <a:gd name="T25" fmla="*/ 0 h 897"/>
                <a:gd name="T26" fmla="*/ 423 w 423"/>
                <a:gd name="T27" fmla="*/ 897 h 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3" h="897">
                  <a:moveTo>
                    <a:pt x="0" y="0"/>
                  </a:moveTo>
                  <a:lnTo>
                    <a:pt x="33" y="78"/>
                  </a:lnTo>
                  <a:lnTo>
                    <a:pt x="54" y="120"/>
                  </a:lnTo>
                  <a:lnTo>
                    <a:pt x="96" y="183"/>
                  </a:lnTo>
                  <a:lnTo>
                    <a:pt x="369" y="630"/>
                  </a:lnTo>
                  <a:lnTo>
                    <a:pt x="411" y="714"/>
                  </a:lnTo>
                  <a:lnTo>
                    <a:pt x="423" y="792"/>
                  </a:lnTo>
                  <a:lnTo>
                    <a:pt x="420" y="897"/>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294" name="Freeform 23"/>
            <p:cNvSpPr>
              <a:spLocks/>
            </p:cNvSpPr>
            <p:nvPr/>
          </p:nvSpPr>
          <p:spPr bwMode="auto">
            <a:xfrm>
              <a:off x="4391027" y="1476389"/>
              <a:ext cx="657225" cy="1266825"/>
            </a:xfrm>
            <a:custGeom>
              <a:avLst/>
              <a:gdLst>
                <a:gd name="T0" fmla="*/ 0 w 414"/>
                <a:gd name="T1" fmla="*/ 0 h 798"/>
                <a:gd name="T2" fmla="*/ 38100 w 414"/>
                <a:gd name="T3" fmla="*/ 133350 h 798"/>
                <a:gd name="T4" fmla="*/ 71438 w 414"/>
                <a:gd name="T5" fmla="*/ 200025 h 798"/>
                <a:gd name="T6" fmla="*/ 138113 w 414"/>
                <a:gd name="T7" fmla="*/ 300038 h 798"/>
                <a:gd name="T8" fmla="*/ 571500 w 414"/>
                <a:gd name="T9" fmla="*/ 1009650 h 798"/>
                <a:gd name="T10" fmla="*/ 638175 w 414"/>
                <a:gd name="T11" fmla="*/ 1143000 h 798"/>
                <a:gd name="T12" fmla="*/ 657225 w 414"/>
                <a:gd name="T13" fmla="*/ 1266825 h 798"/>
                <a:gd name="T14" fmla="*/ 0 60000 65536"/>
                <a:gd name="T15" fmla="*/ 0 60000 65536"/>
                <a:gd name="T16" fmla="*/ 0 60000 65536"/>
                <a:gd name="T17" fmla="*/ 0 60000 65536"/>
                <a:gd name="T18" fmla="*/ 0 60000 65536"/>
                <a:gd name="T19" fmla="*/ 0 60000 65536"/>
                <a:gd name="T20" fmla="*/ 0 60000 65536"/>
                <a:gd name="T21" fmla="*/ 0 w 414"/>
                <a:gd name="T22" fmla="*/ 0 h 798"/>
                <a:gd name="T23" fmla="*/ 414 w 414"/>
                <a:gd name="T24" fmla="*/ 798 h 7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798">
                  <a:moveTo>
                    <a:pt x="0" y="0"/>
                  </a:moveTo>
                  <a:lnTo>
                    <a:pt x="24" y="84"/>
                  </a:lnTo>
                  <a:lnTo>
                    <a:pt x="45" y="126"/>
                  </a:lnTo>
                  <a:lnTo>
                    <a:pt x="87" y="189"/>
                  </a:lnTo>
                  <a:lnTo>
                    <a:pt x="360" y="636"/>
                  </a:lnTo>
                  <a:lnTo>
                    <a:pt x="402" y="720"/>
                  </a:lnTo>
                  <a:lnTo>
                    <a:pt x="414" y="79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295" name="AutoShape 24"/>
            <p:cNvSpPr>
              <a:spLocks noChangeArrowheads="1"/>
            </p:cNvSpPr>
            <p:nvPr/>
          </p:nvSpPr>
          <p:spPr bwMode="auto">
            <a:xfrm rot="5400000">
              <a:off x="4715669" y="1270794"/>
              <a:ext cx="185739" cy="323850"/>
            </a:xfrm>
            <a:prstGeom prst="flowChartDelay">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296" name="AutoShape 25"/>
            <p:cNvSpPr>
              <a:spLocks noChangeArrowheads="1"/>
            </p:cNvSpPr>
            <p:nvPr/>
          </p:nvSpPr>
          <p:spPr bwMode="auto">
            <a:xfrm>
              <a:off x="4738688" y="1347788"/>
              <a:ext cx="209550" cy="147637"/>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297" name="Line 26"/>
            <p:cNvSpPr>
              <a:spLocks noChangeShapeType="1"/>
            </p:cNvSpPr>
            <p:nvPr/>
          </p:nvSpPr>
          <p:spPr bwMode="auto">
            <a:xfrm>
              <a:off x="4743451" y="1419225"/>
              <a:ext cx="204788" cy="0"/>
            </a:xfrm>
            <a:prstGeom prst="line">
              <a:avLst/>
            </a:prstGeom>
            <a:noFill/>
            <a:ln w="12700">
              <a:solidFill>
                <a:schemeClr val="tx1"/>
              </a:solidFill>
              <a:round/>
              <a:headEnd/>
              <a:tailEnd/>
            </a:ln>
          </p:spPr>
          <p:txBody>
            <a:bodyPr/>
            <a:lstStyle/>
            <a:p>
              <a:endParaRPr lang="en-US" dirty="0"/>
            </a:p>
          </p:txBody>
        </p:sp>
        <p:sp>
          <p:nvSpPr>
            <p:cNvPr id="182298" name="Freeform 27"/>
            <p:cNvSpPr>
              <a:spLocks/>
            </p:cNvSpPr>
            <p:nvPr/>
          </p:nvSpPr>
          <p:spPr bwMode="auto">
            <a:xfrm>
              <a:off x="5005388" y="1333503"/>
              <a:ext cx="47625" cy="357188"/>
            </a:xfrm>
            <a:custGeom>
              <a:avLst/>
              <a:gdLst>
                <a:gd name="T0" fmla="*/ 0 w 30"/>
                <a:gd name="T1" fmla="*/ 0 h 225"/>
                <a:gd name="T2" fmla="*/ 0 w 30"/>
                <a:gd name="T3" fmla="*/ 280988 h 225"/>
                <a:gd name="T4" fmla="*/ 47625 w 30"/>
                <a:gd name="T5" fmla="*/ 357188 h 225"/>
                <a:gd name="T6" fmla="*/ 0 60000 65536"/>
                <a:gd name="T7" fmla="*/ 0 60000 65536"/>
                <a:gd name="T8" fmla="*/ 0 60000 65536"/>
                <a:gd name="T9" fmla="*/ 0 w 30"/>
                <a:gd name="T10" fmla="*/ 0 h 225"/>
                <a:gd name="T11" fmla="*/ 30 w 30"/>
                <a:gd name="T12" fmla="*/ 225 h 225"/>
              </a:gdLst>
              <a:ahLst/>
              <a:cxnLst>
                <a:cxn ang="T6">
                  <a:pos x="T0" y="T1"/>
                </a:cxn>
                <a:cxn ang="T7">
                  <a:pos x="T2" y="T3"/>
                </a:cxn>
                <a:cxn ang="T8">
                  <a:pos x="T4" y="T5"/>
                </a:cxn>
              </a:cxnLst>
              <a:rect l="T9" t="T10" r="T11" b="T12"/>
              <a:pathLst>
                <a:path w="30" h="225">
                  <a:moveTo>
                    <a:pt x="0" y="0"/>
                  </a:moveTo>
                  <a:lnTo>
                    <a:pt x="0" y="177"/>
                  </a:lnTo>
                  <a:lnTo>
                    <a:pt x="30" y="225"/>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299" name="AutoShape 28"/>
            <p:cNvSpPr>
              <a:spLocks noChangeArrowheads="1"/>
            </p:cNvSpPr>
            <p:nvPr/>
          </p:nvSpPr>
          <p:spPr bwMode="auto">
            <a:xfrm rot="2124705">
              <a:off x="4052889" y="2090739"/>
              <a:ext cx="42862" cy="190500"/>
            </a:xfrm>
            <a:prstGeom prst="roundRect">
              <a:avLst>
                <a:gd name="adj" fmla="val 50000"/>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300" name="Rectangle 30"/>
            <p:cNvSpPr>
              <a:spLocks noChangeArrowheads="1"/>
            </p:cNvSpPr>
            <p:nvPr/>
          </p:nvSpPr>
          <p:spPr bwMode="auto">
            <a:xfrm>
              <a:off x="2395538" y="1319226"/>
              <a:ext cx="1990725" cy="6508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01" name="Freeform 31"/>
            <p:cNvSpPr>
              <a:spLocks/>
            </p:cNvSpPr>
            <p:nvPr/>
          </p:nvSpPr>
          <p:spPr bwMode="auto">
            <a:xfrm flipH="1">
              <a:off x="1700214" y="1343025"/>
              <a:ext cx="671512" cy="1847851"/>
            </a:xfrm>
            <a:custGeom>
              <a:avLst/>
              <a:gdLst>
                <a:gd name="T0" fmla="*/ 0 w 423"/>
                <a:gd name="T1" fmla="*/ 42863 h 1164"/>
                <a:gd name="T2" fmla="*/ 85725 w 423"/>
                <a:gd name="T3" fmla="*/ 33338 h 1164"/>
                <a:gd name="T4" fmla="*/ 138112 w 423"/>
                <a:gd name="T5" fmla="*/ 14288 h 1164"/>
                <a:gd name="T6" fmla="*/ 190500 w 423"/>
                <a:gd name="T7" fmla="*/ 0 h 1164"/>
                <a:gd name="T8" fmla="*/ 623887 w 423"/>
                <a:gd name="T9" fmla="*/ 0 h 1164"/>
                <a:gd name="T10" fmla="*/ 666750 w 423"/>
                <a:gd name="T11" fmla="*/ 57150 h 1164"/>
                <a:gd name="T12" fmla="*/ 671512 w 423"/>
                <a:gd name="T13" fmla="*/ 1847851 h 1164"/>
                <a:gd name="T14" fmla="*/ 0 w 423"/>
                <a:gd name="T15" fmla="*/ 1838326 h 1164"/>
                <a:gd name="T16" fmla="*/ 0 w 423"/>
                <a:gd name="T17" fmla="*/ 42863 h 1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3"/>
                <a:gd name="T28" fmla="*/ 0 h 1164"/>
                <a:gd name="T29" fmla="*/ 423 w 423"/>
                <a:gd name="T30" fmla="*/ 1164 h 1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3" h="1164">
                  <a:moveTo>
                    <a:pt x="0" y="27"/>
                  </a:moveTo>
                  <a:lnTo>
                    <a:pt x="54" y="21"/>
                  </a:lnTo>
                  <a:lnTo>
                    <a:pt x="87" y="9"/>
                  </a:lnTo>
                  <a:lnTo>
                    <a:pt x="120" y="0"/>
                  </a:lnTo>
                  <a:lnTo>
                    <a:pt x="393" y="0"/>
                  </a:lnTo>
                  <a:lnTo>
                    <a:pt x="420" y="36"/>
                  </a:lnTo>
                  <a:lnTo>
                    <a:pt x="423" y="1164"/>
                  </a:lnTo>
                  <a:lnTo>
                    <a:pt x="0" y="1158"/>
                  </a:lnTo>
                  <a:lnTo>
                    <a:pt x="0" y="27"/>
                  </a:lnTo>
                  <a:close/>
                </a:path>
              </a:pathLst>
            </a:custGeom>
            <a:noFill/>
            <a:ln w="12700" cap="flat" cmpd="sng">
              <a:solidFill>
                <a:schemeClr val="tx1"/>
              </a:solidFill>
              <a:prstDash val="solid"/>
              <a:round/>
              <a:headEnd/>
              <a:tailEnd/>
            </a:ln>
          </p:spPr>
          <p:txBody>
            <a:bodyPr/>
            <a:lstStyle/>
            <a:p>
              <a:endParaRPr lang="en-US" dirty="0"/>
            </a:p>
          </p:txBody>
        </p:sp>
        <p:sp>
          <p:nvSpPr>
            <p:cNvPr id="182302" name="Freeform 32"/>
            <p:cNvSpPr>
              <a:spLocks/>
            </p:cNvSpPr>
            <p:nvPr/>
          </p:nvSpPr>
          <p:spPr bwMode="auto">
            <a:xfrm flipH="1">
              <a:off x="1700214" y="1395413"/>
              <a:ext cx="671512" cy="1423987"/>
            </a:xfrm>
            <a:custGeom>
              <a:avLst/>
              <a:gdLst>
                <a:gd name="T0" fmla="*/ 0 w 423"/>
                <a:gd name="T1" fmla="*/ 0 h 897"/>
                <a:gd name="T2" fmla="*/ 52387 w 423"/>
                <a:gd name="T3" fmla="*/ 123825 h 897"/>
                <a:gd name="T4" fmla="*/ 85725 w 423"/>
                <a:gd name="T5" fmla="*/ 190500 h 897"/>
                <a:gd name="T6" fmla="*/ 152400 w 423"/>
                <a:gd name="T7" fmla="*/ 290512 h 897"/>
                <a:gd name="T8" fmla="*/ 585787 w 423"/>
                <a:gd name="T9" fmla="*/ 1000125 h 897"/>
                <a:gd name="T10" fmla="*/ 652462 w 423"/>
                <a:gd name="T11" fmla="*/ 1133475 h 897"/>
                <a:gd name="T12" fmla="*/ 671512 w 423"/>
                <a:gd name="T13" fmla="*/ 1257300 h 897"/>
                <a:gd name="T14" fmla="*/ 666750 w 423"/>
                <a:gd name="T15" fmla="*/ 1423987 h 897"/>
                <a:gd name="T16" fmla="*/ 0 60000 65536"/>
                <a:gd name="T17" fmla="*/ 0 60000 65536"/>
                <a:gd name="T18" fmla="*/ 0 60000 65536"/>
                <a:gd name="T19" fmla="*/ 0 60000 65536"/>
                <a:gd name="T20" fmla="*/ 0 60000 65536"/>
                <a:gd name="T21" fmla="*/ 0 60000 65536"/>
                <a:gd name="T22" fmla="*/ 0 60000 65536"/>
                <a:gd name="T23" fmla="*/ 0 60000 65536"/>
                <a:gd name="T24" fmla="*/ 0 w 423"/>
                <a:gd name="T25" fmla="*/ 0 h 897"/>
                <a:gd name="T26" fmla="*/ 423 w 423"/>
                <a:gd name="T27" fmla="*/ 897 h 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3" h="897">
                  <a:moveTo>
                    <a:pt x="0" y="0"/>
                  </a:moveTo>
                  <a:lnTo>
                    <a:pt x="33" y="78"/>
                  </a:lnTo>
                  <a:lnTo>
                    <a:pt x="54" y="120"/>
                  </a:lnTo>
                  <a:lnTo>
                    <a:pt x="96" y="183"/>
                  </a:lnTo>
                  <a:lnTo>
                    <a:pt x="369" y="630"/>
                  </a:lnTo>
                  <a:lnTo>
                    <a:pt x="411" y="714"/>
                  </a:lnTo>
                  <a:lnTo>
                    <a:pt x="423" y="792"/>
                  </a:lnTo>
                  <a:lnTo>
                    <a:pt x="420" y="897"/>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03" name="Freeform 33"/>
            <p:cNvSpPr>
              <a:spLocks/>
            </p:cNvSpPr>
            <p:nvPr/>
          </p:nvSpPr>
          <p:spPr bwMode="auto">
            <a:xfrm flipH="1">
              <a:off x="1714501" y="1481152"/>
              <a:ext cx="657225" cy="1266825"/>
            </a:xfrm>
            <a:custGeom>
              <a:avLst/>
              <a:gdLst>
                <a:gd name="T0" fmla="*/ 0 w 414"/>
                <a:gd name="T1" fmla="*/ 0 h 798"/>
                <a:gd name="T2" fmla="*/ 38100 w 414"/>
                <a:gd name="T3" fmla="*/ 133350 h 798"/>
                <a:gd name="T4" fmla="*/ 71438 w 414"/>
                <a:gd name="T5" fmla="*/ 200025 h 798"/>
                <a:gd name="T6" fmla="*/ 138113 w 414"/>
                <a:gd name="T7" fmla="*/ 300038 h 798"/>
                <a:gd name="T8" fmla="*/ 571500 w 414"/>
                <a:gd name="T9" fmla="*/ 1009650 h 798"/>
                <a:gd name="T10" fmla="*/ 638175 w 414"/>
                <a:gd name="T11" fmla="*/ 1143000 h 798"/>
                <a:gd name="T12" fmla="*/ 657225 w 414"/>
                <a:gd name="T13" fmla="*/ 1266825 h 798"/>
                <a:gd name="T14" fmla="*/ 0 60000 65536"/>
                <a:gd name="T15" fmla="*/ 0 60000 65536"/>
                <a:gd name="T16" fmla="*/ 0 60000 65536"/>
                <a:gd name="T17" fmla="*/ 0 60000 65536"/>
                <a:gd name="T18" fmla="*/ 0 60000 65536"/>
                <a:gd name="T19" fmla="*/ 0 60000 65536"/>
                <a:gd name="T20" fmla="*/ 0 60000 65536"/>
                <a:gd name="T21" fmla="*/ 0 w 414"/>
                <a:gd name="T22" fmla="*/ 0 h 798"/>
                <a:gd name="T23" fmla="*/ 414 w 414"/>
                <a:gd name="T24" fmla="*/ 798 h 7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798">
                  <a:moveTo>
                    <a:pt x="0" y="0"/>
                  </a:moveTo>
                  <a:lnTo>
                    <a:pt x="24" y="84"/>
                  </a:lnTo>
                  <a:lnTo>
                    <a:pt x="45" y="126"/>
                  </a:lnTo>
                  <a:lnTo>
                    <a:pt x="87" y="189"/>
                  </a:lnTo>
                  <a:lnTo>
                    <a:pt x="360" y="636"/>
                  </a:lnTo>
                  <a:lnTo>
                    <a:pt x="402" y="720"/>
                  </a:lnTo>
                  <a:lnTo>
                    <a:pt x="414" y="79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04" name="AutoShape 35"/>
            <p:cNvSpPr>
              <a:spLocks noChangeArrowheads="1"/>
            </p:cNvSpPr>
            <p:nvPr/>
          </p:nvSpPr>
          <p:spPr bwMode="auto">
            <a:xfrm flipH="1">
              <a:off x="1814513" y="1352562"/>
              <a:ext cx="209550" cy="147639"/>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05" name="Line 36"/>
            <p:cNvSpPr>
              <a:spLocks noChangeShapeType="1"/>
            </p:cNvSpPr>
            <p:nvPr/>
          </p:nvSpPr>
          <p:spPr bwMode="auto">
            <a:xfrm flipH="1">
              <a:off x="1814523" y="1423988"/>
              <a:ext cx="204787" cy="0"/>
            </a:xfrm>
            <a:prstGeom prst="line">
              <a:avLst/>
            </a:prstGeom>
            <a:noFill/>
            <a:ln w="12700">
              <a:solidFill>
                <a:schemeClr val="tx1"/>
              </a:solidFill>
              <a:round/>
              <a:headEnd/>
              <a:tailEnd/>
            </a:ln>
          </p:spPr>
          <p:txBody>
            <a:bodyPr/>
            <a:lstStyle/>
            <a:p>
              <a:endParaRPr lang="en-US" dirty="0"/>
            </a:p>
          </p:txBody>
        </p:sp>
        <p:sp>
          <p:nvSpPr>
            <p:cNvPr id="182306" name="Freeform 37"/>
            <p:cNvSpPr>
              <a:spLocks/>
            </p:cNvSpPr>
            <p:nvPr/>
          </p:nvSpPr>
          <p:spPr bwMode="auto">
            <a:xfrm flipH="1">
              <a:off x="1709738" y="1338265"/>
              <a:ext cx="47625" cy="357187"/>
            </a:xfrm>
            <a:custGeom>
              <a:avLst/>
              <a:gdLst>
                <a:gd name="T0" fmla="*/ 0 w 30"/>
                <a:gd name="T1" fmla="*/ 0 h 225"/>
                <a:gd name="T2" fmla="*/ 0 w 30"/>
                <a:gd name="T3" fmla="*/ 280987 h 225"/>
                <a:gd name="T4" fmla="*/ 47625 w 30"/>
                <a:gd name="T5" fmla="*/ 357187 h 225"/>
                <a:gd name="T6" fmla="*/ 0 60000 65536"/>
                <a:gd name="T7" fmla="*/ 0 60000 65536"/>
                <a:gd name="T8" fmla="*/ 0 60000 65536"/>
                <a:gd name="T9" fmla="*/ 0 w 30"/>
                <a:gd name="T10" fmla="*/ 0 h 225"/>
                <a:gd name="T11" fmla="*/ 30 w 30"/>
                <a:gd name="T12" fmla="*/ 225 h 225"/>
              </a:gdLst>
              <a:ahLst/>
              <a:cxnLst>
                <a:cxn ang="T6">
                  <a:pos x="T0" y="T1"/>
                </a:cxn>
                <a:cxn ang="T7">
                  <a:pos x="T2" y="T3"/>
                </a:cxn>
                <a:cxn ang="T8">
                  <a:pos x="T4" y="T5"/>
                </a:cxn>
              </a:cxnLst>
              <a:rect l="T9" t="T10" r="T11" b="T12"/>
              <a:pathLst>
                <a:path w="30" h="225">
                  <a:moveTo>
                    <a:pt x="0" y="0"/>
                  </a:moveTo>
                  <a:lnTo>
                    <a:pt x="0" y="177"/>
                  </a:lnTo>
                  <a:lnTo>
                    <a:pt x="30" y="225"/>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07" name="AutoShape 38"/>
            <p:cNvSpPr>
              <a:spLocks noChangeArrowheads="1"/>
            </p:cNvSpPr>
            <p:nvPr/>
          </p:nvSpPr>
          <p:spPr bwMode="auto">
            <a:xfrm rot="19475295" flipH="1">
              <a:off x="2667010" y="2095503"/>
              <a:ext cx="42863" cy="190500"/>
            </a:xfrm>
            <a:prstGeom prst="roundRect">
              <a:avLst>
                <a:gd name="adj" fmla="val 50000"/>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308" name="Freeform 40"/>
            <p:cNvSpPr>
              <a:spLocks/>
            </p:cNvSpPr>
            <p:nvPr/>
          </p:nvSpPr>
          <p:spPr bwMode="auto">
            <a:xfrm>
              <a:off x="1790701" y="1338263"/>
              <a:ext cx="585788" cy="266700"/>
            </a:xfrm>
            <a:custGeom>
              <a:avLst/>
              <a:gdLst>
                <a:gd name="T0" fmla="*/ 0 w 369"/>
                <a:gd name="T1" fmla="*/ 0 h 168"/>
                <a:gd name="T2" fmla="*/ 400050 w 369"/>
                <a:gd name="T3" fmla="*/ 0 h 168"/>
                <a:gd name="T4" fmla="*/ 490538 w 369"/>
                <a:gd name="T5" fmla="*/ 38100 h 168"/>
                <a:gd name="T6" fmla="*/ 552450 w 369"/>
                <a:gd name="T7" fmla="*/ 47625 h 168"/>
                <a:gd name="T8" fmla="*/ 585788 w 369"/>
                <a:gd name="T9" fmla="*/ 47625 h 168"/>
                <a:gd name="T10" fmla="*/ 495300 w 369"/>
                <a:gd name="T11" fmla="*/ 247650 h 168"/>
                <a:gd name="T12" fmla="*/ 442913 w 369"/>
                <a:gd name="T13" fmla="*/ 266700 h 168"/>
                <a:gd name="T14" fmla="*/ 371475 w 369"/>
                <a:gd name="T15" fmla="*/ 257175 h 168"/>
                <a:gd name="T16" fmla="*/ 333375 w 369"/>
                <a:gd name="T17" fmla="*/ 223838 h 168"/>
                <a:gd name="T18" fmla="*/ 314325 w 369"/>
                <a:gd name="T19" fmla="*/ 190500 h 168"/>
                <a:gd name="T20" fmla="*/ 71438 w 369"/>
                <a:gd name="T21" fmla="*/ 195262 h 168"/>
                <a:gd name="T22" fmla="*/ 23813 w 369"/>
                <a:gd name="T23" fmla="*/ 166687 h 168"/>
                <a:gd name="T24" fmla="*/ 4763 w 369"/>
                <a:gd name="T25" fmla="*/ 128588 h 168"/>
                <a:gd name="T26" fmla="*/ 0 w 369"/>
                <a:gd name="T27" fmla="*/ 71437 h 168"/>
                <a:gd name="T28" fmla="*/ 0 w 369"/>
                <a:gd name="T29" fmla="*/ 0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9"/>
                <a:gd name="T46" fmla="*/ 0 h 168"/>
                <a:gd name="T47" fmla="*/ 369 w 369"/>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9" h="168">
                  <a:moveTo>
                    <a:pt x="0" y="0"/>
                  </a:moveTo>
                  <a:lnTo>
                    <a:pt x="252" y="0"/>
                  </a:lnTo>
                  <a:lnTo>
                    <a:pt x="309" y="24"/>
                  </a:lnTo>
                  <a:lnTo>
                    <a:pt x="348" y="30"/>
                  </a:lnTo>
                  <a:lnTo>
                    <a:pt x="369" y="30"/>
                  </a:lnTo>
                  <a:lnTo>
                    <a:pt x="312" y="156"/>
                  </a:lnTo>
                  <a:lnTo>
                    <a:pt x="279" y="168"/>
                  </a:lnTo>
                  <a:lnTo>
                    <a:pt x="234" y="162"/>
                  </a:lnTo>
                  <a:lnTo>
                    <a:pt x="210" y="141"/>
                  </a:lnTo>
                  <a:lnTo>
                    <a:pt x="198" y="120"/>
                  </a:lnTo>
                  <a:lnTo>
                    <a:pt x="45" y="123"/>
                  </a:lnTo>
                  <a:lnTo>
                    <a:pt x="15" y="105"/>
                  </a:lnTo>
                  <a:lnTo>
                    <a:pt x="3" y="81"/>
                  </a:lnTo>
                  <a:lnTo>
                    <a:pt x="0" y="45"/>
                  </a:lnTo>
                  <a:lnTo>
                    <a:pt x="0" y="0"/>
                  </a:lnTo>
                  <a:close/>
                </a:path>
              </a:pathLst>
            </a:custGeom>
            <a:noFill/>
            <a:ln w="12700" cap="flat" cmpd="sng">
              <a:solidFill>
                <a:schemeClr val="tx1"/>
              </a:solidFill>
              <a:prstDash val="solid"/>
              <a:round/>
              <a:headEnd/>
              <a:tailEnd/>
            </a:ln>
          </p:spPr>
          <p:txBody>
            <a:bodyPr/>
            <a:lstStyle/>
            <a:p>
              <a:endParaRPr lang="en-US" dirty="0"/>
            </a:p>
          </p:txBody>
        </p:sp>
        <p:sp>
          <p:nvSpPr>
            <p:cNvPr id="182309" name="Oval 42"/>
            <p:cNvSpPr>
              <a:spLocks noChangeArrowheads="1"/>
            </p:cNvSpPr>
            <p:nvPr/>
          </p:nvSpPr>
          <p:spPr bwMode="auto">
            <a:xfrm>
              <a:off x="2138364" y="1428752"/>
              <a:ext cx="195262" cy="176213"/>
            </a:xfrm>
            <a:prstGeom prst="ellipse">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2310" name="Rectangle 41"/>
            <p:cNvSpPr>
              <a:spLocks noChangeArrowheads="1"/>
            </p:cNvSpPr>
            <p:nvPr/>
          </p:nvSpPr>
          <p:spPr bwMode="auto">
            <a:xfrm>
              <a:off x="2166938" y="1352564"/>
              <a:ext cx="142875" cy="98425"/>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311" name="Rectangle 43"/>
            <p:cNvSpPr>
              <a:spLocks noChangeArrowheads="1"/>
            </p:cNvSpPr>
            <p:nvPr/>
          </p:nvSpPr>
          <p:spPr bwMode="auto">
            <a:xfrm>
              <a:off x="2124085" y="1481140"/>
              <a:ext cx="214313" cy="60325"/>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312" name="Freeform 45"/>
            <p:cNvSpPr>
              <a:spLocks/>
            </p:cNvSpPr>
            <p:nvPr/>
          </p:nvSpPr>
          <p:spPr bwMode="auto">
            <a:xfrm>
              <a:off x="4565660" y="2795588"/>
              <a:ext cx="506413" cy="381000"/>
            </a:xfrm>
            <a:custGeom>
              <a:avLst/>
              <a:gdLst>
                <a:gd name="T0" fmla="*/ 506413 w 319"/>
                <a:gd name="T1" fmla="*/ 0 h 240"/>
                <a:gd name="T2" fmla="*/ 201613 w 319"/>
                <a:gd name="T3" fmla="*/ 0 h 240"/>
                <a:gd name="T4" fmla="*/ 138113 w 319"/>
                <a:gd name="T5" fmla="*/ 14288 h 240"/>
                <a:gd name="T6" fmla="*/ 82550 w 319"/>
                <a:gd name="T7" fmla="*/ 38100 h 240"/>
                <a:gd name="T8" fmla="*/ 25400 w 319"/>
                <a:gd name="T9" fmla="*/ 85725 h 240"/>
                <a:gd name="T10" fmla="*/ 0 w 319"/>
                <a:gd name="T11" fmla="*/ 150813 h 240"/>
                <a:gd name="T12" fmla="*/ 0 w 319"/>
                <a:gd name="T13" fmla="*/ 381000 h 240"/>
                <a:gd name="T14" fmla="*/ 0 60000 65536"/>
                <a:gd name="T15" fmla="*/ 0 60000 65536"/>
                <a:gd name="T16" fmla="*/ 0 60000 65536"/>
                <a:gd name="T17" fmla="*/ 0 60000 65536"/>
                <a:gd name="T18" fmla="*/ 0 60000 65536"/>
                <a:gd name="T19" fmla="*/ 0 60000 65536"/>
                <a:gd name="T20" fmla="*/ 0 60000 65536"/>
                <a:gd name="T21" fmla="*/ 0 w 319"/>
                <a:gd name="T22" fmla="*/ 0 h 240"/>
                <a:gd name="T23" fmla="*/ 319 w 319"/>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9" h="240">
                  <a:moveTo>
                    <a:pt x="319" y="0"/>
                  </a:moveTo>
                  <a:lnTo>
                    <a:pt x="127" y="0"/>
                  </a:lnTo>
                  <a:lnTo>
                    <a:pt x="87" y="9"/>
                  </a:lnTo>
                  <a:lnTo>
                    <a:pt x="52" y="24"/>
                  </a:lnTo>
                  <a:lnTo>
                    <a:pt x="16" y="54"/>
                  </a:lnTo>
                  <a:lnTo>
                    <a:pt x="0" y="95"/>
                  </a:lnTo>
                  <a:lnTo>
                    <a:pt x="0" y="24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13" name="Oval 46"/>
            <p:cNvSpPr>
              <a:spLocks noChangeArrowheads="1"/>
            </p:cNvSpPr>
            <p:nvPr/>
          </p:nvSpPr>
          <p:spPr bwMode="auto">
            <a:xfrm>
              <a:off x="4716473" y="2870200"/>
              <a:ext cx="282575" cy="268288"/>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grpSp>
          <p:nvGrpSpPr>
            <p:cNvPr id="3" name="Group 50"/>
            <p:cNvGrpSpPr>
              <a:grpSpLocks/>
            </p:cNvGrpSpPr>
            <p:nvPr/>
          </p:nvGrpSpPr>
          <p:grpSpPr bwMode="auto">
            <a:xfrm>
              <a:off x="4714888" y="3243280"/>
              <a:ext cx="361951" cy="190501"/>
              <a:chOff x="2970" y="2043"/>
              <a:chExt cx="228" cy="120"/>
            </a:xfrm>
          </p:grpSpPr>
          <p:sp>
            <p:nvSpPr>
              <p:cNvPr id="182576" name="Freeform 48"/>
              <p:cNvSpPr>
                <a:spLocks/>
              </p:cNvSpPr>
              <p:nvPr/>
            </p:nvSpPr>
            <p:spPr bwMode="auto">
              <a:xfrm>
                <a:off x="2970" y="2046"/>
                <a:ext cx="225" cy="117"/>
              </a:xfrm>
              <a:custGeom>
                <a:avLst/>
                <a:gdLst>
                  <a:gd name="T0" fmla="*/ 0 w 225"/>
                  <a:gd name="T1" fmla="*/ 63 h 117"/>
                  <a:gd name="T2" fmla="*/ 108 w 225"/>
                  <a:gd name="T3" fmla="*/ 63 h 117"/>
                  <a:gd name="T4" fmla="*/ 141 w 225"/>
                  <a:gd name="T5" fmla="*/ 51 h 117"/>
                  <a:gd name="T6" fmla="*/ 174 w 225"/>
                  <a:gd name="T7" fmla="*/ 33 h 117"/>
                  <a:gd name="T8" fmla="*/ 225 w 225"/>
                  <a:gd name="T9" fmla="*/ 0 h 117"/>
                  <a:gd name="T10" fmla="*/ 225 w 225"/>
                  <a:gd name="T11" fmla="*/ 54 h 117"/>
                  <a:gd name="T12" fmla="*/ 147 w 225"/>
                  <a:gd name="T13" fmla="*/ 102 h 117"/>
                  <a:gd name="T14" fmla="*/ 114 w 225"/>
                  <a:gd name="T15" fmla="*/ 111 h 117"/>
                  <a:gd name="T16" fmla="*/ 78 w 225"/>
                  <a:gd name="T17" fmla="*/ 114 h 117"/>
                  <a:gd name="T18" fmla="*/ 0 w 225"/>
                  <a:gd name="T19" fmla="*/ 117 h 117"/>
                  <a:gd name="T20" fmla="*/ 0 w 225"/>
                  <a:gd name="T21" fmla="*/ 63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
                  <a:gd name="T34" fmla="*/ 0 h 117"/>
                  <a:gd name="T35" fmla="*/ 225 w 225"/>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 h="117">
                    <a:moveTo>
                      <a:pt x="0" y="63"/>
                    </a:moveTo>
                    <a:lnTo>
                      <a:pt x="108" y="63"/>
                    </a:lnTo>
                    <a:lnTo>
                      <a:pt x="141" y="51"/>
                    </a:lnTo>
                    <a:lnTo>
                      <a:pt x="174" y="33"/>
                    </a:lnTo>
                    <a:lnTo>
                      <a:pt x="225" y="0"/>
                    </a:lnTo>
                    <a:lnTo>
                      <a:pt x="225" y="54"/>
                    </a:lnTo>
                    <a:lnTo>
                      <a:pt x="147" y="102"/>
                    </a:lnTo>
                    <a:lnTo>
                      <a:pt x="114" y="111"/>
                    </a:lnTo>
                    <a:lnTo>
                      <a:pt x="78" y="114"/>
                    </a:lnTo>
                    <a:lnTo>
                      <a:pt x="0" y="117"/>
                    </a:lnTo>
                    <a:lnTo>
                      <a:pt x="0" y="63"/>
                    </a:lnTo>
                    <a:close/>
                  </a:path>
                </a:pathLst>
              </a:custGeom>
              <a:noFill/>
              <a:ln w="12700" cap="flat" cmpd="sng">
                <a:solidFill>
                  <a:schemeClr val="tx1"/>
                </a:solidFill>
                <a:prstDash val="solid"/>
                <a:round/>
                <a:headEnd/>
                <a:tailEnd/>
              </a:ln>
            </p:spPr>
            <p:txBody>
              <a:bodyPr/>
              <a:lstStyle/>
              <a:p>
                <a:endParaRPr lang="en-US" dirty="0"/>
              </a:p>
            </p:txBody>
          </p:sp>
          <p:sp>
            <p:nvSpPr>
              <p:cNvPr id="182577" name="Freeform 49"/>
              <p:cNvSpPr>
                <a:spLocks/>
              </p:cNvSpPr>
              <p:nvPr/>
            </p:nvSpPr>
            <p:spPr bwMode="auto">
              <a:xfrm>
                <a:off x="2970" y="2043"/>
                <a:ext cx="228" cy="66"/>
              </a:xfrm>
              <a:custGeom>
                <a:avLst/>
                <a:gdLst>
                  <a:gd name="T0" fmla="*/ 0 w 228"/>
                  <a:gd name="T1" fmla="*/ 66 h 66"/>
                  <a:gd name="T2" fmla="*/ 108 w 228"/>
                  <a:gd name="T3" fmla="*/ 0 h 66"/>
                  <a:gd name="T4" fmla="*/ 228 w 228"/>
                  <a:gd name="T5" fmla="*/ 0 h 66"/>
                  <a:gd name="T6" fmla="*/ 0 60000 65536"/>
                  <a:gd name="T7" fmla="*/ 0 60000 65536"/>
                  <a:gd name="T8" fmla="*/ 0 60000 65536"/>
                  <a:gd name="T9" fmla="*/ 0 w 228"/>
                  <a:gd name="T10" fmla="*/ 0 h 66"/>
                  <a:gd name="T11" fmla="*/ 228 w 228"/>
                  <a:gd name="T12" fmla="*/ 66 h 66"/>
                </a:gdLst>
                <a:ahLst/>
                <a:cxnLst>
                  <a:cxn ang="T6">
                    <a:pos x="T0" y="T1"/>
                  </a:cxn>
                  <a:cxn ang="T7">
                    <a:pos x="T2" y="T3"/>
                  </a:cxn>
                  <a:cxn ang="T8">
                    <a:pos x="T4" y="T5"/>
                  </a:cxn>
                </a:cxnLst>
                <a:rect l="T9" t="T10" r="T11" b="T12"/>
                <a:pathLst>
                  <a:path w="228" h="66">
                    <a:moveTo>
                      <a:pt x="0" y="66"/>
                    </a:moveTo>
                    <a:lnTo>
                      <a:pt x="108" y="0"/>
                    </a:lnTo>
                    <a:lnTo>
                      <a:pt x="228" y="0"/>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grpSp>
          <p:nvGrpSpPr>
            <p:cNvPr id="4" name="Group 51"/>
            <p:cNvGrpSpPr>
              <a:grpSpLocks/>
            </p:cNvGrpSpPr>
            <p:nvPr/>
          </p:nvGrpSpPr>
          <p:grpSpPr bwMode="auto">
            <a:xfrm flipH="1">
              <a:off x="1695436" y="3243280"/>
              <a:ext cx="361951" cy="190501"/>
              <a:chOff x="2970" y="2043"/>
              <a:chExt cx="228" cy="120"/>
            </a:xfrm>
          </p:grpSpPr>
          <p:sp>
            <p:nvSpPr>
              <p:cNvPr id="182574" name="Freeform 52"/>
              <p:cNvSpPr>
                <a:spLocks/>
              </p:cNvSpPr>
              <p:nvPr/>
            </p:nvSpPr>
            <p:spPr bwMode="auto">
              <a:xfrm>
                <a:off x="2970" y="2046"/>
                <a:ext cx="225" cy="117"/>
              </a:xfrm>
              <a:custGeom>
                <a:avLst/>
                <a:gdLst>
                  <a:gd name="T0" fmla="*/ 0 w 225"/>
                  <a:gd name="T1" fmla="*/ 63 h 117"/>
                  <a:gd name="T2" fmla="*/ 108 w 225"/>
                  <a:gd name="T3" fmla="*/ 63 h 117"/>
                  <a:gd name="T4" fmla="*/ 141 w 225"/>
                  <a:gd name="T5" fmla="*/ 51 h 117"/>
                  <a:gd name="T6" fmla="*/ 174 w 225"/>
                  <a:gd name="T7" fmla="*/ 33 h 117"/>
                  <a:gd name="T8" fmla="*/ 225 w 225"/>
                  <a:gd name="T9" fmla="*/ 0 h 117"/>
                  <a:gd name="T10" fmla="*/ 225 w 225"/>
                  <a:gd name="T11" fmla="*/ 54 h 117"/>
                  <a:gd name="T12" fmla="*/ 147 w 225"/>
                  <a:gd name="T13" fmla="*/ 102 h 117"/>
                  <a:gd name="T14" fmla="*/ 114 w 225"/>
                  <a:gd name="T15" fmla="*/ 111 h 117"/>
                  <a:gd name="T16" fmla="*/ 78 w 225"/>
                  <a:gd name="T17" fmla="*/ 114 h 117"/>
                  <a:gd name="T18" fmla="*/ 0 w 225"/>
                  <a:gd name="T19" fmla="*/ 117 h 117"/>
                  <a:gd name="T20" fmla="*/ 0 w 225"/>
                  <a:gd name="T21" fmla="*/ 63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
                  <a:gd name="T34" fmla="*/ 0 h 117"/>
                  <a:gd name="T35" fmla="*/ 225 w 225"/>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 h="117">
                    <a:moveTo>
                      <a:pt x="0" y="63"/>
                    </a:moveTo>
                    <a:lnTo>
                      <a:pt x="108" y="63"/>
                    </a:lnTo>
                    <a:lnTo>
                      <a:pt x="141" y="51"/>
                    </a:lnTo>
                    <a:lnTo>
                      <a:pt x="174" y="33"/>
                    </a:lnTo>
                    <a:lnTo>
                      <a:pt x="225" y="0"/>
                    </a:lnTo>
                    <a:lnTo>
                      <a:pt x="225" y="54"/>
                    </a:lnTo>
                    <a:lnTo>
                      <a:pt x="147" y="102"/>
                    </a:lnTo>
                    <a:lnTo>
                      <a:pt x="114" y="111"/>
                    </a:lnTo>
                    <a:lnTo>
                      <a:pt x="78" y="114"/>
                    </a:lnTo>
                    <a:lnTo>
                      <a:pt x="0" y="117"/>
                    </a:lnTo>
                    <a:lnTo>
                      <a:pt x="0" y="63"/>
                    </a:lnTo>
                    <a:close/>
                  </a:path>
                </a:pathLst>
              </a:custGeom>
              <a:noFill/>
              <a:ln w="12700" cap="flat" cmpd="sng">
                <a:solidFill>
                  <a:schemeClr val="tx1"/>
                </a:solidFill>
                <a:prstDash val="solid"/>
                <a:round/>
                <a:headEnd/>
                <a:tailEnd/>
              </a:ln>
            </p:spPr>
            <p:txBody>
              <a:bodyPr/>
              <a:lstStyle/>
              <a:p>
                <a:endParaRPr lang="en-US" dirty="0"/>
              </a:p>
            </p:txBody>
          </p:sp>
          <p:sp>
            <p:nvSpPr>
              <p:cNvPr id="182575" name="Freeform 53"/>
              <p:cNvSpPr>
                <a:spLocks/>
              </p:cNvSpPr>
              <p:nvPr/>
            </p:nvSpPr>
            <p:spPr bwMode="auto">
              <a:xfrm>
                <a:off x="2970" y="2043"/>
                <a:ext cx="228" cy="66"/>
              </a:xfrm>
              <a:custGeom>
                <a:avLst/>
                <a:gdLst>
                  <a:gd name="T0" fmla="*/ 0 w 228"/>
                  <a:gd name="T1" fmla="*/ 66 h 66"/>
                  <a:gd name="T2" fmla="*/ 108 w 228"/>
                  <a:gd name="T3" fmla="*/ 0 h 66"/>
                  <a:gd name="T4" fmla="*/ 228 w 228"/>
                  <a:gd name="T5" fmla="*/ 0 h 66"/>
                  <a:gd name="T6" fmla="*/ 0 60000 65536"/>
                  <a:gd name="T7" fmla="*/ 0 60000 65536"/>
                  <a:gd name="T8" fmla="*/ 0 60000 65536"/>
                  <a:gd name="T9" fmla="*/ 0 w 228"/>
                  <a:gd name="T10" fmla="*/ 0 h 66"/>
                  <a:gd name="T11" fmla="*/ 228 w 228"/>
                  <a:gd name="T12" fmla="*/ 66 h 66"/>
                </a:gdLst>
                <a:ahLst/>
                <a:cxnLst>
                  <a:cxn ang="T6">
                    <a:pos x="T0" y="T1"/>
                  </a:cxn>
                  <a:cxn ang="T7">
                    <a:pos x="T2" y="T3"/>
                  </a:cxn>
                  <a:cxn ang="T8">
                    <a:pos x="T4" y="T5"/>
                  </a:cxn>
                </a:cxnLst>
                <a:rect l="T9" t="T10" r="T11" b="T12"/>
                <a:pathLst>
                  <a:path w="228" h="66">
                    <a:moveTo>
                      <a:pt x="0" y="66"/>
                    </a:moveTo>
                    <a:lnTo>
                      <a:pt x="108" y="0"/>
                    </a:lnTo>
                    <a:lnTo>
                      <a:pt x="228" y="0"/>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sp>
          <p:nvSpPr>
            <p:cNvPr id="182316" name="Line 54"/>
            <p:cNvSpPr>
              <a:spLocks noChangeShapeType="1"/>
            </p:cNvSpPr>
            <p:nvPr/>
          </p:nvSpPr>
          <p:spPr bwMode="auto">
            <a:xfrm>
              <a:off x="1885960" y="3243263"/>
              <a:ext cx="3014663" cy="0"/>
            </a:xfrm>
            <a:prstGeom prst="line">
              <a:avLst/>
            </a:prstGeom>
            <a:noFill/>
            <a:ln w="12700">
              <a:solidFill>
                <a:schemeClr val="tx1"/>
              </a:solidFill>
              <a:round/>
              <a:headEnd/>
              <a:tailEnd/>
            </a:ln>
          </p:spPr>
          <p:txBody>
            <a:bodyPr/>
            <a:lstStyle/>
            <a:p>
              <a:endParaRPr lang="en-US" dirty="0"/>
            </a:p>
          </p:txBody>
        </p:sp>
        <p:sp>
          <p:nvSpPr>
            <p:cNvPr id="182317" name="Line 55"/>
            <p:cNvSpPr>
              <a:spLocks noChangeShapeType="1"/>
            </p:cNvSpPr>
            <p:nvPr/>
          </p:nvSpPr>
          <p:spPr bwMode="auto">
            <a:xfrm>
              <a:off x="1933575" y="3271839"/>
              <a:ext cx="2914650" cy="0"/>
            </a:xfrm>
            <a:prstGeom prst="line">
              <a:avLst/>
            </a:prstGeom>
            <a:noFill/>
            <a:ln w="12700">
              <a:solidFill>
                <a:schemeClr val="tx1"/>
              </a:solidFill>
              <a:round/>
              <a:headEnd/>
              <a:tailEnd/>
            </a:ln>
          </p:spPr>
          <p:txBody>
            <a:bodyPr/>
            <a:lstStyle/>
            <a:p>
              <a:endParaRPr lang="en-US" dirty="0"/>
            </a:p>
          </p:txBody>
        </p:sp>
        <p:sp>
          <p:nvSpPr>
            <p:cNvPr id="182318" name="Line 56"/>
            <p:cNvSpPr>
              <a:spLocks noChangeShapeType="1"/>
            </p:cNvSpPr>
            <p:nvPr/>
          </p:nvSpPr>
          <p:spPr bwMode="auto">
            <a:xfrm>
              <a:off x="2043114" y="3324225"/>
              <a:ext cx="2709862" cy="0"/>
            </a:xfrm>
            <a:prstGeom prst="line">
              <a:avLst/>
            </a:prstGeom>
            <a:noFill/>
            <a:ln w="12700">
              <a:solidFill>
                <a:schemeClr val="tx1"/>
              </a:solidFill>
              <a:round/>
              <a:headEnd/>
              <a:tailEnd/>
            </a:ln>
          </p:spPr>
          <p:txBody>
            <a:bodyPr/>
            <a:lstStyle/>
            <a:p>
              <a:endParaRPr lang="en-US" dirty="0"/>
            </a:p>
          </p:txBody>
        </p:sp>
        <p:sp>
          <p:nvSpPr>
            <p:cNvPr id="182319" name="Line 57"/>
            <p:cNvSpPr>
              <a:spLocks noChangeShapeType="1"/>
            </p:cNvSpPr>
            <p:nvPr/>
          </p:nvSpPr>
          <p:spPr bwMode="auto">
            <a:xfrm>
              <a:off x="3309938" y="3276613"/>
              <a:ext cx="19050" cy="47625"/>
            </a:xfrm>
            <a:prstGeom prst="line">
              <a:avLst/>
            </a:prstGeom>
            <a:noFill/>
            <a:ln w="12700">
              <a:solidFill>
                <a:schemeClr val="tx1"/>
              </a:solidFill>
              <a:round/>
              <a:headEnd/>
              <a:tailEnd/>
            </a:ln>
          </p:spPr>
          <p:txBody>
            <a:bodyPr/>
            <a:lstStyle/>
            <a:p>
              <a:endParaRPr lang="en-US" dirty="0"/>
            </a:p>
          </p:txBody>
        </p:sp>
        <p:sp>
          <p:nvSpPr>
            <p:cNvPr id="182320" name="Line 58"/>
            <p:cNvSpPr>
              <a:spLocks noChangeShapeType="1"/>
            </p:cNvSpPr>
            <p:nvPr/>
          </p:nvSpPr>
          <p:spPr bwMode="auto">
            <a:xfrm flipH="1">
              <a:off x="3448050" y="3276613"/>
              <a:ext cx="19050" cy="47625"/>
            </a:xfrm>
            <a:prstGeom prst="line">
              <a:avLst/>
            </a:prstGeom>
            <a:noFill/>
            <a:ln w="12700">
              <a:solidFill>
                <a:schemeClr val="tx1"/>
              </a:solidFill>
              <a:round/>
              <a:headEnd/>
              <a:tailEnd/>
            </a:ln>
          </p:spPr>
          <p:txBody>
            <a:bodyPr/>
            <a:lstStyle/>
            <a:p>
              <a:endParaRPr lang="en-US" dirty="0"/>
            </a:p>
          </p:txBody>
        </p:sp>
        <p:grpSp>
          <p:nvGrpSpPr>
            <p:cNvPr id="5" name="Group 87"/>
            <p:cNvGrpSpPr>
              <a:grpSpLocks/>
            </p:cNvGrpSpPr>
            <p:nvPr/>
          </p:nvGrpSpPr>
          <p:grpSpPr bwMode="auto">
            <a:xfrm>
              <a:off x="4091002" y="3862390"/>
              <a:ext cx="757238" cy="674685"/>
              <a:chOff x="2577" y="2433"/>
              <a:chExt cx="477" cy="425"/>
            </a:xfrm>
          </p:grpSpPr>
          <p:sp>
            <p:nvSpPr>
              <p:cNvPr id="182569" name="AutoShape 65"/>
              <p:cNvSpPr>
                <a:spLocks noChangeArrowheads="1"/>
              </p:cNvSpPr>
              <p:nvPr/>
            </p:nvSpPr>
            <p:spPr bwMode="auto">
              <a:xfrm>
                <a:off x="2583" y="2433"/>
                <a:ext cx="462" cy="321"/>
              </a:xfrm>
              <a:prstGeom prst="roundRect">
                <a:avLst>
                  <a:gd name="adj" fmla="val 1666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570" name="Freeform 66"/>
              <p:cNvSpPr>
                <a:spLocks/>
              </p:cNvSpPr>
              <p:nvPr/>
            </p:nvSpPr>
            <p:spPr bwMode="auto">
              <a:xfrm>
                <a:off x="2580" y="2718"/>
                <a:ext cx="473" cy="93"/>
              </a:xfrm>
              <a:custGeom>
                <a:avLst/>
                <a:gdLst>
                  <a:gd name="T0" fmla="*/ 473 w 473"/>
                  <a:gd name="T1" fmla="*/ 0 h 93"/>
                  <a:gd name="T2" fmla="*/ 428 w 473"/>
                  <a:gd name="T3" fmla="*/ 14 h 93"/>
                  <a:gd name="T4" fmla="*/ 380 w 473"/>
                  <a:gd name="T5" fmla="*/ 18 h 93"/>
                  <a:gd name="T6" fmla="*/ 84 w 473"/>
                  <a:gd name="T7" fmla="*/ 18 h 93"/>
                  <a:gd name="T8" fmla="*/ 42 w 473"/>
                  <a:gd name="T9" fmla="*/ 12 h 93"/>
                  <a:gd name="T10" fmla="*/ 0 w 473"/>
                  <a:gd name="T11" fmla="*/ 0 h 93"/>
                  <a:gd name="T12" fmla="*/ 24 w 473"/>
                  <a:gd name="T13" fmla="*/ 78 h 93"/>
                  <a:gd name="T14" fmla="*/ 33 w 473"/>
                  <a:gd name="T15" fmla="*/ 92 h 93"/>
                  <a:gd name="T16" fmla="*/ 59 w 473"/>
                  <a:gd name="T17" fmla="*/ 93 h 93"/>
                  <a:gd name="T18" fmla="*/ 416 w 473"/>
                  <a:gd name="T19" fmla="*/ 93 h 93"/>
                  <a:gd name="T20" fmla="*/ 440 w 473"/>
                  <a:gd name="T21" fmla="*/ 89 h 93"/>
                  <a:gd name="T22" fmla="*/ 455 w 473"/>
                  <a:gd name="T23" fmla="*/ 78 h 93"/>
                  <a:gd name="T24" fmla="*/ 473 w 473"/>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93"/>
                  <a:gd name="T41" fmla="*/ 473 w 473"/>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93">
                    <a:moveTo>
                      <a:pt x="473" y="0"/>
                    </a:moveTo>
                    <a:lnTo>
                      <a:pt x="428" y="14"/>
                    </a:lnTo>
                    <a:lnTo>
                      <a:pt x="380" y="18"/>
                    </a:lnTo>
                    <a:lnTo>
                      <a:pt x="84" y="18"/>
                    </a:lnTo>
                    <a:lnTo>
                      <a:pt x="42" y="12"/>
                    </a:lnTo>
                    <a:lnTo>
                      <a:pt x="0" y="0"/>
                    </a:lnTo>
                    <a:lnTo>
                      <a:pt x="24" y="78"/>
                    </a:lnTo>
                    <a:lnTo>
                      <a:pt x="33" y="92"/>
                    </a:lnTo>
                    <a:lnTo>
                      <a:pt x="59" y="93"/>
                    </a:lnTo>
                    <a:lnTo>
                      <a:pt x="416" y="93"/>
                    </a:lnTo>
                    <a:lnTo>
                      <a:pt x="440" y="89"/>
                    </a:lnTo>
                    <a:lnTo>
                      <a:pt x="455" y="78"/>
                    </a:lnTo>
                    <a:lnTo>
                      <a:pt x="473" y="0"/>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571" name="Freeform 67"/>
              <p:cNvSpPr>
                <a:spLocks/>
              </p:cNvSpPr>
              <p:nvPr/>
            </p:nvSpPr>
            <p:spPr bwMode="auto">
              <a:xfrm>
                <a:off x="2577" y="2720"/>
                <a:ext cx="477" cy="138"/>
              </a:xfrm>
              <a:custGeom>
                <a:avLst/>
                <a:gdLst>
                  <a:gd name="T0" fmla="*/ 0 w 477"/>
                  <a:gd name="T1" fmla="*/ 1 h 138"/>
                  <a:gd name="T2" fmla="*/ 0 w 477"/>
                  <a:gd name="T3" fmla="*/ 70 h 138"/>
                  <a:gd name="T4" fmla="*/ 23 w 477"/>
                  <a:gd name="T5" fmla="*/ 121 h 138"/>
                  <a:gd name="T6" fmla="*/ 44 w 477"/>
                  <a:gd name="T7" fmla="*/ 138 h 138"/>
                  <a:gd name="T8" fmla="*/ 431 w 477"/>
                  <a:gd name="T9" fmla="*/ 138 h 138"/>
                  <a:gd name="T10" fmla="*/ 459 w 477"/>
                  <a:gd name="T11" fmla="*/ 127 h 138"/>
                  <a:gd name="T12" fmla="*/ 477 w 477"/>
                  <a:gd name="T13" fmla="*/ 88 h 138"/>
                  <a:gd name="T14" fmla="*/ 477 w 477"/>
                  <a:gd name="T15" fmla="*/ 0 h 138"/>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38"/>
                  <a:gd name="T26" fmla="*/ 477 w 477"/>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38">
                    <a:moveTo>
                      <a:pt x="0" y="1"/>
                    </a:moveTo>
                    <a:lnTo>
                      <a:pt x="0" y="70"/>
                    </a:lnTo>
                    <a:lnTo>
                      <a:pt x="23" y="121"/>
                    </a:lnTo>
                    <a:lnTo>
                      <a:pt x="44" y="138"/>
                    </a:lnTo>
                    <a:lnTo>
                      <a:pt x="431" y="138"/>
                    </a:lnTo>
                    <a:lnTo>
                      <a:pt x="459" y="127"/>
                    </a:lnTo>
                    <a:lnTo>
                      <a:pt x="477" y="88"/>
                    </a:lnTo>
                    <a:lnTo>
                      <a:pt x="477"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72" name="Line 68"/>
              <p:cNvSpPr>
                <a:spLocks noChangeShapeType="1"/>
              </p:cNvSpPr>
              <p:nvPr/>
            </p:nvSpPr>
            <p:spPr bwMode="auto">
              <a:xfrm>
                <a:off x="3021" y="2807"/>
                <a:ext cx="6" cy="51"/>
              </a:xfrm>
              <a:prstGeom prst="line">
                <a:avLst/>
              </a:prstGeom>
              <a:noFill/>
              <a:ln w="12700">
                <a:solidFill>
                  <a:schemeClr val="tx1"/>
                </a:solidFill>
                <a:round/>
                <a:headEnd/>
                <a:tailEnd/>
              </a:ln>
            </p:spPr>
            <p:txBody>
              <a:bodyPr/>
              <a:lstStyle/>
              <a:p>
                <a:endParaRPr lang="en-US" dirty="0"/>
              </a:p>
            </p:txBody>
          </p:sp>
          <p:sp>
            <p:nvSpPr>
              <p:cNvPr id="182573" name="Line 69"/>
              <p:cNvSpPr>
                <a:spLocks noChangeShapeType="1"/>
              </p:cNvSpPr>
              <p:nvPr/>
            </p:nvSpPr>
            <p:spPr bwMode="auto">
              <a:xfrm flipH="1">
                <a:off x="2612" y="2811"/>
                <a:ext cx="4" cy="45"/>
              </a:xfrm>
              <a:prstGeom prst="line">
                <a:avLst/>
              </a:prstGeom>
              <a:noFill/>
              <a:ln w="12700">
                <a:solidFill>
                  <a:schemeClr val="tx1"/>
                </a:solidFill>
                <a:round/>
                <a:headEnd/>
                <a:tailEnd/>
              </a:ln>
            </p:spPr>
            <p:txBody>
              <a:bodyPr/>
              <a:lstStyle/>
              <a:p>
                <a:endParaRPr lang="en-US" dirty="0"/>
              </a:p>
            </p:txBody>
          </p:sp>
        </p:grpSp>
        <p:grpSp>
          <p:nvGrpSpPr>
            <p:cNvPr id="6" name="Group 88"/>
            <p:cNvGrpSpPr>
              <a:grpSpLocks/>
            </p:cNvGrpSpPr>
            <p:nvPr/>
          </p:nvGrpSpPr>
          <p:grpSpPr bwMode="auto">
            <a:xfrm>
              <a:off x="1927225" y="3862390"/>
              <a:ext cx="757238" cy="674685"/>
              <a:chOff x="1214" y="2433"/>
              <a:chExt cx="477" cy="425"/>
            </a:xfrm>
          </p:grpSpPr>
          <p:sp>
            <p:nvSpPr>
              <p:cNvPr id="182564" name="AutoShape 70"/>
              <p:cNvSpPr>
                <a:spLocks noChangeArrowheads="1"/>
              </p:cNvSpPr>
              <p:nvPr/>
            </p:nvSpPr>
            <p:spPr bwMode="auto">
              <a:xfrm>
                <a:off x="1220" y="2433"/>
                <a:ext cx="462" cy="321"/>
              </a:xfrm>
              <a:prstGeom prst="roundRect">
                <a:avLst>
                  <a:gd name="adj" fmla="val 1666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565" name="Freeform 71"/>
              <p:cNvSpPr>
                <a:spLocks/>
              </p:cNvSpPr>
              <p:nvPr/>
            </p:nvSpPr>
            <p:spPr bwMode="auto">
              <a:xfrm>
                <a:off x="1217" y="2718"/>
                <a:ext cx="473" cy="93"/>
              </a:xfrm>
              <a:custGeom>
                <a:avLst/>
                <a:gdLst>
                  <a:gd name="T0" fmla="*/ 473 w 473"/>
                  <a:gd name="T1" fmla="*/ 0 h 93"/>
                  <a:gd name="T2" fmla="*/ 428 w 473"/>
                  <a:gd name="T3" fmla="*/ 14 h 93"/>
                  <a:gd name="T4" fmla="*/ 380 w 473"/>
                  <a:gd name="T5" fmla="*/ 18 h 93"/>
                  <a:gd name="T6" fmla="*/ 84 w 473"/>
                  <a:gd name="T7" fmla="*/ 18 h 93"/>
                  <a:gd name="T8" fmla="*/ 42 w 473"/>
                  <a:gd name="T9" fmla="*/ 12 h 93"/>
                  <a:gd name="T10" fmla="*/ 0 w 473"/>
                  <a:gd name="T11" fmla="*/ 0 h 93"/>
                  <a:gd name="T12" fmla="*/ 24 w 473"/>
                  <a:gd name="T13" fmla="*/ 78 h 93"/>
                  <a:gd name="T14" fmla="*/ 33 w 473"/>
                  <a:gd name="T15" fmla="*/ 92 h 93"/>
                  <a:gd name="T16" fmla="*/ 59 w 473"/>
                  <a:gd name="T17" fmla="*/ 93 h 93"/>
                  <a:gd name="T18" fmla="*/ 416 w 473"/>
                  <a:gd name="T19" fmla="*/ 93 h 93"/>
                  <a:gd name="T20" fmla="*/ 440 w 473"/>
                  <a:gd name="T21" fmla="*/ 89 h 93"/>
                  <a:gd name="T22" fmla="*/ 455 w 473"/>
                  <a:gd name="T23" fmla="*/ 78 h 93"/>
                  <a:gd name="T24" fmla="*/ 473 w 473"/>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93"/>
                  <a:gd name="T41" fmla="*/ 473 w 473"/>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93">
                    <a:moveTo>
                      <a:pt x="473" y="0"/>
                    </a:moveTo>
                    <a:lnTo>
                      <a:pt x="428" y="14"/>
                    </a:lnTo>
                    <a:lnTo>
                      <a:pt x="380" y="18"/>
                    </a:lnTo>
                    <a:lnTo>
                      <a:pt x="84" y="18"/>
                    </a:lnTo>
                    <a:lnTo>
                      <a:pt x="42" y="12"/>
                    </a:lnTo>
                    <a:lnTo>
                      <a:pt x="0" y="0"/>
                    </a:lnTo>
                    <a:lnTo>
                      <a:pt x="24" y="78"/>
                    </a:lnTo>
                    <a:lnTo>
                      <a:pt x="33" y="92"/>
                    </a:lnTo>
                    <a:lnTo>
                      <a:pt x="59" y="93"/>
                    </a:lnTo>
                    <a:lnTo>
                      <a:pt x="416" y="93"/>
                    </a:lnTo>
                    <a:lnTo>
                      <a:pt x="440" y="89"/>
                    </a:lnTo>
                    <a:lnTo>
                      <a:pt x="455" y="78"/>
                    </a:lnTo>
                    <a:lnTo>
                      <a:pt x="473" y="0"/>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566" name="Freeform 72"/>
              <p:cNvSpPr>
                <a:spLocks/>
              </p:cNvSpPr>
              <p:nvPr/>
            </p:nvSpPr>
            <p:spPr bwMode="auto">
              <a:xfrm>
                <a:off x="1214" y="2720"/>
                <a:ext cx="477" cy="138"/>
              </a:xfrm>
              <a:custGeom>
                <a:avLst/>
                <a:gdLst>
                  <a:gd name="T0" fmla="*/ 0 w 477"/>
                  <a:gd name="T1" fmla="*/ 1 h 138"/>
                  <a:gd name="T2" fmla="*/ 0 w 477"/>
                  <a:gd name="T3" fmla="*/ 70 h 138"/>
                  <a:gd name="T4" fmla="*/ 23 w 477"/>
                  <a:gd name="T5" fmla="*/ 121 h 138"/>
                  <a:gd name="T6" fmla="*/ 44 w 477"/>
                  <a:gd name="T7" fmla="*/ 138 h 138"/>
                  <a:gd name="T8" fmla="*/ 431 w 477"/>
                  <a:gd name="T9" fmla="*/ 138 h 138"/>
                  <a:gd name="T10" fmla="*/ 459 w 477"/>
                  <a:gd name="T11" fmla="*/ 127 h 138"/>
                  <a:gd name="T12" fmla="*/ 477 w 477"/>
                  <a:gd name="T13" fmla="*/ 88 h 138"/>
                  <a:gd name="T14" fmla="*/ 477 w 477"/>
                  <a:gd name="T15" fmla="*/ 0 h 138"/>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38"/>
                  <a:gd name="T26" fmla="*/ 477 w 477"/>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38">
                    <a:moveTo>
                      <a:pt x="0" y="1"/>
                    </a:moveTo>
                    <a:lnTo>
                      <a:pt x="0" y="70"/>
                    </a:lnTo>
                    <a:lnTo>
                      <a:pt x="23" y="121"/>
                    </a:lnTo>
                    <a:lnTo>
                      <a:pt x="44" y="138"/>
                    </a:lnTo>
                    <a:lnTo>
                      <a:pt x="431" y="138"/>
                    </a:lnTo>
                    <a:lnTo>
                      <a:pt x="459" y="127"/>
                    </a:lnTo>
                    <a:lnTo>
                      <a:pt x="477" y="88"/>
                    </a:lnTo>
                    <a:lnTo>
                      <a:pt x="477"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67" name="Line 73"/>
              <p:cNvSpPr>
                <a:spLocks noChangeShapeType="1"/>
              </p:cNvSpPr>
              <p:nvPr/>
            </p:nvSpPr>
            <p:spPr bwMode="auto">
              <a:xfrm>
                <a:off x="1658" y="2807"/>
                <a:ext cx="6" cy="51"/>
              </a:xfrm>
              <a:prstGeom prst="line">
                <a:avLst/>
              </a:prstGeom>
              <a:noFill/>
              <a:ln w="12700">
                <a:solidFill>
                  <a:schemeClr val="tx1"/>
                </a:solidFill>
                <a:round/>
                <a:headEnd/>
                <a:tailEnd/>
              </a:ln>
            </p:spPr>
            <p:txBody>
              <a:bodyPr/>
              <a:lstStyle/>
              <a:p>
                <a:endParaRPr lang="en-US" dirty="0"/>
              </a:p>
            </p:txBody>
          </p:sp>
          <p:sp>
            <p:nvSpPr>
              <p:cNvPr id="182568" name="Line 74"/>
              <p:cNvSpPr>
                <a:spLocks noChangeShapeType="1"/>
              </p:cNvSpPr>
              <p:nvPr/>
            </p:nvSpPr>
            <p:spPr bwMode="auto">
              <a:xfrm flipH="1">
                <a:off x="1249" y="2811"/>
                <a:ext cx="4" cy="45"/>
              </a:xfrm>
              <a:prstGeom prst="line">
                <a:avLst/>
              </a:prstGeom>
              <a:noFill/>
              <a:ln w="12700">
                <a:solidFill>
                  <a:schemeClr val="tx1"/>
                </a:solidFill>
                <a:round/>
                <a:headEnd/>
                <a:tailEnd/>
              </a:ln>
            </p:spPr>
            <p:txBody>
              <a:bodyPr/>
              <a:lstStyle/>
              <a:p>
                <a:endParaRPr lang="en-US" dirty="0"/>
              </a:p>
            </p:txBody>
          </p:sp>
        </p:grpSp>
        <p:sp>
          <p:nvSpPr>
            <p:cNvPr id="182323" name="Rectangle 92"/>
            <p:cNvSpPr>
              <a:spLocks noChangeArrowheads="1"/>
            </p:cNvSpPr>
            <p:nvPr/>
          </p:nvSpPr>
          <p:spPr bwMode="auto">
            <a:xfrm>
              <a:off x="2309814" y="3690952"/>
              <a:ext cx="42862" cy="10953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24" name="Rectangle 93"/>
            <p:cNvSpPr>
              <a:spLocks noChangeArrowheads="1"/>
            </p:cNvSpPr>
            <p:nvPr/>
          </p:nvSpPr>
          <p:spPr bwMode="auto">
            <a:xfrm rot="-6340412">
              <a:off x="2427287" y="3538538"/>
              <a:ext cx="44451" cy="190500"/>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25" name="Rectangle 94"/>
            <p:cNvSpPr>
              <a:spLocks noChangeArrowheads="1"/>
            </p:cNvSpPr>
            <p:nvPr/>
          </p:nvSpPr>
          <p:spPr bwMode="auto">
            <a:xfrm rot="6340412" flipH="1">
              <a:off x="2198687" y="3538538"/>
              <a:ext cx="44451" cy="190500"/>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26" name="AutoShape 91"/>
            <p:cNvSpPr>
              <a:spLocks noChangeArrowheads="1"/>
            </p:cNvSpPr>
            <p:nvPr/>
          </p:nvSpPr>
          <p:spPr bwMode="auto">
            <a:xfrm flipV="1">
              <a:off x="2286000" y="3405189"/>
              <a:ext cx="88900" cy="295275"/>
            </a:xfrm>
            <a:prstGeom prst="can">
              <a:avLst>
                <a:gd name="adj" fmla="val 83036"/>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2327" name="AutoShape 90"/>
            <p:cNvSpPr>
              <a:spLocks noChangeArrowheads="1"/>
            </p:cNvSpPr>
            <p:nvPr/>
          </p:nvSpPr>
          <p:spPr bwMode="auto">
            <a:xfrm>
              <a:off x="2043114" y="3557602"/>
              <a:ext cx="576262" cy="257175"/>
            </a:xfrm>
            <a:custGeom>
              <a:avLst/>
              <a:gdLst>
                <a:gd name="T0" fmla="*/ 7686989 w 21600"/>
                <a:gd name="T1" fmla="*/ 0 h 21600"/>
                <a:gd name="T2" fmla="*/ 2251290 w 21600"/>
                <a:gd name="T3" fmla="*/ 448377 h 21600"/>
                <a:gd name="T4" fmla="*/ 0 w 21600"/>
                <a:gd name="T5" fmla="*/ 1531001 h 21600"/>
                <a:gd name="T6" fmla="*/ 2251290 w 21600"/>
                <a:gd name="T7" fmla="*/ 2613612 h 21600"/>
                <a:gd name="T8" fmla="*/ 7686989 w 21600"/>
                <a:gd name="T9" fmla="*/ 3061989 h 21600"/>
                <a:gd name="T10" fmla="*/ 13122685 w 21600"/>
                <a:gd name="T11" fmla="*/ 2613612 h 21600"/>
                <a:gd name="T12" fmla="*/ 15373978 w 21600"/>
                <a:gd name="T13" fmla="*/ 1531001 h 21600"/>
                <a:gd name="T14" fmla="*/ 13122685 w 21600"/>
                <a:gd name="T15" fmla="*/ 4483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36" y="10800"/>
                  </a:moveTo>
                  <a:cubicBezTo>
                    <a:pt x="1736" y="15806"/>
                    <a:pt x="5794" y="19864"/>
                    <a:pt x="10800" y="19864"/>
                  </a:cubicBezTo>
                  <a:cubicBezTo>
                    <a:pt x="15806" y="19864"/>
                    <a:pt x="19864" y="15806"/>
                    <a:pt x="19864" y="10800"/>
                  </a:cubicBezTo>
                  <a:cubicBezTo>
                    <a:pt x="19864" y="5794"/>
                    <a:pt x="15806" y="1736"/>
                    <a:pt x="10800" y="1736"/>
                  </a:cubicBezTo>
                  <a:cubicBezTo>
                    <a:pt x="5794" y="1736"/>
                    <a:pt x="1736" y="5794"/>
                    <a:pt x="1736" y="10800"/>
                  </a:cubicBezTo>
                  <a:close/>
                </a:path>
              </a:pathLst>
            </a:custGeom>
            <a:solidFill>
              <a:schemeClr val="tx1"/>
            </a:solidFill>
            <a:ln w="12700">
              <a:solidFill>
                <a:schemeClr val="tx1"/>
              </a:solidFill>
              <a:round/>
              <a:headEnd/>
              <a:tailEnd/>
            </a:ln>
          </p:spPr>
          <p:txBody>
            <a:bodyPr wrap="none" anchor="ctr"/>
            <a:lstStyle/>
            <a:p>
              <a:endParaRPr lang="en-US" dirty="0"/>
            </a:p>
          </p:txBody>
        </p:sp>
        <p:sp>
          <p:nvSpPr>
            <p:cNvPr id="182328" name="Rectangle 47"/>
            <p:cNvSpPr>
              <a:spLocks noChangeArrowheads="1"/>
            </p:cNvSpPr>
            <p:nvPr/>
          </p:nvSpPr>
          <p:spPr bwMode="auto">
            <a:xfrm>
              <a:off x="2066925" y="3348039"/>
              <a:ext cx="2647950" cy="88900"/>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grpSp>
          <p:nvGrpSpPr>
            <p:cNvPr id="7" name="Group 104"/>
            <p:cNvGrpSpPr>
              <a:grpSpLocks/>
            </p:cNvGrpSpPr>
            <p:nvPr/>
          </p:nvGrpSpPr>
          <p:grpSpPr bwMode="auto">
            <a:xfrm>
              <a:off x="4954590" y="3333749"/>
              <a:ext cx="165100" cy="2152651"/>
              <a:chOff x="3121" y="2100"/>
              <a:chExt cx="104" cy="1356"/>
            </a:xfrm>
          </p:grpSpPr>
          <p:sp>
            <p:nvSpPr>
              <p:cNvPr id="182560" name="AutoShape 100"/>
              <p:cNvSpPr>
                <a:spLocks noChangeArrowheads="1"/>
              </p:cNvSpPr>
              <p:nvPr/>
            </p:nvSpPr>
            <p:spPr bwMode="auto">
              <a:xfrm rot="5400000">
                <a:off x="3103" y="2807"/>
                <a:ext cx="120" cy="84"/>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61" name="Rectangle 101"/>
              <p:cNvSpPr>
                <a:spLocks noChangeArrowheads="1"/>
              </p:cNvSpPr>
              <p:nvPr/>
            </p:nvSpPr>
            <p:spPr bwMode="auto">
              <a:xfrm>
                <a:off x="3138" y="2910"/>
                <a:ext cx="87" cy="546"/>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62" name="Rectangle 102"/>
              <p:cNvSpPr>
                <a:spLocks noChangeArrowheads="1"/>
              </p:cNvSpPr>
              <p:nvPr/>
            </p:nvSpPr>
            <p:spPr bwMode="auto">
              <a:xfrm>
                <a:off x="3135" y="2175"/>
                <a:ext cx="87" cy="612"/>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63" name="Freeform 103"/>
              <p:cNvSpPr>
                <a:spLocks/>
              </p:cNvSpPr>
              <p:nvPr/>
            </p:nvSpPr>
            <p:spPr bwMode="auto">
              <a:xfrm>
                <a:off x="3147" y="2100"/>
                <a:ext cx="51" cy="75"/>
              </a:xfrm>
              <a:custGeom>
                <a:avLst/>
                <a:gdLst>
                  <a:gd name="T0" fmla="*/ 51 w 51"/>
                  <a:gd name="T1" fmla="*/ 0 h 75"/>
                  <a:gd name="T2" fmla="*/ 0 w 51"/>
                  <a:gd name="T3" fmla="*/ 29 h 75"/>
                  <a:gd name="T4" fmla="*/ 0 w 51"/>
                  <a:gd name="T5" fmla="*/ 75 h 75"/>
                  <a:gd name="T6" fmla="*/ 51 w 51"/>
                  <a:gd name="T7" fmla="*/ 75 h 75"/>
                  <a:gd name="T8" fmla="*/ 51 w 51"/>
                  <a:gd name="T9" fmla="*/ 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51" y="0"/>
                    </a:moveTo>
                    <a:lnTo>
                      <a:pt x="0" y="29"/>
                    </a:lnTo>
                    <a:lnTo>
                      <a:pt x="0" y="75"/>
                    </a:lnTo>
                    <a:lnTo>
                      <a:pt x="51" y="75"/>
                    </a:lnTo>
                    <a:lnTo>
                      <a:pt x="51" y="0"/>
                    </a:lnTo>
                    <a:close/>
                  </a:path>
                </a:pathLst>
              </a:custGeom>
              <a:noFill/>
              <a:ln w="12700" cap="flat" cmpd="sng">
                <a:solidFill>
                  <a:schemeClr val="tx1"/>
                </a:solidFill>
                <a:prstDash val="solid"/>
                <a:round/>
                <a:headEnd/>
                <a:tailEnd/>
              </a:ln>
            </p:spPr>
            <p:txBody>
              <a:bodyPr/>
              <a:lstStyle/>
              <a:p>
                <a:endParaRPr lang="en-US" dirty="0"/>
              </a:p>
            </p:txBody>
          </p:sp>
        </p:grpSp>
        <p:grpSp>
          <p:nvGrpSpPr>
            <p:cNvPr id="8" name="Group 105"/>
            <p:cNvGrpSpPr>
              <a:grpSpLocks/>
            </p:cNvGrpSpPr>
            <p:nvPr/>
          </p:nvGrpSpPr>
          <p:grpSpPr bwMode="auto">
            <a:xfrm flipH="1">
              <a:off x="1663701" y="3348042"/>
              <a:ext cx="165100" cy="2143125"/>
              <a:chOff x="3121" y="2100"/>
              <a:chExt cx="104" cy="1356"/>
            </a:xfrm>
          </p:grpSpPr>
          <p:sp>
            <p:nvSpPr>
              <p:cNvPr id="182556" name="AutoShape 106"/>
              <p:cNvSpPr>
                <a:spLocks noChangeArrowheads="1"/>
              </p:cNvSpPr>
              <p:nvPr/>
            </p:nvSpPr>
            <p:spPr bwMode="auto">
              <a:xfrm rot="5400000">
                <a:off x="3103" y="2807"/>
                <a:ext cx="120" cy="84"/>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57" name="Rectangle 107"/>
              <p:cNvSpPr>
                <a:spLocks noChangeArrowheads="1"/>
              </p:cNvSpPr>
              <p:nvPr/>
            </p:nvSpPr>
            <p:spPr bwMode="auto">
              <a:xfrm>
                <a:off x="3138" y="2910"/>
                <a:ext cx="87" cy="546"/>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58" name="Rectangle 108"/>
              <p:cNvSpPr>
                <a:spLocks noChangeArrowheads="1"/>
              </p:cNvSpPr>
              <p:nvPr/>
            </p:nvSpPr>
            <p:spPr bwMode="auto">
              <a:xfrm>
                <a:off x="3135" y="2175"/>
                <a:ext cx="87" cy="612"/>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559" name="Freeform 109"/>
              <p:cNvSpPr>
                <a:spLocks/>
              </p:cNvSpPr>
              <p:nvPr/>
            </p:nvSpPr>
            <p:spPr bwMode="auto">
              <a:xfrm>
                <a:off x="3147" y="2100"/>
                <a:ext cx="51" cy="75"/>
              </a:xfrm>
              <a:custGeom>
                <a:avLst/>
                <a:gdLst>
                  <a:gd name="T0" fmla="*/ 51 w 51"/>
                  <a:gd name="T1" fmla="*/ 0 h 75"/>
                  <a:gd name="T2" fmla="*/ 0 w 51"/>
                  <a:gd name="T3" fmla="*/ 29 h 75"/>
                  <a:gd name="T4" fmla="*/ 0 w 51"/>
                  <a:gd name="T5" fmla="*/ 75 h 75"/>
                  <a:gd name="T6" fmla="*/ 51 w 51"/>
                  <a:gd name="T7" fmla="*/ 75 h 75"/>
                  <a:gd name="T8" fmla="*/ 51 w 51"/>
                  <a:gd name="T9" fmla="*/ 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51" y="0"/>
                    </a:moveTo>
                    <a:lnTo>
                      <a:pt x="0" y="29"/>
                    </a:lnTo>
                    <a:lnTo>
                      <a:pt x="0" y="75"/>
                    </a:lnTo>
                    <a:lnTo>
                      <a:pt x="51" y="75"/>
                    </a:lnTo>
                    <a:lnTo>
                      <a:pt x="51" y="0"/>
                    </a:lnTo>
                    <a:close/>
                  </a:path>
                </a:pathLst>
              </a:custGeom>
              <a:noFill/>
              <a:ln w="12700" cap="flat" cmpd="sng">
                <a:solidFill>
                  <a:schemeClr val="tx1"/>
                </a:solidFill>
                <a:prstDash val="solid"/>
                <a:round/>
                <a:headEnd/>
                <a:tailEnd/>
              </a:ln>
            </p:spPr>
            <p:txBody>
              <a:bodyPr/>
              <a:lstStyle/>
              <a:p>
                <a:endParaRPr lang="en-US" dirty="0"/>
              </a:p>
            </p:txBody>
          </p:sp>
        </p:grpSp>
        <p:sp>
          <p:nvSpPr>
            <p:cNvPr id="182331" name="Rectangle 110"/>
            <p:cNvSpPr>
              <a:spLocks noChangeArrowheads="1"/>
            </p:cNvSpPr>
            <p:nvPr/>
          </p:nvSpPr>
          <p:spPr bwMode="auto">
            <a:xfrm>
              <a:off x="1709738" y="3190889"/>
              <a:ext cx="104775" cy="42863"/>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32" name="Rectangle 111"/>
            <p:cNvSpPr>
              <a:spLocks noChangeArrowheads="1"/>
            </p:cNvSpPr>
            <p:nvPr/>
          </p:nvSpPr>
          <p:spPr bwMode="auto">
            <a:xfrm>
              <a:off x="4957763" y="3186113"/>
              <a:ext cx="104775" cy="5238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2333" name="Freeform 113"/>
            <p:cNvSpPr>
              <a:spLocks/>
            </p:cNvSpPr>
            <p:nvPr/>
          </p:nvSpPr>
          <p:spPr bwMode="auto">
            <a:xfrm>
              <a:off x="2752725" y="3438538"/>
              <a:ext cx="133350" cy="2052639"/>
            </a:xfrm>
            <a:custGeom>
              <a:avLst/>
              <a:gdLst>
                <a:gd name="T0" fmla="*/ 4762 w 84"/>
                <a:gd name="T1" fmla="*/ 0 h 1293"/>
                <a:gd name="T2" fmla="*/ 133350 w 84"/>
                <a:gd name="T3" fmla="*/ 76200 h 1293"/>
                <a:gd name="T4" fmla="*/ 133350 w 84"/>
                <a:gd name="T5" fmla="*/ 690563 h 1293"/>
                <a:gd name="T6" fmla="*/ 0 w 84"/>
                <a:gd name="T7" fmla="*/ 957263 h 1293"/>
                <a:gd name="T8" fmla="*/ 4762 w 84"/>
                <a:gd name="T9" fmla="*/ 2052639 h 1293"/>
                <a:gd name="T10" fmla="*/ 0 60000 65536"/>
                <a:gd name="T11" fmla="*/ 0 60000 65536"/>
                <a:gd name="T12" fmla="*/ 0 60000 65536"/>
                <a:gd name="T13" fmla="*/ 0 60000 65536"/>
                <a:gd name="T14" fmla="*/ 0 60000 65536"/>
                <a:gd name="T15" fmla="*/ 0 w 84"/>
                <a:gd name="T16" fmla="*/ 0 h 1293"/>
                <a:gd name="T17" fmla="*/ 84 w 84"/>
                <a:gd name="T18" fmla="*/ 1293 h 1293"/>
              </a:gdLst>
              <a:ahLst/>
              <a:cxnLst>
                <a:cxn ang="T10">
                  <a:pos x="T0" y="T1"/>
                </a:cxn>
                <a:cxn ang="T11">
                  <a:pos x="T2" y="T3"/>
                </a:cxn>
                <a:cxn ang="T12">
                  <a:pos x="T4" y="T5"/>
                </a:cxn>
                <a:cxn ang="T13">
                  <a:pos x="T6" y="T7"/>
                </a:cxn>
                <a:cxn ang="T14">
                  <a:pos x="T8" y="T9"/>
                </a:cxn>
              </a:cxnLst>
              <a:rect l="T15" t="T16" r="T17" b="T18"/>
              <a:pathLst>
                <a:path w="84" h="1293">
                  <a:moveTo>
                    <a:pt x="3" y="0"/>
                  </a:moveTo>
                  <a:lnTo>
                    <a:pt x="84" y="48"/>
                  </a:lnTo>
                  <a:lnTo>
                    <a:pt x="84" y="435"/>
                  </a:lnTo>
                  <a:lnTo>
                    <a:pt x="0" y="603"/>
                  </a:lnTo>
                  <a:lnTo>
                    <a:pt x="3" y="129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34" name="Freeform 114"/>
            <p:cNvSpPr>
              <a:spLocks/>
            </p:cNvSpPr>
            <p:nvPr/>
          </p:nvSpPr>
          <p:spPr bwMode="auto">
            <a:xfrm>
              <a:off x="2914650" y="3438538"/>
              <a:ext cx="1238250" cy="347663"/>
            </a:xfrm>
            <a:custGeom>
              <a:avLst/>
              <a:gdLst>
                <a:gd name="T0" fmla="*/ 0 w 780"/>
                <a:gd name="T1" fmla="*/ 0 h 219"/>
                <a:gd name="T2" fmla="*/ 214313 w 780"/>
                <a:gd name="T3" fmla="*/ 347663 h 219"/>
                <a:gd name="T4" fmla="*/ 1023938 w 780"/>
                <a:gd name="T5" fmla="*/ 347663 h 219"/>
                <a:gd name="T6" fmla="*/ 1238250 w 780"/>
                <a:gd name="T7" fmla="*/ 0 h 219"/>
                <a:gd name="T8" fmla="*/ 0 60000 65536"/>
                <a:gd name="T9" fmla="*/ 0 60000 65536"/>
                <a:gd name="T10" fmla="*/ 0 60000 65536"/>
                <a:gd name="T11" fmla="*/ 0 60000 65536"/>
                <a:gd name="T12" fmla="*/ 0 w 780"/>
                <a:gd name="T13" fmla="*/ 0 h 219"/>
                <a:gd name="T14" fmla="*/ 780 w 780"/>
                <a:gd name="T15" fmla="*/ 219 h 219"/>
              </a:gdLst>
              <a:ahLst/>
              <a:cxnLst>
                <a:cxn ang="T8">
                  <a:pos x="T0" y="T1"/>
                </a:cxn>
                <a:cxn ang="T9">
                  <a:pos x="T2" y="T3"/>
                </a:cxn>
                <a:cxn ang="T10">
                  <a:pos x="T4" y="T5"/>
                </a:cxn>
                <a:cxn ang="T11">
                  <a:pos x="T6" y="T7"/>
                </a:cxn>
              </a:cxnLst>
              <a:rect l="T12" t="T13" r="T14" b="T15"/>
              <a:pathLst>
                <a:path w="780" h="219">
                  <a:moveTo>
                    <a:pt x="0" y="0"/>
                  </a:moveTo>
                  <a:lnTo>
                    <a:pt x="135" y="219"/>
                  </a:lnTo>
                  <a:lnTo>
                    <a:pt x="645" y="219"/>
                  </a:lnTo>
                  <a:lnTo>
                    <a:pt x="780"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35" name="Freeform 115"/>
            <p:cNvSpPr>
              <a:spLocks/>
            </p:cNvSpPr>
            <p:nvPr/>
          </p:nvSpPr>
          <p:spPr bwMode="auto">
            <a:xfrm>
              <a:off x="4014788" y="3443288"/>
              <a:ext cx="209550" cy="2052637"/>
            </a:xfrm>
            <a:custGeom>
              <a:avLst/>
              <a:gdLst>
                <a:gd name="T0" fmla="*/ 209550 w 132"/>
                <a:gd name="T1" fmla="*/ 0 h 1293"/>
                <a:gd name="T2" fmla="*/ 0 w 132"/>
                <a:gd name="T3" fmla="*/ 661987 h 1293"/>
                <a:gd name="T4" fmla="*/ 0 w 132"/>
                <a:gd name="T5" fmla="*/ 2052637 h 1293"/>
                <a:gd name="T6" fmla="*/ 0 60000 65536"/>
                <a:gd name="T7" fmla="*/ 0 60000 65536"/>
                <a:gd name="T8" fmla="*/ 0 60000 65536"/>
                <a:gd name="T9" fmla="*/ 0 w 132"/>
                <a:gd name="T10" fmla="*/ 0 h 1293"/>
                <a:gd name="T11" fmla="*/ 132 w 132"/>
                <a:gd name="T12" fmla="*/ 1293 h 1293"/>
              </a:gdLst>
              <a:ahLst/>
              <a:cxnLst>
                <a:cxn ang="T6">
                  <a:pos x="T0" y="T1"/>
                </a:cxn>
                <a:cxn ang="T7">
                  <a:pos x="T2" y="T3"/>
                </a:cxn>
                <a:cxn ang="T8">
                  <a:pos x="T4" y="T5"/>
                </a:cxn>
              </a:cxnLst>
              <a:rect l="T9" t="T10" r="T11" b="T12"/>
              <a:pathLst>
                <a:path w="132" h="1293">
                  <a:moveTo>
                    <a:pt x="132" y="0"/>
                  </a:moveTo>
                  <a:lnTo>
                    <a:pt x="0" y="417"/>
                  </a:lnTo>
                  <a:lnTo>
                    <a:pt x="0" y="129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36" name="Freeform 118"/>
            <p:cNvSpPr>
              <a:spLocks/>
            </p:cNvSpPr>
            <p:nvPr/>
          </p:nvSpPr>
          <p:spPr bwMode="auto">
            <a:xfrm>
              <a:off x="4452939" y="5848349"/>
              <a:ext cx="747712" cy="1785939"/>
            </a:xfrm>
            <a:custGeom>
              <a:avLst/>
              <a:gdLst>
                <a:gd name="T0" fmla="*/ 0 w 471"/>
                <a:gd name="T1" fmla="*/ 1752866 h 1134"/>
                <a:gd name="T2" fmla="*/ 138112 w 471"/>
                <a:gd name="T3" fmla="*/ 0 h 1134"/>
                <a:gd name="T4" fmla="*/ 747712 w 471"/>
                <a:gd name="T5" fmla="*/ 0 h 1134"/>
                <a:gd name="T6" fmla="*/ 647700 w 471"/>
                <a:gd name="T7" fmla="*/ 1724518 h 1134"/>
                <a:gd name="T8" fmla="*/ 638175 w 471"/>
                <a:gd name="T9" fmla="*/ 1762315 h 1134"/>
                <a:gd name="T10" fmla="*/ 604837 w 471"/>
                <a:gd name="T11" fmla="*/ 1785939 h 1134"/>
                <a:gd name="T12" fmla="*/ 171450 w 471"/>
                <a:gd name="T13" fmla="*/ 1785939 h 1134"/>
                <a:gd name="T14" fmla="*/ 0 w 471"/>
                <a:gd name="T15" fmla="*/ 1752866 h 1134"/>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1134"/>
                <a:gd name="T26" fmla="*/ 471 w 471"/>
                <a:gd name="T27" fmla="*/ 1134 h 1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1134">
                  <a:moveTo>
                    <a:pt x="0" y="1113"/>
                  </a:moveTo>
                  <a:lnTo>
                    <a:pt x="87" y="0"/>
                  </a:lnTo>
                  <a:lnTo>
                    <a:pt x="471" y="0"/>
                  </a:lnTo>
                  <a:lnTo>
                    <a:pt x="408" y="1095"/>
                  </a:lnTo>
                  <a:lnTo>
                    <a:pt x="402" y="1119"/>
                  </a:lnTo>
                  <a:lnTo>
                    <a:pt x="381" y="1134"/>
                  </a:lnTo>
                  <a:lnTo>
                    <a:pt x="108" y="1134"/>
                  </a:lnTo>
                  <a:lnTo>
                    <a:pt x="0" y="1113"/>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337" name="Freeform 119"/>
            <p:cNvSpPr>
              <a:spLocks/>
            </p:cNvSpPr>
            <p:nvPr/>
          </p:nvSpPr>
          <p:spPr bwMode="auto">
            <a:xfrm flipH="1">
              <a:off x="1609734" y="5848364"/>
              <a:ext cx="747713" cy="1800225"/>
            </a:xfrm>
            <a:custGeom>
              <a:avLst/>
              <a:gdLst>
                <a:gd name="T0" fmla="*/ 0 w 471"/>
                <a:gd name="T1" fmla="*/ 1766888 h 1134"/>
                <a:gd name="T2" fmla="*/ 138113 w 471"/>
                <a:gd name="T3" fmla="*/ 0 h 1134"/>
                <a:gd name="T4" fmla="*/ 747713 w 471"/>
                <a:gd name="T5" fmla="*/ 0 h 1134"/>
                <a:gd name="T6" fmla="*/ 647700 w 471"/>
                <a:gd name="T7" fmla="*/ 1738313 h 1134"/>
                <a:gd name="T8" fmla="*/ 638175 w 471"/>
                <a:gd name="T9" fmla="*/ 1776413 h 1134"/>
                <a:gd name="T10" fmla="*/ 604838 w 471"/>
                <a:gd name="T11" fmla="*/ 1800225 h 1134"/>
                <a:gd name="T12" fmla="*/ 171450 w 471"/>
                <a:gd name="T13" fmla="*/ 1800225 h 1134"/>
                <a:gd name="T14" fmla="*/ 0 w 471"/>
                <a:gd name="T15" fmla="*/ 1766888 h 1134"/>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1134"/>
                <a:gd name="T26" fmla="*/ 471 w 471"/>
                <a:gd name="T27" fmla="*/ 1134 h 1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1134">
                  <a:moveTo>
                    <a:pt x="0" y="1113"/>
                  </a:moveTo>
                  <a:lnTo>
                    <a:pt x="87" y="0"/>
                  </a:lnTo>
                  <a:lnTo>
                    <a:pt x="471" y="0"/>
                  </a:lnTo>
                  <a:lnTo>
                    <a:pt x="408" y="1095"/>
                  </a:lnTo>
                  <a:lnTo>
                    <a:pt x="402" y="1119"/>
                  </a:lnTo>
                  <a:lnTo>
                    <a:pt x="381" y="1134"/>
                  </a:lnTo>
                  <a:lnTo>
                    <a:pt x="108" y="1134"/>
                  </a:lnTo>
                  <a:lnTo>
                    <a:pt x="0" y="1113"/>
                  </a:lnTo>
                  <a:close/>
                </a:path>
              </a:pathLst>
            </a:custGeom>
            <a:solidFill>
              <a:srgbClr val="FFFFFF"/>
            </a:solidFill>
            <a:ln w="12700" cap="flat" cmpd="sng">
              <a:solidFill>
                <a:schemeClr val="tx1"/>
              </a:solidFill>
              <a:prstDash val="solid"/>
              <a:round/>
              <a:headEnd/>
              <a:tailEnd/>
            </a:ln>
          </p:spPr>
          <p:txBody>
            <a:bodyPr/>
            <a:lstStyle/>
            <a:p>
              <a:endParaRPr lang="en-US" dirty="0"/>
            </a:p>
          </p:txBody>
        </p:sp>
        <p:grpSp>
          <p:nvGrpSpPr>
            <p:cNvPr id="9" name="Group 62"/>
            <p:cNvGrpSpPr>
              <a:grpSpLocks/>
            </p:cNvGrpSpPr>
            <p:nvPr/>
          </p:nvGrpSpPr>
          <p:grpSpPr bwMode="auto">
            <a:xfrm>
              <a:off x="2171701" y="7564515"/>
              <a:ext cx="2452688" cy="100013"/>
              <a:chOff x="1365" y="4771"/>
              <a:chExt cx="1545" cy="63"/>
            </a:xfrm>
          </p:grpSpPr>
          <p:sp>
            <p:nvSpPr>
              <p:cNvPr id="182553" name="Rectangle 59"/>
              <p:cNvSpPr>
                <a:spLocks noChangeArrowheads="1"/>
              </p:cNvSpPr>
              <p:nvPr/>
            </p:nvSpPr>
            <p:spPr bwMode="auto">
              <a:xfrm>
                <a:off x="1455" y="4773"/>
                <a:ext cx="1365" cy="38"/>
              </a:xfrm>
              <a:prstGeom prst="rect">
                <a:avLst/>
              </a:prstGeom>
              <a:solidFill>
                <a:srgbClr val="FFFFFF"/>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54" name="Freeform 60"/>
              <p:cNvSpPr>
                <a:spLocks/>
              </p:cNvSpPr>
              <p:nvPr/>
            </p:nvSpPr>
            <p:spPr bwMode="auto">
              <a:xfrm>
                <a:off x="2820" y="4774"/>
                <a:ext cx="90" cy="60"/>
              </a:xfrm>
              <a:custGeom>
                <a:avLst/>
                <a:gdLst>
                  <a:gd name="T0" fmla="*/ 0 w 90"/>
                  <a:gd name="T1" fmla="*/ 1 h 60"/>
                  <a:gd name="T2" fmla="*/ 72 w 90"/>
                  <a:gd name="T3" fmla="*/ 0 h 60"/>
                  <a:gd name="T4" fmla="*/ 87 w 90"/>
                  <a:gd name="T5" fmla="*/ 15 h 60"/>
                  <a:gd name="T6" fmla="*/ 90 w 90"/>
                  <a:gd name="T7" fmla="*/ 33 h 60"/>
                  <a:gd name="T8" fmla="*/ 90 w 90"/>
                  <a:gd name="T9" fmla="*/ 60 h 60"/>
                  <a:gd name="T10" fmla="*/ 35 w 90"/>
                  <a:gd name="T11" fmla="*/ 60 h 60"/>
                  <a:gd name="T12" fmla="*/ 18 w 90"/>
                  <a:gd name="T13" fmla="*/ 48 h 60"/>
                  <a:gd name="T14" fmla="*/ 0 w 90"/>
                  <a:gd name="T15" fmla="*/ 45 h 60"/>
                  <a:gd name="T16" fmla="*/ 0 w 90"/>
                  <a:gd name="T17" fmla="*/ 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0" y="1"/>
                    </a:moveTo>
                    <a:lnTo>
                      <a:pt x="72" y="0"/>
                    </a:lnTo>
                    <a:lnTo>
                      <a:pt x="87" y="15"/>
                    </a:lnTo>
                    <a:lnTo>
                      <a:pt x="90" y="33"/>
                    </a:lnTo>
                    <a:lnTo>
                      <a:pt x="90" y="60"/>
                    </a:lnTo>
                    <a:lnTo>
                      <a:pt x="35" y="60"/>
                    </a:lnTo>
                    <a:lnTo>
                      <a:pt x="18" y="48"/>
                    </a:lnTo>
                    <a:lnTo>
                      <a:pt x="0" y="45"/>
                    </a:lnTo>
                    <a:lnTo>
                      <a:pt x="0" y="1"/>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555" name="Freeform 61"/>
              <p:cNvSpPr>
                <a:spLocks/>
              </p:cNvSpPr>
              <p:nvPr/>
            </p:nvSpPr>
            <p:spPr bwMode="auto">
              <a:xfrm flipH="1">
                <a:off x="1365" y="4771"/>
                <a:ext cx="90" cy="60"/>
              </a:xfrm>
              <a:custGeom>
                <a:avLst/>
                <a:gdLst>
                  <a:gd name="T0" fmla="*/ 0 w 90"/>
                  <a:gd name="T1" fmla="*/ 0 h 60"/>
                  <a:gd name="T2" fmla="*/ 72 w 90"/>
                  <a:gd name="T3" fmla="*/ 0 h 60"/>
                  <a:gd name="T4" fmla="*/ 87 w 90"/>
                  <a:gd name="T5" fmla="*/ 15 h 60"/>
                  <a:gd name="T6" fmla="*/ 90 w 90"/>
                  <a:gd name="T7" fmla="*/ 33 h 60"/>
                  <a:gd name="T8" fmla="*/ 90 w 90"/>
                  <a:gd name="T9" fmla="*/ 60 h 60"/>
                  <a:gd name="T10" fmla="*/ 35 w 90"/>
                  <a:gd name="T11" fmla="*/ 60 h 60"/>
                  <a:gd name="T12" fmla="*/ 18 w 90"/>
                  <a:gd name="T13" fmla="*/ 48 h 60"/>
                  <a:gd name="T14" fmla="*/ 0 w 90"/>
                  <a:gd name="T15" fmla="*/ 45 h 60"/>
                  <a:gd name="T16" fmla="*/ 0 w 9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0" y="0"/>
                    </a:moveTo>
                    <a:lnTo>
                      <a:pt x="72" y="0"/>
                    </a:lnTo>
                    <a:lnTo>
                      <a:pt x="87" y="15"/>
                    </a:lnTo>
                    <a:lnTo>
                      <a:pt x="90" y="33"/>
                    </a:lnTo>
                    <a:lnTo>
                      <a:pt x="90" y="60"/>
                    </a:lnTo>
                    <a:lnTo>
                      <a:pt x="35" y="60"/>
                    </a:lnTo>
                    <a:lnTo>
                      <a:pt x="18" y="48"/>
                    </a:lnTo>
                    <a:lnTo>
                      <a:pt x="0" y="45"/>
                    </a:lnTo>
                    <a:lnTo>
                      <a:pt x="0" y="0"/>
                    </a:lnTo>
                    <a:close/>
                  </a:path>
                </a:pathLst>
              </a:custGeom>
              <a:solidFill>
                <a:srgbClr val="FFFFFF"/>
              </a:solidFill>
              <a:ln w="12700" cap="flat" cmpd="sng">
                <a:solidFill>
                  <a:schemeClr val="tx1"/>
                </a:solidFill>
                <a:prstDash val="solid"/>
                <a:round/>
                <a:headEnd/>
                <a:tailEnd/>
              </a:ln>
            </p:spPr>
            <p:txBody>
              <a:bodyPr/>
              <a:lstStyle/>
              <a:p>
                <a:endParaRPr lang="en-US" dirty="0"/>
              </a:p>
            </p:txBody>
          </p:sp>
        </p:grpSp>
        <p:sp>
          <p:nvSpPr>
            <p:cNvPr id="182339" name="Freeform 120"/>
            <p:cNvSpPr>
              <a:spLocks/>
            </p:cNvSpPr>
            <p:nvPr/>
          </p:nvSpPr>
          <p:spPr bwMode="auto">
            <a:xfrm>
              <a:off x="1609725" y="5486403"/>
              <a:ext cx="3581400" cy="357188"/>
            </a:xfrm>
            <a:custGeom>
              <a:avLst/>
              <a:gdLst>
                <a:gd name="T0" fmla="*/ 0 w 2256"/>
                <a:gd name="T1" fmla="*/ 357188 h 225"/>
                <a:gd name="T2" fmla="*/ 3581400 w 2256"/>
                <a:gd name="T3" fmla="*/ 357188 h 225"/>
                <a:gd name="T4" fmla="*/ 3514725 w 2256"/>
                <a:gd name="T5" fmla="*/ 0 h 225"/>
                <a:gd name="T6" fmla="*/ 52388 w 2256"/>
                <a:gd name="T7" fmla="*/ 0 h 225"/>
                <a:gd name="T8" fmla="*/ 0 w 2256"/>
                <a:gd name="T9" fmla="*/ 357188 h 225"/>
                <a:gd name="T10" fmla="*/ 0 60000 65536"/>
                <a:gd name="T11" fmla="*/ 0 60000 65536"/>
                <a:gd name="T12" fmla="*/ 0 60000 65536"/>
                <a:gd name="T13" fmla="*/ 0 60000 65536"/>
                <a:gd name="T14" fmla="*/ 0 60000 65536"/>
                <a:gd name="T15" fmla="*/ 0 w 2256"/>
                <a:gd name="T16" fmla="*/ 0 h 225"/>
                <a:gd name="T17" fmla="*/ 2256 w 2256"/>
                <a:gd name="T18" fmla="*/ 225 h 225"/>
              </a:gdLst>
              <a:ahLst/>
              <a:cxnLst>
                <a:cxn ang="T10">
                  <a:pos x="T0" y="T1"/>
                </a:cxn>
                <a:cxn ang="T11">
                  <a:pos x="T2" y="T3"/>
                </a:cxn>
                <a:cxn ang="T12">
                  <a:pos x="T4" y="T5"/>
                </a:cxn>
                <a:cxn ang="T13">
                  <a:pos x="T6" y="T7"/>
                </a:cxn>
                <a:cxn ang="T14">
                  <a:pos x="T8" y="T9"/>
                </a:cxn>
              </a:cxnLst>
              <a:rect l="T15" t="T16" r="T17" b="T18"/>
              <a:pathLst>
                <a:path w="2256" h="225">
                  <a:moveTo>
                    <a:pt x="0" y="225"/>
                  </a:moveTo>
                  <a:lnTo>
                    <a:pt x="2256" y="225"/>
                  </a:lnTo>
                  <a:lnTo>
                    <a:pt x="2214" y="0"/>
                  </a:lnTo>
                  <a:lnTo>
                    <a:pt x="33" y="0"/>
                  </a:lnTo>
                  <a:lnTo>
                    <a:pt x="0" y="225"/>
                  </a:lnTo>
                  <a:close/>
                </a:path>
              </a:pathLst>
            </a:custGeom>
            <a:noFill/>
            <a:ln w="12700" cap="flat" cmpd="sng">
              <a:solidFill>
                <a:schemeClr val="tx1"/>
              </a:solidFill>
              <a:prstDash val="solid"/>
              <a:round/>
              <a:headEnd/>
              <a:tailEnd/>
            </a:ln>
          </p:spPr>
          <p:txBody>
            <a:bodyPr/>
            <a:lstStyle/>
            <a:p>
              <a:endParaRPr lang="en-US" dirty="0"/>
            </a:p>
          </p:txBody>
        </p:sp>
        <p:grpSp>
          <p:nvGrpSpPr>
            <p:cNvPr id="10" name="Group 98"/>
            <p:cNvGrpSpPr>
              <a:grpSpLocks/>
            </p:cNvGrpSpPr>
            <p:nvPr/>
          </p:nvGrpSpPr>
          <p:grpSpPr bwMode="auto">
            <a:xfrm>
              <a:off x="4105274" y="4984751"/>
              <a:ext cx="757238" cy="674688"/>
              <a:chOff x="2586" y="3140"/>
              <a:chExt cx="477" cy="425"/>
            </a:xfrm>
          </p:grpSpPr>
          <p:sp>
            <p:nvSpPr>
              <p:cNvPr id="182546" name="Rectangle 97"/>
              <p:cNvSpPr>
                <a:spLocks noChangeArrowheads="1"/>
              </p:cNvSpPr>
              <p:nvPr/>
            </p:nvSpPr>
            <p:spPr bwMode="auto">
              <a:xfrm>
                <a:off x="2590" y="3448"/>
                <a:ext cx="471" cy="40"/>
              </a:xfrm>
              <a:prstGeom prst="rect">
                <a:avLst/>
              </a:prstGeom>
              <a:solidFill>
                <a:srgbClr val="FFFFFF"/>
              </a:solidFill>
              <a:ln w="12700">
                <a:noFill/>
                <a:miter lim="800000"/>
                <a:headEnd/>
                <a:tailEnd/>
              </a:ln>
            </p:spPr>
            <p:txBody>
              <a:bodyPr wrap="none" anchor="ctr"/>
              <a:lstStyle/>
              <a:p>
                <a:endParaRPr lang="en-US" dirty="0">
                  <a:latin typeface="Calibri" pitchFamily="34" charset="0"/>
                </a:endParaRPr>
              </a:p>
            </p:txBody>
          </p:sp>
          <p:grpSp>
            <p:nvGrpSpPr>
              <p:cNvPr id="11" name="Group 85"/>
              <p:cNvGrpSpPr>
                <a:grpSpLocks/>
              </p:cNvGrpSpPr>
              <p:nvPr/>
            </p:nvGrpSpPr>
            <p:grpSpPr bwMode="auto">
              <a:xfrm>
                <a:off x="2586" y="3140"/>
                <a:ext cx="477" cy="425"/>
                <a:chOff x="2583" y="3020"/>
                <a:chExt cx="477" cy="425"/>
              </a:xfrm>
            </p:grpSpPr>
            <p:sp>
              <p:nvSpPr>
                <p:cNvPr id="182548" name="AutoShape 75"/>
                <p:cNvSpPr>
                  <a:spLocks noChangeArrowheads="1"/>
                </p:cNvSpPr>
                <p:nvPr/>
              </p:nvSpPr>
              <p:spPr bwMode="auto">
                <a:xfrm>
                  <a:off x="2589" y="3020"/>
                  <a:ext cx="462" cy="321"/>
                </a:xfrm>
                <a:prstGeom prst="roundRect">
                  <a:avLst>
                    <a:gd name="adj" fmla="val 1666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549" name="Freeform 76"/>
                <p:cNvSpPr>
                  <a:spLocks/>
                </p:cNvSpPr>
                <p:nvPr/>
              </p:nvSpPr>
              <p:spPr bwMode="auto">
                <a:xfrm>
                  <a:off x="2586" y="3305"/>
                  <a:ext cx="473" cy="93"/>
                </a:xfrm>
                <a:custGeom>
                  <a:avLst/>
                  <a:gdLst>
                    <a:gd name="T0" fmla="*/ 473 w 473"/>
                    <a:gd name="T1" fmla="*/ 0 h 93"/>
                    <a:gd name="T2" fmla="*/ 428 w 473"/>
                    <a:gd name="T3" fmla="*/ 14 h 93"/>
                    <a:gd name="T4" fmla="*/ 380 w 473"/>
                    <a:gd name="T5" fmla="*/ 18 h 93"/>
                    <a:gd name="T6" fmla="*/ 84 w 473"/>
                    <a:gd name="T7" fmla="*/ 18 h 93"/>
                    <a:gd name="T8" fmla="*/ 42 w 473"/>
                    <a:gd name="T9" fmla="*/ 12 h 93"/>
                    <a:gd name="T10" fmla="*/ 0 w 473"/>
                    <a:gd name="T11" fmla="*/ 0 h 93"/>
                    <a:gd name="T12" fmla="*/ 24 w 473"/>
                    <a:gd name="T13" fmla="*/ 78 h 93"/>
                    <a:gd name="T14" fmla="*/ 33 w 473"/>
                    <a:gd name="T15" fmla="*/ 92 h 93"/>
                    <a:gd name="T16" fmla="*/ 59 w 473"/>
                    <a:gd name="T17" fmla="*/ 93 h 93"/>
                    <a:gd name="T18" fmla="*/ 416 w 473"/>
                    <a:gd name="T19" fmla="*/ 93 h 93"/>
                    <a:gd name="T20" fmla="*/ 440 w 473"/>
                    <a:gd name="T21" fmla="*/ 89 h 93"/>
                    <a:gd name="T22" fmla="*/ 455 w 473"/>
                    <a:gd name="T23" fmla="*/ 78 h 93"/>
                    <a:gd name="T24" fmla="*/ 473 w 473"/>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93"/>
                    <a:gd name="T41" fmla="*/ 473 w 473"/>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93">
                      <a:moveTo>
                        <a:pt x="473" y="0"/>
                      </a:moveTo>
                      <a:lnTo>
                        <a:pt x="428" y="14"/>
                      </a:lnTo>
                      <a:lnTo>
                        <a:pt x="380" y="18"/>
                      </a:lnTo>
                      <a:lnTo>
                        <a:pt x="84" y="18"/>
                      </a:lnTo>
                      <a:lnTo>
                        <a:pt x="42" y="12"/>
                      </a:lnTo>
                      <a:lnTo>
                        <a:pt x="0" y="0"/>
                      </a:lnTo>
                      <a:lnTo>
                        <a:pt x="24" y="78"/>
                      </a:lnTo>
                      <a:lnTo>
                        <a:pt x="33" y="92"/>
                      </a:lnTo>
                      <a:lnTo>
                        <a:pt x="59" y="93"/>
                      </a:lnTo>
                      <a:lnTo>
                        <a:pt x="416" y="93"/>
                      </a:lnTo>
                      <a:lnTo>
                        <a:pt x="440" y="89"/>
                      </a:lnTo>
                      <a:lnTo>
                        <a:pt x="455" y="78"/>
                      </a:lnTo>
                      <a:lnTo>
                        <a:pt x="473" y="0"/>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550" name="Freeform 77"/>
                <p:cNvSpPr>
                  <a:spLocks/>
                </p:cNvSpPr>
                <p:nvPr/>
              </p:nvSpPr>
              <p:spPr bwMode="auto">
                <a:xfrm>
                  <a:off x="2583" y="3307"/>
                  <a:ext cx="477" cy="138"/>
                </a:xfrm>
                <a:custGeom>
                  <a:avLst/>
                  <a:gdLst>
                    <a:gd name="T0" fmla="*/ 0 w 477"/>
                    <a:gd name="T1" fmla="*/ 1 h 138"/>
                    <a:gd name="T2" fmla="*/ 0 w 477"/>
                    <a:gd name="T3" fmla="*/ 70 h 138"/>
                    <a:gd name="T4" fmla="*/ 23 w 477"/>
                    <a:gd name="T5" fmla="*/ 121 h 138"/>
                    <a:gd name="T6" fmla="*/ 44 w 477"/>
                    <a:gd name="T7" fmla="*/ 138 h 138"/>
                    <a:gd name="T8" fmla="*/ 431 w 477"/>
                    <a:gd name="T9" fmla="*/ 138 h 138"/>
                    <a:gd name="T10" fmla="*/ 459 w 477"/>
                    <a:gd name="T11" fmla="*/ 127 h 138"/>
                    <a:gd name="T12" fmla="*/ 477 w 477"/>
                    <a:gd name="T13" fmla="*/ 88 h 138"/>
                    <a:gd name="T14" fmla="*/ 477 w 477"/>
                    <a:gd name="T15" fmla="*/ 0 h 138"/>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38"/>
                    <a:gd name="T26" fmla="*/ 477 w 477"/>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38">
                      <a:moveTo>
                        <a:pt x="0" y="1"/>
                      </a:moveTo>
                      <a:lnTo>
                        <a:pt x="0" y="70"/>
                      </a:lnTo>
                      <a:lnTo>
                        <a:pt x="23" y="121"/>
                      </a:lnTo>
                      <a:lnTo>
                        <a:pt x="44" y="138"/>
                      </a:lnTo>
                      <a:lnTo>
                        <a:pt x="431" y="138"/>
                      </a:lnTo>
                      <a:lnTo>
                        <a:pt x="459" y="127"/>
                      </a:lnTo>
                      <a:lnTo>
                        <a:pt x="477" y="88"/>
                      </a:lnTo>
                      <a:lnTo>
                        <a:pt x="477"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51" name="Line 78"/>
                <p:cNvSpPr>
                  <a:spLocks noChangeShapeType="1"/>
                </p:cNvSpPr>
                <p:nvPr/>
              </p:nvSpPr>
              <p:spPr bwMode="auto">
                <a:xfrm>
                  <a:off x="3027" y="3394"/>
                  <a:ext cx="6" cy="51"/>
                </a:xfrm>
                <a:prstGeom prst="line">
                  <a:avLst/>
                </a:prstGeom>
                <a:noFill/>
                <a:ln w="12700">
                  <a:solidFill>
                    <a:schemeClr val="tx1"/>
                  </a:solidFill>
                  <a:round/>
                  <a:headEnd/>
                  <a:tailEnd/>
                </a:ln>
              </p:spPr>
              <p:txBody>
                <a:bodyPr/>
                <a:lstStyle/>
                <a:p>
                  <a:endParaRPr lang="en-US" dirty="0"/>
                </a:p>
              </p:txBody>
            </p:sp>
            <p:sp>
              <p:nvSpPr>
                <p:cNvPr id="182552" name="Line 79"/>
                <p:cNvSpPr>
                  <a:spLocks noChangeShapeType="1"/>
                </p:cNvSpPr>
                <p:nvPr/>
              </p:nvSpPr>
              <p:spPr bwMode="auto">
                <a:xfrm flipH="1">
                  <a:off x="2618" y="3398"/>
                  <a:ext cx="4" cy="45"/>
                </a:xfrm>
                <a:prstGeom prst="line">
                  <a:avLst/>
                </a:prstGeom>
                <a:noFill/>
                <a:ln w="12700">
                  <a:solidFill>
                    <a:schemeClr val="tx1"/>
                  </a:solidFill>
                  <a:round/>
                  <a:headEnd/>
                  <a:tailEnd/>
                </a:ln>
              </p:spPr>
              <p:txBody>
                <a:bodyPr/>
                <a:lstStyle/>
                <a:p>
                  <a:endParaRPr lang="en-US" dirty="0"/>
                </a:p>
              </p:txBody>
            </p:sp>
          </p:grpSp>
        </p:grpSp>
        <p:grpSp>
          <p:nvGrpSpPr>
            <p:cNvPr id="12" name="Group 99"/>
            <p:cNvGrpSpPr>
              <a:grpSpLocks/>
            </p:cNvGrpSpPr>
            <p:nvPr/>
          </p:nvGrpSpPr>
          <p:grpSpPr bwMode="auto">
            <a:xfrm>
              <a:off x="1947873" y="4965700"/>
              <a:ext cx="757237" cy="674688"/>
              <a:chOff x="1227" y="3128"/>
              <a:chExt cx="477" cy="425"/>
            </a:xfrm>
          </p:grpSpPr>
          <p:sp>
            <p:nvSpPr>
              <p:cNvPr id="182539" name="Rectangle 96"/>
              <p:cNvSpPr>
                <a:spLocks noChangeArrowheads="1"/>
              </p:cNvSpPr>
              <p:nvPr/>
            </p:nvSpPr>
            <p:spPr bwMode="auto">
              <a:xfrm>
                <a:off x="1232" y="3446"/>
                <a:ext cx="471" cy="40"/>
              </a:xfrm>
              <a:prstGeom prst="rect">
                <a:avLst/>
              </a:prstGeom>
              <a:solidFill>
                <a:srgbClr val="FFFFFF"/>
              </a:solidFill>
              <a:ln w="12700">
                <a:noFill/>
                <a:miter lim="800000"/>
                <a:headEnd/>
                <a:tailEnd/>
              </a:ln>
            </p:spPr>
            <p:txBody>
              <a:bodyPr wrap="none" anchor="ctr"/>
              <a:lstStyle/>
              <a:p>
                <a:endParaRPr lang="en-US" dirty="0">
                  <a:latin typeface="Calibri" pitchFamily="34" charset="0"/>
                </a:endParaRPr>
              </a:p>
            </p:txBody>
          </p:sp>
          <p:grpSp>
            <p:nvGrpSpPr>
              <p:cNvPr id="13" name="Group 86"/>
              <p:cNvGrpSpPr>
                <a:grpSpLocks/>
              </p:cNvGrpSpPr>
              <p:nvPr/>
            </p:nvGrpSpPr>
            <p:grpSpPr bwMode="auto">
              <a:xfrm>
                <a:off x="1227" y="3128"/>
                <a:ext cx="477" cy="425"/>
                <a:chOff x="1221" y="3014"/>
                <a:chExt cx="477" cy="425"/>
              </a:xfrm>
            </p:grpSpPr>
            <p:sp>
              <p:nvSpPr>
                <p:cNvPr id="182541" name="AutoShape 80"/>
                <p:cNvSpPr>
                  <a:spLocks noChangeArrowheads="1"/>
                </p:cNvSpPr>
                <p:nvPr/>
              </p:nvSpPr>
              <p:spPr bwMode="auto">
                <a:xfrm>
                  <a:off x="1227" y="3014"/>
                  <a:ext cx="462" cy="321"/>
                </a:xfrm>
                <a:prstGeom prst="roundRect">
                  <a:avLst>
                    <a:gd name="adj" fmla="val 1666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542" name="Freeform 81"/>
                <p:cNvSpPr>
                  <a:spLocks/>
                </p:cNvSpPr>
                <p:nvPr/>
              </p:nvSpPr>
              <p:spPr bwMode="auto">
                <a:xfrm>
                  <a:off x="1224" y="3299"/>
                  <a:ext cx="473" cy="93"/>
                </a:xfrm>
                <a:custGeom>
                  <a:avLst/>
                  <a:gdLst>
                    <a:gd name="T0" fmla="*/ 473 w 473"/>
                    <a:gd name="T1" fmla="*/ 0 h 93"/>
                    <a:gd name="T2" fmla="*/ 428 w 473"/>
                    <a:gd name="T3" fmla="*/ 14 h 93"/>
                    <a:gd name="T4" fmla="*/ 380 w 473"/>
                    <a:gd name="T5" fmla="*/ 18 h 93"/>
                    <a:gd name="T6" fmla="*/ 84 w 473"/>
                    <a:gd name="T7" fmla="*/ 18 h 93"/>
                    <a:gd name="T8" fmla="*/ 42 w 473"/>
                    <a:gd name="T9" fmla="*/ 12 h 93"/>
                    <a:gd name="T10" fmla="*/ 0 w 473"/>
                    <a:gd name="T11" fmla="*/ 0 h 93"/>
                    <a:gd name="T12" fmla="*/ 24 w 473"/>
                    <a:gd name="T13" fmla="*/ 78 h 93"/>
                    <a:gd name="T14" fmla="*/ 33 w 473"/>
                    <a:gd name="T15" fmla="*/ 92 h 93"/>
                    <a:gd name="T16" fmla="*/ 59 w 473"/>
                    <a:gd name="T17" fmla="*/ 93 h 93"/>
                    <a:gd name="T18" fmla="*/ 416 w 473"/>
                    <a:gd name="T19" fmla="*/ 93 h 93"/>
                    <a:gd name="T20" fmla="*/ 440 w 473"/>
                    <a:gd name="T21" fmla="*/ 89 h 93"/>
                    <a:gd name="T22" fmla="*/ 455 w 473"/>
                    <a:gd name="T23" fmla="*/ 78 h 93"/>
                    <a:gd name="T24" fmla="*/ 473 w 473"/>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93"/>
                    <a:gd name="T41" fmla="*/ 473 w 473"/>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93">
                      <a:moveTo>
                        <a:pt x="473" y="0"/>
                      </a:moveTo>
                      <a:lnTo>
                        <a:pt x="428" y="14"/>
                      </a:lnTo>
                      <a:lnTo>
                        <a:pt x="380" y="18"/>
                      </a:lnTo>
                      <a:lnTo>
                        <a:pt x="84" y="18"/>
                      </a:lnTo>
                      <a:lnTo>
                        <a:pt x="42" y="12"/>
                      </a:lnTo>
                      <a:lnTo>
                        <a:pt x="0" y="0"/>
                      </a:lnTo>
                      <a:lnTo>
                        <a:pt x="24" y="78"/>
                      </a:lnTo>
                      <a:lnTo>
                        <a:pt x="33" y="92"/>
                      </a:lnTo>
                      <a:lnTo>
                        <a:pt x="59" y="93"/>
                      </a:lnTo>
                      <a:lnTo>
                        <a:pt x="416" y="93"/>
                      </a:lnTo>
                      <a:lnTo>
                        <a:pt x="440" y="89"/>
                      </a:lnTo>
                      <a:lnTo>
                        <a:pt x="455" y="78"/>
                      </a:lnTo>
                      <a:lnTo>
                        <a:pt x="473" y="0"/>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2543" name="Freeform 82"/>
                <p:cNvSpPr>
                  <a:spLocks/>
                </p:cNvSpPr>
                <p:nvPr/>
              </p:nvSpPr>
              <p:spPr bwMode="auto">
                <a:xfrm>
                  <a:off x="1221" y="3301"/>
                  <a:ext cx="477" cy="138"/>
                </a:xfrm>
                <a:custGeom>
                  <a:avLst/>
                  <a:gdLst>
                    <a:gd name="T0" fmla="*/ 0 w 477"/>
                    <a:gd name="T1" fmla="*/ 1 h 138"/>
                    <a:gd name="T2" fmla="*/ 0 w 477"/>
                    <a:gd name="T3" fmla="*/ 70 h 138"/>
                    <a:gd name="T4" fmla="*/ 23 w 477"/>
                    <a:gd name="T5" fmla="*/ 121 h 138"/>
                    <a:gd name="T6" fmla="*/ 44 w 477"/>
                    <a:gd name="T7" fmla="*/ 138 h 138"/>
                    <a:gd name="T8" fmla="*/ 431 w 477"/>
                    <a:gd name="T9" fmla="*/ 138 h 138"/>
                    <a:gd name="T10" fmla="*/ 459 w 477"/>
                    <a:gd name="T11" fmla="*/ 127 h 138"/>
                    <a:gd name="T12" fmla="*/ 477 w 477"/>
                    <a:gd name="T13" fmla="*/ 88 h 138"/>
                    <a:gd name="T14" fmla="*/ 477 w 477"/>
                    <a:gd name="T15" fmla="*/ 0 h 138"/>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38"/>
                    <a:gd name="T26" fmla="*/ 477 w 477"/>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38">
                      <a:moveTo>
                        <a:pt x="0" y="1"/>
                      </a:moveTo>
                      <a:lnTo>
                        <a:pt x="0" y="70"/>
                      </a:lnTo>
                      <a:lnTo>
                        <a:pt x="23" y="121"/>
                      </a:lnTo>
                      <a:lnTo>
                        <a:pt x="44" y="138"/>
                      </a:lnTo>
                      <a:lnTo>
                        <a:pt x="431" y="138"/>
                      </a:lnTo>
                      <a:lnTo>
                        <a:pt x="459" y="127"/>
                      </a:lnTo>
                      <a:lnTo>
                        <a:pt x="477" y="88"/>
                      </a:lnTo>
                      <a:lnTo>
                        <a:pt x="477"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44" name="Line 83"/>
                <p:cNvSpPr>
                  <a:spLocks noChangeShapeType="1"/>
                </p:cNvSpPr>
                <p:nvPr/>
              </p:nvSpPr>
              <p:spPr bwMode="auto">
                <a:xfrm>
                  <a:off x="1665" y="3388"/>
                  <a:ext cx="6" cy="51"/>
                </a:xfrm>
                <a:prstGeom prst="line">
                  <a:avLst/>
                </a:prstGeom>
                <a:noFill/>
                <a:ln w="12700">
                  <a:solidFill>
                    <a:schemeClr val="tx1"/>
                  </a:solidFill>
                  <a:round/>
                  <a:headEnd/>
                  <a:tailEnd/>
                </a:ln>
              </p:spPr>
              <p:txBody>
                <a:bodyPr/>
                <a:lstStyle/>
                <a:p>
                  <a:endParaRPr lang="en-US" dirty="0"/>
                </a:p>
              </p:txBody>
            </p:sp>
            <p:sp>
              <p:nvSpPr>
                <p:cNvPr id="182545" name="Line 84"/>
                <p:cNvSpPr>
                  <a:spLocks noChangeShapeType="1"/>
                </p:cNvSpPr>
                <p:nvPr/>
              </p:nvSpPr>
              <p:spPr bwMode="auto">
                <a:xfrm flipH="1">
                  <a:off x="1256" y="3392"/>
                  <a:ext cx="4" cy="45"/>
                </a:xfrm>
                <a:prstGeom prst="line">
                  <a:avLst/>
                </a:prstGeom>
                <a:noFill/>
                <a:ln w="12700">
                  <a:solidFill>
                    <a:schemeClr val="tx1"/>
                  </a:solidFill>
                  <a:round/>
                  <a:headEnd/>
                  <a:tailEnd/>
                </a:ln>
              </p:spPr>
              <p:txBody>
                <a:bodyPr/>
                <a:lstStyle/>
                <a:p>
                  <a:endParaRPr lang="en-US" dirty="0"/>
                </a:p>
              </p:txBody>
            </p:sp>
          </p:grpSp>
        </p:grpSp>
        <p:sp>
          <p:nvSpPr>
            <p:cNvPr id="182342" name="Freeform 122"/>
            <p:cNvSpPr>
              <a:spLocks/>
            </p:cNvSpPr>
            <p:nvPr/>
          </p:nvSpPr>
          <p:spPr bwMode="auto">
            <a:xfrm>
              <a:off x="2366963" y="5848351"/>
              <a:ext cx="47625" cy="1714500"/>
            </a:xfrm>
            <a:custGeom>
              <a:avLst/>
              <a:gdLst>
                <a:gd name="T0" fmla="*/ 47625 w 30"/>
                <a:gd name="T1" fmla="*/ 0 h 1080"/>
                <a:gd name="T2" fmla="*/ 47625 w 30"/>
                <a:gd name="T3" fmla="*/ 1571625 h 1080"/>
                <a:gd name="T4" fmla="*/ 0 w 30"/>
                <a:gd name="T5" fmla="*/ 1714500 h 1080"/>
                <a:gd name="T6" fmla="*/ 0 60000 65536"/>
                <a:gd name="T7" fmla="*/ 0 60000 65536"/>
                <a:gd name="T8" fmla="*/ 0 60000 65536"/>
                <a:gd name="T9" fmla="*/ 0 w 30"/>
                <a:gd name="T10" fmla="*/ 0 h 1080"/>
                <a:gd name="T11" fmla="*/ 30 w 30"/>
                <a:gd name="T12" fmla="*/ 1080 h 1080"/>
              </a:gdLst>
              <a:ahLst/>
              <a:cxnLst>
                <a:cxn ang="T6">
                  <a:pos x="T0" y="T1"/>
                </a:cxn>
                <a:cxn ang="T7">
                  <a:pos x="T2" y="T3"/>
                </a:cxn>
                <a:cxn ang="T8">
                  <a:pos x="T4" y="T5"/>
                </a:cxn>
              </a:cxnLst>
              <a:rect l="T9" t="T10" r="T11" b="T12"/>
              <a:pathLst>
                <a:path w="30" h="1080">
                  <a:moveTo>
                    <a:pt x="30" y="0"/>
                  </a:moveTo>
                  <a:lnTo>
                    <a:pt x="30" y="990"/>
                  </a:lnTo>
                  <a:lnTo>
                    <a:pt x="0" y="108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43" name="Freeform 123"/>
            <p:cNvSpPr>
              <a:spLocks/>
            </p:cNvSpPr>
            <p:nvPr/>
          </p:nvSpPr>
          <p:spPr bwMode="auto">
            <a:xfrm flipH="1">
              <a:off x="4376738" y="5853115"/>
              <a:ext cx="47625" cy="1714500"/>
            </a:xfrm>
            <a:custGeom>
              <a:avLst/>
              <a:gdLst>
                <a:gd name="T0" fmla="*/ 47625 w 30"/>
                <a:gd name="T1" fmla="*/ 0 h 1080"/>
                <a:gd name="T2" fmla="*/ 47625 w 30"/>
                <a:gd name="T3" fmla="*/ 1571625 h 1080"/>
                <a:gd name="T4" fmla="*/ 0 w 30"/>
                <a:gd name="T5" fmla="*/ 1714500 h 1080"/>
                <a:gd name="T6" fmla="*/ 0 60000 65536"/>
                <a:gd name="T7" fmla="*/ 0 60000 65536"/>
                <a:gd name="T8" fmla="*/ 0 60000 65536"/>
                <a:gd name="T9" fmla="*/ 0 w 30"/>
                <a:gd name="T10" fmla="*/ 0 h 1080"/>
                <a:gd name="T11" fmla="*/ 30 w 30"/>
                <a:gd name="T12" fmla="*/ 1080 h 1080"/>
              </a:gdLst>
              <a:ahLst/>
              <a:cxnLst>
                <a:cxn ang="T6">
                  <a:pos x="T0" y="T1"/>
                </a:cxn>
                <a:cxn ang="T7">
                  <a:pos x="T2" y="T3"/>
                </a:cxn>
                <a:cxn ang="T8">
                  <a:pos x="T4" y="T5"/>
                </a:cxn>
              </a:cxnLst>
              <a:rect l="T9" t="T10" r="T11" b="T12"/>
              <a:pathLst>
                <a:path w="30" h="1080">
                  <a:moveTo>
                    <a:pt x="30" y="0"/>
                  </a:moveTo>
                  <a:lnTo>
                    <a:pt x="30" y="990"/>
                  </a:lnTo>
                  <a:lnTo>
                    <a:pt x="0" y="108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44" name="Line 124"/>
            <p:cNvSpPr>
              <a:spLocks noChangeShapeType="1"/>
            </p:cNvSpPr>
            <p:nvPr/>
          </p:nvSpPr>
          <p:spPr bwMode="auto">
            <a:xfrm>
              <a:off x="2409827" y="7424739"/>
              <a:ext cx="1971675" cy="0"/>
            </a:xfrm>
            <a:prstGeom prst="line">
              <a:avLst/>
            </a:prstGeom>
            <a:noFill/>
            <a:ln w="12700">
              <a:solidFill>
                <a:schemeClr val="tx1"/>
              </a:solidFill>
              <a:round/>
              <a:headEnd/>
              <a:tailEnd/>
            </a:ln>
          </p:spPr>
          <p:txBody>
            <a:bodyPr/>
            <a:lstStyle/>
            <a:p>
              <a:endParaRPr lang="en-US" dirty="0"/>
            </a:p>
          </p:txBody>
        </p:sp>
        <p:sp>
          <p:nvSpPr>
            <p:cNvPr id="182345" name="Freeform 125"/>
            <p:cNvSpPr>
              <a:spLocks/>
            </p:cNvSpPr>
            <p:nvPr/>
          </p:nvSpPr>
          <p:spPr bwMode="auto">
            <a:xfrm>
              <a:off x="3376614" y="5610225"/>
              <a:ext cx="823912" cy="142875"/>
            </a:xfrm>
            <a:custGeom>
              <a:avLst/>
              <a:gdLst>
                <a:gd name="T0" fmla="*/ 23812 w 519"/>
                <a:gd name="T1" fmla="*/ 142875 h 90"/>
                <a:gd name="T2" fmla="*/ 823912 w 519"/>
                <a:gd name="T3" fmla="*/ 142875 h 90"/>
                <a:gd name="T4" fmla="*/ 733424 w 519"/>
                <a:gd name="T5" fmla="*/ 0 h 90"/>
                <a:gd name="T6" fmla="*/ 0 w 519"/>
                <a:gd name="T7" fmla="*/ 0 h 90"/>
                <a:gd name="T8" fmla="*/ 23812 w 519"/>
                <a:gd name="T9" fmla="*/ 142875 h 90"/>
                <a:gd name="T10" fmla="*/ 0 60000 65536"/>
                <a:gd name="T11" fmla="*/ 0 60000 65536"/>
                <a:gd name="T12" fmla="*/ 0 60000 65536"/>
                <a:gd name="T13" fmla="*/ 0 60000 65536"/>
                <a:gd name="T14" fmla="*/ 0 60000 65536"/>
                <a:gd name="T15" fmla="*/ 0 w 519"/>
                <a:gd name="T16" fmla="*/ 0 h 90"/>
                <a:gd name="T17" fmla="*/ 519 w 519"/>
                <a:gd name="T18" fmla="*/ 90 h 90"/>
              </a:gdLst>
              <a:ahLst/>
              <a:cxnLst>
                <a:cxn ang="T10">
                  <a:pos x="T0" y="T1"/>
                </a:cxn>
                <a:cxn ang="T11">
                  <a:pos x="T2" y="T3"/>
                </a:cxn>
                <a:cxn ang="T12">
                  <a:pos x="T4" y="T5"/>
                </a:cxn>
                <a:cxn ang="T13">
                  <a:pos x="T6" y="T7"/>
                </a:cxn>
                <a:cxn ang="T14">
                  <a:pos x="T8" y="T9"/>
                </a:cxn>
              </a:cxnLst>
              <a:rect l="T15" t="T16" r="T17" b="T18"/>
              <a:pathLst>
                <a:path w="519" h="90">
                  <a:moveTo>
                    <a:pt x="15" y="90"/>
                  </a:moveTo>
                  <a:lnTo>
                    <a:pt x="519" y="90"/>
                  </a:lnTo>
                  <a:lnTo>
                    <a:pt x="462" y="0"/>
                  </a:lnTo>
                  <a:lnTo>
                    <a:pt x="0" y="0"/>
                  </a:lnTo>
                  <a:lnTo>
                    <a:pt x="15" y="90"/>
                  </a:lnTo>
                  <a:close/>
                </a:path>
              </a:pathLst>
            </a:custGeom>
            <a:noFill/>
            <a:ln w="12700" cap="flat" cmpd="sng">
              <a:solidFill>
                <a:schemeClr val="tx1"/>
              </a:solidFill>
              <a:prstDash val="solid"/>
              <a:round/>
              <a:headEnd/>
              <a:tailEnd/>
            </a:ln>
          </p:spPr>
          <p:txBody>
            <a:bodyPr/>
            <a:lstStyle/>
            <a:p>
              <a:endParaRPr lang="en-US" dirty="0"/>
            </a:p>
          </p:txBody>
        </p:sp>
        <p:sp>
          <p:nvSpPr>
            <p:cNvPr id="182346" name="Line 126"/>
            <p:cNvSpPr>
              <a:spLocks noChangeShapeType="1"/>
            </p:cNvSpPr>
            <p:nvPr/>
          </p:nvSpPr>
          <p:spPr bwMode="auto">
            <a:xfrm flipV="1">
              <a:off x="4438660" y="5843601"/>
              <a:ext cx="4763" cy="1724025"/>
            </a:xfrm>
            <a:prstGeom prst="line">
              <a:avLst/>
            </a:prstGeom>
            <a:noFill/>
            <a:ln w="12700">
              <a:solidFill>
                <a:schemeClr val="tx1"/>
              </a:solidFill>
              <a:round/>
              <a:headEnd/>
              <a:tailEnd/>
            </a:ln>
          </p:spPr>
          <p:txBody>
            <a:bodyPr/>
            <a:lstStyle/>
            <a:p>
              <a:endParaRPr lang="en-US" dirty="0"/>
            </a:p>
          </p:txBody>
        </p:sp>
        <p:sp>
          <p:nvSpPr>
            <p:cNvPr id="182347" name="Line 127"/>
            <p:cNvSpPr>
              <a:spLocks noChangeShapeType="1"/>
            </p:cNvSpPr>
            <p:nvPr/>
          </p:nvSpPr>
          <p:spPr bwMode="auto">
            <a:xfrm>
              <a:off x="2238375" y="5848349"/>
              <a:ext cx="133350" cy="1695451"/>
            </a:xfrm>
            <a:prstGeom prst="line">
              <a:avLst/>
            </a:prstGeom>
            <a:noFill/>
            <a:ln w="12700">
              <a:solidFill>
                <a:schemeClr val="tx1"/>
              </a:solidFill>
              <a:round/>
              <a:headEnd/>
              <a:tailEnd/>
            </a:ln>
          </p:spPr>
          <p:txBody>
            <a:bodyPr/>
            <a:lstStyle/>
            <a:p>
              <a:endParaRPr lang="en-US" dirty="0"/>
            </a:p>
          </p:txBody>
        </p:sp>
        <p:sp>
          <p:nvSpPr>
            <p:cNvPr id="182348" name="Line 128"/>
            <p:cNvSpPr>
              <a:spLocks noChangeShapeType="1"/>
            </p:cNvSpPr>
            <p:nvPr/>
          </p:nvSpPr>
          <p:spPr bwMode="auto">
            <a:xfrm flipH="1">
              <a:off x="4433889" y="5853126"/>
              <a:ext cx="138112" cy="1704975"/>
            </a:xfrm>
            <a:prstGeom prst="line">
              <a:avLst/>
            </a:prstGeom>
            <a:noFill/>
            <a:ln w="12700">
              <a:solidFill>
                <a:schemeClr val="tx1"/>
              </a:solidFill>
              <a:round/>
              <a:headEnd/>
              <a:tailEnd/>
            </a:ln>
          </p:spPr>
          <p:txBody>
            <a:bodyPr/>
            <a:lstStyle/>
            <a:p>
              <a:endParaRPr lang="en-US" dirty="0"/>
            </a:p>
          </p:txBody>
        </p:sp>
        <p:grpSp>
          <p:nvGrpSpPr>
            <p:cNvPr id="14" name="Group 143"/>
            <p:cNvGrpSpPr>
              <a:grpSpLocks/>
            </p:cNvGrpSpPr>
            <p:nvPr/>
          </p:nvGrpSpPr>
          <p:grpSpPr bwMode="auto">
            <a:xfrm rot="-132068">
              <a:off x="1714511" y="6338925"/>
              <a:ext cx="519113" cy="723904"/>
              <a:chOff x="1086" y="3969"/>
              <a:chExt cx="327" cy="456"/>
            </a:xfrm>
          </p:grpSpPr>
          <p:grpSp>
            <p:nvGrpSpPr>
              <p:cNvPr id="15" name="Group 135"/>
              <p:cNvGrpSpPr>
                <a:grpSpLocks/>
              </p:cNvGrpSpPr>
              <p:nvPr/>
            </p:nvGrpSpPr>
            <p:grpSpPr bwMode="auto">
              <a:xfrm flipV="1">
                <a:off x="1086" y="4200"/>
                <a:ext cx="327" cy="225"/>
                <a:chOff x="1086" y="4200"/>
                <a:chExt cx="327" cy="225"/>
              </a:xfrm>
            </p:grpSpPr>
            <p:sp>
              <p:nvSpPr>
                <p:cNvPr id="182533" name="Freeform 129"/>
                <p:cNvSpPr>
                  <a:spLocks/>
                </p:cNvSpPr>
                <p:nvPr/>
              </p:nvSpPr>
              <p:spPr bwMode="auto">
                <a:xfrm>
                  <a:off x="1089" y="4392"/>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4" name="Freeform 130"/>
                <p:cNvSpPr>
                  <a:spLocks/>
                </p:cNvSpPr>
                <p:nvPr/>
              </p:nvSpPr>
              <p:spPr bwMode="auto">
                <a:xfrm>
                  <a:off x="1089" y="4356"/>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5" name="Freeform 131"/>
                <p:cNvSpPr>
                  <a:spLocks/>
                </p:cNvSpPr>
                <p:nvPr/>
              </p:nvSpPr>
              <p:spPr bwMode="auto">
                <a:xfrm>
                  <a:off x="1089" y="4317"/>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6" name="Freeform 132"/>
                <p:cNvSpPr>
                  <a:spLocks/>
                </p:cNvSpPr>
                <p:nvPr/>
              </p:nvSpPr>
              <p:spPr bwMode="auto">
                <a:xfrm>
                  <a:off x="1086" y="4278"/>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7" name="Freeform 133"/>
                <p:cNvSpPr>
                  <a:spLocks/>
                </p:cNvSpPr>
                <p:nvPr/>
              </p:nvSpPr>
              <p:spPr bwMode="auto">
                <a:xfrm>
                  <a:off x="1086" y="4239"/>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8" name="Freeform 134"/>
                <p:cNvSpPr>
                  <a:spLocks/>
                </p:cNvSpPr>
                <p:nvPr/>
              </p:nvSpPr>
              <p:spPr bwMode="auto">
                <a:xfrm>
                  <a:off x="1086" y="4200"/>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grpSp>
            <p:nvGrpSpPr>
              <p:cNvPr id="16" name="Group 136"/>
              <p:cNvGrpSpPr>
                <a:grpSpLocks/>
              </p:cNvGrpSpPr>
              <p:nvPr/>
            </p:nvGrpSpPr>
            <p:grpSpPr bwMode="auto">
              <a:xfrm flipV="1">
                <a:off x="1086" y="3969"/>
                <a:ext cx="327" cy="225"/>
                <a:chOff x="1086" y="4200"/>
                <a:chExt cx="327" cy="225"/>
              </a:xfrm>
            </p:grpSpPr>
            <p:sp>
              <p:nvSpPr>
                <p:cNvPr id="182527" name="Freeform 137"/>
                <p:cNvSpPr>
                  <a:spLocks/>
                </p:cNvSpPr>
                <p:nvPr/>
              </p:nvSpPr>
              <p:spPr bwMode="auto">
                <a:xfrm>
                  <a:off x="1089" y="4392"/>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28" name="Freeform 138"/>
                <p:cNvSpPr>
                  <a:spLocks/>
                </p:cNvSpPr>
                <p:nvPr/>
              </p:nvSpPr>
              <p:spPr bwMode="auto">
                <a:xfrm>
                  <a:off x="1089" y="4356"/>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29" name="Freeform 139"/>
                <p:cNvSpPr>
                  <a:spLocks/>
                </p:cNvSpPr>
                <p:nvPr/>
              </p:nvSpPr>
              <p:spPr bwMode="auto">
                <a:xfrm>
                  <a:off x="1089" y="4317"/>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0" name="Freeform 140"/>
                <p:cNvSpPr>
                  <a:spLocks/>
                </p:cNvSpPr>
                <p:nvPr/>
              </p:nvSpPr>
              <p:spPr bwMode="auto">
                <a:xfrm>
                  <a:off x="1086" y="4278"/>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1" name="Freeform 141"/>
                <p:cNvSpPr>
                  <a:spLocks/>
                </p:cNvSpPr>
                <p:nvPr/>
              </p:nvSpPr>
              <p:spPr bwMode="auto">
                <a:xfrm>
                  <a:off x="1086" y="4239"/>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532" name="Freeform 142"/>
                <p:cNvSpPr>
                  <a:spLocks/>
                </p:cNvSpPr>
                <p:nvPr/>
              </p:nvSpPr>
              <p:spPr bwMode="auto">
                <a:xfrm>
                  <a:off x="1086" y="4200"/>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grpSp>
        <p:sp>
          <p:nvSpPr>
            <p:cNvPr id="182350" name="Oval 144"/>
            <p:cNvSpPr>
              <a:spLocks noChangeArrowheads="1"/>
            </p:cNvSpPr>
            <p:nvPr/>
          </p:nvSpPr>
          <p:spPr bwMode="auto">
            <a:xfrm>
              <a:off x="4691064" y="6710365"/>
              <a:ext cx="290512" cy="295275"/>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351" name="Oval 145"/>
            <p:cNvSpPr>
              <a:spLocks noChangeArrowheads="1"/>
            </p:cNvSpPr>
            <p:nvPr/>
          </p:nvSpPr>
          <p:spPr bwMode="auto">
            <a:xfrm>
              <a:off x="4733925" y="6753238"/>
              <a:ext cx="209550" cy="214313"/>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grpSp>
          <p:nvGrpSpPr>
            <p:cNvPr id="17" name="Group 149"/>
            <p:cNvGrpSpPr>
              <a:grpSpLocks/>
            </p:cNvGrpSpPr>
            <p:nvPr/>
          </p:nvGrpSpPr>
          <p:grpSpPr bwMode="auto">
            <a:xfrm>
              <a:off x="1814523" y="3824298"/>
              <a:ext cx="109537" cy="481013"/>
              <a:chOff x="852" y="2394"/>
              <a:chExt cx="69" cy="303"/>
            </a:xfrm>
          </p:grpSpPr>
          <p:sp>
            <p:nvSpPr>
              <p:cNvPr id="182523" name="AutoShape 146"/>
              <p:cNvSpPr>
                <a:spLocks noChangeArrowheads="1"/>
              </p:cNvSpPr>
              <p:nvPr/>
            </p:nvSpPr>
            <p:spPr bwMode="auto">
              <a:xfrm>
                <a:off x="852" y="2427"/>
                <a:ext cx="69" cy="270"/>
              </a:xfrm>
              <a:prstGeom prst="roundRect">
                <a:avLst>
                  <a:gd name="adj" fmla="val 39745"/>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2524" name="Rectangle 148"/>
              <p:cNvSpPr>
                <a:spLocks noChangeArrowheads="1"/>
              </p:cNvSpPr>
              <p:nvPr/>
            </p:nvSpPr>
            <p:spPr bwMode="auto">
              <a:xfrm>
                <a:off x="873" y="2394"/>
                <a:ext cx="29" cy="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sp>
          <p:nvSpPr>
            <p:cNvPr id="182353" name="Freeform 150"/>
            <p:cNvSpPr>
              <a:spLocks/>
            </p:cNvSpPr>
            <p:nvPr/>
          </p:nvSpPr>
          <p:spPr bwMode="auto">
            <a:xfrm>
              <a:off x="1943101" y="4368813"/>
              <a:ext cx="738188" cy="123825"/>
            </a:xfrm>
            <a:custGeom>
              <a:avLst/>
              <a:gdLst>
                <a:gd name="T0" fmla="*/ 14288 w 465"/>
                <a:gd name="T1" fmla="*/ 119063 h 78"/>
                <a:gd name="T2" fmla="*/ 28575 w 465"/>
                <a:gd name="T3" fmla="*/ 42862 h 78"/>
                <a:gd name="T4" fmla="*/ 85725 w 465"/>
                <a:gd name="T5" fmla="*/ 60325 h 78"/>
                <a:gd name="T6" fmla="*/ 161925 w 465"/>
                <a:gd name="T7" fmla="*/ 65087 h 78"/>
                <a:gd name="T8" fmla="*/ 357188 w 465"/>
                <a:gd name="T9" fmla="*/ 66675 h 78"/>
                <a:gd name="T10" fmla="*/ 538163 w 465"/>
                <a:gd name="T11" fmla="*/ 61913 h 78"/>
                <a:gd name="T12" fmla="*/ 647700 w 465"/>
                <a:gd name="T13" fmla="*/ 52388 h 78"/>
                <a:gd name="T14" fmla="*/ 719138 w 465"/>
                <a:gd name="T15" fmla="*/ 38100 h 78"/>
                <a:gd name="T16" fmla="*/ 719138 w 465"/>
                <a:gd name="T17" fmla="*/ 123825 h 78"/>
                <a:gd name="T18" fmla="*/ 738188 w 465"/>
                <a:gd name="T19" fmla="*/ 100012 h 78"/>
                <a:gd name="T20" fmla="*/ 723900 w 465"/>
                <a:gd name="T21" fmla="*/ 0 h 78"/>
                <a:gd name="T22" fmla="*/ 661988 w 465"/>
                <a:gd name="T23" fmla="*/ 23812 h 78"/>
                <a:gd name="T24" fmla="*/ 504825 w 465"/>
                <a:gd name="T25" fmla="*/ 36512 h 78"/>
                <a:gd name="T26" fmla="*/ 398463 w 465"/>
                <a:gd name="T27" fmla="*/ 41275 h 78"/>
                <a:gd name="T28" fmla="*/ 261938 w 465"/>
                <a:gd name="T29" fmla="*/ 38100 h 78"/>
                <a:gd name="T30" fmla="*/ 147638 w 465"/>
                <a:gd name="T31" fmla="*/ 38100 h 78"/>
                <a:gd name="T32" fmla="*/ 71438 w 465"/>
                <a:gd name="T33" fmla="*/ 28575 h 78"/>
                <a:gd name="T34" fmla="*/ 12700 w 465"/>
                <a:gd name="T35" fmla="*/ 12700 h 78"/>
                <a:gd name="T36" fmla="*/ 9525 w 465"/>
                <a:gd name="T37" fmla="*/ 23812 h 78"/>
                <a:gd name="T38" fmla="*/ 0 w 465"/>
                <a:gd name="T39" fmla="*/ 98425 h 78"/>
                <a:gd name="T40" fmla="*/ 14288 w 465"/>
                <a:gd name="T41" fmla="*/ 119063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5"/>
                <a:gd name="T64" fmla="*/ 0 h 78"/>
                <a:gd name="T65" fmla="*/ 465 w 465"/>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5" h="78">
                  <a:moveTo>
                    <a:pt x="9" y="75"/>
                  </a:moveTo>
                  <a:lnTo>
                    <a:pt x="18" y="27"/>
                  </a:lnTo>
                  <a:lnTo>
                    <a:pt x="54" y="38"/>
                  </a:lnTo>
                  <a:lnTo>
                    <a:pt x="102" y="41"/>
                  </a:lnTo>
                  <a:lnTo>
                    <a:pt x="225" y="42"/>
                  </a:lnTo>
                  <a:lnTo>
                    <a:pt x="339" y="39"/>
                  </a:lnTo>
                  <a:lnTo>
                    <a:pt x="408" y="33"/>
                  </a:lnTo>
                  <a:lnTo>
                    <a:pt x="453" y="24"/>
                  </a:lnTo>
                  <a:lnTo>
                    <a:pt x="453" y="78"/>
                  </a:lnTo>
                  <a:lnTo>
                    <a:pt x="465" y="63"/>
                  </a:lnTo>
                  <a:lnTo>
                    <a:pt x="456" y="0"/>
                  </a:lnTo>
                  <a:lnTo>
                    <a:pt x="417" y="15"/>
                  </a:lnTo>
                  <a:lnTo>
                    <a:pt x="318" y="23"/>
                  </a:lnTo>
                  <a:lnTo>
                    <a:pt x="251" y="26"/>
                  </a:lnTo>
                  <a:lnTo>
                    <a:pt x="165" y="24"/>
                  </a:lnTo>
                  <a:lnTo>
                    <a:pt x="93" y="24"/>
                  </a:lnTo>
                  <a:lnTo>
                    <a:pt x="45" y="18"/>
                  </a:lnTo>
                  <a:lnTo>
                    <a:pt x="8" y="8"/>
                  </a:lnTo>
                  <a:lnTo>
                    <a:pt x="6" y="15"/>
                  </a:lnTo>
                  <a:lnTo>
                    <a:pt x="0" y="62"/>
                  </a:lnTo>
                  <a:lnTo>
                    <a:pt x="9" y="75"/>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nvGrpSpPr>
            <p:cNvPr id="18" name="Group 199"/>
            <p:cNvGrpSpPr>
              <a:grpSpLocks/>
            </p:cNvGrpSpPr>
            <p:nvPr/>
          </p:nvGrpSpPr>
          <p:grpSpPr bwMode="auto">
            <a:xfrm>
              <a:off x="1978025" y="4537075"/>
              <a:ext cx="409575" cy="141288"/>
              <a:chOff x="1310" y="2858"/>
              <a:chExt cx="294" cy="89"/>
            </a:xfrm>
          </p:grpSpPr>
          <p:sp>
            <p:nvSpPr>
              <p:cNvPr id="182521" name="Freeform 151"/>
              <p:cNvSpPr>
                <a:spLocks/>
              </p:cNvSpPr>
              <p:nvPr/>
            </p:nvSpPr>
            <p:spPr bwMode="auto">
              <a:xfrm>
                <a:off x="1310" y="2858"/>
                <a:ext cx="294" cy="81"/>
              </a:xfrm>
              <a:custGeom>
                <a:avLst/>
                <a:gdLst>
                  <a:gd name="T0" fmla="*/ 33 w 294"/>
                  <a:gd name="T1" fmla="*/ 0 h 81"/>
                  <a:gd name="T2" fmla="*/ 280 w 294"/>
                  <a:gd name="T3" fmla="*/ 0 h 81"/>
                  <a:gd name="T4" fmla="*/ 292 w 294"/>
                  <a:gd name="T5" fmla="*/ 19 h 81"/>
                  <a:gd name="T6" fmla="*/ 294 w 294"/>
                  <a:gd name="T7" fmla="*/ 36 h 81"/>
                  <a:gd name="T8" fmla="*/ 286 w 294"/>
                  <a:gd name="T9" fmla="*/ 51 h 81"/>
                  <a:gd name="T10" fmla="*/ 271 w 294"/>
                  <a:gd name="T11" fmla="*/ 70 h 81"/>
                  <a:gd name="T12" fmla="*/ 244 w 294"/>
                  <a:gd name="T13" fmla="*/ 81 h 81"/>
                  <a:gd name="T14" fmla="*/ 118 w 294"/>
                  <a:gd name="T15" fmla="*/ 81 h 81"/>
                  <a:gd name="T16" fmla="*/ 61 w 294"/>
                  <a:gd name="T17" fmla="*/ 79 h 81"/>
                  <a:gd name="T18" fmla="*/ 18 w 294"/>
                  <a:gd name="T19" fmla="*/ 66 h 81"/>
                  <a:gd name="T20" fmla="*/ 4 w 294"/>
                  <a:gd name="T21" fmla="*/ 43 h 81"/>
                  <a:gd name="T22" fmla="*/ 0 w 294"/>
                  <a:gd name="T23" fmla="*/ 24 h 81"/>
                  <a:gd name="T24" fmla="*/ 3 w 294"/>
                  <a:gd name="T25" fmla="*/ 9 h 81"/>
                  <a:gd name="T26" fmla="*/ 16 w 294"/>
                  <a:gd name="T27" fmla="*/ 1 h 81"/>
                  <a:gd name="T28" fmla="*/ 33 w 294"/>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81"/>
                  <a:gd name="T47" fmla="*/ 294 w 294"/>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81">
                    <a:moveTo>
                      <a:pt x="33" y="0"/>
                    </a:moveTo>
                    <a:lnTo>
                      <a:pt x="280" y="0"/>
                    </a:lnTo>
                    <a:lnTo>
                      <a:pt x="292" y="19"/>
                    </a:lnTo>
                    <a:lnTo>
                      <a:pt x="294" y="36"/>
                    </a:lnTo>
                    <a:lnTo>
                      <a:pt x="286" y="51"/>
                    </a:lnTo>
                    <a:lnTo>
                      <a:pt x="271" y="70"/>
                    </a:lnTo>
                    <a:lnTo>
                      <a:pt x="244" y="81"/>
                    </a:lnTo>
                    <a:lnTo>
                      <a:pt x="118" y="81"/>
                    </a:lnTo>
                    <a:lnTo>
                      <a:pt x="61" y="79"/>
                    </a:lnTo>
                    <a:lnTo>
                      <a:pt x="18" y="66"/>
                    </a:lnTo>
                    <a:lnTo>
                      <a:pt x="4" y="43"/>
                    </a:lnTo>
                    <a:lnTo>
                      <a:pt x="0" y="24"/>
                    </a:lnTo>
                    <a:lnTo>
                      <a:pt x="3" y="9"/>
                    </a:lnTo>
                    <a:lnTo>
                      <a:pt x="16" y="1"/>
                    </a:lnTo>
                    <a:lnTo>
                      <a:pt x="33"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522" name="Rectangle 152"/>
              <p:cNvSpPr>
                <a:spLocks noChangeArrowheads="1"/>
              </p:cNvSpPr>
              <p:nvPr/>
            </p:nvSpPr>
            <p:spPr bwMode="auto">
              <a:xfrm>
                <a:off x="1448" y="2887"/>
                <a:ext cx="27" cy="60"/>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sp>
          <p:nvSpPr>
            <p:cNvPr id="182355" name="Freeform 153"/>
            <p:cNvSpPr>
              <a:spLocks/>
            </p:cNvSpPr>
            <p:nvPr/>
          </p:nvSpPr>
          <p:spPr bwMode="auto">
            <a:xfrm>
              <a:off x="2046288" y="5641975"/>
              <a:ext cx="461962" cy="76200"/>
            </a:xfrm>
            <a:custGeom>
              <a:avLst/>
              <a:gdLst>
                <a:gd name="T0" fmla="*/ 442912 w 291"/>
                <a:gd name="T1" fmla="*/ 0 h 48"/>
                <a:gd name="T2" fmla="*/ 461962 w 291"/>
                <a:gd name="T3" fmla="*/ 47625 h 48"/>
                <a:gd name="T4" fmla="*/ 309562 w 291"/>
                <a:gd name="T5" fmla="*/ 42862 h 48"/>
                <a:gd name="T6" fmla="*/ 285750 w 291"/>
                <a:gd name="T7" fmla="*/ 57150 h 48"/>
                <a:gd name="T8" fmla="*/ 254000 w 291"/>
                <a:gd name="T9" fmla="*/ 71438 h 48"/>
                <a:gd name="T10" fmla="*/ 211137 w 291"/>
                <a:gd name="T11" fmla="*/ 76200 h 48"/>
                <a:gd name="T12" fmla="*/ 185737 w 291"/>
                <a:gd name="T13" fmla="*/ 76200 h 48"/>
                <a:gd name="T14" fmla="*/ 163512 w 291"/>
                <a:gd name="T15" fmla="*/ 61913 h 48"/>
                <a:gd name="T16" fmla="*/ 190500 w 291"/>
                <a:gd name="T17" fmla="*/ 39687 h 48"/>
                <a:gd name="T18" fmla="*/ 211137 w 291"/>
                <a:gd name="T19" fmla="*/ 38100 h 48"/>
                <a:gd name="T20" fmla="*/ 177800 w 291"/>
                <a:gd name="T21" fmla="*/ 28575 h 48"/>
                <a:gd name="T22" fmla="*/ 115887 w 291"/>
                <a:gd name="T23" fmla="*/ 42862 h 48"/>
                <a:gd name="T24" fmla="*/ 34925 w 291"/>
                <a:gd name="T25" fmla="*/ 49212 h 48"/>
                <a:gd name="T26" fmla="*/ 28575 w 291"/>
                <a:gd name="T27" fmla="*/ 25400 h 48"/>
                <a:gd name="T28" fmla="*/ 47625 w 291"/>
                <a:gd name="T29" fmla="*/ 19050 h 48"/>
                <a:gd name="T30" fmla="*/ 77787 w 291"/>
                <a:gd name="T31" fmla="*/ 15875 h 48"/>
                <a:gd name="T32" fmla="*/ 125412 w 291"/>
                <a:gd name="T33" fmla="*/ 14288 h 48"/>
                <a:gd name="T34" fmla="*/ 15875 w 291"/>
                <a:gd name="T35" fmla="*/ 20637 h 48"/>
                <a:gd name="T36" fmla="*/ 0 w 291"/>
                <a:gd name="T37" fmla="*/ 1588 h 48"/>
                <a:gd name="T38" fmla="*/ 442912 w 291"/>
                <a:gd name="T39" fmla="*/ 0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1"/>
                <a:gd name="T61" fmla="*/ 0 h 48"/>
                <a:gd name="T62" fmla="*/ 291 w 29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1" h="48">
                  <a:moveTo>
                    <a:pt x="279" y="0"/>
                  </a:moveTo>
                  <a:lnTo>
                    <a:pt x="291" y="30"/>
                  </a:lnTo>
                  <a:lnTo>
                    <a:pt x="195" y="27"/>
                  </a:lnTo>
                  <a:lnTo>
                    <a:pt x="180" y="36"/>
                  </a:lnTo>
                  <a:lnTo>
                    <a:pt x="160" y="45"/>
                  </a:lnTo>
                  <a:lnTo>
                    <a:pt x="133" y="48"/>
                  </a:lnTo>
                  <a:lnTo>
                    <a:pt x="117" y="48"/>
                  </a:lnTo>
                  <a:lnTo>
                    <a:pt x="103" y="39"/>
                  </a:lnTo>
                  <a:lnTo>
                    <a:pt x="120" y="25"/>
                  </a:lnTo>
                  <a:lnTo>
                    <a:pt x="133" y="24"/>
                  </a:lnTo>
                  <a:lnTo>
                    <a:pt x="112" y="18"/>
                  </a:lnTo>
                  <a:lnTo>
                    <a:pt x="73" y="27"/>
                  </a:lnTo>
                  <a:lnTo>
                    <a:pt x="22" y="31"/>
                  </a:lnTo>
                  <a:lnTo>
                    <a:pt x="18" y="16"/>
                  </a:lnTo>
                  <a:lnTo>
                    <a:pt x="30" y="12"/>
                  </a:lnTo>
                  <a:lnTo>
                    <a:pt x="49" y="10"/>
                  </a:lnTo>
                  <a:lnTo>
                    <a:pt x="79" y="9"/>
                  </a:lnTo>
                  <a:lnTo>
                    <a:pt x="10" y="13"/>
                  </a:lnTo>
                  <a:lnTo>
                    <a:pt x="0" y="1"/>
                  </a:lnTo>
                  <a:lnTo>
                    <a:pt x="279"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56" name="Freeform 154"/>
            <p:cNvSpPr>
              <a:spLocks/>
            </p:cNvSpPr>
            <p:nvPr/>
          </p:nvSpPr>
          <p:spPr bwMode="auto">
            <a:xfrm>
              <a:off x="2081214" y="5643563"/>
              <a:ext cx="461962" cy="76200"/>
            </a:xfrm>
            <a:custGeom>
              <a:avLst/>
              <a:gdLst>
                <a:gd name="T0" fmla="*/ 442912 w 291"/>
                <a:gd name="T1" fmla="*/ 0 h 48"/>
                <a:gd name="T2" fmla="*/ 461962 w 291"/>
                <a:gd name="T3" fmla="*/ 47625 h 48"/>
                <a:gd name="T4" fmla="*/ 309562 w 291"/>
                <a:gd name="T5" fmla="*/ 42862 h 48"/>
                <a:gd name="T6" fmla="*/ 285750 w 291"/>
                <a:gd name="T7" fmla="*/ 57150 h 48"/>
                <a:gd name="T8" fmla="*/ 254000 w 291"/>
                <a:gd name="T9" fmla="*/ 71438 h 48"/>
                <a:gd name="T10" fmla="*/ 211137 w 291"/>
                <a:gd name="T11" fmla="*/ 76200 h 48"/>
                <a:gd name="T12" fmla="*/ 185737 w 291"/>
                <a:gd name="T13" fmla="*/ 76200 h 48"/>
                <a:gd name="T14" fmla="*/ 163512 w 291"/>
                <a:gd name="T15" fmla="*/ 61913 h 48"/>
                <a:gd name="T16" fmla="*/ 190500 w 291"/>
                <a:gd name="T17" fmla="*/ 39687 h 48"/>
                <a:gd name="T18" fmla="*/ 211137 w 291"/>
                <a:gd name="T19" fmla="*/ 38100 h 48"/>
                <a:gd name="T20" fmla="*/ 177800 w 291"/>
                <a:gd name="T21" fmla="*/ 28575 h 48"/>
                <a:gd name="T22" fmla="*/ 115887 w 291"/>
                <a:gd name="T23" fmla="*/ 42862 h 48"/>
                <a:gd name="T24" fmla="*/ 34925 w 291"/>
                <a:gd name="T25" fmla="*/ 49212 h 48"/>
                <a:gd name="T26" fmla="*/ 28575 w 291"/>
                <a:gd name="T27" fmla="*/ 25400 h 48"/>
                <a:gd name="T28" fmla="*/ 47625 w 291"/>
                <a:gd name="T29" fmla="*/ 19050 h 48"/>
                <a:gd name="T30" fmla="*/ 77787 w 291"/>
                <a:gd name="T31" fmla="*/ 15875 h 48"/>
                <a:gd name="T32" fmla="*/ 125412 w 291"/>
                <a:gd name="T33" fmla="*/ 14288 h 48"/>
                <a:gd name="T34" fmla="*/ 15875 w 291"/>
                <a:gd name="T35" fmla="*/ 20637 h 48"/>
                <a:gd name="T36" fmla="*/ 0 w 291"/>
                <a:gd name="T37" fmla="*/ 1588 h 48"/>
                <a:gd name="T38" fmla="*/ 442912 w 291"/>
                <a:gd name="T39" fmla="*/ 0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1"/>
                <a:gd name="T61" fmla="*/ 0 h 48"/>
                <a:gd name="T62" fmla="*/ 291 w 29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1" h="48">
                  <a:moveTo>
                    <a:pt x="279" y="0"/>
                  </a:moveTo>
                  <a:lnTo>
                    <a:pt x="291" y="30"/>
                  </a:lnTo>
                  <a:lnTo>
                    <a:pt x="195" y="27"/>
                  </a:lnTo>
                  <a:lnTo>
                    <a:pt x="180" y="36"/>
                  </a:lnTo>
                  <a:lnTo>
                    <a:pt x="160" y="45"/>
                  </a:lnTo>
                  <a:lnTo>
                    <a:pt x="133" y="48"/>
                  </a:lnTo>
                  <a:lnTo>
                    <a:pt x="117" y="48"/>
                  </a:lnTo>
                  <a:lnTo>
                    <a:pt x="103" y="39"/>
                  </a:lnTo>
                  <a:lnTo>
                    <a:pt x="120" y="25"/>
                  </a:lnTo>
                  <a:lnTo>
                    <a:pt x="133" y="24"/>
                  </a:lnTo>
                  <a:lnTo>
                    <a:pt x="112" y="18"/>
                  </a:lnTo>
                  <a:lnTo>
                    <a:pt x="73" y="27"/>
                  </a:lnTo>
                  <a:lnTo>
                    <a:pt x="22" y="31"/>
                  </a:lnTo>
                  <a:lnTo>
                    <a:pt x="18" y="16"/>
                  </a:lnTo>
                  <a:lnTo>
                    <a:pt x="30" y="12"/>
                  </a:lnTo>
                  <a:lnTo>
                    <a:pt x="49" y="10"/>
                  </a:lnTo>
                  <a:lnTo>
                    <a:pt x="79" y="9"/>
                  </a:lnTo>
                  <a:lnTo>
                    <a:pt x="10" y="13"/>
                  </a:lnTo>
                  <a:lnTo>
                    <a:pt x="0" y="1"/>
                  </a:lnTo>
                  <a:lnTo>
                    <a:pt x="279"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57" name="Line 157"/>
            <p:cNvSpPr>
              <a:spLocks noChangeShapeType="1"/>
            </p:cNvSpPr>
            <p:nvPr/>
          </p:nvSpPr>
          <p:spPr bwMode="auto">
            <a:xfrm>
              <a:off x="4359285" y="5654676"/>
              <a:ext cx="15875" cy="34925"/>
            </a:xfrm>
            <a:prstGeom prst="line">
              <a:avLst/>
            </a:prstGeom>
            <a:noFill/>
            <a:ln w="12700">
              <a:solidFill>
                <a:schemeClr val="tx1"/>
              </a:solidFill>
              <a:round/>
              <a:headEnd/>
              <a:tailEnd/>
            </a:ln>
          </p:spPr>
          <p:txBody>
            <a:bodyPr/>
            <a:lstStyle/>
            <a:p>
              <a:endParaRPr lang="en-US" dirty="0"/>
            </a:p>
          </p:txBody>
        </p:sp>
        <p:sp>
          <p:nvSpPr>
            <p:cNvPr id="182358" name="Line 158"/>
            <p:cNvSpPr>
              <a:spLocks noChangeShapeType="1"/>
            </p:cNvSpPr>
            <p:nvPr/>
          </p:nvSpPr>
          <p:spPr bwMode="auto">
            <a:xfrm>
              <a:off x="4730760" y="5657851"/>
              <a:ext cx="3175" cy="38100"/>
            </a:xfrm>
            <a:prstGeom prst="line">
              <a:avLst/>
            </a:prstGeom>
            <a:noFill/>
            <a:ln w="12700">
              <a:solidFill>
                <a:schemeClr val="tx1"/>
              </a:solidFill>
              <a:round/>
              <a:headEnd/>
              <a:tailEnd/>
            </a:ln>
          </p:spPr>
          <p:txBody>
            <a:bodyPr/>
            <a:lstStyle/>
            <a:p>
              <a:endParaRPr lang="en-US" dirty="0"/>
            </a:p>
          </p:txBody>
        </p:sp>
        <p:grpSp>
          <p:nvGrpSpPr>
            <p:cNvPr id="19" name="Group 162"/>
            <p:cNvGrpSpPr>
              <a:grpSpLocks/>
            </p:cNvGrpSpPr>
            <p:nvPr/>
          </p:nvGrpSpPr>
          <p:grpSpPr bwMode="auto">
            <a:xfrm>
              <a:off x="4857760" y="4962525"/>
              <a:ext cx="117475" cy="473075"/>
              <a:chOff x="3246" y="3062"/>
              <a:chExt cx="74" cy="298"/>
            </a:xfrm>
          </p:grpSpPr>
          <p:sp>
            <p:nvSpPr>
              <p:cNvPr id="182518" name="Freeform 159"/>
              <p:cNvSpPr>
                <a:spLocks/>
              </p:cNvSpPr>
              <p:nvPr/>
            </p:nvSpPr>
            <p:spPr bwMode="auto">
              <a:xfrm>
                <a:off x="3246" y="3062"/>
                <a:ext cx="74" cy="298"/>
              </a:xfrm>
              <a:custGeom>
                <a:avLst/>
                <a:gdLst>
                  <a:gd name="T0" fmla="*/ 6 w 74"/>
                  <a:gd name="T1" fmla="*/ 26 h 298"/>
                  <a:gd name="T2" fmla="*/ 36 w 74"/>
                  <a:gd name="T3" fmla="*/ 0 h 298"/>
                  <a:gd name="T4" fmla="*/ 58 w 74"/>
                  <a:gd name="T5" fmla="*/ 6 h 298"/>
                  <a:gd name="T6" fmla="*/ 72 w 74"/>
                  <a:gd name="T7" fmla="*/ 36 h 298"/>
                  <a:gd name="T8" fmla="*/ 70 w 74"/>
                  <a:gd name="T9" fmla="*/ 104 h 298"/>
                  <a:gd name="T10" fmla="*/ 64 w 74"/>
                  <a:gd name="T11" fmla="*/ 134 h 298"/>
                  <a:gd name="T12" fmla="*/ 72 w 74"/>
                  <a:gd name="T13" fmla="*/ 170 h 298"/>
                  <a:gd name="T14" fmla="*/ 74 w 74"/>
                  <a:gd name="T15" fmla="*/ 212 h 298"/>
                  <a:gd name="T16" fmla="*/ 72 w 74"/>
                  <a:gd name="T17" fmla="*/ 268 h 298"/>
                  <a:gd name="T18" fmla="*/ 52 w 74"/>
                  <a:gd name="T19" fmla="*/ 294 h 298"/>
                  <a:gd name="T20" fmla="*/ 34 w 74"/>
                  <a:gd name="T21" fmla="*/ 298 h 298"/>
                  <a:gd name="T22" fmla="*/ 10 w 74"/>
                  <a:gd name="T23" fmla="*/ 292 h 298"/>
                  <a:gd name="T24" fmla="*/ 2 w 74"/>
                  <a:gd name="T25" fmla="*/ 266 h 298"/>
                  <a:gd name="T26" fmla="*/ 8 w 74"/>
                  <a:gd name="T27" fmla="*/ 188 h 298"/>
                  <a:gd name="T28" fmla="*/ 14 w 74"/>
                  <a:gd name="T29" fmla="*/ 152 h 298"/>
                  <a:gd name="T30" fmla="*/ 8 w 74"/>
                  <a:gd name="T31" fmla="*/ 114 h 298"/>
                  <a:gd name="T32" fmla="*/ 0 w 74"/>
                  <a:gd name="T33" fmla="*/ 86 h 298"/>
                  <a:gd name="T34" fmla="*/ 0 w 74"/>
                  <a:gd name="T35" fmla="*/ 52 h 298"/>
                  <a:gd name="T36" fmla="*/ 6 w 74"/>
                  <a:gd name="T37" fmla="*/ 26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298"/>
                  <a:gd name="T59" fmla="*/ 74 w 74"/>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298">
                    <a:moveTo>
                      <a:pt x="6" y="26"/>
                    </a:moveTo>
                    <a:lnTo>
                      <a:pt x="36" y="0"/>
                    </a:lnTo>
                    <a:lnTo>
                      <a:pt x="58" y="6"/>
                    </a:lnTo>
                    <a:lnTo>
                      <a:pt x="72" y="36"/>
                    </a:lnTo>
                    <a:lnTo>
                      <a:pt x="70" y="104"/>
                    </a:lnTo>
                    <a:lnTo>
                      <a:pt x="64" y="134"/>
                    </a:lnTo>
                    <a:lnTo>
                      <a:pt x="72" y="170"/>
                    </a:lnTo>
                    <a:lnTo>
                      <a:pt x="74" y="212"/>
                    </a:lnTo>
                    <a:lnTo>
                      <a:pt x="72" y="268"/>
                    </a:lnTo>
                    <a:lnTo>
                      <a:pt x="52" y="294"/>
                    </a:lnTo>
                    <a:lnTo>
                      <a:pt x="34" y="298"/>
                    </a:lnTo>
                    <a:lnTo>
                      <a:pt x="10" y="292"/>
                    </a:lnTo>
                    <a:lnTo>
                      <a:pt x="2" y="266"/>
                    </a:lnTo>
                    <a:lnTo>
                      <a:pt x="8" y="188"/>
                    </a:lnTo>
                    <a:lnTo>
                      <a:pt x="14" y="152"/>
                    </a:lnTo>
                    <a:lnTo>
                      <a:pt x="8" y="114"/>
                    </a:lnTo>
                    <a:lnTo>
                      <a:pt x="0" y="86"/>
                    </a:lnTo>
                    <a:lnTo>
                      <a:pt x="0" y="52"/>
                    </a:lnTo>
                    <a:lnTo>
                      <a:pt x="6" y="2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519" name="Line 160"/>
              <p:cNvSpPr>
                <a:spLocks noChangeShapeType="1"/>
              </p:cNvSpPr>
              <p:nvPr/>
            </p:nvSpPr>
            <p:spPr bwMode="auto">
              <a:xfrm flipV="1">
                <a:off x="3256" y="3190"/>
                <a:ext cx="54" cy="8"/>
              </a:xfrm>
              <a:prstGeom prst="line">
                <a:avLst/>
              </a:prstGeom>
              <a:noFill/>
              <a:ln w="12700">
                <a:solidFill>
                  <a:schemeClr val="tx1"/>
                </a:solidFill>
                <a:round/>
                <a:headEnd/>
                <a:tailEnd/>
              </a:ln>
            </p:spPr>
            <p:txBody>
              <a:bodyPr/>
              <a:lstStyle/>
              <a:p>
                <a:endParaRPr lang="en-US" dirty="0"/>
              </a:p>
            </p:txBody>
          </p:sp>
          <p:sp>
            <p:nvSpPr>
              <p:cNvPr id="182520" name="Line 161"/>
              <p:cNvSpPr>
                <a:spLocks noChangeShapeType="1"/>
              </p:cNvSpPr>
              <p:nvPr/>
            </p:nvSpPr>
            <p:spPr bwMode="auto">
              <a:xfrm flipV="1">
                <a:off x="3260" y="3202"/>
                <a:ext cx="50" cy="10"/>
              </a:xfrm>
              <a:prstGeom prst="line">
                <a:avLst/>
              </a:prstGeom>
              <a:noFill/>
              <a:ln w="12700">
                <a:solidFill>
                  <a:schemeClr val="tx1"/>
                </a:solidFill>
                <a:round/>
                <a:headEnd/>
                <a:tailEnd/>
              </a:ln>
            </p:spPr>
            <p:txBody>
              <a:bodyPr/>
              <a:lstStyle/>
              <a:p>
                <a:endParaRPr lang="en-US" dirty="0"/>
              </a:p>
            </p:txBody>
          </p:sp>
        </p:grpSp>
        <p:grpSp>
          <p:nvGrpSpPr>
            <p:cNvPr id="20" name="Group 181"/>
            <p:cNvGrpSpPr>
              <a:grpSpLocks/>
            </p:cNvGrpSpPr>
            <p:nvPr/>
          </p:nvGrpSpPr>
          <p:grpSpPr bwMode="auto">
            <a:xfrm>
              <a:off x="2971801" y="5041913"/>
              <a:ext cx="825500" cy="403225"/>
              <a:chOff x="1850" y="3162"/>
              <a:chExt cx="520" cy="232"/>
            </a:xfrm>
          </p:grpSpPr>
          <p:grpSp>
            <p:nvGrpSpPr>
              <p:cNvPr id="21" name="Group 165"/>
              <p:cNvGrpSpPr>
                <a:grpSpLocks/>
              </p:cNvGrpSpPr>
              <p:nvPr/>
            </p:nvGrpSpPr>
            <p:grpSpPr bwMode="auto">
              <a:xfrm>
                <a:off x="1850" y="3162"/>
                <a:ext cx="130" cy="232"/>
                <a:chOff x="1808" y="3194"/>
                <a:chExt cx="130" cy="232"/>
              </a:xfrm>
            </p:grpSpPr>
            <p:sp>
              <p:nvSpPr>
                <p:cNvPr id="182516" name="Rectangle 163"/>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17" name="Rectangle 164"/>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2" name="Group 166"/>
              <p:cNvGrpSpPr>
                <a:grpSpLocks/>
              </p:cNvGrpSpPr>
              <p:nvPr/>
            </p:nvGrpSpPr>
            <p:grpSpPr bwMode="auto">
              <a:xfrm>
                <a:off x="1982" y="3162"/>
                <a:ext cx="130" cy="232"/>
                <a:chOff x="1808" y="3194"/>
                <a:chExt cx="130" cy="232"/>
              </a:xfrm>
            </p:grpSpPr>
            <p:sp>
              <p:nvSpPr>
                <p:cNvPr id="182514" name="Rectangle 167"/>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15" name="Rectangle 168"/>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3" name="Group 169"/>
              <p:cNvGrpSpPr>
                <a:grpSpLocks/>
              </p:cNvGrpSpPr>
              <p:nvPr/>
            </p:nvGrpSpPr>
            <p:grpSpPr bwMode="auto">
              <a:xfrm>
                <a:off x="2114" y="3162"/>
                <a:ext cx="130" cy="232"/>
                <a:chOff x="1808" y="3194"/>
                <a:chExt cx="130" cy="232"/>
              </a:xfrm>
            </p:grpSpPr>
            <p:sp>
              <p:nvSpPr>
                <p:cNvPr id="182512" name="Rectangle 170"/>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13" name="Rectangle 171"/>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4" name="Group 172"/>
              <p:cNvGrpSpPr>
                <a:grpSpLocks/>
              </p:cNvGrpSpPr>
              <p:nvPr/>
            </p:nvGrpSpPr>
            <p:grpSpPr bwMode="auto">
              <a:xfrm>
                <a:off x="2240" y="3162"/>
                <a:ext cx="130" cy="232"/>
                <a:chOff x="1808" y="3194"/>
                <a:chExt cx="130" cy="232"/>
              </a:xfrm>
            </p:grpSpPr>
            <p:sp>
              <p:nvSpPr>
                <p:cNvPr id="182510" name="Rectangle 173"/>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11" name="Rectangle 174"/>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grpSp>
          <p:nvGrpSpPr>
            <p:cNvPr id="25" name="Group 175"/>
            <p:cNvGrpSpPr>
              <a:grpSpLocks/>
            </p:cNvGrpSpPr>
            <p:nvPr/>
          </p:nvGrpSpPr>
          <p:grpSpPr bwMode="auto">
            <a:xfrm rot="-5400000">
              <a:off x="3076585" y="4730753"/>
              <a:ext cx="206375" cy="387350"/>
              <a:chOff x="1808" y="3194"/>
              <a:chExt cx="130" cy="232"/>
            </a:xfrm>
          </p:grpSpPr>
          <p:sp>
            <p:nvSpPr>
              <p:cNvPr id="182504" name="Rectangle 176"/>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05" name="Rectangle 177"/>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6" name="Group 178"/>
            <p:cNvGrpSpPr>
              <a:grpSpLocks/>
            </p:cNvGrpSpPr>
            <p:nvPr/>
          </p:nvGrpSpPr>
          <p:grpSpPr bwMode="auto">
            <a:xfrm rot="-5400000">
              <a:off x="3490923" y="4722815"/>
              <a:ext cx="206375" cy="403225"/>
              <a:chOff x="1808" y="3194"/>
              <a:chExt cx="130" cy="232"/>
            </a:xfrm>
          </p:grpSpPr>
          <p:sp>
            <p:nvSpPr>
              <p:cNvPr id="182502" name="Rectangle 179"/>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03" name="Rectangle 180"/>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sp>
          <p:nvSpPr>
            <p:cNvPr id="182363" name="Freeform 190"/>
            <p:cNvSpPr>
              <a:spLocks/>
            </p:cNvSpPr>
            <p:nvPr/>
          </p:nvSpPr>
          <p:spPr bwMode="auto">
            <a:xfrm>
              <a:off x="2990860" y="5356226"/>
              <a:ext cx="841375" cy="317500"/>
            </a:xfrm>
            <a:custGeom>
              <a:avLst/>
              <a:gdLst>
                <a:gd name="T0" fmla="*/ 31750 w 530"/>
                <a:gd name="T1" fmla="*/ 317500 h 200"/>
                <a:gd name="T2" fmla="*/ 0 w 530"/>
                <a:gd name="T3" fmla="*/ 130175 h 200"/>
                <a:gd name="T4" fmla="*/ 0 w 530"/>
                <a:gd name="T5" fmla="*/ 0 h 200"/>
                <a:gd name="T6" fmla="*/ 777875 w 530"/>
                <a:gd name="T7" fmla="*/ 3175 h 200"/>
                <a:gd name="T8" fmla="*/ 841375 w 530"/>
                <a:gd name="T9" fmla="*/ 123825 h 200"/>
                <a:gd name="T10" fmla="*/ 31750 w 530"/>
                <a:gd name="T11" fmla="*/ 317500 h 200"/>
                <a:gd name="T12" fmla="*/ 0 60000 65536"/>
                <a:gd name="T13" fmla="*/ 0 60000 65536"/>
                <a:gd name="T14" fmla="*/ 0 60000 65536"/>
                <a:gd name="T15" fmla="*/ 0 60000 65536"/>
                <a:gd name="T16" fmla="*/ 0 60000 65536"/>
                <a:gd name="T17" fmla="*/ 0 60000 65536"/>
                <a:gd name="T18" fmla="*/ 0 w 530"/>
                <a:gd name="T19" fmla="*/ 0 h 200"/>
                <a:gd name="T20" fmla="*/ 530 w 530"/>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530" h="200">
                  <a:moveTo>
                    <a:pt x="20" y="200"/>
                  </a:moveTo>
                  <a:lnTo>
                    <a:pt x="0" y="82"/>
                  </a:lnTo>
                  <a:lnTo>
                    <a:pt x="0" y="0"/>
                  </a:lnTo>
                  <a:lnTo>
                    <a:pt x="490" y="2"/>
                  </a:lnTo>
                  <a:lnTo>
                    <a:pt x="530" y="78"/>
                  </a:lnTo>
                  <a:lnTo>
                    <a:pt x="20" y="200"/>
                  </a:lnTo>
                  <a:close/>
                </a:path>
              </a:pathLst>
            </a:custGeom>
            <a:solidFill>
              <a:srgbClr val="969696"/>
            </a:solidFill>
            <a:ln w="12700" cap="flat" cmpd="sng">
              <a:solidFill>
                <a:schemeClr val="tx1"/>
              </a:solidFill>
              <a:prstDash val="solid"/>
              <a:round/>
              <a:headEnd/>
              <a:tailEnd/>
            </a:ln>
          </p:spPr>
          <p:txBody>
            <a:bodyPr/>
            <a:lstStyle/>
            <a:p>
              <a:endParaRPr lang="en-US" dirty="0"/>
            </a:p>
          </p:txBody>
        </p:sp>
        <p:grpSp>
          <p:nvGrpSpPr>
            <p:cNvPr id="27" name="Group 189"/>
            <p:cNvGrpSpPr>
              <a:grpSpLocks/>
            </p:cNvGrpSpPr>
            <p:nvPr/>
          </p:nvGrpSpPr>
          <p:grpSpPr bwMode="auto">
            <a:xfrm>
              <a:off x="3024188" y="5475302"/>
              <a:ext cx="809625" cy="206375"/>
              <a:chOff x="1879" y="3445"/>
              <a:chExt cx="510" cy="130"/>
            </a:xfrm>
          </p:grpSpPr>
          <p:grpSp>
            <p:nvGrpSpPr>
              <p:cNvPr id="28" name="Group 183"/>
              <p:cNvGrpSpPr>
                <a:grpSpLocks/>
              </p:cNvGrpSpPr>
              <p:nvPr/>
            </p:nvGrpSpPr>
            <p:grpSpPr bwMode="auto">
              <a:xfrm rot="-5400000">
                <a:off x="1936" y="3388"/>
                <a:ext cx="130" cy="244"/>
                <a:chOff x="1808" y="3194"/>
                <a:chExt cx="130" cy="232"/>
              </a:xfrm>
            </p:grpSpPr>
            <p:sp>
              <p:nvSpPr>
                <p:cNvPr id="182500" name="Rectangle 184"/>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501" name="Rectangle 185"/>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9" name="Group 186"/>
              <p:cNvGrpSpPr>
                <a:grpSpLocks/>
              </p:cNvGrpSpPr>
              <p:nvPr/>
            </p:nvGrpSpPr>
            <p:grpSpPr bwMode="auto">
              <a:xfrm rot="-5400000">
                <a:off x="2197" y="3383"/>
                <a:ext cx="130" cy="254"/>
                <a:chOff x="1808" y="3194"/>
                <a:chExt cx="130" cy="232"/>
              </a:xfrm>
            </p:grpSpPr>
            <p:sp>
              <p:nvSpPr>
                <p:cNvPr id="182498" name="Rectangle 187"/>
                <p:cNvSpPr>
                  <a:spLocks noChangeArrowheads="1"/>
                </p:cNvSpPr>
                <p:nvPr/>
              </p:nvSpPr>
              <p:spPr bwMode="auto">
                <a:xfrm>
                  <a:off x="1808" y="3194"/>
                  <a:ext cx="130" cy="23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499" name="Rectangle 188"/>
                <p:cNvSpPr>
                  <a:spLocks noChangeArrowheads="1"/>
                </p:cNvSpPr>
                <p:nvPr/>
              </p:nvSpPr>
              <p:spPr bwMode="auto">
                <a:xfrm>
                  <a:off x="1858" y="3252"/>
                  <a:ext cx="27" cy="122"/>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grpSp>
        <p:sp>
          <p:nvSpPr>
            <p:cNvPr id="182365" name="Line 191"/>
            <p:cNvSpPr>
              <a:spLocks noChangeShapeType="1"/>
            </p:cNvSpPr>
            <p:nvPr/>
          </p:nvSpPr>
          <p:spPr bwMode="auto">
            <a:xfrm flipH="1" flipV="1">
              <a:off x="2994027" y="5353049"/>
              <a:ext cx="31750" cy="120651"/>
            </a:xfrm>
            <a:prstGeom prst="line">
              <a:avLst/>
            </a:prstGeom>
            <a:noFill/>
            <a:ln w="12700">
              <a:solidFill>
                <a:schemeClr val="tx1"/>
              </a:solidFill>
              <a:round/>
              <a:headEnd/>
              <a:tailEnd/>
            </a:ln>
          </p:spPr>
          <p:txBody>
            <a:bodyPr/>
            <a:lstStyle/>
            <a:p>
              <a:endParaRPr lang="en-US" dirty="0"/>
            </a:p>
          </p:txBody>
        </p:sp>
        <p:sp>
          <p:nvSpPr>
            <p:cNvPr id="182366" name="Line 192"/>
            <p:cNvSpPr>
              <a:spLocks noChangeShapeType="1"/>
            </p:cNvSpPr>
            <p:nvPr/>
          </p:nvSpPr>
          <p:spPr bwMode="auto">
            <a:xfrm flipH="1" flipV="1">
              <a:off x="3400427" y="5359400"/>
              <a:ext cx="28575" cy="111125"/>
            </a:xfrm>
            <a:prstGeom prst="line">
              <a:avLst/>
            </a:prstGeom>
            <a:noFill/>
            <a:ln w="12700">
              <a:solidFill>
                <a:schemeClr val="tx1"/>
              </a:solidFill>
              <a:round/>
              <a:headEnd/>
              <a:tailEnd/>
            </a:ln>
          </p:spPr>
          <p:txBody>
            <a:bodyPr/>
            <a:lstStyle/>
            <a:p>
              <a:endParaRPr lang="en-US" dirty="0"/>
            </a:p>
          </p:txBody>
        </p:sp>
        <p:sp>
          <p:nvSpPr>
            <p:cNvPr id="182367" name="Freeform 193"/>
            <p:cNvSpPr>
              <a:spLocks/>
            </p:cNvSpPr>
            <p:nvPr/>
          </p:nvSpPr>
          <p:spPr bwMode="auto">
            <a:xfrm>
              <a:off x="3378201" y="5359401"/>
              <a:ext cx="31750" cy="117475"/>
            </a:xfrm>
            <a:custGeom>
              <a:avLst/>
              <a:gdLst>
                <a:gd name="T0" fmla="*/ 31750 w 20"/>
                <a:gd name="T1" fmla="*/ 117475 h 74"/>
                <a:gd name="T2" fmla="*/ 0 w 20"/>
                <a:gd name="T3" fmla="*/ 0 h 74"/>
                <a:gd name="T4" fmla="*/ 0 60000 65536"/>
                <a:gd name="T5" fmla="*/ 0 60000 65536"/>
                <a:gd name="T6" fmla="*/ 0 w 20"/>
                <a:gd name="T7" fmla="*/ 0 h 74"/>
                <a:gd name="T8" fmla="*/ 20 w 20"/>
                <a:gd name="T9" fmla="*/ 74 h 74"/>
              </a:gdLst>
              <a:ahLst/>
              <a:cxnLst>
                <a:cxn ang="T4">
                  <a:pos x="T0" y="T1"/>
                </a:cxn>
                <a:cxn ang="T5">
                  <a:pos x="T2" y="T3"/>
                </a:cxn>
              </a:cxnLst>
              <a:rect l="T6" t="T7" r="T8" b="T9"/>
              <a:pathLst>
                <a:path w="20" h="74">
                  <a:moveTo>
                    <a:pt x="20" y="74"/>
                  </a:moveTo>
                  <a:lnTo>
                    <a:pt x="0"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68" name="Line 195"/>
            <p:cNvSpPr>
              <a:spLocks noChangeShapeType="1"/>
            </p:cNvSpPr>
            <p:nvPr/>
          </p:nvSpPr>
          <p:spPr bwMode="auto">
            <a:xfrm flipH="1">
              <a:off x="3419475" y="5445125"/>
              <a:ext cx="393700" cy="0"/>
            </a:xfrm>
            <a:prstGeom prst="line">
              <a:avLst/>
            </a:prstGeom>
            <a:noFill/>
            <a:ln w="12700">
              <a:solidFill>
                <a:schemeClr val="tx1"/>
              </a:solidFill>
              <a:round/>
              <a:headEnd/>
              <a:tailEnd/>
            </a:ln>
          </p:spPr>
          <p:txBody>
            <a:bodyPr/>
            <a:lstStyle/>
            <a:p>
              <a:endParaRPr lang="en-US" dirty="0"/>
            </a:p>
          </p:txBody>
        </p:sp>
        <p:sp>
          <p:nvSpPr>
            <p:cNvPr id="182369" name="Freeform 196"/>
            <p:cNvSpPr>
              <a:spLocks/>
            </p:cNvSpPr>
            <p:nvPr/>
          </p:nvSpPr>
          <p:spPr bwMode="auto">
            <a:xfrm>
              <a:off x="3009900" y="5438789"/>
              <a:ext cx="393700" cy="155575"/>
            </a:xfrm>
            <a:custGeom>
              <a:avLst/>
              <a:gdLst>
                <a:gd name="T0" fmla="*/ 393700 w 248"/>
                <a:gd name="T1" fmla="*/ 3175 h 98"/>
                <a:gd name="T2" fmla="*/ 3175 w 248"/>
                <a:gd name="T3" fmla="*/ 0 h 98"/>
                <a:gd name="T4" fmla="*/ 0 w 248"/>
                <a:gd name="T5" fmla="*/ 155575 h 98"/>
                <a:gd name="T6" fmla="*/ 0 60000 65536"/>
                <a:gd name="T7" fmla="*/ 0 60000 65536"/>
                <a:gd name="T8" fmla="*/ 0 60000 65536"/>
                <a:gd name="T9" fmla="*/ 0 w 248"/>
                <a:gd name="T10" fmla="*/ 0 h 98"/>
                <a:gd name="T11" fmla="*/ 248 w 248"/>
                <a:gd name="T12" fmla="*/ 98 h 98"/>
              </a:gdLst>
              <a:ahLst/>
              <a:cxnLst>
                <a:cxn ang="T6">
                  <a:pos x="T0" y="T1"/>
                </a:cxn>
                <a:cxn ang="T7">
                  <a:pos x="T2" y="T3"/>
                </a:cxn>
                <a:cxn ang="T8">
                  <a:pos x="T4" y="T5"/>
                </a:cxn>
              </a:cxnLst>
              <a:rect l="T9" t="T10" r="T11" b="T12"/>
              <a:pathLst>
                <a:path w="248" h="98">
                  <a:moveTo>
                    <a:pt x="248" y="2"/>
                  </a:moveTo>
                  <a:lnTo>
                    <a:pt x="2" y="0"/>
                  </a:lnTo>
                  <a:lnTo>
                    <a:pt x="0" y="9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70" name="Freeform 201"/>
            <p:cNvSpPr>
              <a:spLocks/>
            </p:cNvSpPr>
            <p:nvPr/>
          </p:nvSpPr>
          <p:spPr bwMode="auto">
            <a:xfrm>
              <a:off x="2390785" y="4537087"/>
              <a:ext cx="263525" cy="96839"/>
            </a:xfrm>
            <a:custGeom>
              <a:avLst/>
              <a:gdLst>
                <a:gd name="T0" fmla="*/ 29579 w 294"/>
                <a:gd name="T1" fmla="*/ 0 h 81"/>
                <a:gd name="T2" fmla="*/ 250976 w 294"/>
                <a:gd name="T3" fmla="*/ 0 h 81"/>
                <a:gd name="T4" fmla="*/ 261732 w 294"/>
                <a:gd name="T5" fmla="*/ 22715 h 81"/>
                <a:gd name="T6" fmla="*/ 263525 w 294"/>
                <a:gd name="T7" fmla="*/ 43040 h 81"/>
                <a:gd name="T8" fmla="*/ 256354 w 294"/>
                <a:gd name="T9" fmla="*/ 60973 h 81"/>
                <a:gd name="T10" fmla="*/ 242909 w 294"/>
                <a:gd name="T11" fmla="*/ 83688 h 81"/>
                <a:gd name="T12" fmla="*/ 218708 w 294"/>
                <a:gd name="T13" fmla="*/ 96839 h 81"/>
                <a:gd name="T14" fmla="*/ 105769 w 294"/>
                <a:gd name="T15" fmla="*/ 96839 h 81"/>
                <a:gd name="T16" fmla="*/ 54677 w 294"/>
                <a:gd name="T17" fmla="*/ 94448 h 81"/>
                <a:gd name="T18" fmla="*/ 16134 w 294"/>
                <a:gd name="T19" fmla="*/ 78906 h 81"/>
                <a:gd name="T20" fmla="*/ 3585 w 294"/>
                <a:gd name="T21" fmla="*/ 51408 h 81"/>
                <a:gd name="T22" fmla="*/ 0 w 294"/>
                <a:gd name="T23" fmla="*/ 28693 h 81"/>
                <a:gd name="T24" fmla="*/ 2689 w 294"/>
                <a:gd name="T25" fmla="*/ 10760 h 81"/>
                <a:gd name="T26" fmla="*/ 14341 w 294"/>
                <a:gd name="T27" fmla="*/ 1196 h 81"/>
                <a:gd name="T28" fmla="*/ 29579 w 294"/>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81"/>
                <a:gd name="T47" fmla="*/ 294 w 294"/>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81">
                  <a:moveTo>
                    <a:pt x="33" y="0"/>
                  </a:moveTo>
                  <a:lnTo>
                    <a:pt x="280" y="0"/>
                  </a:lnTo>
                  <a:lnTo>
                    <a:pt x="292" y="19"/>
                  </a:lnTo>
                  <a:lnTo>
                    <a:pt x="294" y="36"/>
                  </a:lnTo>
                  <a:lnTo>
                    <a:pt x="286" y="51"/>
                  </a:lnTo>
                  <a:lnTo>
                    <a:pt x="271" y="70"/>
                  </a:lnTo>
                  <a:lnTo>
                    <a:pt x="244" y="81"/>
                  </a:lnTo>
                  <a:lnTo>
                    <a:pt x="118" y="81"/>
                  </a:lnTo>
                  <a:lnTo>
                    <a:pt x="61" y="79"/>
                  </a:lnTo>
                  <a:lnTo>
                    <a:pt x="18" y="66"/>
                  </a:lnTo>
                  <a:lnTo>
                    <a:pt x="4" y="43"/>
                  </a:lnTo>
                  <a:lnTo>
                    <a:pt x="0" y="24"/>
                  </a:lnTo>
                  <a:lnTo>
                    <a:pt x="3" y="9"/>
                  </a:lnTo>
                  <a:lnTo>
                    <a:pt x="16" y="1"/>
                  </a:lnTo>
                  <a:lnTo>
                    <a:pt x="33"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71" name="Freeform 217"/>
            <p:cNvSpPr>
              <a:spLocks/>
            </p:cNvSpPr>
            <p:nvPr/>
          </p:nvSpPr>
          <p:spPr bwMode="auto">
            <a:xfrm>
              <a:off x="2476500" y="7426338"/>
              <a:ext cx="1555750" cy="123825"/>
            </a:xfrm>
            <a:custGeom>
              <a:avLst/>
              <a:gdLst>
                <a:gd name="T0" fmla="*/ 0 w 980"/>
                <a:gd name="T1" fmla="*/ 82550 h 78"/>
                <a:gd name="T2" fmla="*/ 12700 w 980"/>
                <a:gd name="T3" fmla="*/ 114300 h 78"/>
                <a:gd name="T4" fmla="*/ 92075 w 980"/>
                <a:gd name="T5" fmla="*/ 123825 h 78"/>
                <a:gd name="T6" fmla="*/ 206375 w 980"/>
                <a:gd name="T7" fmla="*/ 117475 h 78"/>
                <a:gd name="T8" fmla="*/ 244475 w 980"/>
                <a:gd name="T9" fmla="*/ 101600 h 78"/>
                <a:gd name="T10" fmla="*/ 266700 w 980"/>
                <a:gd name="T11" fmla="*/ 101600 h 78"/>
                <a:gd name="T12" fmla="*/ 330200 w 980"/>
                <a:gd name="T13" fmla="*/ 120650 h 78"/>
                <a:gd name="T14" fmla="*/ 466725 w 980"/>
                <a:gd name="T15" fmla="*/ 117475 h 78"/>
                <a:gd name="T16" fmla="*/ 606425 w 980"/>
                <a:gd name="T17" fmla="*/ 111125 h 78"/>
                <a:gd name="T18" fmla="*/ 669925 w 980"/>
                <a:gd name="T19" fmla="*/ 95250 h 78"/>
                <a:gd name="T20" fmla="*/ 704850 w 980"/>
                <a:gd name="T21" fmla="*/ 98425 h 78"/>
                <a:gd name="T22" fmla="*/ 781050 w 980"/>
                <a:gd name="T23" fmla="*/ 114300 h 78"/>
                <a:gd name="T24" fmla="*/ 962025 w 980"/>
                <a:gd name="T25" fmla="*/ 120650 h 78"/>
                <a:gd name="T26" fmla="*/ 1108075 w 980"/>
                <a:gd name="T27" fmla="*/ 98425 h 78"/>
                <a:gd name="T28" fmla="*/ 1149350 w 980"/>
                <a:gd name="T29" fmla="*/ 92075 h 78"/>
                <a:gd name="T30" fmla="*/ 1168400 w 980"/>
                <a:gd name="T31" fmla="*/ 92075 h 78"/>
                <a:gd name="T32" fmla="*/ 1238250 w 980"/>
                <a:gd name="T33" fmla="*/ 111125 h 78"/>
                <a:gd name="T34" fmla="*/ 1343025 w 980"/>
                <a:gd name="T35" fmla="*/ 111125 h 78"/>
                <a:gd name="T36" fmla="*/ 1482725 w 980"/>
                <a:gd name="T37" fmla="*/ 101600 h 78"/>
                <a:gd name="T38" fmla="*/ 1543050 w 980"/>
                <a:gd name="T39" fmla="*/ 101600 h 78"/>
                <a:gd name="T40" fmla="*/ 1555750 w 980"/>
                <a:gd name="T41" fmla="*/ 66675 h 78"/>
                <a:gd name="T42" fmla="*/ 1555750 w 980"/>
                <a:gd name="T43" fmla="*/ 41275 h 78"/>
                <a:gd name="T44" fmla="*/ 1527175 w 980"/>
                <a:gd name="T45" fmla="*/ 25400 h 78"/>
                <a:gd name="T46" fmla="*/ 1498600 w 980"/>
                <a:gd name="T47" fmla="*/ 3175 h 78"/>
                <a:gd name="T48" fmla="*/ 1343025 w 980"/>
                <a:gd name="T49" fmla="*/ 3175 h 78"/>
                <a:gd name="T50" fmla="*/ 1222375 w 980"/>
                <a:gd name="T51" fmla="*/ 9525 h 78"/>
                <a:gd name="T52" fmla="*/ 1171575 w 980"/>
                <a:gd name="T53" fmla="*/ 25400 h 78"/>
                <a:gd name="T54" fmla="*/ 1139825 w 980"/>
                <a:gd name="T55" fmla="*/ 25400 h 78"/>
                <a:gd name="T56" fmla="*/ 1114425 w 980"/>
                <a:gd name="T57" fmla="*/ 15875 h 78"/>
                <a:gd name="T58" fmla="*/ 1050925 w 980"/>
                <a:gd name="T59" fmla="*/ 19050 h 78"/>
                <a:gd name="T60" fmla="*/ 873125 w 980"/>
                <a:gd name="T61" fmla="*/ 12700 h 78"/>
                <a:gd name="T62" fmla="*/ 800100 w 980"/>
                <a:gd name="T63" fmla="*/ 25400 h 78"/>
                <a:gd name="T64" fmla="*/ 742950 w 980"/>
                <a:gd name="T65" fmla="*/ 28575 h 78"/>
                <a:gd name="T66" fmla="*/ 676275 w 980"/>
                <a:gd name="T67" fmla="*/ 28575 h 78"/>
                <a:gd name="T68" fmla="*/ 628650 w 980"/>
                <a:gd name="T69" fmla="*/ 15875 h 78"/>
                <a:gd name="T70" fmla="*/ 517525 w 980"/>
                <a:gd name="T71" fmla="*/ 9525 h 78"/>
                <a:gd name="T72" fmla="*/ 444500 w 980"/>
                <a:gd name="T73" fmla="*/ 12700 h 78"/>
                <a:gd name="T74" fmla="*/ 346075 w 980"/>
                <a:gd name="T75" fmla="*/ 19050 h 78"/>
                <a:gd name="T76" fmla="*/ 285750 w 980"/>
                <a:gd name="T77" fmla="*/ 22225 h 78"/>
                <a:gd name="T78" fmla="*/ 228600 w 980"/>
                <a:gd name="T79" fmla="*/ 28575 h 78"/>
                <a:gd name="T80" fmla="*/ 184150 w 980"/>
                <a:gd name="T81" fmla="*/ 19050 h 78"/>
                <a:gd name="T82" fmla="*/ 120650 w 980"/>
                <a:gd name="T83" fmla="*/ 9525 h 78"/>
                <a:gd name="T84" fmla="*/ 47625 w 980"/>
                <a:gd name="T85" fmla="*/ 0 h 78"/>
                <a:gd name="T86" fmla="*/ 0 w 980"/>
                <a:gd name="T87" fmla="*/ 82550 h 78"/>
                <a:gd name="T88" fmla="*/ 6350 w 980"/>
                <a:gd name="T89" fmla="*/ 12700 h 78"/>
                <a:gd name="T90" fmla="*/ 19050 w 980"/>
                <a:gd name="T91" fmla="*/ 9525 h 78"/>
                <a:gd name="T92" fmla="*/ 38100 w 980"/>
                <a:gd name="T93" fmla="*/ 22225 h 78"/>
                <a:gd name="T94" fmla="*/ 38100 w 980"/>
                <a:gd name="T95" fmla="*/ 60325 h 78"/>
                <a:gd name="T96" fmla="*/ 22225 w 980"/>
                <a:gd name="T97" fmla="*/ 98425 h 78"/>
                <a:gd name="T98" fmla="*/ 0 w 980"/>
                <a:gd name="T99" fmla="*/ 82550 h 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0"/>
                <a:gd name="T151" fmla="*/ 0 h 78"/>
                <a:gd name="T152" fmla="*/ 980 w 980"/>
                <a:gd name="T153" fmla="*/ 78 h 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0" h="78">
                  <a:moveTo>
                    <a:pt x="0" y="52"/>
                  </a:moveTo>
                  <a:lnTo>
                    <a:pt x="8" y="72"/>
                  </a:lnTo>
                  <a:lnTo>
                    <a:pt x="58" y="78"/>
                  </a:lnTo>
                  <a:lnTo>
                    <a:pt x="130" y="74"/>
                  </a:lnTo>
                  <a:lnTo>
                    <a:pt x="154" y="64"/>
                  </a:lnTo>
                  <a:lnTo>
                    <a:pt x="168" y="64"/>
                  </a:lnTo>
                  <a:lnTo>
                    <a:pt x="208" y="76"/>
                  </a:lnTo>
                  <a:lnTo>
                    <a:pt x="294" y="74"/>
                  </a:lnTo>
                  <a:lnTo>
                    <a:pt x="382" y="70"/>
                  </a:lnTo>
                  <a:lnTo>
                    <a:pt x="422" y="60"/>
                  </a:lnTo>
                  <a:lnTo>
                    <a:pt x="444" y="62"/>
                  </a:lnTo>
                  <a:lnTo>
                    <a:pt x="492" y="72"/>
                  </a:lnTo>
                  <a:lnTo>
                    <a:pt x="606" y="76"/>
                  </a:lnTo>
                  <a:lnTo>
                    <a:pt x="698" y="62"/>
                  </a:lnTo>
                  <a:lnTo>
                    <a:pt x="724" y="58"/>
                  </a:lnTo>
                  <a:lnTo>
                    <a:pt x="736" y="58"/>
                  </a:lnTo>
                  <a:lnTo>
                    <a:pt x="780" y="70"/>
                  </a:lnTo>
                  <a:lnTo>
                    <a:pt x="846" y="70"/>
                  </a:lnTo>
                  <a:lnTo>
                    <a:pt x="934" y="64"/>
                  </a:lnTo>
                  <a:lnTo>
                    <a:pt x="972" y="64"/>
                  </a:lnTo>
                  <a:lnTo>
                    <a:pt x="980" y="42"/>
                  </a:lnTo>
                  <a:lnTo>
                    <a:pt x="980" y="26"/>
                  </a:lnTo>
                  <a:lnTo>
                    <a:pt x="962" y="16"/>
                  </a:lnTo>
                  <a:lnTo>
                    <a:pt x="944" y="2"/>
                  </a:lnTo>
                  <a:lnTo>
                    <a:pt x="846" y="2"/>
                  </a:lnTo>
                  <a:lnTo>
                    <a:pt x="770" y="6"/>
                  </a:lnTo>
                  <a:lnTo>
                    <a:pt x="738" y="16"/>
                  </a:lnTo>
                  <a:lnTo>
                    <a:pt x="718" y="16"/>
                  </a:lnTo>
                  <a:lnTo>
                    <a:pt x="702" y="10"/>
                  </a:lnTo>
                  <a:lnTo>
                    <a:pt x="662" y="12"/>
                  </a:lnTo>
                  <a:lnTo>
                    <a:pt x="550" y="8"/>
                  </a:lnTo>
                  <a:lnTo>
                    <a:pt x="504" y="16"/>
                  </a:lnTo>
                  <a:lnTo>
                    <a:pt x="468" y="18"/>
                  </a:lnTo>
                  <a:lnTo>
                    <a:pt x="426" y="18"/>
                  </a:lnTo>
                  <a:lnTo>
                    <a:pt x="396" y="10"/>
                  </a:lnTo>
                  <a:lnTo>
                    <a:pt x="326" y="6"/>
                  </a:lnTo>
                  <a:lnTo>
                    <a:pt x="280" y="8"/>
                  </a:lnTo>
                  <a:lnTo>
                    <a:pt x="218" y="12"/>
                  </a:lnTo>
                  <a:lnTo>
                    <a:pt x="180" y="14"/>
                  </a:lnTo>
                  <a:lnTo>
                    <a:pt x="144" y="18"/>
                  </a:lnTo>
                  <a:lnTo>
                    <a:pt x="116" y="12"/>
                  </a:lnTo>
                  <a:lnTo>
                    <a:pt x="76" y="6"/>
                  </a:lnTo>
                  <a:lnTo>
                    <a:pt x="30" y="0"/>
                  </a:lnTo>
                  <a:lnTo>
                    <a:pt x="0" y="52"/>
                  </a:lnTo>
                  <a:lnTo>
                    <a:pt x="4" y="8"/>
                  </a:lnTo>
                  <a:lnTo>
                    <a:pt x="12" y="6"/>
                  </a:lnTo>
                  <a:lnTo>
                    <a:pt x="24" y="14"/>
                  </a:lnTo>
                  <a:lnTo>
                    <a:pt x="24" y="38"/>
                  </a:lnTo>
                  <a:lnTo>
                    <a:pt x="14" y="62"/>
                  </a:lnTo>
                  <a:lnTo>
                    <a:pt x="0" y="52"/>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72" name="Freeform 218"/>
            <p:cNvSpPr>
              <a:spLocks/>
            </p:cNvSpPr>
            <p:nvPr/>
          </p:nvSpPr>
          <p:spPr bwMode="auto">
            <a:xfrm>
              <a:off x="2695575" y="7435853"/>
              <a:ext cx="57150" cy="117475"/>
            </a:xfrm>
            <a:custGeom>
              <a:avLst/>
              <a:gdLst>
                <a:gd name="T0" fmla="*/ 12700 w 36"/>
                <a:gd name="T1" fmla="*/ 117475 h 74"/>
                <a:gd name="T2" fmla="*/ 38100 w 36"/>
                <a:gd name="T3" fmla="*/ 117475 h 74"/>
                <a:gd name="T4" fmla="*/ 53975 w 36"/>
                <a:gd name="T5" fmla="*/ 95250 h 74"/>
                <a:gd name="T6" fmla="*/ 57150 w 36"/>
                <a:gd name="T7" fmla="*/ 63500 h 74"/>
                <a:gd name="T8" fmla="*/ 57150 w 36"/>
                <a:gd name="T9" fmla="*/ 34925 h 74"/>
                <a:gd name="T10" fmla="*/ 44450 w 36"/>
                <a:gd name="T11" fmla="*/ 12700 h 74"/>
                <a:gd name="T12" fmla="*/ 28575 w 36"/>
                <a:gd name="T13" fmla="*/ 0 h 74"/>
                <a:gd name="T14" fmla="*/ 0 w 36"/>
                <a:gd name="T15" fmla="*/ 0 h 74"/>
                <a:gd name="T16" fmla="*/ 15875 w 36"/>
                <a:gd name="T17" fmla="*/ 19050 h 74"/>
                <a:gd name="T18" fmla="*/ 22225 w 36"/>
                <a:gd name="T19" fmla="*/ 47625 h 74"/>
                <a:gd name="T20" fmla="*/ 19050 w 36"/>
                <a:gd name="T21" fmla="*/ 76200 h 74"/>
                <a:gd name="T22" fmla="*/ 12700 w 36"/>
                <a:gd name="T23" fmla="*/ 117475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74"/>
                <a:gd name="T38" fmla="*/ 36 w 36"/>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74">
                  <a:moveTo>
                    <a:pt x="8" y="74"/>
                  </a:moveTo>
                  <a:lnTo>
                    <a:pt x="24" y="74"/>
                  </a:lnTo>
                  <a:lnTo>
                    <a:pt x="34" y="60"/>
                  </a:lnTo>
                  <a:lnTo>
                    <a:pt x="36" y="40"/>
                  </a:lnTo>
                  <a:lnTo>
                    <a:pt x="36" y="22"/>
                  </a:lnTo>
                  <a:lnTo>
                    <a:pt x="28" y="8"/>
                  </a:lnTo>
                  <a:lnTo>
                    <a:pt x="18" y="0"/>
                  </a:lnTo>
                  <a:lnTo>
                    <a:pt x="0" y="0"/>
                  </a:lnTo>
                  <a:lnTo>
                    <a:pt x="10" y="12"/>
                  </a:lnTo>
                  <a:lnTo>
                    <a:pt x="14" y="30"/>
                  </a:lnTo>
                  <a:lnTo>
                    <a:pt x="12" y="48"/>
                  </a:lnTo>
                  <a:lnTo>
                    <a:pt x="8" y="74"/>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373" name="Freeform 219"/>
            <p:cNvSpPr>
              <a:spLocks/>
            </p:cNvSpPr>
            <p:nvPr/>
          </p:nvSpPr>
          <p:spPr bwMode="auto">
            <a:xfrm>
              <a:off x="3124200" y="7435853"/>
              <a:ext cx="57150" cy="117475"/>
            </a:xfrm>
            <a:custGeom>
              <a:avLst/>
              <a:gdLst>
                <a:gd name="T0" fmla="*/ 12700 w 36"/>
                <a:gd name="T1" fmla="*/ 117475 h 74"/>
                <a:gd name="T2" fmla="*/ 38100 w 36"/>
                <a:gd name="T3" fmla="*/ 117475 h 74"/>
                <a:gd name="T4" fmla="*/ 53975 w 36"/>
                <a:gd name="T5" fmla="*/ 95250 h 74"/>
                <a:gd name="T6" fmla="*/ 57150 w 36"/>
                <a:gd name="T7" fmla="*/ 63500 h 74"/>
                <a:gd name="T8" fmla="*/ 57150 w 36"/>
                <a:gd name="T9" fmla="*/ 34925 h 74"/>
                <a:gd name="T10" fmla="*/ 44450 w 36"/>
                <a:gd name="T11" fmla="*/ 12700 h 74"/>
                <a:gd name="T12" fmla="*/ 28575 w 36"/>
                <a:gd name="T13" fmla="*/ 0 h 74"/>
                <a:gd name="T14" fmla="*/ 0 w 36"/>
                <a:gd name="T15" fmla="*/ 0 h 74"/>
                <a:gd name="T16" fmla="*/ 15875 w 36"/>
                <a:gd name="T17" fmla="*/ 19050 h 74"/>
                <a:gd name="T18" fmla="*/ 22225 w 36"/>
                <a:gd name="T19" fmla="*/ 47625 h 74"/>
                <a:gd name="T20" fmla="*/ 19050 w 36"/>
                <a:gd name="T21" fmla="*/ 76200 h 74"/>
                <a:gd name="T22" fmla="*/ 12700 w 36"/>
                <a:gd name="T23" fmla="*/ 117475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74"/>
                <a:gd name="T38" fmla="*/ 36 w 36"/>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74">
                  <a:moveTo>
                    <a:pt x="8" y="74"/>
                  </a:moveTo>
                  <a:lnTo>
                    <a:pt x="24" y="74"/>
                  </a:lnTo>
                  <a:lnTo>
                    <a:pt x="34" y="60"/>
                  </a:lnTo>
                  <a:lnTo>
                    <a:pt x="36" y="40"/>
                  </a:lnTo>
                  <a:lnTo>
                    <a:pt x="36" y="22"/>
                  </a:lnTo>
                  <a:lnTo>
                    <a:pt x="28" y="8"/>
                  </a:lnTo>
                  <a:lnTo>
                    <a:pt x="18" y="0"/>
                  </a:lnTo>
                  <a:lnTo>
                    <a:pt x="0" y="0"/>
                  </a:lnTo>
                  <a:lnTo>
                    <a:pt x="10" y="12"/>
                  </a:lnTo>
                  <a:lnTo>
                    <a:pt x="14" y="30"/>
                  </a:lnTo>
                  <a:lnTo>
                    <a:pt x="12" y="48"/>
                  </a:lnTo>
                  <a:lnTo>
                    <a:pt x="8" y="74"/>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374" name="Freeform 220"/>
            <p:cNvSpPr>
              <a:spLocks/>
            </p:cNvSpPr>
            <p:nvPr/>
          </p:nvSpPr>
          <p:spPr bwMode="auto">
            <a:xfrm>
              <a:off x="3609975" y="7432677"/>
              <a:ext cx="57150" cy="117475"/>
            </a:xfrm>
            <a:custGeom>
              <a:avLst/>
              <a:gdLst>
                <a:gd name="T0" fmla="*/ 12700 w 36"/>
                <a:gd name="T1" fmla="*/ 117475 h 74"/>
                <a:gd name="T2" fmla="*/ 38100 w 36"/>
                <a:gd name="T3" fmla="*/ 117475 h 74"/>
                <a:gd name="T4" fmla="*/ 53975 w 36"/>
                <a:gd name="T5" fmla="*/ 95250 h 74"/>
                <a:gd name="T6" fmla="*/ 57150 w 36"/>
                <a:gd name="T7" fmla="*/ 63500 h 74"/>
                <a:gd name="T8" fmla="*/ 57150 w 36"/>
                <a:gd name="T9" fmla="*/ 34925 h 74"/>
                <a:gd name="T10" fmla="*/ 44450 w 36"/>
                <a:gd name="T11" fmla="*/ 12700 h 74"/>
                <a:gd name="T12" fmla="*/ 28575 w 36"/>
                <a:gd name="T13" fmla="*/ 0 h 74"/>
                <a:gd name="T14" fmla="*/ 0 w 36"/>
                <a:gd name="T15" fmla="*/ 0 h 74"/>
                <a:gd name="T16" fmla="*/ 15875 w 36"/>
                <a:gd name="T17" fmla="*/ 19050 h 74"/>
                <a:gd name="T18" fmla="*/ 22225 w 36"/>
                <a:gd name="T19" fmla="*/ 47625 h 74"/>
                <a:gd name="T20" fmla="*/ 19050 w 36"/>
                <a:gd name="T21" fmla="*/ 76200 h 74"/>
                <a:gd name="T22" fmla="*/ 12700 w 36"/>
                <a:gd name="T23" fmla="*/ 117475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74"/>
                <a:gd name="T38" fmla="*/ 36 w 36"/>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74">
                  <a:moveTo>
                    <a:pt x="8" y="74"/>
                  </a:moveTo>
                  <a:lnTo>
                    <a:pt x="24" y="74"/>
                  </a:lnTo>
                  <a:lnTo>
                    <a:pt x="34" y="60"/>
                  </a:lnTo>
                  <a:lnTo>
                    <a:pt x="36" y="40"/>
                  </a:lnTo>
                  <a:lnTo>
                    <a:pt x="36" y="22"/>
                  </a:lnTo>
                  <a:lnTo>
                    <a:pt x="28" y="8"/>
                  </a:lnTo>
                  <a:lnTo>
                    <a:pt x="18" y="0"/>
                  </a:lnTo>
                  <a:lnTo>
                    <a:pt x="0" y="0"/>
                  </a:lnTo>
                  <a:lnTo>
                    <a:pt x="10" y="12"/>
                  </a:lnTo>
                  <a:lnTo>
                    <a:pt x="14" y="30"/>
                  </a:lnTo>
                  <a:lnTo>
                    <a:pt x="12" y="48"/>
                  </a:lnTo>
                  <a:lnTo>
                    <a:pt x="8" y="74"/>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375" name="Freeform 222"/>
            <p:cNvSpPr>
              <a:spLocks/>
            </p:cNvSpPr>
            <p:nvPr/>
          </p:nvSpPr>
          <p:spPr bwMode="auto">
            <a:xfrm>
              <a:off x="2601913" y="5800725"/>
              <a:ext cx="1573212" cy="193675"/>
            </a:xfrm>
            <a:custGeom>
              <a:avLst/>
              <a:gdLst>
                <a:gd name="T0" fmla="*/ 511175 w 991"/>
                <a:gd name="T1" fmla="*/ 74613 h 122"/>
                <a:gd name="T2" fmla="*/ 206375 w 991"/>
                <a:gd name="T3" fmla="*/ 6350 h 122"/>
                <a:gd name="T4" fmla="*/ 146050 w 991"/>
                <a:gd name="T5" fmla="*/ 0 h 122"/>
                <a:gd name="T6" fmla="*/ 85725 w 991"/>
                <a:gd name="T7" fmla="*/ 3175 h 122"/>
                <a:gd name="T8" fmla="*/ 44450 w 991"/>
                <a:gd name="T9" fmla="*/ 12700 h 122"/>
                <a:gd name="T10" fmla="*/ 6350 w 991"/>
                <a:gd name="T11" fmla="*/ 25400 h 122"/>
                <a:gd name="T12" fmla="*/ 0 w 991"/>
                <a:gd name="T13" fmla="*/ 41275 h 122"/>
                <a:gd name="T14" fmla="*/ 111125 w 991"/>
                <a:gd name="T15" fmla="*/ 92075 h 122"/>
                <a:gd name="T16" fmla="*/ 207962 w 991"/>
                <a:gd name="T17" fmla="*/ 120650 h 122"/>
                <a:gd name="T18" fmla="*/ 390525 w 991"/>
                <a:gd name="T19" fmla="*/ 174625 h 122"/>
                <a:gd name="T20" fmla="*/ 457200 w 991"/>
                <a:gd name="T21" fmla="*/ 185738 h 122"/>
                <a:gd name="T22" fmla="*/ 517525 w 991"/>
                <a:gd name="T23" fmla="*/ 188913 h 122"/>
                <a:gd name="T24" fmla="*/ 554037 w 991"/>
                <a:gd name="T25" fmla="*/ 193675 h 122"/>
                <a:gd name="T26" fmla="*/ 549275 w 991"/>
                <a:gd name="T27" fmla="*/ 166688 h 122"/>
                <a:gd name="T28" fmla="*/ 611187 w 991"/>
                <a:gd name="T29" fmla="*/ 133350 h 122"/>
                <a:gd name="T30" fmla="*/ 684212 w 991"/>
                <a:gd name="T31" fmla="*/ 117475 h 122"/>
                <a:gd name="T32" fmla="*/ 779462 w 991"/>
                <a:gd name="T33" fmla="*/ 107950 h 122"/>
                <a:gd name="T34" fmla="*/ 950912 w 991"/>
                <a:gd name="T35" fmla="*/ 106363 h 122"/>
                <a:gd name="T36" fmla="*/ 1082675 w 991"/>
                <a:gd name="T37" fmla="*/ 103188 h 122"/>
                <a:gd name="T38" fmla="*/ 1573212 w 991"/>
                <a:gd name="T39" fmla="*/ 93663 h 122"/>
                <a:gd name="T40" fmla="*/ 1570037 w 991"/>
                <a:gd name="T41" fmla="*/ 57150 h 122"/>
                <a:gd name="T42" fmla="*/ 812800 w 991"/>
                <a:gd name="T43" fmla="*/ 63500 h 122"/>
                <a:gd name="T44" fmla="*/ 685800 w 991"/>
                <a:gd name="T45" fmla="*/ 74613 h 122"/>
                <a:gd name="T46" fmla="*/ 625475 w 991"/>
                <a:gd name="T47" fmla="*/ 87313 h 122"/>
                <a:gd name="T48" fmla="*/ 574675 w 991"/>
                <a:gd name="T49" fmla="*/ 104775 h 122"/>
                <a:gd name="T50" fmla="*/ 539750 w 991"/>
                <a:gd name="T51" fmla="*/ 123825 h 122"/>
                <a:gd name="T52" fmla="*/ 519112 w 991"/>
                <a:gd name="T53" fmla="*/ 141288 h 122"/>
                <a:gd name="T54" fmla="*/ 381000 w 991"/>
                <a:gd name="T55" fmla="*/ 149225 h 122"/>
                <a:gd name="T56" fmla="*/ 322262 w 991"/>
                <a:gd name="T57" fmla="*/ 130175 h 122"/>
                <a:gd name="T58" fmla="*/ 417512 w 991"/>
                <a:gd name="T59" fmla="*/ 160338 h 122"/>
                <a:gd name="T60" fmla="*/ 531812 w 991"/>
                <a:gd name="T61" fmla="*/ 161925 h 122"/>
                <a:gd name="T62" fmla="*/ 527050 w 991"/>
                <a:gd name="T63" fmla="*/ 104775 h 122"/>
                <a:gd name="T64" fmla="*/ 511175 w 991"/>
                <a:gd name="T65" fmla="*/ 74613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1"/>
                <a:gd name="T100" fmla="*/ 0 h 122"/>
                <a:gd name="T101" fmla="*/ 991 w 991"/>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1" h="122">
                  <a:moveTo>
                    <a:pt x="322" y="47"/>
                  </a:moveTo>
                  <a:lnTo>
                    <a:pt x="130" y="4"/>
                  </a:lnTo>
                  <a:lnTo>
                    <a:pt x="92" y="0"/>
                  </a:lnTo>
                  <a:lnTo>
                    <a:pt x="54" y="2"/>
                  </a:lnTo>
                  <a:lnTo>
                    <a:pt x="28" y="8"/>
                  </a:lnTo>
                  <a:lnTo>
                    <a:pt x="4" y="16"/>
                  </a:lnTo>
                  <a:lnTo>
                    <a:pt x="0" y="26"/>
                  </a:lnTo>
                  <a:lnTo>
                    <a:pt x="70" y="58"/>
                  </a:lnTo>
                  <a:lnTo>
                    <a:pt x="131" y="76"/>
                  </a:lnTo>
                  <a:lnTo>
                    <a:pt x="246" y="110"/>
                  </a:lnTo>
                  <a:lnTo>
                    <a:pt x="288" y="117"/>
                  </a:lnTo>
                  <a:lnTo>
                    <a:pt x="326" y="119"/>
                  </a:lnTo>
                  <a:lnTo>
                    <a:pt x="349" y="122"/>
                  </a:lnTo>
                  <a:lnTo>
                    <a:pt x="346" y="105"/>
                  </a:lnTo>
                  <a:lnTo>
                    <a:pt x="385" y="84"/>
                  </a:lnTo>
                  <a:lnTo>
                    <a:pt x="431" y="74"/>
                  </a:lnTo>
                  <a:lnTo>
                    <a:pt x="491" y="68"/>
                  </a:lnTo>
                  <a:lnTo>
                    <a:pt x="599" y="67"/>
                  </a:lnTo>
                  <a:lnTo>
                    <a:pt x="682" y="65"/>
                  </a:lnTo>
                  <a:lnTo>
                    <a:pt x="991" y="59"/>
                  </a:lnTo>
                  <a:lnTo>
                    <a:pt x="989" y="36"/>
                  </a:lnTo>
                  <a:lnTo>
                    <a:pt x="512" y="40"/>
                  </a:lnTo>
                  <a:lnTo>
                    <a:pt x="432" y="47"/>
                  </a:lnTo>
                  <a:lnTo>
                    <a:pt x="394" y="55"/>
                  </a:lnTo>
                  <a:lnTo>
                    <a:pt x="362" y="66"/>
                  </a:lnTo>
                  <a:lnTo>
                    <a:pt x="340" y="78"/>
                  </a:lnTo>
                  <a:lnTo>
                    <a:pt x="327" y="89"/>
                  </a:lnTo>
                  <a:lnTo>
                    <a:pt x="240" y="94"/>
                  </a:lnTo>
                  <a:lnTo>
                    <a:pt x="203" y="82"/>
                  </a:lnTo>
                  <a:lnTo>
                    <a:pt x="263" y="101"/>
                  </a:lnTo>
                  <a:lnTo>
                    <a:pt x="335" y="102"/>
                  </a:lnTo>
                  <a:lnTo>
                    <a:pt x="332" y="66"/>
                  </a:lnTo>
                  <a:lnTo>
                    <a:pt x="322" y="47"/>
                  </a:lnTo>
                  <a:close/>
                </a:path>
              </a:pathLst>
            </a:custGeom>
            <a:solidFill>
              <a:srgbClr val="C0C0C0"/>
            </a:solidFill>
            <a:ln w="9525">
              <a:solidFill>
                <a:schemeClr val="tx1"/>
              </a:solidFill>
              <a:round/>
              <a:headEnd/>
              <a:tailEnd/>
            </a:ln>
          </p:spPr>
          <p:txBody>
            <a:bodyPr/>
            <a:lstStyle/>
            <a:p>
              <a:endParaRPr lang="en-US" dirty="0"/>
            </a:p>
          </p:txBody>
        </p:sp>
        <p:sp>
          <p:nvSpPr>
            <p:cNvPr id="182376" name="Line 223"/>
            <p:cNvSpPr>
              <a:spLocks noChangeShapeType="1"/>
            </p:cNvSpPr>
            <p:nvPr/>
          </p:nvSpPr>
          <p:spPr bwMode="auto">
            <a:xfrm rot="144229">
              <a:off x="3557590" y="5862637"/>
              <a:ext cx="25400" cy="44451"/>
            </a:xfrm>
            <a:prstGeom prst="line">
              <a:avLst/>
            </a:prstGeom>
            <a:noFill/>
            <a:ln w="9525">
              <a:solidFill>
                <a:schemeClr val="tx1"/>
              </a:solidFill>
              <a:round/>
              <a:headEnd/>
              <a:tailEnd/>
            </a:ln>
          </p:spPr>
          <p:txBody>
            <a:bodyPr/>
            <a:lstStyle/>
            <a:p>
              <a:endParaRPr lang="en-US" dirty="0"/>
            </a:p>
          </p:txBody>
        </p:sp>
        <p:sp>
          <p:nvSpPr>
            <p:cNvPr id="182377" name="Rectangle 224"/>
            <p:cNvSpPr>
              <a:spLocks noChangeArrowheads="1"/>
            </p:cNvSpPr>
            <p:nvPr/>
          </p:nvSpPr>
          <p:spPr bwMode="auto">
            <a:xfrm>
              <a:off x="2409826" y="5751516"/>
              <a:ext cx="539750" cy="85725"/>
            </a:xfrm>
            <a:prstGeom prst="rect">
              <a:avLst/>
            </a:prstGeom>
            <a:solidFill>
              <a:schemeClr val="bg1"/>
            </a:solidFill>
            <a:ln w="12700">
              <a:noFill/>
              <a:miter lim="800000"/>
              <a:headEnd/>
              <a:tailEnd/>
            </a:ln>
          </p:spPr>
          <p:txBody>
            <a:bodyPr wrap="none" anchor="ctr"/>
            <a:lstStyle/>
            <a:p>
              <a:endParaRPr lang="en-US" dirty="0">
                <a:latin typeface="Calibri" pitchFamily="34" charset="0"/>
              </a:endParaRPr>
            </a:p>
          </p:txBody>
        </p:sp>
        <p:sp>
          <p:nvSpPr>
            <p:cNvPr id="182378" name="Line 225"/>
            <p:cNvSpPr>
              <a:spLocks noChangeShapeType="1"/>
            </p:cNvSpPr>
            <p:nvPr/>
          </p:nvSpPr>
          <p:spPr bwMode="auto">
            <a:xfrm>
              <a:off x="2489200" y="5842000"/>
              <a:ext cx="520700" cy="0"/>
            </a:xfrm>
            <a:prstGeom prst="line">
              <a:avLst/>
            </a:prstGeom>
            <a:noFill/>
            <a:ln w="12700">
              <a:solidFill>
                <a:schemeClr val="tx1"/>
              </a:solidFill>
              <a:round/>
              <a:headEnd/>
              <a:tailEnd/>
            </a:ln>
          </p:spPr>
          <p:txBody>
            <a:bodyPr/>
            <a:lstStyle/>
            <a:p>
              <a:endParaRPr lang="en-US" dirty="0"/>
            </a:p>
          </p:txBody>
        </p:sp>
        <p:sp>
          <p:nvSpPr>
            <p:cNvPr id="182379" name="AutoShape 226"/>
            <p:cNvSpPr>
              <a:spLocks noChangeArrowheads="1"/>
            </p:cNvSpPr>
            <p:nvPr/>
          </p:nvSpPr>
          <p:spPr bwMode="auto">
            <a:xfrm>
              <a:off x="2479685" y="6594487"/>
              <a:ext cx="574675" cy="768351"/>
            </a:xfrm>
            <a:custGeom>
              <a:avLst/>
              <a:gdLst>
                <a:gd name="T0" fmla="*/ 7644721 w 21600"/>
                <a:gd name="T1" fmla="*/ 0 h 21600"/>
                <a:gd name="T2" fmla="*/ 2238918 w 21600"/>
                <a:gd name="T3" fmla="*/ 4002326 h 21600"/>
                <a:gd name="T4" fmla="*/ 0 w 21600"/>
                <a:gd name="T5" fmla="*/ 13665833 h 21600"/>
                <a:gd name="T6" fmla="*/ 2238918 w 21600"/>
                <a:gd name="T7" fmla="*/ 23329307 h 21600"/>
                <a:gd name="T8" fmla="*/ 7644721 w 21600"/>
                <a:gd name="T9" fmla="*/ 27331631 h 21600"/>
                <a:gd name="T10" fmla="*/ 13050495 w 21600"/>
                <a:gd name="T11" fmla="*/ 23329307 h 21600"/>
                <a:gd name="T12" fmla="*/ 15289416 w 21600"/>
                <a:gd name="T13" fmla="*/ 13665833 h 21600"/>
                <a:gd name="T14" fmla="*/ 13050495 w 21600"/>
                <a:gd name="T15" fmla="*/ 400232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6" y="10800"/>
                  </a:moveTo>
                  <a:cubicBezTo>
                    <a:pt x="776" y="16336"/>
                    <a:pt x="5264" y="20824"/>
                    <a:pt x="10800" y="20824"/>
                  </a:cubicBezTo>
                  <a:cubicBezTo>
                    <a:pt x="16336" y="20824"/>
                    <a:pt x="20824" y="16336"/>
                    <a:pt x="20824" y="10800"/>
                  </a:cubicBezTo>
                  <a:cubicBezTo>
                    <a:pt x="20824" y="5264"/>
                    <a:pt x="16336" y="776"/>
                    <a:pt x="10800" y="776"/>
                  </a:cubicBezTo>
                  <a:cubicBezTo>
                    <a:pt x="5264" y="776"/>
                    <a:pt x="776" y="5264"/>
                    <a:pt x="776" y="10800"/>
                  </a:cubicBezTo>
                  <a:close/>
                </a:path>
              </a:pathLst>
            </a:custGeom>
            <a:solidFill>
              <a:srgbClr val="C0C0C0"/>
            </a:solidFill>
            <a:ln w="12700">
              <a:solidFill>
                <a:schemeClr val="tx1"/>
              </a:solidFill>
              <a:round/>
              <a:headEnd/>
              <a:tailEnd/>
            </a:ln>
          </p:spPr>
          <p:txBody>
            <a:bodyPr wrap="none" anchor="ctr"/>
            <a:lstStyle/>
            <a:p>
              <a:endParaRPr lang="en-US" dirty="0"/>
            </a:p>
          </p:txBody>
        </p:sp>
        <p:sp>
          <p:nvSpPr>
            <p:cNvPr id="182380" name="AutoShape 227"/>
            <p:cNvSpPr>
              <a:spLocks noChangeArrowheads="1"/>
            </p:cNvSpPr>
            <p:nvPr/>
          </p:nvSpPr>
          <p:spPr bwMode="auto">
            <a:xfrm>
              <a:off x="2511435" y="6623062"/>
              <a:ext cx="574675" cy="768351"/>
            </a:xfrm>
            <a:custGeom>
              <a:avLst/>
              <a:gdLst>
                <a:gd name="T0" fmla="*/ 7644721 w 21600"/>
                <a:gd name="T1" fmla="*/ 0 h 21600"/>
                <a:gd name="T2" fmla="*/ 2238918 w 21600"/>
                <a:gd name="T3" fmla="*/ 4002326 h 21600"/>
                <a:gd name="T4" fmla="*/ 0 w 21600"/>
                <a:gd name="T5" fmla="*/ 13665833 h 21600"/>
                <a:gd name="T6" fmla="*/ 2238918 w 21600"/>
                <a:gd name="T7" fmla="*/ 23329307 h 21600"/>
                <a:gd name="T8" fmla="*/ 7644721 w 21600"/>
                <a:gd name="T9" fmla="*/ 27331631 h 21600"/>
                <a:gd name="T10" fmla="*/ 13050495 w 21600"/>
                <a:gd name="T11" fmla="*/ 23329307 h 21600"/>
                <a:gd name="T12" fmla="*/ 15289416 w 21600"/>
                <a:gd name="T13" fmla="*/ 13665833 h 21600"/>
                <a:gd name="T14" fmla="*/ 13050495 w 21600"/>
                <a:gd name="T15" fmla="*/ 400232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6" y="10800"/>
                  </a:moveTo>
                  <a:cubicBezTo>
                    <a:pt x="776" y="16336"/>
                    <a:pt x="5264" y="20824"/>
                    <a:pt x="10800" y="20824"/>
                  </a:cubicBezTo>
                  <a:cubicBezTo>
                    <a:pt x="16336" y="20824"/>
                    <a:pt x="20824" y="16336"/>
                    <a:pt x="20824" y="10800"/>
                  </a:cubicBezTo>
                  <a:cubicBezTo>
                    <a:pt x="20824" y="5264"/>
                    <a:pt x="16336" y="776"/>
                    <a:pt x="10800" y="776"/>
                  </a:cubicBezTo>
                  <a:cubicBezTo>
                    <a:pt x="5264" y="776"/>
                    <a:pt x="776" y="5264"/>
                    <a:pt x="776" y="10800"/>
                  </a:cubicBezTo>
                  <a:close/>
                </a:path>
              </a:pathLst>
            </a:custGeom>
            <a:solidFill>
              <a:srgbClr val="C0C0C0"/>
            </a:solidFill>
            <a:ln w="12700">
              <a:solidFill>
                <a:schemeClr val="tx1"/>
              </a:solidFill>
              <a:round/>
              <a:headEnd/>
              <a:tailEnd/>
            </a:ln>
          </p:spPr>
          <p:txBody>
            <a:bodyPr wrap="none" anchor="ctr"/>
            <a:lstStyle/>
            <a:p>
              <a:endParaRPr lang="en-US" dirty="0"/>
            </a:p>
          </p:txBody>
        </p:sp>
        <p:sp>
          <p:nvSpPr>
            <p:cNvPr id="182381" name="AutoShape 228"/>
            <p:cNvSpPr>
              <a:spLocks noChangeArrowheads="1"/>
            </p:cNvSpPr>
            <p:nvPr/>
          </p:nvSpPr>
          <p:spPr bwMode="auto">
            <a:xfrm>
              <a:off x="2486035" y="6550038"/>
              <a:ext cx="574675" cy="768351"/>
            </a:xfrm>
            <a:custGeom>
              <a:avLst/>
              <a:gdLst>
                <a:gd name="T0" fmla="*/ 7644721 w 21600"/>
                <a:gd name="T1" fmla="*/ 0 h 21600"/>
                <a:gd name="T2" fmla="*/ 2238918 w 21600"/>
                <a:gd name="T3" fmla="*/ 4002326 h 21600"/>
                <a:gd name="T4" fmla="*/ 0 w 21600"/>
                <a:gd name="T5" fmla="*/ 13665833 h 21600"/>
                <a:gd name="T6" fmla="*/ 2238918 w 21600"/>
                <a:gd name="T7" fmla="*/ 23329307 h 21600"/>
                <a:gd name="T8" fmla="*/ 7644721 w 21600"/>
                <a:gd name="T9" fmla="*/ 27331631 h 21600"/>
                <a:gd name="T10" fmla="*/ 13050495 w 21600"/>
                <a:gd name="T11" fmla="*/ 23329307 h 21600"/>
                <a:gd name="T12" fmla="*/ 15289416 w 21600"/>
                <a:gd name="T13" fmla="*/ 13665833 h 21600"/>
                <a:gd name="T14" fmla="*/ 13050495 w 21600"/>
                <a:gd name="T15" fmla="*/ 400232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6" y="10800"/>
                  </a:moveTo>
                  <a:cubicBezTo>
                    <a:pt x="776" y="16336"/>
                    <a:pt x="5264" y="20824"/>
                    <a:pt x="10800" y="20824"/>
                  </a:cubicBezTo>
                  <a:cubicBezTo>
                    <a:pt x="16336" y="20824"/>
                    <a:pt x="20824" y="16336"/>
                    <a:pt x="20824" y="10800"/>
                  </a:cubicBezTo>
                  <a:cubicBezTo>
                    <a:pt x="20824" y="5264"/>
                    <a:pt x="16336" y="776"/>
                    <a:pt x="10800" y="776"/>
                  </a:cubicBezTo>
                  <a:cubicBezTo>
                    <a:pt x="5264" y="776"/>
                    <a:pt x="776" y="5264"/>
                    <a:pt x="776" y="10800"/>
                  </a:cubicBezTo>
                  <a:close/>
                </a:path>
              </a:pathLst>
            </a:custGeom>
            <a:solidFill>
              <a:srgbClr val="C0C0C0"/>
            </a:solidFill>
            <a:ln w="12700">
              <a:solidFill>
                <a:schemeClr val="tx1"/>
              </a:solidFill>
              <a:round/>
              <a:headEnd/>
              <a:tailEnd/>
            </a:ln>
          </p:spPr>
          <p:txBody>
            <a:bodyPr wrap="none" anchor="ctr"/>
            <a:lstStyle/>
            <a:p>
              <a:endParaRPr lang="en-US" dirty="0"/>
            </a:p>
          </p:txBody>
        </p:sp>
        <p:sp>
          <p:nvSpPr>
            <p:cNvPr id="182382" name="AutoShape 229"/>
            <p:cNvSpPr>
              <a:spLocks noChangeArrowheads="1"/>
            </p:cNvSpPr>
            <p:nvPr/>
          </p:nvSpPr>
          <p:spPr bwMode="auto">
            <a:xfrm>
              <a:off x="2546360" y="6594487"/>
              <a:ext cx="574675" cy="768351"/>
            </a:xfrm>
            <a:custGeom>
              <a:avLst/>
              <a:gdLst>
                <a:gd name="T0" fmla="*/ 7644721 w 21600"/>
                <a:gd name="T1" fmla="*/ 0 h 21600"/>
                <a:gd name="T2" fmla="*/ 2238918 w 21600"/>
                <a:gd name="T3" fmla="*/ 4002326 h 21600"/>
                <a:gd name="T4" fmla="*/ 0 w 21600"/>
                <a:gd name="T5" fmla="*/ 13665833 h 21600"/>
                <a:gd name="T6" fmla="*/ 2238918 w 21600"/>
                <a:gd name="T7" fmla="*/ 23329307 h 21600"/>
                <a:gd name="T8" fmla="*/ 7644721 w 21600"/>
                <a:gd name="T9" fmla="*/ 27331631 h 21600"/>
                <a:gd name="T10" fmla="*/ 13050495 w 21600"/>
                <a:gd name="T11" fmla="*/ 23329307 h 21600"/>
                <a:gd name="T12" fmla="*/ 15289416 w 21600"/>
                <a:gd name="T13" fmla="*/ 13665833 h 21600"/>
                <a:gd name="T14" fmla="*/ 13050495 w 21600"/>
                <a:gd name="T15" fmla="*/ 400232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6" y="10800"/>
                  </a:moveTo>
                  <a:cubicBezTo>
                    <a:pt x="776" y="16336"/>
                    <a:pt x="5264" y="20824"/>
                    <a:pt x="10800" y="20824"/>
                  </a:cubicBezTo>
                  <a:cubicBezTo>
                    <a:pt x="16336" y="20824"/>
                    <a:pt x="20824" y="16336"/>
                    <a:pt x="20824" y="10800"/>
                  </a:cubicBezTo>
                  <a:cubicBezTo>
                    <a:pt x="20824" y="5264"/>
                    <a:pt x="16336" y="776"/>
                    <a:pt x="10800" y="776"/>
                  </a:cubicBezTo>
                  <a:cubicBezTo>
                    <a:pt x="5264" y="776"/>
                    <a:pt x="776" y="5264"/>
                    <a:pt x="776" y="10800"/>
                  </a:cubicBezTo>
                  <a:close/>
                </a:path>
              </a:pathLst>
            </a:custGeom>
            <a:solidFill>
              <a:srgbClr val="C0C0C0"/>
            </a:solidFill>
            <a:ln w="12700">
              <a:solidFill>
                <a:schemeClr val="tx1"/>
              </a:solidFill>
              <a:round/>
              <a:headEnd/>
              <a:tailEnd/>
            </a:ln>
          </p:spPr>
          <p:txBody>
            <a:bodyPr wrap="none" anchor="ctr"/>
            <a:lstStyle/>
            <a:p>
              <a:endParaRPr lang="en-US" dirty="0"/>
            </a:p>
          </p:txBody>
        </p:sp>
        <p:sp>
          <p:nvSpPr>
            <p:cNvPr id="182383" name="AutoShape 230"/>
            <p:cNvSpPr>
              <a:spLocks noChangeArrowheads="1"/>
            </p:cNvSpPr>
            <p:nvPr/>
          </p:nvSpPr>
          <p:spPr bwMode="auto">
            <a:xfrm rot="-7259599">
              <a:off x="2430472" y="7121527"/>
              <a:ext cx="174625" cy="88900"/>
            </a:xfrm>
            <a:prstGeom prst="flowChartDelay">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384" name="Freeform 231"/>
            <p:cNvSpPr>
              <a:spLocks/>
            </p:cNvSpPr>
            <p:nvPr/>
          </p:nvSpPr>
          <p:spPr bwMode="auto">
            <a:xfrm>
              <a:off x="2546360" y="7242177"/>
              <a:ext cx="301625" cy="157163"/>
            </a:xfrm>
            <a:custGeom>
              <a:avLst/>
              <a:gdLst>
                <a:gd name="T0" fmla="*/ 14288 w 190"/>
                <a:gd name="T1" fmla="*/ 0 h 99"/>
                <a:gd name="T2" fmla="*/ 44450 w 190"/>
                <a:gd name="T3" fmla="*/ 47625 h 99"/>
                <a:gd name="T4" fmla="*/ 82550 w 190"/>
                <a:gd name="T5" fmla="*/ 85725 h 99"/>
                <a:gd name="T6" fmla="*/ 123825 w 190"/>
                <a:gd name="T7" fmla="*/ 119063 h 99"/>
                <a:gd name="T8" fmla="*/ 185737 w 190"/>
                <a:gd name="T9" fmla="*/ 142875 h 99"/>
                <a:gd name="T10" fmla="*/ 261938 w 190"/>
                <a:gd name="T11" fmla="*/ 153988 h 99"/>
                <a:gd name="T12" fmla="*/ 301625 w 190"/>
                <a:gd name="T13" fmla="*/ 147638 h 99"/>
                <a:gd name="T14" fmla="*/ 247650 w 190"/>
                <a:gd name="T15" fmla="*/ 157163 h 99"/>
                <a:gd name="T16" fmla="*/ 177800 w 190"/>
                <a:gd name="T17" fmla="*/ 152400 h 99"/>
                <a:gd name="T18" fmla="*/ 111125 w 190"/>
                <a:gd name="T19" fmla="*/ 128588 h 99"/>
                <a:gd name="T20" fmla="*/ 61913 w 190"/>
                <a:gd name="T21" fmla="*/ 92075 h 99"/>
                <a:gd name="T22" fmla="*/ 20637 w 190"/>
                <a:gd name="T23" fmla="*/ 47625 h 99"/>
                <a:gd name="T24" fmla="*/ 0 w 190"/>
                <a:gd name="T25" fmla="*/ 11113 h 99"/>
                <a:gd name="T26" fmla="*/ 14288 w 190"/>
                <a:gd name="T27" fmla="*/ 0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0"/>
                <a:gd name="T43" fmla="*/ 0 h 99"/>
                <a:gd name="T44" fmla="*/ 190 w 190"/>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0" h="99">
                  <a:moveTo>
                    <a:pt x="9" y="0"/>
                  </a:moveTo>
                  <a:lnTo>
                    <a:pt x="28" y="30"/>
                  </a:lnTo>
                  <a:lnTo>
                    <a:pt x="52" y="54"/>
                  </a:lnTo>
                  <a:lnTo>
                    <a:pt x="78" y="75"/>
                  </a:lnTo>
                  <a:lnTo>
                    <a:pt x="117" y="90"/>
                  </a:lnTo>
                  <a:lnTo>
                    <a:pt x="165" y="97"/>
                  </a:lnTo>
                  <a:lnTo>
                    <a:pt x="190" y="93"/>
                  </a:lnTo>
                  <a:lnTo>
                    <a:pt x="156" y="99"/>
                  </a:lnTo>
                  <a:lnTo>
                    <a:pt x="112" y="96"/>
                  </a:lnTo>
                  <a:lnTo>
                    <a:pt x="70" y="81"/>
                  </a:lnTo>
                  <a:lnTo>
                    <a:pt x="39" y="58"/>
                  </a:lnTo>
                  <a:lnTo>
                    <a:pt x="13" y="30"/>
                  </a:lnTo>
                  <a:lnTo>
                    <a:pt x="0" y="7"/>
                  </a:lnTo>
                  <a:lnTo>
                    <a:pt x="9"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nvGrpSpPr>
            <p:cNvPr id="30" name="Group 250"/>
            <p:cNvGrpSpPr>
              <a:grpSpLocks/>
            </p:cNvGrpSpPr>
            <p:nvPr/>
          </p:nvGrpSpPr>
          <p:grpSpPr bwMode="auto">
            <a:xfrm>
              <a:off x="2508260" y="5892809"/>
              <a:ext cx="415925" cy="1028701"/>
              <a:chOff x="582" y="4100"/>
              <a:chExt cx="262" cy="648"/>
            </a:xfrm>
          </p:grpSpPr>
          <p:grpSp>
            <p:nvGrpSpPr>
              <p:cNvPr id="31" name="Group 247"/>
              <p:cNvGrpSpPr>
                <a:grpSpLocks/>
              </p:cNvGrpSpPr>
              <p:nvPr/>
            </p:nvGrpSpPr>
            <p:grpSpPr bwMode="auto">
              <a:xfrm>
                <a:off x="594" y="4100"/>
                <a:ext cx="250" cy="181"/>
                <a:chOff x="582" y="4216"/>
                <a:chExt cx="250" cy="181"/>
              </a:xfrm>
            </p:grpSpPr>
            <p:sp>
              <p:nvSpPr>
                <p:cNvPr id="182494" name="Freeform 248"/>
                <p:cNvSpPr>
                  <a:spLocks/>
                </p:cNvSpPr>
                <p:nvPr/>
              </p:nvSpPr>
              <p:spPr bwMode="auto">
                <a:xfrm>
                  <a:off x="582" y="4216"/>
                  <a:ext cx="250" cy="181"/>
                </a:xfrm>
                <a:custGeom>
                  <a:avLst/>
                  <a:gdLst>
                    <a:gd name="T0" fmla="*/ 12 w 646"/>
                    <a:gd name="T1" fmla="*/ 26 h 482"/>
                    <a:gd name="T2" fmla="*/ 163 w 646"/>
                    <a:gd name="T3" fmla="*/ 2 h 482"/>
                    <a:gd name="T4" fmla="*/ 182 w 646"/>
                    <a:gd name="T5" fmla="*/ 0 h 482"/>
                    <a:gd name="T6" fmla="*/ 193 w 646"/>
                    <a:gd name="T7" fmla="*/ 2 h 482"/>
                    <a:gd name="T8" fmla="*/ 205 w 646"/>
                    <a:gd name="T9" fmla="*/ 8 h 482"/>
                    <a:gd name="T10" fmla="*/ 211 w 646"/>
                    <a:gd name="T11" fmla="*/ 17 h 482"/>
                    <a:gd name="T12" fmla="*/ 250 w 646"/>
                    <a:gd name="T13" fmla="*/ 125 h 482"/>
                    <a:gd name="T14" fmla="*/ 248 w 646"/>
                    <a:gd name="T15" fmla="*/ 137 h 482"/>
                    <a:gd name="T16" fmla="*/ 244 w 646"/>
                    <a:gd name="T17" fmla="*/ 146 h 482"/>
                    <a:gd name="T18" fmla="*/ 235 w 646"/>
                    <a:gd name="T19" fmla="*/ 154 h 482"/>
                    <a:gd name="T20" fmla="*/ 223 w 646"/>
                    <a:gd name="T21" fmla="*/ 158 h 482"/>
                    <a:gd name="T22" fmla="*/ 88 w 646"/>
                    <a:gd name="T23" fmla="*/ 181 h 482"/>
                    <a:gd name="T24" fmla="*/ 72 w 646"/>
                    <a:gd name="T25" fmla="*/ 179 h 482"/>
                    <a:gd name="T26" fmla="*/ 63 w 646"/>
                    <a:gd name="T27" fmla="*/ 176 h 482"/>
                    <a:gd name="T28" fmla="*/ 57 w 646"/>
                    <a:gd name="T29" fmla="*/ 170 h 482"/>
                    <a:gd name="T30" fmla="*/ 53 w 646"/>
                    <a:gd name="T31" fmla="*/ 165 h 482"/>
                    <a:gd name="T32" fmla="*/ 4 w 646"/>
                    <a:gd name="T33" fmla="*/ 60 h 482"/>
                    <a:gd name="T34" fmla="*/ 0 w 646"/>
                    <a:gd name="T35" fmla="*/ 50 h 482"/>
                    <a:gd name="T36" fmla="*/ 0 w 646"/>
                    <a:gd name="T37" fmla="*/ 42 h 482"/>
                    <a:gd name="T38" fmla="*/ 2 w 646"/>
                    <a:gd name="T39" fmla="*/ 35 h 482"/>
                    <a:gd name="T40" fmla="*/ 6 w 646"/>
                    <a:gd name="T41" fmla="*/ 29 h 482"/>
                    <a:gd name="T42" fmla="*/ 12 w 646"/>
                    <a:gd name="T43" fmla="*/ 26 h 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6"/>
                    <a:gd name="T67" fmla="*/ 0 h 482"/>
                    <a:gd name="T68" fmla="*/ 646 w 646"/>
                    <a:gd name="T69" fmla="*/ 482 h 4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6" h="482">
                      <a:moveTo>
                        <a:pt x="32" y="68"/>
                      </a:moveTo>
                      <a:lnTo>
                        <a:pt x="420" y="4"/>
                      </a:lnTo>
                      <a:lnTo>
                        <a:pt x="470" y="0"/>
                      </a:lnTo>
                      <a:lnTo>
                        <a:pt x="500" y="6"/>
                      </a:lnTo>
                      <a:lnTo>
                        <a:pt x="530" y="20"/>
                      </a:lnTo>
                      <a:lnTo>
                        <a:pt x="546" y="46"/>
                      </a:lnTo>
                      <a:lnTo>
                        <a:pt x="646" y="332"/>
                      </a:lnTo>
                      <a:lnTo>
                        <a:pt x="642" y="366"/>
                      </a:lnTo>
                      <a:lnTo>
                        <a:pt x="630" y="388"/>
                      </a:lnTo>
                      <a:lnTo>
                        <a:pt x="606" y="410"/>
                      </a:lnTo>
                      <a:lnTo>
                        <a:pt x="576" y="420"/>
                      </a:lnTo>
                      <a:lnTo>
                        <a:pt x="228" y="482"/>
                      </a:lnTo>
                      <a:lnTo>
                        <a:pt x="186" y="478"/>
                      </a:lnTo>
                      <a:lnTo>
                        <a:pt x="164" y="468"/>
                      </a:lnTo>
                      <a:lnTo>
                        <a:pt x="146" y="454"/>
                      </a:lnTo>
                      <a:lnTo>
                        <a:pt x="138" y="440"/>
                      </a:lnTo>
                      <a:lnTo>
                        <a:pt x="10" y="160"/>
                      </a:lnTo>
                      <a:lnTo>
                        <a:pt x="0" y="132"/>
                      </a:lnTo>
                      <a:lnTo>
                        <a:pt x="0" y="112"/>
                      </a:lnTo>
                      <a:lnTo>
                        <a:pt x="6" y="92"/>
                      </a:lnTo>
                      <a:lnTo>
                        <a:pt x="16" y="78"/>
                      </a:lnTo>
                      <a:lnTo>
                        <a:pt x="32" y="68"/>
                      </a:lnTo>
                      <a:close/>
                    </a:path>
                  </a:pathLst>
                </a:custGeom>
                <a:solidFill>
                  <a:srgbClr val="C0C0C0"/>
                </a:solidFill>
                <a:ln w="9525">
                  <a:solidFill>
                    <a:schemeClr val="tx1"/>
                  </a:solidFill>
                  <a:round/>
                  <a:headEnd/>
                  <a:tailEnd/>
                </a:ln>
              </p:spPr>
              <p:txBody>
                <a:bodyPr/>
                <a:lstStyle/>
                <a:p>
                  <a:endParaRPr lang="en-US" dirty="0"/>
                </a:p>
              </p:txBody>
            </p:sp>
            <p:sp>
              <p:nvSpPr>
                <p:cNvPr id="182495" name="Freeform 249"/>
                <p:cNvSpPr>
                  <a:spLocks/>
                </p:cNvSpPr>
                <p:nvPr/>
              </p:nvSpPr>
              <p:spPr bwMode="auto">
                <a:xfrm>
                  <a:off x="587" y="4224"/>
                  <a:ext cx="240" cy="124"/>
                </a:xfrm>
                <a:custGeom>
                  <a:avLst/>
                  <a:gdLst>
                    <a:gd name="T0" fmla="*/ 0 w 620"/>
                    <a:gd name="T1" fmla="*/ 31 h 332"/>
                    <a:gd name="T2" fmla="*/ 4 w 620"/>
                    <a:gd name="T3" fmla="*/ 26 h 332"/>
                    <a:gd name="T4" fmla="*/ 10 w 620"/>
                    <a:gd name="T5" fmla="*/ 22 h 332"/>
                    <a:gd name="T6" fmla="*/ 170 w 620"/>
                    <a:gd name="T7" fmla="*/ 0 h 332"/>
                    <a:gd name="T8" fmla="*/ 180 w 620"/>
                    <a:gd name="T9" fmla="*/ 0 h 332"/>
                    <a:gd name="T10" fmla="*/ 190 w 620"/>
                    <a:gd name="T11" fmla="*/ 4 h 332"/>
                    <a:gd name="T12" fmla="*/ 197 w 620"/>
                    <a:gd name="T13" fmla="*/ 8 h 332"/>
                    <a:gd name="T14" fmla="*/ 240 w 620"/>
                    <a:gd name="T15" fmla="*/ 124 h 332"/>
                    <a:gd name="T16" fmla="*/ 0 60000 65536"/>
                    <a:gd name="T17" fmla="*/ 0 60000 65536"/>
                    <a:gd name="T18" fmla="*/ 0 60000 65536"/>
                    <a:gd name="T19" fmla="*/ 0 60000 65536"/>
                    <a:gd name="T20" fmla="*/ 0 60000 65536"/>
                    <a:gd name="T21" fmla="*/ 0 60000 65536"/>
                    <a:gd name="T22" fmla="*/ 0 60000 65536"/>
                    <a:gd name="T23" fmla="*/ 0 60000 65536"/>
                    <a:gd name="T24" fmla="*/ 0 w 620"/>
                    <a:gd name="T25" fmla="*/ 0 h 332"/>
                    <a:gd name="T26" fmla="*/ 620 w 620"/>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0" h="332">
                      <a:moveTo>
                        <a:pt x="0" y="82"/>
                      </a:moveTo>
                      <a:lnTo>
                        <a:pt x="10" y="70"/>
                      </a:lnTo>
                      <a:lnTo>
                        <a:pt x="26" y="60"/>
                      </a:lnTo>
                      <a:lnTo>
                        <a:pt x="438" y="0"/>
                      </a:lnTo>
                      <a:lnTo>
                        <a:pt x="464" y="0"/>
                      </a:lnTo>
                      <a:lnTo>
                        <a:pt x="492" y="10"/>
                      </a:lnTo>
                      <a:lnTo>
                        <a:pt x="508" y="22"/>
                      </a:lnTo>
                      <a:lnTo>
                        <a:pt x="620" y="332"/>
                      </a:lnTo>
                    </a:path>
                  </a:pathLst>
                </a:custGeom>
                <a:noFill/>
                <a:ln w="9525">
                  <a:solidFill>
                    <a:schemeClr val="tx1"/>
                  </a:solidFill>
                  <a:round/>
                  <a:headEnd type="none" w="med" len="med"/>
                  <a:tailEnd type="none" w="med" len="med"/>
                </a:ln>
              </p:spPr>
              <p:txBody>
                <a:bodyPr/>
                <a:lstStyle/>
                <a:p>
                  <a:endParaRPr lang="en-US" dirty="0"/>
                </a:p>
              </p:txBody>
            </p:sp>
          </p:grpSp>
          <p:grpSp>
            <p:nvGrpSpPr>
              <p:cNvPr id="182540" name="Group 244"/>
              <p:cNvGrpSpPr>
                <a:grpSpLocks/>
              </p:cNvGrpSpPr>
              <p:nvPr/>
            </p:nvGrpSpPr>
            <p:grpSpPr bwMode="auto">
              <a:xfrm>
                <a:off x="592" y="4126"/>
                <a:ext cx="250" cy="181"/>
                <a:chOff x="582" y="4216"/>
                <a:chExt cx="250" cy="181"/>
              </a:xfrm>
            </p:grpSpPr>
            <p:sp>
              <p:nvSpPr>
                <p:cNvPr id="182492" name="Freeform 245"/>
                <p:cNvSpPr>
                  <a:spLocks/>
                </p:cNvSpPr>
                <p:nvPr/>
              </p:nvSpPr>
              <p:spPr bwMode="auto">
                <a:xfrm>
                  <a:off x="582" y="4216"/>
                  <a:ext cx="250" cy="181"/>
                </a:xfrm>
                <a:custGeom>
                  <a:avLst/>
                  <a:gdLst>
                    <a:gd name="T0" fmla="*/ 12 w 646"/>
                    <a:gd name="T1" fmla="*/ 26 h 482"/>
                    <a:gd name="T2" fmla="*/ 163 w 646"/>
                    <a:gd name="T3" fmla="*/ 2 h 482"/>
                    <a:gd name="T4" fmla="*/ 182 w 646"/>
                    <a:gd name="T5" fmla="*/ 0 h 482"/>
                    <a:gd name="T6" fmla="*/ 193 w 646"/>
                    <a:gd name="T7" fmla="*/ 2 h 482"/>
                    <a:gd name="T8" fmla="*/ 205 w 646"/>
                    <a:gd name="T9" fmla="*/ 8 h 482"/>
                    <a:gd name="T10" fmla="*/ 211 w 646"/>
                    <a:gd name="T11" fmla="*/ 17 h 482"/>
                    <a:gd name="T12" fmla="*/ 250 w 646"/>
                    <a:gd name="T13" fmla="*/ 125 h 482"/>
                    <a:gd name="T14" fmla="*/ 248 w 646"/>
                    <a:gd name="T15" fmla="*/ 137 h 482"/>
                    <a:gd name="T16" fmla="*/ 244 w 646"/>
                    <a:gd name="T17" fmla="*/ 146 h 482"/>
                    <a:gd name="T18" fmla="*/ 235 w 646"/>
                    <a:gd name="T19" fmla="*/ 154 h 482"/>
                    <a:gd name="T20" fmla="*/ 223 w 646"/>
                    <a:gd name="T21" fmla="*/ 158 h 482"/>
                    <a:gd name="T22" fmla="*/ 88 w 646"/>
                    <a:gd name="T23" fmla="*/ 181 h 482"/>
                    <a:gd name="T24" fmla="*/ 72 w 646"/>
                    <a:gd name="T25" fmla="*/ 179 h 482"/>
                    <a:gd name="T26" fmla="*/ 63 w 646"/>
                    <a:gd name="T27" fmla="*/ 176 h 482"/>
                    <a:gd name="T28" fmla="*/ 57 w 646"/>
                    <a:gd name="T29" fmla="*/ 170 h 482"/>
                    <a:gd name="T30" fmla="*/ 53 w 646"/>
                    <a:gd name="T31" fmla="*/ 165 h 482"/>
                    <a:gd name="T32" fmla="*/ 4 w 646"/>
                    <a:gd name="T33" fmla="*/ 60 h 482"/>
                    <a:gd name="T34" fmla="*/ 0 w 646"/>
                    <a:gd name="T35" fmla="*/ 50 h 482"/>
                    <a:gd name="T36" fmla="*/ 0 w 646"/>
                    <a:gd name="T37" fmla="*/ 42 h 482"/>
                    <a:gd name="T38" fmla="*/ 2 w 646"/>
                    <a:gd name="T39" fmla="*/ 35 h 482"/>
                    <a:gd name="T40" fmla="*/ 6 w 646"/>
                    <a:gd name="T41" fmla="*/ 29 h 482"/>
                    <a:gd name="T42" fmla="*/ 12 w 646"/>
                    <a:gd name="T43" fmla="*/ 26 h 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6"/>
                    <a:gd name="T67" fmla="*/ 0 h 482"/>
                    <a:gd name="T68" fmla="*/ 646 w 646"/>
                    <a:gd name="T69" fmla="*/ 482 h 4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6" h="482">
                      <a:moveTo>
                        <a:pt x="32" y="68"/>
                      </a:moveTo>
                      <a:lnTo>
                        <a:pt x="420" y="4"/>
                      </a:lnTo>
                      <a:lnTo>
                        <a:pt x="470" y="0"/>
                      </a:lnTo>
                      <a:lnTo>
                        <a:pt x="500" y="6"/>
                      </a:lnTo>
                      <a:lnTo>
                        <a:pt x="530" y="20"/>
                      </a:lnTo>
                      <a:lnTo>
                        <a:pt x="546" y="46"/>
                      </a:lnTo>
                      <a:lnTo>
                        <a:pt x="646" y="332"/>
                      </a:lnTo>
                      <a:lnTo>
                        <a:pt x="642" y="366"/>
                      </a:lnTo>
                      <a:lnTo>
                        <a:pt x="630" y="388"/>
                      </a:lnTo>
                      <a:lnTo>
                        <a:pt x="606" y="410"/>
                      </a:lnTo>
                      <a:lnTo>
                        <a:pt x="576" y="420"/>
                      </a:lnTo>
                      <a:lnTo>
                        <a:pt x="228" y="482"/>
                      </a:lnTo>
                      <a:lnTo>
                        <a:pt x="186" y="478"/>
                      </a:lnTo>
                      <a:lnTo>
                        <a:pt x="164" y="468"/>
                      </a:lnTo>
                      <a:lnTo>
                        <a:pt x="146" y="454"/>
                      </a:lnTo>
                      <a:lnTo>
                        <a:pt x="138" y="440"/>
                      </a:lnTo>
                      <a:lnTo>
                        <a:pt x="10" y="160"/>
                      </a:lnTo>
                      <a:lnTo>
                        <a:pt x="0" y="132"/>
                      </a:lnTo>
                      <a:lnTo>
                        <a:pt x="0" y="112"/>
                      </a:lnTo>
                      <a:lnTo>
                        <a:pt x="6" y="92"/>
                      </a:lnTo>
                      <a:lnTo>
                        <a:pt x="16" y="78"/>
                      </a:lnTo>
                      <a:lnTo>
                        <a:pt x="32" y="68"/>
                      </a:lnTo>
                      <a:close/>
                    </a:path>
                  </a:pathLst>
                </a:custGeom>
                <a:solidFill>
                  <a:srgbClr val="C0C0C0"/>
                </a:solidFill>
                <a:ln w="9525">
                  <a:solidFill>
                    <a:schemeClr val="tx1"/>
                  </a:solidFill>
                  <a:round/>
                  <a:headEnd/>
                  <a:tailEnd/>
                </a:ln>
              </p:spPr>
              <p:txBody>
                <a:bodyPr/>
                <a:lstStyle/>
                <a:p>
                  <a:endParaRPr lang="en-US" dirty="0"/>
                </a:p>
              </p:txBody>
            </p:sp>
            <p:sp>
              <p:nvSpPr>
                <p:cNvPr id="182493" name="Freeform 246"/>
                <p:cNvSpPr>
                  <a:spLocks/>
                </p:cNvSpPr>
                <p:nvPr/>
              </p:nvSpPr>
              <p:spPr bwMode="auto">
                <a:xfrm>
                  <a:off x="587" y="4224"/>
                  <a:ext cx="240" cy="124"/>
                </a:xfrm>
                <a:custGeom>
                  <a:avLst/>
                  <a:gdLst>
                    <a:gd name="T0" fmla="*/ 0 w 620"/>
                    <a:gd name="T1" fmla="*/ 31 h 332"/>
                    <a:gd name="T2" fmla="*/ 4 w 620"/>
                    <a:gd name="T3" fmla="*/ 26 h 332"/>
                    <a:gd name="T4" fmla="*/ 10 w 620"/>
                    <a:gd name="T5" fmla="*/ 22 h 332"/>
                    <a:gd name="T6" fmla="*/ 170 w 620"/>
                    <a:gd name="T7" fmla="*/ 0 h 332"/>
                    <a:gd name="T8" fmla="*/ 180 w 620"/>
                    <a:gd name="T9" fmla="*/ 0 h 332"/>
                    <a:gd name="T10" fmla="*/ 190 w 620"/>
                    <a:gd name="T11" fmla="*/ 4 h 332"/>
                    <a:gd name="T12" fmla="*/ 197 w 620"/>
                    <a:gd name="T13" fmla="*/ 8 h 332"/>
                    <a:gd name="T14" fmla="*/ 240 w 620"/>
                    <a:gd name="T15" fmla="*/ 124 h 332"/>
                    <a:gd name="T16" fmla="*/ 0 60000 65536"/>
                    <a:gd name="T17" fmla="*/ 0 60000 65536"/>
                    <a:gd name="T18" fmla="*/ 0 60000 65536"/>
                    <a:gd name="T19" fmla="*/ 0 60000 65536"/>
                    <a:gd name="T20" fmla="*/ 0 60000 65536"/>
                    <a:gd name="T21" fmla="*/ 0 60000 65536"/>
                    <a:gd name="T22" fmla="*/ 0 60000 65536"/>
                    <a:gd name="T23" fmla="*/ 0 60000 65536"/>
                    <a:gd name="T24" fmla="*/ 0 w 620"/>
                    <a:gd name="T25" fmla="*/ 0 h 332"/>
                    <a:gd name="T26" fmla="*/ 620 w 620"/>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0" h="332">
                      <a:moveTo>
                        <a:pt x="0" y="82"/>
                      </a:moveTo>
                      <a:lnTo>
                        <a:pt x="10" y="70"/>
                      </a:lnTo>
                      <a:lnTo>
                        <a:pt x="26" y="60"/>
                      </a:lnTo>
                      <a:lnTo>
                        <a:pt x="438" y="0"/>
                      </a:lnTo>
                      <a:lnTo>
                        <a:pt x="464" y="0"/>
                      </a:lnTo>
                      <a:lnTo>
                        <a:pt x="492" y="10"/>
                      </a:lnTo>
                      <a:lnTo>
                        <a:pt x="508" y="22"/>
                      </a:lnTo>
                      <a:lnTo>
                        <a:pt x="620" y="332"/>
                      </a:lnTo>
                    </a:path>
                  </a:pathLst>
                </a:custGeom>
                <a:noFill/>
                <a:ln w="9525">
                  <a:solidFill>
                    <a:schemeClr val="tx1"/>
                  </a:solidFill>
                  <a:round/>
                  <a:headEnd type="none" w="med" len="med"/>
                  <a:tailEnd type="none" w="med" len="med"/>
                </a:ln>
              </p:spPr>
              <p:txBody>
                <a:bodyPr/>
                <a:lstStyle/>
                <a:p>
                  <a:endParaRPr lang="en-US" dirty="0"/>
                </a:p>
              </p:txBody>
            </p:sp>
          </p:grpSp>
          <p:grpSp>
            <p:nvGrpSpPr>
              <p:cNvPr id="182547" name="Group 241"/>
              <p:cNvGrpSpPr>
                <a:grpSpLocks/>
              </p:cNvGrpSpPr>
              <p:nvPr/>
            </p:nvGrpSpPr>
            <p:grpSpPr bwMode="auto">
              <a:xfrm>
                <a:off x="588" y="4156"/>
                <a:ext cx="250" cy="181"/>
                <a:chOff x="582" y="4216"/>
                <a:chExt cx="250" cy="181"/>
              </a:xfrm>
            </p:grpSpPr>
            <p:sp>
              <p:nvSpPr>
                <p:cNvPr id="182490" name="Freeform 242"/>
                <p:cNvSpPr>
                  <a:spLocks/>
                </p:cNvSpPr>
                <p:nvPr/>
              </p:nvSpPr>
              <p:spPr bwMode="auto">
                <a:xfrm>
                  <a:off x="582" y="4216"/>
                  <a:ext cx="250" cy="181"/>
                </a:xfrm>
                <a:custGeom>
                  <a:avLst/>
                  <a:gdLst>
                    <a:gd name="T0" fmla="*/ 12 w 646"/>
                    <a:gd name="T1" fmla="*/ 26 h 482"/>
                    <a:gd name="T2" fmla="*/ 163 w 646"/>
                    <a:gd name="T3" fmla="*/ 2 h 482"/>
                    <a:gd name="T4" fmla="*/ 182 w 646"/>
                    <a:gd name="T5" fmla="*/ 0 h 482"/>
                    <a:gd name="T6" fmla="*/ 193 w 646"/>
                    <a:gd name="T7" fmla="*/ 2 h 482"/>
                    <a:gd name="T8" fmla="*/ 205 w 646"/>
                    <a:gd name="T9" fmla="*/ 8 h 482"/>
                    <a:gd name="T10" fmla="*/ 211 w 646"/>
                    <a:gd name="T11" fmla="*/ 17 h 482"/>
                    <a:gd name="T12" fmla="*/ 250 w 646"/>
                    <a:gd name="T13" fmla="*/ 125 h 482"/>
                    <a:gd name="T14" fmla="*/ 248 w 646"/>
                    <a:gd name="T15" fmla="*/ 137 h 482"/>
                    <a:gd name="T16" fmla="*/ 244 w 646"/>
                    <a:gd name="T17" fmla="*/ 146 h 482"/>
                    <a:gd name="T18" fmla="*/ 235 w 646"/>
                    <a:gd name="T19" fmla="*/ 154 h 482"/>
                    <a:gd name="T20" fmla="*/ 223 w 646"/>
                    <a:gd name="T21" fmla="*/ 158 h 482"/>
                    <a:gd name="T22" fmla="*/ 88 w 646"/>
                    <a:gd name="T23" fmla="*/ 181 h 482"/>
                    <a:gd name="T24" fmla="*/ 72 w 646"/>
                    <a:gd name="T25" fmla="*/ 179 h 482"/>
                    <a:gd name="T26" fmla="*/ 63 w 646"/>
                    <a:gd name="T27" fmla="*/ 176 h 482"/>
                    <a:gd name="T28" fmla="*/ 57 w 646"/>
                    <a:gd name="T29" fmla="*/ 170 h 482"/>
                    <a:gd name="T30" fmla="*/ 53 w 646"/>
                    <a:gd name="T31" fmla="*/ 165 h 482"/>
                    <a:gd name="T32" fmla="*/ 4 w 646"/>
                    <a:gd name="T33" fmla="*/ 60 h 482"/>
                    <a:gd name="T34" fmla="*/ 0 w 646"/>
                    <a:gd name="T35" fmla="*/ 50 h 482"/>
                    <a:gd name="T36" fmla="*/ 0 w 646"/>
                    <a:gd name="T37" fmla="*/ 42 h 482"/>
                    <a:gd name="T38" fmla="*/ 2 w 646"/>
                    <a:gd name="T39" fmla="*/ 35 h 482"/>
                    <a:gd name="T40" fmla="*/ 6 w 646"/>
                    <a:gd name="T41" fmla="*/ 29 h 482"/>
                    <a:gd name="T42" fmla="*/ 12 w 646"/>
                    <a:gd name="T43" fmla="*/ 26 h 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6"/>
                    <a:gd name="T67" fmla="*/ 0 h 482"/>
                    <a:gd name="T68" fmla="*/ 646 w 646"/>
                    <a:gd name="T69" fmla="*/ 482 h 4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6" h="482">
                      <a:moveTo>
                        <a:pt x="32" y="68"/>
                      </a:moveTo>
                      <a:lnTo>
                        <a:pt x="420" y="4"/>
                      </a:lnTo>
                      <a:lnTo>
                        <a:pt x="470" y="0"/>
                      </a:lnTo>
                      <a:lnTo>
                        <a:pt x="500" y="6"/>
                      </a:lnTo>
                      <a:lnTo>
                        <a:pt x="530" y="20"/>
                      </a:lnTo>
                      <a:lnTo>
                        <a:pt x="546" y="46"/>
                      </a:lnTo>
                      <a:lnTo>
                        <a:pt x="646" y="332"/>
                      </a:lnTo>
                      <a:lnTo>
                        <a:pt x="642" y="366"/>
                      </a:lnTo>
                      <a:lnTo>
                        <a:pt x="630" y="388"/>
                      </a:lnTo>
                      <a:lnTo>
                        <a:pt x="606" y="410"/>
                      </a:lnTo>
                      <a:lnTo>
                        <a:pt x="576" y="420"/>
                      </a:lnTo>
                      <a:lnTo>
                        <a:pt x="228" y="482"/>
                      </a:lnTo>
                      <a:lnTo>
                        <a:pt x="186" y="478"/>
                      </a:lnTo>
                      <a:lnTo>
                        <a:pt x="164" y="468"/>
                      </a:lnTo>
                      <a:lnTo>
                        <a:pt x="146" y="454"/>
                      </a:lnTo>
                      <a:lnTo>
                        <a:pt x="138" y="440"/>
                      </a:lnTo>
                      <a:lnTo>
                        <a:pt x="10" y="160"/>
                      </a:lnTo>
                      <a:lnTo>
                        <a:pt x="0" y="132"/>
                      </a:lnTo>
                      <a:lnTo>
                        <a:pt x="0" y="112"/>
                      </a:lnTo>
                      <a:lnTo>
                        <a:pt x="6" y="92"/>
                      </a:lnTo>
                      <a:lnTo>
                        <a:pt x="16" y="78"/>
                      </a:lnTo>
                      <a:lnTo>
                        <a:pt x="32" y="68"/>
                      </a:lnTo>
                      <a:close/>
                    </a:path>
                  </a:pathLst>
                </a:custGeom>
                <a:solidFill>
                  <a:srgbClr val="C0C0C0"/>
                </a:solidFill>
                <a:ln w="9525">
                  <a:solidFill>
                    <a:schemeClr val="tx1"/>
                  </a:solidFill>
                  <a:round/>
                  <a:headEnd/>
                  <a:tailEnd/>
                </a:ln>
              </p:spPr>
              <p:txBody>
                <a:bodyPr/>
                <a:lstStyle/>
                <a:p>
                  <a:endParaRPr lang="en-US" dirty="0"/>
                </a:p>
              </p:txBody>
            </p:sp>
            <p:sp>
              <p:nvSpPr>
                <p:cNvPr id="182491" name="Freeform 243"/>
                <p:cNvSpPr>
                  <a:spLocks/>
                </p:cNvSpPr>
                <p:nvPr/>
              </p:nvSpPr>
              <p:spPr bwMode="auto">
                <a:xfrm>
                  <a:off x="587" y="4224"/>
                  <a:ext cx="240" cy="124"/>
                </a:xfrm>
                <a:custGeom>
                  <a:avLst/>
                  <a:gdLst>
                    <a:gd name="T0" fmla="*/ 0 w 620"/>
                    <a:gd name="T1" fmla="*/ 31 h 332"/>
                    <a:gd name="T2" fmla="*/ 4 w 620"/>
                    <a:gd name="T3" fmla="*/ 26 h 332"/>
                    <a:gd name="T4" fmla="*/ 10 w 620"/>
                    <a:gd name="T5" fmla="*/ 22 h 332"/>
                    <a:gd name="T6" fmla="*/ 170 w 620"/>
                    <a:gd name="T7" fmla="*/ 0 h 332"/>
                    <a:gd name="T8" fmla="*/ 180 w 620"/>
                    <a:gd name="T9" fmla="*/ 0 h 332"/>
                    <a:gd name="T10" fmla="*/ 190 w 620"/>
                    <a:gd name="T11" fmla="*/ 4 h 332"/>
                    <a:gd name="T12" fmla="*/ 197 w 620"/>
                    <a:gd name="T13" fmla="*/ 8 h 332"/>
                    <a:gd name="T14" fmla="*/ 240 w 620"/>
                    <a:gd name="T15" fmla="*/ 124 h 332"/>
                    <a:gd name="T16" fmla="*/ 0 60000 65536"/>
                    <a:gd name="T17" fmla="*/ 0 60000 65536"/>
                    <a:gd name="T18" fmla="*/ 0 60000 65536"/>
                    <a:gd name="T19" fmla="*/ 0 60000 65536"/>
                    <a:gd name="T20" fmla="*/ 0 60000 65536"/>
                    <a:gd name="T21" fmla="*/ 0 60000 65536"/>
                    <a:gd name="T22" fmla="*/ 0 60000 65536"/>
                    <a:gd name="T23" fmla="*/ 0 60000 65536"/>
                    <a:gd name="T24" fmla="*/ 0 w 620"/>
                    <a:gd name="T25" fmla="*/ 0 h 332"/>
                    <a:gd name="T26" fmla="*/ 620 w 620"/>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0" h="332">
                      <a:moveTo>
                        <a:pt x="0" y="82"/>
                      </a:moveTo>
                      <a:lnTo>
                        <a:pt x="10" y="70"/>
                      </a:lnTo>
                      <a:lnTo>
                        <a:pt x="26" y="60"/>
                      </a:lnTo>
                      <a:lnTo>
                        <a:pt x="438" y="0"/>
                      </a:lnTo>
                      <a:lnTo>
                        <a:pt x="464" y="0"/>
                      </a:lnTo>
                      <a:lnTo>
                        <a:pt x="492" y="10"/>
                      </a:lnTo>
                      <a:lnTo>
                        <a:pt x="508" y="22"/>
                      </a:lnTo>
                      <a:lnTo>
                        <a:pt x="620" y="332"/>
                      </a:lnTo>
                    </a:path>
                  </a:pathLst>
                </a:custGeom>
                <a:noFill/>
                <a:ln w="9525">
                  <a:solidFill>
                    <a:schemeClr val="tx1"/>
                  </a:solidFill>
                  <a:round/>
                  <a:headEnd type="none" w="med" len="med"/>
                  <a:tailEnd type="none" w="med" len="med"/>
                </a:ln>
              </p:spPr>
              <p:txBody>
                <a:bodyPr/>
                <a:lstStyle/>
                <a:p>
                  <a:endParaRPr lang="en-US" dirty="0"/>
                </a:p>
              </p:txBody>
            </p:sp>
          </p:grpSp>
          <p:grpSp>
            <p:nvGrpSpPr>
              <p:cNvPr id="182578" name="Group 238"/>
              <p:cNvGrpSpPr>
                <a:grpSpLocks/>
              </p:cNvGrpSpPr>
              <p:nvPr/>
            </p:nvGrpSpPr>
            <p:grpSpPr bwMode="auto">
              <a:xfrm>
                <a:off x="588" y="4186"/>
                <a:ext cx="250" cy="181"/>
                <a:chOff x="582" y="4216"/>
                <a:chExt cx="250" cy="181"/>
              </a:xfrm>
            </p:grpSpPr>
            <p:sp>
              <p:nvSpPr>
                <p:cNvPr id="182488" name="Freeform 239"/>
                <p:cNvSpPr>
                  <a:spLocks/>
                </p:cNvSpPr>
                <p:nvPr/>
              </p:nvSpPr>
              <p:spPr bwMode="auto">
                <a:xfrm>
                  <a:off x="582" y="4216"/>
                  <a:ext cx="250" cy="181"/>
                </a:xfrm>
                <a:custGeom>
                  <a:avLst/>
                  <a:gdLst>
                    <a:gd name="T0" fmla="*/ 12 w 646"/>
                    <a:gd name="T1" fmla="*/ 26 h 482"/>
                    <a:gd name="T2" fmla="*/ 163 w 646"/>
                    <a:gd name="T3" fmla="*/ 2 h 482"/>
                    <a:gd name="T4" fmla="*/ 182 w 646"/>
                    <a:gd name="T5" fmla="*/ 0 h 482"/>
                    <a:gd name="T6" fmla="*/ 193 w 646"/>
                    <a:gd name="T7" fmla="*/ 2 h 482"/>
                    <a:gd name="T8" fmla="*/ 205 w 646"/>
                    <a:gd name="T9" fmla="*/ 8 h 482"/>
                    <a:gd name="T10" fmla="*/ 211 w 646"/>
                    <a:gd name="T11" fmla="*/ 17 h 482"/>
                    <a:gd name="T12" fmla="*/ 250 w 646"/>
                    <a:gd name="T13" fmla="*/ 125 h 482"/>
                    <a:gd name="T14" fmla="*/ 248 w 646"/>
                    <a:gd name="T15" fmla="*/ 137 h 482"/>
                    <a:gd name="T16" fmla="*/ 244 w 646"/>
                    <a:gd name="T17" fmla="*/ 146 h 482"/>
                    <a:gd name="T18" fmla="*/ 235 w 646"/>
                    <a:gd name="T19" fmla="*/ 154 h 482"/>
                    <a:gd name="T20" fmla="*/ 223 w 646"/>
                    <a:gd name="T21" fmla="*/ 158 h 482"/>
                    <a:gd name="T22" fmla="*/ 88 w 646"/>
                    <a:gd name="T23" fmla="*/ 181 h 482"/>
                    <a:gd name="T24" fmla="*/ 72 w 646"/>
                    <a:gd name="T25" fmla="*/ 179 h 482"/>
                    <a:gd name="T26" fmla="*/ 63 w 646"/>
                    <a:gd name="T27" fmla="*/ 176 h 482"/>
                    <a:gd name="T28" fmla="*/ 57 w 646"/>
                    <a:gd name="T29" fmla="*/ 170 h 482"/>
                    <a:gd name="T30" fmla="*/ 53 w 646"/>
                    <a:gd name="T31" fmla="*/ 165 h 482"/>
                    <a:gd name="T32" fmla="*/ 4 w 646"/>
                    <a:gd name="T33" fmla="*/ 60 h 482"/>
                    <a:gd name="T34" fmla="*/ 0 w 646"/>
                    <a:gd name="T35" fmla="*/ 50 h 482"/>
                    <a:gd name="T36" fmla="*/ 0 w 646"/>
                    <a:gd name="T37" fmla="*/ 42 h 482"/>
                    <a:gd name="T38" fmla="*/ 2 w 646"/>
                    <a:gd name="T39" fmla="*/ 35 h 482"/>
                    <a:gd name="T40" fmla="*/ 6 w 646"/>
                    <a:gd name="T41" fmla="*/ 29 h 482"/>
                    <a:gd name="T42" fmla="*/ 12 w 646"/>
                    <a:gd name="T43" fmla="*/ 26 h 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6"/>
                    <a:gd name="T67" fmla="*/ 0 h 482"/>
                    <a:gd name="T68" fmla="*/ 646 w 646"/>
                    <a:gd name="T69" fmla="*/ 482 h 4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6" h="482">
                      <a:moveTo>
                        <a:pt x="32" y="68"/>
                      </a:moveTo>
                      <a:lnTo>
                        <a:pt x="420" y="4"/>
                      </a:lnTo>
                      <a:lnTo>
                        <a:pt x="470" y="0"/>
                      </a:lnTo>
                      <a:lnTo>
                        <a:pt x="500" y="6"/>
                      </a:lnTo>
                      <a:lnTo>
                        <a:pt x="530" y="20"/>
                      </a:lnTo>
                      <a:lnTo>
                        <a:pt x="546" y="46"/>
                      </a:lnTo>
                      <a:lnTo>
                        <a:pt x="646" y="332"/>
                      </a:lnTo>
                      <a:lnTo>
                        <a:pt x="642" y="366"/>
                      </a:lnTo>
                      <a:lnTo>
                        <a:pt x="630" y="388"/>
                      </a:lnTo>
                      <a:lnTo>
                        <a:pt x="606" y="410"/>
                      </a:lnTo>
                      <a:lnTo>
                        <a:pt x="576" y="420"/>
                      </a:lnTo>
                      <a:lnTo>
                        <a:pt x="228" y="482"/>
                      </a:lnTo>
                      <a:lnTo>
                        <a:pt x="186" y="478"/>
                      </a:lnTo>
                      <a:lnTo>
                        <a:pt x="164" y="468"/>
                      </a:lnTo>
                      <a:lnTo>
                        <a:pt x="146" y="454"/>
                      </a:lnTo>
                      <a:lnTo>
                        <a:pt x="138" y="440"/>
                      </a:lnTo>
                      <a:lnTo>
                        <a:pt x="10" y="160"/>
                      </a:lnTo>
                      <a:lnTo>
                        <a:pt x="0" y="132"/>
                      </a:lnTo>
                      <a:lnTo>
                        <a:pt x="0" y="112"/>
                      </a:lnTo>
                      <a:lnTo>
                        <a:pt x="6" y="92"/>
                      </a:lnTo>
                      <a:lnTo>
                        <a:pt x="16" y="78"/>
                      </a:lnTo>
                      <a:lnTo>
                        <a:pt x="32" y="68"/>
                      </a:lnTo>
                      <a:close/>
                    </a:path>
                  </a:pathLst>
                </a:custGeom>
                <a:solidFill>
                  <a:srgbClr val="C0C0C0"/>
                </a:solidFill>
                <a:ln w="9525">
                  <a:solidFill>
                    <a:schemeClr val="tx1"/>
                  </a:solidFill>
                  <a:round/>
                  <a:headEnd/>
                  <a:tailEnd/>
                </a:ln>
              </p:spPr>
              <p:txBody>
                <a:bodyPr/>
                <a:lstStyle/>
                <a:p>
                  <a:endParaRPr lang="en-US" dirty="0"/>
                </a:p>
              </p:txBody>
            </p:sp>
            <p:sp>
              <p:nvSpPr>
                <p:cNvPr id="182489" name="Freeform 240"/>
                <p:cNvSpPr>
                  <a:spLocks/>
                </p:cNvSpPr>
                <p:nvPr/>
              </p:nvSpPr>
              <p:spPr bwMode="auto">
                <a:xfrm>
                  <a:off x="587" y="4224"/>
                  <a:ext cx="240" cy="124"/>
                </a:xfrm>
                <a:custGeom>
                  <a:avLst/>
                  <a:gdLst>
                    <a:gd name="T0" fmla="*/ 0 w 620"/>
                    <a:gd name="T1" fmla="*/ 31 h 332"/>
                    <a:gd name="T2" fmla="*/ 4 w 620"/>
                    <a:gd name="T3" fmla="*/ 26 h 332"/>
                    <a:gd name="T4" fmla="*/ 10 w 620"/>
                    <a:gd name="T5" fmla="*/ 22 h 332"/>
                    <a:gd name="T6" fmla="*/ 170 w 620"/>
                    <a:gd name="T7" fmla="*/ 0 h 332"/>
                    <a:gd name="T8" fmla="*/ 180 w 620"/>
                    <a:gd name="T9" fmla="*/ 0 h 332"/>
                    <a:gd name="T10" fmla="*/ 190 w 620"/>
                    <a:gd name="T11" fmla="*/ 4 h 332"/>
                    <a:gd name="T12" fmla="*/ 197 w 620"/>
                    <a:gd name="T13" fmla="*/ 8 h 332"/>
                    <a:gd name="T14" fmla="*/ 240 w 620"/>
                    <a:gd name="T15" fmla="*/ 124 h 332"/>
                    <a:gd name="T16" fmla="*/ 0 60000 65536"/>
                    <a:gd name="T17" fmla="*/ 0 60000 65536"/>
                    <a:gd name="T18" fmla="*/ 0 60000 65536"/>
                    <a:gd name="T19" fmla="*/ 0 60000 65536"/>
                    <a:gd name="T20" fmla="*/ 0 60000 65536"/>
                    <a:gd name="T21" fmla="*/ 0 60000 65536"/>
                    <a:gd name="T22" fmla="*/ 0 60000 65536"/>
                    <a:gd name="T23" fmla="*/ 0 60000 65536"/>
                    <a:gd name="T24" fmla="*/ 0 w 620"/>
                    <a:gd name="T25" fmla="*/ 0 h 332"/>
                    <a:gd name="T26" fmla="*/ 620 w 620"/>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0" h="332">
                      <a:moveTo>
                        <a:pt x="0" y="82"/>
                      </a:moveTo>
                      <a:lnTo>
                        <a:pt x="10" y="70"/>
                      </a:lnTo>
                      <a:lnTo>
                        <a:pt x="26" y="60"/>
                      </a:lnTo>
                      <a:lnTo>
                        <a:pt x="438" y="0"/>
                      </a:lnTo>
                      <a:lnTo>
                        <a:pt x="464" y="0"/>
                      </a:lnTo>
                      <a:lnTo>
                        <a:pt x="492" y="10"/>
                      </a:lnTo>
                      <a:lnTo>
                        <a:pt x="508" y="22"/>
                      </a:lnTo>
                      <a:lnTo>
                        <a:pt x="620" y="332"/>
                      </a:lnTo>
                    </a:path>
                  </a:pathLst>
                </a:custGeom>
                <a:noFill/>
                <a:ln w="9525">
                  <a:solidFill>
                    <a:schemeClr val="tx1"/>
                  </a:solidFill>
                  <a:round/>
                  <a:headEnd type="none" w="med" len="med"/>
                  <a:tailEnd type="none" w="med" len="med"/>
                </a:ln>
              </p:spPr>
              <p:txBody>
                <a:bodyPr/>
                <a:lstStyle/>
                <a:p>
                  <a:endParaRPr lang="en-US" dirty="0"/>
                </a:p>
              </p:txBody>
            </p:sp>
          </p:grpSp>
          <p:grpSp>
            <p:nvGrpSpPr>
              <p:cNvPr id="182579" name="Group 237"/>
              <p:cNvGrpSpPr>
                <a:grpSpLocks/>
              </p:cNvGrpSpPr>
              <p:nvPr/>
            </p:nvGrpSpPr>
            <p:grpSpPr bwMode="auto">
              <a:xfrm>
                <a:off x="582" y="4216"/>
                <a:ext cx="250" cy="181"/>
                <a:chOff x="582" y="4216"/>
                <a:chExt cx="250" cy="181"/>
              </a:xfrm>
            </p:grpSpPr>
            <p:sp>
              <p:nvSpPr>
                <p:cNvPr id="182486" name="Freeform 233"/>
                <p:cNvSpPr>
                  <a:spLocks/>
                </p:cNvSpPr>
                <p:nvPr/>
              </p:nvSpPr>
              <p:spPr bwMode="auto">
                <a:xfrm>
                  <a:off x="582" y="4216"/>
                  <a:ext cx="250" cy="181"/>
                </a:xfrm>
                <a:custGeom>
                  <a:avLst/>
                  <a:gdLst>
                    <a:gd name="T0" fmla="*/ 12 w 646"/>
                    <a:gd name="T1" fmla="*/ 26 h 482"/>
                    <a:gd name="T2" fmla="*/ 163 w 646"/>
                    <a:gd name="T3" fmla="*/ 2 h 482"/>
                    <a:gd name="T4" fmla="*/ 182 w 646"/>
                    <a:gd name="T5" fmla="*/ 0 h 482"/>
                    <a:gd name="T6" fmla="*/ 193 w 646"/>
                    <a:gd name="T7" fmla="*/ 2 h 482"/>
                    <a:gd name="T8" fmla="*/ 205 w 646"/>
                    <a:gd name="T9" fmla="*/ 8 h 482"/>
                    <a:gd name="T10" fmla="*/ 211 w 646"/>
                    <a:gd name="T11" fmla="*/ 17 h 482"/>
                    <a:gd name="T12" fmla="*/ 250 w 646"/>
                    <a:gd name="T13" fmla="*/ 125 h 482"/>
                    <a:gd name="T14" fmla="*/ 248 w 646"/>
                    <a:gd name="T15" fmla="*/ 137 h 482"/>
                    <a:gd name="T16" fmla="*/ 244 w 646"/>
                    <a:gd name="T17" fmla="*/ 146 h 482"/>
                    <a:gd name="T18" fmla="*/ 235 w 646"/>
                    <a:gd name="T19" fmla="*/ 154 h 482"/>
                    <a:gd name="T20" fmla="*/ 223 w 646"/>
                    <a:gd name="T21" fmla="*/ 158 h 482"/>
                    <a:gd name="T22" fmla="*/ 88 w 646"/>
                    <a:gd name="T23" fmla="*/ 181 h 482"/>
                    <a:gd name="T24" fmla="*/ 72 w 646"/>
                    <a:gd name="T25" fmla="*/ 179 h 482"/>
                    <a:gd name="T26" fmla="*/ 63 w 646"/>
                    <a:gd name="T27" fmla="*/ 176 h 482"/>
                    <a:gd name="T28" fmla="*/ 57 w 646"/>
                    <a:gd name="T29" fmla="*/ 170 h 482"/>
                    <a:gd name="T30" fmla="*/ 53 w 646"/>
                    <a:gd name="T31" fmla="*/ 165 h 482"/>
                    <a:gd name="T32" fmla="*/ 4 w 646"/>
                    <a:gd name="T33" fmla="*/ 60 h 482"/>
                    <a:gd name="T34" fmla="*/ 0 w 646"/>
                    <a:gd name="T35" fmla="*/ 50 h 482"/>
                    <a:gd name="T36" fmla="*/ 0 w 646"/>
                    <a:gd name="T37" fmla="*/ 42 h 482"/>
                    <a:gd name="T38" fmla="*/ 2 w 646"/>
                    <a:gd name="T39" fmla="*/ 35 h 482"/>
                    <a:gd name="T40" fmla="*/ 6 w 646"/>
                    <a:gd name="T41" fmla="*/ 29 h 482"/>
                    <a:gd name="T42" fmla="*/ 12 w 646"/>
                    <a:gd name="T43" fmla="*/ 26 h 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6"/>
                    <a:gd name="T67" fmla="*/ 0 h 482"/>
                    <a:gd name="T68" fmla="*/ 646 w 646"/>
                    <a:gd name="T69" fmla="*/ 482 h 4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6" h="482">
                      <a:moveTo>
                        <a:pt x="32" y="68"/>
                      </a:moveTo>
                      <a:lnTo>
                        <a:pt x="420" y="4"/>
                      </a:lnTo>
                      <a:lnTo>
                        <a:pt x="470" y="0"/>
                      </a:lnTo>
                      <a:lnTo>
                        <a:pt x="500" y="6"/>
                      </a:lnTo>
                      <a:lnTo>
                        <a:pt x="530" y="20"/>
                      </a:lnTo>
                      <a:lnTo>
                        <a:pt x="546" y="46"/>
                      </a:lnTo>
                      <a:lnTo>
                        <a:pt x="646" y="332"/>
                      </a:lnTo>
                      <a:lnTo>
                        <a:pt x="642" y="366"/>
                      </a:lnTo>
                      <a:lnTo>
                        <a:pt x="630" y="388"/>
                      </a:lnTo>
                      <a:lnTo>
                        <a:pt x="606" y="410"/>
                      </a:lnTo>
                      <a:lnTo>
                        <a:pt x="576" y="420"/>
                      </a:lnTo>
                      <a:lnTo>
                        <a:pt x="228" y="482"/>
                      </a:lnTo>
                      <a:lnTo>
                        <a:pt x="186" y="478"/>
                      </a:lnTo>
                      <a:lnTo>
                        <a:pt x="164" y="468"/>
                      </a:lnTo>
                      <a:lnTo>
                        <a:pt x="146" y="454"/>
                      </a:lnTo>
                      <a:lnTo>
                        <a:pt x="138" y="440"/>
                      </a:lnTo>
                      <a:lnTo>
                        <a:pt x="10" y="160"/>
                      </a:lnTo>
                      <a:lnTo>
                        <a:pt x="0" y="132"/>
                      </a:lnTo>
                      <a:lnTo>
                        <a:pt x="0" y="112"/>
                      </a:lnTo>
                      <a:lnTo>
                        <a:pt x="6" y="92"/>
                      </a:lnTo>
                      <a:lnTo>
                        <a:pt x="16" y="78"/>
                      </a:lnTo>
                      <a:lnTo>
                        <a:pt x="32" y="68"/>
                      </a:lnTo>
                      <a:close/>
                    </a:path>
                  </a:pathLst>
                </a:custGeom>
                <a:solidFill>
                  <a:srgbClr val="C0C0C0"/>
                </a:solidFill>
                <a:ln w="9525">
                  <a:solidFill>
                    <a:schemeClr val="tx1"/>
                  </a:solidFill>
                  <a:round/>
                  <a:headEnd/>
                  <a:tailEnd/>
                </a:ln>
              </p:spPr>
              <p:txBody>
                <a:bodyPr/>
                <a:lstStyle/>
                <a:p>
                  <a:endParaRPr lang="en-US" dirty="0"/>
                </a:p>
              </p:txBody>
            </p:sp>
            <p:sp>
              <p:nvSpPr>
                <p:cNvPr id="182487" name="Freeform 235"/>
                <p:cNvSpPr>
                  <a:spLocks/>
                </p:cNvSpPr>
                <p:nvPr/>
              </p:nvSpPr>
              <p:spPr bwMode="auto">
                <a:xfrm>
                  <a:off x="587" y="4224"/>
                  <a:ext cx="240" cy="124"/>
                </a:xfrm>
                <a:custGeom>
                  <a:avLst/>
                  <a:gdLst>
                    <a:gd name="T0" fmla="*/ 0 w 620"/>
                    <a:gd name="T1" fmla="*/ 31 h 332"/>
                    <a:gd name="T2" fmla="*/ 4 w 620"/>
                    <a:gd name="T3" fmla="*/ 26 h 332"/>
                    <a:gd name="T4" fmla="*/ 10 w 620"/>
                    <a:gd name="T5" fmla="*/ 22 h 332"/>
                    <a:gd name="T6" fmla="*/ 170 w 620"/>
                    <a:gd name="T7" fmla="*/ 0 h 332"/>
                    <a:gd name="T8" fmla="*/ 180 w 620"/>
                    <a:gd name="T9" fmla="*/ 0 h 332"/>
                    <a:gd name="T10" fmla="*/ 190 w 620"/>
                    <a:gd name="T11" fmla="*/ 4 h 332"/>
                    <a:gd name="T12" fmla="*/ 197 w 620"/>
                    <a:gd name="T13" fmla="*/ 8 h 332"/>
                    <a:gd name="T14" fmla="*/ 240 w 620"/>
                    <a:gd name="T15" fmla="*/ 124 h 332"/>
                    <a:gd name="T16" fmla="*/ 0 60000 65536"/>
                    <a:gd name="T17" fmla="*/ 0 60000 65536"/>
                    <a:gd name="T18" fmla="*/ 0 60000 65536"/>
                    <a:gd name="T19" fmla="*/ 0 60000 65536"/>
                    <a:gd name="T20" fmla="*/ 0 60000 65536"/>
                    <a:gd name="T21" fmla="*/ 0 60000 65536"/>
                    <a:gd name="T22" fmla="*/ 0 60000 65536"/>
                    <a:gd name="T23" fmla="*/ 0 60000 65536"/>
                    <a:gd name="T24" fmla="*/ 0 w 620"/>
                    <a:gd name="T25" fmla="*/ 0 h 332"/>
                    <a:gd name="T26" fmla="*/ 620 w 620"/>
                    <a:gd name="T27" fmla="*/ 332 h 3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0" h="332">
                      <a:moveTo>
                        <a:pt x="0" y="82"/>
                      </a:moveTo>
                      <a:lnTo>
                        <a:pt x="10" y="70"/>
                      </a:lnTo>
                      <a:lnTo>
                        <a:pt x="26" y="60"/>
                      </a:lnTo>
                      <a:lnTo>
                        <a:pt x="438" y="0"/>
                      </a:lnTo>
                      <a:lnTo>
                        <a:pt x="464" y="0"/>
                      </a:lnTo>
                      <a:lnTo>
                        <a:pt x="492" y="10"/>
                      </a:lnTo>
                      <a:lnTo>
                        <a:pt x="508" y="22"/>
                      </a:lnTo>
                      <a:lnTo>
                        <a:pt x="620" y="332"/>
                      </a:lnTo>
                    </a:path>
                  </a:pathLst>
                </a:custGeom>
                <a:noFill/>
                <a:ln w="9525">
                  <a:solidFill>
                    <a:schemeClr val="tx1"/>
                  </a:solidFill>
                  <a:round/>
                  <a:headEnd type="none" w="med" len="med"/>
                  <a:tailEnd type="none" w="med" len="med"/>
                </a:ln>
              </p:spPr>
              <p:txBody>
                <a:bodyPr/>
                <a:lstStyle/>
                <a:p>
                  <a:endParaRPr lang="en-US" dirty="0"/>
                </a:p>
              </p:txBody>
            </p:sp>
          </p:grpSp>
          <p:sp>
            <p:nvSpPr>
              <p:cNvPr id="182484" name="Freeform 234"/>
              <p:cNvSpPr>
                <a:spLocks/>
              </p:cNvSpPr>
              <p:nvPr/>
            </p:nvSpPr>
            <p:spPr bwMode="auto">
              <a:xfrm>
                <a:off x="625" y="4267"/>
                <a:ext cx="168" cy="481"/>
              </a:xfrm>
              <a:custGeom>
                <a:avLst/>
                <a:gdLst>
                  <a:gd name="T0" fmla="*/ 168 w 432"/>
                  <a:gd name="T1" fmla="*/ 59 h 1282"/>
                  <a:gd name="T2" fmla="*/ 86 w 432"/>
                  <a:gd name="T3" fmla="*/ 473 h 1282"/>
                  <a:gd name="T4" fmla="*/ 76 w 432"/>
                  <a:gd name="T5" fmla="*/ 479 h 1282"/>
                  <a:gd name="T6" fmla="*/ 61 w 432"/>
                  <a:gd name="T7" fmla="*/ 481 h 1282"/>
                  <a:gd name="T8" fmla="*/ 47 w 432"/>
                  <a:gd name="T9" fmla="*/ 476 h 1282"/>
                  <a:gd name="T10" fmla="*/ 40 w 432"/>
                  <a:gd name="T11" fmla="*/ 470 h 1282"/>
                  <a:gd name="T12" fmla="*/ 0 w 432"/>
                  <a:gd name="T13" fmla="*/ 54 h 1282"/>
                  <a:gd name="T14" fmla="*/ 5 w 432"/>
                  <a:gd name="T15" fmla="*/ 35 h 1282"/>
                  <a:gd name="T16" fmla="*/ 15 w 432"/>
                  <a:gd name="T17" fmla="*/ 23 h 1282"/>
                  <a:gd name="T18" fmla="*/ 23 w 432"/>
                  <a:gd name="T19" fmla="*/ 16 h 1282"/>
                  <a:gd name="T20" fmla="*/ 37 w 432"/>
                  <a:gd name="T21" fmla="*/ 7 h 1282"/>
                  <a:gd name="T22" fmla="*/ 56 w 432"/>
                  <a:gd name="T23" fmla="*/ 2 h 1282"/>
                  <a:gd name="T24" fmla="*/ 79 w 432"/>
                  <a:gd name="T25" fmla="*/ 0 h 1282"/>
                  <a:gd name="T26" fmla="*/ 96 w 432"/>
                  <a:gd name="T27" fmla="*/ 1 h 1282"/>
                  <a:gd name="T28" fmla="*/ 118 w 432"/>
                  <a:gd name="T29" fmla="*/ 7 h 1282"/>
                  <a:gd name="T30" fmla="*/ 138 w 432"/>
                  <a:gd name="T31" fmla="*/ 18 h 1282"/>
                  <a:gd name="T32" fmla="*/ 156 w 432"/>
                  <a:gd name="T33" fmla="*/ 34 h 1282"/>
                  <a:gd name="T34" fmla="*/ 168 w 432"/>
                  <a:gd name="T35" fmla="*/ 59 h 12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2"/>
                  <a:gd name="T55" fmla="*/ 0 h 1282"/>
                  <a:gd name="T56" fmla="*/ 432 w 432"/>
                  <a:gd name="T57" fmla="*/ 1282 h 12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2" h="1282">
                    <a:moveTo>
                      <a:pt x="432" y="156"/>
                    </a:moveTo>
                    <a:lnTo>
                      <a:pt x="222" y="1260"/>
                    </a:lnTo>
                    <a:lnTo>
                      <a:pt x="196" y="1278"/>
                    </a:lnTo>
                    <a:lnTo>
                      <a:pt x="158" y="1282"/>
                    </a:lnTo>
                    <a:lnTo>
                      <a:pt x="120" y="1270"/>
                    </a:lnTo>
                    <a:lnTo>
                      <a:pt x="102" y="1254"/>
                    </a:lnTo>
                    <a:lnTo>
                      <a:pt x="0" y="144"/>
                    </a:lnTo>
                    <a:lnTo>
                      <a:pt x="12" y="94"/>
                    </a:lnTo>
                    <a:lnTo>
                      <a:pt x="38" y="60"/>
                    </a:lnTo>
                    <a:lnTo>
                      <a:pt x="60" y="42"/>
                    </a:lnTo>
                    <a:lnTo>
                      <a:pt x="96" y="18"/>
                    </a:lnTo>
                    <a:lnTo>
                      <a:pt x="144" y="6"/>
                    </a:lnTo>
                    <a:lnTo>
                      <a:pt x="204" y="0"/>
                    </a:lnTo>
                    <a:lnTo>
                      <a:pt x="246" y="2"/>
                    </a:lnTo>
                    <a:lnTo>
                      <a:pt x="304" y="18"/>
                    </a:lnTo>
                    <a:lnTo>
                      <a:pt x="354" y="48"/>
                    </a:lnTo>
                    <a:lnTo>
                      <a:pt x="402" y="90"/>
                    </a:lnTo>
                    <a:lnTo>
                      <a:pt x="432" y="156"/>
                    </a:lnTo>
                    <a:close/>
                  </a:path>
                </a:pathLst>
              </a:custGeom>
              <a:solidFill>
                <a:srgbClr val="C0C0C0"/>
              </a:solidFill>
              <a:ln w="9525">
                <a:solidFill>
                  <a:schemeClr val="tx1"/>
                </a:solidFill>
                <a:round/>
                <a:headEnd/>
                <a:tailEnd/>
              </a:ln>
            </p:spPr>
            <p:txBody>
              <a:bodyPr/>
              <a:lstStyle/>
              <a:p>
                <a:endParaRPr lang="en-US" dirty="0"/>
              </a:p>
            </p:txBody>
          </p:sp>
          <p:sp>
            <p:nvSpPr>
              <p:cNvPr id="182485" name="Oval 236"/>
              <p:cNvSpPr>
                <a:spLocks noChangeArrowheads="1"/>
              </p:cNvSpPr>
              <p:nvPr/>
            </p:nvSpPr>
            <p:spPr bwMode="auto">
              <a:xfrm>
                <a:off x="674" y="4721"/>
                <a:ext cx="28" cy="15"/>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grpSp>
        <p:sp>
          <p:nvSpPr>
            <p:cNvPr id="182386" name="Rectangle 251"/>
            <p:cNvSpPr>
              <a:spLocks noChangeArrowheads="1"/>
            </p:cNvSpPr>
            <p:nvPr/>
          </p:nvSpPr>
          <p:spPr bwMode="auto">
            <a:xfrm>
              <a:off x="2955925" y="5981714"/>
              <a:ext cx="514350" cy="307975"/>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387" name="Line 252"/>
            <p:cNvSpPr>
              <a:spLocks noChangeShapeType="1"/>
            </p:cNvSpPr>
            <p:nvPr/>
          </p:nvSpPr>
          <p:spPr bwMode="auto">
            <a:xfrm>
              <a:off x="2952760" y="6137275"/>
              <a:ext cx="517525" cy="0"/>
            </a:xfrm>
            <a:prstGeom prst="line">
              <a:avLst/>
            </a:prstGeom>
            <a:noFill/>
            <a:ln w="12700">
              <a:solidFill>
                <a:schemeClr val="tx1"/>
              </a:solidFill>
              <a:round/>
              <a:headEnd/>
              <a:tailEnd/>
            </a:ln>
          </p:spPr>
          <p:txBody>
            <a:bodyPr/>
            <a:lstStyle/>
            <a:p>
              <a:endParaRPr lang="en-US" dirty="0"/>
            </a:p>
          </p:txBody>
        </p:sp>
        <p:sp>
          <p:nvSpPr>
            <p:cNvPr id="182388" name="Freeform 255"/>
            <p:cNvSpPr>
              <a:spLocks/>
            </p:cNvSpPr>
            <p:nvPr/>
          </p:nvSpPr>
          <p:spPr bwMode="auto">
            <a:xfrm>
              <a:off x="3338523" y="5978527"/>
              <a:ext cx="14287" cy="317500"/>
            </a:xfrm>
            <a:custGeom>
              <a:avLst/>
              <a:gdLst>
                <a:gd name="T0" fmla="*/ 0 w 9"/>
                <a:gd name="T1" fmla="*/ 0 h 200"/>
                <a:gd name="T2" fmla="*/ 0 w 9"/>
                <a:gd name="T3" fmla="*/ 317500 h 200"/>
                <a:gd name="T4" fmla="*/ 14287 w 9"/>
                <a:gd name="T5" fmla="*/ 312738 h 200"/>
                <a:gd name="T6" fmla="*/ 14287 w 9"/>
                <a:gd name="T7" fmla="*/ 1588 h 200"/>
                <a:gd name="T8" fmla="*/ 0 w 9"/>
                <a:gd name="T9" fmla="*/ 0 h 200"/>
                <a:gd name="T10" fmla="*/ 0 60000 65536"/>
                <a:gd name="T11" fmla="*/ 0 60000 65536"/>
                <a:gd name="T12" fmla="*/ 0 60000 65536"/>
                <a:gd name="T13" fmla="*/ 0 60000 65536"/>
                <a:gd name="T14" fmla="*/ 0 60000 65536"/>
                <a:gd name="T15" fmla="*/ 0 w 9"/>
                <a:gd name="T16" fmla="*/ 0 h 200"/>
                <a:gd name="T17" fmla="*/ 9 w 9"/>
                <a:gd name="T18" fmla="*/ 200 h 200"/>
              </a:gdLst>
              <a:ahLst/>
              <a:cxnLst>
                <a:cxn ang="T10">
                  <a:pos x="T0" y="T1"/>
                </a:cxn>
                <a:cxn ang="T11">
                  <a:pos x="T2" y="T3"/>
                </a:cxn>
                <a:cxn ang="T12">
                  <a:pos x="T4" y="T5"/>
                </a:cxn>
                <a:cxn ang="T13">
                  <a:pos x="T6" y="T7"/>
                </a:cxn>
                <a:cxn ang="T14">
                  <a:pos x="T8" y="T9"/>
                </a:cxn>
              </a:cxnLst>
              <a:rect l="T15" t="T16" r="T17" b="T18"/>
              <a:pathLst>
                <a:path w="9" h="200">
                  <a:moveTo>
                    <a:pt x="0" y="0"/>
                  </a:moveTo>
                  <a:lnTo>
                    <a:pt x="0" y="200"/>
                  </a:lnTo>
                  <a:lnTo>
                    <a:pt x="9" y="197"/>
                  </a:lnTo>
                  <a:lnTo>
                    <a:pt x="9" y="1"/>
                  </a:lnTo>
                  <a:lnTo>
                    <a:pt x="0" y="0"/>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389" name="Rectangle 256"/>
            <p:cNvSpPr>
              <a:spLocks noChangeArrowheads="1"/>
            </p:cNvSpPr>
            <p:nvPr/>
          </p:nvSpPr>
          <p:spPr bwMode="auto">
            <a:xfrm>
              <a:off x="2962285" y="6305551"/>
              <a:ext cx="403225" cy="357188"/>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390" name="Rectangle 257"/>
            <p:cNvSpPr>
              <a:spLocks noChangeArrowheads="1"/>
            </p:cNvSpPr>
            <p:nvPr/>
          </p:nvSpPr>
          <p:spPr bwMode="auto">
            <a:xfrm>
              <a:off x="3128964" y="6818313"/>
              <a:ext cx="138112" cy="584200"/>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nvGrpSpPr>
            <p:cNvPr id="182580" name="Group 267"/>
            <p:cNvGrpSpPr>
              <a:grpSpLocks/>
            </p:cNvGrpSpPr>
            <p:nvPr/>
          </p:nvGrpSpPr>
          <p:grpSpPr bwMode="auto">
            <a:xfrm>
              <a:off x="3359160" y="6899290"/>
              <a:ext cx="136525" cy="492126"/>
              <a:chOff x="2125" y="4330"/>
              <a:chExt cx="86" cy="310"/>
            </a:xfrm>
          </p:grpSpPr>
          <p:sp>
            <p:nvSpPr>
              <p:cNvPr id="182470" name="Rectangle 265"/>
              <p:cNvSpPr>
                <a:spLocks noChangeArrowheads="1"/>
              </p:cNvSpPr>
              <p:nvPr/>
            </p:nvSpPr>
            <p:spPr bwMode="auto">
              <a:xfrm>
                <a:off x="2125" y="4428"/>
                <a:ext cx="86" cy="155"/>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nvGrpSpPr>
              <p:cNvPr id="182581" name="Group 266"/>
              <p:cNvGrpSpPr>
                <a:grpSpLocks/>
              </p:cNvGrpSpPr>
              <p:nvPr/>
            </p:nvGrpSpPr>
            <p:grpSpPr bwMode="auto">
              <a:xfrm>
                <a:off x="2138" y="4330"/>
                <a:ext cx="56" cy="310"/>
                <a:chOff x="2138" y="4330"/>
                <a:chExt cx="56" cy="310"/>
              </a:xfrm>
            </p:grpSpPr>
            <p:sp>
              <p:nvSpPr>
                <p:cNvPr id="182472" name="Rectangle 258"/>
                <p:cNvSpPr>
                  <a:spLocks noChangeArrowheads="1"/>
                </p:cNvSpPr>
                <p:nvPr/>
              </p:nvSpPr>
              <p:spPr bwMode="auto">
                <a:xfrm>
                  <a:off x="2144" y="4376"/>
                  <a:ext cx="45" cy="264"/>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473" name="Rectangle 259"/>
                <p:cNvSpPr>
                  <a:spLocks noChangeArrowheads="1"/>
                </p:cNvSpPr>
                <p:nvPr/>
              </p:nvSpPr>
              <p:spPr bwMode="auto">
                <a:xfrm>
                  <a:off x="2138" y="4481"/>
                  <a:ext cx="56" cy="56"/>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474" name="AutoShape 260"/>
                <p:cNvSpPr>
                  <a:spLocks noChangeArrowheads="1"/>
                </p:cNvSpPr>
                <p:nvPr/>
              </p:nvSpPr>
              <p:spPr bwMode="auto">
                <a:xfrm>
                  <a:off x="2153" y="4395"/>
                  <a:ext cx="27" cy="69"/>
                </a:xfrm>
                <a:prstGeom prst="roundRect">
                  <a:avLst>
                    <a:gd name="adj" fmla="val 2678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475" name="AutoShape 261"/>
                <p:cNvSpPr>
                  <a:spLocks noChangeArrowheads="1"/>
                </p:cNvSpPr>
                <p:nvPr/>
              </p:nvSpPr>
              <p:spPr bwMode="auto">
                <a:xfrm>
                  <a:off x="2153" y="4556"/>
                  <a:ext cx="27" cy="69"/>
                </a:xfrm>
                <a:prstGeom prst="roundRect">
                  <a:avLst>
                    <a:gd name="adj" fmla="val 26787"/>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476" name="Oval 262"/>
                <p:cNvSpPr>
                  <a:spLocks noChangeArrowheads="1"/>
                </p:cNvSpPr>
                <p:nvPr/>
              </p:nvSpPr>
              <p:spPr bwMode="auto">
                <a:xfrm>
                  <a:off x="2153" y="4497"/>
                  <a:ext cx="27" cy="27"/>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2477" name="Rectangle 263"/>
                <p:cNvSpPr>
                  <a:spLocks noChangeArrowheads="1"/>
                </p:cNvSpPr>
                <p:nvPr/>
              </p:nvSpPr>
              <p:spPr bwMode="auto">
                <a:xfrm>
                  <a:off x="2142" y="4330"/>
                  <a:ext cx="46" cy="27"/>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2478" name="Freeform 264"/>
                <p:cNvSpPr>
                  <a:spLocks/>
                </p:cNvSpPr>
                <p:nvPr/>
              </p:nvSpPr>
              <p:spPr bwMode="auto">
                <a:xfrm>
                  <a:off x="2159" y="4358"/>
                  <a:ext cx="13" cy="18"/>
                </a:xfrm>
                <a:custGeom>
                  <a:avLst/>
                  <a:gdLst>
                    <a:gd name="T0" fmla="*/ 0 w 13"/>
                    <a:gd name="T1" fmla="*/ 1 h 18"/>
                    <a:gd name="T2" fmla="*/ 0 w 13"/>
                    <a:gd name="T3" fmla="*/ 18 h 18"/>
                    <a:gd name="T4" fmla="*/ 13 w 13"/>
                    <a:gd name="T5" fmla="*/ 18 h 18"/>
                    <a:gd name="T6" fmla="*/ 13 w 13"/>
                    <a:gd name="T7" fmla="*/ 0 h 18"/>
                    <a:gd name="T8" fmla="*/ 0 w 13"/>
                    <a:gd name="T9" fmla="*/ 1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
                      </a:moveTo>
                      <a:lnTo>
                        <a:pt x="0" y="18"/>
                      </a:lnTo>
                      <a:lnTo>
                        <a:pt x="13" y="18"/>
                      </a:lnTo>
                      <a:lnTo>
                        <a:pt x="13" y="0"/>
                      </a:lnTo>
                      <a:lnTo>
                        <a:pt x="0" y="1"/>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grpSp>
          <p:nvGrpSpPr>
            <p:cNvPr id="182582" name="Group 268"/>
            <p:cNvGrpSpPr>
              <a:grpSpLocks/>
            </p:cNvGrpSpPr>
            <p:nvPr/>
          </p:nvGrpSpPr>
          <p:grpSpPr bwMode="auto">
            <a:xfrm flipH="1">
              <a:off x="3282960" y="6877064"/>
              <a:ext cx="60325" cy="530225"/>
              <a:chOff x="3246" y="3062"/>
              <a:chExt cx="74" cy="298"/>
            </a:xfrm>
          </p:grpSpPr>
          <p:sp>
            <p:nvSpPr>
              <p:cNvPr id="182467" name="Freeform 269"/>
              <p:cNvSpPr>
                <a:spLocks/>
              </p:cNvSpPr>
              <p:nvPr/>
            </p:nvSpPr>
            <p:spPr bwMode="auto">
              <a:xfrm>
                <a:off x="3246" y="3062"/>
                <a:ext cx="74" cy="298"/>
              </a:xfrm>
              <a:custGeom>
                <a:avLst/>
                <a:gdLst>
                  <a:gd name="T0" fmla="*/ 6 w 74"/>
                  <a:gd name="T1" fmla="*/ 26 h 298"/>
                  <a:gd name="T2" fmla="*/ 36 w 74"/>
                  <a:gd name="T3" fmla="*/ 0 h 298"/>
                  <a:gd name="T4" fmla="*/ 58 w 74"/>
                  <a:gd name="T5" fmla="*/ 6 h 298"/>
                  <a:gd name="T6" fmla="*/ 72 w 74"/>
                  <a:gd name="T7" fmla="*/ 36 h 298"/>
                  <a:gd name="T8" fmla="*/ 70 w 74"/>
                  <a:gd name="T9" fmla="*/ 104 h 298"/>
                  <a:gd name="T10" fmla="*/ 64 w 74"/>
                  <a:gd name="T11" fmla="*/ 134 h 298"/>
                  <a:gd name="T12" fmla="*/ 72 w 74"/>
                  <a:gd name="T13" fmla="*/ 170 h 298"/>
                  <a:gd name="T14" fmla="*/ 74 w 74"/>
                  <a:gd name="T15" fmla="*/ 212 h 298"/>
                  <a:gd name="T16" fmla="*/ 72 w 74"/>
                  <a:gd name="T17" fmla="*/ 268 h 298"/>
                  <a:gd name="T18" fmla="*/ 52 w 74"/>
                  <a:gd name="T19" fmla="*/ 294 h 298"/>
                  <a:gd name="T20" fmla="*/ 34 w 74"/>
                  <a:gd name="T21" fmla="*/ 298 h 298"/>
                  <a:gd name="T22" fmla="*/ 10 w 74"/>
                  <a:gd name="T23" fmla="*/ 292 h 298"/>
                  <a:gd name="T24" fmla="*/ 2 w 74"/>
                  <a:gd name="T25" fmla="*/ 266 h 298"/>
                  <a:gd name="T26" fmla="*/ 8 w 74"/>
                  <a:gd name="T27" fmla="*/ 188 h 298"/>
                  <a:gd name="T28" fmla="*/ 14 w 74"/>
                  <a:gd name="T29" fmla="*/ 152 h 298"/>
                  <a:gd name="T30" fmla="*/ 8 w 74"/>
                  <a:gd name="T31" fmla="*/ 114 h 298"/>
                  <a:gd name="T32" fmla="*/ 0 w 74"/>
                  <a:gd name="T33" fmla="*/ 86 h 298"/>
                  <a:gd name="T34" fmla="*/ 0 w 74"/>
                  <a:gd name="T35" fmla="*/ 52 h 298"/>
                  <a:gd name="T36" fmla="*/ 6 w 74"/>
                  <a:gd name="T37" fmla="*/ 26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298"/>
                  <a:gd name="T59" fmla="*/ 74 w 74"/>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298">
                    <a:moveTo>
                      <a:pt x="6" y="26"/>
                    </a:moveTo>
                    <a:lnTo>
                      <a:pt x="36" y="0"/>
                    </a:lnTo>
                    <a:lnTo>
                      <a:pt x="58" y="6"/>
                    </a:lnTo>
                    <a:lnTo>
                      <a:pt x="72" y="36"/>
                    </a:lnTo>
                    <a:lnTo>
                      <a:pt x="70" y="104"/>
                    </a:lnTo>
                    <a:lnTo>
                      <a:pt x="64" y="134"/>
                    </a:lnTo>
                    <a:lnTo>
                      <a:pt x="72" y="170"/>
                    </a:lnTo>
                    <a:lnTo>
                      <a:pt x="74" y="212"/>
                    </a:lnTo>
                    <a:lnTo>
                      <a:pt x="72" y="268"/>
                    </a:lnTo>
                    <a:lnTo>
                      <a:pt x="52" y="294"/>
                    </a:lnTo>
                    <a:lnTo>
                      <a:pt x="34" y="298"/>
                    </a:lnTo>
                    <a:lnTo>
                      <a:pt x="10" y="292"/>
                    </a:lnTo>
                    <a:lnTo>
                      <a:pt x="2" y="266"/>
                    </a:lnTo>
                    <a:lnTo>
                      <a:pt x="8" y="188"/>
                    </a:lnTo>
                    <a:lnTo>
                      <a:pt x="14" y="152"/>
                    </a:lnTo>
                    <a:lnTo>
                      <a:pt x="8" y="114"/>
                    </a:lnTo>
                    <a:lnTo>
                      <a:pt x="0" y="86"/>
                    </a:lnTo>
                    <a:lnTo>
                      <a:pt x="0" y="52"/>
                    </a:lnTo>
                    <a:lnTo>
                      <a:pt x="6" y="2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68" name="Line 270"/>
              <p:cNvSpPr>
                <a:spLocks noChangeShapeType="1"/>
              </p:cNvSpPr>
              <p:nvPr/>
            </p:nvSpPr>
            <p:spPr bwMode="auto">
              <a:xfrm flipV="1">
                <a:off x="3256" y="3190"/>
                <a:ext cx="54" cy="8"/>
              </a:xfrm>
              <a:prstGeom prst="line">
                <a:avLst/>
              </a:prstGeom>
              <a:noFill/>
              <a:ln w="12700">
                <a:solidFill>
                  <a:schemeClr val="tx1"/>
                </a:solidFill>
                <a:round/>
                <a:headEnd/>
                <a:tailEnd/>
              </a:ln>
            </p:spPr>
            <p:txBody>
              <a:bodyPr/>
              <a:lstStyle/>
              <a:p>
                <a:endParaRPr lang="en-US" dirty="0"/>
              </a:p>
            </p:txBody>
          </p:sp>
          <p:sp>
            <p:nvSpPr>
              <p:cNvPr id="182469" name="Line 271"/>
              <p:cNvSpPr>
                <a:spLocks noChangeShapeType="1"/>
              </p:cNvSpPr>
              <p:nvPr/>
            </p:nvSpPr>
            <p:spPr bwMode="auto">
              <a:xfrm flipV="1">
                <a:off x="3260" y="3202"/>
                <a:ext cx="50" cy="10"/>
              </a:xfrm>
              <a:prstGeom prst="line">
                <a:avLst/>
              </a:prstGeom>
              <a:noFill/>
              <a:ln w="12700">
                <a:solidFill>
                  <a:schemeClr val="tx1"/>
                </a:solidFill>
                <a:round/>
                <a:headEnd/>
                <a:tailEnd/>
              </a:ln>
            </p:spPr>
            <p:txBody>
              <a:bodyPr/>
              <a:lstStyle/>
              <a:p>
                <a:endParaRPr lang="en-US" dirty="0"/>
              </a:p>
            </p:txBody>
          </p:sp>
        </p:grpSp>
        <p:sp>
          <p:nvSpPr>
            <p:cNvPr id="182393" name="AutoShape 277"/>
            <p:cNvSpPr>
              <a:spLocks noChangeArrowheads="1"/>
            </p:cNvSpPr>
            <p:nvPr/>
          </p:nvSpPr>
          <p:spPr bwMode="auto">
            <a:xfrm>
              <a:off x="3078163" y="6669101"/>
              <a:ext cx="292100" cy="144463"/>
            </a:xfrm>
            <a:prstGeom prst="roundRect">
              <a:avLst>
                <a:gd name="adj" fmla="val 16667"/>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grpSp>
          <p:nvGrpSpPr>
            <p:cNvPr id="182583" name="Group 272"/>
            <p:cNvGrpSpPr>
              <a:grpSpLocks/>
            </p:cNvGrpSpPr>
            <p:nvPr/>
          </p:nvGrpSpPr>
          <p:grpSpPr bwMode="auto">
            <a:xfrm rot="16200000" flipH="1">
              <a:off x="3213894" y="6593683"/>
              <a:ext cx="106363" cy="317500"/>
              <a:chOff x="3246" y="3062"/>
              <a:chExt cx="74" cy="298"/>
            </a:xfrm>
          </p:grpSpPr>
          <p:sp>
            <p:nvSpPr>
              <p:cNvPr id="182464" name="Freeform 273"/>
              <p:cNvSpPr>
                <a:spLocks/>
              </p:cNvSpPr>
              <p:nvPr/>
            </p:nvSpPr>
            <p:spPr bwMode="auto">
              <a:xfrm>
                <a:off x="3246" y="3062"/>
                <a:ext cx="74" cy="298"/>
              </a:xfrm>
              <a:custGeom>
                <a:avLst/>
                <a:gdLst>
                  <a:gd name="T0" fmla="*/ 6 w 74"/>
                  <a:gd name="T1" fmla="*/ 26 h 298"/>
                  <a:gd name="T2" fmla="*/ 36 w 74"/>
                  <a:gd name="T3" fmla="*/ 0 h 298"/>
                  <a:gd name="T4" fmla="*/ 58 w 74"/>
                  <a:gd name="T5" fmla="*/ 6 h 298"/>
                  <a:gd name="T6" fmla="*/ 72 w 74"/>
                  <a:gd name="T7" fmla="*/ 36 h 298"/>
                  <a:gd name="T8" fmla="*/ 70 w 74"/>
                  <a:gd name="T9" fmla="*/ 104 h 298"/>
                  <a:gd name="T10" fmla="*/ 64 w 74"/>
                  <a:gd name="T11" fmla="*/ 134 h 298"/>
                  <a:gd name="T12" fmla="*/ 72 w 74"/>
                  <a:gd name="T13" fmla="*/ 170 h 298"/>
                  <a:gd name="T14" fmla="*/ 74 w 74"/>
                  <a:gd name="T15" fmla="*/ 212 h 298"/>
                  <a:gd name="T16" fmla="*/ 72 w 74"/>
                  <a:gd name="T17" fmla="*/ 268 h 298"/>
                  <a:gd name="T18" fmla="*/ 52 w 74"/>
                  <a:gd name="T19" fmla="*/ 294 h 298"/>
                  <a:gd name="T20" fmla="*/ 34 w 74"/>
                  <a:gd name="T21" fmla="*/ 298 h 298"/>
                  <a:gd name="T22" fmla="*/ 10 w 74"/>
                  <a:gd name="T23" fmla="*/ 292 h 298"/>
                  <a:gd name="T24" fmla="*/ 2 w 74"/>
                  <a:gd name="T25" fmla="*/ 266 h 298"/>
                  <a:gd name="T26" fmla="*/ 8 w 74"/>
                  <a:gd name="T27" fmla="*/ 188 h 298"/>
                  <a:gd name="T28" fmla="*/ 14 w 74"/>
                  <a:gd name="T29" fmla="*/ 152 h 298"/>
                  <a:gd name="T30" fmla="*/ 8 w 74"/>
                  <a:gd name="T31" fmla="*/ 114 h 298"/>
                  <a:gd name="T32" fmla="*/ 0 w 74"/>
                  <a:gd name="T33" fmla="*/ 86 h 298"/>
                  <a:gd name="T34" fmla="*/ 0 w 74"/>
                  <a:gd name="T35" fmla="*/ 52 h 298"/>
                  <a:gd name="T36" fmla="*/ 6 w 74"/>
                  <a:gd name="T37" fmla="*/ 26 h 2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298"/>
                  <a:gd name="T59" fmla="*/ 74 w 74"/>
                  <a:gd name="T60" fmla="*/ 298 h 2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298">
                    <a:moveTo>
                      <a:pt x="6" y="26"/>
                    </a:moveTo>
                    <a:lnTo>
                      <a:pt x="36" y="0"/>
                    </a:lnTo>
                    <a:lnTo>
                      <a:pt x="58" y="6"/>
                    </a:lnTo>
                    <a:lnTo>
                      <a:pt x="72" y="36"/>
                    </a:lnTo>
                    <a:lnTo>
                      <a:pt x="70" y="104"/>
                    </a:lnTo>
                    <a:lnTo>
                      <a:pt x="64" y="134"/>
                    </a:lnTo>
                    <a:lnTo>
                      <a:pt x="72" y="170"/>
                    </a:lnTo>
                    <a:lnTo>
                      <a:pt x="74" y="212"/>
                    </a:lnTo>
                    <a:lnTo>
                      <a:pt x="72" y="268"/>
                    </a:lnTo>
                    <a:lnTo>
                      <a:pt x="52" y="294"/>
                    </a:lnTo>
                    <a:lnTo>
                      <a:pt x="34" y="298"/>
                    </a:lnTo>
                    <a:lnTo>
                      <a:pt x="10" y="292"/>
                    </a:lnTo>
                    <a:lnTo>
                      <a:pt x="2" y="266"/>
                    </a:lnTo>
                    <a:lnTo>
                      <a:pt x="8" y="188"/>
                    </a:lnTo>
                    <a:lnTo>
                      <a:pt x="14" y="152"/>
                    </a:lnTo>
                    <a:lnTo>
                      <a:pt x="8" y="114"/>
                    </a:lnTo>
                    <a:lnTo>
                      <a:pt x="0" y="86"/>
                    </a:lnTo>
                    <a:lnTo>
                      <a:pt x="0" y="52"/>
                    </a:lnTo>
                    <a:lnTo>
                      <a:pt x="6" y="2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65" name="Line 274"/>
              <p:cNvSpPr>
                <a:spLocks noChangeShapeType="1"/>
              </p:cNvSpPr>
              <p:nvPr/>
            </p:nvSpPr>
            <p:spPr bwMode="auto">
              <a:xfrm flipV="1">
                <a:off x="3256" y="3190"/>
                <a:ext cx="54" cy="8"/>
              </a:xfrm>
              <a:prstGeom prst="line">
                <a:avLst/>
              </a:prstGeom>
              <a:noFill/>
              <a:ln w="12700">
                <a:solidFill>
                  <a:schemeClr val="tx1"/>
                </a:solidFill>
                <a:round/>
                <a:headEnd/>
                <a:tailEnd/>
              </a:ln>
            </p:spPr>
            <p:txBody>
              <a:bodyPr/>
              <a:lstStyle/>
              <a:p>
                <a:endParaRPr lang="en-US" dirty="0"/>
              </a:p>
            </p:txBody>
          </p:sp>
          <p:sp>
            <p:nvSpPr>
              <p:cNvPr id="182466" name="Line 275"/>
              <p:cNvSpPr>
                <a:spLocks noChangeShapeType="1"/>
              </p:cNvSpPr>
              <p:nvPr/>
            </p:nvSpPr>
            <p:spPr bwMode="auto">
              <a:xfrm flipV="1">
                <a:off x="3260" y="3202"/>
                <a:ext cx="50" cy="10"/>
              </a:xfrm>
              <a:prstGeom prst="line">
                <a:avLst/>
              </a:prstGeom>
              <a:noFill/>
              <a:ln w="12700">
                <a:solidFill>
                  <a:schemeClr val="tx1"/>
                </a:solidFill>
                <a:round/>
                <a:headEnd/>
                <a:tailEnd/>
              </a:ln>
            </p:spPr>
            <p:txBody>
              <a:bodyPr/>
              <a:lstStyle/>
              <a:p>
                <a:endParaRPr lang="en-US" dirty="0"/>
              </a:p>
            </p:txBody>
          </p:sp>
        </p:grpSp>
        <p:grpSp>
          <p:nvGrpSpPr>
            <p:cNvPr id="182584" name="Group 285"/>
            <p:cNvGrpSpPr>
              <a:grpSpLocks/>
            </p:cNvGrpSpPr>
            <p:nvPr/>
          </p:nvGrpSpPr>
          <p:grpSpPr bwMode="auto">
            <a:xfrm>
              <a:off x="3343292" y="5903996"/>
              <a:ext cx="701676" cy="84138"/>
              <a:chOff x="2301" y="3761"/>
              <a:chExt cx="442" cy="53"/>
            </a:xfrm>
          </p:grpSpPr>
          <p:sp>
            <p:nvSpPr>
              <p:cNvPr id="182457" name="Freeform 278"/>
              <p:cNvSpPr>
                <a:spLocks/>
              </p:cNvSpPr>
              <p:nvPr/>
            </p:nvSpPr>
            <p:spPr bwMode="auto">
              <a:xfrm>
                <a:off x="2301" y="3771"/>
                <a:ext cx="90" cy="30"/>
              </a:xfrm>
              <a:custGeom>
                <a:avLst/>
                <a:gdLst>
                  <a:gd name="T0" fmla="*/ 56 w 90"/>
                  <a:gd name="T1" fmla="*/ 0 h 30"/>
                  <a:gd name="T2" fmla="*/ 30 w 90"/>
                  <a:gd name="T3" fmla="*/ 2 h 30"/>
                  <a:gd name="T4" fmla="*/ 11 w 90"/>
                  <a:gd name="T5" fmla="*/ 8 h 30"/>
                  <a:gd name="T6" fmla="*/ 0 w 90"/>
                  <a:gd name="T7" fmla="*/ 18 h 30"/>
                  <a:gd name="T8" fmla="*/ 27 w 90"/>
                  <a:gd name="T9" fmla="*/ 15 h 30"/>
                  <a:gd name="T10" fmla="*/ 45 w 90"/>
                  <a:gd name="T11" fmla="*/ 17 h 30"/>
                  <a:gd name="T12" fmla="*/ 32 w 90"/>
                  <a:gd name="T13" fmla="*/ 21 h 30"/>
                  <a:gd name="T14" fmla="*/ 2 w 90"/>
                  <a:gd name="T15" fmla="*/ 18 h 30"/>
                  <a:gd name="T16" fmla="*/ 23 w 90"/>
                  <a:gd name="T17" fmla="*/ 27 h 30"/>
                  <a:gd name="T18" fmla="*/ 48 w 90"/>
                  <a:gd name="T19" fmla="*/ 30 h 30"/>
                  <a:gd name="T20" fmla="*/ 71 w 90"/>
                  <a:gd name="T21" fmla="*/ 29 h 30"/>
                  <a:gd name="T22" fmla="*/ 90 w 90"/>
                  <a:gd name="T23" fmla="*/ 27 h 30"/>
                  <a:gd name="T24" fmla="*/ 83 w 90"/>
                  <a:gd name="T25" fmla="*/ 15 h 30"/>
                  <a:gd name="T26" fmla="*/ 57 w 90"/>
                  <a:gd name="T27" fmla="*/ 15 h 30"/>
                  <a:gd name="T28" fmla="*/ 83 w 90"/>
                  <a:gd name="T29" fmla="*/ 17 h 30"/>
                  <a:gd name="T30" fmla="*/ 89 w 90"/>
                  <a:gd name="T31" fmla="*/ 2 h 30"/>
                  <a:gd name="T32" fmla="*/ 56 w 9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0"/>
                  <a:gd name="T53" fmla="*/ 90 w 9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0">
                    <a:moveTo>
                      <a:pt x="56" y="0"/>
                    </a:moveTo>
                    <a:lnTo>
                      <a:pt x="30" y="2"/>
                    </a:lnTo>
                    <a:lnTo>
                      <a:pt x="11" y="8"/>
                    </a:lnTo>
                    <a:lnTo>
                      <a:pt x="0" y="18"/>
                    </a:lnTo>
                    <a:lnTo>
                      <a:pt x="27" y="15"/>
                    </a:lnTo>
                    <a:lnTo>
                      <a:pt x="45" y="17"/>
                    </a:lnTo>
                    <a:lnTo>
                      <a:pt x="32" y="21"/>
                    </a:lnTo>
                    <a:lnTo>
                      <a:pt x="2" y="18"/>
                    </a:lnTo>
                    <a:lnTo>
                      <a:pt x="23" y="27"/>
                    </a:lnTo>
                    <a:lnTo>
                      <a:pt x="48" y="30"/>
                    </a:lnTo>
                    <a:lnTo>
                      <a:pt x="71" y="29"/>
                    </a:lnTo>
                    <a:lnTo>
                      <a:pt x="90" y="27"/>
                    </a:lnTo>
                    <a:lnTo>
                      <a:pt x="83" y="15"/>
                    </a:lnTo>
                    <a:lnTo>
                      <a:pt x="57" y="15"/>
                    </a:lnTo>
                    <a:lnTo>
                      <a:pt x="83" y="17"/>
                    </a:lnTo>
                    <a:lnTo>
                      <a:pt x="89" y="2"/>
                    </a:lnTo>
                    <a:lnTo>
                      <a:pt x="56"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nvGrpSpPr>
              <p:cNvPr id="182585" name="Group 281"/>
              <p:cNvGrpSpPr>
                <a:grpSpLocks/>
              </p:cNvGrpSpPr>
              <p:nvPr/>
            </p:nvGrpSpPr>
            <p:grpSpPr bwMode="auto">
              <a:xfrm>
                <a:off x="2388" y="3761"/>
                <a:ext cx="354" cy="27"/>
                <a:chOff x="2388" y="3761"/>
                <a:chExt cx="354" cy="27"/>
              </a:xfrm>
            </p:grpSpPr>
            <p:sp>
              <p:nvSpPr>
                <p:cNvPr id="182462" name="Freeform 279"/>
                <p:cNvSpPr>
                  <a:spLocks/>
                </p:cNvSpPr>
                <p:nvPr/>
              </p:nvSpPr>
              <p:spPr bwMode="auto">
                <a:xfrm>
                  <a:off x="2388" y="3765"/>
                  <a:ext cx="296" cy="20"/>
                </a:xfrm>
                <a:custGeom>
                  <a:avLst/>
                  <a:gdLst>
                    <a:gd name="T0" fmla="*/ 3 w 296"/>
                    <a:gd name="T1" fmla="*/ 6 h 20"/>
                    <a:gd name="T2" fmla="*/ 296 w 296"/>
                    <a:gd name="T3" fmla="*/ 0 h 20"/>
                    <a:gd name="T4" fmla="*/ 296 w 296"/>
                    <a:gd name="T5" fmla="*/ 18 h 20"/>
                    <a:gd name="T6" fmla="*/ 0 w 296"/>
                    <a:gd name="T7" fmla="*/ 20 h 20"/>
                    <a:gd name="T8" fmla="*/ 3 w 296"/>
                    <a:gd name="T9" fmla="*/ 6 h 20"/>
                    <a:gd name="T10" fmla="*/ 0 60000 65536"/>
                    <a:gd name="T11" fmla="*/ 0 60000 65536"/>
                    <a:gd name="T12" fmla="*/ 0 60000 65536"/>
                    <a:gd name="T13" fmla="*/ 0 60000 65536"/>
                    <a:gd name="T14" fmla="*/ 0 60000 65536"/>
                    <a:gd name="T15" fmla="*/ 0 w 296"/>
                    <a:gd name="T16" fmla="*/ 0 h 20"/>
                    <a:gd name="T17" fmla="*/ 296 w 296"/>
                    <a:gd name="T18" fmla="*/ 20 h 20"/>
                  </a:gdLst>
                  <a:ahLst/>
                  <a:cxnLst>
                    <a:cxn ang="T10">
                      <a:pos x="T0" y="T1"/>
                    </a:cxn>
                    <a:cxn ang="T11">
                      <a:pos x="T2" y="T3"/>
                    </a:cxn>
                    <a:cxn ang="T12">
                      <a:pos x="T4" y="T5"/>
                    </a:cxn>
                    <a:cxn ang="T13">
                      <a:pos x="T6" y="T7"/>
                    </a:cxn>
                    <a:cxn ang="T14">
                      <a:pos x="T8" y="T9"/>
                    </a:cxn>
                  </a:cxnLst>
                  <a:rect l="T15" t="T16" r="T17" b="T18"/>
                  <a:pathLst>
                    <a:path w="296" h="20">
                      <a:moveTo>
                        <a:pt x="3" y="6"/>
                      </a:moveTo>
                      <a:lnTo>
                        <a:pt x="296" y="0"/>
                      </a:lnTo>
                      <a:lnTo>
                        <a:pt x="296" y="18"/>
                      </a:lnTo>
                      <a:lnTo>
                        <a:pt x="0" y="2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63" name="Freeform 280"/>
                <p:cNvSpPr>
                  <a:spLocks/>
                </p:cNvSpPr>
                <p:nvPr/>
              </p:nvSpPr>
              <p:spPr bwMode="auto">
                <a:xfrm>
                  <a:off x="2685" y="3761"/>
                  <a:ext cx="57" cy="27"/>
                </a:xfrm>
                <a:custGeom>
                  <a:avLst/>
                  <a:gdLst>
                    <a:gd name="T0" fmla="*/ 0 w 57"/>
                    <a:gd name="T1" fmla="*/ 0 h 27"/>
                    <a:gd name="T2" fmla="*/ 0 w 57"/>
                    <a:gd name="T3" fmla="*/ 27 h 27"/>
                    <a:gd name="T4" fmla="*/ 57 w 57"/>
                    <a:gd name="T5" fmla="*/ 27 h 27"/>
                    <a:gd name="T6" fmla="*/ 57 w 57"/>
                    <a:gd name="T7" fmla="*/ 1 h 27"/>
                    <a:gd name="T8" fmla="*/ 0 w 57"/>
                    <a:gd name="T9" fmla="*/ 0 h 27"/>
                    <a:gd name="T10" fmla="*/ 0 60000 65536"/>
                    <a:gd name="T11" fmla="*/ 0 60000 65536"/>
                    <a:gd name="T12" fmla="*/ 0 60000 65536"/>
                    <a:gd name="T13" fmla="*/ 0 60000 65536"/>
                    <a:gd name="T14" fmla="*/ 0 60000 65536"/>
                    <a:gd name="T15" fmla="*/ 0 w 57"/>
                    <a:gd name="T16" fmla="*/ 0 h 27"/>
                    <a:gd name="T17" fmla="*/ 57 w 57"/>
                    <a:gd name="T18" fmla="*/ 27 h 27"/>
                  </a:gdLst>
                  <a:ahLst/>
                  <a:cxnLst>
                    <a:cxn ang="T10">
                      <a:pos x="T0" y="T1"/>
                    </a:cxn>
                    <a:cxn ang="T11">
                      <a:pos x="T2" y="T3"/>
                    </a:cxn>
                    <a:cxn ang="T12">
                      <a:pos x="T4" y="T5"/>
                    </a:cxn>
                    <a:cxn ang="T13">
                      <a:pos x="T6" y="T7"/>
                    </a:cxn>
                    <a:cxn ang="T14">
                      <a:pos x="T8" y="T9"/>
                    </a:cxn>
                  </a:cxnLst>
                  <a:rect l="T15" t="T16" r="T17" b="T18"/>
                  <a:pathLst>
                    <a:path w="57" h="27">
                      <a:moveTo>
                        <a:pt x="0" y="0"/>
                      </a:moveTo>
                      <a:lnTo>
                        <a:pt x="0" y="27"/>
                      </a:lnTo>
                      <a:lnTo>
                        <a:pt x="57" y="27"/>
                      </a:lnTo>
                      <a:lnTo>
                        <a:pt x="57" y="1"/>
                      </a:lnTo>
                      <a:lnTo>
                        <a:pt x="0" y="0"/>
                      </a:lnTo>
                      <a:close/>
                    </a:path>
                  </a:pathLst>
                </a:custGeom>
                <a:solidFill>
                  <a:srgbClr val="000000"/>
                </a:solidFill>
                <a:ln w="12700" cap="flat" cmpd="sng">
                  <a:solidFill>
                    <a:schemeClr val="tx1"/>
                  </a:solidFill>
                  <a:prstDash val="solid"/>
                  <a:round/>
                  <a:headEnd/>
                  <a:tailEnd/>
                </a:ln>
              </p:spPr>
              <p:txBody>
                <a:bodyPr/>
                <a:lstStyle/>
                <a:p>
                  <a:endParaRPr lang="en-US" dirty="0"/>
                </a:p>
              </p:txBody>
            </p:sp>
          </p:grpSp>
          <p:grpSp>
            <p:nvGrpSpPr>
              <p:cNvPr id="182586" name="Group 282"/>
              <p:cNvGrpSpPr>
                <a:grpSpLocks/>
              </p:cNvGrpSpPr>
              <p:nvPr/>
            </p:nvGrpSpPr>
            <p:grpSpPr bwMode="auto">
              <a:xfrm flipV="1">
                <a:off x="2389" y="3787"/>
                <a:ext cx="354" cy="27"/>
                <a:chOff x="2388" y="3761"/>
                <a:chExt cx="354" cy="27"/>
              </a:xfrm>
            </p:grpSpPr>
            <p:sp>
              <p:nvSpPr>
                <p:cNvPr id="182460" name="Freeform 283"/>
                <p:cNvSpPr>
                  <a:spLocks/>
                </p:cNvSpPr>
                <p:nvPr/>
              </p:nvSpPr>
              <p:spPr bwMode="auto">
                <a:xfrm>
                  <a:off x="2388" y="3765"/>
                  <a:ext cx="296" cy="20"/>
                </a:xfrm>
                <a:custGeom>
                  <a:avLst/>
                  <a:gdLst>
                    <a:gd name="T0" fmla="*/ 3 w 296"/>
                    <a:gd name="T1" fmla="*/ 6 h 20"/>
                    <a:gd name="T2" fmla="*/ 296 w 296"/>
                    <a:gd name="T3" fmla="*/ 0 h 20"/>
                    <a:gd name="T4" fmla="*/ 296 w 296"/>
                    <a:gd name="T5" fmla="*/ 18 h 20"/>
                    <a:gd name="T6" fmla="*/ 0 w 296"/>
                    <a:gd name="T7" fmla="*/ 20 h 20"/>
                    <a:gd name="T8" fmla="*/ 3 w 296"/>
                    <a:gd name="T9" fmla="*/ 6 h 20"/>
                    <a:gd name="T10" fmla="*/ 0 60000 65536"/>
                    <a:gd name="T11" fmla="*/ 0 60000 65536"/>
                    <a:gd name="T12" fmla="*/ 0 60000 65536"/>
                    <a:gd name="T13" fmla="*/ 0 60000 65536"/>
                    <a:gd name="T14" fmla="*/ 0 60000 65536"/>
                    <a:gd name="T15" fmla="*/ 0 w 296"/>
                    <a:gd name="T16" fmla="*/ 0 h 20"/>
                    <a:gd name="T17" fmla="*/ 296 w 296"/>
                    <a:gd name="T18" fmla="*/ 20 h 20"/>
                  </a:gdLst>
                  <a:ahLst/>
                  <a:cxnLst>
                    <a:cxn ang="T10">
                      <a:pos x="T0" y="T1"/>
                    </a:cxn>
                    <a:cxn ang="T11">
                      <a:pos x="T2" y="T3"/>
                    </a:cxn>
                    <a:cxn ang="T12">
                      <a:pos x="T4" y="T5"/>
                    </a:cxn>
                    <a:cxn ang="T13">
                      <a:pos x="T6" y="T7"/>
                    </a:cxn>
                    <a:cxn ang="T14">
                      <a:pos x="T8" y="T9"/>
                    </a:cxn>
                  </a:cxnLst>
                  <a:rect l="T15" t="T16" r="T17" b="T18"/>
                  <a:pathLst>
                    <a:path w="296" h="20">
                      <a:moveTo>
                        <a:pt x="3" y="6"/>
                      </a:moveTo>
                      <a:lnTo>
                        <a:pt x="296" y="0"/>
                      </a:lnTo>
                      <a:lnTo>
                        <a:pt x="296" y="18"/>
                      </a:lnTo>
                      <a:lnTo>
                        <a:pt x="0" y="2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61" name="Freeform 284"/>
                <p:cNvSpPr>
                  <a:spLocks/>
                </p:cNvSpPr>
                <p:nvPr/>
              </p:nvSpPr>
              <p:spPr bwMode="auto">
                <a:xfrm>
                  <a:off x="2685" y="3761"/>
                  <a:ext cx="57" cy="27"/>
                </a:xfrm>
                <a:custGeom>
                  <a:avLst/>
                  <a:gdLst>
                    <a:gd name="T0" fmla="*/ 0 w 57"/>
                    <a:gd name="T1" fmla="*/ 0 h 27"/>
                    <a:gd name="T2" fmla="*/ 0 w 57"/>
                    <a:gd name="T3" fmla="*/ 27 h 27"/>
                    <a:gd name="T4" fmla="*/ 57 w 57"/>
                    <a:gd name="T5" fmla="*/ 27 h 27"/>
                    <a:gd name="T6" fmla="*/ 57 w 57"/>
                    <a:gd name="T7" fmla="*/ 1 h 27"/>
                    <a:gd name="T8" fmla="*/ 0 w 57"/>
                    <a:gd name="T9" fmla="*/ 0 h 27"/>
                    <a:gd name="T10" fmla="*/ 0 60000 65536"/>
                    <a:gd name="T11" fmla="*/ 0 60000 65536"/>
                    <a:gd name="T12" fmla="*/ 0 60000 65536"/>
                    <a:gd name="T13" fmla="*/ 0 60000 65536"/>
                    <a:gd name="T14" fmla="*/ 0 60000 65536"/>
                    <a:gd name="T15" fmla="*/ 0 w 57"/>
                    <a:gd name="T16" fmla="*/ 0 h 27"/>
                    <a:gd name="T17" fmla="*/ 57 w 57"/>
                    <a:gd name="T18" fmla="*/ 27 h 27"/>
                  </a:gdLst>
                  <a:ahLst/>
                  <a:cxnLst>
                    <a:cxn ang="T10">
                      <a:pos x="T0" y="T1"/>
                    </a:cxn>
                    <a:cxn ang="T11">
                      <a:pos x="T2" y="T3"/>
                    </a:cxn>
                    <a:cxn ang="T12">
                      <a:pos x="T4" y="T5"/>
                    </a:cxn>
                    <a:cxn ang="T13">
                      <a:pos x="T6" y="T7"/>
                    </a:cxn>
                    <a:cxn ang="T14">
                      <a:pos x="T8" y="T9"/>
                    </a:cxn>
                  </a:cxnLst>
                  <a:rect l="T15" t="T16" r="T17" b="T18"/>
                  <a:pathLst>
                    <a:path w="57" h="27">
                      <a:moveTo>
                        <a:pt x="0" y="0"/>
                      </a:moveTo>
                      <a:lnTo>
                        <a:pt x="0" y="27"/>
                      </a:lnTo>
                      <a:lnTo>
                        <a:pt x="57" y="27"/>
                      </a:lnTo>
                      <a:lnTo>
                        <a:pt x="57" y="1"/>
                      </a:lnTo>
                      <a:lnTo>
                        <a:pt x="0" y="0"/>
                      </a:lnTo>
                      <a:close/>
                    </a:path>
                  </a:pathLst>
                </a:custGeom>
                <a:solidFill>
                  <a:srgbClr val="000000"/>
                </a:solidFill>
                <a:ln w="12700" cap="flat" cmpd="sng">
                  <a:solidFill>
                    <a:schemeClr val="tx1"/>
                  </a:solidFill>
                  <a:prstDash val="solid"/>
                  <a:round/>
                  <a:headEnd/>
                  <a:tailEnd/>
                </a:ln>
              </p:spPr>
              <p:txBody>
                <a:bodyPr/>
                <a:lstStyle/>
                <a:p>
                  <a:endParaRPr lang="en-US" dirty="0"/>
                </a:p>
              </p:txBody>
            </p:sp>
          </p:grpSp>
        </p:grpSp>
        <p:sp>
          <p:nvSpPr>
            <p:cNvPr id="182396" name="Freeform 287"/>
            <p:cNvSpPr>
              <a:spLocks/>
            </p:cNvSpPr>
            <p:nvPr/>
          </p:nvSpPr>
          <p:spPr bwMode="auto">
            <a:xfrm>
              <a:off x="4446598" y="5948365"/>
              <a:ext cx="90487" cy="331787"/>
            </a:xfrm>
            <a:custGeom>
              <a:avLst/>
              <a:gdLst>
                <a:gd name="T0" fmla="*/ 4762 w 57"/>
                <a:gd name="T1" fmla="*/ 0 h 209"/>
                <a:gd name="T2" fmla="*/ 14287 w 57"/>
                <a:gd name="T3" fmla="*/ 71437 h 209"/>
                <a:gd name="T4" fmla="*/ 6350 w 57"/>
                <a:gd name="T5" fmla="*/ 109537 h 209"/>
                <a:gd name="T6" fmla="*/ 0 w 57"/>
                <a:gd name="T7" fmla="*/ 155575 h 209"/>
                <a:gd name="T8" fmla="*/ 0 w 57"/>
                <a:gd name="T9" fmla="*/ 184150 h 209"/>
                <a:gd name="T10" fmla="*/ 6350 w 57"/>
                <a:gd name="T11" fmla="*/ 207962 h 209"/>
                <a:gd name="T12" fmla="*/ 6350 w 57"/>
                <a:gd name="T13" fmla="*/ 247650 h 209"/>
                <a:gd name="T14" fmla="*/ 4762 w 57"/>
                <a:gd name="T15" fmla="*/ 290512 h 209"/>
                <a:gd name="T16" fmla="*/ 11112 w 57"/>
                <a:gd name="T17" fmla="*/ 322262 h 209"/>
                <a:gd name="T18" fmla="*/ 38100 w 57"/>
                <a:gd name="T19" fmla="*/ 331787 h 209"/>
                <a:gd name="T20" fmla="*/ 90487 w 57"/>
                <a:gd name="T21" fmla="*/ 331787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09"/>
                <a:gd name="T35" fmla="*/ 57 w 57"/>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09">
                  <a:moveTo>
                    <a:pt x="3" y="0"/>
                  </a:moveTo>
                  <a:lnTo>
                    <a:pt x="9" y="45"/>
                  </a:lnTo>
                  <a:lnTo>
                    <a:pt x="4" y="69"/>
                  </a:lnTo>
                  <a:lnTo>
                    <a:pt x="0" y="98"/>
                  </a:lnTo>
                  <a:lnTo>
                    <a:pt x="0" y="116"/>
                  </a:lnTo>
                  <a:lnTo>
                    <a:pt x="4" y="131"/>
                  </a:lnTo>
                  <a:lnTo>
                    <a:pt x="4" y="156"/>
                  </a:lnTo>
                  <a:lnTo>
                    <a:pt x="3" y="183"/>
                  </a:lnTo>
                  <a:lnTo>
                    <a:pt x="7" y="203"/>
                  </a:lnTo>
                  <a:lnTo>
                    <a:pt x="24" y="209"/>
                  </a:lnTo>
                  <a:lnTo>
                    <a:pt x="57" y="209"/>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2397" name="Freeform 288"/>
            <p:cNvSpPr>
              <a:spLocks/>
            </p:cNvSpPr>
            <p:nvPr/>
          </p:nvSpPr>
          <p:spPr bwMode="auto">
            <a:xfrm flipH="1">
              <a:off x="4102102" y="4362464"/>
              <a:ext cx="738188" cy="123825"/>
            </a:xfrm>
            <a:custGeom>
              <a:avLst/>
              <a:gdLst>
                <a:gd name="T0" fmla="*/ 14288 w 465"/>
                <a:gd name="T1" fmla="*/ 119063 h 78"/>
                <a:gd name="T2" fmla="*/ 28575 w 465"/>
                <a:gd name="T3" fmla="*/ 42862 h 78"/>
                <a:gd name="T4" fmla="*/ 85725 w 465"/>
                <a:gd name="T5" fmla="*/ 60325 h 78"/>
                <a:gd name="T6" fmla="*/ 161925 w 465"/>
                <a:gd name="T7" fmla="*/ 65087 h 78"/>
                <a:gd name="T8" fmla="*/ 357188 w 465"/>
                <a:gd name="T9" fmla="*/ 66675 h 78"/>
                <a:gd name="T10" fmla="*/ 538163 w 465"/>
                <a:gd name="T11" fmla="*/ 61913 h 78"/>
                <a:gd name="T12" fmla="*/ 647700 w 465"/>
                <a:gd name="T13" fmla="*/ 52388 h 78"/>
                <a:gd name="T14" fmla="*/ 719138 w 465"/>
                <a:gd name="T15" fmla="*/ 38100 h 78"/>
                <a:gd name="T16" fmla="*/ 719138 w 465"/>
                <a:gd name="T17" fmla="*/ 123825 h 78"/>
                <a:gd name="T18" fmla="*/ 738188 w 465"/>
                <a:gd name="T19" fmla="*/ 100012 h 78"/>
                <a:gd name="T20" fmla="*/ 723900 w 465"/>
                <a:gd name="T21" fmla="*/ 0 h 78"/>
                <a:gd name="T22" fmla="*/ 661988 w 465"/>
                <a:gd name="T23" fmla="*/ 23812 h 78"/>
                <a:gd name="T24" fmla="*/ 504825 w 465"/>
                <a:gd name="T25" fmla="*/ 36512 h 78"/>
                <a:gd name="T26" fmla="*/ 398463 w 465"/>
                <a:gd name="T27" fmla="*/ 41275 h 78"/>
                <a:gd name="T28" fmla="*/ 261938 w 465"/>
                <a:gd name="T29" fmla="*/ 38100 h 78"/>
                <a:gd name="T30" fmla="*/ 147638 w 465"/>
                <a:gd name="T31" fmla="*/ 38100 h 78"/>
                <a:gd name="T32" fmla="*/ 71438 w 465"/>
                <a:gd name="T33" fmla="*/ 28575 h 78"/>
                <a:gd name="T34" fmla="*/ 12700 w 465"/>
                <a:gd name="T35" fmla="*/ 12700 h 78"/>
                <a:gd name="T36" fmla="*/ 9525 w 465"/>
                <a:gd name="T37" fmla="*/ 23812 h 78"/>
                <a:gd name="T38" fmla="*/ 0 w 465"/>
                <a:gd name="T39" fmla="*/ 98425 h 78"/>
                <a:gd name="T40" fmla="*/ 14288 w 465"/>
                <a:gd name="T41" fmla="*/ 119063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5"/>
                <a:gd name="T64" fmla="*/ 0 h 78"/>
                <a:gd name="T65" fmla="*/ 465 w 465"/>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5" h="78">
                  <a:moveTo>
                    <a:pt x="9" y="75"/>
                  </a:moveTo>
                  <a:lnTo>
                    <a:pt x="18" y="27"/>
                  </a:lnTo>
                  <a:lnTo>
                    <a:pt x="54" y="38"/>
                  </a:lnTo>
                  <a:lnTo>
                    <a:pt x="102" y="41"/>
                  </a:lnTo>
                  <a:lnTo>
                    <a:pt x="225" y="42"/>
                  </a:lnTo>
                  <a:lnTo>
                    <a:pt x="339" y="39"/>
                  </a:lnTo>
                  <a:lnTo>
                    <a:pt x="408" y="33"/>
                  </a:lnTo>
                  <a:lnTo>
                    <a:pt x="453" y="24"/>
                  </a:lnTo>
                  <a:lnTo>
                    <a:pt x="453" y="78"/>
                  </a:lnTo>
                  <a:lnTo>
                    <a:pt x="465" y="63"/>
                  </a:lnTo>
                  <a:lnTo>
                    <a:pt x="456" y="0"/>
                  </a:lnTo>
                  <a:lnTo>
                    <a:pt x="417" y="15"/>
                  </a:lnTo>
                  <a:lnTo>
                    <a:pt x="318" y="23"/>
                  </a:lnTo>
                  <a:lnTo>
                    <a:pt x="251" y="26"/>
                  </a:lnTo>
                  <a:lnTo>
                    <a:pt x="165" y="24"/>
                  </a:lnTo>
                  <a:lnTo>
                    <a:pt x="93" y="24"/>
                  </a:lnTo>
                  <a:lnTo>
                    <a:pt x="45" y="18"/>
                  </a:lnTo>
                  <a:lnTo>
                    <a:pt x="8" y="8"/>
                  </a:lnTo>
                  <a:lnTo>
                    <a:pt x="6" y="15"/>
                  </a:lnTo>
                  <a:lnTo>
                    <a:pt x="0" y="62"/>
                  </a:lnTo>
                  <a:lnTo>
                    <a:pt x="9" y="75"/>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98" name="Freeform 289"/>
            <p:cNvSpPr>
              <a:spLocks/>
            </p:cNvSpPr>
            <p:nvPr/>
          </p:nvSpPr>
          <p:spPr bwMode="auto">
            <a:xfrm>
              <a:off x="4394210" y="4537087"/>
              <a:ext cx="263525" cy="96839"/>
            </a:xfrm>
            <a:custGeom>
              <a:avLst/>
              <a:gdLst>
                <a:gd name="T0" fmla="*/ 29579 w 294"/>
                <a:gd name="T1" fmla="*/ 0 h 81"/>
                <a:gd name="T2" fmla="*/ 250976 w 294"/>
                <a:gd name="T3" fmla="*/ 0 h 81"/>
                <a:gd name="T4" fmla="*/ 261732 w 294"/>
                <a:gd name="T5" fmla="*/ 22715 h 81"/>
                <a:gd name="T6" fmla="*/ 263525 w 294"/>
                <a:gd name="T7" fmla="*/ 43040 h 81"/>
                <a:gd name="T8" fmla="*/ 256354 w 294"/>
                <a:gd name="T9" fmla="*/ 60973 h 81"/>
                <a:gd name="T10" fmla="*/ 242909 w 294"/>
                <a:gd name="T11" fmla="*/ 83688 h 81"/>
                <a:gd name="T12" fmla="*/ 218708 w 294"/>
                <a:gd name="T13" fmla="*/ 96839 h 81"/>
                <a:gd name="T14" fmla="*/ 105769 w 294"/>
                <a:gd name="T15" fmla="*/ 96839 h 81"/>
                <a:gd name="T16" fmla="*/ 54677 w 294"/>
                <a:gd name="T17" fmla="*/ 94448 h 81"/>
                <a:gd name="T18" fmla="*/ 16134 w 294"/>
                <a:gd name="T19" fmla="*/ 78906 h 81"/>
                <a:gd name="T20" fmla="*/ 3585 w 294"/>
                <a:gd name="T21" fmla="*/ 51408 h 81"/>
                <a:gd name="T22" fmla="*/ 0 w 294"/>
                <a:gd name="T23" fmla="*/ 28693 h 81"/>
                <a:gd name="T24" fmla="*/ 2689 w 294"/>
                <a:gd name="T25" fmla="*/ 10760 h 81"/>
                <a:gd name="T26" fmla="*/ 14341 w 294"/>
                <a:gd name="T27" fmla="*/ 1196 h 81"/>
                <a:gd name="T28" fmla="*/ 29579 w 294"/>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81"/>
                <a:gd name="T47" fmla="*/ 294 w 294"/>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81">
                  <a:moveTo>
                    <a:pt x="33" y="0"/>
                  </a:moveTo>
                  <a:lnTo>
                    <a:pt x="280" y="0"/>
                  </a:lnTo>
                  <a:lnTo>
                    <a:pt x="292" y="19"/>
                  </a:lnTo>
                  <a:lnTo>
                    <a:pt x="294" y="36"/>
                  </a:lnTo>
                  <a:lnTo>
                    <a:pt x="286" y="51"/>
                  </a:lnTo>
                  <a:lnTo>
                    <a:pt x="271" y="70"/>
                  </a:lnTo>
                  <a:lnTo>
                    <a:pt x="244" y="81"/>
                  </a:lnTo>
                  <a:lnTo>
                    <a:pt x="118" y="81"/>
                  </a:lnTo>
                  <a:lnTo>
                    <a:pt x="61" y="79"/>
                  </a:lnTo>
                  <a:lnTo>
                    <a:pt x="18" y="66"/>
                  </a:lnTo>
                  <a:lnTo>
                    <a:pt x="4" y="43"/>
                  </a:lnTo>
                  <a:lnTo>
                    <a:pt x="0" y="24"/>
                  </a:lnTo>
                  <a:lnTo>
                    <a:pt x="3" y="9"/>
                  </a:lnTo>
                  <a:lnTo>
                    <a:pt x="16" y="1"/>
                  </a:lnTo>
                  <a:lnTo>
                    <a:pt x="33"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399" name="Line 290"/>
            <p:cNvSpPr>
              <a:spLocks noChangeShapeType="1"/>
            </p:cNvSpPr>
            <p:nvPr/>
          </p:nvSpPr>
          <p:spPr bwMode="auto">
            <a:xfrm>
              <a:off x="2971800" y="6486525"/>
              <a:ext cx="381000" cy="0"/>
            </a:xfrm>
            <a:prstGeom prst="line">
              <a:avLst/>
            </a:prstGeom>
            <a:noFill/>
            <a:ln w="12700">
              <a:solidFill>
                <a:schemeClr val="tx1"/>
              </a:solidFill>
              <a:round/>
              <a:headEnd/>
              <a:tailEnd/>
            </a:ln>
          </p:spPr>
          <p:txBody>
            <a:bodyPr/>
            <a:lstStyle/>
            <a:p>
              <a:endParaRPr lang="en-US" dirty="0"/>
            </a:p>
          </p:txBody>
        </p:sp>
        <p:sp>
          <p:nvSpPr>
            <p:cNvPr id="182400" name="Freeform 291"/>
            <p:cNvSpPr>
              <a:spLocks/>
            </p:cNvSpPr>
            <p:nvPr/>
          </p:nvSpPr>
          <p:spPr bwMode="auto">
            <a:xfrm>
              <a:off x="4171960" y="5857877"/>
              <a:ext cx="100013" cy="69851"/>
            </a:xfrm>
            <a:custGeom>
              <a:avLst/>
              <a:gdLst>
                <a:gd name="T0" fmla="*/ 0 w 63"/>
                <a:gd name="T1" fmla="*/ 0 h 44"/>
                <a:gd name="T2" fmla="*/ 17463 w 63"/>
                <a:gd name="T3" fmla="*/ 26988 h 44"/>
                <a:gd name="T4" fmla="*/ 38100 w 63"/>
                <a:gd name="T5" fmla="*/ 28575 h 44"/>
                <a:gd name="T6" fmla="*/ 65088 w 63"/>
                <a:gd name="T7" fmla="*/ 33338 h 44"/>
                <a:gd name="T8" fmla="*/ 85725 w 63"/>
                <a:gd name="T9" fmla="*/ 28575 h 44"/>
                <a:gd name="T10" fmla="*/ 100013 w 63"/>
                <a:gd name="T11" fmla="*/ 41276 h 44"/>
                <a:gd name="T12" fmla="*/ 100013 w 63"/>
                <a:gd name="T13" fmla="*/ 61913 h 44"/>
                <a:gd name="T14" fmla="*/ 79375 w 63"/>
                <a:gd name="T15" fmla="*/ 69851 h 44"/>
                <a:gd name="T16" fmla="*/ 47625 w 63"/>
                <a:gd name="T17" fmla="*/ 69851 h 44"/>
                <a:gd name="T18" fmla="*/ 17463 w 63"/>
                <a:gd name="T19" fmla="*/ 61913 h 44"/>
                <a:gd name="T20" fmla="*/ 3175 w 63"/>
                <a:gd name="T21" fmla="*/ 36513 h 44"/>
                <a:gd name="T22" fmla="*/ 0 w 63"/>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44"/>
                <a:gd name="T38" fmla="*/ 63 w 63"/>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44">
                  <a:moveTo>
                    <a:pt x="0" y="0"/>
                  </a:moveTo>
                  <a:lnTo>
                    <a:pt x="11" y="17"/>
                  </a:lnTo>
                  <a:lnTo>
                    <a:pt x="24" y="18"/>
                  </a:lnTo>
                  <a:lnTo>
                    <a:pt x="41" y="21"/>
                  </a:lnTo>
                  <a:lnTo>
                    <a:pt x="54" y="18"/>
                  </a:lnTo>
                  <a:lnTo>
                    <a:pt x="63" y="26"/>
                  </a:lnTo>
                  <a:lnTo>
                    <a:pt x="63" y="39"/>
                  </a:lnTo>
                  <a:lnTo>
                    <a:pt x="50" y="44"/>
                  </a:lnTo>
                  <a:lnTo>
                    <a:pt x="30" y="44"/>
                  </a:lnTo>
                  <a:lnTo>
                    <a:pt x="11" y="39"/>
                  </a:lnTo>
                  <a:lnTo>
                    <a:pt x="2" y="23"/>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01" name="Freeform 292"/>
            <p:cNvSpPr>
              <a:spLocks/>
            </p:cNvSpPr>
            <p:nvPr/>
          </p:nvSpPr>
          <p:spPr bwMode="auto">
            <a:xfrm>
              <a:off x="4175135" y="5843588"/>
              <a:ext cx="92075" cy="46037"/>
            </a:xfrm>
            <a:custGeom>
              <a:avLst/>
              <a:gdLst>
                <a:gd name="T0" fmla="*/ 0 w 58"/>
                <a:gd name="T1" fmla="*/ 14287 h 29"/>
                <a:gd name="T2" fmla="*/ 9525 w 58"/>
                <a:gd name="T3" fmla="*/ 0 h 29"/>
                <a:gd name="T4" fmla="*/ 58738 w 58"/>
                <a:gd name="T5" fmla="*/ 0 h 29"/>
                <a:gd name="T6" fmla="*/ 92075 w 58"/>
                <a:gd name="T7" fmla="*/ 46037 h 29"/>
                <a:gd name="T8" fmla="*/ 68263 w 58"/>
                <a:gd name="T9" fmla="*/ 42862 h 29"/>
                <a:gd name="T10" fmla="*/ 42863 w 58"/>
                <a:gd name="T11" fmla="*/ 7937 h 29"/>
                <a:gd name="T12" fmla="*/ 25400 w 58"/>
                <a:gd name="T13" fmla="*/ 17462 h 29"/>
                <a:gd name="T14" fmla="*/ 6350 w 58"/>
                <a:gd name="T15" fmla="*/ 31750 h 29"/>
                <a:gd name="T16" fmla="*/ 0 w 58"/>
                <a:gd name="T17" fmla="*/ 1428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9"/>
                <a:gd name="T29" fmla="*/ 58 w 5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9">
                  <a:moveTo>
                    <a:pt x="0" y="9"/>
                  </a:moveTo>
                  <a:lnTo>
                    <a:pt x="6" y="0"/>
                  </a:lnTo>
                  <a:lnTo>
                    <a:pt x="37" y="0"/>
                  </a:lnTo>
                  <a:lnTo>
                    <a:pt x="58" y="29"/>
                  </a:lnTo>
                  <a:lnTo>
                    <a:pt x="43" y="27"/>
                  </a:lnTo>
                  <a:lnTo>
                    <a:pt x="27" y="5"/>
                  </a:lnTo>
                  <a:lnTo>
                    <a:pt x="16" y="11"/>
                  </a:lnTo>
                  <a:lnTo>
                    <a:pt x="4" y="20"/>
                  </a:lnTo>
                  <a:lnTo>
                    <a:pt x="0" y="9"/>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02" name="Line 293"/>
            <p:cNvSpPr>
              <a:spLocks noChangeShapeType="1"/>
            </p:cNvSpPr>
            <p:nvPr/>
          </p:nvSpPr>
          <p:spPr bwMode="auto">
            <a:xfrm>
              <a:off x="4098926" y="5862650"/>
              <a:ext cx="9525" cy="31751"/>
            </a:xfrm>
            <a:prstGeom prst="line">
              <a:avLst/>
            </a:prstGeom>
            <a:noFill/>
            <a:ln w="12700">
              <a:solidFill>
                <a:schemeClr val="tx1"/>
              </a:solidFill>
              <a:round/>
              <a:headEnd/>
              <a:tailEnd/>
            </a:ln>
          </p:spPr>
          <p:txBody>
            <a:bodyPr/>
            <a:lstStyle/>
            <a:p>
              <a:endParaRPr lang="en-US" dirty="0"/>
            </a:p>
          </p:txBody>
        </p:sp>
        <p:sp>
          <p:nvSpPr>
            <p:cNvPr id="182403" name="Freeform 294"/>
            <p:cNvSpPr>
              <a:spLocks/>
            </p:cNvSpPr>
            <p:nvPr/>
          </p:nvSpPr>
          <p:spPr bwMode="auto">
            <a:xfrm>
              <a:off x="4391035" y="6391287"/>
              <a:ext cx="136525" cy="133351"/>
            </a:xfrm>
            <a:custGeom>
              <a:avLst/>
              <a:gdLst>
                <a:gd name="T0" fmla="*/ 136525 w 86"/>
                <a:gd name="T1" fmla="*/ 0 h 84"/>
                <a:gd name="T2" fmla="*/ 90487 w 86"/>
                <a:gd name="T3" fmla="*/ 0 h 84"/>
                <a:gd name="T4" fmla="*/ 57150 w 86"/>
                <a:gd name="T5" fmla="*/ 9525 h 84"/>
                <a:gd name="T6" fmla="*/ 22225 w 86"/>
                <a:gd name="T7" fmla="*/ 28575 h 84"/>
                <a:gd name="T8" fmla="*/ 0 w 86"/>
                <a:gd name="T9" fmla="*/ 74613 h 84"/>
                <a:gd name="T10" fmla="*/ 7938 w 86"/>
                <a:gd name="T11" fmla="*/ 104776 h 84"/>
                <a:gd name="T12" fmla="*/ 31750 w 86"/>
                <a:gd name="T13" fmla="*/ 122238 h 84"/>
                <a:gd name="T14" fmla="*/ 66675 w 86"/>
                <a:gd name="T15" fmla="*/ 131763 h 84"/>
                <a:gd name="T16" fmla="*/ 112713 w 86"/>
                <a:gd name="T17" fmla="*/ 133351 h 84"/>
                <a:gd name="T18" fmla="*/ 133350 w 86"/>
                <a:gd name="T19" fmla="*/ 131763 h 84"/>
                <a:gd name="T20" fmla="*/ 131763 w 86"/>
                <a:gd name="T21" fmla="*/ 112713 h 84"/>
                <a:gd name="T22" fmla="*/ 109538 w 86"/>
                <a:gd name="T23" fmla="*/ 119063 h 84"/>
                <a:gd name="T24" fmla="*/ 71437 w 86"/>
                <a:gd name="T25" fmla="*/ 112713 h 84"/>
                <a:gd name="T26" fmla="*/ 41275 w 86"/>
                <a:gd name="T27" fmla="*/ 107951 h 84"/>
                <a:gd name="T28" fmla="*/ 23812 w 86"/>
                <a:gd name="T29" fmla="*/ 95251 h 84"/>
                <a:gd name="T30" fmla="*/ 19050 w 86"/>
                <a:gd name="T31" fmla="*/ 80963 h 84"/>
                <a:gd name="T32" fmla="*/ 19050 w 86"/>
                <a:gd name="T33" fmla="*/ 65088 h 84"/>
                <a:gd name="T34" fmla="*/ 31750 w 86"/>
                <a:gd name="T35" fmla="*/ 42863 h 84"/>
                <a:gd name="T36" fmla="*/ 52388 w 86"/>
                <a:gd name="T37" fmla="*/ 26988 h 84"/>
                <a:gd name="T38" fmla="*/ 80962 w 86"/>
                <a:gd name="T39" fmla="*/ 19050 h 84"/>
                <a:gd name="T40" fmla="*/ 112713 w 86"/>
                <a:gd name="T41" fmla="*/ 17463 h 84"/>
                <a:gd name="T42" fmla="*/ 131763 w 86"/>
                <a:gd name="T43" fmla="*/ 22225 h 84"/>
                <a:gd name="T44" fmla="*/ 136525 w 86"/>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4"/>
                <a:gd name="T71" fmla="*/ 86 w 86"/>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4">
                  <a:moveTo>
                    <a:pt x="86" y="0"/>
                  </a:moveTo>
                  <a:lnTo>
                    <a:pt x="57" y="0"/>
                  </a:lnTo>
                  <a:lnTo>
                    <a:pt x="36" y="6"/>
                  </a:lnTo>
                  <a:lnTo>
                    <a:pt x="14" y="18"/>
                  </a:lnTo>
                  <a:lnTo>
                    <a:pt x="0" y="47"/>
                  </a:lnTo>
                  <a:lnTo>
                    <a:pt x="5" y="66"/>
                  </a:lnTo>
                  <a:lnTo>
                    <a:pt x="20" y="77"/>
                  </a:lnTo>
                  <a:lnTo>
                    <a:pt x="42" y="83"/>
                  </a:lnTo>
                  <a:lnTo>
                    <a:pt x="71" y="84"/>
                  </a:lnTo>
                  <a:lnTo>
                    <a:pt x="84" y="83"/>
                  </a:lnTo>
                  <a:lnTo>
                    <a:pt x="83" y="71"/>
                  </a:lnTo>
                  <a:lnTo>
                    <a:pt x="69" y="75"/>
                  </a:lnTo>
                  <a:lnTo>
                    <a:pt x="45" y="71"/>
                  </a:lnTo>
                  <a:lnTo>
                    <a:pt x="26" y="68"/>
                  </a:lnTo>
                  <a:lnTo>
                    <a:pt x="15" y="60"/>
                  </a:lnTo>
                  <a:lnTo>
                    <a:pt x="12" y="51"/>
                  </a:lnTo>
                  <a:lnTo>
                    <a:pt x="12" y="41"/>
                  </a:lnTo>
                  <a:lnTo>
                    <a:pt x="20" y="27"/>
                  </a:lnTo>
                  <a:lnTo>
                    <a:pt x="33" y="17"/>
                  </a:lnTo>
                  <a:lnTo>
                    <a:pt x="51" y="12"/>
                  </a:lnTo>
                  <a:lnTo>
                    <a:pt x="71" y="11"/>
                  </a:lnTo>
                  <a:lnTo>
                    <a:pt x="83" y="14"/>
                  </a:lnTo>
                  <a:lnTo>
                    <a:pt x="86"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04" name="Freeform 295"/>
            <p:cNvSpPr>
              <a:spLocks/>
            </p:cNvSpPr>
            <p:nvPr/>
          </p:nvSpPr>
          <p:spPr bwMode="auto">
            <a:xfrm>
              <a:off x="4379923" y="6410338"/>
              <a:ext cx="136525" cy="133351"/>
            </a:xfrm>
            <a:custGeom>
              <a:avLst/>
              <a:gdLst>
                <a:gd name="T0" fmla="*/ 136525 w 86"/>
                <a:gd name="T1" fmla="*/ 0 h 84"/>
                <a:gd name="T2" fmla="*/ 90487 w 86"/>
                <a:gd name="T3" fmla="*/ 0 h 84"/>
                <a:gd name="T4" fmla="*/ 57150 w 86"/>
                <a:gd name="T5" fmla="*/ 9525 h 84"/>
                <a:gd name="T6" fmla="*/ 22225 w 86"/>
                <a:gd name="T7" fmla="*/ 28575 h 84"/>
                <a:gd name="T8" fmla="*/ 0 w 86"/>
                <a:gd name="T9" fmla="*/ 74613 h 84"/>
                <a:gd name="T10" fmla="*/ 7938 w 86"/>
                <a:gd name="T11" fmla="*/ 104776 h 84"/>
                <a:gd name="T12" fmla="*/ 31750 w 86"/>
                <a:gd name="T13" fmla="*/ 122238 h 84"/>
                <a:gd name="T14" fmla="*/ 66675 w 86"/>
                <a:gd name="T15" fmla="*/ 131763 h 84"/>
                <a:gd name="T16" fmla="*/ 112713 w 86"/>
                <a:gd name="T17" fmla="*/ 133351 h 84"/>
                <a:gd name="T18" fmla="*/ 133350 w 86"/>
                <a:gd name="T19" fmla="*/ 131763 h 84"/>
                <a:gd name="T20" fmla="*/ 131763 w 86"/>
                <a:gd name="T21" fmla="*/ 112713 h 84"/>
                <a:gd name="T22" fmla="*/ 109538 w 86"/>
                <a:gd name="T23" fmla="*/ 119063 h 84"/>
                <a:gd name="T24" fmla="*/ 71437 w 86"/>
                <a:gd name="T25" fmla="*/ 112713 h 84"/>
                <a:gd name="T26" fmla="*/ 41275 w 86"/>
                <a:gd name="T27" fmla="*/ 107951 h 84"/>
                <a:gd name="T28" fmla="*/ 23812 w 86"/>
                <a:gd name="T29" fmla="*/ 95251 h 84"/>
                <a:gd name="T30" fmla="*/ 19050 w 86"/>
                <a:gd name="T31" fmla="*/ 80963 h 84"/>
                <a:gd name="T32" fmla="*/ 19050 w 86"/>
                <a:gd name="T33" fmla="*/ 65088 h 84"/>
                <a:gd name="T34" fmla="*/ 31750 w 86"/>
                <a:gd name="T35" fmla="*/ 42863 h 84"/>
                <a:gd name="T36" fmla="*/ 52388 w 86"/>
                <a:gd name="T37" fmla="*/ 26988 h 84"/>
                <a:gd name="T38" fmla="*/ 80962 w 86"/>
                <a:gd name="T39" fmla="*/ 19050 h 84"/>
                <a:gd name="T40" fmla="*/ 112713 w 86"/>
                <a:gd name="T41" fmla="*/ 17463 h 84"/>
                <a:gd name="T42" fmla="*/ 131763 w 86"/>
                <a:gd name="T43" fmla="*/ 22225 h 84"/>
                <a:gd name="T44" fmla="*/ 136525 w 86"/>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4"/>
                <a:gd name="T71" fmla="*/ 86 w 86"/>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4">
                  <a:moveTo>
                    <a:pt x="86" y="0"/>
                  </a:moveTo>
                  <a:lnTo>
                    <a:pt x="57" y="0"/>
                  </a:lnTo>
                  <a:lnTo>
                    <a:pt x="36" y="6"/>
                  </a:lnTo>
                  <a:lnTo>
                    <a:pt x="14" y="18"/>
                  </a:lnTo>
                  <a:lnTo>
                    <a:pt x="0" y="47"/>
                  </a:lnTo>
                  <a:lnTo>
                    <a:pt x="5" y="66"/>
                  </a:lnTo>
                  <a:lnTo>
                    <a:pt x="20" y="77"/>
                  </a:lnTo>
                  <a:lnTo>
                    <a:pt x="42" y="83"/>
                  </a:lnTo>
                  <a:lnTo>
                    <a:pt x="71" y="84"/>
                  </a:lnTo>
                  <a:lnTo>
                    <a:pt x="84" y="83"/>
                  </a:lnTo>
                  <a:lnTo>
                    <a:pt x="83" y="71"/>
                  </a:lnTo>
                  <a:lnTo>
                    <a:pt x="69" y="75"/>
                  </a:lnTo>
                  <a:lnTo>
                    <a:pt x="45" y="71"/>
                  </a:lnTo>
                  <a:lnTo>
                    <a:pt x="26" y="68"/>
                  </a:lnTo>
                  <a:lnTo>
                    <a:pt x="15" y="60"/>
                  </a:lnTo>
                  <a:lnTo>
                    <a:pt x="12" y="51"/>
                  </a:lnTo>
                  <a:lnTo>
                    <a:pt x="12" y="41"/>
                  </a:lnTo>
                  <a:lnTo>
                    <a:pt x="20" y="27"/>
                  </a:lnTo>
                  <a:lnTo>
                    <a:pt x="33" y="17"/>
                  </a:lnTo>
                  <a:lnTo>
                    <a:pt x="51" y="12"/>
                  </a:lnTo>
                  <a:lnTo>
                    <a:pt x="71" y="11"/>
                  </a:lnTo>
                  <a:lnTo>
                    <a:pt x="83" y="14"/>
                  </a:lnTo>
                  <a:lnTo>
                    <a:pt x="86"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05" name="Freeform 296"/>
            <p:cNvSpPr>
              <a:spLocks/>
            </p:cNvSpPr>
            <p:nvPr/>
          </p:nvSpPr>
          <p:spPr bwMode="auto">
            <a:xfrm flipV="1">
              <a:off x="4383098" y="6378587"/>
              <a:ext cx="136525" cy="133351"/>
            </a:xfrm>
            <a:custGeom>
              <a:avLst/>
              <a:gdLst>
                <a:gd name="T0" fmla="*/ 136525 w 86"/>
                <a:gd name="T1" fmla="*/ 0 h 84"/>
                <a:gd name="T2" fmla="*/ 90487 w 86"/>
                <a:gd name="T3" fmla="*/ 0 h 84"/>
                <a:gd name="T4" fmla="*/ 57150 w 86"/>
                <a:gd name="T5" fmla="*/ 9525 h 84"/>
                <a:gd name="T6" fmla="*/ 22225 w 86"/>
                <a:gd name="T7" fmla="*/ 28575 h 84"/>
                <a:gd name="T8" fmla="*/ 0 w 86"/>
                <a:gd name="T9" fmla="*/ 74613 h 84"/>
                <a:gd name="T10" fmla="*/ 7938 w 86"/>
                <a:gd name="T11" fmla="*/ 104776 h 84"/>
                <a:gd name="T12" fmla="*/ 31750 w 86"/>
                <a:gd name="T13" fmla="*/ 122238 h 84"/>
                <a:gd name="T14" fmla="*/ 66675 w 86"/>
                <a:gd name="T15" fmla="*/ 131763 h 84"/>
                <a:gd name="T16" fmla="*/ 112713 w 86"/>
                <a:gd name="T17" fmla="*/ 133351 h 84"/>
                <a:gd name="T18" fmla="*/ 133350 w 86"/>
                <a:gd name="T19" fmla="*/ 131763 h 84"/>
                <a:gd name="T20" fmla="*/ 131763 w 86"/>
                <a:gd name="T21" fmla="*/ 112713 h 84"/>
                <a:gd name="T22" fmla="*/ 109538 w 86"/>
                <a:gd name="T23" fmla="*/ 119063 h 84"/>
                <a:gd name="T24" fmla="*/ 71437 w 86"/>
                <a:gd name="T25" fmla="*/ 112713 h 84"/>
                <a:gd name="T26" fmla="*/ 41275 w 86"/>
                <a:gd name="T27" fmla="*/ 107951 h 84"/>
                <a:gd name="T28" fmla="*/ 23812 w 86"/>
                <a:gd name="T29" fmla="*/ 95251 h 84"/>
                <a:gd name="T30" fmla="*/ 19050 w 86"/>
                <a:gd name="T31" fmla="*/ 80963 h 84"/>
                <a:gd name="T32" fmla="*/ 19050 w 86"/>
                <a:gd name="T33" fmla="*/ 65088 h 84"/>
                <a:gd name="T34" fmla="*/ 31750 w 86"/>
                <a:gd name="T35" fmla="*/ 42863 h 84"/>
                <a:gd name="T36" fmla="*/ 52388 w 86"/>
                <a:gd name="T37" fmla="*/ 26988 h 84"/>
                <a:gd name="T38" fmla="*/ 80962 w 86"/>
                <a:gd name="T39" fmla="*/ 19050 h 84"/>
                <a:gd name="T40" fmla="*/ 112713 w 86"/>
                <a:gd name="T41" fmla="*/ 17463 h 84"/>
                <a:gd name="T42" fmla="*/ 131763 w 86"/>
                <a:gd name="T43" fmla="*/ 22225 h 84"/>
                <a:gd name="T44" fmla="*/ 136525 w 86"/>
                <a:gd name="T45" fmla="*/ 0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4"/>
                <a:gd name="T71" fmla="*/ 86 w 86"/>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4">
                  <a:moveTo>
                    <a:pt x="86" y="0"/>
                  </a:moveTo>
                  <a:lnTo>
                    <a:pt x="57" y="0"/>
                  </a:lnTo>
                  <a:lnTo>
                    <a:pt x="36" y="6"/>
                  </a:lnTo>
                  <a:lnTo>
                    <a:pt x="14" y="18"/>
                  </a:lnTo>
                  <a:lnTo>
                    <a:pt x="0" y="47"/>
                  </a:lnTo>
                  <a:lnTo>
                    <a:pt x="5" y="66"/>
                  </a:lnTo>
                  <a:lnTo>
                    <a:pt x="20" y="77"/>
                  </a:lnTo>
                  <a:lnTo>
                    <a:pt x="42" y="83"/>
                  </a:lnTo>
                  <a:lnTo>
                    <a:pt x="71" y="84"/>
                  </a:lnTo>
                  <a:lnTo>
                    <a:pt x="84" y="83"/>
                  </a:lnTo>
                  <a:lnTo>
                    <a:pt x="83" y="71"/>
                  </a:lnTo>
                  <a:lnTo>
                    <a:pt x="69" y="75"/>
                  </a:lnTo>
                  <a:lnTo>
                    <a:pt x="45" y="71"/>
                  </a:lnTo>
                  <a:lnTo>
                    <a:pt x="26" y="68"/>
                  </a:lnTo>
                  <a:lnTo>
                    <a:pt x="15" y="60"/>
                  </a:lnTo>
                  <a:lnTo>
                    <a:pt x="12" y="51"/>
                  </a:lnTo>
                  <a:lnTo>
                    <a:pt x="12" y="41"/>
                  </a:lnTo>
                  <a:lnTo>
                    <a:pt x="20" y="27"/>
                  </a:lnTo>
                  <a:lnTo>
                    <a:pt x="33" y="17"/>
                  </a:lnTo>
                  <a:lnTo>
                    <a:pt x="51" y="12"/>
                  </a:lnTo>
                  <a:lnTo>
                    <a:pt x="71" y="11"/>
                  </a:lnTo>
                  <a:lnTo>
                    <a:pt x="83" y="14"/>
                  </a:lnTo>
                  <a:lnTo>
                    <a:pt x="86"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2406" name="Text Box 297"/>
            <p:cNvSpPr txBox="1">
              <a:spLocks noChangeArrowheads="1"/>
            </p:cNvSpPr>
            <p:nvPr/>
          </p:nvSpPr>
          <p:spPr bwMode="auto">
            <a:xfrm>
              <a:off x="5112075" y="3767152"/>
              <a:ext cx="1659878" cy="461665"/>
            </a:xfrm>
            <a:prstGeom prst="rect">
              <a:avLst/>
            </a:prstGeom>
            <a:noFill/>
            <a:ln w="12700">
              <a:noFill/>
              <a:miter lim="800000"/>
              <a:headEnd/>
              <a:tailEnd/>
            </a:ln>
          </p:spPr>
          <p:txBody>
            <a:bodyPr wrap="none">
              <a:spAutoFit/>
            </a:bodyPr>
            <a:lstStyle/>
            <a:p>
              <a:pPr algn="ctr"/>
              <a:r>
                <a:rPr lang="en-US" sz="1200" dirty="0">
                  <a:cs typeface="Arial" pitchFamily="34" charset="0"/>
                </a:rPr>
                <a:t>Extra Pyrotechnics</a:t>
              </a:r>
            </a:p>
            <a:p>
              <a:pPr algn="ctr"/>
              <a:r>
                <a:rPr lang="en-US" sz="1200" dirty="0">
                  <a:cs typeface="Arial" pitchFamily="34" charset="0"/>
                </a:rPr>
                <a:t>(Strapped to TC seat)</a:t>
              </a:r>
            </a:p>
          </p:txBody>
        </p:sp>
        <p:sp>
          <p:nvSpPr>
            <p:cNvPr id="182407" name="Line 298"/>
            <p:cNvSpPr>
              <a:spLocks noChangeShapeType="1"/>
            </p:cNvSpPr>
            <p:nvPr/>
          </p:nvSpPr>
          <p:spPr bwMode="auto">
            <a:xfrm flipH="1">
              <a:off x="4676777" y="4200525"/>
              <a:ext cx="1228725" cy="381000"/>
            </a:xfrm>
            <a:prstGeom prst="line">
              <a:avLst/>
            </a:prstGeom>
            <a:noFill/>
            <a:ln w="12700">
              <a:solidFill>
                <a:schemeClr val="tx1"/>
              </a:solidFill>
              <a:round/>
              <a:headEnd/>
              <a:tailEnd type="triangle" w="med" len="med"/>
            </a:ln>
          </p:spPr>
          <p:txBody>
            <a:bodyPr/>
            <a:lstStyle/>
            <a:p>
              <a:endParaRPr lang="en-US" dirty="0"/>
            </a:p>
          </p:txBody>
        </p:sp>
        <p:sp>
          <p:nvSpPr>
            <p:cNvPr id="182408" name="Text Box 299"/>
            <p:cNvSpPr txBox="1">
              <a:spLocks noChangeArrowheads="1"/>
            </p:cNvSpPr>
            <p:nvPr/>
          </p:nvSpPr>
          <p:spPr bwMode="auto">
            <a:xfrm>
              <a:off x="5685809" y="4691075"/>
              <a:ext cx="587020" cy="276999"/>
            </a:xfrm>
            <a:prstGeom prst="rect">
              <a:avLst/>
            </a:prstGeom>
            <a:noFill/>
            <a:ln w="12700">
              <a:noFill/>
              <a:miter lim="800000"/>
              <a:headEnd/>
              <a:tailEnd/>
            </a:ln>
          </p:spPr>
          <p:txBody>
            <a:bodyPr wrap="none">
              <a:spAutoFit/>
            </a:bodyPr>
            <a:lstStyle/>
            <a:p>
              <a:pPr algn="ctr"/>
              <a:r>
                <a:rPr lang="en-US" sz="1200" dirty="0">
                  <a:cs typeface="Arial" pitchFamily="34" charset="0"/>
                </a:rPr>
                <a:t>LZ Kit</a:t>
              </a:r>
            </a:p>
          </p:txBody>
        </p:sp>
        <p:sp>
          <p:nvSpPr>
            <p:cNvPr id="182409" name="Text Box 302"/>
            <p:cNvSpPr txBox="1">
              <a:spLocks noChangeArrowheads="1"/>
            </p:cNvSpPr>
            <p:nvPr/>
          </p:nvSpPr>
          <p:spPr bwMode="auto">
            <a:xfrm>
              <a:off x="5303003" y="6853252"/>
              <a:ext cx="1290739" cy="461665"/>
            </a:xfrm>
            <a:prstGeom prst="rect">
              <a:avLst/>
            </a:prstGeom>
            <a:noFill/>
            <a:ln w="12700">
              <a:noFill/>
              <a:miter lim="800000"/>
              <a:headEnd/>
              <a:tailEnd/>
            </a:ln>
          </p:spPr>
          <p:txBody>
            <a:bodyPr wrap="none">
              <a:spAutoFit/>
            </a:bodyPr>
            <a:lstStyle/>
            <a:p>
              <a:pPr algn="ctr"/>
              <a:r>
                <a:rPr lang="en-US" sz="1200" dirty="0">
                  <a:cs typeface="Arial" pitchFamily="34" charset="0"/>
                </a:rPr>
                <a:t>Winch</a:t>
              </a:r>
            </a:p>
            <a:p>
              <a:pPr algn="ctr"/>
              <a:r>
                <a:rPr lang="en-US" sz="1200" dirty="0">
                  <a:cs typeface="Arial" pitchFamily="34" charset="0"/>
                </a:rPr>
                <a:t>Controller Cable</a:t>
              </a:r>
            </a:p>
          </p:txBody>
        </p:sp>
        <p:sp>
          <p:nvSpPr>
            <p:cNvPr id="182410" name="Line 303"/>
            <p:cNvSpPr>
              <a:spLocks noChangeShapeType="1"/>
            </p:cNvSpPr>
            <p:nvPr/>
          </p:nvSpPr>
          <p:spPr bwMode="auto">
            <a:xfrm flipH="1">
              <a:off x="4953000" y="4857749"/>
              <a:ext cx="781050" cy="247651"/>
            </a:xfrm>
            <a:prstGeom prst="line">
              <a:avLst/>
            </a:prstGeom>
            <a:noFill/>
            <a:ln w="12700">
              <a:solidFill>
                <a:schemeClr val="tx1"/>
              </a:solidFill>
              <a:round/>
              <a:headEnd/>
              <a:tailEnd type="triangle" w="med" len="med"/>
            </a:ln>
          </p:spPr>
          <p:txBody>
            <a:bodyPr/>
            <a:lstStyle/>
            <a:p>
              <a:endParaRPr lang="en-US" dirty="0"/>
            </a:p>
          </p:txBody>
        </p:sp>
        <p:sp>
          <p:nvSpPr>
            <p:cNvPr id="182411" name="Line 306"/>
            <p:cNvSpPr>
              <a:spLocks noChangeShapeType="1"/>
            </p:cNvSpPr>
            <p:nvPr/>
          </p:nvSpPr>
          <p:spPr bwMode="auto">
            <a:xfrm flipH="1" flipV="1">
              <a:off x="4476752" y="6524625"/>
              <a:ext cx="1209675" cy="523875"/>
            </a:xfrm>
            <a:prstGeom prst="line">
              <a:avLst/>
            </a:prstGeom>
            <a:noFill/>
            <a:ln w="12700">
              <a:solidFill>
                <a:schemeClr val="tx1"/>
              </a:solidFill>
              <a:round/>
              <a:headEnd/>
              <a:tailEnd type="triangle" w="med" len="med"/>
            </a:ln>
          </p:spPr>
          <p:txBody>
            <a:bodyPr/>
            <a:lstStyle/>
            <a:p>
              <a:endParaRPr lang="en-US" dirty="0"/>
            </a:p>
          </p:txBody>
        </p:sp>
        <p:sp>
          <p:nvSpPr>
            <p:cNvPr id="182412" name="Text Box 307"/>
            <p:cNvSpPr txBox="1">
              <a:spLocks noChangeArrowheads="1"/>
            </p:cNvSpPr>
            <p:nvPr/>
          </p:nvSpPr>
          <p:spPr bwMode="auto">
            <a:xfrm>
              <a:off x="410006" y="3329001"/>
              <a:ext cx="1027845" cy="461665"/>
            </a:xfrm>
            <a:prstGeom prst="rect">
              <a:avLst/>
            </a:prstGeom>
            <a:noFill/>
            <a:ln w="12700">
              <a:noFill/>
              <a:miter lim="800000"/>
              <a:headEnd/>
              <a:tailEnd/>
            </a:ln>
          </p:spPr>
          <p:txBody>
            <a:bodyPr wrap="none">
              <a:spAutoFit/>
            </a:bodyPr>
            <a:lstStyle/>
            <a:p>
              <a:pPr algn="ctr"/>
              <a:r>
                <a:rPr lang="en-US" sz="1200" dirty="0">
                  <a:cs typeface="Arial" pitchFamily="34" charset="0"/>
                </a:rPr>
                <a:t>Fire</a:t>
              </a:r>
            </a:p>
            <a:p>
              <a:pPr algn="ctr"/>
              <a:r>
                <a:rPr lang="en-US" sz="1200" dirty="0">
                  <a:cs typeface="Arial" pitchFamily="34" charset="0"/>
                </a:rPr>
                <a:t>Extinguisher</a:t>
              </a:r>
            </a:p>
          </p:txBody>
        </p:sp>
        <p:sp>
          <p:nvSpPr>
            <p:cNvPr id="182413" name="Text Box 308"/>
            <p:cNvSpPr txBox="1">
              <a:spLocks noChangeArrowheads="1"/>
            </p:cNvSpPr>
            <p:nvPr/>
          </p:nvSpPr>
          <p:spPr bwMode="auto">
            <a:xfrm>
              <a:off x="388894" y="4243401"/>
              <a:ext cx="798617" cy="276999"/>
            </a:xfrm>
            <a:prstGeom prst="rect">
              <a:avLst/>
            </a:prstGeom>
            <a:noFill/>
            <a:ln w="12700">
              <a:noFill/>
              <a:miter lim="800000"/>
              <a:headEnd/>
              <a:tailEnd/>
            </a:ln>
          </p:spPr>
          <p:txBody>
            <a:bodyPr wrap="none">
              <a:spAutoFit/>
            </a:bodyPr>
            <a:lstStyle/>
            <a:p>
              <a:pPr algn="ctr"/>
              <a:r>
                <a:rPr lang="en-US" sz="1200" dirty="0">
                  <a:cs typeface="Arial" pitchFamily="34" charset="0"/>
                </a:rPr>
                <a:t>CLS Bag</a:t>
              </a:r>
            </a:p>
          </p:txBody>
        </p:sp>
        <p:sp>
          <p:nvSpPr>
            <p:cNvPr id="182414" name="Text Box 309"/>
            <p:cNvSpPr txBox="1">
              <a:spLocks noChangeArrowheads="1"/>
            </p:cNvSpPr>
            <p:nvPr/>
          </p:nvSpPr>
          <p:spPr bwMode="auto">
            <a:xfrm>
              <a:off x="3083668" y="4033852"/>
              <a:ext cx="747833" cy="461665"/>
            </a:xfrm>
            <a:prstGeom prst="rect">
              <a:avLst/>
            </a:prstGeom>
            <a:noFill/>
            <a:ln w="12700">
              <a:noFill/>
              <a:miter lim="800000"/>
              <a:headEnd/>
              <a:tailEnd/>
            </a:ln>
          </p:spPr>
          <p:txBody>
            <a:bodyPr wrap="none">
              <a:spAutoFit/>
            </a:bodyPr>
            <a:lstStyle/>
            <a:p>
              <a:pPr algn="ctr"/>
              <a:r>
                <a:rPr lang="en-US" sz="1200" dirty="0">
                  <a:latin typeface="Calibri" pitchFamily="34" charset="0"/>
                </a:rPr>
                <a:t>Detainee</a:t>
              </a:r>
            </a:p>
            <a:p>
              <a:pPr algn="ctr"/>
              <a:r>
                <a:rPr lang="en-US" sz="1200" dirty="0">
                  <a:latin typeface="Calibri" pitchFamily="34" charset="0"/>
                </a:rPr>
                <a:t>Kit</a:t>
              </a:r>
            </a:p>
          </p:txBody>
        </p:sp>
        <p:sp>
          <p:nvSpPr>
            <p:cNvPr id="182415" name="Text Box 310"/>
            <p:cNvSpPr txBox="1">
              <a:spLocks noChangeArrowheads="1"/>
            </p:cNvSpPr>
            <p:nvPr/>
          </p:nvSpPr>
          <p:spPr bwMode="auto">
            <a:xfrm>
              <a:off x="122183" y="4738699"/>
              <a:ext cx="1455848" cy="830997"/>
            </a:xfrm>
            <a:prstGeom prst="rect">
              <a:avLst/>
            </a:prstGeom>
            <a:noFill/>
            <a:ln w="12700">
              <a:noFill/>
              <a:miter lim="800000"/>
              <a:headEnd/>
              <a:tailEnd/>
            </a:ln>
          </p:spPr>
          <p:txBody>
            <a:bodyPr wrap="none">
              <a:spAutoFit/>
            </a:bodyPr>
            <a:lstStyle/>
            <a:p>
              <a:pPr algn="ctr"/>
              <a:r>
                <a:rPr lang="en-US" sz="1200" dirty="0">
                  <a:cs typeface="Arial" pitchFamily="34" charset="0"/>
                </a:rPr>
                <a:t>Crew Serve </a:t>
              </a:r>
            </a:p>
            <a:p>
              <a:pPr algn="ctr"/>
              <a:r>
                <a:rPr lang="en-US" sz="1200" dirty="0">
                  <a:cs typeface="Arial" pitchFamily="34" charset="0"/>
                </a:rPr>
                <a:t>Weapon Ammo</a:t>
              </a:r>
            </a:p>
            <a:p>
              <a:pPr algn="ctr"/>
              <a:r>
                <a:rPr lang="en-US" sz="1200" dirty="0">
                  <a:cs typeface="Arial" pitchFamily="34" charset="0"/>
                </a:rPr>
                <a:t>(6 boxes strapped,</a:t>
              </a:r>
            </a:p>
            <a:p>
              <a:pPr algn="ctr"/>
              <a:r>
                <a:rPr lang="en-US" sz="1200" dirty="0">
                  <a:cs typeface="Arial" pitchFamily="34" charset="0"/>
                </a:rPr>
                <a:t>2 loose and ready)</a:t>
              </a:r>
            </a:p>
          </p:txBody>
        </p:sp>
        <p:sp>
          <p:nvSpPr>
            <p:cNvPr id="182416" name="Line 311"/>
            <p:cNvSpPr>
              <a:spLocks noChangeShapeType="1"/>
            </p:cNvSpPr>
            <p:nvPr/>
          </p:nvSpPr>
          <p:spPr bwMode="auto">
            <a:xfrm>
              <a:off x="1419225" y="5124449"/>
              <a:ext cx="1733550" cy="19051"/>
            </a:xfrm>
            <a:prstGeom prst="line">
              <a:avLst/>
            </a:prstGeom>
            <a:noFill/>
            <a:ln w="12700">
              <a:solidFill>
                <a:schemeClr val="tx1"/>
              </a:solidFill>
              <a:round/>
              <a:headEnd/>
              <a:tailEnd type="triangle" w="med" len="med"/>
            </a:ln>
          </p:spPr>
          <p:txBody>
            <a:bodyPr/>
            <a:lstStyle/>
            <a:p>
              <a:endParaRPr lang="en-US" dirty="0"/>
            </a:p>
          </p:txBody>
        </p:sp>
        <p:sp>
          <p:nvSpPr>
            <p:cNvPr id="182417" name="Line 312"/>
            <p:cNvSpPr>
              <a:spLocks noChangeShapeType="1"/>
            </p:cNvSpPr>
            <p:nvPr/>
          </p:nvSpPr>
          <p:spPr bwMode="auto">
            <a:xfrm>
              <a:off x="1143002" y="4419600"/>
              <a:ext cx="828675" cy="152400"/>
            </a:xfrm>
            <a:prstGeom prst="line">
              <a:avLst/>
            </a:prstGeom>
            <a:noFill/>
            <a:ln w="12700">
              <a:solidFill>
                <a:schemeClr val="tx1"/>
              </a:solidFill>
              <a:round/>
              <a:headEnd/>
              <a:tailEnd type="triangle" w="med" len="med"/>
            </a:ln>
          </p:spPr>
          <p:txBody>
            <a:bodyPr/>
            <a:lstStyle/>
            <a:p>
              <a:endParaRPr lang="en-US" dirty="0"/>
            </a:p>
          </p:txBody>
        </p:sp>
        <p:sp>
          <p:nvSpPr>
            <p:cNvPr id="182418" name="Line 313"/>
            <p:cNvSpPr>
              <a:spLocks noChangeShapeType="1"/>
            </p:cNvSpPr>
            <p:nvPr/>
          </p:nvSpPr>
          <p:spPr bwMode="auto">
            <a:xfrm>
              <a:off x="1343027" y="3667127"/>
              <a:ext cx="523875" cy="342900"/>
            </a:xfrm>
            <a:prstGeom prst="line">
              <a:avLst/>
            </a:prstGeom>
            <a:noFill/>
            <a:ln w="12700">
              <a:solidFill>
                <a:schemeClr val="tx1"/>
              </a:solidFill>
              <a:round/>
              <a:headEnd/>
              <a:tailEnd type="triangle" w="med" len="med"/>
            </a:ln>
          </p:spPr>
          <p:txBody>
            <a:bodyPr/>
            <a:lstStyle/>
            <a:p>
              <a:endParaRPr lang="en-US" dirty="0"/>
            </a:p>
          </p:txBody>
        </p:sp>
        <p:sp>
          <p:nvSpPr>
            <p:cNvPr id="182419" name="Line 314"/>
            <p:cNvSpPr>
              <a:spLocks noChangeShapeType="1"/>
            </p:cNvSpPr>
            <p:nvPr/>
          </p:nvSpPr>
          <p:spPr bwMode="auto">
            <a:xfrm flipH="1">
              <a:off x="2647952" y="4286253"/>
              <a:ext cx="676275" cy="295275"/>
            </a:xfrm>
            <a:prstGeom prst="line">
              <a:avLst/>
            </a:prstGeom>
            <a:noFill/>
            <a:ln w="12700">
              <a:solidFill>
                <a:schemeClr val="tx1"/>
              </a:solidFill>
              <a:round/>
              <a:headEnd/>
              <a:tailEnd type="triangle" w="med" len="med"/>
            </a:ln>
          </p:spPr>
          <p:txBody>
            <a:bodyPr/>
            <a:lstStyle/>
            <a:p>
              <a:endParaRPr lang="en-US" dirty="0"/>
            </a:p>
          </p:txBody>
        </p:sp>
        <p:sp>
          <p:nvSpPr>
            <p:cNvPr id="182420" name="Text Box 315"/>
            <p:cNvSpPr txBox="1">
              <a:spLocks noChangeArrowheads="1"/>
            </p:cNvSpPr>
            <p:nvPr/>
          </p:nvSpPr>
          <p:spPr bwMode="auto">
            <a:xfrm>
              <a:off x="187083" y="5634052"/>
              <a:ext cx="1192699" cy="461665"/>
            </a:xfrm>
            <a:prstGeom prst="rect">
              <a:avLst/>
            </a:prstGeom>
            <a:noFill/>
            <a:ln w="12700">
              <a:noFill/>
              <a:miter lim="800000"/>
              <a:headEnd/>
              <a:tailEnd/>
            </a:ln>
          </p:spPr>
          <p:txBody>
            <a:bodyPr wrap="none">
              <a:spAutoFit/>
            </a:bodyPr>
            <a:lstStyle/>
            <a:p>
              <a:pPr algn="ctr"/>
              <a:r>
                <a:rPr lang="en-US" sz="1200" dirty="0">
                  <a:cs typeface="Arial" pitchFamily="34" charset="0"/>
                </a:rPr>
                <a:t>Wire Handler’s</a:t>
              </a:r>
            </a:p>
            <a:p>
              <a:pPr algn="ctr"/>
              <a:r>
                <a:rPr lang="en-US" sz="1200" dirty="0">
                  <a:cs typeface="Arial" pitchFamily="34" charset="0"/>
                </a:rPr>
                <a:t>Gloves</a:t>
              </a:r>
            </a:p>
          </p:txBody>
        </p:sp>
        <p:sp>
          <p:nvSpPr>
            <p:cNvPr id="182421" name="Line 316"/>
            <p:cNvSpPr>
              <a:spLocks noChangeShapeType="1"/>
            </p:cNvSpPr>
            <p:nvPr/>
          </p:nvSpPr>
          <p:spPr bwMode="auto">
            <a:xfrm flipV="1">
              <a:off x="1123952" y="5705489"/>
              <a:ext cx="962025" cy="200025"/>
            </a:xfrm>
            <a:prstGeom prst="line">
              <a:avLst/>
            </a:prstGeom>
            <a:noFill/>
            <a:ln w="12700">
              <a:solidFill>
                <a:schemeClr val="tx1"/>
              </a:solidFill>
              <a:round/>
              <a:headEnd/>
              <a:tailEnd type="triangle" w="med" len="med"/>
            </a:ln>
          </p:spPr>
          <p:txBody>
            <a:bodyPr/>
            <a:lstStyle/>
            <a:p>
              <a:endParaRPr lang="en-US" dirty="0"/>
            </a:p>
          </p:txBody>
        </p:sp>
        <p:sp>
          <p:nvSpPr>
            <p:cNvPr id="182422" name="Text Box 318"/>
            <p:cNvSpPr txBox="1">
              <a:spLocks noChangeArrowheads="1"/>
            </p:cNvSpPr>
            <p:nvPr/>
          </p:nvSpPr>
          <p:spPr bwMode="auto">
            <a:xfrm>
              <a:off x="4673614" y="7739076"/>
              <a:ext cx="787395" cy="461665"/>
            </a:xfrm>
            <a:prstGeom prst="rect">
              <a:avLst/>
            </a:prstGeom>
            <a:noFill/>
            <a:ln w="12700">
              <a:noFill/>
              <a:miter lim="800000"/>
              <a:headEnd/>
              <a:tailEnd/>
            </a:ln>
          </p:spPr>
          <p:txBody>
            <a:bodyPr wrap="none">
              <a:spAutoFit/>
            </a:bodyPr>
            <a:lstStyle/>
            <a:p>
              <a:pPr algn="ctr"/>
              <a:r>
                <a:rPr lang="en-US" sz="1200" dirty="0">
                  <a:latin typeface="Calibri" pitchFamily="34" charset="0"/>
                </a:rPr>
                <a:t>D-handle </a:t>
              </a:r>
            </a:p>
            <a:p>
              <a:pPr algn="ctr"/>
              <a:r>
                <a:rPr lang="en-US" sz="1200" dirty="0">
                  <a:latin typeface="Calibri" pitchFamily="34" charset="0"/>
                </a:rPr>
                <a:t>Shovel</a:t>
              </a:r>
            </a:p>
          </p:txBody>
        </p:sp>
        <p:sp>
          <p:nvSpPr>
            <p:cNvPr id="182423" name="Text Box 319"/>
            <p:cNvSpPr txBox="1">
              <a:spLocks noChangeArrowheads="1"/>
            </p:cNvSpPr>
            <p:nvPr/>
          </p:nvSpPr>
          <p:spPr bwMode="auto">
            <a:xfrm>
              <a:off x="4092575" y="8015301"/>
              <a:ext cx="633443" cy="461665"/>
            </a:xfrm>
            <a:prstGeom prst="rect">
              <a:avLst/>
            </a:prstGeom>
            <a:noFill/>
            <a:ln w="12700">
              <a:noFill/>
              <a:miter lim="800000"/>
              <a:headEnd/>
              <a:tailEnd/>
            </a:ln>
          </p:spPr>
          <p:txBody>
            <a:bodyPr wrap="none">
              <a:spAutoFit/>
            </a:bodyPr>
            <a:lstStyle/>
            <a:p>
              <a:pPr algn="ctr"/>
              <a:r>
                <a:rPr lang="en-US" sz="1200" dirty="0">
                  <a:latin typeface="Calibri" pitchFamily="34" charset="0"/>
                </a:rPr>
                <a:t>Bolt</a:t>
              </a:r>
            </a:p>
            <a:p>
              <a:pPr algn="ctr"/>
              <a:r>
                <a:rPr lang="en-US" sz="1200" dirty="0">
                  <a:latin typeface="Calibri" pitchFamily="34" charset="0"/>
                </a:rPr>
                <a:t>Cutters</a:t>
              </a:r>
            </a:p>
          </p:txBody>
        </p:sp>
        <p:sp>
          <p:nvSpPr>
            <p:cNvPr id="182424" name="Line 320"/>
            <p:cNvSpPr>
              <a:spLocks noChangeShapeType="1"/>
            </p:cNvSpPr>
            <p:nvPr/>
          </p:nvSpPr>
          <p:spPr bwMode="auto">
            <a:xfrm flipH="1" flipV="1">
              <a:off x="4124325" y="5913441"/>
              <a:ext cx="800100" cy="2022475"/>
            </a:xfrm>
            <a:prstGeom prst="line">
              <a:avLst/>
            </a:prstGeom>
            <a:noFill/>
            <a:ln w="12700">
              <a:solidFill>
                <a:schemeClr val="tx1"/>
              </a:solidFill>
              <a:round/>
              <a:headEnd/>
              <a:tailEnd type="triangle" w="med" len="med"/>
            </a:ln>
          </p:spPr>
          <p:txBody>
            <a:bodyPr/>
            <a:lstStyle/>
            <a:p>
              <a:endParaRPr lang="en-US" dirty="0"/>
            </a:p>
          </p:txBody>
        </p:sp>
        <p:sp>
          <p:nvSpPr>
            <p:cNvPr id="182425" name="Line 321"/>
            <p:cNvSpPr>
              <a:spLocks noChangeShapeType="1"/>
            </p:cNvSpPr>
            <p:nvPr/>
          </p:nvSpPr>
          <p:spPr bwMode="auto">
            <a:xfrm flipH="1" flipV="1">
              <a:off x="3905251" y="5981700"/>
              <a:ext cx="466725" cy="2057400"/>
            </a:xfrm>
            <a:prstGeom prst="line">
              <a:avLst/>
            </a:prstGeom>
            <a:noFill/>
            <a:ln w="12700">
              <a:solidFill>
                <a:schemeClr val="tx1"/>
              </a:solidFill>
              <a:round/>
              <a:headEnd/>
              <a:tailEnd type="triangle" w="med" len="med"/>
            </a:ln>
          </p:spPr>
          <p:txBody>
            <a:bodyPr/>
            <a:lstStyle/>
            <a:p>
              <a:endParaRPr lang="en-US" dirty="0"/>
            </a:p>
          </p:txBody>
        </p:sp>
        <p:sp>
          <p:nvSpPr>
            <p:cNvPr id="182426" name="Freeform 323"/>
            <p:cNvSpPr>
              <a:spLocks/>
            </p:cNvSpPr>
            <p:nvPr/>
          </p:nvSpPr>
          <p:spPr bwMode="auto">
            <a:xfrm>
              <a:off x="3033723" y="5988051"/>
              <a:ext cx="14287" cy="317500"/>
            </a:xfrm>
            <a:custGeom>
              <a:avLst/>
              <a:gdLst>
                <a:gd name="T0" fmla="*/ 0 w 9"/>
                <a:gd name="T1" fmla="*/ 0 h 200"/>
                <a:gd name="T2" fmla="*/ 0 w 9"/>
                <a:gd name="T3" fmla="*/ 317500 h 200"/>
                <a:gd name="T4" fmla="*/ 14287 w 9"/>
                <a:gd name="T5" fmla="*/ 312738 h 200"/>
                <a:gd name="T6" fmla="*/ 14287 w 9"/>
                <a:gd name="T7" fmla="*/ 1588 h 200"/>
                <a:gd name="T8" fmla="*/ 0 w 9"/>
                <a:gd name="T9" fmla="*/ 0 h 200"/>
                <a:gd name="T10" fmla="*/ 0 60000 65536"/>
                <a:gd name="T11" fmla="*/ 0 60000 65536"/>
                <a:gd name="T12" fmla="*/ 0 60000 65536"/>
                <a:gd name="T13" fmla="*/ 0 60000 65536"/>
                <a:gd name="T14" fmla="*/ 0 60000 65536"/>
                <a:gd name="T15" fmla="*/ 0 w 9"/>
                <a:gd name="T16" fmla="*/ 0 h 200"/>
                <a:gd name="T17" fmla="*/ 9 w 9"/>
                <a:gd name="T18" fmla="*/ 200 h 200"/>
              </a:gdLst>
              <a:ahLst/>
              <a:cxnLst>
                <a:cxn ang="T10">
                  <a:pos x="T0" y="T1"/>
                </a:cxn>
                <a:cxn ang="T11">
                  <a:pos x="T2" y="T3"/>
                </a:cxn>
                <a:cxn ang="T12">
                  <a:pos x="T4" y="T5"/>
                </a:cxn>
                <a:cxn ang="T13">
                  <a:pos x="T6" y="T7"/>
                </a:cxn>
                <a:cxn ang="T14">
                  <a:pos x="T8" y="T9"/>
                </a:cxn>
              </a:cxnLst>
              <a:rect l="T15" t="T16" r="T17" b="T18"/>
              <a:pathLst>
                <a:path w="9" h="200">
                  <a:moveTo>
                    <a:pt x="0" y="0"/>
                  </a:moveTo>
                  <a:lnTo>
                    <a:pt x="0" y="200"/>
                  </a:lnTo>
                  <a:lnTo>
                    <a:pt x="9" y="197"/>
                  </a:lnTo>
                  <a:lnTo>
                    <a:pt x="9" y="1"/>
                  </a:lnTo>
                  <a:lnTo>
                    <a:pt x="0" y="0"/>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427" name="Text Box 324"/>
            <p:cNvSpPr txBox="1">
              <a:spLocks noChangeArrowheads="1"/>
            </p:cNvSpPr>
            <p:nvPr/>
          </p:nvSpPr>
          <p:spPr bwMode="auto">
            <a:xfrm>
              <a:off x="3444507" y="6396051"/>
              <a:ext cx="535724" cy="276999"/>
            </a:xfrm>
            <a:prstGeom prst="rect">
              <a:avLst/>
            </a:prstGeom>
            <a:noFill/>
            <a:ln w="12700">
              <a:noFill/>
              <a:miter lim="800000"/>
              <a:headEnd/>
              <a:tailEnd/>
            </a:ln>
          </p:spPr>
          <p:txBody>
            <a:bodyPr wrap="none">
              <a:spAutoFit/>
            </a:bodyPr>
            <a:lstStyle/>
            <a:p>
              <a:pPr algn="ctr"/>
              <a:r>
                <a:rPr lang="en-US" sz="1200" dirty="0">
                  <a:latin typeface="Calibri" pitchFamily="34" charset="0"/>
                </a:rPr>
                <a:t>MREs</a:t>
              </a:r>
            </a:p>
          </p:txBody>
        </p:sp>
        <p:sp>
          <p:nvSpPr>
            <p:cNvPr id="182428" name="Line 325"/>
            <p:cNvSpPr>
              <a:spLocks noChangeShapeType="1"/>
            </p:cNvSpPr>
            <p:nvPr/>
          </p:nvSpPr>
          <p:spPr bwMode="auto">
            <a:xfrm flipH="1" flipV="1">
              <a:off x="3248026" y="6172203"/>
              <a:ext cx="447675" cy="266700"/>
            </a:xfrm>
            <a:prstGeom prst="line">
              <a:avLst/>
            </a:prstGeom>
            <a:noFill/>
            <a:ln w="12700">
              <a:solidFill>
                <a:schemeClr val="tx1"/>
              </a:solidFill>
              <a:round/>
              <a:headEnd/>
              <a:tailEnd type="triangle" w="med" len="med"/>
            </a:ln>
          </p:spPr>
          <p:txBody>
            <a:bodyPr/>
            <a:lstStyle/>
            <a:p>
              <a:endParaRPr lang="en-US" dirty="0"/>
            </a:p>
          </p:txBody>
        </p:sp>
        <p:sp>
          <p:nvSpPr>
            <p:cNvPr id="182429" name="Text Box 326"/>
            <p:cNvSpPr txBox="1">
              <a:spLocks noChangeArrowheads="1"/>
            </p:cNvSpPr>
            <p:nvPr/>
          </p:nvSpPr>
          <p:spPr bwMode="auto">
            <a:xfrm>
              <a:off x="3583451" y="6758001"/>
              <a:ext cx="567399" cy="276999"/>
            </a:xfrm>
            <a:prstGeom prst="rect">
              <a:avLst/>
            </a:prstGeom>
            <a:noFill/>
            <a:ln w="12700">
              <a:noFill/>
              <a:miter lim="800000"/>
              <a:headEnd/>
              <a:tailEnd/>
            </a:ln>
          </p:spPr>
          <p:txBody>
            <a:bodyPr wrap="none">
              <a:spAutoFit/>
            </a:bodyPr>
            <a:lstStyle/>
            <a:p>
              <a:pPr algn="ctr"/>
              <a:r>
                <a:rPr lang="en-US" sz="1200" dirty="0">
                  <a:latin typeface="Calibri" pitchFamily="34" charset="0"/>
                </a:rPr>
                <a:t>Water</a:t>
              </a:r>
            </a:p>
          </p:txBody>
        </p:sp>
        <p:sp>
          <p:nvSpPr>
            <p:cNvPr id="182430" name="Line 327"/>
            <p:cNvSpPr>
              <a:spLocks noChangeShapeType="1"/>
            </p:cNvSpPr>
            <p:nvPr/>
          </p:nvSpPr>
          <p:spPr bwMode="auto">
            <a:xfrm flipH="1" flipV="1">
              <a:off x="3276600" y="6562727"/>
              <a:ext cx="361950" cy="266700"/>
            </a:xfrm>
            <a:prstGeom prst="line">
              <a:avLst/>
            </a:prstGeom>
            <a:noFill/>
            <a:ln w="12700">
              <a:solidFill>
                <a:schemeClr val="tx1"/>
              </a:solidFill>
              <a:round/>
              <a:headEnd/>
              <a:tailEnd type="triangle" w="med" len="med"/>
            </a:ln>
          </p:spPr>
          <p:txBody>
            <a:bodyPr/>
            <a:lstStyle/>
            <a:p>
              <a:endParaRPr lang="en-US" dirty="0"/>
            </a:p>
          </p:txBody>
        </p:sp>
        <p:sp>
          <p:nvSpPr>
            <p:cNvPr id="182431" name="Text Box 328"/>
            <p:cNvSpPr txBox="1">
              <a:spLocks noChangeArrowheads="1"/>
            </p:cNvSpPr>
            <p:nvPr/>
          </p:nvSpPr>
          <p:spPr bwMode="auto">
            <a:xfrm>
              <a:off x="294004" y="6834201"/>
              <a:ext cx="1215397" cy="276999"/>
            </a:xfrm>
            <a:prstGeom prst="rect">
              <a:avLst/>
            </a:prstGeom>
            <a:noFill/>
            <a:ln w="12700">
              <a:noFill/>
              <a:miter lim="800000"/>
              <a:headEnd/>
              <a:tailEnd/>
            </a:ln>
          </p:spPr>
          <p:txBody>
            <a:bodyPr wrap="none">
              <a:spAutoFit/>
            </a:bodyPr>
            <a:lstStyle/>
            <a:p>
              <a:pPr algn="ctr"/>
              <a:r>
                <a:rPr lang="en-US" sz="1200" dirty="0">
                  <a:cs typeface="Arial" pitchFamily="34" charset="0"/>
                </a:rPr>
                <a:t>5 Traffic Cones</a:t>
              </a:r>
            </a:p>
          </p:txBody>
        </p:sp>
        <p:sp>
          <p:nvSpPr>
            <p:cNvPr id="182432" name="Text Box 329"/>
            <p:cNvSpPr txBox="1">
              <a:spLocks noChangeArrowheads="1"/>
            </p:cNvSpPr>
            <p:nvPr/>
          </p:nvSpPr>
          <p:spPr bwMode="auto">
            <a:xfrm>
              <a:off x="365639" y="7224726"/>
              <a:ext cx="1010213" cy="276999"/>
            </a:xfrm>
            <a:prstGeom prst="rect">
              <a:avLst/>
            </a:prstGeom>
            <a:noFill/>
            <a:ln w="12700">
              <a:noFill/>
              <a:miter lim="800000"/>
              <a:headEnd/>
              <a:tailEnd/>
            </a:ln>
          </p:spPr>
          <p:txBody>
            <a:bodyPr wrap="none">
              <a:spAutoFit/>
            </a:bodyPr>
            <a:lstStyle/>
            <a:p>
              <a:pPr algn="ctr"/>
              <a:r>
                <a:rPr lang="en-US" sz="1200" dirty="0">
                  <a:cs typeface="Arial" pitchFamily="34" charset="0"/>
                </a:rPr>
                <a:t>Slave Cable</a:t>
              </a:r>
            </a:p>
          </p:txBody>
        </p:sp>
        <p:sp>
          <p:nvSpPr>
            <p:cNvPr id="182433" name="Text Box 330"/>
            <p:cNvSpPr txBox="1">
              <a:spLocks noChangeArrowheads="1"/>
            </p:cNvSpPr>
            <p:nvPr/>
          </p:nvSpPr>
          <p:spPr bwMode="auto">
            <a:xfrm>
              <a:off x="2464938" y="8015301"/>
              <a:ext cx="808940" cy="461665"/>
            </a:xfrm>
            <a:prstGeom prst="rect">
              <a:avLst/>
            </a:prstGeom>
            <a:noFill/>
            <a:ln w="12700">
              <a:noFill/>
              <a:miter lim="800000"/>
              <a:headEnd/>
              <a:tailEnd/>
            </a:ln>
          </p:spPr>
          <p:txBody>
            <a:bodyPr wrap="none">
              <a:spAutoFit/>
            </a:bodyPr>
            <a:lstStyle/>
            <a:p>
              <a:pPr algn="ctr"/>
              <a:r>
                <a:rPr lang="en-US" sz="1200" dirty="0">
                  <a:cs typeface="Arial" pitchFamily="34" charset="0"/>
                </a:rPr>
                <a:t>Warning </a:t>
              </a:r>
            </a:p>
            <a:p>
              <a:pPr algn="ctr"/>
              <a:r>
                <a:rPr lang="en-US" sz="1200" dirty="0">
                  <a:cs typeface="Arial" pitchFamily="34" charset="0"/>
                </a:rPr>
                <a:t>Triangles</a:t>
              </a:r>
            </a:p>
          </p:txBody>
        </p:sp>
        <p:sp>
          <p:nvSpPr>
            <p:cNvPr id="182434" name="Text Box 331"/>
            <p:cNvSpPr txBox="1">
              <a:spLocks noChangeArrowheads="1"/>
            </p:cNvSpPr>
            <p:nvPr/>
          </p:nvSpPr>
          <p:spPr bwMode="auto">
            <a:xfrm>
              <a:off x="3766418" y="7053277"/>
              <a:ext cx="444352" cy="276999"/>
            </a:xfrm>
            <a:prstGeom prst="rect">
              <a:avLst/>
            </a:prstGeom>
            <a:noFill/>
            <a:ln w="12700">
              <a:noFill/>
              <a:miter lim="800000"/>
              <a:headEnd/>
              <a:tailEnd/>
            </a:ln>
          </p:spPr>
          <p:txBody>
            <a:bodyPr wrap="none">
              <a:spAutoFit/>
            </a:bodyPr>
            <a:lstStyle/>
            <a:p>
              <a:pPr algn="ctr"/>
              <a:r>
                <a:rPr lang="en-US" sz="1200" dirty="0">
                  <a:latin typeface="Calibri" pitchFamily="34" charset="0"/>
                </a:rPr>
                <a:t>Jack</a:t>
              </a:r>
            </a:p>
          </p:txBody>
        </p:sp>
        <p:sp>
          <p:nvSpPr>
            <p:cNvPr id="182435" name="Line 332"/>
            <p:cNvSpPr>
              <a:spLocks noChangeShapeType="1"/>
            </p:cNvSpPr>
            <p:nvPr/>
          </p:nvSpPr>
          <p:spPr bwMode="auto">
            <a:xfrm flipH="1">
              <a:off x="3448050" y="7191375"/>
              <a:ext cx="400050" cy="0"/>
            </a:xfrm>
            <a:prstGeom prst="line">
              <a:avLst/>
            </a:prstGeom>
            <a:noFill/>
            <a:ln w="12700">
              <a:solidFill>
                <a:schemeClr val="tx1"/>
              </a:solidFill>
              <a:round/>
              <a:headEnd/>
              <a:tailEnd type="triangle" w="med" len="med"/>
            </a:ln>
          </p:spPr>
          <p:txBody>
            <a:bodyPr/>
            <a:lstStyle/>
            <a:p>
              <a:endParaRPr lang="en-US" dirty="0"/>
            </a:p>
          </p:txBody>
        </p:sp>
        <p:sp>
          <p:nvSpPr>
            <p:cNvPr id="182436" name="Text Box 333"/>
            <p:cNvSpPr txBox="1">
              <a:spLocks noChangeArrowheads="1"/>
            </p:cNvSpPr>
            <p:nvPr/>
          </p:nvSpPr>
          <p:spPr bwMode="auto">
            <a:xfrm>
              <a:off x="3173581" y="7948626"/>
              <a:ext cx="858505" cy="276999"/>
            </a:xfrm>
            <a:prstGeom prst="rect">
              <a:avLst/>
            </a:prstGeom>
            <a:noFill/>
            <a:ln w="12700">
              <a:noFill/>
              <a:miter lim="800000"/>
              <a:headEnd/>
              <a:tailEnd/>
            </a:ln>
          </p:spPr>
          <p:txBody>
            <a:bodyPr wrap="none">
              <a:spAutoFit/>
            </a:bodyPr>
            <a:lstStyle/>
            <a:p>
              <a:pPr algn="ctr"/>
              <a:r>
                <a:rPr lang="en-US" sz="1200" dirty="0">
                  <a:cs typeface="Arial" pitchFamily="34" charset="0"/>
                </a:rPr>
                <a:t>Tool Bags</a:t>
              </a:r>
            </a:p>
          </p:txBody>
        </p:sp>
        <p:sp>
          <p:nvSpPr>
            <p:cNvPr id="182437" name="Text Box 334"/>
            <p:cNvSpPr txBox="1">
              <a:spLocks noChangeArrowheads="1"/>
            </p:cNvSpPr>
            <p:nvPr/>
          </p:nvSpPr>
          <p:spPr bwMode="auto">
            <a:xfrm>
              <a:off x="1809851" y="8015301"/>
              <a:ext cx="649088" cy="461665"/>
            </a:xfrm>
            <a:prstGeom prst="rect">
              <a:avLst/>
            </a:prstGeom>
            <a:noFill/>
            <a:ln w="12700">
              <a:noFill/>
              <a:miter lim="800000"/>
              <a:headEnd/>
              <a:tailEnd/>
            </a:ln>
          </p:spPr>
          <p:txBody>
            <a:bodyPr wrap="none">
              <a:spAutoFit/>
            </a:bodyPr>
            <a:lstStyle/>
            <a:p>
              <a:pPr algn="ctr"/>
              <a:r>
                <a:rPr lang="en-US" sz="1200" dirty="0">
                  <a:cs typeface="Arial" pitchFamily="34" charset="0"/>
                </a:rPr>
                <a:t>1</a:t>
              </a:r>
              <a:r>
                <a:rPr lang="en-US" sz="1200" baseline="30000" dirty="0">
                  <a:cs typeface="Arial" pitchFamily="34" charset="0"/>
                </a:rPr>
                <a:t>st</a:t>
              </a:r>
              <a:r>
                <a:rPr lang="en-US" sz="1200" dirty="0">
                  <a:cs typeface="Arial" pitchFamily="34" charset="0"/>
                </a:rPr>
                <a:t> Aid </a:t>
              </a:r>
            </a:p>
            <a:p>
              <a:pPr algn="ctr"/>
              <a:r>
                <a:rPr lang="en-US" sz="1200" dirty="0">
                  <a:cs typeface="Arial" pitchFamily="34" charset="0"/>
                </a:rPr>
                <a:t>Kit</a:t>
              </a:r>
            </a:p>
          </p:txBody>
        </p:sp>
        <p:sp>
          <p:nvSpPr>
            <p:cNvPr id="182438" name="Text Box 335"/>
            <p:cNvSpPr txBox="1">
              <a:spLocks noChangeArrowheads="1"/>
            </p:cNvSpPr>
            <p:nvPr/>
          </p:nvSpPr>
          <p:spPr bwMode="auto">
            <a:xfrm>
              <a:off x="588140" y="7767651"/>
              <a:ext cx="1019254" cy="276999"/>
            </a:xfrm>
            <a:prstGeom prst="rect">
              <a:avLst/>
            </a:prstGeom>
            <a:noFill/>
            <a:ln w="12700">
              <a:noFill/>
              <a:miter lim="800000"/>
              <a:headEnd/>
              <a:tailEnd/>
            </a:ln>
          </p:spPr>
          <p:txBody>
            <a:bodyPr wrap="none">
              <a:spAutoFit/>
            </a:bodyPr>
            <a:lstStyle/>
            <a:p>
              <a:pPr algn="ctr"/>
              <a:r>
                <a:rPr lang="en-US" sz="1200" dirty="0">
                  <a:cs typeface="Arial" pitchFamily="34" charset="0"/>
                </a:rPr>
                <a:t>Max Tool Kit</a:t>
              </a:r>
            </a:p>
          </p:txBody>
        </p:sp>
        <p:sp>
          <p:nvSpPr>
            <p:cNvPr id="182439" name="Line 336"/>
            <p:cNvSpPr>
              <a:spLocks noChangeShapeType="1"/>
            </p:cNvSpPr>
            <p:nvPr/>
          </p:nvSpPr>
          <p:spPr bwMode="auto">
            <a:xfrm flipV="1">
              <a:off x="1438277" y="6502401"/>
              <a:ext cx="1247775" cy="450851"/>
            </a:xfrm>
            <a:prstGeom prst="line">
              <a:avLst/>
            </a:prstGeom>
            <a:noFill/>
            <a:ln w="12700">
              <a:solidFill>
                <a:schemeClr val="tx1"/>
              </a:solidFill>
              <a:round/>
              <a:headEnd/>
              <a:tailEnd type="triangle" w="med" len="med"/>
            </a:ln>
          </p:spPr>
          <p:txBody>
            <a:bodyPr/>
            <a:lstStyle/>
            <a:p>
              <a:endParaRPr lang="en-US" dirty="0"/>
            </a:p>
          </p:txBody>
        </p:sp>
        <p:sp>
          <p:nvSpPr>
            <p:cNvPr id="182440" name="Line 337"/>
            <p:cNvSpPr>
              <a:spLocks noChangeShapeType="1"/>
            </p:cNvSpPr>
            <p:nvPr/>
          </p:nvSpPr>
          <p:spPr bwMode="auto">
            <a:xfrm flipV="1">
              <a:off x="1314452" y="7172327"/>
              <a:ext cx="1133475" cy="190500"/>
            </a:xfrm>
            <a:prstGeom prst="line">
              <a:avLst/>
            </a:prstGeom>
            <a:noFill/>
            <a:ln w="12700">
              <a:solidFill>
                <a:schemeClr val="tx1"/>
              </a:solidFill>
              <a:round/>
              <a:headEnd/>
              <a:tailEnd type="triangle" w="med" len="med"/>
            </a:ln>
          </p:spPr>
          <p:txBody>
            <a:bodyPr/>
            <a:lstStyle/>
            <a:p>
              <a:endParaRPr lang="en-US" dirty="0"/>
            </a:p>
          </p:txBody>
        </p:sp>
        <p:sp>
          <p:nvSpPr>
            <p:cNvPr id="182441" name="Line 338"/>
            <p:cNvSpPr>
              <a:spLocks noChangeShapeType="1"/>
            </p:cNvSpPr>
            <p:nvPr/>
          </p:nvSpPr>
          <p:spPr bwMode="auto">
            <a:xfrm flipV="1">
              <a:off x="1562100" y="7505714"/>
              <a:ext cx="933450" cy="409575"/>
            </a:xfrm>
            <a:prstGeom prst="line">
              <a:avLst/>
            </a:prstGeom>
            <a:noFill/>
            <a:ln w="12700">
              <a:solidFill>
                <a:schemeClr val="tx1"/>
              </a:solidFill>
              <a:round/>
              <a:headEnd/>
              <a:tailEnd type="triangle" w="med" len="med"/>
            </a:ln>
          </p:spPr>
          <p:txBody>
            <a:bodyPr/>
            <a:lstStyle/>
            <a:p>
              <a:endParaRPr lang="en-US" dirty="0"/>
            </a:p>
          </p:txBody>
        </p:sp>
        <p:sp>
          <p:nvSpPr>
            <p:cNvPr id="182442" name="Line 339"/>
            <p:cNvSpPr>
              <a:spLocks noChangeShapeType="1"/>
            </p:cNvSpPr>
            <p:nvPr/>
          </p:nvSpPr>
          <p:spPr bwMode="auto">
            <a:xfrm flipV="1">
              <a:off x="2209800" y="6686552"/>
              <a:ext cx="895350" cy="1381125"/>
            </a:xfrm>
            <a:prstGeom prst="line">
              <a:avLst/>
            </a:prstGeom>
            <a:noFill/>
            <a:ln w="12700">
              <a:solidFill>
                <a:schemeClr val="tx1"/>
              </a:solidFill>
              <a:round/>
              <a:headEnd/>
              <a:tailEnd type="triangle" w="med" len="med"/>
            </a:ln>
          </p:spPr>
          <p:txBody>
            <a:bodyPr/>
            <a:lstStyle/>
            <a:p>
              <a:endParaRPr lang="en-US" dirty="0"/>
            </a:p>
          </p:txBody>
        </p:sp>
        <p:sp>
          <p:nvSpPr>
            <p:cNvPr id="182443" name="Line 340"/>
            <p:cNvSpPr>
              <a:spLocks noChangeShapeType="1"/>
            </p:cNvSpPr>
            <p:nvPr/>
          </p:nvSpPr>
          <p:spPr bwMode="auto">
            <a:xfrm flipV="1">
              <a:off x="2838452" y="7286638"/>
              <a:ext cx="352425" cy="809625"/>
            </a:xfrm>
            <a:prstGeom prst="line">
              <a:avLst/>
            </a:prstGeom>
            <a:noFill/>
            <a:ln w="12700">
              <a:solidFill>
                <a:schemeClr val="tx1"/>
              </a:solidFill>
              <a:round/>
              <a:headEnd/>
              <a:tailEnd type="triangle" w="med" len="med"/>
            </a:ln>
          </p:spPr>
          <p:txBody>
            <a:bodyPr/>
            <a:lstStyle/>
            <a:p>
              <a:endParaRPr lang="en-US" dirty="0"/>
            </a:p>
          </p:txBody>
        </p:sp>
        <p:sp>
          <p:nvSpPr>
            <p:cNvPr id="182444" name="Line 341"/>
            <p:cNvSpPr>
              <a:spLocks noChangeShapeType="1"/>
            </p:cNvSpPr>
            <p:nvPr/>
          </p:nvSpPr>
          <p:spPr bwMode="auto">
            <a:xfrm flipH="1" flipV="1">
              <a:off x="3343275" y="7324725"/>
              <a:ext cx="228600" cy="628651"/>
            </a:xfrm>
            <a:prstGeom prst="line">
              <a:avLst/>
            </a:prstGeom>
            <a:noFill/>
            <a:ln w="12700">
              <a:solidFill>
                <a:schemeClr val="tx1"/>
              </a:solidFill>
              <a:round/>
              <a:headEnd/>
              <a:tailEnd type="triangle" w="med" len="med"/>
            </a:ln>
          </p:spPr>
          <p:txBody>
            <a:bodyPr/>
            <a:lstStyle/>
            <a:p>
              <a:endParaRPr lang="en-US" dirty="0"/>
            </a:p>
          </p:txBody>
        </p:sp>
        <p:sp>
          <p:nvSpPr>
            <p:cNvPr id="182445" name="Line 342"/>
            <p:cNvSpPr>
              <a:spLocks noChangeShapeType="1"/>
            </p:cNvSpPr>
            <p:nvPr/>
          </p:nvSpPr>
          <p:spPr bwMode="auto">
            <a:xfrm flipH="1" flipV="1">
              <a:off x="3190875" y="6772289"/>
              <a:ext cx="209550" cy="1171575"/>
            </a:xfrm>
            <a:prstGeom prst="line">
              <a:avLst/>
            </a:prstGeom>
            <a:noFill/>
            <a:ln w="12700">
              <a:solidFill>
                <a:schemeClr val="tx1"/>
              </a:solidFill>
              <a:round/>
              <a:headEnd/>
              <a:tailEnd type="triangle" w="med" len="med"/>
            </a:ln>
          </p:spPr>
          <p:txBody>
            <a:bodyPr/>
            <a:lstStyle/>
            <a:p>
              <a:endParaRPr lang="en-US" dirty="0"/>
            </a:p>
          </p:txBody>
        </p:sp>
        <p:sp>
          <p:nvSpPr>
            <p:cNvPr id="182446" name="Text Box 343"/>
            <p:cNvSpPr txBox="1">
              <a:spLocks noChangeArrowheads="1"/>
            </p:cNvSpPr>
            <p:nvPr/>
          </p:nvSpPr>
          <p:spPr bwMode="auto">
            <a:xfrm>
              <a:off x="5116514" y="2500326"/>
              <a:ext cx="1620837" cy="861775"/>
            </a:xfrm>
            <a:prstGeom prst="rect">
              <a:avLst/>
            </a:prstGeom>
            <a:noFill/>
            <a:ln w="12700">
              <a:noFill/>
              <a:miter lim="800000"/>
              <a:headEnd/>
              <a:tailEnd/>
            </a:ln>
          </p:spPr>
          <p:txBody>
            <a:bodyPr>
              <a:spAutoFit/>
            </a:bodyPr>
            <a:lstStyle/>
            <a:p>
              <a:pPr algn="ctr"/>
              <a:r>
                <a:rPr lang="en-US" sz="1200" dirty="0">
                  <a:cs typeface="Arial" pitchFamily="34" charset="0"/>
                </a:rPr>
                <a:t>9-line Medevac Card (taped on left and right upright windshield posts)</a:t>
              </a:r>
            </a:p>
          </p:txBody>
        </p:sp>
        <p:sp>
          <p:nvSpPr>
            <p:cNvPr id="182447" name="Freeform 344"/>
            <p:cNvSpPr>
              <a:spLocks/>
            </p:cNvSpPr>
            <p:nvPr/>
          </p:nvSpPr>
          <p:spPr bwMode="auto">
            <a:xfrm rot="-270541">
              <a:off x="4860927" y="3427416"/>
              <a:ext cx="839788" cy="249237"/>
            </a:xfrm>
            <a:custGeom>
              <a:avLst/>
              <a:gdLst>
                <a:gd name="T0" fmla="*/ 839788 w 564"/>
                <a:gd name="T1" fmla="*/ 0 h 382"/>
                <a:gd name="T2" fmla="*/ 357357 w 564"/>
                <a:gd name="T3" fmla="*/ 243365 h 382"/>
                <a:gd name="T4" fmla="*/ 0 w 564"/>
                <a:gd name="T5" fmla="*/ 37190 h 382"/>
                <a:gd name="T6" fmla="*/ 0 60000 65536"/>
                <a:gd name="T7" fmla="*/ 0 60000 65536"/>
                <a:gd name="T8" fmla="*/ 0 60000 65536"/>
                <a:gd name="T9" fmla="*/ 0 w 564"/>
                <a:gd name="T10" fmla="*/ 0 h 382"/>
                <a:gd name="T11" fmla="*/ 564 w 564"/>
                <a:gd name="T12" fmla="*/ 382 h 382"/>
              </a:gdLst>
              <a:ahLst/>
              <a:cxnLst>
                <a:cxn ang="T6">
                  <a:pos x="T0" y="T1"/>
                </a:cxn>
                <a:cxn ang="T7">
                  <a:pos x="T2" y="T3"/>
                </a:cxn>
                <a:cxn ang="T8">
                  <a:pos x="T4" y="T5"/>
                </a:cxn>
              </a:cxnLst>
              <a:rect l="T9" t="T10" r="T11" b="T12"/>
              <a:pathLst>
                <a:path w="564" h="382">
                  <a:moveTo>
                    <a:pt x="564" y="0"/>
                  </a:moveTo>
                  <a:cubicBezTo>
                    <a:pt x="509" y="62"/>
                    <a:pt x="334" y="364"/>
                    <a:pt x="240" y="373"/>
                  </a:cubicBezTo>
                  <a:cubicBezTo>
                    <a:pt x="146" y="382"/>
                    <a:pt x="42" y="111"/>
                    <a:pt x="0" y="57"/>
                  </a:cubicBezTo>
                </a:path>
              </a:pathLst>
            </a:custGeom>
            <a:noFill/>
            <a:ln w="12700" cap="flat" cmpd="sng">
              <a:solidFill>
                <a:schemeClr val="tx1"/>
              </a:solidFill>
              <a:prstDash val="solid"/>
              <a:round/>
              <a:headEnd/>
              <a:tailEnd type="triangle" w="med" len="med"/>
            </a:ln>
          </p:spPr>
          <p:txBody>
            <a:bodyPr/>
            <a:lstStyle/>
            <a:p>
              <a:endParaRPr lang="en-US" dirty="0"/>
            </a:p>
          </p:txBody>
        </p:sp>
        <p:sp>
          <p:nvSpPr>
            <p:cNvPr id="182448" name="Freeform 345"/>
            <p:cNvSpPr>
              <a:spLocks/>
            </p:cNvSpPr>
            <p:nvPr/>
          </p:nvSpPr>
          <p:spPr bwMode="auto">
            <a:xfrm rot="5400000" flipV="1">
              <a:off x="3372653" y="4520409"/>
              <a:ext cx="42863" cy="889000"/>
            </a:xfrm>
            <a:custGeom>
              <a:avLst/>
              <a:gdLst>
                <a:gd name="T0" fmla="*/ 0 w 9"/>
                <a:gd name="T1" fmla="*/ 0 h 200"/>
                <a:gd name="T2" fmla="*/ 0 w 9"/>
                <a:gd name="T3" fmla="*/ 889000 h 200"/>
                <a:gd name="T4" fmla="*/ 42863 w 9"/>
                <a:gd name="T5" fmla="*/ 875665 h 200"/>
                <a:gd name="T6" fmla="*/ 42863 w 9"/>
                <a:gd name="T7" fmla="*/ 4445 h 200"/>
                <a:gd name="T8" fmla="*/ 0 w 9"/>
                <a:gd name="T9" fmla="*/ 0 h 200"/>
                <a:gd name="T10" fmla="*/ 0 60000 65536"/>
                <a:gd name="T11" fmla="*/ 0 60000 65536"/>
                <a:gd name="T12" fmla="*/ 0 60000 65536"/>
                <a:gd name="T13" fmla="*/ 0 60000 65536"/>
                <a:gd name="T14" fmla="*/ 0 60000 65536"/>
                <a:gd name="T15" fmla="*/ 0 w 9"/>
                <a:gd name="T16" fmla="*/ 0 h 200"/>
                <a:gd name="T17" fmla="*/ 9 w 9"/>
                <a:gd name="T18" fmla="*/ 200 h 200"/>
              </a:gdLst>
              <a:ahLst/>
              <a:cxnLst>
                <a:cxn ang="T10">
                  <a:pos x="T0" y="T1"/>
                </a:cxn>
                <a:cxn ang="T11">
                  <a:pos x="T2" y="T3"/>
                </a:cxn>
                <a:cxn ang="T12">
                  <a:pos x="T4" y="T5"/>
                </a:cxn>
                <a:cxn ang="T13">
                  <a:pos x="T6" y="T7"/>
                </a:cxn>
                <a:cxn ang="T14">
                  <a:pos x="T8" y="T9"/>
                </a:cxn>
              </a:cxnLst>
              <a:rect l="T15" t="T16" r="T17" b="T18"/>
              <a:pathLst>
                <a:path w="9" h="200">
                  <a:moveTo>
                    <a:pt x="0" y="0"/>
                  </a:moveTo>
                  <a:lnTo>
                    <a:pt x="0" y="200"/>
                  </a:lnTo>
                  <a:lnTo>
                    <a:pt x="9" y="197"/>
                  </a:lnTo>
                  <a:lnTo>
                    <a:pt x="9" y="1"/>
                  </a:lnTo>
                  <a:lnTo>
                    <a:pt x="0" y="0"/>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449" name="Freeform 346"/>
            <p:cNvSpPr>
              <a:spLocks/>
            </p:cNvSpPr>
            <p:nvPr/>
          </p:nvSpPr>
          <p:spPr bwMode="auto">
            <a:xfrm rot="5400000" flipV="1">
              <a:off x="3372653" y="4844257"/>
              <a:ext cx="42863" cy="889000"/>
            </a:xfrm>
            <a:custGeom>
              <a:avLst/>
              <a:gdLst>
                <a:gd name="T0" fmla="*/ 0 w 9"/>
                <a:gd name="T1" fmla="*/ 0 h 200"/>
                <a:gd name="T2" fmla="*/ 0 w 9"/>
                <a:gd name="T3" fmla="*/ 889000 h 200"/>
                <a:gd name="T4" fmla="*/ 42863 w 9"/>
                <a:gd name="T5" fmla="*/ 875665 h 200"/>
                <a:gd name="T6" fmla="*/ 42863 w 9"/>
                <a:gd name="T7" fmla="*/ 4445 h 200"/>
                <a:gd name="T8" fmla="*/ 0 w 9"/>
                <a:gd name="T9" fmla="*/ 0 h 200"/>
                <a:gd name="T10" fmla="*/ 0 60000 65536"/>
                <a:gd name="T11" fmla="*/ 0 60000 65536"/>
                <a:gd name="T12" fmla="*/ 0 60000 65536"/>
                <a:gd name="T13" fmla="*/ 0 60000 65536"/>
                <a:gd name="T14" fmla="*/ 0 60000 65536"/>
                <a:gd name="T15" fmla="*/ 0 w 9"/>
                <a:gd name="T16" fmla="*/ 0 h 200"/>
                <a:gd name="T17" fmla="*/ 9 w 9"/>
                <a:gd name="T18" fmla="*/ 200 h 200"/>
              </a:gdLst>
              <a:ahLst/>
              <a:cxnLst>
                <a:cxn ang="T10">
                  <a:pos x="T0" y="T1"/>
                </a:cxn>
                <a:cxn ang="T11">
                  <a:pos x="T2" y="T3"/>
                </a:cxn>
                <a:cxn ang="T12">
                  <a:pos x="T4" y="T5"/>
                </a:cxn>
                <a:cxn ang="T13">
                  <a:pos x="T6" y="T7"/>
                </a:cxn>
                <a:cxn ang="T14">
                  <a:pos x="T8" y="T9"/>
                </a:cxn>
              </a:cxnLst>
              <a:rect l="T15" t="T16" r="T17" b="T18"/>
              <a:pathLst>
                <a:path w="9" h="200">
                  <a:moveTo>
                    <a:pt x="0" y="0"/>
                  </a:moveTo>
                  <a:lnTo>
                    <a:pt x="0" y="200"/>
                  </a:lnTo>
                  <a:lnTo>
                    <a:pt x="9" y="197"/>
                  </a:lnTo>
                  <a:lnTo>
                    <a:pt x="9" y="1"/>
                  </a:lnTo>
                  <a:lnTo>
                    <a:pt x="0" y="0"/>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2450" name="Text Box 348"/>
            <p:cNvSpPr txBox="1">
              <a:spLocks noChangeArrowheads="1"/>
            </p:cNvSpPr>
            <p:nvPr/>
          </p:nvSpPr>
          <p:spPr bwMode="auto">
            <a:xfrm>
              <a:off x="55222" y="1938350"/>
              <a:ext cx="1515159" cy="646331"/>
            </a:xfrm>
            <a:prstGeom prst="rect">
              <a:avLst/>
            </a:prstGeom>
            <a:noFill/>
            <a:ln w="12700">
              <a:noFill/>
              <a:miter lim="800000"/>
              <a:headEnd/>
              <a:tailEnd/>
            </a:ln>
          </p:spPr>
          <p:txBody>
            <a:bodyPr wrap="none">
              <a:spAutoFit/>
            </a:bodyPr>
            <a:lstStyle/>
            <a:p>
              <a:pPr algn="ctr"/>
              <a:r>
                <a:rPr lang="en-US" sz="1200" dirty="0">
                  <a:cs typeface="Arial" pitchFamily="34" charset="0"/>
                </a:rPr>
                <a:t>Log Book and </a:t>
              </a:r>
            </a:p>
            <a:p>
              <a:pPr algn="ctr"/>
              <a:r>
                <a:rPr lang="en-US" sz="1200" dirty="0">
                  <a:cs typeface="Arial" pitchFamily="34" charset="0"/>
                </a:rPr>
                <a:t>Vehicle TM</a:t>
              </a:r>
            </a:p>
            <a:p>
              <a:pPr algn="ctr"/>
              <a:r>
                <a:rPr lang="en-US" sz="1200" dirty="0">
                  <a:cs typeface="Arial" pitchFamily="34" charset="0"/>
                </a:rPr>
                <a:t>(Under Driver Seat)</a:t>
              </a:r>
            </a:p>
          </p:txBody>
        </p:sp>
        <p:sp>
          <p:nvSpPr>
            <p:cNvPr id="182451" name="Line 349"/>
            <p:cNvSpPr>
              <a:spLocks noChangeShapeType="1"/>
            </p:cNvSpPr>
            <p:nvPr/>
          </p:nvSpPr>
          <p:spPr bwMode="auto">
            <a:xfrm>
              <a:off x="904875" y="2543177"/>
              <a:ext cx="1181100" cy="1314451"/>
            </a:xfrm>
            <a:prstGeom prst="line">
              <a:avLst/>
            </a:prstGeom>
            <a:noFill/>
            <a:ln w="12700">
              <a:solidFill>
                <a:schemeClr val="tx1"/>
              </a:solidFill>
              <a:round/>
              <a:headEnd/>
              <a:tailEnd type="triangle" w="med" len="med"/>
            </a:ln>
          </p:spPr>
          <p:txBody>
            <a:bodyPr/>
            <a:lstStyle/>
            <a:p>
              <a:endParaRPr lang="en-US" dirty="0"/>
            </a:p>
          </p:txBody>
        </p:sp>
        <p:sp>
          <p:nvSpPr>
            <p:cNvPr id="182452" name="Line 350"/>
            <p:cNvSpPr>
              <a:spLocks noChangeShapeType="1"/>
            </p:cNvSpPr>
            <p:nvPr/>
          </p:nvSpPr>
          <p:spPr bwMode="auto">
            <a:xfrm>
              <a:off x="1495427" y="5438775"/>
              <a:ext cx="1685925" cy="114300"/>
            </a:xfrm>
            <a:prstGeom prst="line">
              <a:avLst/>
            </a:prstGeom>
            <a:noFill/>
            <a:ln w="9525">
              <a:solidFill>
                <a:schemeClr val="tx1"/>
              </a:solidFill>
              <a:round/>
              <a:headEnd/>
              <a:tailEnd type="triangle" w="med" len="med"/>
            </a:ln>
          </p:spPr>
          <p:txBody>
            <a:bodyPr/>
            <a:lstStyle/>
            <a:p>
              <a:endParaRPr lang="en-US" dirty="0"/>
            </a:p>
          </p:txBody>
        </p:sp>
        <p:sp>
          <p:nvSpPr>
            <p:cNvPr id="182453" name="Rectangle 351"/>
            <p:cNvSpPr>
              <a:spLocks noChangeArrowheads="1"/>
            </p:cNvSpPr>
            <p:nvPr/>
          </p:nvSpPr>
          <p:spPr bwMode="auto">
            <a:xfrm>
              <a:off x="3124200" y="3486153"/>
              <a:ext cx="762000" cy="371475"/>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2454" name="Text Box 352"/>
            <p:cNvSpPr txBox="1">
              <a:spLocks noChangeArrowheads="1"/>
            </p:cNvSpPr>
            <p:nvPr/>
          </p:nvSpPr>
          <p:spPr bwMode="auto">
            <a:xfrm>
              <a:off x="2468563" y="2386028"/>
              <a:ext cx="1782762" cy="646331"/>
            </a:xfrm>
            <a:prstGeom prst="rect">
              <a:avLst/>
            </a:prstGeom>
            <a:noFill/>
            <a:ln w="12700">
              <a:noFill/>
              <a:miter lim="800000"/>
              <a:headEnd/>
              <a:tailEnd/>
            </a:ln>
          </p:spPr>
          <p:txBody>
            <a:bodyPr>
              <a:spAutoFit/>
            </a:bodyPr>
            <a:lstStyle/>
            <a:p>
              <a:pPr algn="ctr"/>
              <a:r>
                <a:rPr lang="en-US" sz="1200" dirty="0">
                  <a:latin typeface="Calibri" pitchFamily="34" charset="0"/>
                </a:rPr>
                <a:t>Communication Equipment</a:t>
              </a:r>
            </a:p>
            <a:p>
              <a:pPr algn="ctr"/>
              <a:r>
                <a:rPr lang="en-US" sz="1200" dirty="0">
                  <a:latin typeface="Calibri" pitchFamily="34" charset="0"/>
                </a:rPr>
                <a:t>(vehicle dependent)</a:t>
              </a:r>
            </a:p>
          </p:txBody>
        </p:sp>
        <p:sp>
          <p:nvSpPr>
            <p:cNvPr id="182455" name="Line 353"/>
            <p:cNvSpPr>
              <a:spLocks noChangeShapeType="1"/>
            </p:cNvSpPr>
            <p:nvPr/>
          </p:nvSpPr>
          <p:spPr bwMode="auto">
            <a:xfrm>
              <a:off x="3333750" y="2990853"/>
              <a:ext cx="76200" cy="600075"/>
            </a:xfrm>
            <a:prstGeom prst="line">
              <a:avLst/>
            </a:prstGeom>
            <a:noFill/>
            <a:ln w="9525">
              <a:solidFill>
                <a:schemeClr val="tx1"/>
              </a:solidFill>
              <a:round/>
              <a:headEnd/>
              <a:tailEnd type="triangle" w="med" len="med"/>
            </a:ln>
          </p:spPr>
          <p:txBody>
            <a:bodyPr/>
            <a:lstStyle/>
            <a:p>
              <a:endParaRPr lang="en-US" dirty="0"/>
            </a:p>
          </p:txBody>
        </p:sp>
        <p:sp>
          <p:nvSpPr>
            <p:cNvPr id="182456" name="Freeform 354"/>
            <p:cNvSpPr>
              <a:spLocks/>
            </p:cNvSpPr>
            <p:nvPr/>
          </p:nvSpPr>
          <p:spPr bwMode="auto">
            <a:xfrm rot="255870">
              <a:off x="1903413" y="3540138"/>
              <a:ext cx="3371850" cy="392113"/>
            </a:xfrm>
            <a:custGeom>
              <a:avLst/>
              <a:gdLst>
                <a:gd name="T0" fmla="*/ 3371850 w 564"/>
                <a:gd name="T1" fmla="*/ 0 h 382"/>
                <a:gd name="T2" fmla="*/ 1434830 w 564"/>
                <a:gd name="T3" fmla="*/ 382875 h 382"/>
                <a:gd name="T4" fmla="*/ 0 w 564"/>
                <a:gd name="T5" fmla="*/ 58509 h 382"/>
                <a:gd name="T6" fmla="*/ 0 60000 65536"/>
                <a:gd name="T7" fmla="*/ 0 60000 65536"/>
                <a:gd name="T8" fmla="*/ 0 60000 65536"/>
                <a:gd name="T9" fmla="*/ 0 w 564"/>
                <a:gd name="T10" fmla="*/ 0 h 382"/>
                <a:gd name="T11" fmla="*/ 564 w 564"/>
                <a:gd name="T12" fmla="*/ 382 h 382"/>
              </a:gdLst>
              <a:ahLst/>
              <a:cxnLst>
                <a:cxn ang="T6">
                  <a:pos x="T0" y="T1"/>
                </a:cxn>
                <a:cxn ang="T7">
                  <a:pos x="T2" y="T3"/>
                </a:cxn>
                <a:cxn ang="T8">
                  <a:pos x="T4" y="T5"/>
                </a:cxn>
              </a:cxnLst>
              <a:rect l="T9" t="T10" r="T11" b="T12"/>
              <a:pathLst>
                <a:path w="564" h="382">
                  <a:moveTo>
                    <a:pt x="564" y="0"/>
                  </a:moveTo>
                  <a:cubicBezTo>
                    <a:pt x="509" y="62"/>
                    <a:pt x="334" y="364"/>
                    <a:pt x="240" y="373"/>
                  </a:cubicBezTo>
                  <a:cubicBezTo>
                    <a:pt x="146" y="382"/>
                    <a:pt x="42" y="111"/>
                    <a:pt x="0" y="57"/>
                  </a:cubicBezTo>
                </a:path>
              </a:pathLst>
            </a:custGeom>
            <a:noFill/>
            <a:ln w="12700" cap="flat" cmpd="sng">
              <a:solidFill>
                <a:schemeClr val="tx1"/>
              </a:solidFill>
              <a:prstDash val="solid"/>
              <a:round/>
              <a:headEnd/>
              <a:tailEnd type="triangle" w="med" len="med"/>
            </a:ln>
          </p:spPr>
          <p:txBody>
            <a:bodyPr/>
            <a:lstStyle/>
            <a:p>
              <a:endParaRPr lang="en-US" dirty="0"/>
            </a:p>
          </p:txBody>
        </p:sp>
      </p:grpSp>
      <p:sp>
        <p:nvSpPr>
          <p:cNvPr id="182278" name="Rectangle 305"/>
          <p:cNvSpPr>
            <a:spLocks noChangeArrowheads="1"/>
          </p:cNvSpPr>
          <p:nvPr/>
        </p:nvSpPr>
        <p:spPr bwMode="auto">
          <a:xfrm>
            <a:off x="2062163" y="1066800"/>
            <a:ext cx="2890837"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Interior and Trunk Loads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(2 of 6)</a:t>
            </a:r>
            <a:endParaRPr lang="en-US" sz="1600" dirty="0" smtClean="0">
              <a:latin typeface="Arial" pitchFamily="34" charset="0"/>
              <a:cs typeface="Arial" pitchFamily="34" charset="0"/>
            </a:endParaRPr>
          </a:p>
        </p:txBody>
      </p:sp>
      <p:sp>
        <p:nvSpPr>
          <p:cNvPr id="183299"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83301" name="Rectangle 8"/>
          <p:cNvSpPr>
            <a:spLocks noChangeArrowheads="1"/>
          </p:cNvSpPr>
          <p:nvPr/>
        </p:nvSpPr>
        <p:spPr bwMode="auto">
          <a:xfrm>
            <a:off x="2905125" y="1066800"/>
            <a:ext cx="1057275"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Exterior</a:t>
            </a:r>
          </a:p>
        </p:txBody>
      </p:sp>
      <p:grpSp>
        <p:nvGrpSpPr>
          <p:cNvPr id="2" name="Group 9"/>
          <p:cNvGrpSpPr>
            <a:grpSpLocks/>
          </p:cNvGrpSpPr>
          <p:nvPr/>
        </p:nvGrpSpPr>
        <p:grpSpPr bwMode="auto">
          <a:xfrm>
            <a:off x="88900" y="1371600"/>
            <a:ext cx="6705600" cy="7456488"/>
            <a:chOff x="0" y="1033475"/>
            <a:chExt cx="6705610" cy="7456709"/>
          </a:xfrm>
        </p:grpSpPr>
        <p:sp>
          <p:nvSpPr>
            <p:cNvPr id="183303" name="Rectangle 3"/>
            <p:cNvSpPr>
              <a:spLocks noChangeArrowheads="1"/>
            </p:cNvSpPr>
            <p:nvPr/>
          </p:nvSpPr>
          <p:spPr bwMode="auto">
            <a:xfrm>
              <a:off x="2778125" y="1398601"/>
              <a:ext cx="1189038" cy="895351"/>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04" name="Rectangle 4"/>
            <p:cNvSpPr>
              <a:spLocks noChangeArrowheads="1"/>
            </p:cNvSpPr>
            <p:nvPr/>
          </p:nvSpPr>
          <p:spPr bwMode="auto">
            <a:xfrm>
              <a:off x="2824163" y="1438287"/>
              <a:ext cx="1095375" cy="819151"/>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05" name="Line 5"/>
            <p:cNvSpPr>
              <a:spLocks noChangeShapeType="1"/>
            </p:cNvSpPr>
            <p:nvPr/>
          </p:nvSpPr>
          <p:spPr bwMode="auto">
            <a:xfrm>
              <a:off x="2828935" y="1514475"/>
              <a:ext cx="1090613" cy="0"/>
            </a:xfrm>
            <a:prstGeom prst="line">
              <a:avLst/>
            </a:prstGeom>
            <a:noFill/>
            <a:ln w="12700">
              <a:solidFill>
                <a:schemeClr val="tx1"/>
              </a:solidFill>
              <a:round/>
              <a:headEnd/>
              <a:tailEnd/>
            </a:ln>
          </p:spPr>
          <p:txBody>
            <a:bodyPr/>
            <a:lstStyle/>
            <a:p>
              <a:endParaRPr lang="en-US" dirty="0"/>
            </a:p>
          </p:txBody>
        </p:sp>
        <p:sp>
          <p:nvSpPr>
            <p:cNvPr id="183306" name="Line 6"/>
            <p:cNvSpPr>
              <a:spLocks noChangeShapeType="1"/>
            </p:cNvSpPr>
            <p:nvPr/>
          </p:nvSpPr>
          <p:spPr bwMode="auto">
            <a:xfrm>
              <a:off x="2833689" y="1614488"/>
              <a:ext cx="1090612" cy="0"/>
            </a:xfrm>
            <a:prstGeom prst="line">
              <a:avLst/>
            </a:prstGeom>
            <a:noFill/>
            <a:ln w="12700">
              <a:solidFill>
                <a:schemeClr val="tx1"/>
              </a:solidFill>
              <a:round/>
              <a:headEnd/>
              <a:tailEnd/>
            </a:ln>
          </p:spPr>
          <p:txBody>
            <a:bodyPr/>
            <a:lstStyle/>
            <a:p>
              <a:endParaRPr lang="en-US" dirty="0"/>
            </a:p>
          </p:txBody>
        </p:sp>
        <p:sp>
          <p:nvSpPr>
            <p:cNvPr id="183307" name="Line 7"/>
            <p:cNvSpPr>
              <a:spLocks noChangeShapeType="1"/>
            </p:cNvSpPr>
            <p:nvPr/>
          </p:nvSpPr>
          <p:spPr bwMode="auto">
            <a:xfrm>
              <a:off x="2833689" y="1704975"/>
              <a:ext cx="1090612" cy="0"/>
            </a:xfrm>
            <a:prstGeom prst="line">
              <a:avLst/>
            </a:prstGeom>
            <a:noFill/>
            <a:ln w="12700">
              <a:solidFill>
                <a:schemeClr val="tx1"/>
              </a:solidFill>
              <a:round/>
              <a:headEnd/>
              <a:tailEnd/>
            </a:ln>
          </p:spPr>
          <p:txBody>
            <a:bodyPr/>
            <a:lstStyle/>
            <a:p>
              <a:endParaRPr lang="en-US" dirty="0"/>
            </a:p>
          </p:txBody>
        </p:sp>
        <p:sp>
          <p:nvSpPr>
            <p:cNvPr id="183308" name="Line 8"/>
            <p:cNvSpPr>
              <a:spLocks noChangeShapeType="1"/>
            </p:cNvSpPr>
            <p:nvPr/>
          </p:nvSpPr>
          <p:spPr bwMode="auto">
            <a:xfrm>
              <a:off x="2833689" y="1800225"/>
              <a:ext cx="1090612" cy="0"/>
            </a:xfrm>
            <a:prstGeom prst="line">
              <a:avLst/>
            </a:prstGeom>
            <a:noFill/>
            <a:ln w="12700">
              <a:solidFill>
                <a:schemeClr val="tx1"/>
              </a:solidFill>
              <a:round/>
              <a:headEnd/>
              <a:tailEnd/>
            </a:ln>
          </p:spPr>
          <p:txBody>
            <a:bodyPr/>
            <a:lstStyle/>
            <a:p>
              <a:endParaRPr lang="en-US" dirty="0"/>
            </a:p>
          </p:txBody>
        </p:sp>
        <p:sp>
          <p:nvSpPr>
            <p:cNvPr id="183309" name="Line 9"/>
            <p:cNvSpPr>
              <a:spLocks noChangeShapeType="1"/>
            </p:cNvSpPr>
            <p:nvPr/>
          </p:nvSpPr>
          <p:spPr bwMode="auto">
            <a:xfrm>
              <a:off x="2833689" y="1900239"/>
              <a:ext cx="1090612" cy="0"/>
            </a:xfrm>
            <a:prstGeom prst="line">
              <a:avLst/>
            </a:prstGeom>
            <a:noFill/>
            <a:ln w="12700">
              <a:solidFill>
                <a:schemeClr val="tx1"/>
              </a:solidFill>
              <a:round/>
              <a:headEnd/>
              <a:tailEnd/>
            </a:ln>
          </p:spPr>
          <p:txBody>
            <a:bodyPr/>
            <a:lstStyle/>
            <a:p>
              <a:endParaRPr lang="en-US" dirty="0"/>
            </a:p>
          </p:txBody>
        </p:sp>
        <p:sp>
          <p:nvSpPr>
            <p:cNvPr id="183310" name="Line 10"/>
            <p:cNvSpPr>
              <a:spLocks noChangeShapeType="1"/>
            </p:cNvSpPr>
            <p:nvPr/>
          </p:nvSpPr>
          <p:spPr bwMode="auto">
            <a:xfrm>
              <a:off x="2828935" y="1995488"/>
              <a:ext cx="1090613" cy="0"/>
            </a:xfrm>
            <a:prstGeom prst="line">
              <a:avLst/>
            </a:prstGeom>
            <a:noFill/>
            <a:ln w="12700">
              <a:solidFill>
                <a:schemeClr val="tx1"/>
              </a:solidFill>
              <a:round/>
              <a:headEnd/>
              <a:tailEnd/>
            </a:ln>
          </p:spPr>
          <p:txBody>
            <a:bodyPr/>
            <a:lstStyle/>
            <a:p>
              <a:endParaRPr lang="en-US" dirty="0"/>
            </a:p>
          </p:txBody>
        </p:sp>
        <p:sp>
          <p:nvSpPr>
            <p:cNvPr id="183311" name="Line 11"/>
            <p:cNvSpPr>
              <a:spLocks noChangeShapeType="1"/>
            </p:cNvSpPr>
            <p:nvPr/>
          </p:nvSpPr>
          <p:spPr bwMode="auto">
            <a:xfrm>
              <a:off x="2828935" y="2105025"/>
              <a:ext cx="1090613" cy="0"/>
            </a:xfrm>
            <a:prstGeom prst="line">
              <a:avLst/>
            </a:prstGeom>
            <a:noFill/>
            <a:ln w="12700">
              <a:solidFill>
                <a:schemeClr val="tx1"/>
              </a:solidFill>
              <a:round/>
              <a:headEnd/>
              <a:tailEnd/>
            </a:ln>
          </p:spPr>
          <p:txBody>
            <a:bodyPr/>
            <a:lstStyle/>
            <a:p>
              <a:endParaRPr lang="en-US" dirty="0"/>
            </a:p>
          </p:txBody>
        </p:sp>
        <p:sp>
          <p:nvSpPr>
            <p:cNvPr id="183312" name="Line 12"/>
            <p:cNvSpPr>
              <a:spLocks noChangeShapeType="1"/>
            </p:cNvSpPr>
            <p:nvPr/>
          </p:nvSpPr>
          <p:spPr bwMode="auto">
            <a:xfrm>
              <a:off x="2833689" y="2200275"/>
              <a:ext cx="1090612" cy="0"/>
            </a:xfrm>
            <a:prstGeom prst="line">
              <a:avLst/>
            </a:prstGeom>
            <a:noFill/>
            <a:ln w="12700">
              <a:solidFill>
                <a:schemeClr val="tx1"/>
              </a:solidFill>
              <a:round/>
              <a:headEnd/>
              <a:tailEnd/>
            </a:ln>
          </p:spPr>
          <p:txBody>
            <a:bodyPr/>
            <a:lstStyle/>
            <a:p>
              <a:endParaRPr lang="en-US" dirty="0"/>
            </a:p>
          </p:txBody>
        </p:sp>
        <p:sp>
          <p:nvSpPr>
            <p:cNvPr id="183313" name="Rectangle 13"/>
            <p:cNvSpPr>
              <a:spLocks noChangeArrowheads="1"/>
            </p:cNvSpPr>
            <p:nvPr/>
          </p:nvSpPr>
          <p:spPr bwMode="auto">
            <a:xfrm>
              <a:off x="2376488" y="1381138"/>
              <a:ext cx="2009775" cy="1795463"/>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14" name="Freeform 14"/>
            <p:cNvSpPr>
              <a:spLocks/>
            </p:cNvSpPr>
            <p:nvPr/>
          </p:nvSpPr>
          <p:spPr bwMode="auto">
            <a:xfrm>
              <a:off x="4391035" y="1338265"/>
              <a:ext cx="671513" cy="1847851"/>
            </a:xfrm>
            <a:custGeom>
              <a:avLst/>
              <a:gdLst>
                <a:gd name="T0" fmla="*/ 0 w 423"/>
                <a:gd name="T1" fmla="*/ 42863 h 1164"/>
                <a:gd name="T2" fmla="*/ 85725 w 423"/>
                <a:gd name="T3" fmla="*/ 33338 h 1164"/>
                <a:gd name="T4" fmla="*/ 138113 w 423"/>
                <a:gd name="T5" fmla="*/ 14288 h 1164"/>
                <a:gd name="T6" fmla="*/ 190500 w 423"/>
                <a:gd name="T7" fmla="*/ 0 h 1164"/>
                <a:gd name="T8" fmla="*/ 623888 w 423"/>
                <a:gd name="T9" fmla="*/ 0 h 1164"/>
                <a:gd name="T10" fmla="*/ 666750 w 423"/>
                <a:gd name="T11" fmla="*/ 57150 h 1164"/>
                <a:gd name="T12" fmla="*/ 671513 w 423"/>
                <a:gd name="T13" fmla="*/ 1847851 h 1164"/>
                <a:gd name="T14" fmla="*/ 0 w 423"/>
                <a:gd name="T15" fmla="*/ 1838326 h 1164"/>
                <a:gd name="T16" fmla="*/ 0 w 423"/>
                <a:gd name="T17" fmla="*/ 42863 h 1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3"/>
                <a:gd name="T28" fmla="*/ 0 h 1164"/>
                <a:gd name="T29" fmla="*/ 423 w 423"/>
                <a:gd name="T30" fmla="*/ 1164 h 1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3" h="1164">
                  <a:moveTo>
                    <a:pt x="0" y="27"/>
                  </a:moveTo>
                  <a:lnTo>
                    <a:pt x="54" y="21"/>
                  </a:lnTo>
                  <a:lnTo>
                    <a:pt x="87" y="9"/>
                  </a:lnTo>
                  <a:lnTo>
                    <a:pt x="120" y="0"/>
                  </a:lnTo>
                  <a:lnTo>
                    <a:pt x="393" y="0"/>
                  </a:lnTo>
                  <a:lnTo>
                    <a:pt x="420" y="36"/>
                  </a:lnTo>
                  <a:lnTo>
                    <a:pt x="423" y="1164"/>
                  </a:lnTo>
                  <a:lnTo>
                    <a:pt x="0" y="1158"/>
                  </a:lnTo>
                  <a:lnTo>
                    <a:pt x="0" y="27"/>
                  </a:lnTo>
                  <a:close/>
                </a:path>
              </a:pathLst>
            </a:custGeom>
            <a:noFill/>
            <a:ln w="12700" cap="flat" cmpd="sng">
              <a:solidFill>
                <a:schemeClr val="tx1"/>
              </a:solidFill>
              <a:prstDash val="solid"/>
              <a:round/>
              <a:headEnd/>
              <a:tailEnd/>
            </a:ln>
          </p:spPr>
          <p:txBody>
            <a:bodyPr/>
            <a:lstStyle/>
            <a:p>
              <a:endParaRPr lang="en-US" dirty="0"/>
            </a:p>
          </p:txBody>
        </p:sp>
        <p:sp>
          <p:nvSpPr>
            <p:cNvPr id="183315" name="Freeform 15"/>
            <p:cNvSpPr>
              <a:spLocks/>
            </p:cNvSpPr>
            <p:nvPr/>
          </p:nvSpPr>
          <p:spPr bwMode="auto">
            <a:xfrm>
              <a:off x="4391035" y="1390651"/>
              <a:ext cx="671513" cy="1423988"/>
            </a:xfrm>
            <a:custGeom>
              <a:avLst/>
              <a:gdLst>
                <a:gd name="T0" fmla="*/ 0 w 423"/>
                <a:gd name="T1" fmla="*/ 0 h 897"/>
                <a:gd name="T2" fmla="*/ 52388 w 423"/>
                <a:gd name="T3" fmla="*/ 123825 h 897"/>
                <a:gd name="T4" fmla="*/ 85725 w 423"/>
                <a:gd name="T5" fmla="*/ 190500 h 897"/>
                <a:gd name="T6" fmla="*/ 152400 w 423"/>
                <a:gd name="T7" fmla="*/ 290513 h 897"/>
                <a:gd name="T8" fmla="*/ 585788 w 423"/>
                <a:gd name="T9" fmla="*/ 1000125 h 897"/>
                <a:gd name="T10" fmla="*/ 652463 w 423"/>
                <a:gd name="T11" fmla="*/ 1133475 h 897"/>
                <a:gd name="T12" fmla="*/ 671513 w 423"/>
                <a:gd name="T13" fmla="*/ 1257300 h 897"/>
                <a:gd name="T14" fmla="*/ 666750 w 423"/>
                <a:gd name="T15" fmla="*/ 1423988 h 897"/>
                <a:gd name="T16" fmla="*/ 0 60000 65536"/>
                <a:gd name="T17" fmla="*/ 0 60000 65536"/>
                <a:gd name="T18" fmla="*/ 0 60000 65536"/>
                <a:gd name="T19" fmla="*/ 0 60000 65536"/>
                <a:gd name="T20" fmla="*/ 0 60000 65536"/>
                <a:gd name="T21" fmla="*/ 0 60000 65536"/>
                <a:gd name="T22" fmla="*/ 0 60000 65536"/>
                <a:gd name="T23" fmla="*/ 0 60000 65536"/>
                <a:gd name="T24" fmla="*/ 0 w 423"/>
                <a:gd name="T25" fmla="*/ 0 h 897"/>
                <a:gd name="T26" fmla="*/ 423 w 423"/>
                <a:gd name="T27" fmla="*/ 897 h 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3" h="897">
                  <a:moveTo>
                    <a:pt x="0" y="0"/>
                  </a:moveTo>
                  <a:lnTo>
                    <a:pt x="33" y="78"/>
                  </a:lnTo>
                  <a:lnTo>
                    <a:pt x="54" y="120"/>
                  </a:lnTo>
                  <a:lnTo>
                    <a:pt x="96" y="183"/>
                  </a:lnTo>
                  <a:lnTo>
                    <a:pt x="369" y="630"/>
                  </a:lnTo>
                  <a:lnTo>
                    <a:pt x="411" y="714"/>
                  </a:lnTo>
                  <a:lnTo>
                    <a:pt x="423" y="792"/>
                  </a:lnTo>
                  <a:lnTo>
                    <a:pt x="420" y="897"/>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16" name="Freeform 16"/>
            <p:cNvSpPr>
              <a:spLocks/>
            </p:cNvSpPr>
            <p:nvPr/>
          </p:nvSpPr>
          <p:spPr bwMode="auto">
            <a:xfrm>
              <a:off x="4391027" y="1476389"/>
              <a:ext cx="657225" cy="1266825"/>
            </a:xfrm>
            <a:custGeom>
              <a:avLst/>
              <a:gdLst>
                <a:gd name="T0" fmla="*/ 0 w 414"/>
                <a:gd name="T1" fmla="*/ 0 h 798"/>
                <a:gd name="T2" fmla="*/ 38100 w 414"/>
                <a:gd name="T3" fmla="*/ 133350 h 798"/>
                <a:gd name="T4" fmla="*/ 71438 w 414"/>
                <a:gd name="T5" fmla="*/ 200025 h 798"/>
                <a:gd name="T6" fmla="*/ 138113 w 414"/>
                <a:gd name="T7" fmla="*/ 300038 h 798"/>
                <a:gd name="T8" fmla="*/ 571500 w 414"/>
                <a:gd name="T9" fmla="*/ 1009650 h 798"/>
                <a:gd name="T10" fmla="*/ 638175 w 414"/>
                <a:gd name="T11" fmla="*/ 1143000 h 798"/>
                <a:gd name="T12" fmla="*/ 657225 w 414"/>
                <a:gd name="T13" fmla="*/ 1266825 h 798"/>
                <a:gd name="T14" fmla="*/ 0 60000 65536"/>
                <a:gd name="T15" fmla="*/ 0 60000 65536"/>
                <a:gd name="T16" fmla="*/ 0 60000 65536"/>
                <a:gd name="T17" fmla="*/ 0 60000 65536"/>
                <a:gd name="T18" fmla="*/ 0 60000 65536"/>
                <a:gd name="T19" fmla="*/ 0 60000 65536"/>
                <a:gd name="T20" fmla="*/ 0 60000 65536"/>
                <a:gd name="T21" fmla="*/ 0 w 414"/>
                <a:gd name="T22" fmla="*/ 0 h 798"/>
                <a:gd name="T23" fmla="*/ 414 w 414"/>
                <a:gd name="T24" fmla="*/ 798 h 7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798">
                  <a:moveTo>
                    <a:pt x="0" y="0"/>
                  </a:moveTo>
                  <a:lnTo>
                    <a:pt x="24" y="84"/>
                  </a:lnTo>
                  <a:lnTo>
                    <a:pt x="45" y="126"/>
                  </a:lnTo>
                  <a:lnTo>
                    <a:pt x="87" y="189"/>
                  </a:lnTo>
                  <a:lnTo>
                    <a:pt x="360" y="636"/>
                  </a:lnTo>
                  <a:lnTo>
                    <a:pt x="402" y="720"/>
                  </a:lnTo>
                  <a:lnTo>
                    <a:pt x="414" y="79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17" name="AutoShape 17"/>
            <p:cNvSpPr>
              <a:spLocks noChangeArrowheads="1"/>
            </p:cNvSpPr>
            <p:nvPr/>
          </p:nvSpPr>
          <p:spPr bwMode="auto">
            <a:xfrm rot="5400000">
              <a:off x="4715669" y="1270794"/>
              <a:ext cx="185739" cy="323850"/>
            </a:xfrm>
            <a:prstGeom prst="flowChartDelay">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18" name="AutoShape 18"/>
            <p:cNvSpPr>
              <a:spLocks noChangeArrowheads="1"/>
            </p:cNvSpPr>
            <p:nvPr/>
          </p:nvSpPr>
          <p:spPr bwMode="auto">
            <a:xfrm>
              <a:off x="4738688" y="1347788"/>
              <a:ext cx="209550" cy="147637"/>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19" name="Line 19"/>
            <p:cNvSpPr>
              <a:spLocks noChangeShapeType="1"/>
            </p:cNvSpPr>
            <p:nvPr/>
          </p:nvSpPr>
          <p:spPr bwMode="auto">
            <a:xfrm>
              <a:off x="4743451" y="1419225"/>
              <a:ext cx="204788" cy="0"/>
            </a:xfrm>
            <a:prstGeom prst="line">
              <a:avLst/>
            </a:prstGeom>
            <a:noFill/>
            <a:ln w="12700">
              <a:solidFill>
                <a:schemeClr val="tx1"/>
              </a:solidFill>
              <a:round/>
              <a:headEnd/>
              <a:tailEnd/>
            </a:ln>
          </p:spPr>
          <p:txBody>
            <a:bodyPr/>
            <a:lstStyle/>
            <a:p>
              <a:endParaRPr lang="en-US" dirty="0"/>
            </a:p>
          </p:txBody>
        </p:sp>
        <p:sp>
          <p:nvSpPr>
            <p:cNvPr id="183320" name="Freeform 20"/>
            <p:cNvSpPr>
              <a:spLocks/>
            </p:cNvSpPr>
            <p:nvPr/>
          </p:nvSpPr>
          <p:spPr bwMode="auto">
            <a:xfrm>
              <a:off x="5005388" y="1333503"/>
              <a:ext cx="47625" cy="357188"/>
            </a:xfrm>
            <a:custGeom>
              <a:avLst/>
              <a:gdLst>
                <a:gd name="T0" fmla="*/ 0 w 30"/>
                <a:gd name="T1" fmla="*/ 0 h 225"/>
                <a:gd name="T2" fmla="*/ 0 w 30"/>
                <a:gd name="T3" fmla="*/ 280988 h 225"/>
                <a:gd name="T4" fmla="*/ 47625 w 30"/>
                <a:gd name="T5" fmla="*/ 357188 h 225"/>
                <a:gd name="T6" fmla="*/ 0 60000 65536"/>
                <a:gd name="T7" fmla="*/ 0 60000 65536"/>
                <a:gd name="T8" fmla="*/ 0 60000 65536"/>
                <a:gd name="T9" fmla="*/ 0 w 30"/>
                <a:gd name="T10" fmla="*/ 0 h 225"/>
                <a:gd name="T11" fmla="*/ 30 w 30"/>
                <a:gd name="T12" fmla="*/ 225 h 225"/>
              </a:gdLst>
              <a:ahLst/>
              <a:cxnLst>
                <a:cxn ang="T6">
                  <a:pos x="T0" y="T1"/>
                </a:cxn>
                <a:cxn ang="T7">
                  <a:pos x="T2" y="T3"/>
                </a:cxn>
                <a:cxn ang="T8">
                  <a:pos x="T4" y="T5"/>
                </a:cxn>
              </a:cxnLst>
              <a:rect l="T9" t="T10" r="T11" b="T12"/>
              <a:pathLst>
                <a:path w="30" h="225">
                  <a:moveTo>
                    <a:pt x="0" y="0"/>
                  </a:moveTo>
                  <a:lnTo>
                    <a:pt x="0" y="177"/>
                  </a:lnTo>
                  <a:lnTo>
                    <a:pt x="30" y="225"/>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21" name="AutoShape 21"/>
            <p:cNvSpPr>
              <a:spLocks noChangeArrowheads="1"/>
            </p:cNvSpPr>
            <p:nvPr/>
          </p:nvSpPr>
          <p:spPr bwMode="auto">
            <a:xfrm rot="2124705">
              <a:off x="4052889" y="2090739"/>
              <a:ext cx="42862" cy="190500"/>
            </a:xfrm>
            <a:prstGeom prst="roundRect">
              <a:avLst>
                <a:gd name="adj" fmla="val 50000"/>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22" name="Rectangle 22"/>
            <p:cNvSpPr>
              <a:spLocks noChangeArrowheads="1"/>
            </p:cNvSpPr>
            <p:nvPr/>
          </p:nvSpPr>
          <p:spPr bwMode="auto">
            <a:xfrm>
              <a:off x="2395538" y="1319226"/>
              <a:ext cx="1990725" cy="6508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23" name="Freeform 23"/>
            <p:cNvSpPr>
              <a:spLocks/>
            </p:cNvSpPr>
            <p:nvPr/>
          </p:nvSpPr>
          <p:spPr bwMode="auto">
            <a:xfrm flipH="1">
              <a:off x="1700214" y="1343025"/>
              <a:ext cx="671512" cy="1847851"/>
            </a:xfrm>
            <a:custGeom>
              <a:avLst/>
              <a:gdLst>
                <a:gd name="T0" fmla="*/ 0 w 423"/>
                <a:gd name="T1" fmla="*/ 42863 h 1164"/>
                <a:gd name="T2" fmla="*/ 85725 w 423"/>
                <a:gd name="T3" fmla="*/ 33338 h 1164"/>
                <a:gd name="T4" fmla="*/ 138112 w 423"/>
                <a:gd name="T5" fmla="*/ 14288 h 1164"/>
                <a:gd name="T6" fmla="*/ 190500 w 423"/>
                <a:gd name="T7" fmla="*/ 0 h 1164"/>
                <a:gd name="T8" fmla="*/ 623887 w 423"/>
                <a:gd name="T9" fmla="*/ 0 h 1164"/>
                <a:gd name="T10" fmla="*/ 666750 w 423"/>
                <a:gd name="T11" fmla="*/ 57150 h 1164"/>
                <a:gd name="T12" fmla="*/ 671512 w 423"/>
                <a:gd name="T13" fmla="*/ 1847851 h 1164"/>
                <a:gd name="T14" fmla="*/ 0 w 423"/>
                <a:gd name="T15" fmla="*/ 1838326 h 1164"/>
                <a:gd name="T16" fmla="*/ 0 w 423"/>
                <a:gd name="T17" fmla="*/ 42863 h 1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3"/>
                <a:gd name="T28" fmla="*/ 0 h 1164"/>
                <a:gd name="T29" fmla="*/ 423 w 423"/>
                <a:gd name="T30" fmla="*/ 1164 h 1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3" h="1164">
                  <a:moveTo>
                    <a:pt x="0" y="27"/>
                  </a:moveTo>
                  <a:lnTo>
                    <a:pt x="54" y="21"/>
                  </a:lnTo>
                  <a:lnTo>
                    <a:pt x="87" y="9"/>
                  </a:lnTo>
                  <a:lnTo>
                    <a:pt x="120" y="0"/>
                  </a:lnTo>
                  <a:lnTo>
                    <a:pt x="393" y="0"/>
                  </a:lnTo>
                  <a:lnTo>
                    <a:pt x="420" y="36"/>
                  </a:lnTo>
                  <a:lnTo>
                    <a:pt x="423" y="1164"/>
                  </a:lnTo>
                  <a:lnTo>
                    <a:pt x="0" y="1158"/>
                  </a:lnTo>
                  <a:lnTo>
                    <a:pt x="0" y="27"/>
                  </a:lnTo>
                  <a:close/>
                </a:path>
              </a:pathLst>
            </a:custGeom>
            <a:noFill/>
            <a:ln w="12700" cap="flat" cmpd="sng">
              <a:solidFill>
                <a:schemeClr val="tx1"/>
              </a:solidFill>
              <a:prstDash val="solid"/>
              <a:round/>
              <a:headEnd/>
              <a:tailEnd/>
            </a:ln>
          </p:spPr>
          <p:txBody>
            <a:bodyPr/>
            <a:lstStyle/>
            <a:p>
              <a:endParaRPr lang="en-US" dirty="0"/>
            </a:p>
          </p:txBody>
        </p:sp>
        <p:sp>
          <p:nvSpPr>
            <p:cNvPr id="183324" name="Freeform 24"/>
            <p:cNvSpPr>
              <a:spLocks/>
            </p:cNvSpPr>
            <p:nvPr/>
          </p:nvSpPr>
          <p:spPr bwMode="auto">
            <a:xfrm flipH="1">
              <a:off x="1700214" y="1395413"/>
              <a:ext cx="671512" cy="1423987"/>
            </a:xfrm>
            <a:custGeom>
              <a:avLst/>
              <a:gdLst>
                <a:gd name="T0" fmla="*/ 0 w 423"/>
                <a:gd name="T1" fmla="*/ 0 h 897"/>
                <a:gd name="T2" fmla="*/ 52387 w 423"/>
                <a:gd name="T3" fmla="*/ 123825 h 897"/>
                <a:gd name="T4" fmla="*/ 85725 w 423"/>
                <a:gd name="T5" fmla="*/ 190500 h 897"/>
                <a:gd name="T6" fmla="*/ 152400 w 423"/>
                <a:gd name="T7" fmla="*/ 290512 h 897"/>
                <a:gd name="T8" fmla="*/ 585787 w 423"/>
                <a:gd name="T9" fmla="*/ 1000125 h 897"/>
                <a:gd name="T10" fmla="*/ 652462 w 423"/>
                <a:gd name="T11" fmla="*/ 1133475 h 897"/>
                <a:gd name="T12" fmla="*/ 671512 w 423"/>
                <a:gd name="T13" fmla="*/ 1257300 h 897"/>
                <a:gd name="T14" fmla="*/ 666750 w 423"/>
                <a:gd name="T15" fmla="*/ 1423987 h 897"/>
                <a:gd name="T16" fmla="*/ 0 60000 65536"/>
                <a:gd name="T17" fmla="*/ 0 60000 65536"/>
                <a:gd name="T18" fmla="*/ 0 60000 65536"/>
                <a:gd name="T19" fmla="*/ 0 60000 65536"/>
                <a:gd name="T20" fmla="*/ 0 60000 65536"/>
                <a:gd name="T21" fmla="*/ 0 60000 65536"/>
                <a:gd name="T22" fmla="*/ 0 60000 65536"/>
                <a:gd name="T23" fmla="*/ 0 60000 65536"/>
                <a:gd name="T24" fmla="*/ 0 w 423"/>
                <a:gd name="T25" fmla="*/ 0 h 897"/>
                <a:gd name="T26" fmla="*/ 423 w 423"/>
                <a:gd name="T27" fmla="*/ 897 h 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3" h="897">
                  <a:moveTo>
                    <a:pt x="0" y="0"/>
                  </a:moveTo>
                  <a:lnTo>
                    <a:pt x="33" y="78"/>
                  </a:lnTo>
                  <a:lnTo>
                    <a:pt x="54" y="120"/>
                  </a:lnTo>
                  <a:lnTo>
                    <a:pt x="96" y="183"/>
                  </a:lnTo>
                  <a:lnTo>
                    <a:pt x="369" y="630"/>
                  </a:lnTo>
                  <a:lnTo>
                    <a:pt x="411" y="714"/>
                  </a:lnTo>
                  <a:lnTo>
                    <a:pt x="423" y="792"/>
                  </a:lnTo>
                  <a:lnTo>
                    <a:pt x="420" y="897"/>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25" name="Freeform 25"/>
            <p:cNvSpPr>
              <a:spLocks/>
            </p:cNvSpPr>
            <p:nvPr/>
          </p:nvSpPr>
          <p:spPr bwMode="auto">
            <a:xfrm flipH="1">
              <a:off x="1714501" y="1481152"/>
              <a:ext cx="657225" cy="1266825"/>
            </a:xfrm>
            <a:custGeom>
              <a:avLst/>
              <a:gdLst>
                <a:gd name="T0" fmla="*/ 0 w 414"/>
                <a:gd name="T1" fmla="*/ 0 h 798"/>
                <a:gd name="T2" fmla="*/ 38100 w 414"/>
                <a:gd name="T3" fmla="*/ 133350 h 798"/>
                <a:gd name="T4" fmla="*/ 71438 w 414"/>
                <a:gd name="T5" fmla="*/ 200025 h 798"/>
                <a:gd name="T6" fmla="*/ 138113 w 414"/>
                <a:gd name="T7" fmla="*/ 300038 h 798"/>
                <a:gd name="T8" fmla="*/ 571500 w 414"/>
                <a:gd name="T9" fmla="*/ 1009650 h 798"/>
                <a:gd name="T10" fmla="*/ 638175 w 414"/>
                <a:gd name="T11" fmla="*/ 1143000 h 798"/>
                <a:gd name="T12" fmla="*/ 657225 w 414"/>
                <a:gd name="T13" fmla="*/ 1266825 h 798"/>
                <a:gd name="T14" fmla="*/ 0 60000 65536"/>
                <a:gd name="T15" fmla="*/ 0 60000 65536"/>
                <a:gd name="T16" fmla="*/ 0 60000 65536"/>
                <a:gd name="T17" fmla="*/ 0 60000 65536"/>
                <a:gd name="T18" fmla="*/ 0 60000 65536"/>
                <a:gd name="T19" fmla="*/ 0 60000 65536"/>
                <a:gd name="T20" fmla="*/ 0 60000 65536"/>
                <a:gd name="T21" fmla="*/ 0 w 414"/>
                <a:gd name="T22" fmla="*/ 0 h 798"/>
                <a:gd name="T23" fmla="*/ 414 w 414"/>
                <a:gd name="T24" fmla="*/ 798 h 7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798">
                  <a:moveTo>
                    <a:pt x="0" y="0"/>
                  </a:moveTo>
                  <a:lnTo>
                    <a:pt x="24" y="84"/>
                  </a:lnTo>
                  <a:lnTo>
                    <a:pt x="45" y="126"/>
                  </a:lnTo>
                  <a:lnTo>
                    <a:pt x="87" y="189"/>
                  </a:lnTo>
                  <a:lnTo>
                    <a:pt x="360" y="636"/>
                  </a:lnTo>
                  <a:lnTo>
                    <a:pt x="402" y="720"/>
                  </a:lnTo>
                  <a:lnTo>
                    <a:pt x="414" y="79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26" name="AutoShape 26"/>
            <p:cNvSpPr>
              <a:spLocks noChangeArrowheads="1"/>
            </p:cNvSpPr>
            <p:nvPr/>
          </p:nvSpPr>
          <p:spPr bwMode="auto">
            <a:xfrm flipH="1">
              <a:off x="1814513" y="1352562"/>
              <a:ext cx="209550" cy="147639"/>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27" name="Line 27"/>
            <p:cNvSpPr>
              <a:spLocks noChangeShapeType="1"/>
            </p:cNvSpPr>
            <p:nvPr/>
          </p:nvSpPr>
          <p:spPr bwMode="auto">
            <a:xfrm flipH="1">
              <a:off x="1814523" y="1423988"/>
              <a:ext cx="204787" cy="0"/>
            </a:xfrm>
            <a:prstGeom prst="line">
              <a:avLst/>
            </a:prstGeom>
            <a:noFill/>
            <a:ln w="12700">
              <a:solidFill>
                <a:schemeClr val="tx1"/>
              </a:solidFill>
              <a:round/>
              <a:headEnd/>
              <a:tailEnd/>
            </a:ln>
          </p:spPr>
          <p:txBody>
            <a:bodyPr/>
            <a:lstStyle/>
            <a:p>
              <a:endParaRPr lang="en-US" dirty="0"/>
            </a:p>
          </p:txBody>
        </p:sp>
        <p:sp>
          <p:nvSpPr>
            <p:cNvPr id="183328" name="Freeform 28"/>
            <p:cNvSpPr>
              <a:spLocks/>
            </p:cNvSpPr>
            <p:nvPr/>
          </p:nvSpPr>
          <p:spPr bwMode="auto">
            <a:xfrm flipH="1">
              <a:off x="1709738" y="1338265"/>
              <a:ext cx="47625" cy="357187"/>
            </a:xfrm>
            <a:custGeom>
              <a:avLst/>
              <a:gdLst>
                <a:gd name="T0" fmla="*/ 0 w 30"/>
                <a:gd name="T1" fmla="*/ 0 h 225"/>
                <a:gd name="T2" fmla="*/ 0 w 30"/>
                <a:gd name="T3" fmla="*/ 280987 h 225"/>
                <a:gd name="T4" fmla="*/ 47625 w 30"/>
                <a:gd name="T5" fmla="*/ 357187 h 225"/>
                <a:gd name="T6" fmla="*/ 0 60000 65536"/>
                <a:gd name="T7" fmla="*/ 0 60000 65536"/>
                <a:gd name="T8" fmla="*/ 0 60000 65536"/>
                <a:gd name="T9" fmla="*/ 0 w 30"/>
                <a:gd name="T10" fmla="*/ 0 h 225"/>
                <a:gd name="T11" fmla="*/ 30 w 30"/>
                <a:gd name="T12" fmla="*/ 225 h 225"/>
              </a:gdLst>
              <a:ahLst/>
              <a:cxnLst>
                <a:cxn ang="T6">
                  <a:pos x="T0" y="T1"/>
                </a:cxn>
                <a:cxn ang="T7">
                  <a:pos x="T2" y="T3"/>
                </a:cxn>
                <a:cxn ang="T8">
                  <a:pos x="T4" y="T5"/>
                </a:cxn>
              </a:cxnLst>
              <a:rect l="T9" t="T10" r="T11" b="T12"/>
              <a:pathLst>
                <a:path w="30" h="225">
                  <a:moveTo>
                    <a:pt x="0" y="0"/>
                  </a:moveTo>
                  <a:lnTo>
                    <a:pt x="0" y="177"/>
                  </a:lnTo>
                  <a:lnTo>
                    <a:pt x="30" y="225"/>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29" name="AutoShape 29"/>
            <p:cNvSpPr>
              <a:spLocks noChangeArrowheads="1"/>
            </p:cNvSpPr>
            <p:nvPr/>
          </p:nvSpPr>
          <p:spPr bwMode="auto">
            <a:xfrm rot="19475295" flipH="1">
              <a:off x="2667010" y="2095503"/>
              <a:ext cx="42863" cy="190500"/>
            </a:xfrm>
            <a:prstGeom prst="roundRect">
              <a:avLst>
                <a:gd name="adj" fmla="val 50000"/>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30" name="Freeform 30"/>
            <p:cNvSpPr>
              <a:spLocks/>
            </p:cNvSpPr>
            <p:nvPr/>
          </p:nvSpPr>
          <p:spPr bwMode="auto">
            <a:xfrm>
              <a:off x="1790701" y="1338263"/>
              <a:ext cx="585788" cy="266700"/>
            </a:xfrm>
            <a:custGeom>
              <a:avLst/>
              <a:gdLst>
                <a:gd name="T0" fmla="*/ 0 w 369"/>
                <a:gd name="T1" fmla="*/ 0 h 168"/>
                <a:gd name="T2" fmla="*/ 400050 w 369"/>
                <a:gd name="T3" fmla="*/ 0 h 168"/>
                <a:gd name="T4" fmla="*/ 490538 w 369"/>
                <a:gd name="T5" fmla="*/ 38100 h 168"/>
                <a:gd name="T6" fmla="*/ 552450 w 369"/>
                <a:gd name="T7" fmla="*/ 47625 h 168"/>
                <a:gd name="T8" fmla="*/ 585788 w 369"/>
                <a:gd name="T9" fmla="*/ 47625 h 168"/>
                <a:gd name="T10" fmla="*/ 495300 w 369"/>
                <a:gd name="T11" fmla="*/ 247650 h 168"/>
                <a:gd name="T12" fmla="*/ 442913 w 369"/>
                <a:gd name="T13" fmla="*/ 266700 h 168"/>
                <a:gd name="T14" fmla="*/ 371475 w 369"/>
                <a:gd name="T15" fmla="*/ 257175 h 168"/>
                <a:gd name="T16" fmla="*/ 333375 w 369"/>
                <a:gd name="T17" fmla="*/ 223838 h 168"/>
                <a:gd name="T18" fmla="*/ 314325 w 369"/>
                <a:gd name="T19" fmla="*/ 190500 h 168"/>
                <a:gd name="T20" fmla="*/ 71438 w 369"/>
                <a:gd name="T21" fmla="*/ 195262 h 168"/>
                <a:gd name="T22" fmla="*/ 23813 w 369"/>
                <a:gd name="T23" fmla="*/ 166687 h 168"/>
                <a:gd name="T24" fmla="*/ 4763 w 369"/>
                <a:gd name="T25" fmla="*/ 128588 h 168"/>
                <a:gd name="T26" fmla="*/ 0 w 369"/>
                <a:gd name="T27" fmla="*/ 71437 h 168"/>
                <a:gd name="T28" fmla="*/ 0 w 369"/>
                <a:gd name="T29" fmla="*/ 0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9"/>
                <a:gd name="T46" fmla="*/ 0 h 168"/>
                <a:gd name="T47" fmla="*/ 369 w 369"/>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9" h="168">
                  <a:moveTo>
                    <a:pt x="0" y="0"/>
                  </a:moveTo>
                  <a:lnTo>
                    <a:pt x="252" y="0"/>
                  </a:lnTo>
                  <a:lnTo>
                    <a:pt x="309" y="24"/>
                  </a:lnTo>
                  <a:lnTo>
                    <a:pt x="348" y="30"/>
                  </a:lnTo>
                  <a:lnTo>
                    <a:pt x="369" y="30"/>
                  </a:lnTo>
                  <a:lnTo>
                    <a:pt x="312" y="156"/>
                  </a:lnTo>
                  <a:lnTo>
                    <a:pt x="279" y="168"/>
                  </a:lnTo>
                  <a:lnTo>
                    <a:pt x="234" y="162"/>
                  </a:lnTo>
                  <a:lnTo>
                    <a:pt x="210" y="141"/>
                  </a:lnTo>
                  <a:lnTo>
                    <a:pt x="198" y="120"/>
                  </a:lnTo>
                  <a:lnTo>
                    <a:pt x="45" y="123"/>
                  </a:lnTo>
                  <a:lnTo>
                    <a:pt x="15" y="105"/>
                  </a:lnTo>
                  <a:lnTo>
                    <a:pt x="3" y="81"/>
                  </a:lnTo>
                  <a:lnTo>
                    <a:pt x="0" y="45"/>
                  </a:lnTo>
                  <a:lnTo>
                    <a:pt x="0" y="0"/>
                  </a:lnTo>
                  <a:close/>
                </a:path>
              </a:pathLst>
            </a:custGeom>
            <a:noFill/>
            <a:ln w="12700" cap="flat" cmpd="sng">
              <a:solidFill>
                <a:schemeClr val="tx1"/>
              </a:solidFill>
              <a:prstDash val="solid"/>
              <a:round/>
              <a:headEnd/>
              <a:tailEnd/>
            </a:ln>
          </p:spPr>
          <p:txBody>
            <a:bodyPr/>
            <a:lstStyle/>
            <a:p>
              <a:endParaRPr lang="en-US" dirty="0"/>
            </a:p>
          </p:txBody>
        </p:sp>
        <p:sp>
          <p:nvSpPr>
            <p:cNvPr id="183331" name="Oval 31"/>
            <p:cNvSpPr>
              <a:spLocks noChangeArrowheads="1"/>
            </p:cNvSpPr>
            <p:nvPr/>
          </p:nvSpPr>
          <p:spPr bwMode="auto">
            <a:xfrm>
              <a:off x="2138364" y="1428752"/>
              <a:ext cx="195262" cy="176213"/>
            </a:xfrm>
            <a:prstGeom prst="ellipse">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3332" name="Rectangle 32"/>
            <p:cNvSpPr>
              <a:spLocks noChangeArrowheads="1"/>
            </p:cNvSpPr>
            <p:nvPr/>
          </p:nvSpPr>
          <p:spPr bwMode="auto">
            <a:xfrm>
              <a:off x="2166938" y="1352564"/>
              <a:ext cx="142875" cy="98425"/>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333" name="Rectangle 33"/>
            <p:cNvSpPr>
              <a:spLocks noChangeArrowheads="1"/>
            </p:cNvSpPr>
            <p:nvPr/>
          </p:nvSpPr>
          <p:spPr bwMode="auto">
            <a:xfrm>
              <a:off x="2124085" y="1481140"/>
              <a:ext cx="214313" cy="60325"/>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334" name="Freeform 34"/>
            <p:cNvSpPr>
              <a:spLocks/>
            </p:cNvSpPr>
            <p:nvPr/>
          </p:nvSpPr>
          <p:spPr bwMode="auto">
            <a:xfrm>
              <a:off x="4565660" y="2795588"/>
              <a:ext cx="506413" cy="381000"/>
            </a:xfrm>
            <a:custGeom>
              <a:avLst/>
              <a:gdLst>
                <a:gd name="T0" fmla="*/ 506413 w 319"/>
                <a:gd name="T1" fmla="*/ 0 h 240"/>
                <a:gd name="T2" fmla="*/ 201613 w 319"/>
                <a:gd name="T3" fmla="*/ 0 h 240"/>
                <a:gd name="T4" fmla="*/ 138113 w 319"/>
                <a:gd name="T5" fmla="*/ 14288 h 240"/>
                <a:gd name="T6" fmla="*/ 82550 w 319"/>
                <a:gd name="T7" fmla="*/ 38100 h 240"/>
                <a:gd name="T8" fmla="*/ 25400 w 319"/>
                <a:gd name="T9" fmla="*/ 85725 h 240"/>
                <a:gd name="T10" fmla="*/ 0 w 319"/>
                <a:gd name="T11" fmla="*/ 150813 h 240"/>
                <a:gd name="T12" fmla="*/ 0 w 319"/>
                <a:gd name="T13" fmla="*/ 381000 h 240"/>
                <a:gd name="T14" fmla="*/ 0 60000 65536"/>
                <a:gd name="T15" fmla="*/ 0 60000 65536"/>
                <a:gd name="T16" fmla="*/ 0 60000 65536"/>
                <a:gd name="T17" fmla="*/ 0 60000 65536"/>
                <a:gd name="T18" fmla="*/ 0 60000 65536"/>
                <a:gd name="T19" fmla="*/ 0 60000 65536"/>
                <a:gd name="T20" fmla="*/ 0 60000 65536"/>
                <a:gd name="T21" fmla="*/ 0 w 319"/>
                <a:gd name="T22" fmla="*/ 0 h 240"/>
                <a:gd name="T23" fmla="*/ 319 w 319"/>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9" h="240">
                  <a:moveTo>
                    <a:pt x="319" y="0"/>
                  </a:moveTo>
                  <a:lnTo>
                    <a:pt x="127" y="0"/>
                  </a:lnTo>
                  <a:lnTo>
                    <a:pt x="87" y="9"/>
                  </a:lnTo>
                  <a:lnTo>
                    <a:pt x="52" y="24"/>
                  </a:lnTo>
                  <a:lnTo>
                    <a:pt x="16" y="54"/>
                  </a:lnTo>
                  <a:lnTo>
                    <a:pt x="0" y="95"/>
                  </a:lnTo>
                  <a:lnTo>
                    <a:pt x="0" y="24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35" name="Oval 35"/>
            <p:cNvSpPr>
              <a:spLocks noChangeArrowheads="1"/>
            </p:cNvSpPr>
            <p:nvPr/>
          </p:nvSpPr>
          <p:spPr bwMode="auto">
            <a:xfrm>
              <a:off x="4716473" y="2870200"/>
              <a:ext cx="282575" cy="268288"/>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36" name="Line 42"/>
            <p:cNvSpPr>
              <a:spLocks noChangeShapeType="1"/>
            </p:cNvSpPr>
            <p:nvPr/>
          </p:nvSpPr>
          <p:spPr bwMode="auto">
            <a:xfrm>
              <a:off x="1885960" y="3243263"/>
              <a:ext cx="3014663" cy="0"/>
            </a:xfrm>
            <a:prstGeom prst="line">
              <a:avLst/>
            </a:prstGeom>
            <a:noFill/>
            <a:ln w="12700">
              <a:solidFill>
                <a:schemeClr val="tx1"/>
              </a:solidFill>
              <a:round/>
              <a:headEnd/>
              <a:tailEnd/>
            </a:ln>
          </p:spPr>
          <p:txBody>
            <a:bodyPr/>
            <a:lstStyle/>
            <a:p>
              <a:endParaRPr lang="en-US" dirty="0"/>
            </a:p>
          </p:txBody>
        </p:sp>
        <p:sp>
          <p:nvSpPr>
            <p:cNvPr id="183337" name="Line 43"/>
            <p:cNvSpPr>
              <a:spLocks noChangeShapeType="1"/>
            </p:cNvSpPr>
            <p:nvPr/>
          </p:nvSpPr>
          <p:spPr bwMode="auto">
            <a:xfrm>
              <a:off x="1885951" y="3271839"/>
              <a:ext cx="3005138" cy="0"/>
            </a:xfrm>
            <a:prstGeom prst="line">
              <a:avLst/>
            </a:prstGeom>
            <a:noFill/>
            <a:ln w="12700">
              <a:solidFill>
                <a:schemeClr val="tx1"/>
              </a:solidFill>
              <a:round/>
              <a:headEnd/>
              <a:tailEnd/>
            </a:ln>
          </p:spPr>
          <p:txBody>
            <a:bodyPr/>
            <a:lstStyle/>
            <a:p>
              <a:endParaRPr lang="en-US" dirty="0"/>
            </a:p>
          </p:txBody>
        </p:sp>
        <p:sp>
          <p:nvSpPr>
            <p:cNvPr id="183338" name="Line 44"/>
            <p:cNvSpPr>
              <a:spLocks noChangeShapeType="1"/>
            </p:cNvSpPr>
            <p:nvPr/>
          </p:nvSpPr>
          <p:spPr bwMode="auto">
            <a:xfrm>
              <a:off x="1866902" y="3314700"/>
              <a:ext cx="3038475" cy="0"/>
            </a:xfrm>
            <a:prstGeom prst="line">
              <a:avLst/>
            </a:prstGeom>
            <a:noFill/>
            <a:ln w="12700">
              <a:solidFill>
                <a:schemeClr val="tx1"/>
              </a:solidFill>
              <a:round/>
              <a:headEnd/>
              <a:tailEnd/>
            </a:ln>
          </p:spPr>
          <p:txBody>
            <a:bodyPr/>
            <a:lstStyle/>
            <a:p>
              <a:endParaRPr lang="en-US" dirty="0"/>
            </a:p>
          </p:txBody>
        </p:sp>
        <p:sp>
          <p:nvSpPr>
            <p:cNvPr id="183339" name="Line 45"/>
            <p:cNvSpPr>
              <a:spLocks noChangeShapeType="1"/>
            </p:cNvSpPr>
            <p:nvPr/>
          </p:nvSpPr>
          <p:spPr bwMode="auto">
            <a:xfrm>
              <a:off x="3309938" y="3276613"/>
              <a:ext cx="19050" cy="47625"/>
            </a:xfrm>
            <a:prstGeom prst="line">
              <a:avLst/>
            </a:prstGeom>
            <a:noFill/>
            <a:ln w="12700">
              <a:solidFill>
                <a:schemeClr val="tx1"/>
              </a:solidFill>
              <a:round/>
              <a:headEnd/>
              <a:tailEnd/>
            </a:ln>
          </p:spPr>
          <p:txBody>
            <a:bodyPr/>
            <a:lstStyle/>
            <a:p>
              <a:endParaRPr lang="en-US" dirty="0"/>
            </a:p>
          </p:txBody>
        </p:sp>
        <p:sp>
          <p:nvSpPr>
            <p:cNvPr id="183340" name="Line 46"/>
            <p:cNvSpPr>
              <a:spLocks noChangeShapeType="1"/>
            </p:cNvSpPr>
            <p:nvPr/>
          </p:nvSpPr>
          <p:spPr bwMode="auto">
            <a:xfrm flipH="1">
              <a:off x="3448050" y="3276613"/>
              <a:ext cx="19050" cy="47625"/>
            </a:xfrm>
            <a:prstGeom prst="line">
              <a:avLst/>
            </a:prstGeom>
            <a:noFill/>
            <a:ln w="12700">
              <a:solidFill>
                <a:schemeClr val="tx1"/>
              </a:solidFill>
              <a:round/>
              <a:headEnd/>
              <a:tailEnd/>
            </a:ln>
          </p:spPr>
          <p:txBody>
            <a:bodyPr/>
            <a:lstStyle/>
            <a:p>
              <a:endParaRPr lang="en-US" dirty="0"/>
            </a:p>
          </p:txBody>
        </p:sp>
        <p:sp>
          <p:nvSpPr>
            <p:cNvPr id="183341" name="Rectangle 64"/>
            <p:cNvSpPr>
              <a:spLocks noChangeArrowheads="1"/>
            </p:cNvSpPr>
            <p:nvPr/>
          </p:nvSpPr>
          <p:spPr bwMode="auto">
            <a:xfrm>
              <a:off x="1881189" y="3329001"/>
              <a:ext cx="3014662" cy="107951"/>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342" name="Rectangle 75"/>
            <p:cNvSpPr>
              <a:spLocks noChangeArrowheads="1"/>
            </p:cNvSpPr>
            <p:nvPr/>
          </p:nvSpPr>
          <p:spPr bwMode="auto">
            <a:xfrm>
              <a:off x="1709738" y="3190889"/>
              <a:ext cx="104775" cy="42863"/>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43" name="Rectangle 76"/>
            <p:cNvSpPr>
              <a:spLocks noChangeArrowheads="1"/>
            </p:cNvSpPr>
            <p:nvPr/>
          </p:nvSpPr>
          <p:spPr bwMode="auto">
            <a:xfrm>
              <a:off x="4957763" y="3186113"/>
              <a:ext cx="104775" cy="5238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44" name="Freeform 82"/>
            <p:cNvSpPr>
              <a:spLocks/>
            </p:cNvSpPr>
            <p:nvPr/>
          </p:nvSpPr>
          <p:spPr bwMode="auto">
            <a:xfrm>
              <a:off x="4452939" y="5848349"/>
              <a:ext cx="747712" cy="1785939"/>
            </a:xfrm>
            <a:custGeom>
              <a:avLst/>
              <a:gdLst>
                <a:gd name="T0" fmla="*/ 0 w 471"/>
                <a:gd name="T1" fmla="*/ 1752866 h 1134"/>
                <a:gd name="T2" fmla="*/ 138112 w 471"/>
                <a:gd name="T3" fmla="*/ 0 h 1134"/>
                <a:gd name="T4" fmla="*/ 747712 w 471"/>
                <a:gd name="T5" fmla="*/ 0 h 1134"/>
                <a:gd name="T6" fmla="*/ 647700 w 471"/>
                <a:gd name="T7" fmla="*/ 1724518 h 1134"/>
                <a:gd name="T8" fmla="*/ 638175 w 471"/>
                <a:gd name="T9" fmla="*/ 1762315 h 1134"/>
                <a:gd name="T10" fmla="*/ 604837 w 471"/>
                <a:gd name="T11" fmla="*/ 1785939 h 1134"/>
                <a:gd name="T12" fmla="*/ 171450 w 471"/>
                <a:gd name="T13" fmla="*/ 1785939 h 1134"/>
                <a:gd name="T14" fmla="*/ 0 w 471"/>
                <a:gd name="T15" fmla="*/ 1752866 h 1134"/>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1134"/>
                <a:gd name="T26" fmla="*/ 471 w 471"/>
                <a:gd name="T27" fmla="*/ 1134 h 1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1134">
                  <a:moveTo>
                    <a:pt x="0" y="1113"/>
                  </a:moveTo>
                  <a:lnTo>
                    <a:pt x="87" y="0"/>
                  </a:lnTo>
                  <a:lnTo>
                    <a:pt x="471" y="0"/>
                  </a:lnTo>
                  <a:lnTo>
                    <a:pt x="408" y="1095"/>
                  </a:lnTo>
                  <a:lnTo>
                    <a:pt x="402" y="1119"/>
                  </a:lnTo>
                  <a:lnTo>
                    <a:pt x="381" y="1134"/>
                  </a:lnTo>
                  <a:lnTo>
                    <a:pt x="108" y="1134"/>
                  </a:lnTo>
                  <a:lnTo>
                    <a:pt x="0" y="1113"/>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345" name="Freeform 83"/>
            <p:cNvSpPr>
              <a:spLocks/>
            </p:cNvSpPr>
            <p:nvPr/>
          </p:nvSpPr>
          <p:spPr bwMode="auto">
            <a:xfrm flipH="1">
              <a:off x="1609734" y="5848364"/>
              <a:ext cx="747713" cy="1800225"/>
            </a:xfrm>
            <a:custGeom>
              <a:avLst/>
              <a:gdLst>
                <a:gd name="T0" fmla="*/ 0 w 471"/>
                <a:gd name="T1" fmla="*/ 1766888 h 1134"/>
                <a:gd name="T2" fmla="*/ 138113 w 471"/>
                <a:gd name="T3" fmla="*/ 0 h 1134"/>
                <a:gd name="T4" fmla="*/ 747713 w 471"/>
                <a:gd name="T5" fmla="*/ 0 h 1134"/>
                <a:gd name="T6" fmla="*/ 647700 w 471"/>
                <a:gd name="T7" fmla="*/ 1738313 h 1134"/>
                <a:gd name="T8" fmla="*/ 638175 w 471"/>
                <a:gd name="T9" fmla="*/ 1776413 h 1134"/>
                <a:gd name="T10" fmla="*/ 604838 w 471"/>
                <a:gd name="T11" fmla="*/ 1800225 h 1134"/>
                <a:gd name="T12" fmla="*/ 171450 w 471"/>
                <a:gd name="T13" fmla="*/ 1800225 h 1134"/>
                <a:gd name="T14" fmla="*/ 0 w 471"/>
                <a:gd name="T15" fmla="*/ 1766888 h 1134"/>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1134"/>
                <a:gd name="T26" fmla="*/ 471 w 471"/>
                <a:gd name="T27" fmla="*/ 1134 h 1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1134">
                  <a:moveTo>
                    <a:pt x="0" y="1113"/>
                  </a:moveTo>
                  <a:lnTo>
                    <a:pt x="87" y="0"/>
                  </a:lnTo>
                  <a:lnTo>
                    <a:pt x="471" y="0"/>
                  </a:lnTo>
                  <a:lnTo>
                    <a:pt x="408" y="1095"/>
                  </a:lnTo>
                  <a:lnTo>
                    <a:pt x="402" y="1119"/>
                  </a:lnTo>
                  <a:lnTo>
                    <a:pt x="381" y="1134"/>
                  </a:lnTo>
                  <a:lnTo>
                    <a:pt x="108" y="1134"/>
                  </a:lnTo>
                  <a:lnTo>
                    <a:pt x="0" y="1113"/>
                  </a:lnTo>
                  <a:close/>
                </a:path>
              </a:pathLst>
            </a:custGeom>
            <a:solidFill>
              <a:srgbClr val="FFFFFF"/>
            </a:solidFill>
            <a:ln w="12700" cap="flat" cmpd="sng">
              <a:solidFill>
                <a:schemeClr val="tx1"/>
              </a:solidFill>
              <a:prstDash val="solid"/>
              <a:round/>
              <a:headEnd/>
              <a:tailEnd/>
            </a:ln>
          </p:spPr>
          <p:txBody>
            <a:bodyPr/>
            <a:lstStyle/>
            <a:p>
              <a:endParaRPr lang="en-US" dirty="0"/>
            </a:p>
          </p:txBody>
        </p:sp>
        <p:grpSp>
          <p:nvGrpSpPr>
            <p:cNvPr id="3" name="Group 84"/>
            <p:cNvGrpSpPr>
              <a:grpSpLocks/>
            </p:cNvGrpSpPr>
            <p:nvPr/>
          </p:nvGrpSpPr>
          <p:grpSpPr bwMode="auto">
            <a:xfrm>
              <a:off x="2171701" y="7564515"/>
              <a:ext cx="2452688" cy="100013"/>
              <a:chOff x="1365" y="4771"/>
              <a:chExt cx="1545" cy="63"/>
            </a:xfrm>
          </p:grpSpPr>
          <p:sp>
            <p:nvSpPr>
              <p:cNvPr id="183878" name="Rectangle 85"/>
              <p:cNvSpPr>
                <a:spLocks noChangeArrowheads="1"/>
              </p:cNvSpPr>
              <p:nvPr/>
            </p:nvSpPr>
            <p:spPr bwMode="auto">
              <a:xfrm>
                <a:off x="1455" y="4773"/>
                <a:ext cx="1365" cy="38"/>
              </a:xfrm>
              <a:prstGeom prst="rect">
                <a:avLst/>
              </a:prstGeom>
              <a:solidFill>
                <a:srgbClr val="FFFFFF"/>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79" name="Freeform 86"/>
              <p:cNvSpPr>
                <a:spLocks/>
              </p:cNvSpPr>
              <p:nvPr/>
            </p:nvSpPr>
            <p:spPr bwMode="auto">
              <a:xfrm>
                <a:off x="2820" y="4774"/>
                <a:ext cx="90" cy="60"/>
              </a:xfrm>
              <a:custGeom>
                <a:avLst/>
                <a:gdLst>
                  <a:gd name="T0" fmla="*/ 0 w 90"/>
                  <a:gd name="T1" fmla="*/ 1 h 60"/>
                  <a:gd name="T2" fmla="*/ 72 w 90"/>
                  <a:gd name="T3" fmla="*/ 0 h 60"/>
                  <a:gd name="T4" fmla="*/ 87 w 90"/>
                  <a:gd name="T5" fmla="*/ 15 h 60"/>
                  <a:gd name="T6" fmla="*/ 90 w 90"/>
                  <a:gd name="T7" fmla="*/ 33 h 60"/>
                  <a:gd name="T8" fmla="*/ 90 w 90"/>
                  <a:gd name="T9" fmla="*/ 60 h 60"/>
                  <a:gd name="T10" fmla="*/ 35 w 90"/>
                  <a:gd name="T11" fmla="*/ 60 h 60"/>
                  <a:gd name="T12" fmla="*/ 18 w 90"/>
                  <a:gd name="T13" fmla="*/ 48 h 60"/>
                  <a:gd name="T14" fmla="*/ 0 w 90"/>
                  <a:gd name="T15" fmla="*/ 45 h 60"/>
                  <a:gd name="T16" fmla="*/ 0 w 90"/>
                  <a:gd name="T17" fmla="*/ 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0" y="1"/>
                    </a:moveTo>
                    <a:lnTo>
                      <a:pt x="72" y="0"/>
                    </a:lnTo>
                    <a:lnTo>
                      <a:pt x="87" y="15"/>
                    </a:lnTo>
                    <a:lnTo>
                      <a:pt x="90" y="33"/>
                    </a:lnTo>
                    <a:lnTo>
                      <a:pt x="90" y="60"/>
                    </a:lnTo>
                    <a:lnTo>
                      <a:pt x="35" y="60"/>
                    </a:lnTo>
                    <a:lnTo>
                      <a:pt x="18" y="48"/>
                    </a:lnTo>
                    <a:lnTo>
                      <a:pt x="0" y="45"/>
                    </a:lnTo>
                    <a:lnTo>
                      <a:pt x="0" y="1"/>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880" name="Freeform 87"/>
              <p:cNvSpPr>
                <a:spLocks/>
              </p:cNvSpPr>
              <p:nvPr/>
            </p:nvSpPr>
            <p:spPr bwMode="auto">
              <a:xfrm flipH="1">
                <a:off x="1365" y="4771"/>
                <a:ext cx="90" cy="60"/>
              </a:xfrm>
              <a:custGeom>
                <a:avLst/>
                <a:gdLst>
                  <a:gd name="T0" fmla="*/ 0 w 90"/>
                  <a:gd name="T1" fmla="*/ 0 h 60"/>
                  <a:gd name="T2" fmla="*/ 72 w 90"/>
                  <a:gd name="T3" fmla="*/ 0 h 60"/>
                  <a:gd name="T4" fmla="*/ 87 w 90"/>
                  <a:gd name="T5" fmla="*/ 15 h 60"/>
                  <a:gd name="T6" fmla="*/ 90 w 90"/>
                  <a:gd name="T7" fmla="*/ 33 h 60"/>
                  <a:gd name="T8" fmla="*/ 90 w 90"/>
                  <a:gd name="T9" fmla="*/ 60 h 60"/>
                  <a:gd name="T10" fmla="*/ 35 w 90"/>
                  <a:gd name="T11" fmla="*/ 60 h 60"/>
                  <a:gd name="T12" fmla="*/ 18 w 90"/>
                  <a:gd name="T13" fmla="*/ 48 h 60"/>
                  <a:gd name="T14" fmla="*/ 0 w 90"/>
                  <a:gd name="T15" fmla="*/ 45 h 60"/>
                  <a:gd name="T16" fmla="*/ 0 w 90"/>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0" y="0"/>
                    </a:moveTo>
                    <a:lnTo>
                      <a:pt x="72" y="0"/>
                    </a:lnTo>
                    <a:lnTo>
                      <a:pt x="87" y="15"/>
                    </a:lnTo>
                    <a:lnTo>
                      <a:pt x="90" y="33"/>
                    </a:lnTo>
                    <a:lnTo>
                      <a:pt x="90" y="60"/>
                    </a:lnTo>
                    <a:lnTo>
                      <a:pt x="35" y="60"/>
                    </a:lnTo>
                    <a:lnTo>
                      <a:pt x="18" y="48"/>
                    </a:lnTo>
                    <a:lnTo>
                      <a:pt x="0" y="45"/>
                    </a:lnTo>
                    <a:lnTo>
                      <a:pt x="0" y="0"/>
                    </a:lnTo>
                    <a:close/>
                  </a:path>
                </a:pathLst>
              </a:custGeom>
              <a:solidFill>
                <a:srgbClr val="FFFFFF"/>
              </a:solidFill>
              <a:ln w="12700" cap="flat" cmpd="sng">
                <a:solidFill>
                  <a:schemeClr val="tx1"/>
                </a:solidFill>
                <a:prstDash val="solid"/>
                <a:round/>
                <a:headEnd/>
                <a:tailEnd/>
              </a:ln>
            </p:spPr>
            <p:txBody>
              <a:bodyPr/>
              <a:lstStyle/>
              <a:p>
                <a:endParaRPr lang="en-US" dirty="0"/>
              </a:p>
            </p:txBody>
          </p:sp>
        </p:grpSp>
        <p:sp>
          <p:nvSpPr>
            <p:cNvPr id="183347" name="Freeform 88"/>
            <p:cNvSpPr>
              <a:spLocks/>
            </p:cNvSpPr>
            <p:nvPr/>
          </p:nvSpPr>
          <p:spPr bwMode="auto">
            <a:xfrm>
              <a:off x="1609725" y="5486403"/>
              <a:ext cx="3581400" cy="357188"/>
            </a:xfrm>
            <a:custGeom>
              <a:avLst/>
              <a:gdLst>
                <a:gd name="T0" fmla="*/ 0 w 2256"/>
                <a:gd name="T1" fmla="*/ 357188 h 225"/>
                <a:gd name="T2" fmla="*/ 3581400 w 2256"/>
                <a:gd name="T3" fmla="*/ 357188 h 225"/>
                <a:gd name="T4" fmla="*/ 3514725 w 2256"/>
                <a:gd name="T5" fmla="*/ 0 h 225"/>
                <a:gd name="T6" fmla="*/ 52388 w 2256"/>
                <a:gd name="T7" fmla="*/ 0 h 225"/>
                <a:gd name="T8" fmla="*/ 0 w 2256"/>
                <a:gd name="T9" fmla="*/ 357188 h 225"/>
                <a:gd name="T10" fmla="*/ 0 60000 65536"/>
                <a:gd name="T11" fmla="*/ 0 60000 65536"/>
                <a:gd name="T12" fmla="*/ 0 60000 65536"/>
                <a:gd name="T13" fmla="*/ 0 60000 65536"/>
                <a:gd name="T14" fmla="*/ 0 60000 65536"/>
                <a:gd name="T15" fmla="*/ 0 w 2256"/>
                <a:gd name="T16" fmla="*/ 0 h 225"/>
                <a:gd name="T17" fmla="*/ 2256 w 2256"/>
                <a:gd name="T18" fmla="*/ 225 h 225"/>
              </a:gdLst>
              <a:ahLst/>
              <a:cxnLst>
                <a:cxn ang="T10">
                  <a:pos x="T0" y="T1"/>
                </a:cxn>
                <a:cxn ang="T11">
                  <a:pos x="T2" y="T3"/>
                </a:cxn>
                <a:cxn ang="T12">
                  <a:pos x="T4" y="T5"/>
                </a:cxn>
                <a:cxn ang="T13">
                  <a:pos x="T6" y="T7"/>
                </a:cxn>
                <a:cxn ang="T14">
                  <a:pos x="T8" y="T9"/>
                </a:cxn>
              </a:cxnLst>
              <a:rect l="T15" t="T16" r="T17" b="T18"/>
              <a:pathLst>
                <a:path w="2256" h="225">
                  <a:moveTo>
                    <a:pt x="0" y="225"/>
                  </a:moveTo>
                  <a:lnTo>
                    <a:pt x="2256" y="225"/>
                  </a:lnTo>
                  <a:lnTo>
                    <a:pt x="2214" y="0"/>
                  </a:lnTo>
                  <a:lnTo>
                    <a:pt x="33" y="0"/>
                  </a:lnTo>
                  <a:lnTo>
                    <a:pt x="0" y="225"/>
                  </a:lnTo>
                  <a:close/>
                </a:path>
              </a:pathLst>
            </a:custGeom>
            <a:noFill/>
            <a:ln w="12700" cap="flat" cmpd="sng">
              <a:solidFill>
                <a:schemeClr val="tx1"/>
              </a:solidFill>
              <a:prstDash val="solid"/>
              <a:round/>
              <a:headEnd/>
              <a:tailEnd/>
            </a:ln>
          </p:spPr>
          <p:txBody>
            <a:bodyPr/>
            <a:lstStyle/>
            <a:p>
              <a:endParaRPr lang="en-US" dirty="0"/>
            </a:p>
          </p:txBody>
        </p:sp>
        <p:sp>
          <p:nvSpPr>
            <p:cNvPr id="183348" name="Line 110"/>
            <p:cNvSpPr>
              <a:spLocks noChangeShapeType="1"/>
            </p:cNvSpPr>
            <p:nvPr/>
          </p:nvSpPr>
          <p:spPr bwMode="auto">
            <a:xfrm>
              <a:off x="2238375" y="5848349"/>
              <a:ext cx="133350" cy="1695451"/>
            </a:xfrm>
            <a:prstGeom prst="line">
              <a:avLst/>
            </a:prstGeom>
            <a:noFill/>
            <a:ln w="12700">
              <a:solidFill>
                <a:schemeClr val="tx1"/>
              </a:solidFill>
              <a:round/>
              <a:headEnd/>
              <a:tailEnd/>
            </a:ln>
          </p:spPr>
          <p:txBody>
            <a:bodyPr/>
            <a:lstStyle/>
            <a:p>
              <a:endParaRPr lang="en-US" dirty="0"/>
            </a:p>
          </p:txBody>
        </p:sp>
        <p:sp>
          <p:nvSpPr>
            <p:cNvPr id="183349" name="Line 111"/>
            <p:cNvSpPr>
              <a:spLocks noChangeShapeType="1"/>
            </p:cNvSpPr>
            <p:nvPr/>
          </p:nvSpPr>
          <p:spPr bwMode="auto">
            <a:xfrm flipH="1">
              <a:off x="4433889" y="5853126"/>
              <a:ext cx="138112" cy="1704975"/>
            </a:xfrm>
            <a:prstGeom prst="line">
              <a:avLst/>
            </a:prstGeom>
            <a:noFill/>
            <a:ln w="12700">
              <a:solidFill>
                <a:schemeClr val="tx1"/>
              </a:solidFill>
              <a:round/>
              <a:headEnd/>
              <a:tailEnd/>
            </a:ln>
          </p:spPr>
          <p:txBody>
            <a:bodyPr/>
            <a:lstStyle/>
            <a:p>
              <a:endParaRPr lang="en-US" dirty="0"/>
            </a:p>
          </p:txBody>
        </p:sp>
        <p:grpSp>
          <p:nvGrpSpPr>
            <p:cNvPr id="4" name="Group 112"/>
            <p:cNvGrpSpPr>
              <a:grpSpLocks/>
            </p:cNvGrpSpPr>
            <p:nvPr/>
          </p:nvGrpSpPr>
          <p:grpSpPr bwMode="auto">
            <a:xfrm rot="-132068">
              <a:off x="1714511" y="6338925"/>
              <a:ext cx="519113" cy="723904"/>
              <a:chOff x="1086" y="3969"/>
              <a:chExt cx="327" cy="456"/>
            </a:xfrm>
          </p:grpSpPr>
          <p:grpSp>
            <p:nvGrpSpPr>
              <p:cNvPr id="5" name="Group 113"/>
              <p:cNvGrpSpPr>
                <a:grpSpLocks/>
              </p:cNvGrpSpPr>
              <p:nvPr/>
            </p:nvGrpSpPr>
            <p:grpSpPr bwMode="auto">
              <a:xfrm flipV="1">
                <a:off x="1086" y="4200"/>
                <a:ext cx="327" cy="225"/>
                <a:chOff x="1086" y="4200"/>
                <a:chExt cx="327" cy="225"/>
              </a:xfrm>
            </p:grpSpPr>
            <p:sp>
              <p:nvSpPr>
                <p:cNvPr id="183872" name="Freeform 114"/>
                <p:cNvSpPr>
                  <a:spLocks/>
                </p:cNvSpPr>
                <p:nvPr/>
              </p:nvSpPr>
              <p:spPr bwMode="auto">
                <a:xfrm>
                  <a:off x="1089" y="4392"/>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3" name="Freeform 115"/>
                <p:cNvSpPr>
                  <a:spLocks/>
                </p:cNvSpPr>
                <p:nvPr/>
              </p:nvSpPr>
              <p:spPr bwMode="auto">
                <a:xfrm>
                  <a:off x="1089" y="4356"/>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4" name="Freeform 116"/>
                <p:cNvSpPr>
                  <a:spLocks/>
                </p:cNvSpPr>
                <p:nvPr/>
              </p:nvSpPr>
              <p:spPr bwMode="auto">
                <a:xfrm>
                  <a:off x="1089" y="4317"/>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5" name="Freeform 117"/>
                <p:cNvSpPr>
                  <a:spLocks/>
                </p:cNvSpPr>
                <p:nvPr/>
              </p:nvSpPr>
              <p:spPr bwMode="auto">
                <a:xfrm>
                  <a:off x="1086" y="4278"/>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6" name="Freeform 118"/>
                <p:cNvSpPr>
                  <a:spLocks/>
                </p:cNvSpPr>
                <p:nvPr/>
              </p:nvSpPr>
              <p:spPr bwMode="auto">
                <a:xfrm>
                  <a:off x="1086" y="4239"/>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7" name="Freeform 119"/>
                <p:cNvSpPr>
                  <a:spLocks/>
                </p:cNvSpPr>
                <p:nvPr/>
              </p:nvSpPr>
              <p:spPr bwMode="auto">
                <a:xfrm>
                  <a:off x="1086" y="4200"/>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grpSp>
            <p:nvGrpSpPr>
              <p:cNvPr id="6" name="Group 120"/>
              <p:cNvGrpSpPr>
                <a:grpSpLocks/>
              </p:cNvGrpSpPr>
              <p:nvPr/>
            </p:nvGrpSpPr>
            <p:grpSpPr bwMode="auto">
              <a:xfrm flipV="1">
                <a:off x="1086" y="3969"/>
                <a:ext cx="327" cy="225"/>
                <a:chOff x="1086" y="4200"/>
                <a:chExt cx="327" cy="225"/>
              </a:xfrm>
            </p:grpSpPr>
            <p:sp>
              <p:nvSpPr>
                <p:cNvPr id="183866" name="Freeform 121"/>
                <p:cNvSpPr>
                  <a:spLocks/>
                </p:cNvSpPr>
                <p:nvPr/>
              </p:nvSpPr>
              <p:spPr bwMode="auto">
                <a:xfrm>
                  <a:off x="1089" y="4392"/>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67" name="Freeform 122"/>
                <p:cNvSpPr>
                  <a:spLocks/>
                </p:cNvSpPr>
                <p:nvPr/>
              </p:nvSpPr>
              <p:spPr bwMode="auto">
                <a:xfrm>
                  <a:off x="1089" y="4356"/>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68" name="Freeform 123"/>
                <p:cNvSpPr>
                  <a:spLocks/>
                </p:cNvSpPr>
                <p:nvPr/>
              </p:nvSpPr>
              <p:spPr bwMode="auto">
                <a:xfrm>
                  <a:off x="1089" y="4317"/>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69" name="Freeform 124"/>
                <p:cNvSpPr>
                  <a:spLocks/>
                </p:cNvSpPr>
                <p:nvPr/>
              </p:nvSpPr>
              <p:spPr bwMode="auto">
                <a:xfrm>
                  <a:off x="1086" y="4278"/>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0" name="Freeform 125"/>
                <p:cNvSpPr>
                  <a:spLocks/>
                </p:cNvSpPr>
                <p:nvPr/>
              </p:nvSpPr>
              <p:spPr bwMode="auto">
                <a:xfrm>
                  <a:off x="1086" y="4239"/>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71" name="Freeform 126"/>
                <p:cNvSpPr>
                  <a:spLocks/>
                </p:cNvSpPr>
                <p:nvPr/>
              </p:nvSpPr>
              <p:spPr bwMode="auto">
                <a:xfrm>
                  <a:off x="1086" y="4200"/>
                  <a:ext cx="324" cy="33"/>
                </a:xfrm>
                <a:custGeom>
                  <a:avLst/>
                  <a:gdLst>
                    <a:gd name="T0" fmla="*/ 0 w 324"/>
                    <a:gd name="T1" fmla="*/ 0 h 33"/>
                    <a:gd name="T2" fmla="*/ 33 w 324"/>
                    <a:gd name="T3" fmla="*/ 33 h 33"/>
                    <a:gd name="T4" fmla="*/ 285 w 324"/>
                    <a:gd name="T5" fmla="*/ 33 h 33"/>
                    <a:gd name="T6" fmla="*/ 324 w 324"/>
                    <a:gd name="T7" fmla="*/ 3 h 33"/>
                    <a:gd name="T8" fmla="*/ 0 60000 65536"/>
                    <a:gd name="T9" fmla="*/ 0 60000 65536"/>
                    <a:gd name="T10" fmla="*/ 0 60000 65536"/>
                    <a:gd name="T11" fmla="*/ 0 60000 65536"/>
                    <a:gd name="T12" fmla="*/ 0 w 324"/>
                    <a:gd name="T13" fmla="*/ 0 h 33"/>
                    <a:gd name="T14" fmla="*/ 324 w 324"/>
                    <a:gd name="T15" fmla="*/ 33 h 33"/>
                  </a:gdLst>
                  <a:ahLst/>
                  <a:cxnLst>
                    <a:cxn ang="T8">
                      <a:pos x="T0" y="T1"/>
                    </a:cxn>
                    <a:cxn ang="T9">
                      <a:pos x="T2" y="T3"/>
                    </a:cxn>
                    <a:cxn ang="T10">
                      <a:pos x="T4" y="T5"/>
                    </a:cxn>
                    <a:cxn ang="T11">
                      <a:pos x="T6" y="T7"/>
                    </a:cxn>
                  </a:cxnLst>
                  <a:rect l="T12" t="T13" r="T14" b="T15"/>
                  <a:pathLst>
                    <a:path w="324" h="33">
                      <a:moveTo>
                        <a:pt x="0" y="0"/>
                      </a:moveTo>
                      <a:lnTo>
                        <a:pt x="33" y="33"/>
                      </a:lnTo>
                      <a:lnTo>
                        <a:pt x="285" y="33"/>
                      </a:lnTo>
                      <a:lnTo>
                        <a:pt x="324" y="3"/>
                      </a:lnTo>
                    </a:path>
                  </a:pathLst>
                </a:custGeom>
                <a:noFill/>
                <a:ln w="12700" cap="flat" cmpd="sng">
                  <a:solidFill>
                    <a:schemeClr val="tx1"/>
                  </a:solidFill>
                  <a:prstDash val="solid"/>
                  <a:round/>
                  <a:headEnd type="none" w="med" len="med"/>
                  <a:tailEnd type="none" w="med" len="med"/>
                </a:ln>
              </p:spPr>
              <p:txBody>
                <a:bodyPr/>
                <a:lstStyle/>
                <a:p>
                  <a:endParaRPr lang="en-US" dirty="0"/>
                </a:p>
              </p:txBody>
            </p:sp>
          </p:grpSp>
        </p:grpSp>
        <p:sp>
          <p:nvSpPr>
            <p:cNvPr id="183351" name="Oval 127"/>
            <p:cNvSpPr>
              <a:spLocks noChangeArrowheads="1"/>
            </p:cNvSpPr>
            <p:nvPr/>
          </p:nvSpPr>
          <p:spPr bwMode="auto">
            <a:xfrm>
              <a:off x="4691064" y="6710365"/>
              <a:ext cx="290512" cy="295275"/>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52" name="Oval 128"/>
            <p:cNvSpPr>
              <a:spLocks noChangeArrowheads="1"/>
            </p:cNvSpPr>
            <p:nvPr/>
          </p:nvSpPr>
          <p:spPr bwMode="auto">
            <a:xfrm>
              <a:off x="4733925" y="6753238"/>
              <a:ext cx="209550" cy="214313"/>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53" name="Freeform 321"/>
            <p:cNvSpPr>
              <a:spLocks/>
            </p:cNvSpPr>
            <p:nvPr/>
          </p:nvSpPr>
          <p:spPr bwMode="auto">
            <a:xfrm>
              <a:off x="2238375" y="5934075"/>
              <a:ext cx="2324100" cy="1588"/>
            </a:xfrm>
            <a:custGeom>
              <a:avLst/>
              <a:gdLst>
                <a:gd name="T0" fmla="*/ 0 w 1464"/>
                <a:gd name="T1" fmla="*/ 0 h 1"/>
                <a:gd name="T2" fmla="*/ 2324100 w 1464"/>
                <a:gd name="T3" fmla="*/ 0 h 1"/>
                <a:gd name="T4" fmla="*/ 0 60000 65536"/>
                <a:gd name="T5" fmla="*/ 0 60000 65536"/>
                <a:gd name="T6" fmla="*/ 0 w 1464"/>
                <a:gd name="T7" fmla="*/ 0 h 1"/>
                <a:gd name="T8" fmla="*/ 1464 w 1464"/>
                <a:gd name="T9" fmla="*/ 1 h 1"/>
              </a:gdLst>
              <a:ahLst/>
              <a:cxnLst>
                <a:cxn ang="T4">
                  <a:pos x="T0" y="T1"/>
                </a:cxn>
                <a:cxn ang="T5">
                  <a:pos x="T2" y="T3"/>
                </a:cxn>
              </a:cxnLst>
              <a:rect l="T6" t="T7" r="T8" b="T9"/>
              <a:pathLst>
                <a:path w="1464" h="1">
                  <a:moveTo>
                    <a:pt x="0" y="0"/>
                  </a:moveTo>
                  <a:lnTo>
                    <a:pt x="1464" y="0"/>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354" name="Rectangle 322"/>
            <p:cNvSpPr>
              <a:spLocks noChangeArrowheads="1"/>
            </p:cNvSpPr>
            <p:nvPr/>
          </p:nvSpPr>
          <p:spPr bwMode="auto">
            <a:xfrm>
              <a:off x="1609725" y="3429003"/>
              <a:ext cx="3581400" cy="2414588"/>
            </a:xfrm>
            <a:prstGeom prst="rect">
              <a:avLst/>
            </a:prstGeom>
            <a:solidFill>
              <a:srgbClr val="FFFFFF"/>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355" name="Freeform 323"/>
            <p:cNvSpPr>
              <a:spLocks/>
            </p:cNvSpPr>
            <p:nvPr/>
          </p:nvSpPr>
          <p:spPr bwMode="auto">
            <a:xfrm>
              <a:off x="4900613" y="3243277"/>
              <a:ext cx="171450" cy="185737"/>
            </a:xfrm>
            <a:custGeom>
              <a:avLst/>
              <a:gdLst>
                <a:gd name="T0" fmla="*/ 0 w 108"/>
                <a:gd name="T1" fmla="*/ 0 h 117"/>
                <a:gd name="T2" fmla="*/ 171450 w 108"/>
                <a:gd name="T3" fmla="*/ 0 h 117"/>
                <a:gd name="T4" fmla="*/ 171450 w 108"/>
                <a:gd name="T5" fmla="*/ 185737 h 117"/>
                <a:gd name="T6" fmla="*/ 0 w 108"/>
                <a:gd name="T7" fmla="*/ 185737 h 117"/>
                <a:gd name="T8" fmla="*/ 0 w 108"/>
                <a:gd name="T9" fmla="*/ 0 h 117"/>
                <a:gd name="T10" fmla="*/ 0 60000 65536"/>
                <a:gd name="T11" fmla="*/ 0 60000 65536"/>
                <a:gd name="T12" fmla="*/ 0 60000 65536"/>
                <a:gd name="T13" fmla="*/ 0 60000 65536"/>
                <a:gd name="T14" fmla="*/ 0 60000 65536"/>
                <a:gd name="T15" fmla="*/ 0 w 108"/>
                <a:gd name="T16" fmla="*/ 0 h 117"/>
                <a:gd name="T17" fmla="*/ 108 w 108"/>
                <a:gd name="T18" fmla="*/ 117 h 117"/>
              </a:gdLst>
              <a:ahLst/>
              <a:cxnLst>
                <a:cxn ang="T10">
                  <a:pos x="T0" y="T1"/>
                </a:cxn>
                <a:cxn ang="T11">
                  <a:pos x="T2" y="T3"/>
                </a:cxn>
                <a:cxn ang="T12">
                  <a:pos x="T4" y="T5"/>
                </a:cxn>
                <a:cxn ang="T13">
                  <a:pos x="T6" y="T7"/>
                </a:cxn>
                <a:cxn ang="T14">
                  <a:pos x="T8" y="T9"/>
                </a:cxn>
              </a:cxnLst>
              <a:rect l="T15" t="T16" r="T17" b="T18"/>
              <a:pathLst>
                <a:path w="108" h="117">
                  <a:moveTo>
                    <a:pt x="0" y="0"/>
                  </a:moveTo>
                  <a:lnTo>
                    <a:pt x="108" y="0"/>
                  </a:lnTo>
                  <a:lnTo>
                    <a:pt x="108" y="117"/>
                  </a:lnTo>
                  <a:lnTo>
                    <a:pt x="0" y="117"/>
                  </a:lnTo>
                  <a:lnTo>
                    <a:pt x="0" y="0"/>
                  </a:lnTo>
                  <a:close/>
                </a:path>
              </a:pathLst>
            </a:custGeom>
            <a:noFill/>
            <a:ln w="12700" cap="flat" cmpd="sng">
              <a:solidFill>
                <a:schemeClr val="tx1"/>
              </a:solidFill>
              <a:prstDash val="solid"/>
              <a:round/>
              <a:headEnd/>
              <a:tailEnd/>
            </a:ln>
          </p:spPr>
          <p:txBody>
            <a:bodyPr/>
            <a:lstStyle/>
            <a:p>
              <a:endParaRPr lang="en-US" dirty="0"/>
            </a:p>
          </p:txBody>
        </p:sp>
        <p:sp>
          <p:nvSpPr>
            <p:cNvPr id="183356" name="Freeform 324"/>
            <p:cNvSpPr>
              <a:spLocks/>
            </p:cNvSpPr>
            <p:nvPr/>
          </p:nvSpPr>
          <p:spPr bwMode="auto">
            <a:xfrm>
              <a:off x="1704975" y="3238501"/>
              <a:ext cx="171450" cy="185739"/>
            </a:xfrm>
            <a:custGeom>
              <a:avLst/>
              <a:gdLst>
                <a:gd name="T0" fmla="*/ 0 w 108"/>
                <a:gd name="T1" fmla="*/ 0 h 117"/>
                <a:gd name="T2" fmla="*/ 171450 w 108"/>
                <a:gd name="T3" fmla="*/ 0 h 117"/>
                <a:gd name="T4" fmla="*/ 171450 w 108"/>
                <a:gd name="T5" fmla="*/ 185739 h 117"/>
                <a:gd name="T6" fmla="*/ 0 w 108"/>
                <a:gd name="T7" fmla="*/ 185739 h 117"/>
                <a:gd name="T8" fmla="*/ 0 w 108"/>
                <a:gd name="T9" fmla="*/ 0 h 117"/>
                <a:gd name="T10" fmla="*/ 0 60000 65536"/>
                <a:gd name="T11" fmla="*/ 0 60000 65536"/>
                <a:gd name="T12" fmla="*/ 0 60000 65536"/>
                <a:gd name="T13" fmla="*/ 0 60000 65536"/>
                <a:gd name="T14" fmla="*/ 0 60000 65536"/>
                <a:gd name="T15" fmla="*/ 0 w 108"/>
                <a:gd name="T16" fmla="*/ 0 h 117"/>
                <a:gd name="T17" fmla="*/ 108 w 108"/>
                <a:gd name="T18" fmla="*/ 117 h 117"/>
              </a:gdLst>
              <a:ahLst/>
              <a:cxnLst>
                <a:cxn ang="T10">
                  <a:pos x="T0" y="T1"/>
                </a:cxn>
                <a:cxn ang="T11">
                  <a:pos x="T2" y="T3"/>
                </a:cxn>
                <a:cxn ang="T12">
                  <a:pos x="T4" y="T5"/>
                </a:cxn>
                <a:cxn ang="T13">
                  <a:pos x="T6" y="T7"/>
                </a:cxn>
                <a:cxn ang="T14">
                  <a:pos x="T8" y="T9"/>
                </a:cxn>
              </a:cxnLst>
              <a:rect l="T15" t="T16" r="T17" b="T18"/>
              <a:pathLst>
                <a:path w="108" h="117">
                  <a:moveTo>
                    <a:pt x="0" y="0"/>
                  </a:moveTo>
                  <a:lnTo>
                    <a:pt x="108" y="0"/>
                  </a:lnTo>
                  <a:lnTo>
                    <a:pt x="108" y="117"/>
                  </a:lnTo>
                  <a:lnTo>
                    <a:pt x="0" y="117"/>
                  </a:lnTo>
                  <a:lnTo>
                    <a:pt x="0" y="0"/>
                  </a:lnTo>
                  <a:close/>
                </a:path>
              </a:pathLst>
            </a:custGeom>
            <a:noFill/>
            <a:ln w="12700" cap="flat" cmpd="sng">
              <a:solidFill>
                <a:schemeClr val="tx1"/>
              </a:solidFill>
              <a:prstDash val="solid"/>
              <a:round/>
              <a:headEnd/>
              <a:tailEnd/>
            </a:ln>
          </p:spPr>
          <p:txBody>
            <a:bodyPr/>
            <a:lstStyle/>
            <a:p>
              <a:endParaRPr lang="en-US" dirty="0"/>
            </a:p>
          </p:txBody>
        </p:sp>
        <p:sp>
          <p:nvSpPr>
            <p:cNvPr id="183357" name="AutoShape 325"/>
            <p:cNvSpPr>
              <a:spLocks noChangeArrowheads="1"/>
            </p:cNvSpPr>
            <p:nvPr/>
          </p:nvSpPr>
          <p:spPr bwMode="auto">
            <a:xfrm rot="5400000">
              <a:off x="1847852" y="7658102"/>
              <a:ext cx="295275" cy="276225"/>
            </a:xfrm>
            <a:prstGeom prst="flowChartDelay">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58" name="Oval 326"/>
            <p:cNvSpPr>
              <a:spLocks noChangeArrowheads="1"/>
            </p:cNvSpPr>
            <p:nvPr/>
          </p:nvSpPr>
          <p:spPr bwMode="auto">
            <a:xfrm>
              <a:off x="1914527" y="7743825"/>
              <a:ext cx="142875" cy="152400"/>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59" name="AutoShape 327"/>
            <p:cNvSpPr>
              <a:spLocks noChangeArrowheads="1"/>
            </p:cNvSpPr>
            <p:nvPr/>
          </p:nvSpPr>
          <p:spPr bwMode="auto">
            <a:xfrm rot="5400000">
              <a:off x="4686302" y="7639050"/>
              <a:ext cx="295275" cy="276225"/>
            </a:xfrm>
            <a:prstGeom prst="flowChartDelay">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60" name="Oval 328"/>
            <p:cNvSpPr>
              <a:spLocks noChangeArrowheads="1"/>
            </p:cNvSpPr>
            <p:nvPr/>
          </p:nvSpPr>
          <p:spPr bwMode="auto">
            <a:xfrm>
              <a:off x="4752977" y="7724775"/>
              <a:ext cx="142875" cy="152400"/>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61" name="AutoShape 329"/>
            <p:cNvSpPr>
              <a:spLocks noChangeArrowheads="1"/>
            </p:cNvSpPr>
            <p:nvPr/>
          </p:nvSpPr>
          <p:spPr bwMode="auto">
            <a:xfrm flipV="1">
              <a:off x="2628902" y="3648076"/>
              <a:ext cx="1628775" cy="1762125"/>
            </a:xfrm>
            <a:prstGeom prst="flowChartOffpageConnector">
              <a:avLst/>
            </a:prstGeom>
            <a:noFill/>
            <a:ln w="12700">
              <a:solidFill>
                <a:schemeClr val="tx1"/>
              </a:solidFill>
              <a:miter lim="800000"/>
              <a:headEnd/>
              <a:tailEnd/>
            </a:ln>
          </p:spPr>
          <p:txBody>
            <a:bodyPr wrap="none" anchor="ctr"/>
            <a:lstStyle/>
            <a:p>
              <a:endParaRPr lang="en-US" dirty="0">
                <a:latin typeface="Calibri" pitchFamily="34" charset="0"/>
              </a:endParaRPr>
            </a:p>
          </p:txBody>
        </p:sp>
        <p:grpSp>
          <p:nvGrpSpPr>
            <p:cNvPr id="7" name="Group 335"/>
            <p:cNvGrpSpPr>
              <a:grpSpLocks/>
            </p:cNvGrpSpPr>
            <p:nvPr/>
          </p:nvGrpSpPr>
          <p:grpSpPr bwMode="auto">
            <a:xfrm>
              <a:off x="4081464" y="3714762"/>
              <a:ext cx="347662" cy="1976439"/>
              <a:chOff x="2571" y="2340"/>
              <a:chExt cx="219" cy="1245"/>
            </a:xfrm>
          </p:grpSpPr>
          <p:sp>
            <p:nvSpPr>
              <p:cNvPr id="183861" name="Freeform 332"/>
              <p:cNvSpPr>
                <a:spLocks/>
              </p:cNvSpPr>
              <p:nvPr/>
            </p:nvSpPr>
            <p:spPr bwMode="auto">
              <a:xfrm>
                <a:off x="2571" y="2340"/>
                <a:ext cx="219" cy="1242"/>
              </a:xfrm>
              <a:custGeom>
                <a:avLst/>
                <a:gdLst>
                  <a:gd name="T0" fmla="*/ 87 w 219"/>
                  <a:gd name="T1" fmla="*/ 1044 h 1242"/>
                  <a:gd name="T2" fmla="*/ 87 w 219"/>
                  <a:gd name="T3" fmla="*/ 192 h 1242"/>
                  <a:gd name="T4" fmla="*/ 0 w 219"/>
                  <a:gd name="T5" fmla="*/ 153 h 1242"/>
                  <a:gd name="T6" fmla="*/ 54 w 219"/>
                  <a:gd name="T7" fmla="*/ 9 h 1242"/>
                  <a:gd name="T8" fmla="*/ 75 w 219"/>
                  <a:gd name="T9" fmla="*/ 0 h 1242"/>
                  <a:gd name="T10" fmla="*/ 219 w 219"/>
                  <a:gd name="T11" fmla="*/ 90 h 1242"/>
                  <a:gd name="T12" fmla="*/ 219 w 219"/>
                  <a:gd name="T13" fmla="*/ 1239 h 1242"/>
                  <a:gd name="T14" fmla="*/ 198 w 219"/>
                  <a:gd name="T15" fmla="*/ 1242 h 1242"/>
                  <a:gd name="T16" fmla="*/ 87 w 219"/>
                  <a:gd name="T17" fmla="*/ 1044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1242"/>
                  <a:gd name="T29" fmla="*/ 219 w 219"/>
                  <a:gd name="T30" fmla="*/ 1242 h 1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1242">
                    <a:moveTo>
                      <a:pt x="87" y="1044"/>
                    </a:moveTo>
                    <a:lnTo>
                      <a:pt x="87" y="192"/>
                    </a:lnTo>
                    <a:lnTo>
                      <a:pt x="0" y="153"/>
                    </a:lnTo>
                    <a:lnTo>
                      <a:pt x="54" y="9"/>
                    </a:lnTo>
                    <a:lnTo>
                      <a:pt x="75" y="0"/>
                    </a:lnTo>
                    <a:lnTo>
                      <a:pt x="219" y="90"/>
                    </a:lnTo>
                    <a:lnTo>
                      <a:pt x="219" y="1239"/>
                    </a:lnTo>
                    <a:lnTo>
                      <a:pt x="198" y="1242"/>
                    </a:lnTo>
                    <a:lnTo>
                      <a:pt x="87" y="1044"/>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862" name="Freeform 333"/>
              <p:cNvSpPr>
                <a:spLocks/>
              </p:cNvSpPr>
              <p:nvPr/>
            </p:nvSpPr>
            <p:spPr bwMode="auto">
              <a:xfrm>
                <a:off x="2619" y="2352"/>
                <a:ext cx="147" cy="1233"/>
              </a:xfrm>
              <a:custGeom>
                <a:avLst/>
                <a:gdLst>
                  <a:gd name="T0" fmla="*/ 0 w 147"/>
                  <a:gd name="T1" fmla="*/ 0 h 1233"/>
                  <a:gd name="T2" fmla="*/ 147 w 147"/>
                  <a:gd name="T3" fmla="*/ 87 h 1233"/>
                  <a:gd name="T4" fmla="*/ 147 w 147"/>
                  <a:gd name="T5" fmla="*/ 1233 h 1233"/>
                  <a:gd name="T6" fmla="*/ 0 60000 65536"/>
                  <a:gd name="T7" fmla="*/ 0 60000 65536"/>
                  <a:gd name="T8" fmla="*/ 0 60000 65536"/>
                  <a:gd name="T9" fmla="*/ 0 w 147"/>
                  <a:gd name="T10" fmla="*/ 0 h 1233"/>
                  <a:gd name="T11" fmla="*/ 147 w 147"/>
                  <a:gd name="T12" fmla="*/ 1233 h 1233"/>
                </a:gdLst>
                <a:ahLst/>
                <a:cxnLst>
                  <a:cxn ang="T6">
                    <a:pos x="T0" y="T1"/>
                  </a:cxn>
                  <a:cxn ang="T7">
                    <a:pos x="T2" y="T3"/>
                  </a:cxn>
                  <a:cxn ang="T8">
                    <a:pos x="T4" y="T5"/>
                  </a:cxn>
                </a:cxnLst>
                <a:rect l="T9" t="T10" r="T11" b="T12"/>
                <a:pathLst>
                  <a:path w="147" h="1233">
                    <a:moveTo>
                      <a:pt x="0" y="0"/>
                    </a:moveTo>
                    <a:lnTo>
                      <a:pt x="147" y="87"/>
                    </a:lnTo>
                    <a:lnTo>
                      <a:pt x="147" y="123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63" name="Line 334"/>
              <p:cNvSpPr>
                <a:spLocks noChangeShapeType="1"/>
              </p:cNvSpPr>
              <p:nvPr/>
            </p:nvSpPr>
            <p:spPr bwMode="auto">
              <a:xfrm flipH="1">
                <a:off x="2661" y="2442"/>
                <a:ext cx="102" cy="93"/>
              </a:xfrm>
              <a:prstGeom prst="line">
                <a:avLst/>
              </a:prstGeom>
              <a:noFill/>
              <a:ln w="12700">
                <a:solidFill>
                  <a:schemeClr val="tx1"/>
                </a:solidFill>
                <a:round/>
                <a:headEnd/>
                <a:tailEnd/>
              </a:ln>
            </p:spPr>
            <p:txBody>
              <a:bodyPr/>
              <a:lstStyle/>
              <a:p>
                <a:endParaRPr lang="en-US" dirty="0"/>
              </a:p>
            </p:txBody>
          </p:sp>
        </p:grpSp>
        <p:grpSp>
          <p:nvGrpSpPr>
            <p:cNvPr id="8" name="Group 336"/>
            <p:cNvGrpSpPr>
              <a:grpSpLocks/>
            </p:cNvGrpSpPr>
            <p:nvPr/>
          </p:nvGrpSpPr>
          <p:grpSpPr bwMode="auto">
            <a:xfrm flipH="1">
              <a:off x="2466985" y="3714762"/>
              <a:ext cx="347663" cy="1976439"/>
              <a:chOff x="2571" y="2340"/>
              <a:chExt cx="219" cy="1245"/>
            </a:xfrm>
          </p:grpSpPr>
          <p:sp>
            <p:nvSpPr>
              <p:cNvPr id="183858" name="Freeform 337"/>
              <p:cNvSpPr>
                <a:spLocks/>
              </p:cNvSpPr>
              <p:nvPr/>
            </p:nvSpPr>
            <p:spPr bwMode="auto">
              <a:xfrm>
                <a:off x="2571" y="2340"/>
                <a:ext cx="219" cy="1242"/>
              </a:xfrm>
              <a:custGeom>
                <a:avLst/>
                <a:gdLst>
                  <a:gd name="T0" fmla="*/ 87 w 219"/>
                  <a:gd name="T1" fmla="*/ 1044 h 1242"/>
                  <a:gd name="T2" fmla="*/ 87 w 219"/>
                  <a:gd name="T3" fmla="*/ 192 h 1242"/>
                  <a:gd name="T4" fmla="*/ 0 w 219"/>
                  <a:gd name="T5" fmla="*/ 153 h 1242"/>
                  <a:gd name="T6" fmla="*/ 54 w 219"/>
                  <a:gd name="T7" fmla="*/ 9 h 1242"/>
                  <a:gd name="T8" fmla="*/ 75 w 219"/>
                  <a:gd name="T9" fmla="*/ 0 h 1242"/>
                  <a:gd name="T10" fmla="*/ 219 w 219"/>
                  <a:gd name="T11" fmla="*/ 90 h 1242"/>
                  <a:gd name="T12" fmla="*/ 219 w 219"/>
                  <a:gd name="T13" fmla="*/ 1239 h 1242"/>
                  <a:gd name="T14" fmla="*/ 198 w 219"/>
                  <a:gd name="T15" fmla="*/ 1242 h 1242"/>
                  <a:gd name="T16" fmla="*/ 87 w 219"/>
                  <a:gd name="T17" fmla="*/ 1044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1242"/>
                  <a:gd name="T29" fmla="*/ 219 w 219"/>
                  <a:gd name="T30" fmla="*/ 1242 h 1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1242">
                    <a:moveTo>
                      <a:pt x="87" y="1044"/>
                    </a:moveTo>
                    <a:lnTo>
                      <a:pt x="87" y="192"/>
                    </a:lnTo>
                    <a:lnTo>
                      <a:pt x="0" y="153"/>
                    </a:lnTo>
                    <a:lnTo>
                      <a:pt x="54" y="9"/>
                    </a:lnTo>
                    <a:lnTo>
                      <a:pt x="75" y="0"/>
                    </a:lnTo>
                    <a:lnTo>
                      <a:pt x="219" y="90"/>
                    </a:lnTo>
                    <a:lnTo>
                      <a:pt x="219" y="1239"/>
                    </a:lnTo>
                    <a:lnTo>
                      <a:pt x="198" y="1242"/>
                    </a:lnTo>
                    <a:lnTo>
                      <a:pt x="87" y="1044"/>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859" name="Freeform 338"/>
              <p:cNvSpPr>
                <a:spLocks/>
              </p:cNvSpPr>
              <p:nvPr/>
            </p:nvSpPr>
            <p:spPr bwMode="auto">
              <a:xfrm>
                <a:off x="2619" y="2352"/>
                <a:ext cx="147" cy="1233"/>
              </a:xfrm>
              <a:custGeom>
                <a:avLst/>
                <a:gdLst>
                  <a:gd name="T0" fmla="*/ 0 w 147"/>
                  <a:gd name="T1" fmla="*/ 0 h 1233"/>
                  <a:gd name="T2" fmla="*/ 147 w 147"/>
                  <a:gd name="T3" fmla="*/ 87 h 1233"/>
                  <a:gd name="T4" fmla="*/ 147 w 147"/>
                  <a:gd name="T5" fmla="*/ 1233 h 1233"/>
                  <a:gd name="T6" fmla="*/ 0 60000 65536"/>
                  <a:gd name="T7" fmla="*/ 0 60000 65536"/>
                  <a:gd name="T8" fmla="*/ 0 60000 65536"/>
                  <a:gd name="T9" fmla="*/ 0 w 147"/>
                  <a:gd name="T10" fmla="*/ 0 h 1233"/>
                  <a:gd name="T11" fmla="*/ 147 w 147"/>
                  <a:gd name="T12" fmla="*/ 1233 h 1233"/>
                </a:gdLst>
                <a:ahLst/>
                <a:cxnLst>
                  <a:cxn ang="T6">
                    <a:pos x="T0" y="T1"/>
                  </a:cxn>
                  <a:cxn ang="T7">
                    <a:pos x="T2" y="T3"/>
                  </a:cxn>
                  <a:cxn ang="T8">
                    <a:pos x="T4" y="T5"/>
                  </a:cxn>
                </a:cxnLst>
                <a:rect l="T9" t="T10" r="T11" b="T12"/>
                <a:pathLst>
                  <a:path w="147" h="1233">
                    <a:moveTo>
                      <a:pt x="0" y="0"/>
                    </a:moveTo>
                    <a:lnTo>
                      <a:pt x="147" y="87"/>
                    </a:lnTo>
                    <a:lnTo>
                      <a:pt x="147" y="1233"/>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860" name="Line 339"/>
              <p:cNvSpPr>
                <a:spLocks noChangeShapeType="1"/>
              </p:cNvSpPr>
              <p:nvPr/>
            </p:nvSpPr>
            <p:spPr bwMode="auto">
              <a:xfrm flipH="1">
                <a:off x="2661" y="2442"/>
                <a:ext cx="102" cy="93"/>
              </a:xfrm>
              <a:prstGeom prst="line">
                <a:avLst/>
              </a:prstGeom>
              <a:noFill/>
              <a:ln w="12700">
                <a:solidFill>
                  <a:schemeClr val="tx1"/>
                </a:solidFill>
                <a:round/>
                <a:headEnd/>
                <a:tailEnd/>
              </a:ln>
            </p:spPr>
            <p:txBody>
              <a:bodyPr/>
              <a:lstStyle/>
              <a:p>
                <a:endParaRPr lang="en-US" dirty="0"/>
              </a:p>
            </p:txBody>
          </p:sp>
        </p:grpSp>
        <p:grpSp>
          <p:nvGrpSpPr>
            <p:cNvPr id="9" name="Group 340"/>
            <p:cNvGrpSpPr>
              <a:grpSpLocks/>
            </p:cNvGrpSpPr>
            <p:nvPr/>
          </p:nvGrpSpPr>
          <p:grpSpPr bwMode="auto">
            <a:xfrm>
              <a:off x="2505075" y="5372100"/>
              <a:ext cx="1885950" cy="314325"/>
              <a:chOff x="1578" y="3384"/>
              <a:chExt cx="1188" cy="198"/>
            </a:xfrm>
          </p:grpSpPr>
          <p:sp>
            <p:nvSpPr>
              <p:cNvPr id="183856" name="Freeform 330"/>
              <p:cNvSpPr>
                <a:spLocks/>
              </p:cNvSpPr>
              <p:nvPr/>
            </p:nvSpPr>
            <p:spPr bwMode="auto">
              <a:xfrm>
                <a:off x="1578" y="3384"/>
                <a:ext cx="1188" cy="198"/>
              </a:xfrm>
              <a:custGeom>
                <a:avLst/>
                <a:gdLst>
                  <a:gd name="T0" fmla="*/ 96 w 1188"/>
                  <a:gd name="T1" fmla="*/ 0 h 198"/>
                  <a:gd name="T2" fmla="*/ 1080 w 1188"/>
                  <a:gd name="T3" fmla="*/ 0 h 198"/>
                  <a:gd name="T4" fmla="*/ 1188 w 1188"/>
                  <a:gd name="T5" fmla="*/ 168 h 198"/>
                  <a:gd name="T6" fmla="*/ 1188 w 1188"/>
                  <a:gd name="T7" fmla="*/ 198 h 198"/>
                  <a:gd name="T8" fmla="*/ 3 w 1188"/>
                  <a:gd name="T9" fmla="*/ 198 h 198"/>
                  <a:gd name="T10" fmla="*/ 0 w 1188"/>
                  <a:gd name="T11" fmla="*/ 168 h 198"/>
                  <a:gd name="T12" fmla="*/ 96 w 1188"/>
                  <a:gd name="T13" fmla="*/ 0 h 198"/>
                  <a:gd name="T14" fmla="*/ 0 60000 65536"/>
                  <a:gd name="T15" fmla="*/ 0 60000 65536"/>
                  <a:gd name="T16" fmla="*/ 0 60000 65536"/>
                  <a:gd name="T17" fmla="*/ 0 60000 65536"/>
                  <a:gd name="T18" fmla="*/ 0 60000 65536"/>
                  <a:gd name="T19" fmla="*/ 0 60000 65536"/>
                  <a:gd name="T20" fmla="*/ 0 60000 65536"/>
                  <a:gd name="T21" fmla="*/ 0 w 1188"/>
                  <a:gd name="T22" fmla="*/ 0 h 198"/>
                  <a:gd name="T23" fmla="*/ 1188 w 1188"/>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8" h="198">
                    <a:moveTo>
                      <a:pt x="96" y="0"/>
                    </a:moveTo>
                    <a:lnTo>
                      <a:pt x="1080" y="0"/>
                    </a:lnTo>
                    <a:lnTo>
                      <a:pt x="1188" y="168"/>
                    </a:lnTo>
                    <a:lnTo>
                      <a:pt x="1188" y="198"/>
                    </a:lnTo>
                    <a:lnTo>
                      <a:pt x="3" y="198"/>
                    </a:lnTo>
                    <a:lnTo>
                      <a:pt x="0" y="168"/>
                    </a:lnTo>
                    <a:lnTo>
                      <a:pt x="96" y="0"/>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857" name="Line 331"/>
              <p:cNvSpPr>
                <a:spLocks noChangeShapeType="1"/>
              </p:cNvSpPr>
              <p:nvPr/>
            </p:nvSpPr>
            <p:spPr bwMode="auto">
              <a:xfrm>
                <a:off x="1581" y="3552"/>
                <a:ext cx="1185" cy="0"/>
              </a:xfrm>
              <a:prstGeom prst="line">
                <a:avLst/>
              </a:prstGeom>
              <a:noFill/>
              <a:ln w="12700">
                <a:solidFill>
                  <a:schemeClr val="tx1"/>
                </a:solidFill>
                <a:round/>
                <a:headEnd/>
                <a:tailEnd/>
              </a:ln>
            </p:spPr>
            <p:txBody>
              <a:bodyPr/>
              <a:lstStyle/>
              <a:p>
                <a:endParaRPr lang="en-US" dirty="0"/>
              </a:p>
            </p:txBody>
          </p:sp>
        </p:grpSp>
        <p:sp>
          <p:nvSpPr>
            <p:cNvPr id="183365" name="Freeform 342"/>
            <p:cNvSpPr>
              <a:spLocks/>
            </p:cNvSpPr>
            <p:nvPr/>
          </p:nvSpPr>
          <p:spPr bwMode="auto">
            <a:xfrm>
              <a:off x="2857502" y="4186240"/>
              <a:ext cx="1190625" cy="1062037"/>
            </a:xfrm>
            <a:custGeom>
              <a:avLst/>
              <a:gdLst>
                <a:gd name="T0" fmla="*/ 128588 w 750"/>
                <a:gd name="T1" fmla="*/ 133350 h 669"/>
                <a:gd name="T2" fmla="*/ 176212 w 750"/>
                <a:gd name="T3" fmla="*/ 90487 h 669"/>
                <a:gd name="T4" fmla="*/ 247650 w 750"/>
                <a:gd name="T5" fmla="*/ 57150 h 669"/>
                <a:gd name="T6" fmla="*/ 361950 w 750"/>
                <a:gd name="T7" fmla="*/ 23812 h 669"/>
                <a:gd name="T8" fmla="*/ 509588 w 750"/>
                <a:gd name="T9" fmla="*/ 0 h 669"/>
                <a:gd name="T10" fmla="*/ 657225 w 750"/>
                <a:gd name="T11" fmla="*/ 14287 h 669"/>
                <a:gd name="T12" fmla="*/ 771525 w 750"/>
                <a:gd name="T13" fmla="*/ 38100 h 669"/>
                <a:gd name="T14" fmla="*/ 828675 w 750"/>
                <a:gd name="T15" fmla="*/ 76200 h 669"/>
                <a:gd name="T16" fmla="*/ 871538 w 750"/>
                <a:gd name="T17" fmla="*/ 152400 h 669"/>
                <a:gd name="T18" fmla="*/ 914400 w 750"/>
                <a:gd name="T19" fmla="*/ 242887 h 669"/>
                <a:gd name="T20" fmla="*/ 947738 w 750"/>
                <a:gd name="T21" fmla="*/ 314325 h 669"/>
                <a:gd name="T22" fmla="*/ 985838 w 750"/>
                <a:gd name="T23" fmla="*/ 347662 h 669"/>
                <a:gd name="T24" fmla="*/ 1057275 w 750"/>
                <a:gd name="T25" fmla="*/ 366712 h 669"/>
                <a:gd name="T26" fmla="*/ 1123950 w 750"/>
                <a:gd name="T27" fmla="*/ 371475 h 669"/>
                <a:gd name="T28" fmla="*/ 1157288 w 750"/>
                <a:gd name="T29" fmla="*/ 390525 h 669"/>
                <a:gd name="T30" fmla="*/ 1181100 w 750"/>
                <a:gd name="T31" fmla="*/ 423862 h 669"/>
                <a:gd name="T32" fmla="*/ 1190625 w 750"/>
                <a:gd name="T33" fmla="*/ 461962 h 669"/>
                <a:gd name="T34" fmla="*/ 1185863 w 750"/>
                <a:gd name="T35" fmla="*/ 571500 h 669"/>
                <a:gd name="T36" fmla="*/ 1157288 w 750"/>
                <a:gd name="T37" fmla="*/ 685800 h 669"/>
                <a:gd name="T38" fmla="*/ 1123950 w 750"/>
                <a:gd name="T39" fmla="*/ 757237 h 669"/>
                <a:gd name="T40" fmla="*/ 1071563 w 750"/>
                <a:gd name="T41" fmla="*/ 828675 h 669"/>
                <a:gd name="T42" fmla="*/ 1000125 w 750"/>
                <a:gd name="T43" fmla="*/ 904875 h 669"/>
                <a:gd name="T44" fmla="*/ 933450 w 750"/>
                <a:gd name="T45" fmla="*/ 952500 h 669"/>
                <a:gd name="T46" fmla="*/ 871538 w 750"/>
                <a:gd name="T47" fmla="*/ 995362 h 669"/>
                <a:gd name="T48" fmla="*/ 800100 w 750"/>
                <a:gd name="T49" fmla="*/ 1023937 h 669"/>
                <a:gd name="T50" fmla="*/ 719137 w 750"/>
                <a:gd name="T51" fmla="*/ 1047750 h 669"/>
                <a:gd name="T52" fmla="*/ 609600 w 750"/>
                <a:gd name="T53" fmla="*/ 1062037 h 669"/>
                <a:gd name="T54" fmla="*/ 504825 w 750"/>
                <a:gd name="T55" fmla="*/ 1062037 h 669"/>
                <a:gd name="T56" fmla="*/ 400050 w 750"/>
                <a:gd name="T57" fmla="*/ 1033462 h 669"/>
                <a:gd name="T58" fmla="*/ 290513 w 750"/>
                <a:gd name="T59" fmla="*/ 985837 h 669"/>
                <a:gd name="T60" fmla="*/ 204788 w 750"/>
                <a:gd name="T61" fmla="*/ 923925 h 669"/>
                <a:gd name="T62" fmla="*/ 138113 w 750"/>
                <a:gd name="T63" fmla="*/ 852487 h 669"/>
                <a:gd name="T64" fmla="*/ 80962 w 750"/>
                <a:gd name="T65" fmla="*/ 771525 h 669"/>
                <a:gd name="T66" fmla="*/ 42862 w 750"/>
                <a:gd name="T67" fmla="*/ 704850 h 669"/>
                <a:gd name="T68" fmla="*/ 14288 w 750"/>
                <a:gd name="T69" fmla="*/ 604837 h 669"/>
                <a:gd name="T70" fmla="*/ 0 w 750"/>
                <a:gd name="T71" fmla="*/ 542925 h 669"/>
                <a:gd name="T72" fmla="*/ 4762 w 750"/>
                <a:gd name="T73" fmla="*/ 466725 h 669"/>
                <a:gd name="T74" fmla="*/ 14288 w 750"/>
                <a:gd name="T75" fmla="*/ 366712 h 669"/>
                <a:gd name="T76" fmla="*/ 38100 w 750"/>
                <a:gd name="T77" fmla="*/ 295275 h 669"/>
                <a:gd name="T78" fmla="*/ 66675 w 750"/>
                <a:gd name="T79" fmla="*/ 223837 h 669"/>
                <a:gd name="T80" fmla="*/ 95250 w 750"/>
                <a:gd name="T81" fmla="*/ 166687 h 669"/>
                <a:gd name="T82" fmla="*/ 128588 w 750"/>
                <a:gd name="T83" fmla="*/ 133350 h 6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50"/>
                <a:gd name="T127" fmla="*/ 0 h 669"/>
                <a:gd name="T128" fmla="*/ 750 w 750"/>
                <a:gd name="T129" fmla="*/ 669 h 6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50" h="669">
                  <a:moveTo>
                    <a:pt x="81" y="84"/>
                  </a:moveTo>
                  <a:lnTo>
                    <a:pt x="111" y="57"/>
                  </a:lnTo>
                  <a:lnTo>
                    <a:pt x="156" y="36"/>
                  </a:lnTo>
                  <a:lnTo>
                    <a:pt x="228" y="15"/>
                  </a:lnTo>
                  <a:lnTo>
                    <a:pt x="321" y="0"/>
                  </a:lnTo>
                  <a:lnTo>
                    <a:pt x="414" y="9"/>
                  </a:lnTo>
                  <a:lnTo>
                    <a:pt x="486" y="24"/>
                  </a:lnTo>
                  <a:lnTo>
                    <a:pt x="522" y="48"/>
                  </a:lnTo>
                  <a:lnTo>
                    <a:pt x="549" y="96"/>
                  </a:lnTo>
                  <a:lnTo>
                    <a:pt x="576" y="153"/>
                  </a:lnTo>
                  <a:lnTo>
                    <a:pt x="597" y="198"/>
                  </a:lnTo>
                  <a:lnTo>
                    <a:pt x="621" y="219"/>
                  </a:lnTo>
                  <a:lnTo>
                    <a:pt x="666" y="231"/>
                  </a:lnTo>
                  <a:lnTo>
                    <a:pt x="708" y="234"/>
                  </a:lnTo>
                  <a:lnTo>
                    <a:pt x="729" y="246"/>
                  </a:lnTo>
                  <a:lnTo>
                    <a:pt x="744" y="267"/>
                  </a:lnTo>
                  <a:lnTo>
                    <a:pt x="750" y="291"/>
                  </a:lnTo>
                  <a:lnTo>
                    <a:pt x="747" y="360"/>
                  </a:lnTo>
                  <a:lnTo>
                    <a:pt x="729" y="432"/>
                  </a:lnTo>
                  <a:lnTo>
                    <a:pt x="708" y="477"/>
                  </a:lnTo>
                  <a:lnTo>
                    <a:pt x="675" y="522"/>
                  </a:lnTo>
                  <a:lnTo>
                    <a:pt x="630" y="570"/>
                  </a:lnTo>
                  <a:lnTo>
                    <a:pt x="588" y="600"/>
                  </a:lnTo>
                  <a:lnTo>
                    <a:pt x="549" y="627"/>
                  </a:lnTo>
                  <a:lnTo>
                    <a:pt x="504" y="645"/>
                  </a:lnTo>
                  <a:lnTo>
                    <a:pt x="453" y="660"/>
                  </a:lnTo>
                  <a:lnTo>
                    <a:pt x="384" y="669"/>
                  </a:lnTo>
                  <a:lnTo>
                    <a:pt x="318" y="669"/>
                  </a:lnTo>
                  <a:lnTo>
                    <a:pt x="252" y="651"/>
                  </a:lnTo>
                  <a:lnTo>
                    <a:pt x="183" y="621"/>
                  </a:lnTo>
                  <a:lnTo>
                    <a:pt x="129" y="582"/>
                  </a:lnTo>
                  <a:lnTo>
                    <a:pt x="87" y="537"/>
                  </a:lnTo>
                  <a:lnTo>
                    <a:pt x="51" y="486"/>
                  </a:lnTo>
                  <a:lnTo>
                    <a:pt x="27" y="444"/>
                  </a:lnTo>
                  <a:lnTo>
                    <a:pt x="9" y="381"/>
                  </a:lnTo>
                  <a:lnTo>
                    <a:pt x="0" y="342"/>
                  </a:lnTo>
                  <a:lnTo>
                    <a:pt x="3" y="294"/>
                  </a:lnTo>
                  <a:lnTo>
                    <a:pt x="9" y="231"/>
                  </a:lnTo>
                  <a:lnTo>
                    <a:pt x="24" y="186"/>
                  </a:lnTo>
                  <a:lnTo>
                    <a:pt x="42" y="141"/>
                  </a:lnTo>
                  <a:lnTo>
                    <a:pt x="60" y="105"/>
                  </a:lnTo>
                  <a:lnTo>
                    <a:pt x="81" y="84"/>
                  </a:lnTo>
                  <a:close/>
                </a:path>
              </a:pathLst>
            </a:custGeom>
            <a:noFill/>
            <a:ln w="12700" cap="flat" cmpd="sng">
              <a:solidFill>
                <a:schemeClr val="tx1"/>
              </a:solidFill>
              <a:prstDash val="solid"/>
              <a:round/>
              <a:headEnd/>
              <a:tailEnd/>
            </a:ln>
          </p:spPr>
          <p:txBody>
            <a:bodyPr/>
            <a:lstStyle/>
            <a:p>
              <a:endParaRPr lang="en-US" dirty="0"/>
            </a:p>
          </p:txBody>
        </p:sp>
        <p:sp>
          <p:nvSpPr>
            <p:cNvPr id="183366" name="Freeform 343"/>
            <p:cNvSpPr>
              <a:spLocks/>
            </p:cNvSpPr>
            <p:nvPr/>
          </p:nvSpPr>
          <p:spPr bwMode="auto">
            <a:xfrm>
              <a:off x="2890838" y="4229101"/>
              <a:ext cx="1123950" cy="981075"/>
            </a:xfrm>
            <a:custGeom>
              <a:avLst/>
              <a:gdLst>
                <a:gd name="T0" fmla="*/ 120650 w 708"/>
                <a:gd name="T1" fmla="*/ 123825 h 618"/>
                <a:gd name="T2" fmla="*/ 166687 w 708"/>
                <a:gd name="T3" fmla="*/ 84137 h 618"/>
                <a:gd name="T4" fmla="*/ 233363 w 708"/>
                <a:gd name="T5" fmla="*/ 52388 h 618"/>
                <a:gd name="T6" fmla="*/ 341312 w 708"/>
                <a:gd name="T7" fmla="*/ 22225 h 618"/>
                <a:gd name="T8" fmla="*/ 481013 w 708"/>
                <a:gd name="T9" fmla="*/ 0 h 618"/>
                <a:gd name="T10" fmla="*/ 620712 w 708"/>
                <a:gd name="T11" fmla="*/ 12700 h 618"/>
                <a:gd name="T12" fmla="*/ 728662 w 708"/>
                <a:gd name="T13" fmla="*/ 34925 h 618"/>
                <a:gd name="T14" fmla="*/ 782637 w 708"/>
                <a:gd name="T15" fmla="*/ 69850 h 618"/>
                <a:gd name="T16" fmla="*/ 822325 w 708"/>
                <a:gd name="T17" fmla="*/ 141287 h 618"/>
                <a:gd name="T18" fmla="*/ 857250 w 708"/>
                <a:gd name="T19" fmla="*/ 228600 h 618"/>
                <a:gd name="T20" fmla="*/ 895350 w 708"/>
                <a:gd name="T21" fmla="*/ 290512 h 618"/>
                <a:gd name="T22" fmla="*/ 933450 w 708"/>
                <a:gd name="T23" fmla="*/ 331787 h 618"/>
                <a:gd name="T24" fmla="*/ 995363 w 708"/>
                <a:gd name="T25" fmla="*/ 347662 h 618"/>
                <a:gd name="T26" fmla="*/ 1052513 w 708"/>
                <a:gd name="T27" fmla="*/ 355600 h 618"/>
                <a:gd name="T28" fmla="*/ 1085850 w 708"/>
                <a:gd name="T29" fmla="*/ 357187 h 618"/>
                <a:gd name="T30" fmla="*/ 1112838 w 708"/>
                <a:gd name="T31" fmla="*/ 381000 h 618"/>
                <a:gd name="T32" fmla="*/ 1123950 w 708"/>
                <a:gd name="T33" fmla="*/ 427038 h 618"/>
                <a:gd name="T34" fmla="*/ 1119188 w 708"/>
                <a:gd name="T35" fmla="*/ 528637 h 618"/>
                <a:gd name="T36" fmla="*/ 1092200 w 708"/>
                <a:gd name="T37" fmla="*/ 633412 h 618"/>
                <a:gd name="T38" fmla="*/ 1060450 w 708"/>
                <a:gd name="T39" fmla="*/ 700087 h 618"/>
                <a:gd name="T40" fmla="*/ 1011238 w 708"/>
                <a:gd name="T41" fmla="*/ 765175 h 618"/>
                <a:gd name="T42" fmla="*/ 944563 w 708"/>
                <a:gd name="T43" fmla="*/ 836613 h 618"/>
                <a:gd name="T44" fmla="*/ 881063 w 708"/>
                <a:gd name="T45" fmla="*/ 879475 h 618"/>
                <a:gd name="T46" fmla="*/ 822325 w 708"/>
                <a:gd name="T47" fmla="*/ 919163 h 618"/>
                <a:gd name="T48" fmla="*/ 755650 w 708"/>
                <a:gd name="T49" fmla="*/ 946150 h 618"/>
                <a:gd name="T50" fmla="*/ 679450 w 708"/>
                <a:gd name="T51" fmla="*/ 968375 h 618"/>
                <a:gd name="T52" fmla="*/ 574675 w 708"/>
                <a:gd name="T53" fmla="*/ 981075 h 618"/>
                <a:gd name="T54" fmla="*/ 476250 w 708"/>
                <a:gd name="T55" fmla="*/ 981075 h 618"/>
                <a:gd name="T56" fmla="*/ 377825 w 708"/>
                <a:gd name="T57" fmla="*/ 954088 h 618"/>
                <a:gd name="T58" fmla="*/ 274638 w 708"/>
                <a:gd name="T59" fmla="*/ 911225 h 618"/>
                <a:gd name="T60" fmla="*/ 193675 w 708"/>
                <a:gd name="T61" fmla="*/ 854075 h 618"/>
                <a:gd name="T62" fmla="*/ 130175 w 708"/>
                <a:gd name="T63" fmla="*/ 787400 h 618"/>
                <a:gd name="T64" fmla="*/ 76200 w 708"/>
                <a:gd name="T65" fmla="*/ 712787 h 618"/>
                <a:gd name="T66" fmla="*/ 39687 w 708"/>
                <a:gd name="T67" fmla="*/ 650875 h 618"/>
                <a:gd name="T68" fmla="*/ 12700 w 708"/>
                <a:gd name="T69" fmla="*/ 558800 h 618"/>
                <a:gd name="T70" fmla="*/ 0 w 708"/>
                <a:gd name="T71" fmla="*/ 501650 h 618"/>
                <a:gd name="T72" fmla="*/ 4762 w 708"/>
                <a:gd name="T73" fmla="*/ 431800 h 618"/>
                <a:gd name="T74" fmla="*/ 12700 w 708"/>
                <a:gd name="T75" fmla="*/ 338137 h 618"/>
                <a:gd name="T76" fmla="*/ 36512 w 708"/>
                <a:gd name="T77" fmla="*/ 273050 h 618"/>
                <a:gd name="T78" fmla="*/ 63500 w 708"/>
                <a:gd name="T79" fmla="*/ 206375 h 618"/>
                <a:gd name="T80" fmla="*/ 90487 w 708"/>
                <a:gd name="T81" fmla="*/ 153987 h 618"/>
                <a:gd name="T82" fmla="*/ 120650 w 708"/>
                <a:gd name="T83" fmla="*/ 123825 h 6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08"/>
                <a:gd name="T127" fmla="*/ 0 h 618"/>
                <a:gd name="T128" fmla="*/ 708 w 708"/>
                <a:gd name="T129" fmla="*/ 618 h 6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08" h="618">
                  <a:moveTo>
                    <a:pt x="76" y="78"/>
                  </a:moveTo>
                  <a:lnTo>
                    <a:pt x="105" y="53"/>
                  </a:lnTo>
                  <a:lnTo>
                    <a:pt x="147" y="33"/>
                  </a:lnTo>
                  <a:lnTo>
                    <a:pt x="215" y="14"/>
                  </a:lnTo>
                  <a:lnTo>
                    <a:pt x="303" y="0"/>
                  </a:lnTo>
                  <a:lnTo>
                    <a:pt x="391" y="8"/>
                  </a:lnTo>
                  <a:lnTo>
                    <a:pt x="459" y="22"/>
                  </a:lnTo>
                  <a:lnTo>
                    <a:pt x="493" y="44"/>
                  </a:lnTo>
                  <a:lnTo>
                    <a:pt x="518" y="89"/>
                  </a:lnTo>
                  <a:lnTo>
                    <a:pt x="540" y="144"/>
                  </a:lnTo>
                  <a:lnTo>
                    <a:pt x="564" y="183"/>
                  </a:lnTo>
                  <a:lnTo>
                    <a:pt x="588" y="209"/>
                  </a:lnTo>
                  <a:lnTo>
                    <a:pt x="627" y="219"/>
                  </a:lnTo>
                  <a:lnTo>
                    <a:pt x="663" y="224"/>
                  </a:lnTo>
                  <a:lnTo>
                    <a:pt x="684" y="225"/>
                  </a:lnTo>
                  <a:lnTo>
                    <a:pt x="701" y="240"/>
                  </a:lnTo>
                  <a:lnTo>
                    <a:pt x="708" y="269"/>
                  </a:lnTo>
                  <a:lnTo>
                    <a:pt x="705" y="333"/>
                  </a:lnTo>
                  <a:lnTo>
                    <a:pt x="688" y="399"/>
                  </a:lnTo>
                  <a:lnTo>
                    <a:pt x="668" y="441"/>
                  </a:lnTo>
                  <a:lnTo>
                    <a:pt x="637" y="482"/>
                  </a:lnTo>
                  <a:lnTo>
                    <a:pt x="595" y="527"/>
                  </a:lnTo>
                  <a:lnTo>
                    <a:pt x="555" y="554"/>
                  </a:lnTo>
                  <a:lnTo>
                    <a:pt x="518" y="579"/>
                  </a:lnTo>
                  <a:lnTo>
                    <a:pt x="476" y="596"/>
                  </a:lnTo>
                  <a:lnTo>
                    <a:pt x="428" y="610"/>
                  </a:lnTo>
                  <a:lnTo>
                    <a:pt x="362" y="618"/>
                  </a:lnTo>
                  <a:lnTo>
                    <a:pt x="300" y="618"/>
                  </a:lnTo>
                  <a:lnTo>
                    <a:pt x="238" y="601"/>
                  </a:lnTo>
                  <a:lnTo>
                    <a:pt x="173" y="574"/>
                  </a:lnTo>
                  <a:lnTo>
                    <a:pt x="122" y="538"/>
                  </a:lnTo>
                  <a:lnTo>
                    <a:pt x="82" y="496"/>
                  </a:lnTo>
                  <a:lnTo>
                    <a:pt x="48" y="449"/>
                  </a:lnTo>
                  <a:lnTo>
                    <a:pt x="25" y="410"/>
                  </a:lnTo>
                  <a:lnTo>
                    <a:pt x="8" y="352"/>
                  </a:lnTo>
                  <a:lnTo>
                    <a:pt x="0" y="316"/>
                  </a:lnTo>
                  <a:lnTo>
                    <a:pt x="3" y="272"/>
                  </a:lnTo>
                  <a:lnTo>
                    <a:pt x="8" y="213"/>
                  </a:lnTo>
                  <a:lnTo>
                    <a:pt x="23" y="172"/>
                  </a:lnTo>
                  <a:lnTo>
                    <a:pt x="40" y="130"/>
                  </a:lnTo>
                  <a:lnTo>
                    <a:pt x="57" y="97"/>
                  </a:lnTo>
                  <a:lnTo>
                    <a:pt x="76" y="78"/>
                  </a:lnTo>
                  <a:close/>
                </a:path>
              </a:pathLst>
            </a:custGeom>
            <a:solidFill>
              <a:schemeClr val="tx1"/>
            </a:solidFill>
            <a:ln w="12700" cap="flat" cmpd="sng">
              <a:solidFill>
                <a:schemeClr val="tx1"/>
              </a:solidFill>
              <a:prstDash val="solid"/>
              <a:round/>
              <a:headEnd/>
              <a:tailEnd/>
            </a:ln>
          </p:spPr>
          <p:txBody>
            <a:bodyPr/>
            <a:lstStyle/>
            <a:p>
              <a:endParaRPr lang="en-US" dirty="0"/>
            </a:p>
          </p:txBody>
        </p:sp>
        <p:sp>
          <p:nvSpPr>
            <p:cNvPr id="183367" name="AutoShape 345"/>
            <p:cNvSpPr>
              <a:spLocks noChangeArrowheads="1"/>
            </p:cNvSpPr>
            <p:nvPr/>
          </p:nvSpPr>
          <p:spPr bwMode="auto">
            <a:xfrm flipV="1">
              <a:off x="2724151" y="3914775"/>
              <a:ext cx="1462088" cy="76200"/>
            </a:xfrm>
            <a:custGeom>
              <a:avLst/>
              <a:gdLst>
                <a:gd name="T0" fmla="*/ 94399576 w 21600"/>
                <a:gd name="T1" fmla="*/ 134408 h 21600"/>
                <a:gd name="T2" fmla="*/ 49483826 w 21600"/>
                <a:gd name="T3" fmla="*/ 268817 h 21600"/>
                <a:gd name="T4" fmla="*/ 4568078 w 21600"/>
                <a:gd name="T5" fmla="*/ 134408 h 21600"/>
                <a:gd name="T6" fmla="*/ 49483826 w 21600"/>
                <a:gd name="T7" fmla="*/ 0 h 21600"/>
                <a:gd name="T8" fmla="*/ 0 60000 65536"/>
                <a:gd name="T9" fmla="*/ 0 60000 65536"/>
                <a:gd name="T10" fmla="*/ 0 60000 65536"/>
                <a:gd name="T11" fmla="*/ 0 60000 65536"/>
                <a:gd name="T12" fmla="*/ 2797 w 21600"/>
                <a:gd name="T13" fmla="*/ 2797 h 21600"/>
                <a:gd name="T14" fmla="*/ 18803 w 21600"/>
                <a:gd name="T15" fmla="*/ 18803 h 21600"/>
              </a:gdLst>
              <a:ahLst/>
              <a:cxnLst>
                <a:cxn ang="T8">
                  <a:pos x="T0" y="T1"/>
                </a:cxn>
                <a:cxn ang="T9">
                  <a:pos x="T2" y="T3"/>
                </a:cxn>
                <a:cxn ang="T10">
                  <a:pos x="T4" y="T5"/>
                </a:cxn>
                <a:cxn ang="T11">
                  <a:pos x="T6" y="T7"/>
                </a:cxn>
              </a:cxnLst>
              <a:rect l="T12" t="T13" r="T14" b="T15"/>
              <a:pathLst>
                <a:path w="21600" h="21600">
                  <a:moveTo>
                    <a:pt x="0" y="0"/>
                  </a:moveTo>
                  <a:lnTo>
                    <a:pt x="1993" y="21600"/>
                  </a:lnTo>
                  <a:lnTo>
                    <a:pt x="19607" y="21600"/>
                  </a:lnTo>
                  <a:lnTo>
                    <a:pt x="21600" y="0"/>
                  </a:lnTo>
                  <a:close/>
                </a:path>
              </a:pathLst>
            </a:custGeom>
            <a:solidFill>
              <a:schemeClr val="bg1"/>
            </a:solidFill>
            <a:ln w="12700">
              <a:solidFill>
                <a:schemeClr val="tx1"/>
              </a:solidFill>
              <a:miter lim="800000"/>
              <a:headEnd/>
              <a:tailEnd/>
            </a:ln>
          </p:spPr>
          <p:txBody>
            <a:bodyPr wrap="none" anchor="ctr"/>
            <a:lstStyle/>
            <a:p>
              <a:endParaRPr lang="en-US" dirty="0"/>
            </a:p>
          </p:txBody>
        </p:sp>
        <p:sp>
          <p:nvSpPr>
            <p:cNvPr id="183368" name="Oval 346"/>
            <p:cNvSpPr>
              <a:spLocks noChangeArrowheads="1"/>
            </p:cNvSpPr>
            <p:nvPr/>
          </p:nvSpPr>
          <p:spPr bwMode="auto">
            <a:xfrm>
              <a:off x="3800476" y="4129091"/>
              <a:ext cx="357188" cy="342900"/>
            </a:xfrm>
            <a:prstGeom prst="ellipse">
              <a:avLst/>
            </a:prstGeom>
            <a:noFill/>
            <a:ln w="12700">
              <a:solidFill>
                <a:schemeClr val="tx1"/>
              </a:solidFill>
              <a:round/>
              <a:headEnd/>
              <a:tailEnd/>
            </a:ln>
          </p:spPr>
          <p:txBody>
            <a:bodyPr wrap="none" anchor="ctr"/>
            <a:lstStyle/>
            <a:p>
              <a:endParaRPr lang="en-US" dirty="0">
                <a:latin typeface="Calibri" pitchFamily="34" charset="0"/>
              </a:endParaRPr>
            </a:p>
          </p:txBody>
        </p:sp>
        <p:sp>
          <p:nvSpPr>
            <p:cNvPr id="183369" name="AutoShape 347"/>
            <p:cNvSpPr>
              <a:spLocks noChangeArrowheads="1"/>
            </p:cNvSpPr>
            <p:nvPr/>
          </p:nvSpPr>
          <p:spPr bwMode="auto">
            <a:xfrm>
              <a:off x="3948113" y="4151313"/>
              <a:ext cx="57150" cy="52387"/>
            </a:xfrm>
            <a:prstGeom prst="hexagon">
              <a:avLst>
                <a:gd name="adj" fmla="val 27273"/>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0" name="AutoShape 348"/>
            <p:cNvSpPr>
              <a:spLocks noChangeArrowheads="1"/>
            </p:cNvSpPr>
            <p:nvPr/>
          </p:nvSpPr>
          <p:spPr bwMode="auto">
            <a:xfrm>
              <a:off x="3971925" y="4398965"/>
              <a:ext cx="57150" cy="52387"/>
            </a:xfrm>
            <a:prstGeom prst="hexagon">
              <a:avLst>
                <a:gd name="adj" fmla="val 27273"/>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1" name="AutoShape 349"/>
            <p:cNvSpPr>
              <a:spLocks noChangeArrowheads="1"/>
            </p:cNvSpPr>
            <p:nvPr/>
          </p:nvSpPr>
          <p:spPr bwMode="auto">
            <a:xfrm>
              <a:off x="4071938" y="4332289"/>
              <a:ext cx="57150" cy="52387"/>
            </a:xfrm>
            <a:prstGeom prst="hexagon">
              <a:avLst>
                <a:gd name="adj" fmla="val 27273"/>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2" name="AutoShape 350"/>
            <p:cNvSpPr>
              <a:spLocks noChangeArrowheads="1"/>
            </p:cNvSpPr>
            <p:nvPr/>
          </p:nvSpPr>
          <p:spPr bwMode="auto">
            <a:xfrm>
              <a:off x="4057650" y="4222751"/>
              <a:ext cx="57150" cy="52388"/>
            </a:xfrm>
            <a:prstGeom prst="hexagon">
              <a:avLst>
                <a:gd name="adj" fmla="val 27272"/>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3" name="AutoShape 351"/>
            <p:cNvSpPr>
              <a:spLocks noChangeArrowheads="1"/>
            </p:cNvSpPr>
            <p:nvPr/>
          </p:nvSpPr>
          <p:spPr bwMode="auto">
            <a:xfrm>
              <a:off x="3829050" y="4222751"/>
              <a:ext cx="57150" cy="52388"/>
            </a:xfrm>
            <a:prstGeom prst="hexagon">
              <a:avLst>
                <a:gd name="adj" fmla="val 27272"/>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4" name="AutoShape 352"/>
            <p:cNvSpPr>
              <a:spLocks noChangeArrowheads="1"/>
            </p:cNvSpPr>
            <p:nvPr/>
          </p:nvSpPr>
          <p:spPr bwMode="auto">
            <a:xfrm>
              <a:off x="3852863" y="4351341"/>
              <a:ext cx="57150" cy="52387"/>
            </a:xfrm>
            <a:prstGeom prst="hexagon">
              <a:avLst>
                <a:gd name="adj" fmla="val 27273"/>
                <a:gd name="vf" fmla="val 115470"/>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5" name="Rectangle 360"/>
            <p:cNvSpPr>
              <a:spLocks noChangeArrowheads="1"/>
            </p:cNvSpPr>
            <p:nvPr/>
          </p:nvSpPr>
          <p:spPr bwMode="auto">
            <a:xfrm>
              <a:off x="3162300" y="5262564"/>
              <a:ext cx="514350" cy="46037"/>
            </a:xfrm>
            <a:prstGeom prst="rect">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376" name="Rectangle 361"/>
            <p:cNvSpPr>
              <a:spLocks noChangeArrowheads="1"/>
            </p:cNvSpPr>
            <p:nvPr/>
          </p:nvSpPr>
          <p:spPr bwMode="auto">
            <a:xfrm>
              <a:off x="2862264" y="5632464"/>
              <a:ext cx="957262" cy="61913"/>
            </a:xfrm>
            <a:prstGeom prst="rect">
              <a:avLst/>
            </a:prstGeom>
            <a:solidFill>
              <a:schemeClr val="bg1"/>
            </a:solidFill>
            <a:ln w="12700">
              <a:noFill/>
              <a:miter lim="800000"/>
              <a:headEnd/>
              <a:tailEnd/>
            </a:ln>
          </p:spPr>
          <p:txBody>
            <a:bodyPr wrap="none" anchor="ctr"/>
            <a:lstStyle/>
            <a:p>
              <a:endParaRPr lang="en-US" dirty="0">
                <a:latin typeface="Calibri" pitchFamily="34" charset="0"/>
              </a:endParaRPr>
            </a:p>
          </p:txBody>
        </p:sp>
        <p:grpSp>
          <p:nvGrpSpPr>
            <p:cNvPr id="10" name="Group 365"/>
            <p:cNvGrpSpPr>
              <a:grpSpLocks/>
            </p:cNvGrpSpPr>
            <p:nvPr/>
          </p:nvGrpSpPr>
          <p:grpSpPr bwMode="auto">
            <a:xfrm rot="5842299">
              <a:off x="2536033" y="3815570"/>
              <a:ext cx="287339" cy="155575"/>
              <a:chOff x="1800" y="2225"/>
              <a:chExt cx="263" cy="98"/>
            </a:xfrm>
          </p:grpSpPr>
          <p:sp>
            <p:nvSpPr>
              <p:cNvPr id="183853" name="AutoShape 362"/>
              <p:cNvSpPr>
                <a:spLocks noChangeArrowheads="1"/>
              </p:cNvSpPr>
              <p:nvPr/>
            </p:nvSpPr>
            <p:spPr bwMode="auto">
              <a:xfrm>
                <a:off x="1828" y="2225"/>
                <a:ext cx="211" cy="74"/>
              </a:xfrm>
              <a:prstGeom prst="roundRect">
                <a:avLst>
                  <a:gd name="adj" fmla="val 41069"/>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3854" name="AutoShape 363"/>
              <p:cNvSpPr>
                <a:spLocks noChangeArrowheads="1"/>
              </p:cNvSpPr>
              <p:nvPr/>
            </p:nvSpPr>
            <p:spPr bwMode="auto">
              <a:xfrm>
                <a:off x="1846" y="2242"/>
                <a:ext cx="172" cy="35"/>
              </a:xfrm>
              <a:prstGeom prst="roundRect">
                <a:avLst>
                  <a:gd name="adj" fmla="val 41069"/>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3855" name="Rectangle 364"/>
              <p:cNvSpPr>
                <a:spLocks noChangeArrowheads="1"/>
              </p:cNvSpPr>
              <p:nvPr/>
            </p:nvSpPr>
            <p:spPr bwMode="auto">
              <a:xfrm>
                <a:off x="1800" y="2267"/>
                <a:ext cx="263" cy="56"/>
              </a:xfrm>
              <a:prstGeom prst="rect">
                <a:avLst/>
              </a:prstGeom>
              <a:solidFill>
                <a:schemeClr val="bg1"/>
              </a:solidFill>
              <a:ln w="12700">
                <a:noFill/>
                <a:miter lim="800000"/>
                <a:headEnd/>
                <a:tailEnd/>
              </a:ln>
            </p:spPr>
            <p:txBody>
              <a:bodyPr wrap="none" anchor="ctr"/>
              <a:lstStyle/>
              <a:p>
                <a:endParaRPr lang="en-US" dirty="0">
                  <a:latin typeface="Calibri" pitchFamily="34" charset="0"/>
                </a:endParaRPr>
              </a:p>
            </p:txBody>
          </p:sp>
        </p:grpSp>
        <p:grpSp>
          <p:nvGrpSpPr>
            <p:cNvPr id="11" name="Group 366"/>
            <p:cNvGrpSpPr>
              <a:grpSpLocks/>
            </p:cNvGrpSpPr>
            <p:nvPr/>
          </p:nvGrpSpPr>
          <p:grpSpPr bwMode="auto">
            <a:xfrm rot="15757701" flipH="1">
              <a:off x="4072732" y="3815570"/>
              <a:ext cx="287339" cy="155575"/>
              <a:chOff x="1800" y="2225"/>
              <a:chExt cx="263" cy="98"/>
            </a:xfrm>
          </p:grpSpPr>
          <p:sp>
            <p:nvSpPr>
              <p:cNvPr id="183850" name="AutoShape 367"/>
              <p:cNvSpPr>
                <a:spLocks noChangeArrowheads="1"/>
              </p:cNvSpPr>
              <p:nvPr/>
            </p:nvSpPr>
            <p:spPr bwMode="auto">
              <a:xfrm>
                <a:off x="1828" y="2225"/>
                <a:ext cx="211" cy="74"/>
              </a:xfrm>
              <a:prstGeom prst="roundRect">
                <a:avLst>
                  <a:gd name="adj" fmla="val 41069"/>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3851" name="AutoShape 368"/>
              <p:cNvSpPr>
                <a:spLocks noChangeArrowheads="1"/>
              </p:cNvSpPr>
              <p:nvPr/>
            </p:nvSpPr>
            <p:spPr bwMode="auto">
              <a:xfrm>
                <a:off x="1846" y="2242"/>
                <a:ext cx="172" cy="35"/>
              </a:xfrm>
              <a:prstGeom prst="roundRect">
                <a:avLst>
                  <a:gd name="adj" fmla="val 41069"/>
                </a:avLst>
              </a:prstGeom>
              <a:solidFill>
                <a:schemeClr val="bg1"/>
              </a:solidFill>
              <a:ln w="12700">
                <a:solidFill>
                  <a:schemeClr val="tx1"/>
                </a:solidFill>
                <a:round/>
                <a:headEnd/>
                <a:tailEnd/>
              </a:ln>
            </p:spPr>
            <p:txBody>
              <a:bodyPr wrap="none" anchor="ctr"/>
              <a:lstStyle/>
              <a:p>
                <a:endParaRPr lang="en-US" dirty="0">
                  <a:latin typeface="Calibri" pitchFamily="34" charset="0"/>
                </a:endParaRPr>
              </a:p>
            </p:txBody>
          </p:sp>
          <p:sp>
            <p:nvSpPr>
              <p:cNvPr id="183852" name="Rectangle 369"/>
              <p:cNvSpPr>
                <a:spLocks noChangeArrowheads="1"/>
              </p:cNvSpPr>
              <p:nvPr/>
            </p:nvSpPr>
            <p:spPr bwMode="auto">
              <a:xfrm>
                <a:off x="1800" y="2267"/>
                <a:ext cx="263" cy="56"/>
              </a:xfrm>
              <a:prstGeom prst="rect">
                <a:avLst/>
              </a:prstGeom>
              <a:solidFill>
                <a:schemeClr val="bg1"/>
              </a:solidFill>
              <a:ln w="12700">
                <a:noFill/>
                <a:miter lim="800000"/>
                <a:headEnd/>
                <a:tailEnd/>
              </a:ln>
            </p:spPr>
            <p:txBody>
              <a:bodyPr wrap="none" anchor="ctr"/>
              <a:lstStyle/>
              <a:p>
                <a:endParaRPr lang="en-US" dirty="0">
                  <a:latin typeface="Calibri" pitchFamily="34" charset="0"/>
                </a:endParaRPr>
              </a:p>
            </p:txBody>
          </p:sp>
        </p:grpSp>
        <p:sp>
          <p:nvSpPr>
            <p:cNvPr id="183379" name="Line 370"/>
            <p:cNvSpPr>
              <a:spLocks noChangeShapeType="1"/>
            </p:cNvSpPr>
            <p:nvPr/>
          </p:nvSpPr>
          <p:spPr bwMode="auto">
            <a:xfrm>
              <a:off x="4171951" y="3740162"/>
              <a:ext cx="139700" cy="82551"/>
            </a:xfrm>
            <a:prstGeom prst="line">
              <a:avLst/>
            </a:prstGeom>
            <a:noFill/>
            <a:ln w="12700">
              <a:solidFill>
                <a:schemeClr val="tx1"/>
              </a:solidFill>
              <a:round/>
              <a:headEnd/>
              <a:tailEnd/>
            </a:ln>
          </p:spPr>
          <p:txBody>
            <a:bodyPr/>
            <a:lstStyle/>
            <a:p>
              <a:endParaRPr lang="en-US" dirty="0"/>
            </a:p>
          </p:txBody>
        </p:sp>
        <p:sp>
          <p:nvSpPr>
            <p:cNvPr id="183380" name="Line 371"/>
            <p:cNvSpPr>
              <a:spLocks noChangeShapeType="1"/>
            </p:cNvSpPr>
            <p:nvPr/>
          </p:nvSpPr>
          <p:spPr bwMode="auto">
            <a:xfrm>
              <a:off x="4216401" y="3721113"/>
              <a:ext cx="88900" cy="57151"/>
            </a:xfrm>
            <a:prstGeom prst="line">
              <a:avLst/>
            </a:prstGeom>
            <a:noFill/>
            <a:ln w="12700">
              <a:solidFill>
                <a:schemeClr val="tx1"/>
              </a:solidFill>
              <a:round/>
              <a:headEnd/>
              <a:tailEnd/>
            </a:ln>
          </p:spPr>
          <p:txBody>
            <a:bodyPr/>
            <a:lstStyle/>
            <a:p>
              <a:endParaRPr lang="en-US" dirty="0"/>
            </a:p>
          </p:txBody>
        </p:sp>
        <p:sp>
          <p:nvSpPr>
            <p:cNvPr id="183381" name="Line 372"/>
            <p:cNvSpPr>
              <a:spLocks noChangeShapeType="1"/>
            </p:cNvSpPr>
            <p:nvPr/>
          </p:nvSpPr>
          <p:spPr bwMode="auto">
            <a:xfrm flipH="1">
              <a:off x="2574935" y="3727451"/>
              <a:ext cx="98425" cy="63500"/>
            </a:xfrm>
            <a:prstGeom prst="line">
              <a:avLst/>
            </a:prstGeom>
            <a:noFill/>
            <a:ln w="12700">
              <a:solidFill>
                <a:schemeClr val="tx1"/>
              </a:solidFill>
              <a:round/>
              <a:headEnd/>
              <a:tailEnd/>
            </a:ln>
          </p:spPr>
          <p:txBody>
            <a:bodyPr/>
            <a:lstStyle/>
            <a:p>
              <a:endParaRPr lang="en-US" dirty="0"/>
            </a:p>
          </p:txBody>
        </p:sp>
        <p:sp>
          <p:nvSpPr>
            <p:cNvPr id="183382" name="Line 373"/>
            <p:cNvSpPr>
              <a:spLocks noChangeShapeType="1"/>
            </p:cNvSpPr>
            <p:nvPr/>
          </p:nvSpPr>
          <p:spPr bwMode="auto">
            <a:xfrm flipH="1">
              <a:off x="2593985" y="3740163"/>
              <a:ext cx="130175" cy="79375"/>
            </a:xfrm>
            <a:prstGeom prst="line">
              <a:avLst/>
            </a:prstGeom>
            <a:noFill/>
            <a:ln w="12700">
              <a:solidFill>
                <a:schemeClr val="tx1"/>
              </a:solidFill>
              <a:round/>
              <a:headEnd/>
              <a:tailEnd/>
            </a:ln>
          </p:spPr>
          <p:txBody>
            <a:bodyPr/>
            <a:lstStyle/>
            <a:p>
              <a:endParaRPr lang="en-US" dirty="0"/>
            </a:p>
          </p:txBody>
        </p:sp>
        <p:sp>
          <p:nvSpPr>
            <p:cNvPr id="183383" name="Line 374"/>
            <p:cNvSpPr>
              <a:spLocks noChangeShapeType="1"/>
            </p:cNvSpPr>
            <p:nvPr/>
          </p:nvSpPr>
          <p:spPr bwMode="auto">
            <a:xfrm>
              <a:off x="2511435" y="3870325"/>
              <a:ext cx="168275" cy="152400"/>
            </a:xfrm>
            <a:prstGeom prst="line">
              <a:avLst/>
            </a:prstGeom>
            <a:noFill/>
            <a:ln w="12700">
              <a:solidFill>
                <a:schemeClr val="tx1"/>
              </a:solidFill>
              <a:round/>
              <a:headEnd/>
              <a:tailEnd/>
            </a:ln>
          </p:spPr>
          <p:txBody>
            <a:bodyPr/>
            <a:lstStyle/>
            <a:p>
              <a:endParaRPr lang="en-US" dirty="0"/>
            </a:p>
          </p:txBody>
        </p:sp>
        <p:sp>
          <p:nvSpPr>
            <p:cNvPr id="183384" name="Line 375"/>
            <p:cNvSpPr>
              <a:spLocks noChangeShapeType="1"/>
            </p:cNvSpPr>
            <p:nvPr/>
          </p:nvSpPr>
          <p:spPr bwMode="auto">
            <a:xfrm flipH="1">
              <a:off x="4216410" y="3876675"/>
              <a:ext cx="168275" cy="139700"/>
            </a:xfrm>
            <a:prstGeom prst="line">
              <a:avLst/>
            </a:prstGeom>
            <a:noFill/>
            <a:ln w="12700">
              <a:solidFill>
                <a:schemeClr val="tx1"/>
              </a:solidFill>
              <a:round/>
              <a:headEnd/>
              <a:tailEnd/>
            </a:ln>
          </p:spPr>
          <p:txBody>
            <a:bodyPr/>
            <a:lstStyle/>
            <a:p>
              <a:endParaRPr lang="en-US" dirty="0"/>
            </a:p>
          </p:txBody>
        </p:sp>
        <p:sp>
          <p:nvSpPr>
            <p:cNvPr id="183385" name="Line 376"/>
            <p:cNvSpPr>
              <a:spLocks noChangeShapeType="1"/>
            </p:cNvSpPr>
            <p:nvPr/>
          </p:nvSpPr>
          <p:spPr bwMode="auto">
            <a:xfrm flipH="1">
              <a:off x="2698750" y="3781438"/>
              <a:ext cx="6350" cy="22225"/>
            </a:xfrm>
            <a:prstGeom prst="line">
              <a:avLst/>
            </a:prstGeom>
            <a:noFill/>
            <a:ln w="12700">
              <a:solidFill>
                <a:schemeClr val="tx1"/>
              </a:solidFill>
              <a:round/>
              <a:headEnd/>
              <a:tailEnd/>
            </a:ln>
          </p:spPr>
          <p:txBody>
            <a:bodyPr/>
            <a:lstStyle/>
            <a:p>
              <a:endParaRPr lang="en-US" dirty="0"/>
            </a:p>
          </p:txBody>
        </p:sp>
        <p:sp>
          <p:nvSpPr>
            <p:cNvPr id="183386" name="Line 377"/>
            <p:cNvSpPr>
              <a:spLocks noChangeShapeType="1"/>
            </p:cNvSpPr>
            <p:nvPr/>
          </p:nvSpPr>
          <p:spPr bwMode="auto">
            <a:xfrm flipH="1">
              <a:off x="2673352" y="3981451"/>
              <a:ext cx="6350" cy="25400"/>
            </a:xfrm>
            <a:prstGeom prst="line">
              <a:avLst/>
            </a:prstGeom>
            <a:noFill/>
            <a:ln w="12700">
              <a:solidFill>
                <a:schemeClr val="tx1"/>
              </a:solidFill>
              <a:round/>
              <a:headEnd/>
              <a:tailEnd/>
            </a:ln>
          </p:spPr>
          <p:txBody>
            <a:bodyPr/>
            <a:lstStyle/>
            <a:p>
              <a:endParaRPr lang="en-US" dirty="0"/>
            </a:p>
          </p:txBody>
        </p:sp>
        <p:sp>
          <p:nvSpPr>
            <p:cNvPr id="183387" name="Line 378"/>
            <p:cNvSpPr>
              <a:spLocks noChangeShapeType="1"/>
            </p:cNvSpPr>
            <p:nvPr/>
          </p:nvSpPr>
          <p:spPr bwMode="auto">
            <a:xfrm>
              <a:off x="4184652" y="3775089"/>
              <a:ext cx="12700" cy="28575"/>
            </a:xfrm>
            <a:prstGeom prst="line">
              <a:avLst/>
            </a:prstGeom>
            <a:noFill/>
            <a:ln w="12700">
              <a:solidFill>
                <a:schemeClr val="tx1"/>
              </a:solidFill>
              <a:round/>
              <a:headEnd/>
              <a:tailEnd/>
            </a:ln>
          </p:spPr>
          <p:txBody>
            <a:bodyPr/>
            <a:lstStyle/>
            <a:p>
              <a:endParaRPr lang="en-US" dirty="0"/>
            </a:p>
          </p:txBody>
        </p:sp>
        <p:sp>
          <p:nvSpPr>
            <p:cNvPr id="183388" name="Line 379"/>
            <p:cNvSpPr>
              <a:spLocks noChangeShapeType="1"/>
            </p:cNvSpPr>
            <p:nvPr/>
          </p:nvSpPr>
          <p:spPr bwMode="auto">
            <a:xfrm>
              <a:off x="4213226" y="3984638"/>
              <a:ext cx="9525" cy="22225"/>
            </a:xfrm>
            <a:prstGeom prst="line">
              <a:avLst/>
            </a:prstGeom>
            <a:noFill/>
            <a:ln w="12700">
              <a:solidFill>
                <a:schemeClr val="tx1"/>
              </a:solidFill>
              <a:round/>
              <a:headEnd/>
              <a:tailEnd/>
            </a:ln>
          </p:spPr>
          <p:txBody>
            <a:bodyPr/>
            <a:lstStyle/>
            <a:p>
              <a:endParaRPr lang="en-US" dirty="0"/>
            </a:p>
          </p:txBody>
        </p:sp>
        <p:grpSp>
          <p:nvGrpSpPr>
            <p:cNvPr id="12" name="Group 410"/>
            <p:cNvGrpSpPr>
              <a:grpSpLocks/>
            </p:cNvGrpSpPr>
            <p:nvPr/>
          </p:nvGrpSpPr>
          <p:grpSpPr bwMode="auto">
            <a:xfrm>
              <a:off x="2547948" y="3148025"/>
              <a:ext cx="1728788" cy="390526"/>
              <a:chOff x="135" y="2277"/>
              <a:chExt cx="1089" cy="246"/>
            </a:xfrm>
          </p:grpSpPr>
          <p:sp>
            <p:nvSpPr>
              <p:cNvPr id="183847" name="Freeform 407"/>
              <p:cNvSpPr>
                <a:spLocks/>
              </p:cNvSpPr>
              <p:nvPr/>
            </p:nvSpPr>
            <p:spPr bwMode="auto">
              <a:xfrm>
                <a:off x="135" y="2322"/>
                <a:ext cx="1086" cy="201"/>
              </a:xfrm>
              <a:custGeom>
                <a:avLst/>
                <a:gdLst>
                  <a:gd name="T0" fmla="*/ 0 w 1086"/>
                  <a:gd name="T1" fmla="*/ 93 h 201"/>
                  <a:gd name="T2" fmla="*/ 519 w 1086"/>
                  <a:gd name="T3" fmla="*/ 93 h 201"/>
                  <a:gd name="T4" fmla="*/ 510 w 1086"/>
                  <a:gd name="T5" fmla="*/ 33 h 201"/>
                  <a:gd name="T6" fmla="*/ 537 w 1086"/>
                  <a:gd name="T7" fmla="*/ 12 h 201"/>
                  <a:gd name="T8" fmla="*/ 561 w 1086"/>
                  <a:gd name="T9" fmla="*/ 3 h 201"/>
                  <a:gd name="T10" fmla="*/ 588 w 1086"/>
                  <a:gd name="T11" fmla="*/ 0 h 201"/>
                  <a:gd name="T12" fmla="*/ 609 w 1086"/>
                  <a:gd name="T13" fmla="*/ 12 h 201"/>
                  <a:gd name="T14" fmla="*/ 627 w 1086"/>
                  <a:gd name="T15" fmla="*/ 36 h 201"/>
                  <a:gd name="T16" fmla="*/ 624 w 1086"/>
                  <a:gd name="T17" fmla="*/ 93 h 201"/>
                  <a:gd name="T18" fmla="*/ 921 w 1086"/>
                  <a:gd name="T19" fmla="*/ 93 h 201"/>
                  <a:gd name="T20" fmla="*/ 1086 w 1086"/>
                  <a:gd name="T21" fmla="*/ 177 h 201"/>
                  <a:gd name="T22" fmla="*/ 1071 w 1086"/>
                  <a:gd name="T23" fmla="*/ 201 h 201"/>
                  <a:gd name="T24" fmla="*/ 915 w 1086"/>
                  <a:gd name="T25" fmla="*/ 117 h 201"/>
                  <a:gd name="T26" fmla="*/ 624 w 1086"/>
                  <a:gd name="T27" fmla="*/ 117 h 201"/>
                  <a:gd name="T28" fmla="*/ 624 w 1086"/>
                  <a:gd name="T29" fmla="*/ 45 h 201"/>
                  <a:gd name="T30" fmla="*/ 603 w 1086"/>
                  <a:gd name="T31" fmla="*/ 33 h 201"/>
                  <a:gd name="T32" fmla="*/ 570 w 1086"/>
                  <a:gd name="T33" fmla="*/ 30 h 201"/>
                  <a:gd name="T34" fmla="*/ 549 w 1086"/>
                  <a:gd name="T35" fmla="*/ 36 h 201"/>
                  <a:gd name="T36" fmla="*/ 528 w 1086"/>
                  <a:gd name="T37" fmla="*/ 45 h 201"/>
                  <a:gd name="T38" fmla="*/ 519 w 1086"/>
                  <a:gd name="T39" fmla="*/ 63 h 201"/>
                  <a:gd name="T40" fmla="*/ 519 w 1086"/>
                  <a:gd name="T41" fmla="*/ 117 h 201"/>
                  <a:gd name="T42" fmla="*/ 0 w 1086"/>
                  <a:gd name="T43" fmla="*/ 117 h 201"/>
                  <a:gd name="T44" fmla="*/ 0 w 1086"/>
                  <a:gd name="T45" fmla="*/ 93 h 2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86"/>
                  <a:gd name="T70" fmla="*/ 0 h 201"/>
                  <a:gd name="T71" fmla="*/ 1086 w 1086"/>
                  <a:gd name="T72" fmla="*/ 201 h 2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86" h="201">
                    <a:moveTo>
                      <a:pt x="0" y="93"/>
                    </a:moveTo>
                    <a:lnTo>
                      <a:pt x="519" y="93"/>
                    </a:lnTo>
                    <a:lnTo>
                      <a:pt x="510" y="33"/>
                    </a:lnTo>
                    <a:lnTo>
                      <a:pt x="537" y="12"/>
                    </a:lnTo>
                    <a:lnTo>
                      <a:pt x="561" y="3"/>
                    </a:lnTo>
                    <a:lnTo>
                      <a:pt x="588" y="0"/>
                    </a:lnTo>
                    <a:lnTo>
                      <a:pt x="609" y="12"/>
                    </a:lnTo>
                    <a:lnTo>
                      <a:pt x="627" y="36"/>
                    </a:lnTo>
                    <a:lnTo>
                      <a:pt x="624" y="93"/>
                    </a:lnTo>
                    <a:lnTo>
                      <a:pt x="921" y="93"/>
                    </a:lnTo>
                    <a:lnTo>
                      <a:pt x="1086" y="177"/>
                    </a:lnTo>
                    <a:lnTo>
                      <a:pt x="1071" y="201"/>
                    </a:lnTo>
                    <a:lnTo>
                      <a:pt x="915" y="117"/>
                    </a:lnTo>
                    <a:lnTo>
                      <a:pt x="624" y="117"/>
                    </a:lnTo>
                    <a:lnTo>
                      <a:pt x="624" y="45"/>
                    </a:lnTo>
                    <a:lnTo>
                      <a:pt x="603" y="33"/>
                    </a:lnTo>
                    <a:lnTo>
                      <a:pt x="570" y="30"/>
                    </a:lnTo>
                    <a:lnTo>
                      <a:pt x="549" y="36"/>
                    </a:lnTo>
                    <a:lnTo>
                      <a:pt x="528" y="45"/>
                    </a:lnTo>
                    <a:lnTo>
                      <a:pt x="519" y="63"/>
                    </a:lnTo>
                    <a:lnTo>
                      <a:pt x="519" y="117"/>
                    </a:lnTo>
                    <a:lnTo>
                      <a:pt x="0" y="117"/>
                    </a:lnTo>
                    <a:lnTo>
                      <a:pt x="0" y="93"/>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3848" name="Freeform 408"/>
              <p:cNvSpPr>
                <a:spLocks/>
              </p:cNvSpPr>
              <p:nvPr/>
            </p:nvSpPr>
            <p:spPr bwMode="auto">
              <a:xfrm>
                <a:off x="135" y="2277"/>
                <a:ext cx="1089" cy="225"/>
              </a:xfrm>
              <a:custGeom>
                <a:avLst/>
                <a:gdLst>
                  <a:gd name="T0" fmla="*/ 0 w 1089"/>
                  <a:gd name="T1" fmla="*/ 135 h 225"/>
                  <a:gd name="T2" fmla="*/ 48 w 1089"/>
                  <a:gd name="T3" fmla="*/ 51 h 225"/>
                  <a:gd name="T4" fmla="*/ 204 w 1089"/>
                  <a:gd name="T5" fmla="*/ 0 h 225"/>
                  <a:gd name="T6" fmla="*/ 909 w 1089"/>
                  <a:gd name="T7" fmla="*/ 0 h 225"/>
                  <a:gd name="T8" fmla="*/ 1065 w 1089"/>
                  <a:gd name="T9" fmla="*/ 72 h 225"/>
                  <a:gd name="T10" fmla="*/ 1089 w 1089"/>
                  <a:gd name="T11" fmla="*/ 225 h 225"/>
                  <a:gd name="T12" fmla="*/ 915 w 1089"/>
                  <a:gd name="T13" fmla="*/ 135 h 225"/>
                  <a:gd name="T14" fmla="*/ 624 w 1089"/>
                  <a:gd name="T15" fmla="*/ 135 h 225"/>
                  <a:gd name="T16" fmla="*/ 624 w 1089"/>
                  <a:gd name="T17" fmla="*/ 75 h 225"/>
                  <a:gd name="T18" fmla="*/ 603 w 1089"/>
                  <a:gd name="T19" fmla="*/ 54 h 225"/>
                  <a:gd name="T20" fmla="*/ 573 w 1089"/>
                  <a:gd name="T21" fmla="*/ 51 h 225"/>
                  <a:gd name="T22" fmla="*/ 552 w 1089"/>
                  <a:gd name="T23" fmla="*/ 51 h 225"/>
                  <a:gd name="T24" fmla="*/ 528 w 1089"/>
                  <a:gd name="T25" fmla="*/ 63 h 225"/>
                  <a:gd name="T26" fmla="*/ 513 w 1089"/>
                  <a:gd name="T27" fmla="*/ 78 h 225"/>
                  <a:gd name="T28" fmla="*/ 513 w 1089"/>
                  <a:gd name="T29" fmla="*/ 135 h 225"/>
                  <a:gd name="T30" fmla="*/ 0 w 1089"/>
                  <a:gd name="T31" fmla="*/ 135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9"/>
                  <a:gd name="T49" fmla="*/ 0 h 225"/>
                  <a:gd name="T50" fmla="*/ 1089 w 1089"/>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9" h="225">
                    <a:moveTo>
                      <a:pt x="0" y="135"/>
                    </a:moveTo>
                    <a:lnTo>
                      <a:pt x="48" y="51"/>
                    </a:lnTo>
                    <a:lnTo>
                      <a:pt x="204" y="0"/>
                    </a:lnTo>
                    <a:lnTo>
                      <a:pt x="909" y="0"/>
                    </a:lnTo>
                    <a:lnTo>
                      <a:pt x="1065" y="72"/>
                    </a:lnTo>
                    <a:lnTo>
                      <a:pt x="1089" y="225"/>
                    </a:lnTo>
                    <a:lnTo>
                      <a:pt x="915" y="135"/>
                    </a:lnTo>
                    <a:lnTo>
                      <a:pt x="624" y="135"/>
                    </a:lnTo>
                    <a:lnTo>
                      <a:pt x="624" y="75"/>
                    </a:lnTo>
                    <a:lnTo>
                      <a:pt x="603" y="54"/>
                    </a:lnTo>
                    <a:lnTo>
                      <a:pt x="573" y="51"/>
                    </a:lnTo>
                    <a:lnTo>
                      <a:pt x="552" y="51"/>
                    </a:lnTo>
                    <a:lnTo>
                      <a:pt x="528" y="63"/>
                    </a:lnTo>
                    <a:lnTo>
                      <a:pt x="513" y="78"/>
                    </a:lnTo>
                    <a:lnTo>
                      <a:pt x="513" y="135"/>
                    </a:lnTo>
                    <a:lnTo>
                      <a:pt x="0" y="135"/>
                    </a:lnTo>
                    <a:close/>
                  </a:path>
                </a:pathLst>
              </a:custGeom>
              <a:solidFill>
                <a:schemeClr val="bg1"/>
              </a:solidFill>
              <a:ln w="12700" cap="flat" cmpd="sng">
                <a:solidFill>
                  <a:schemeClr val="tx1"/>
                </a:solidFill>
                <a:prstDash val="solid"/>
                <a:round/>
                <a:headEnd/>
                <a:tailEnd/>
              </a:ln>
            </p:spPr>
            <p:txBody>
              <a:bodyPr/>
              <a:lstStyle/>
              <a:p>
                <a:endParaRPr lang="en-US" dirty="0"/>
              </a:p>
            </p:txBody>
          </p:sp>
          <p:sp>
            <p:nvSpPr>
              <p:cNvPr id="183849" name="Line 409"/>
              <p:cNvSpPr>
                <a:spLocks noChangeShapeType="1"/>
              </p:cNvSpPr>
              <p:nvPr/>
            </p:nvSpPr>
            <p:spPr bwMode="auto">
              <a:xfrm>
                <a:off x="1044" y="2289"/>
                <a:ext cx="12" cy="102"/>
              </a:xfrm>
              <a:prstGeom prst="line">
                <a:avLst/>
              </a:prstGeom>
              <a:noFill/>
              <a:ln w="12700">
                <a:solidFill>
                  <a:schemeClr val="tx1"/>
                </a:solidFill>
                <a:round/>
                <a:headEnd/>
                <a:tailEnd/>
              </a:ln>
            </p:spPr>
            <p:txBody>
              <a:bodyPr/>
              <a:lstStyle/>
              <a:p>
                <a:endParaRPr lang="en-US" dirty="0"/>
              </a:p>
            </p:txBody>
          </p:sp>
        </p:grpSp>
        <p:grpSp>
          <p:nvGrpSpPr>
            <p:cNvPr id="13" name="Group 406"/>
            <p:cNvGrpSpPr>
              <a:grpSpLocks/>
            </p:cNvGrpSpPr>
            <p:nvPr/>
          </p:nvGrpSpPr>
          <p:grpSpPr bwMode="auto">
            <a:xfrm>
              <a:off x="3209935" y="2124091"/>
              <a:ext cx="595313" cy="2455867"/>
              <a:chOff x="3498" y="1125"/>
              <a:chExt cx="375" cy="1547"/>
            </a:xfrm>
          </p:grpSpPr>
          <p:sp>
            <p:nvSpPr>
              <p:cNvPr id="183826" name="Rectangle 380"/>
              <p:cNvSpPr>
                <a:spLocks noChangeArrowheads="1"/>
              </p:cNvSpPr>
              <p:nvPr/>
            </p:nvSpPr>
            <p:spPr bwMode="auto">
              <a:xfrm>
                <a:off x="3593" y="1978"/>
                <a:ext cx="116" cy="594"/>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27" name="Rectangle 388"/>
              <p:cNvSpPr>
                <a:spLocks noChangeArrowheads="1"/>
              </p:cNvSpPr>
              <p:nvPr/>
            </p:nvSpPr>
            <p:spPr bwMode="auto">
              <a:xfrm>
                <a:off x="3626" y="2582"/>
                <a:ext cx="44" cy="67"/>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28" name="Oval 382"/>
              <p:cNvSpPr>
                <a:spLocks noChangeArrowheads="1"/>
              </p:cNvSpPr>
              <p:nvPr/>
            </p:nvSpPr>
            <p:spPr bwMode="auto">
              <a:xfrm>
                <a:off x="3742" y="2618"/>
                <a:ext cx="59" cy="54"/>
              </a:xfrm>
              <a:prstGeom prst="ellipse">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29" name="Freeform 381"/>
              <p:cNvSpPr>
                <a:spLocks/>
              </p:cNvSpPr>
              <p:nvPr/>
            </p:nvSpPr>
            <p:spPr bwMode="auto">
              <a:xfrm>
                <a:off x="3650" y="2576"/>
                <a:ext cx="136" cy="76"/>
              </a:xfrm>
              <a:custGeom>
                <a:avLst/>
                <a:gdLst>
                  <a:gd name="T0" fmla="*/ 0 w 108"/>
                  <a:gd name="T1" fmla="*/ 0 h 63"/>
                  <a:gd name="T2" fmla="*/ 68 w 108"/>
                  <a:gd name="T3" fmla="*/ 0 h 63"/>
                  <a:gd name="T4" fmla="*/ 98 w 108"/>
                  <a:gd name="T5" fmla="*/ 11 h 63"/>
                  <a:gd name="T6" fmla="*/ 121 w 108"/>
                  <a:gd name="T7" fmla="*/ 33 h 63"/>
                  <a:gd name="T8" fmla="*/ 136 w 108"/>
                  <a:gd name="T9" fmla="*/ 65 h 63"/>
                  <a:gd name="T10" fmla="*/ 121 w 108"/>
                  <a:gd name="T11" fmla="*/ 76 h 63"/>
                  <a:gd name="T12" fmla="*/ 106 w 108"/>
                  <a:gd name="T13" fmla="*/ 69 h 63"/>
                  <a:gd name="T14" fmla="*/ 98 w 108"/>
                  <a:gd name="T15" fmla="*/ 51 h 63"/>
                  <a:gd name="T16" fmla="*/ 83 w 108"/>
                  <a:gd name="T17" fmla="*/ 39 h 63"/>
                  <a:gd name="T18" fmla="*/ 60 w 108"/>
                  <a:gd name="T19" fmla="*/ 29 h 63"/>
                  <a:gd name="T20" fmla="*/ 38 w 108"/>
                  <a:gd name="T21" fmla="*/ 25 h 63"/>
                  <a:gd name="T22" fmla="*/ 0 w 108"/>
                  <a:gd name="T23" fmla="*/ 25 h 63"/>
                  <a:gd name="T24" fmla="*/ 0 w 108"/>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63"/>
                  <a:gd name="T41" fmla="*/ 108 w 108"/>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63">
                    <a:moveTo>
                      <a:pt x="0" y="0"/>
                    </a:moveTo>
                    <a:lnTo>
                      <a:pt x="54" y="0"/>
                    </a:lnTo>
                    <a:lnTo>
                      <a:pt x="78" y="9"/>
                    </a:lnTo>
                    <a:lnTo>
                      <a:pt x="96" y="27"/>
                    </a:lnTo>
                    <a:lnTo>
                      <a:pt x="108" y="54"/>
                    </a:lnTo>
                    <a:lnTo>
                      <a:pt x="96" y="63"/>
                    </a:lnTo>
                    <a:lnTo>
                      <a:pt x="84" y="57"/>
                    </a:lnTo>
                    <a:lnTo>
                      <a:pt x="78" y="42"/>
                    </a:lnTo>
                    <a:lnTo>
                      <a:pt x="66" y="32"/>
                    </a:lnTo>
                    <a:lnTo>
                      <a:pt x="48" y="24"/>
                    </a:lnTo>
                    <a:lnTo>
                      <a:pt x="30" y="21"/>
                    </a:lnTo>
                    <a:lnTo>
                      <a:pt x="0" y="21"/>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830" name="Oval 385"/>
              <p:cNvSpPr>
                <a:spLocks noChangeArrowheads="1"/>
              </p:cNvSpPr>
              <p:nvPr/>
            </p:nvSpPr>
            <p:spPr bwMode="auto">
              <a:xfrm flipH="1">
                <a:off x="3498" y="2618"/>
                <a:ext cx="60" cy="54"/>
              </a:xfrm>
              <a:prstGeom prst="ellipse">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31" name="Freeform 386"/>
              <p:cNvSpPr>
                <a:spLocks/>
              </p:cNvSpPr>
              <p:nvPr/>
            </p:nvSpPr>
            <p:spPr bwMode="auto">
              <a:xfrm flipH="1">
                <a:off x="3513" y="2576"/>
                <a:ext cx="137" cy="76"/>
              </a:xfrm>
              <a:custGeom>
                <a:avLst/>
                <a:gdLst>
                  <a:gd name="T0" fmla="*/ 0 w 108"/>
                  <a:gd name="T1" fmla="*/ 0 h 63"/>
                  <a:gd name="T2" fmla="*/ 69 w 108"/>
                  <a:gd name="T3" fmla="*/ 0 h 63"/>
                  <a:gd name="T4" fmla="*/ 99 w 108"/>
                  <a:gd name="T5" fmla="*/ 11 h 63"/>
                  <a:gd name="T6" fmla="*/ 122 w 108"/>
                  <a:gd name="T7" fmla="*/ 33 h 63"/>
                  <a:gd name="T8" fmla="*/ 137 w 108"/>
                  <a:gd name="T9" fmla="*/ 65 h 63"/>
                  <a:gd name="T10" fmla="*/ 122 w 108"/>
                  <a:gd name="T11" fmla="*/ 76 h 63"/>
                  <a:gd name="T12" fmla="*/ 107 w 108"/>
                  <a:gd name="T13" fmla="*/ 69 h 63"/>
                  <a:gd name="T14" fmla="*/ 99 w 108"/>
                  <a:gd name="T15" fmla="*/ 51 h 63"/>
                  <a:gd name="T16" fmla="*/ 84 w 108"/>
                  <a:gd name="T17" fmla="*/ 39 h 63"/>
                  <a:gd name="T18" fmla="*/ 61 w 108"/>
                  <a:gd name="T19" fmla="*/ 29 h 63"/>
                  <a:gd name="T20" fmla="*/ 38 w 108"/>
                  <a:gd name="T21" fmla="*/ 25 h 63"/>
                  <a:gd name="T22" fmla="*/ 0 w 108"/>
                  <a:gd name="T23" fmla="*/ 25 h 63"/>
                  <a:gd name="T24" fmla="*/ 0 w 108"/>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63"/>
                  <a:gd name="T41" fmla="*/ 108 w 108"/>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63">
                    <a:moveTo>
                      <a:pt x="0" y="0"/>
                    </a:moveTo>
                    <a:lnTo>
                      <a:pt x="54" y="0"/>
                    </a:lnTo>
                    <a:lnTo>
                      <a:pt x="78" y="9"/>
                    </a:lnTo>
                    <a:lnTo>
                      <a:pt x="96" y="27"/>
                    </a:lnTo>
                    <a:lnTo>
                      <a:pt x="108" y="54"/>
                    </a:lnTo>
                    <a:lnTo>
                      <a:pt x="96" y="63"/>
                    </a:lnTo>
                    <a:lnTo>
                      <a:pt x="84" y="57"/>
                    </a:lnTo>
                    <a:lnTo>
                      <a:pt x="78" y="42"/>
                    </a:lnTo>
                    <a:lnTo>
                      <a:pt x="66" y="32"/>
                    </a:lnTo>
                    <a:lnTo>
                      <a:pt x="48" y="24"/>
                    </a:lnTo>
                    <a:lnTo>
                      <a:pt x="30" y="21"/>
                    </a:lnTo>
                    <a:lnTo>
                      <a:pt x="0" y="21"/>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832" name="Rectangle 390"/>
              <p:cNvSpPr>
                <a:spLocks noChangeArrowheads="1"/>
              </p:cNvSpPr>
              <p:nvPr/>
            </p:nvSpPr>
            <p:spPr bwMode="auto">
              <a:xfrm>
                <a:off x="3617" y="2545"/>
                <a:ext cx="64" cy="50"/>
              </a:xfrm>
              <a:prstGeom prst="rect">
                <a:avLst/>
              </a:prstGeom>
              <a:solidFill>
                <a:srgbClr val="C0C0C0"/>
              </a:solidFill>
              <a:ln w="12700">
                <a:noFill/>
                <a:miter lim="800000"/>
                <a:headEnd/>
                <a:tailEnd/>
              </a:ln>
            </p:spPr>
            <p:txBody>
              <a:bodyPr wrap="none" anchor="ctr"/>
              <a:lstStyle/>
              <a:p>
                <a:endParaRPr lang="en-US" dirty="0">
                  <a:latin typeface="Calibri" pitchFamily="34" charset="0"/>
                </a:endParaRPr>
              </a:p>
            </p:txBody>
          </p:sp>
          <p:sp>
            <p:nvSpPr>
              <p:cNvPr id="183833" name="Line 391"/>
              <p:cNvSpPr>
                <a:spLocks noChangeShapeType="1"/>
              </p:cNvSpPr>
              <p:nvPr/>
            </p:nvSpPr>
            <p:spPr bwMode="auto">
              <a:xfrm>
                <a:off x="3610" y="2576"/>
                <a:ext cx="84" cy="0"/>
              </a:xfrm>
              <a:prstGeom prst="line">
                <a:avLst/>
              </a:prstGeom>
              <a:noFill/>
              <a:ln w="12700">
                <a:solidFill>
                  <a:schemeClr val="tx1"/>
                </a:solidFill>
                <a:round/>
                <a:headEnd/>
                <a:tailEnd/>
              </a:ln>
            </p:spPr>
            <p:txBody>
              <a:bodyPr/>
              <a:lstStyle/>
              <a:p>
                <a:endParaRPr lang="en-US" dirty="0"/>
              </a:p>
            </p:txBody>
          </p:sp>
          <p:sp>
            <p:nvSpPr>
              <p:cNvPr id="183834" name="Rectangle 392"/>
              <p:cNvSpPr>
                <a:spLocks noChangeArrowheads="1"/>
              </p:cNvSpPr>
              <p:nvPr/>
            </p:nvSpPr>
            <p:spPr bwMode="auto">
              <a:xfrm>
                <a:off x="3623" y="2425"/>
                <a:ext cx="53" cy="108"/>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35" name="Rectangle 393"/>
              <p:cNvSpPr>
                <a:spLocks noChangeArrowheads="1"/>
              </p:cNvSpPr>
              <p:nvPr/>
            </p:nvSpPr>
            <p:spPr bwMode="auto">
              <a:xfrm>
                <a:off x="3608" y="1666"/>
                <a:ext cx="87" cy="309"/>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36" name="Oval 394"/>
              <p:cNvSpPr>
                <a:spLocks noChangeArrowheads="1"/>
              </p:cNvSpPr>
              <p:nvPr/>
            </p:nvSpPr>
            <p:spPr bwMode="auto">
              <a:xfrm>
                <a:off x="3623" y="1892"/>
                <a:ext cx="55" cy="54"/>
              </a:xfrm>
              <a:prstGeom prst="ellipse">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37" name="Oval 395"/>
              <p:cNvSpPr>
                <a:spLocks noChangeArrowheads="1"/>
              </p:cNvSpPr>
              <p:nvPr/>
            </p:nvSpPr>
            <p:spPr bwMode="auto">
              <a:xfrm>
                <a:off x="3622" y="1793"/>
                <a:ext cx="58" cy="53"/>
              </a:xfrm>
              <a:prstGeom prst="ellipse">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38" name="Oval 396"/>
              <p:cNvSpPr>
                <a:spLocks noChangeArrowheads="1"/>
              </p:cNvSpPr>
              <p:nvPr/>
            </p:nvSpPr>
            <p:spPr bwMode="auto">
              <a:xfrm>
                <a:off x="3624" y="1694"/>
                <a:ext cx="54" cy="55"/>
              </a:xfrm>
              <a:prstGeom prst="ellipse">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39" name="Rectangle 397"/>
              <p:cNvSpPr>
                <a:spLocks noChangeArrowheads="1"/>
              </p:cNvSpPr>
              <p:nvPr/>
            </p:nvSpPr>
            <p:spPr bwMode="auto">
              <a:xfrm>
                <a:off x="3632" y="1193"/>
                <a:ext cx="34" cy="474"/>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40" name="Rectangle 398"/>
              <p:cNvSpPr>
                <a:spLocks noChangeArrowheads="1"/>
              </p:cNvSpPr>
              <p:nvPr/>
            </p:nvSpPr>
            <p:spPr bwMode="auto">
              <a:xfrm>
                <a:off x="3626" y="1125"/>
                <a:ext cx="50" cy="67"/>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41" name="Rectangle 399"/>
              <p:cNvSpPr>
                <a:spLocks noChangeArrowheads="1"/>
              </p:cNvSpPr>
              <p:nvPr/>
            </p:nvSpPr>
            <p:spPr bwMode="auto">
              <a:xfrm>
                <a:off x="3622" y="1598"/>
                <a:ext cx="60" cy="67"/>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42" name="Line 400"/>
              <p:cNvSpPr>
                <a:spLocks noChangeShapeType="1"/>
              </p:cNvSpPr>
              <p:nvPr/>
            </p:nvSpPr>
            <p:spPr bwMode="auto">
              <a:xfrm>
                <a:off x="3622" y="1651"/>
                <a:ext cx="58" cy="0"/>
              </a:xfrm>
              <a:prstGeom prst="line">
                <a:avLst/>
              </a:prstGeom>
              <a:noFill/>
              <a:ln w="12700">
                <a:solidFill>
                  <a:schemeClr val="tx1"/>
                </a:solidFill>
                <a:round/>
                <a:headEnd/>
                <a:tailEnd/>
              </a:ln>
            </p:spPr>
            <p:txBody>
              <a:bodyPr/>
              <a:lstStyle/>
              <a:p>
                <a:endParaRPr lang="en-US" dirty="0"/>
              </a:p>
            </p:txBody>
          </p:sp>
          <p:sp>
            <p:nvSpPr>
              <p:cNvPr id="183843" name="Line 401"/>
              <p:cNvSpPr>
                <a:spLocks noChangeShapeType="1"/>
              </p:cNvSpPr>
              <p:nvPr/>
            </p:nvSpPr>
            <p:spPr bwMode="auto">
              <a:xfrm>
                <a:off x="3623" y="1635"/>
                <a:ext cx="59" cy="0"/>
              </a:xfrm>
              <a:prstGeom prst="line">
                <a:avLst/>
              </a:prstGeom>
              <a:noFill/>
              <a:ln w="12700">
                <a:solidFill>
                  <a:schemeClr val="tx1"/>
                </a:solidFill>
                <a:round/>
                <a:headEnd/>
                <a:tailEnd/>
              </a:ln>
            </p:spPr>
            <p:txBody>
              <a:bodyPr/>
              <a:lstStyle/>
              <a:p>
                <a:endParaRPr lang="en-US" dirty="0"/>
              </a:p>
            </p:txBody>
          </p:sp>
          <p:sp>
            <p:nvSpPr>
              <p:cNvPr id="183844" name="Rectangle 402"/>
              <p:cNvSpPr>
                <a:spLocks noChangeArrowheads="1"/>
              </p:cNvSpPr>
              <p:nvPr/>
            </p:nvSpPr>
            <p:spPr bwMode="auto">
              <a:xfrm>
                <a:off x="3625" y="1996"/>
                <a:ext cx="48" cy="33"/>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45" name="AutoShape 403"/>
              <p:cNvSpPr>
                <a:spLocks noChangeArrowheads="1"/>
              </p:cNvSpPr>
              <p:nvPr/>
            </p:nvSpPr>
            <p:spPr bwMode="auto">
              <a:xfrm>
                <a:off x="3742" y="2206"/>
                <a:ext cx="131" cy="33"/>
              </a:xfrm>
              <a:prstGeom prst="roundRect">
                <a:avLst>
                  <a:gd name="adj" fmla="val 37500"/>
                </a:avLst>
              </a:prstGeom>
              <a:solidFill>
                <a:srgbClr val="C0C0C0"/>
              </a:solidFill>
              <a:ln w="12700">
                <a:solidFill>
                  <a:schemeClr val="tx1"/>
                </a:solidFill>
                <a:round/>
                <a:headEnd/>
                <a:tailEnd/>
              </a:ln>
            </p:spPr>
            <p:txBody>
              <a:bodyPr wrap="none" anchor="ctr"/>
              <a:lstStyle/>
              <a:p>
                <a:endParaRPr lang="en-US" dirty="0">
                  <a:latin typeface="Calibri" pitchFamily="34" charset="0"/>
                </a:endParaRPr>
              </a:p>
            </p:txBody>
          </p:sp>
          <p:sp>
            <p:nvSpPr>
              <p:cNvPr id="183846" name="Rectangle 404"/>
              <p:cNvSpPr>
                <a:spLocks noChangeArrowheads="1"/>
              </p:cNvSpPr>
              <p:nvPr/>
            </p:nvSpPr>
            <p:spPr bwMode="auto">
              <a:xfrm>
                <a:off x="3708" y="2180"/>
                <a:ext cx="34" cy="67"/>
              </a:xfrm>
              <a:prstGeom prst="rect">
                <a:avLst/>
              </a:prstGeom>
              <a:solidFill>
                <a:srgbClr val="C0C0C0"/>
              </a:solidFill>
              <a:ln w="12700">
                <a:solidFill>
                  <a:schemeClr val="tx1"/>
                </a:solidFill>
                <a:miter lim="800000"/>
                <a:headEnd/>
                <a:tailEnd/>
              </a:ln>
            </p:spPr>
            <p:txBody>
              <a:bodyPr wrap="none" anchor="ctr"/>
              <a:lstStyle/>
              <a:p>
                <a:endParaRPr lang="en-US" dirty="0">
                  <a:latin typeface="Calibri" pitchFamily="34" charset="0"/>
                </a:endParaRPr>
              </a:p>
            </p:txBody>
          </p:sp>
        </p:grpSp>
        <p:sp>
          <p:nvSpPr>
            <p:cNvPr id="183391" name="Rectangle 436"/>
            <p:cNvSpPr>
              <a:spLocks noChangeArrowheads="1"/>
            </p:cNvSpPr>
            <p:nvPr/>
          </p:nvSpPr>
          <p:spPr bwMode="auto">
            <a:xfrm>
              <a:off x="2962285" y="3568713"/>
              <a:ext cx="396875" cy="260351"/>
            </a:xfrm>
            <a:prstGeom prst="rect">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grpSp>
          <p:nvGrpSpPr>
            <p:cNvPr id="14" name="Group 439"/>
            <p:cNvGrpSpPr>
              <a:grpSpLocks/>
            </p:cNvGrpSpPr>
            <p:nvPr/>
          </p:nvGrpSpPr>
          <p:grpSpPr bwMode="auto">
            <a:xfrm>
              <a:off x="3060753" y="3586163"/>
              <a:ext cx="44451" cy="241300"/>
              <a:chOff x="1464" y="2267"/>
              <a:chExt cx="28" cy="152"/>
            </a:xfrm>
          </p:grpSpPr>
          <p:sp>
            <p:nvSpPr>
              <p:cNvPr id="183824" name="AutoShape 437"/>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25" name="Line 438"/>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15" name="Group 440"/>
            <p:cNvGrpSpPr>
              <a:grpSpLocks/>
            </p:cNvGrpSpPr>
            <p:nvPr/>
          </p:nvGrpSpPr>
          <p:grpSpPr bwMode="auto">
            <a:xfrm>
              <a:off x="2975028" y="3586163"/>
              <a:ext cx="44451" cy="241300"/>
              <a:chOff x="1464" y="2267"/>
              <a:chExt cx="28" cy="152"/>
            </a:xfrm>
          </p:grpSpPr>
          <p:sp>
            <p:nvSpPr>
              <p:cNvPr id="183822" name="AutoShape 441"/>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23" name="Line 442"/>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16" name="Group 443"/>
            <p:cNvGrpSpPr>
              <a:grpSpLocks/>
            </p:cNvGrpSpPr>
            <p:nvPr/>
          </p:nvGrpSpPr>
          <p:grpSpPr bwMode="auto">
            <a:xfrm>
              <a:off x="3146478" y="3586163"/>
              <a:ext cx="44451" cy="241300"/>
              <a:chOff x="1464" y="2267"/>
              <a:chExt cx="28" cy="152"/>
            </a:xfrm>
          </p:grpSpPr>
          <p:sp>
            <p:nvSpPr>
              <p:cNvPr id="183820" name="AutoShape 444"/>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21" name="Line 445"/>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17" name="Group 446"/>
            <p:cNvGrpSpPr>
              <a:grpSpLocks/>
            </p:cNvGrpSpPr>
            <p:nvPr/>
          </p:nvGrpSpPr>
          <p:grpSpPr bwMode="auto">
            <a:xfrm>
              <a:off x="3016305" y="3586163"/>
              <a:ext cx="44451" cy="241300"/>
              <a:chOff x="1464" y="2267"/>
              <a:chExt cx="28" cy="152"/>
            </a:xfrm>
          </p:grpSpPr>
          <p:sp>
            <p:nvSpPr>
              <p:cNvPr id="183818" name="AutoShape 447"/>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19" name="Line 448"/>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18" name="Group 449"/>
            <p:cNvGrpSpPr>
              <a:grpSpLocks/>
            </p:cNvGrpSpPr>
            <p:nvPr/>
          </p:nvGrpSpPr>
          <p:grpSpPr bwMode="auto">
            <a:xfrm>
              <a:off x="3102030" y="3586163"/>
              <a:ext cx="44451" cy="241300"/>
              <a:chOff x="1464" y="2267"/>
              <a:chExt cx="28" cy="152"/>
            </a:xfrm>
          </p:grpSpPr>
          <p:sp>
            <p:nvSpPr>
              <p:cNvPr id="183816" name="AutoShape 450"/>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17" name="Line 451"/>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19" name="Group 452"/>
            <p:cNvGrpSpPr>
              <a:grpSpLocks/>
            </p:cNvGrpSpPr>
            <p:nvPr/>
          </p:nvGrpSpPr>
          <p:grpSpPr bwMode="auto">
            <a:xfrm>
              <a:off x="3190929" y="3586163"/>
              <a:ext cx="44451" cy="241300"/>
              <a:chOff x="1464" y="2267"/>
              <a:chExt cx="28" cy="152"/>
            </a:xfrm>
          </p:grpSpPr>
          <p:sp>
            <p:nvSpPr>
              <p:cNvPr id="183814" name="AutoShape 453"/>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15" name="Line 454"/>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20" name="Group 455"/>
            <p:cNvGrpSpPr>
              <a:grpSpLocks/>
            </p:cNvGrpSpPr>
            <p:nvPr/>
          </p:nvGrpSpPr>
          <p:grpSpPr bwMode="auto">
            <a:xfrm>
              <a:off x="3235380" y="3586163"/>
              <a:ext cx="44451" cy="241300"/>
              <a:chOff x="1464" y="2267"/>
              <a:chExt cx="28" cy="152"/>
            </a:xfrm>
          </p:grpSpPr>
          <p:sp>
            <p:nvSpPr>
              <p:cNvPr id="183812" name="AutoShape 456"/>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13" name="Line 457"/>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21" name="Group 458"/>
            <p:cNvGrpSpPr>
              <a:grpSpLocks/>
            </p:cNvGrpSpPr>
            <p:nvPr/>
          </p:nvGrpSpPr>
          <p:grpSpPr bwMode="auto">
            <a:xfrm>
              <a:off x="3279828" y="3586163"/>
              <a:ext cx="44451" cy="241300"/>
              <a:chOff x="1464" y="2267"/>
              <a:chExt cx="28" cy="152"/>
            </a:xfrm>
          </p:grpSpPr>
          <p:sp>
            <p:nvSpPr>
              <p:cNvPr id="183810" name="AutoShape 459"/>
              <p:cNvSpPr>
                <a:spLocks noChangeArrowheads="1"/>
              </p:cNvSpPr>
              <p:nvPr/>
            </p:nvSpPr>
            <p:spPr bwMode="auto">
              <a:xfrm rot="-5400000">
                <a:off x="1403" y="2329"/>
                <a:ext cx="152" cy="27"/>
              </a:xfrm>
              <a:prstGeom prst="homePlate">
                <a:avLst>
                  <a:gd name="adj" fmla="val 118535"/>
                </a:avLst>
              </a:prstGeom>
              <a:noFill/>
              <a:ln w="12700">
                <a:solidFill>
                  <a:schemeClr val="tx1"/>
                </a:solidFill>
                <a:miter lim="800000"/>
                <a:headEnd/>
                <a:tailEnd/>
              </a:ln>
            </p:spPr>
            <p:txBody>
              <a:bodyPr wrap="none" anchor="ctr"/>
              <a:lstStyle/>
              <a:p>
                <a:endParaRPr lang="en-US" dirty="0">
                  <a:latin typeface="Calibri" pitchFamily="34" charset="0"/>
                </a:endParaRPr>
              </a:p>
            </p:txBody>
          </p:sp>
          <p:sp>
            <p:nvSpPr>
              <p:cNvPr id="183811" name="Line 460"/>
              <p:cNvSpPr>
                <a:spLocks noChangeShapeType="1"/>
              </p:cNvSpPr>
              <p:nvPr/>
            </p:nvSpPr>
            <p:spPr bwMode="auto">
              <a:xfrm>
                <a:off x="1464" y="2316"/>
                <a:ext cx="26" cy="0"/>
              </a:xfrm>
              <a:prstGeom prst="line">
                <a:avLst/>
              </a:prstGeom>
              <a:noFill/>
              <a:ln w="12700">
                <a:solidFill>
                  <a:schemeClr val="tx1"/>
                </a:solidFill>
                <a:round/>
                <a:headEnd/>
                <a:tailEnd/>
              </a:ln>
            </p:spPr>
            <p:txBody>
              <a:bodyPr/>
              <a:lstStyle/>
              <a:p>
                <a:endParaRPr lang="en-US" dirty="0"/>
              </a:p>
            </p:txBody>
          </p:sp>
        </p:grpSp>
        <p:grpSp>
          <p:nvGrpSpPr>
            <p:cNvPr id="22" name="Group 465"/>
            <p:cNvGrpSpPr>
              <a:grpSpLocks/>
            </p:cNvGrpSpPr>
            <p:nvPr/>
          </p:nvGrpSpPr>
          <p:grpSpPr bwMode="auto">
            <a:xfrm flipH="1">
              <a:off x="2536835" y="4486277"/>
              <a:ext cx="42863" cy="498475"/>
              <a:chOff x="3392" y="2754"/>
              <a:chExt cx="27" cy="314"/>
            </a:xfrm>
          </p:grpSpPr>
          <p:sp>
            <p:nvSpPr>
              <p:cNvPr id="183807" name="Freeform 461"/>
              <p:cNvSpPr>
                <a:spLocks/>
              </p:cNvSpPr>
              <p:nvPr/>
            </p:nvSpPr>
            <p:spPr bwMode="auto">
              <a:xfrm>
                <a:off x="3400" y="2754"/>
                <a:ext cx="16" cy="314"/>
              </a:xfrm>
              <a:custGeom>
                <a:avLst/>
                <a:gdLst>
                  <a:gd name="T0" fmla="*/ 16 w 16"/>
                  <a:gd name="T1" fmla="*/ 0 h 314"/>
                  <a:gd name="T2" fmla="*/ 16 w 16"/>
                  <a:gd name="T3" fmla="*/ 314 h 314"/>
                  <a:gd name="T4" fmla="*/ 0 w 16"/>
                  <a:gd name="T5" fmla="*/ 308 h 314"/>
                  <a:gd name="T6" fmla="*/ 0 w 16"/>
                  <a:gd name="T7" fmla="*/ 6 h 314"/>
                  <a:gd name="T8" fmla="*/ 16 w 16"/>
                  <a:gd name="T9" fmla="*/ 0 h 314"/>
                  <a:gd name="T10" fmla="*/ 0 60000 65536"/>
                  <a:gd name="T11" fmla="*/ 0 60000 65536"/>
                  <a:gd name="T12" fmla="*/ 0 60000 65536"/>
                  <a:gd name="T13" fmla="*/ 0 60000 65536"/>
                  <a:gd name="T14" fmla="*/ 0 60000 65536"/>
                  <a:gd name="T15" fmla="*/ 0 w 16"/>
                  <a:gd name="T16" fmla="*/ 0 h 314"/>
                  <a:gd name="T17" fmla="*/ 16 w 16"/>
                  <a:gd name="T18" fmla="*/ 314 h 314"/>
                </a:gdLst>
                <a:ahLst/>
                <a:cxnLst>
                  <a:cxn ang="T10">
                    <a:pos x="T0" y="T1"/>
                  </a:cxn>
                  <a:cxn ang="T11">
                    <a:pos x="T2" y="T3"/>
                  </a:cxn>
                  <a:cxn ang="T12">
                    <a:pos x="T4" y="T5"/>
                  </a:cxn>
                  <a:cxn ang="T13">
                    <a:pos x="T6" y="T7"/>
                  </a:cxn>
                  <a:cxn ang="T14">
                    <a:pos x="T8" y="T9"/>
                  </a:cxn>
                </a:cxnLst>
                <a:rect l="T15" t="T16" r="T17" b="T18"/>
                <a:pathLst>
                  <a:path w="16" h="314">
                    <a:moveTo>
                      <a:pt x="16" y="0"/>
                    </a:moveTo>
                    <a:lnTo>
                      <a:pt x="16" y="314"/>
                    </a:lnTo>
                    <a:lnTo>
                      <a:pt x="0" y="308"/>
                    </a:lnTo>
                    <a:lnTo>
                      <a:pt x="0" y="6"/>
                    </a:lnTo>
                    <a:lnTo>
                      <a:pt x="16" y="0"/>
                    </a:lnTo>
                    <a:close/>
                  </a:path>
                </a:pathLst>
              </a:custGeom>
              <a:noFill/>
              <a:ln w="12700" cap="flat" cmpd="sng">
                <a:solidFill>
                  <a:schemeClr val="tx1"/>
                </a:solidFill>
                <a:prstDash val="solid"/>
                <a:round/>
                <a:headEnd/>
                <a:tailEnd/>
              </a:ln>
            </p:spPr>
            <p:txBody>
              <a:bodyPr/>
              <a:lstStyle/>
              <a:p>
                <a:endParaRPr lang="en-US" dirty="0"/>
              </a:p>
            </p:txBody>
          </p:sp>
          <p:sp>
            <p:nvSpPr>
              <p:cNvPr id="183808" name="AutoShape 463"/>
              <p:cNvSpPr>
                <a:spLocks noChangeArrowheads="1"/>
              </p:cNvSpPr>
              <p:nvPr/>
            </p:nvSpPr>
            <p:spPr bwMode="auto">
              <a:xfrm>
                <a:off x="3392" y="2769"/>
                <a:ext cx="27" cy="27"/>
              </a:xfrm>
              <a:prstGeom prst="hexagon">
                <a:avLst>
                  <a:gd name="adj" fmla="val 25000"/>
                  <a:gd name="vf" fmla="val 115470"/>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09" name="AutoShape 464"/>
              <p:cNvSpPr>
                <a:spLocks noChangeArrowheads="1"/>
              </p:cNvSpPr>
              <p:nvPr/>
            </p:nvSpPr>
            <p:spPr bwMode="auto">
              <a:xfrm>
                <a:off x="3392" y="3025"/>
                <a:ext cx="27" cy="27"/>
              </a:xfrm>
              <a:prstGeom prst="hexagon">
                <a:avLst>
                  <a:gd name="adj" fmla="val 25000"/>
                  <a:gd name="vf" fmla="val 115470"/>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grpSp>
        <p:grpSp>
          <p:nvGrpSpPr>
            <p:cNvPr id="23" name="Group 466"/>
            <p:cNvGrpSpPr>
              <a:grpSpLocks/>
            </p:cNvGrpSpPr>
            <p:nvPr/>
          </p:nvGrpSpPr>
          <p:grpSpPr bwMode="auto">
            <a:xfrm>
              <a:off x="4311660" y="4511677"/>
              <a:ext cx="42863" cy="498475"/>
              <a:chOff x="3392" y="2754"/>
              <a:chExt cx="27" cy="314"/>
            </a:xfrm>
          </p:grpSpPr>
          <p:sp>
            <p:nvSpPr>
              <p:cNvPr id="183804" name="Freeform 467"/>
              <p:cNvSpPr>
                <a:spLocks/>
              </p:cNvSpPr>
              <p:nvPr/>
            </p:nvSpPr>
            <p:spPr bwMode="auto">
              <a:xfrm>
                <a:off x="3400" y="2754"/>
                <a:ext cx="16" cy="314"/>
              </a:xfrm>
              <a:custGeom>
                <a:avLst/>
                <a:gdLst>
                  <a:gd name="T0" fmla="*/ 16 w 16"/>
                  <a:gd name="T1" fmla="*/ 0 h 314"/>
                  <a:gd name="T2" fmla="*/ 16 w 16"/>
                  <a:gd name="T3" fmla="*/ 314 h 314"/>
                  <a:gd name="T4" fmla="*/ 0 w 16"/>
                  <a:gd name="T5" fmla="*/ 308 h 314"/>
                  <a:gd name="T6" fmla="*/ 0 w 16"/>
                  <a:gd name="T7" fmla="*/ 6 h 314"/>
                  <a:gd name="T8" fmla="*/ 16 w 16"/>
                  <a:gd name="T9" fmla="*/ 0 h 314"/>
                  <a:gd name="T10" fmla="*/ 0 60000 65536"/>
                  <a:gd name="T11" fmla="*/ 0 60000 65536"/>
                  <a:gd name="T12" fmla="*/ 0 60000 65536"/>
                  <a:gd name="T13" fmla="*/ 0 60000 65536"/>
                  <a:gd name="T14" fmla="*/ 0 60000 65536"/>
                  <a:gd name="T15" fmla="*/ 0 w 16"/>
                  <a:gd name="T16" fmla="*/ 0 h 314"/>
                  <a:gd name="T17" fmla="*/ 16 w 16"/>
                  <a:gd name="T18" fmla="*/ 314 h 314"/>
                </a:gdLst>
                <a:ahLst/>
                <a:cxnLst>
                  <a:cxn ang="T10">
                    <a:pos x="T0" y="T1"/>
                  </a:cxn>
                  <a:cxn ang="T11">
                    <a:pos x="T2" y="T3"/>
                  </a:cxn>
                  <a:cxn ang="T12">
                    <a:pos x="T4" y="T5"/>
                  </a:cxn>
                  <a:cxn ang="T13">
                    <a:pos x="T6" y="T7"/>
                  </a:cxn>
                  <a:cxn ang="T14">
                    <a:pos x="T8" y="T9"/>
                  </a:cxn>
                </a:cxnLst>
                <a:rect l="T15" t="T16" r="T17" b="T18"/>
                <a:pathLst>
                  <a:path w="16" h="314">
                    <a:moveTo>
                      <a:pt x="16" y="0"/>
                    </a:moveTo>
                    <a:lnTo>
                      <a:pt x="16" y="314"/>
                    </a:lnTo>
                    <a:lnTo>
                      <a:pt x="0" y="308"/>
                    </a:lnTo>
                    <a:lnTo>
                      <a:pt x="0" y="6"/>
                    </a:lnTo>
                    <a:lnTo>
                      <a:pt x="16" y="0"/>
                    </a:lnTo>
                    <a:close/>
                  </a:path>
                </a:pathLst>
              </a:custGeom>
              <a:noFill/>
              <a:ln w="12700" cap="flat" cmpd="sng">
                <a:solidFill>
                  <a:schemeClr val="tx1"/>
                </a:solidFill>
                <a:prstDash val="solid"/>
                <a:round/>
                <a:headEnd/>
                <a:tailEnd/>
              </a:ln>
            </p:spPr>
            <p:txBody>
              <a:bodyPr/>
              <a:lstStyle/>
              <a:p>
                <a:endParaRPr lang="en-US" dirty="0"/>
              </a:p>
            </p:txBody>
          </p:sp>
          <p:sp>
            <p:nvSpPr>
              <p:cNvPr id="183805" name="AutoShape 468"/>
              <p:cNvSpPr>
                <a:spLocks noChangeArrowheads="1"/>
              </p:cNvSpPr>
              <p:nvPr/>
            </p:nvSpPr>
            <p:spPr bwMode="auto">
              <a:xfrm>
                <a:off x="3392" y="2769"/>
                <a:ext cx="27" cy="27"/>
              </a:xfrm>
              <a:prstGeom prst="hexagon">
                <a:avLst>
                  <a:gd name="adj" fmla="val 25000"/>
                  <a:gd name="vf" fmla="val 115470"/>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sp>
            <p:nvSpPr>
              <p:cNvPr id="183806" name="AutoShape 469"/>
              <p:cNvSpPr>
                <a:spLocks noChangeArrowheads="1"/>
              </p:cNvSpPr>
              <p:nvPr/>
            </p:nvSpPr>
            <p:spPr bwMode="auto">
              <a:xfrm>
                <a:off x="3392" y="3025"/>
                <a:ext cx="27" cy="27"/>
              </a:xfrm>
              <a:prstGeom prst="hexagon">
                <a:avLst>
                  <a:gd name="adj" fmla="val 25000"/>
                  <a:gd name="vf" fmla="val 115470"/>
                </a:avLst>
              </a:prstGeom>
              <a:solidFill>
                <a:schemeClr val="bg1"/>
              </a:solidFill>
              <a:ln w="12700">
                <a:solidFill>
                  <a:schemeClr val="tx1"/>
                </a:solidFill>
                <a:miter lim="800000"/>
                <a:headEnd/>
                <a:tailEnd/>
              </a:ln>
            </p:spPr>
            <p:txBody>
              <a:bodyPr wrap="none" anchor="ctr"/>
              <a:lstStyle/>
              <a:p>
                <a:endParaRPr lang="en-US" dirty="0">
                  <a:latin typeface="Calibri" pitchFamily="34" charset="0"/>
                </a:endParaRPr>
              </a:p>
            </p:txBody>
          </p:sp>
        </p:grpSp>
        <p:sp>
          <p:nvSpPr>
            <p:cNvPr id="183402" name="Freeform 470"/>
            <p:cNvSpPr>
              <a:spLocks/>
            </p:cNvSpPr>
            <p:nvPr/>
          </p:nvSpPr>
          <p:spPr bwMode="auto">
            <a:xfrm>
              <a:off x="2257425" y="6029325"/>
              <a:ext cx="2305050" cy="771525"/>
            </a:xfrm>
            <a:custGeom>
              <a:avLst/>
              <a:gdLst>
                <a:gd name="T0" fmla="*/ 0 w 1452"/>
                <a:gd name="T1" fmla="*/ 28575 h 486"/>
                <a:gd name="T2" fmla="*/ 361950 w 1452"/>
                <a:gd name="T3" fmla="*/ 57150 h 486"/>
                <a:gd name="T4" fmla="*/ 752475 w 1452"/>
                <a:gd name="T5" fmla="*/ 57150 h 486"/>
                <a:gd name="T6" fmla="*/ 1143000 w 1452"/>
                <a:gd name="T7" fmla="*/ 66675 h 486"/>
                <a:gd name="T8" fmla="*/ 1533525 w 1452"/>
                <a:gd name="T9" fmla="*/ 57150 h 486"/>
                <a:gd name="T10" fmla="*/ 1895475 w 1452"/>
                <a:gd name="T11" fmla="*/ 47625 h 486"/>
                <a:gd name="T12" fmla="*/ 2209800 w 1452"/>
                <a:gd name="T13" fmla="*/ 28575 h 486"/>
                <a:gd name="T14" fmla="*/ 2305050 w 1452"/>
                <a:gd name="T15" fmla="*/ 0 h 486"/>
                <a:gd name="T16" fmla="*/ 2266950 w 1452"/>
                <a:gd name="T17" fmla="*/ 152400 h 486"/>
                <a:gd name="T18" fmla="*/ 2228850 w 1452"/>
                <a:gd name="T19" fmla="*/ 333375 h 486"/>
                <a:gd name="T20" fmla="*/ 2216150 w 1452"/>
                <a:gd name="T21" fmla="*/ 463550 h 486"/>
                <a:gd name="T22" fmla="*/ 2219325 w 1452"/>
                <a:gd name="T23" fmla="*/ 619125 h 486"/>
                <a:gd name="T24" fmla="*/ 2235200 w 1452"/>
                <a:gd name="T25" fmla="*/ 771525 h 486"/>
                <a:gd name="T26" fmla="*/ 1990725 w 1452"/>
                <a:gd name="T27" fmla="*/ 733425 h 486"/>
                <a:gd name="T28" fmla="*/ 1641475 w 1452"/>
                <a:gd name="T29" fmla="*/ 711200 h 486"/>
                <a:gd name="T30" fmla="*/ 1254125 w 1452"/>
                <a:gd name="T31" fmla="*/ 711200 h 486"/>
                <a:gd name="T32" fmla="*/ 876300 w 1452"/>
                <a:gd name="T33" fmla="*/ 704850 h 486"/>
                <a:gd name="T34" fmla="*/ 444500 w 1452"/>
                <a:gd name="T35" fmla="*/ 727075 h 486"/>
                <a:gd name="T36" fmla="*/ 38100 w 1452"/>
                <a:gd name="T37" fmla="*/ 771525 h 486"/>
                <a:gd name="T38" fmla="*/ 73025 w 1452"/>
                <a:gd name="T39" fmla="*/ 625475 h 486"/>
                <a:gd name="T40" fmla="*/ 76200 w 1452"/>
                <a:gd name="T41" fmla="*/ 434975 h 486"/>
                <a:gd name="T42" fmla="*/ 60325 w 1452"/>
                <a:gd name="T43" fmla="*/ 263525 h 486"/>
                <a:gd name="T44" fmla="*/ 38100 w 1452"/>
                <a:gd name="T45" fmla="*/ 117475 h 486"/>
                <a:gd name="T46" fmla="*/ 0 w 1452"/>
                <a:gd name="T47" fmla="*/ 28575 h 4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52"/>
                <a:gd name="T73" fmla="*/ 0 h 486"/>
                <a:gd name="T74" fmla="*/ 1452 w 1452"/>
                <a:gd name="T75" fmla="*/ 486 h 48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52" h="486">
                  <a:moveTo>
                    <a:pt x="0" y="18"/>
                  </a:moveTo>
                  <a:lnTo>
                    <a:pt x="228" y="36"/>
                  </a:lnTo>
                  <a:lnTo>
                    <a:pt x="474" y="36"/>
                  </a:lnTo>
                  <a:lnTo>
                    <a:pt x="720" y="42"/>
                  </a:lnTo>
                  <a:lnTo>
                    <a:pt x="966" y="36"/>
                  </a:lnTo>
                  <a:lnTo>
                    <a:pt x="1194" y="30"/>
                  </a:lnTo>
                  <a:lnTo>
                    <a:pt x="1392" y="18"/>
                  </a:lnTo>
                  <a:lnTo>
                    <a:pt x="1452" y="0"/>
                  </a:lnTo>
                  <a:lnTo>
                    <a:pt x="1428" y="96"/>
                  </a:lnTo>
                  <a:lnTo>
                    <a:pt x="1404" y="210"/>
                  </a:lnTo>
                  <a:lnTo>
                    <a:pt x="1396" y="292"/>
                  </a:lnTo>
                  <a:lnTo>
                    <a:pt x="1398" y="390"/>
                  </a:lnTo>
                  <a:lnTo>
                    <a:pt x="1408" y="486"/>
                  </a:lnTo>
                  <a:lnTo>
                    <a:pt x="1254" y="462"/>
                  </a:lnTo>
                  <a:lnTo>
                    <a:pt x="1034" y="448"/>
                  </a:lnTo>
                  <a:lnTo>
                    <a:pt x="790" y="448"/>
                  </a:lnTo>
                  <a:lnTo>
                    <a:pt x="552" y="444"/>
                  </a:lnTo>
                  <a:lnTo>
                    <a:pt x="280" y="458"/>
                  </a:lnTo>
                  <a:lnTo>
                    <a:pt x="24" y="486"/>
                  </a:lnTo>
                  <a:lnTo>
                    <a:pt x="46" y="394"/>
                  </a:lnTo>
                  <a:lnTo>
                    <a:pt x="48" y="274"/>
                  </a:lnTo>
                  <a:lnTo>
                    <a:pt x="38" y="166"/>
                  </a:lnTo>
                  <a:lnTo>
                    <a:pt x="24" y="74"/>
                  </a:lnTo>
                  <a:lnTo>
                    <a:pt x="0" y="18"/>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403" name="Freeform 471"/>
            <p:cNvSpPr>
              <a:spLocks/>
            </p:cNvSpPr>
            <p:nvPr/>
          </p:nvSpPr>
          <p:spPr bwMode="auto">
            <a:xfrm>
              <a:off x="2324100" y="6083300"/>
              <a:ext cx="2190750" cy="685800"/>
            </a:xfrm>
            <a:custGeom>
              <a:avLst/>
              <a:gdLst>
                <a:gd name="T0" fmla="*/ 50800 w 1380"/>
                <a:gd name="T1" fmla="*/ 9525 h 432"/>
                <a:gd name="T2" fmla="*/ 174625 w 1380"/>
                <a:gd name="T3" fmla="*/ 22225 h 432"/>
                <a:gd name="T4" fmla="*/ 336550 w 1380"/>
                <a:gd name="T5" fmla="*/ 31750 h 432"/>
                <a:gd name="T6" fmla="*/ 619125 w 1380"/>
                <a:gd name="T7" fmla="*/ 28575 h 432"/>
                <a:gd name="T8" fmla="*/ 895350 w 1380"/>
                <a:gd name="T9" fmla="*/ 34925 h 432"/>
                <a:gd name="T10" fmla="*/ 1101725 w 1380"/>
                <a:gd name="T11" fmla="*/ 38100 h 432"/>
                <a:gd name="T12" fmla="*/ 1371600 w 1380"/>
                <a:gd name="T13" fmla="*/ 38100 h 432"/>
                <a:gd name="T14" fmla="*/ 1558925 w 1380"/>
                <a:gd name="T15" fmla="*/ 28575 h 432"/>
                <a:gd name="T16" fmla="*/ 1736725 w 1380"/>
                <a:gd name="T17" fmla="*/ 25400 h 432"/>
                <a:gd name="T18" fmla="*/ 1889125 w 1380"/>
                <a:gd name="T19" fmla="*/ 22225 h 432"/>
                <a:gd name="T20" fmla="*/ 2006600 w 1380"/>
                <a:gd name="T21" fmla="*/ 6350 h 432"/>
                <a:gd name="T22" fmla="*/ 2098675 w 1380"/>
                <a:gd name="T23" fmla="*/ 3175 h 432"/>
                <a:gd name="T24" fmla="*/ 2146300 w 1380"/>
                <a:gd name="T25" fmla="*/ 0 h 432"/>
                <a:gd name="T26" fmla="*/ 2190750 w 1380"/>
                <a:gd name="T27" fmla="*/ 41275 h 432"/>
                <a:gd name="T28" fmla="*/ 2162175 w 1380"/>
                <a:gd name="T29" fmla="*/ 161925 h 432"/>
                <a:gd name="T30" fmla="*/ 2133600 w 1380"/>
                <a:gd name="T31" fmla="*/ 295275 h 432"/>
                <a:gd name="T32" fmla="*/ 2127250 w 1380"/>
                <a:gd name="T33" fmla="*/ 396875 h 432"/>
                <a:gd name="T34" fmla="*/ 2124075 w 1380"/>
                <a:gd name="T35" fmla="*/ 501650 h 432"/>
                <a:gd name="T36" fmla="*/ 2133600 w 1380"/>
                <a:gd name="T37" fmla="*/ 593725 h 432"/>
                <a:gd name="T38" fmla="*/ 2139950 w 1380"/>
                <a:gd name="T39" fmla="*/ 619125 h 432"/>
                <a:gd name="T40" fmla="*/ 2079625 w 1380"/>
                <a:gd name="T41" fmla="*/ 685800 h 432"/>
                <a:gd name="T42" fmla="*/ 1920875 w 1380"/>
                <a:gd name="T43" fmla="*/ 663575 h 432"/>
                <a:gd name="T44" fmla="*/ 1704975 w 1380"/>
                <a:gd name="T45" fmla="*/ 647700 h 432"/>
                <a:gd name="T46" fmla="*/ 1504950 w 1380"/>
                <a:gd name="T47" fmla="*/ 631825 h 432"/>
                <a:gd name="T48" fmla="*/ 1225550 w 1380"/>
                <a:gd name="T49" fmla="*/ 631825 h 432"/>
                <a:gd name="T50" fmla="*/ 952500 w 1380"/>
                <a:gd name="T51" fmla="*/ 631825 h 432"/>
                <a:gd name="T52" fmla="*/ 663575 w 1380"/>
                <a:gd name="T53" fmla="*/ 635000 h 432"/>
                <a:gd name="T54" fmla="*/ 400050 w 1380"/>
                <a:gd name="T55" fmla="*/ 650875 h 432"/>
                <a:gd name="T56" fmla="*/ 234950 w 1380"/>
                <a:gd name="T57" fmla="*/ 663575 h 432"/>
                <a:gd name="T58" fmla="*/ 101600 w 1380"/>
                <a:gd name="T59" fmla="*/ 679450 h 432"/>
                <a:gd name="T60" fmla="*/ 15875 w 1380"/>
                <a:gd name="T61" fmla="*/ 619125 h 432"/>
                <a:gd name="T62" fmla="*/ 31750 w 1380"/>
                <a:gd name="T63" fmla="*/ 552450 h 432"/>
                <a:gd name="T64" fmla="*/ 31750 w 1380"/>
                <a:gd name="T65" fmla="*/ 361950 h 432"/>
                <a:gd name="T66" fmla="*/ 19050 w 1380"/>
                <a:gd name="T67" fmla="*/ 219075 h 432"/>
                <a:gd name="T68" fmla="*/ 0 w 1380"/>
                <a:gd name="T69" fmla="*/ 95250 h 432"/>
                <a:gd name="T70" fmla="*/ 0 w 1380"/>
                <a:gd name="T71" fmla="*/ 73025 h 432"/>
                <a:gd name="T72" fmla="*/ 50800 w 1380"/>
                <a:gd name="T73" fmla="*/ 9525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0"/>
                <a:gd name="T112" fmla="*/ 0 h 432"/>
                <a:gd name="T113" fmla="*/ 1380 w 1380"/>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0" h="432">
                  <a:moveTo>
                    <a:pt x="32" y="6"/>
                  </a:moveTo>
                  <a:lnTo>
                    <a:pt x="110" y="14"/>
                  </a:lnTo>
                  <a:lnTo>
                    <a:pt x="212" y="20"/>
                  </a:lnTo>
                  <a:lnTo>
                    <a:pt x="390" y="18"/>
                  </a:lnTo>
                  <a:lnTo>
                    <a:pt x="564" y="22"/>
                  </a:lnTo>
                  <a:lnTo>
                    <a:pt x="694" y="24"/>
                  </a:lnTo>
                  <a:lnTo>
                    <a:pt x="864" y="24"/>
                  </a:lnTo>
                  <a:lnTo>
                    <a:pt x="982" y="18"/>
                  </a:lnTo>
                  <a:lnTo>
                    <a:pt x="1094" y="16"/>
                  </a:lnTo>
                  <a:lnTo>
                    <a:pt x="1190" y="14"/>
                  </a:lnTo>
                  <a:lnTo>
                    <a:pt x="1264" y="4"/>
                  </a:lnTo>
                  <a:lnTo>
                    <a:pt x="1322" y="2"/>
                  </a:lnTo>
                  <a:lnTo>
                    <a:pt x="1352" y="0"/>
                  </a:lnTo>
                  <a:lnTo>
                    <a:pt x="1380" y="26"/>
                  </a:lnTo>
                  <a:lnTo>
                    <a:pt x="1362" y="102"/>
                  </a:lnTo>
                  <a:lnTo>
                    <a:pt x="1344" y="186"/>
                  </a:lnTo>
                  <a:lnTo>
                    <a:pt x="1340" y="250"/>
                  </a:lnTo>
                  <a:lnTo>
                    <a:pt x="1338" y="316"/>
                  </a:lnTo>
                  <a:lnTo>
                    <a:pt x="1344" y="374"/>
                  </a:lnTo>
                  <a:lnTo>
                    <a:pt x="1348" y="390"/>
                  </a:lnTo>
                  <a:lnTo>
                    <a:pt x="1310" y="432"/>
                  </a:lnTo>
                  <a:lnTo>
                    <a:pt x="1210" y="418"/>
                  </a:lnTo>
                  <a:lnTo>
                    <a:pt x="1074" y="408"/>
                  </a:lnTo>
                  <a:lnTo>
                    <a:pt x="948" y="398"/>
                  </a:lnTo>
                  <a:lnTo>
                    <a:pt x="772" y="398"/>
                  </a:lnTo>
                  <a:lnTo>
                    <a:pt x="600" y="398"/>
                  </a:lnTo>
                  <a:lnTo>
                    <a:pt x="418" y="400"/>
                  </a:lnTo>
                  <a:lnTo>
                    <a:pt x="252" y="410"/>
                  </a:lnTo>
                  <a:lnTo>
                    <a:pt x="148" y="418"/>
                  </a:lnTo>
                  <a:lnTo>
                    <a:pt x="64" y="428"/>
                  </a:lnTo>
                  <a:lnTo>
                    <a:pt x="10" y="390"/>
                  </a:lnTo>
                  <a:lnTo>
                    <a:pt x="20" y="348"/>
                  </a:lnTo>
                  <a:lnTo>
                    <a:pt x="20" y="228"/>
                  </a:lnTo>
                  <a:lnTo>
                    <a:pt x="12" y="138"/>
                  </a:lnTo>
                  <a:lnTo>
                    <a:pt x="0" y="60"/>
                  </a:lnTo>
                  <a:lnTo>
                    <a:pt x="0" y="46"/>
                  </a:lnTo>
                  <a:lnTo>
                    <a:pt x="32" y="6"/>
                  </a:lnTo>
                  <a:close/>
                </a:path>
              </a:pathLst>
            </a:custGeom>
            <a:noFill/>
            <a:ln w="6350" cap="flat" cmpd="sng">
              <a:solidFill>
                <a:schemeClr val="tx1"/>
              </a:solidFill>
              <a:prstDash val="sysDot"/>
              <a:round/>
              <a:headEnd/>
              <a:tailEnd/>
            </a:ln>
          </p:spPr>
          <p:txBody>
            <a:bodyPr/>
            <a:lstStyle/>
            <a:p>
              <a:endParaRPr lang="en-US" dirty="0"/>
            </a:p>
          </p:txBody>
        </p:sp>
        <p:sp>
          <p:nvSpPr>
            <p:cNvPr id="183404" name="Oval 472"/>
            <p:cNvSpPr>
              <a:spLocks noChangeArrowheads="1"/>
            </p:cNvSpPr>
            <p:nvPr/>
          </p:nvSpPr>
          <p:spPr bwMode="auto">
            <a:xfrm>
              <a:off x="2324110" y="6735775"/>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sp>
          <p:nvSpPr>
            <p:cNvPr id="183405" name="Oval 473"/>
            <p:cNvSpPr>
              <a:spLocks noChangeArrowheads="1"/>
            </p:cNvSpPr>
            <p:nvPr/>
          </p:nvSpPr>
          <p:spPr bwMode="auto">
            <a:xfrm>
              <a:off x="3362335" y="6681801"/>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sp>
          <p:nvSpPr>
            <p:cNvPr id="183406" name="Oval 474"/>
            <p:cNvSpPr>
              <a:spLocks noChangeArrowheads="1"/>
            </p:cNvSpPr>
            <p:nvPr/>
          </p:nvSpPr>
          <p:spPr bwMode="auto">
            <a:xfrm>
              <a:off x="2286010" y="6072201"/>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sp>
          <p:nvSpPr>
            <p:cNvPr id="183407" name="Oval 475"/>
            <p:cNvSpPr>
              <a:spLocks noChangeArrowheads="1"/>
            </p:cNvSpPr>
            <p:nvPr/>
          </p:nvSpPr>
          <p:spPr bwMode="auto">
            <a:xfrm>
              <a:off x="4432310" y="6735775"/>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sp>
          <p:nvSpPr>
            <p:cNvPr id="183408" name="Oval 476"/>
            <p:cNvSpPr>
              <a:spLocks noChangeArrowheads="1"/>
            </p:cNvSpPr>
            <p:nvPr/>
          </p:nvSpPr>
          <p:spPr bwMode="auto">
            <a:xfrm>
              <a:off x="4492635" y="6056326"/>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sp>
          <p:nvSpPr>
            <p:cNvPr id="183409" name="Oval 477"/>
            <p:cNvSpPr>
              <a:spLocks noChangeArrowheads="1"/>
            </p:cNvSpPr>
            <p:nvPr/>
          </p:nvSpPr>
          <p:spPr bwMode="auto">
            <a:xfrm>
              <a:off x="3378210" y="6100775"/>
              <a:ext cx="42863" cy="42863"/>
            </a:xfrm>
            <a:prstGeom prst="ellipse">
              <a:avLst/>
            </a:prstGeom>
            <a:solidFill>
              <a:schemeClr val="bg1"/>
            </a:solidFill>
            <a:ln w="6350">
              <a:solidFill>
                <a:schemeClr val="tx1"/>
              </a:solidFill>
              <a:round/>
              <a:headEnd/>
              <a:tailEnd/>
            </a:ln>
          </p:spPr>
          <p:txBody>
            <a:bodyPr wrap="none" anchor="ctr"/>
            <a:lstStyle/>
            <a:p>
              <a:endParaRPr lang="en-US" dirty="0">
                <a:latin typeface="Calibri" pitchFamily="34" charset="0"/>
              </a:endParaRPr>
            </a:p>
          </p:txBody>
        </p:sp>
        <p:grpSp>
          <p:nvGrpSpPr>
            <p:cNvPr id="24" name="Group 578"/>
            <p:cNvGrpSpPr>
              <a:grpSpLocks/>
            </p:cNvGrpSpPr>
            <p:nvPr/>
          </p:nvGrpSpPr>
          <p:grpSpPr bwMode="auto">
            <a:xfrm>
              <a:off x="1893899" y="1524000"/>
              <a:ext cx="1460503" cy="1431925"/>
              <a:chOff x="3284" y="1083"/>
              <a:chExt cx="920" cy="902"/>
            </a:xfrm>
          </p:grpSpPr>
          <p:grpSp>
            <p:nvGrpSpPr>
              <p:cNvPr id="25" name="Group 508"/>
              <p:cNvGrpSpPr>
                <a:grpSpLocks/>
              </p:cNvGrpSpPr>
              <p:nvPr/>
            </p:nvGrpSpPr>
            <p:grpSpPr bwMode="auto">
              <a:xfrm>
                <a:off x="3292" y="1103"/>
                <a:ext cx="902" cy="865"/>
                <a:chOff x="3238" y="1137"/>
                <a:chExt cx="902" cy="865"/>
              </a:xfrm>
            </p:grpSpPr>
            <p:sp>
              <p:nvSpPr>
                <p:cNvPr id="183782" name="AutoShape 478"/>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26" name="Group 487"/>
                <p:cNvGrpSpPr>
                  <a:grpSpLocks/>
                </p:cNvGrpSpPr>
                <p:nvPr/>
              </p:nvGrpSpPr>
              <p:grpSpPr bwMode="auto">
                <a:xfrm>
                  <a:off x="3287" y="1137"/>
                  <a:ext cx="398" cy="244"/>
                  <a:chOff x="3287" y="1137"/>
                  <a:chExt cx="398" cy="244"/>
                </a:xfrm>
              </p:grpSpPr>
              <p:sp>
                <p:nvSpPr>
                  <p:cNvPr id="183800" name="AutoShape 48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801" name="AutoShape 48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802" name="AutoShape 48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803" name="AutoShape 48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7" name="Group 488"/>
                <p:cNvGrpSpPr>
                  <a:grpSpLocks/>
                </p:cNvGrpSpPr>
                <p:nvPr/>
              </p:nvGrpSpPr>
              <p:grpSpPr bwMode="auto">
                <a:xfrm rot="4714562">
                  <a:off x="3794" y="1216"/>
                  <a:ext cx="398" cy="244"/>
                  <a:chOff x="3287" y="1137"/>
                  <a:chExt cx="398" cy="244"/>
                </a:xfrm>
              </p:grpSpPr>
              <p:sp>
                <p:nvSpPr>
                  <p:cNvPr id="183796" name="AutoShape 48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7" name="AutoShape 49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8" name="AutoShape 49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9" name="AutoShape 49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8" name="Group 493"/>
                <p:cNvGrpSpPr>
                  <a:grpSpLocks/>
                </p:cNvGrpSpPr>
                <p:nvPr/>
              </p:nvGrpSpPr>
              <p:grpSpPr bwMode="auto">
                <a:xfrm rot="-5488476">
                  <a:off x="3161" y="1604"/>
                  <a:ext cx="398" cy="244"/>
                  <a:chOff x="3287" y="1137"/>
                  <a:chExt cx="398" cy="244"/>
                </a:xfrm>
              </p:grpSpPr>
              <p:sp>
                <p:nvSpPr>
                  <p:cNvPr id="183792" name="AutoShape 49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3" name="AutoShape 49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4" name="AutoShape 49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5" name="AutoShape 49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9" name="Group 498"/>
                <p:cNvGrpSpPr>
                  <a:grpSpLocks/>
                </p:cNvGrpSpPr>
                <p:nvPr/>
              </p:nvGrpSpPr>
              <p:grpSpPr bwMode="auto">
                <a:xfrm rot="-10198482">
                  <a:off x="3631" y="1758"/>
                  <a:ext cx="398" cy="244"/>
                  <a:chOff x="3287" y="1137"/>
                  <a:chExt cx="398" cy="244"/>
                </a:xfrm>
              </p:grpSpPr>
              <p:sp>
                <p:nvSpPr>
                  <p:cNvPr id="183788" name="AutoShape 49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89" name="AutoShape 50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0" name="AutoShape 50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91" name="AutoShape 50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787" name="AutoShape 507"/>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30" name="Group 509"/>
              <p:cNvGrpSpPr>
                <a:grpSpLocks/>
              </p:cNvGrpSpPr>
              <p:nvPr/>
            </p:nvGrpSpPr>
            <p:grpSpPr bwMode="auto">
              <a:xfrm rot="-518282">
                <a:off x="3302" y="1119"/>
                <a:ext cx="902" cy="865"/>
                <a:chOff x="3238" y="1137"/>
                <a:chExt cx="902" cy="865"/>
              </a:xfrm>
            </p:grpSpPr>
            <p:sp>
              <p:nvSpPr>
                <p:cNvPr id="183760" name="AutoShape 510"/>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31" name="Group 511"/>
                <p:cNvGrpSpPr>
                  <a:grpSpLocks/>
                </p:cNvGrpSpPr>
                <p:nvPr/>
              </p:nvGrpSpPr>
              <p:grpSpPr bwMode="auto">
                <a:xfrm>
                  <a:off x="3287" y="1137"/>
                  <a:ext cx="398" cy="244"/>
                  <a:chOff x="3287" y="1137"/>
                  <a:chExt cx="398" cy="244"/>
                </a:xfrm>
              </p:grpSpPr>
              <p:sp>
                <p:nvSpPr>
                  <p:cNvPr id="183778" name="AutoShape 51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9" name="AutoShape 51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80" name="AutoShape 51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81" name="AutoShape 51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296" name="Group 516"/>
                <p:cNvGrpSpPr>
                  <a:grpSpLocks/>
                </p:cNvGrpSpPr>
                <p:nvPr/>
              </p:nvGrpSpPr>
              <p:grpSpPr bwMode="auto">
                <a:xfrm rot="4714562">
                  <a:off x="3794" y="1216"/>
                  <a:ext cx="398" cy="244"/>
                  <a:chOff x="3287" y="1137"/>
                  <a:chExt cx="398" cy="244"/>
                </a:xfrm>
              </p:grpSpPr>
              <p:sp>
                <p:nvSpPr>
                  <p:cNvPr id="183774" name="AutoShape 51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5" name="AutoShape 51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6" name="AutoShape 51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7" name="AutoShape 52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297" name="Group 521"/>
                <p:cNvGrpSpPr>
                  <a:grpSpLocks/>
                </p:cNvGrpSpPr>
                <p:nvPr/>
              </p:nvGrpSpPr>
              <p:grpSpPr bwMode="auto">
                <a:xfrm rot="-5488476">
                  <a:off x="3161" y="1604"/>
                  <a:ext cx="398" cy="244"/>
                  <a:chOff x="3287" y="1137"/>
                  <a:chExt cx="398" cy="244"/>
                </a:xfrm>
              </p:grpSpPr>
              <p:sp>
                <p:nvSpPr>
                  <p:cNvPr id="183770" name="AutoShape 52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1" name="AutoShape 52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2" name="AutoShape 52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73" name="AutoShape 52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00" name="Group 526"/>
                <p:cNvGrpSpPr>
                  <a:grpSpLocks/>
                </p:cNvGrpSpPr>
                <p:nvPr/>
              </p:nvGrpSpPr>
              <p:grpSpPr bwMode="auto">
                <a:xfrm rot="-10198482">
                  <a:off x="3631" y="1758"/>
                  <a:ext cx="398" cy="244"/>
                  <a:chOff x="3287" y="1137"/>
                  <a:chExt cx="398" cy="244"/>
                </a:xfrm>
              </p:grpSpPr>
              <p:sp>
                <p:nvSpPr>
                  <p:cNvPr id="183766" name="AutoShape 52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67" name="AutoShape 52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68" name="AutoShape 52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69" name="AutoShape 53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765" name="AutoShape 531"/>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02" name="Group 532"/>
              <p:cNvGrpSpPr>
                <a:grpSpLocks/>
              </p:cNvGrpSpPr>
              <p:nvPr/>
            </p:nvGrpSpPr>
            <p:grpSpPr bwMode="auto">
              <a:xfrm rot="280085">
                <a:off x="3284" y="1095"/>
                <a:ext cx="902" cy="865"/>
                <a:chOff x="3238" y="1137"/>
                <a:chExt cx="902" cy="865"/>
              </a:xfrm>
            </p:grpSpPr>
            <p:sp>
              <p:nvSpPr>
                <p:cNvPr id="183738" name="AutoShape 533"/>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346" name="Group 534"/>
                <p:cNvGrpSpPr>
                  <a:grpSpLocks/>
                </p:cNvGrpSpPr>
                <p:nvPr/>
              </p:nvGrpSpPr>
              <p:grpSpPr bwMode="auto">
                <a:xfrm>
                  <a:off x="3287" y="1137"/>
                  <a:ext cx="398" cy="244"/>
                  <a:chOff x="3287" y="1137"/>
                  <a:chExt cx="398" cy="244"/>
                </a:xfrm>
              </p:grpSpPr>
              <p:sp>
                <p:nvSpPr>
                  <p:cNvPr id="183756" name="AutoShape 53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7" name="AutoShape 53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8" name="AutoShape 53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9" name="AutoShape 53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50" name="Group 539"/>
                <p:cNvGrpSpPr>
                  <a:grpSpLocks/>
                </p:cNvGrpSpPr>
                <p:nvPr/>
              </p:nvGrpSpPr>
              <p:grpSpPr bwMode="auto">
                <a:xfrm rot="4714562">
                  <a:off x="3794" y="1216"/>
                  <a:ext cx="398" cy="244"/>
                  <a:chOff x="3287" y="1137"/>
                  <a:chExt cx="398" cy="244"/>
                </a:xfrm>
              </p:grpSpPr>
              <p:sp>
                <p:nvSpPr>
                  <p:cNvPr id="183752" name="AutoShape 54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3" name="AutoShape 54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4" name="AutoShape 54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5" name="AutoShape 54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62" name="Group 544"/>
                <p:cNvGrpSpPr>
                  <a:grpSpLocks/>
                </p:cNvGrpSpPr>
                <p:nvPr/>
              </p:nvGrpSpPr>
              <p:grpSpPr bwMode="auto">
                <a:xfrm rot="-5488476">
                  <a:off x="3161" y="1604"/>
                  <a:ext cx="398" cy="244"/>
                  <a:chOff x="3287" y="1137"/>
                  <a:chExt cx="398" cy="244"/>
                </a:xfrm>
              </p:grpSpPr>
              <p:sp>
                <p:nvSpPr>
                  <p:cNvPr id="183748" name="AutoShape 54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49" name="AutoShape 54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0" name="AutoShape 54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51" name="AutoShape 54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63" name="Group 549"/>
                <p:cNvGrpSpPr>
                  <a:grpSpLocks/>
                </p:cNvGrpSpPr>
                <p:nvPr/>
              </p:nvGrpSpPr>
              <p:grpSpPr bwMode="auto">
                <a:xfrm rot="-10198482">
                  <a:off x="3631" y="1758"/>
                  <a:ext cx="398" cy="244"/>
                  <a:chOff x="3287" y="1137"/>
                  <a:chExt cx="398" cy="244"/>
                </a:xfrm>
              </p:grpSpPr>
              <p:sp>
                <p:nvSpPr>
                  <p:cNvPr id="183744" name="AutoShape 55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45" name="AutoShape 55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46" name="AutoShape 55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47" name="AutoShape 55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743" name="AutoShape 554"/>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64" name="Group 555"/>
              <p:cNvGrpSpPr>
                <a:grpSpLocks/>
              </p:cNvGrpSpPr>
              <p:nvPr/>
            </p:nvGrpSpPr>
            <p:grpSpPr bwMode="auto">
              <a:xfrm rot="3642818">
                <a:off x="3270" y="1101"/>
                <a:ext cx="902" cy="865"/>
                <a:chOff x="3238" y="1137"/>
                <a:chExt cx="902" cy="865"/>
              </a:xfrm>
            </p:grpSpPr>
            <p:sp>
              <p:nvSpPr>
                <p:cNvPr id="183716" name="AutoShape 556"/>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377" name="Group 557"/>
                <p:cNvGrpSpPr>
                  <a:grpSpLocks/>
                </p:cNvGrpSpPr>
                <p:nvPr/>
              </p:nvGrpSpPr>
              <p:grpSpPr bwMode="auto">
                <a:xfrm>
                  <a:off x="3287" y="1137"/>
                  <a:ext cx="398" cy="244"/>
                  <a:chOff x="3287" y="1137"/>
                  <a:chExt cx="398" cy="244"/>
                </a:xfrm>
              </p:grpSpPr>
              <p:sp>
                <p:nvSpPr>
                  <p:cNvPr id="183734" name="AutoShape 55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5" name="AutoShape 55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6" name="AutoShape 56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7" name="AutoShape 56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78" name="Group 562"/>
                <p:cNvGrpSpPr>
                  <a:grpSpLocks/>
                </p:cNvGrpSpPr>
                <p:nvPr/>
              </p:nvGrpSpPr>
              <p:grpSpPr bwMode="auto">
                <a:xfrm rot="4714562">
                  <a:off x="3794" y="1216"/>
                  <a:ext cx="398" cy="244"/>
                  <a:chOff x="3287" y="1137"/>
                  <a:chExt cx="398" cy="244"/>
                </a:xfrm>
              </p:grpSpPr>
              <p:sp>
                <p:nvSpPr>
                  <p:cNvPr id="183730" name="AutoShape 56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1" name="AutoShape 56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2" name="AutoShape 56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33" name="AutoShape 56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89" name="Group 567"/>
                <p:cNvGrpSpPr>
                  <a:grpSpLocks/>
                </p:cNvGrpSpPr>
                <p:nvPr/>
              </p:nvGrpSpPr>
              <p:grpSpPr bwMode="auto">
                <a:xfrm rot="-5488476">
                  <a:off x="3161" y="1604"/>
                  <a:ext cx="398" cy="244"/>
                  <a:chOff x="3287" y="1137"/>
                  <a:chExt cx="398" cy="244"/>
                </a:xfrm>
              </p:grpSpPr>
              <p:sp>
                <p:nvSpPr>
                  <p:cNvPr id="183726" name="AutoShape 56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7" name="AutoShape 56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8" name="AutoShape 57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9" name="AutoShape 57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90" name="Group 572"/>
                <p:cNvGrpSpPr>
                  <a:grpSpLocks/>
                </p:cNvGrpSpPr>
                <p:nvPr/>
              </p:nvGrpSpPr>
              <p:grpSpPr bwMode="auto">
                <a:xfrm rot="-10198482">
                  <a:off x="3631" y="1758"/>
                  <a:ext cx="398" cy="244"/>
                  <a:chOff x="3287" y="1137"/>
                  <a:chExt cx="398" cy="244"/>
                </a:xfrm>
              </p:grpSpPr>
              <p:sp>
                <p:nvSpPr>
                  <p:cNvPr id="183722" name="AutoShape 57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3" name="AutoShape 57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4" name="AutoShape 57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25" name="AutoShape 57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721" name="AutoShape 577"/>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3392" name="Group 579"/>
            <p:cNvGrpSpPr>
              <a:grpSpLocks/>
            </p:cNvGrpSpPr>
            <p:nvPr/>
          </p:nvGrpSpPr>
          <p:grpSpPr bwMode="auto">
            <a:xfrm rot="2831649">
              <a:off x="3500024" y="1529293"/>
              <a:ext cx="1460503" cy="1431925"/>
              <a:chOff x="3284" y="1083"/>
              <a:chExt cx="920" cy="902"/>
            </a:xfrm>
          </p:grpSpPr>
          <p:grpSp>
            <p:nvGrpSpPr>
              <p:cNvPr id="183393" name="Group 580"/>
              <p:cNvGrpSpPr>
                <a:grpSpLocks/>
              </p:cNvGrpSpPr>
              <p:nvPr/>
            </p:nvGrpSpPr>
            <p:grpSpPr bwMode="auto">
              <a:xfrm>
                <a:off x="3292" y="1103"/>
                <a:ext cx="902" cy="865"/>
                <a:chOff x="3238" y="1137"/>
                <a:chExt cx="902" cy="865"/>
              </a:xfrm>
            </p:grpSpPr>
            <p:sp>
              <p:nvSpPr>
                <p:cNvPr id="183690" name="AutoShape 581"/>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394" name="Group 582"/>
                <p:cNvGrpSpPr>
                  <a:grpSpLocks/>
                </p:cNvGrpSpPr>
                <p:nvPr/>
              </p:nvGrpSpPr>
              <p:grpSpPr bwMode="auto">
                <a:xfrm>
                  <a:off x="3287" y="1137"/>
                  <a:ext cx="398" cy="244"/>
                  <a:chOff x="3287" y="1137"/>
                  <a:chExt cx="398" cy="244"/>
                </a:xfrm>
              </p:grpSpPr>
              <p:sp>
                <p:nvSpPr>
                  <p:cNvPr id="183708" name="AutoShape 58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9" name="AutoShape 58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10" name="AutoShape 58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11" name="AutoShape 58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95" name="Group 587"/>
                <p:cNvGrpSpPr>
                  <a:grpSpLocks/>
                </p:cNvGrpSpPr>
                <p:nvPr/>
              </p:nvGrpSpPr>
              <p:grpSpPr bwMode="auto">
                <a:xfrm rot="4714562">
                  <a:off x="3794" y="1216"/>
                  <a:ext cx="398" cy="244"/>
                  <a:chOff x="3287" y="1137"/>
                  <a:chExt cx="398" cy="244"/>
                </a:xfrm>
              </p:grpSpPr>
              <p:sp>
                <p:nvSpPr>
                  <p:cNvPr id="183704" name="AutoShape 58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5" name="AutoShape 58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6" name="AutoShape 59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7" name="AutoShape 59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96" name="Group 592"/>
                <p:cNvGrpSpPr>
                  <a:grpSpLocks/>
                </p:cNvGrpSpPr>
                <p:nvPr/>
              </p:nvGrpSpPr>
              <p:grpSpPr bwMode="auto">
                <a:xfrm rot="-5488476">
                  <a:off x="3161" y="1604"/>
                  <a:ext cx="398" cy="244"/>
                  <a:chOff x="3287" y="1137"/>
                  <a:chExt cx="398" cy="244"/>
                </a:xfrm>
              </p:grpSpPr>
              <p:sp>
                <p:nvSpPr>
                  <p:cNvPr id="183700" name="AutoShape 59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1" name="AutoShape 59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2" name="AutoShape 59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703" name="AutoShape 59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97" name="Group 597"/>
                <p:cNvGrpSpPr>
                  <a:grpSpLocks/>
                </p:cNvGrpSpPr>
                <p:nvPr/>
              </p:nvGrpSpPr>
              <p:grpSpPr bwMode="auto">
                <a:xfrm rot="-10198482">
                  <a:off x="3631" y="1758"/>
                  <a:ext cx="398" cy="244"/>
                  <a:chOff x="3287" y="1137"/>
                  <a:chExt cx="398" cy="244"/>
                </a:xfrm>
              </p:grpSpPr>
              <p:sp>
                <p:nvSpPr>
                  <p:cNvPr id="183696" name="AutoShape 59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97" name="AutoShape 59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98" name="AutoShape 60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99" name="AutoShape 60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695" name="AutoShape 602"/>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398" name="Group 603"/>
              <p:cNvGrpSpPr>
                <a:grpSpLocks/>
              </p:cNvGrpSpPr>
              <p:nvPr/>
            </p:nvGrpSpPr>
            <p:grpSpPr bwMode="auto">
              <a:xfrm rot="-518282">
                <a:off x="3302" y="1119"/>
                <a:ext cx="902" cy="865"/>
                <a:chOff x="3238" y="1137"/>
                <a:chExt cx="902" cy="865"/>
              </a:xfrm>
            </p:grpSpPr>
            <p:sp>
              <p:nvSpPr>
                <p:cNvPr id="183668" name="AutoShape 604"/>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399" name="Group 605"/>
                <p:cNvGrpSpPr>
                  <a:grpSpLocks/>
                </p:cNvGrpSpPr>
                <p:nvPr/>
              </p:nvGrpSpPr>
              <p:grpSpPr bwMode="auto">
                <a:xfrm>
                  <a:off x="3287" y="1137"/>
                  <a:ext cx="398" cy="244"/>
                  <a:chOff x="3287" y="1137"/>
                  <a:chExt cx="398" cy="244"/>
                </a:xfrm>
              </p:grpSpPr>
              <p:sp>
                <p:nvSpPr>
                  <p:cNvPr id="183686" name="AutoShape 60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7" name="AutoShape 60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8" name="AutoShape 60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9" name="AutoShape 60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00" name="Group 610"/>
                <p:cNvGrpSpPr>
                  <a:grpSpLocks/>
                </p:cNvGrpSpPr>
                <p:nvPr/>
              </p:nvGrpSpPr>
              <p:grpSpPr bwMode="auto">
                <a:xfrm rot="4714562">
                  <a:off x="3794" y="1216"/>
                  <a:ext cx="398" cy="244"/>
                  <a:chOff x="3287" y="1137"/>
                  <a:chExt cx="398" cy="244"/>
                </a:xfrm>
              </p:grpSpPr>
              <p:sp>
                <p:nvSpPr>
                  <p:cNvPr id="183682" name="AutoShape 61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3" name="AutoShape 61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4" name="AutoShape 61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5" name="AutoShape 61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01" name="Group 615"/>
                <p:cNvGrpSpPr>
                  <a:grpSpLocks/>
                </p:cNvGrpSpPr>
                <p:nvPr/>
              </p:nvGrpSpPr>
              <p:grpSpPr bwMode="auto">
                <a:xfrm rot="-5488476">
                  <a:off x="3161" y="1604"/>
                  <a:ext cx="398" cy="244"/>
                  <a:chOff x="3287" y="1137"/>
                  <a:chExt cx="398" cy="244"/>
                </a:xfrm>
              </p:grpSpPr>
              <p:sp>
                <p:nvSpPr>
                  <p:cNvPr id="183678" name="AutoShape 61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79" name="AutoShape 61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0" name="AutoShape 61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81" name="AutoShape 61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10" name="Group 620"/>
                <p:cNvGrpSpPr>
                  <a:grpSpLocks/>
                </p:cNvGrpSpPr>
                <p:nvPr/>
              </p:nvGrpSpPr>
              <p:grpSpPr bwMode="auto">
                <a:xfrm rot="-10198482">
                  <a:off x="3631" y="1758"/>
                  <a:ext cx="398" cy="244"/>
                  <a:chOff x="3287" y="1137"/>
                  <a:chExt cx="398" cy="244"/>
                </a:xfrm>
              </p:grpSpPr>
              <p:sp>
                <p:nvSpPr>
                  <p:cNvPr id="183674" name="AutoShape 62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75" name="AutoShape 62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76" name="AutoShape 62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77" name="AutoShape 62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673" name="AutoShape 625"/>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11" name="Group 626"/>
              <p:cNvGrpSpPr>
                <a:grpSpLocks/>
              </p:cNvGrpSpPr>
              <p:nvPr/>
            </p:nvGrpSpPr>
            <p:grpSpPr bwMode="auto">
              <a:xfrm rot="280085">
                <a:off x="3284" y="1095"/>
                <a:ext cx="902" cy="865"/>
                <a:chOff x="3238" y="1137"/>
                <a:chExt cx="902" cy="865"/>
              </a:xfrm>
            </p:grpSpPr>
            <p:sp>
              <p:nvSpPr>
                <p:cNvPr id="183646" name="AutoShape 627"/>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416" name="Group 628"/>
                <p:cNvGrpSpPr>
                  <a:grpSpLocks/>
                </p:cNvGrpSpPr>
                <p:nvPr/>
              </p:nvGrpSpPr>
              <p:grpSpPr bwMode="auto">
                <a:xfrm>
                  <a:off x="3287" y="1137"/>
                  <a:ext cx="398" cy="244"/>
                  <a:chOff x="3287" y="1137"/>
                  <a:chExt cx="398" cy="244"/>
                </a:xfrm>
              </p:grpSpPr>
              <p:sp>
                <p:nvSpPr>
                  <p:cNvPr id="183664" name="AutoShape 62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5" name="AutoShape 63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6" name="AutoShape 63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7" name="AutoShape 63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17" name="Group 633"/>
                <p:cNvGrpSpPr>
                  <a:grpSpLocks/>
                </p:cNvGrpSpPr>
                <p:nvPr/>
              </p:nvGrpSpPr>
              <p:grpSpPr bwMode="auto">
                <a:xfrm rot="4714562">
                  <a:off x="3794" y="1216"/>
                  <a:ext cx="398" cy="244"/>
                  <a:chOff x="3287" y="1137"/>
                  <a:chExt cx="398" cy="244"/>
                </a:xfrm>
              </p:grpSpPr>
              <p:sp>
                <p:nvSpPr>
                  <p:cNvPr id="183660" name="AutoShape 63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1" name="AutoShape 63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2" name="AutoShape 63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63" name="AutoShape 63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18" name="Group 638"/>
                <p:cNvGrpSpPr>
                  <a:grpSpLocks/>
                </p:cNvGrpSpPr>
                <p:nvPr/>
              </p:nvGrpSpPr>
              <p:grpSpPr bwMode="auto">
                <a:xfrm rot="-5488476">
                  <a:off x="3161" y="1604"/>
                  <a:ext cx="398" cy="244"/>
                  <a:chOff x="3287" y="1137"/>
                  <a:chExt cx="398" cy="244"/>
                </a:xfrm>
              </p:grpSpPr>
              <p:sp>
                <p:nvSpPr>
                  <p:cNvPr id="183656" name="AutoShape 63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7" name="AutoShape 64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8" name="AutoShape 64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9" name="AutoShape 64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19" name="Group 643"/>
                <p:cNvGrpSpPr>
                  <a:grpSpLocks/>
                </p:cNvGrpSpPr>
                <p:nvPr/>
              </p:nvGrpSpPr>
              <p:grpSpPr bwMode="auto">
                <a:xfrm rot="-10198482">
                  <a:off x="3631" y="1758"/>
                  <a:ext cx="398" cy="244"/>
                  <a:chOff x="3287" y="1137"/>
                  <a:chExt cx="398" cy="244"/>
                </a:xfrm>
              </p:grpSpPr>
              <p:sp>
                <p:nvSpPr>
                  <p:cNvPr id="183652" name="AutoShape 64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3" name="AutoShape 64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4" name="AutoShape 64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55" name="AutoShape 64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651" name="AutoShape 648"/>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20" name="Group 649"/>
              <p:cNvGrpSpPr>
                <a:grpSpLocks/>
              </p:cNvGrpSpPr>
              <p:nvPr/>
            </p:nvGrpSpPr>
            <p:grpSpPr bwMode="auto">
              <a:xfrm rot="3642818">
                <a:off x="3270" y="1101"/>
                <a:ext cx="902" cy="865"/>
                <a:chOff x="3238" y="1137"/>
                <a:chExt cx="902" cy="865"/>
              </a:xfrm>
            </p:grpSpPr>
            <p:sp>
              <p:nvSpPr>
                <p:cNvPr id="183624" name="AutoShape 650"/>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3423" name="Group 651"/>
                <p:cNvGrpSpPr>
                  <a:grpSpLocks/>
                </p:cNvGrpSpPr>
                <p:nvPr/>
              </p:nvGrpSpPr>
              <p:grpSpPr bwMode="auto">
                <a:xfrm>
                  <a:off x="3287" y="1137"/>
                  <a:ext cx="398" cy="244"/>
                  <a:chOff x="3287" y="1137"/>
                  <a:chExt cx="398" cy="244"/>
                </a:xfrm>
              </p:grpSpPr>
              <p:sp>
                <p:nvSpPr>
                  <p:cNvPr id="183642" name="AutoShape 65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43" name="AutoShape 65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44" name="AutoShape 65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45" name="AutoShape 65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46" name="Group 656"/>
                <p:cNvGrpSpPr>
                  <a:grpSpLocks/>
                </p:cNvGrpSpPr>
                <p:nvPr/>
              </p:nvGrpSpPr>
              <p:grpSpPr bwMode="auto">
                <a:xfrm rot="4714562">
                  <a:off x="3794" y="1216"/>
                  <a:ext cx="398" cy="244"/>
                  <a:chOff x="3287" y="1137"/>
                  <a:chExt cx="398" cy="244"/>
                </a:xfrm>
              </p:grpSpPr>
              <p:sp>
                <p:nvSpPr>
                  <p:cNvPr id="183638" name="AutoShape 65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9" name="AutoShape 65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40" name="AutoShape 65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41" name="AutoShape 66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50" name="Group 661"/>
                <p:cNvGrpSpPr>
                  <a:grpSpLocks/>
                </p:cNvGrpSpPr>
                <p:nvPr/>
              </p:nvGrpSpPr>
              <p:grpSpPr bwMode="auto">
                <a:xfrm rot="-5488476">
                  <a:off x="3161" y="1604"/>
                  <a:ext cx="398" cy="244"/>
                  <a:chOff x="3287" y="1137"/>
                  <a:chExt cx="398" cy="244"/>
                </a:xfrm>
              </p:grpSpPr>
              <p:sp>
                <p:nvSpPr>
                  <p:cNvPr id="183634" name="AutoShape 66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5" name="AutoShape 66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6" name="AutoShape 66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7" name="AutoShape 66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451" name="Group 666"/>
                <p:cNvGrpSpPr>
                  <a:grpSpLocks/>
                </p:cNvGrpSpPr>
                <p:nvPr/>
              </p:nvGrpSpPr>
              <p:grpSpPr bwMode="auto">
                <a:xfrm rot="-10198482">
                  <a:off x="3631" y="1758"/>
                  <a:ext cx="398" cy="244"/>
                  <a:chOff x="3287" y="1137"/>
                  <a:chExt cx="398" cy="244"/>
                </a:xfrm>
              </p:grpSpPr>
              <p:sp>
                <p:nvSpPr>
                  <p:cNvPr id="183630" name="AutoShape 66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1" name="AutoShape 66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2" name="AutoShape 66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633" name="AutoShape 67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3629" name="AutoShape 671"/>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sp>
          <p:nvSpPr>
            <p:cNvPr id="183412" name="Line 672"/>
            <p:cNvSpPr>
              <a:spLocks noChangeShapeType="1"/>
            </p:cNvSpPr>
            <p:nvPr/>
          </p:nvSpPr>
          <p:spPr bwMode="auto">
            <a:xfrm>
              <a:off x="3400427" y="1524000"/>
              <a:ext cx="9525" cy="100013"/>
            </a:xfrm>
            <a:prstGeom prst="line">
              <a:avLst/>
            </a:prstGeom>
            <a:noFill/>
            <a:ln w="22225">
              <a:solidFill>
                <a:schemeClr val="tx1"/>
              </a:solidFill>
              <a:round/>
              <a:headEnd/>
              <a:tailEnd/>
            </a:ln>
          </p:spPr>
          <p:txBody>
            <a:bodyPr/>
            <a:lstStyle/>
            <a:p>
              <a:endParaRPr lang="en-US" dirty="0"/>
            </a:p>
          </p:txBody>
        </p:sp>
        <p:sp>
          <p:nvSpPr>
            <p:cNvPr id="183413" name="Freeform 673"/>
            <p:cNvSpPr>
              <a:spLocks/>
            </p:cNvSpPr>
            <p:nvPr/>
          </p:nvSpPr>
          <p:spPr bwMode="auto">
            <a:xfrm>
              <a:off x="3409951" y="1557339"/>
              <a:ext cx="1652588" cy="1166812"/>
            </a:xfrm>
            <a:custGeom>
              <a:avLst/>
              <a:gdLst>
                <a:gd name="T0" fmla="*/ 0 w 1041"/>
                <a:gd name="T1" fmla="*/ 0 h 735"/>
                <a:gd name="T2" fmla="*/ 271463 w 1041"/>
                <a:gd name="T3" fmla="*/ 247650 h 735"/>
                <a:gd name="T4" fmla="*/ 1423988 w 1041"/>
                <a:gd name="T5" fmla="*/ 1109662 h 735"/>
                <a:gd name="T6" fmla="*/ 1652588 w 1041"/>
                <a:gd name="T7" fmla="*/ 1166812 h 735"/>
                <a:gd name="T8" fmla="*/ 0 60000 65536"/>
                <a:gd name="T9" fmla="*/ 0 60000 65536"/>
                <a:gd name="T10" fmla="*/ 0 60000 65536"/>
                <a:gd name="T11" fmla="*/ 0 60000 65536"/>
                <a:gd name="T12" fmla="*/ 0 w 1041"/>
                <a:gd name="T13" fmla="*/ 0 h 735"/>
                <a:gd name="T14" fmla="*/ 1041 w 1041"/>
                <a:gd name="T15" fmla="*/ 735 h 735"/>
              </a:gdLst>
              <a:ahLst/>
              <a:cxnLst>
                <a:cxn ang="T8">
                  <a:pos x="T0" y="T1"/>
                </a:cxn>
                <a:cxn ang="T9">
                  <a:pos x="T2" y="T3"/>
                </a:cxn>
                <a:cxn ang="T10">
                  <a:pos x="T4" y="T5"/>
                </a:cxn>
                <a:cxn ang="T11">
                  <a:pos x="T6" y="T7"/>
                </a:cxn>
              </a:cxnLst>
              <a:rect l="T12" t="T13" r="T14" b="T15"/>
              <a:pathLst>
                <a:path w="1041" h="735">
                  <a:moveTo>
                    <a:pt x="0" y="0"/>
                  </a:moveTo>
                  <a:lnTo>
                    <a:pt x="171" y="156"/>
                  </a:lnTo>
                  <a:lnTo>
                    <a:pt x="897" y="699"/>
                  </a:lnTo>
                  <a:lnTo>
                    <a:pt x="1041" y="735"/>
                  </a:lnTo>
                </a:path>
              </a:pathLst>
            </a:custGeom>
            <a:noFill/>
            <a:ln w="22225" cap="flat" cmpd="sng">
              <a:solidFill>
                <a:schemeClr val="tx1"/>
              </a:solidFill>
              <a:prstDash val="solid"/>
              <a:round/>
              <a:headEnd type="none" w="med" len="med"/>
              <a:tailEnd type="none" w="med" len="med"/>
            </a:ln>
          </p:spPr>
          <p:txBody>
            <a:bodyPr/>
            <a:lstStyle/>
            <a:p>
              <a:endParaRPr lang="en-US" dirty="0"/>
            </a:p>
          </p:txBody>
        </p:sp>
        <p:sp>
          <p:nvSpPr>
            <p:cNvPr id="183414" name="Freeform 674"/>
            <p:cNvSpPr>
              <a:spLocks/>
            </p:cNvSpPr>
            <p:nvPr/>
          </p:nvSpPr>
          <p:spPr bwMode="auto">
            <a:xfrm>
              <a:off x="1690689" y="1562113"/>
              <a:ext cx="1700212" cy="1419225"/>
            </a:xfrm>
            <a:custGeom>
              <a:avLst/>
              <a:gdLst>
                <a:gd name="T0" fmla="*/ 1700212 w 1071"/>
                <a:gd name="T1" fmla="*/ 0 h 894"/>
                <a:gd name="T2" fmla="*/ 1462087 w 1071"/>
                <a:gd name="T3" fmla="*/ 271463 h 894"/>
                <a:gd name="T4" fmla="*/ 428625 w 1071"/>
                <a:gd name="T5" fmla="*/ 1138238 h 894"/>
                <a:gd name="T6" fmla="*/ 0 w 1071"/>
                <a:gd name="T7" fmla="*/ 1419225 h 894"/>
                <a:gd name="T8" fmla="*/ 0 60000 65536"/>
                <a:gd name="T9" fmla="*/ 0 60000 65536"/>
                <a:gd name="T10" fmla="*/ 0 60000 65536"/>
                <a:gd name="T11" fmla="*/ 0 60000 65536"/>
                <a:gd name="T12" fmla="*/ 0 w 1071"/>
                <a:gd name="T13" fmla="*/ 0 h 894"/>
                <a:gd name="T14" fmla="*/ 1071 w 1071"/>
                <a:gd name="T15" fmla="*/ 894 h 894"/>
              </a:gdLst>
              <a:ahLst/>
              <a:cxnLst>
                <a:cxn ang="T8">
                  <a:pos x="T0" y="T1"/>
                </a:cxn>
                <a:cxn ang="T9">
                  <a:pos x="T2" y="T3"/>
                </a:cxn>
                <a:cxn ang="T10">
                  <a:pos x="T4" y="T5"/>
                </a:cxn>
                <a:cxn ang="T11">
                  <a:pos x="T6" y="T7"/>
                </a:cxn>
              </a:cxnLst>
              <a:rect l="T12" t="T13" r="T14" b="T15"/>
              <a:pathLst>
                <a:path w="1071" h="894">
                  <a:moveTo>
                    <a:pt x="1071" y="0"/>
                  </a:moveTo>
                  <a:lnTo>
                    <a:pt x="921" y="171"/>
                  </a:lnTo>
                  <a:lnTo>
                    <a:pt x="270" y="717"/>
                  </a:lnTo>
                  <a:lnTo>
                    <a:pt x="0" y="894"/>
                  </a:lnTo>
                </a:path>
              </a:pathLst>
            </a:custGeom>
            <a:noFill/>
            <a:ln w="22225" cap="flat" cmpd="sng">
              <a:solidFill>
                <a:schemeClr val="tx1"/>
              </a:solidFill>
              <a:prstDash val="solid"/>
              <a:round/>
              <a:headEnd type="none" w="med" len="med"/>
              <a:tailEnd type="none" w="med" len="med"/>
            </a:ln>
          </p:spPr>
          <p:txBody>
            <a:bodyPr/>
            <a:lstStyle/>
            <a:p>
              <a:endParaRPr lang="en-US" dirty="0"/>
            </a:p>
          </p:txBody>
        </p:sp>
        <p:sp>
          <p:nvSpPr>
            <p:cNvPr id="183415" name="Freeform 675"/>
            <p:cNvSpPr>
              <a:spLocks/>
            </p:cNvSpPr>
            <p:nvPr/>
          </p:nvSpPr>
          <p:spPr bwMode="auto">
            <a:xfrm>
              <a:off x="1666877" y="6257938"/>
              <a:ext cx="619125" cy="885825"/>
            </a:xfrm>
            <a:custGeom>
              <a:avLst/>
              <a:gdLst>
                <a:gd name="T0" fmla="*/ 0 w 390"/>
                <a:gd name="T1" fmla="*/ 38100 h 558"/>
                <a:gd name="T2" fmla="*/ 561975 w 390"/>
                <a:gd name="T3" fmla="*/ 0 h 558"/>
                <a:gd name="T4" fmla="*/ 619125 w 390"/>
                <a:gd name="T5" fmla="*/ 857250 h 558"/>
                <a:gd name="T6" fmla="*/ 38100 w 390"/>
                <a:gd name="T7" fmla="*/ 885825 h 558"/>
                <a:gd name="T8" fmla="*/ 0 w 390"/>
                <a:gd name="T9" fmla="*/ 38100 h 558"/>
                <a:gd name="T10" fmla="*/ 0 60000 65536"/>
                <a:gd name="T11" fmla="*/ 0 60000 65536"/>
                <a:gd name="T12" fmla="*/ 0 60000 65536"/>
                <a:gd name="T13" fmla="*/ 0 60000 65536"/>
                <a:gd name="T14" fmla="*/ 0 60000 65536"/>
                <a:gd name="T15" fmla="*/ 0 w 390"/>
                <a:gd name="T16" fmla="*/ 0 h 558"/>
                <a:gd name="T17" fmla="*/ 390 w 390"/>
                <a:gd name="T18" fmla="*/ 558 h 558"/>
              </a:gdLst>
              <a:ahLst/>
              <a:cxnLst>
                <a:cxn ang="T10">
                  <a:pos x="T0" y="T1"/>
                </a:cxn>
                <a:cxn ang="T11">
                  <a:pos x="T2" y="T3"/>
                </a:cxn>
                <a:cxn ang="T12">
                  <a:pos x="T4" y="T5"/>
                </a:cxn>
                <a:cxn ang="T13">
                  <a:pos x="T6" y="T7"/>
                </a:cxn>
                <a:cxn ang="T14">
                  <a:pos x="T8" y="T9"/>
                </a:cxn>
              </a:cxnLst>
              <a:rect l="T15" t="T16" r="T17" b="T18"/>
              <a:pathLst>
                <a:path w="390" h="558">
                  <a:moveTo>
                    <a:pt x="0" y="24"/>
                  </a:moveTo>
                  <a:lnTo>
                    <a:pt x="354" y="0"/>
                  </a:lnTo>
                  <a:lnTo>
                    <a:pt x="390" y="540"/>
                  </a:lnTo>
                  <a:lnTo>
                    <a:pt x="24" y="558"/>
                  </a:lnTo>
                  <a:lnTo>
                    <a:pt x="0" y="24"/>
                  </a:lnTo>
                  <a:close/>
                </a:path>
              </a:pathLst>
            </a:custGeom>
            <a:noFill/>
            <a:ln w="12700" cap="flat" cmpd="sng">
              <a:solidFill>
                <a:schemeClr val="tx1"/>
              </a:solidFill>
              <a:prstDash val="solid"/>
              <a:round/>
              <a:headEnd/>
              <a:tailEnd/>
            </a:ln>
          </p:spPr>
          <p:txBody>
            <a:bodyPr/>
            <a:lstStyle/>
            <a:p>
              <a:endParaRPr lang="en-US" dirty="0"/>
            </a:p>
          </p:txBody>
        </p:sp>
        <p:grpSp>
          <p:nvGrpSpPr>
            <p:cNvPr id="183452" name="Group 903"/>
            <p:cNvGrpSpPr>
              <a:grpSpLocks/>
            </p:cNvGrpSpPr>
            <p:nvPr/>
          </p:nvGrpSpPr>
          <p:grpSpPr bwMode="auto">
            <a:xfrm>
              <a:off x="1562110" y="7629538"/>
              <a:ext cx="3738563" cy="214313"/>
              <a:chOff x="984" y="4806"/>
              <a:chExt cx="2355" cy="135"/>
            </a:xfrm>
          </p:grpSpPr>
          <p:grpSp>
            <p:nvGrpSpPr>
              <p:cNvPr id="183453" name="Group 678"/>
              <p:cNvGrpSpPr>
                <a:grpSpLocks/>
              </p:cNvGrpSpPr>
              <p:nvPr/>
            </p:nvGrpSpPr>
            <p:grpSpPr bwMode="auto">
              <a:xfrm>
                <a:off x="984" y="4848"/>
                <a:ext cx="2352" cy="48"/>
                <a:chOff x="1011" y="5022"/>
                <a:chExt cx="2352" cy="48"/>
              </a:xfrm>
            </p:grpSpPr>
            <p:sp>
              <p:nvSpPr>
                <p:cNvPr id="183618" name="Freeform 676"/>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619" name="Freeform 677"/>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nvGrpSpPr>
              <p:cNvPr id="183454" name="Group 679"/>
              <p:cNvGrpSpPr>
                <a:grpSpLocks/>
              </p:cNvGrpSpPr>
              <p:nvPr/>
            </p:nvGrpSpPr>
            <p:grpSpPr bwMode="auto">
              <a:xfrm>
                <a:off x="987" y="4824"/>
                <a:ext cx="2352" cy="48"/>
                <a:chOff x="1011" y="5022"/>
                <a:chExt cx="2352" cy="48"/>
              </a:xfrm>
            </p:grpSpPr>
            <p:sp>
              <p:nvSpPr>
                <p:cNvPr id="183616" name="Freeform 680"/>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617" name="Freeform 681"/>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sp>
            <p:nvSpPr>
              <p:cNvPr id="183613" name="Freeform 682"/>
              <p:cNvSpPr>
                <a:spLocks/>
              </p:cNvSpPr>
              <p:nvPr/>
            </p:nvSpPr>
            <p:spPr bwMode="auto">
              <a:xfrm>
                <a:off x="1209" y="4812"/>
                <a:ext cx="1941" cy="129"/>
              </a:xfrm>
              <a:custGeom>
                <a:avLst/>
                <a:gdLst>
                  <a:gd name="T0" fmla="*/ 6 w 1941"/>
                  <a:gd name="T1" fmla="*/ 15 h 129"/>
                  <a:gd name="T2" fmla="*/ 21 w 1941"/>
                  <a:gd name="T3" fmla="*/ 33 h 129"/>
                  <a:gd name="T4" fmla="*/ 12 w 1941"/>
                  <a:gd name="T5" fmla="*/ 54 h 129"/>
                  <a:gd name="T6" fmla="*/ 6 w 1941"/>
                  <a:gd name="T7" fmla="*/ 84 h 129"/>
                  <a:gd name="T8" fmla="*/ 0 w 1941"/>
                  <a:gd name="T9" fmla="*/ 96 h 129"/>
                  <a:gd name="T10" fmla="*/ 21 w 1941"/>
                  <a:gd name="T11" fmla="*/ 81 h 129"/>
                  <a:gd name="T12" fmla="*/ 54 w 1941"/>
                  <a:gd name="T13" fmla="*/ 75 h 129"/>
                  <a:gd name="T14" fmla="*/ 165 w 1941"/>
                  <a:gd name="T15" fmla="*/ 108 h 129"/>
                  <a:gd name="T16" fmla="*/ 261 w 1941"/>
                  <a:gd name="T17" fmla="*/ 99 h 129"/>
                  <a:gd name="T18" fmla="*/ 300 w 1941"/>
                  <a:gd name="T19" fmla="*/ 99 h 129"/>
                  <a:gd name="T20" fmla="*/ 351 w 1941"/>
                  <a:gd name="T21" fmla="*/ 111 h 129"/>
                  <a:gd name="T22" fmla="*/ 561 w 1941"/>
                  <a:gd name="T23" fmla="*/ 126 h 129"/>
                  <a:gd name="T24" fmla="*/ 762 w 1941"/>
                  <a:gd name="T25" fmla="*/ 126 h 129"/>
                  <a:gd name="T26" fmla="*/ 930 w 1941"/>
                  <a:gd name="T27" fmla="*/ 129 h 129"/>
                  <a:gd name="T28" fmla="*/ 1170 w 1941"/>
                  <a:gd name="T29" fmla="*/ 129 h 129"/>
                  <a:gd name="T30" fmla="*/ 1356 w 1941"/>
                  <a:gd name="T31" fmla="*/ 126 h 129"/>
                  <a:gd name="T32" fmla="*/ 1473 w 1941"/>
                  <a:gd name="T33" fmla="*/ 117 h 129"/>
                  <a:gd name="T34" fmla="*/ 1566 w 1941"/>
                  <a:gd name="T35" fmla="*/ 105 h 129"/>
                  <a:gd name="T36" fmla="*/ 1605 w 1941"/>
                  <a:gd name="T37" fmla="*/ 96 h 129"/>
                  <a:gd name="T38" fmla="*/ 1674 w 1941"/>
                  <a:gd name="T39" fmla="*/ 93 h 129"/>
                  <a:gd name="T40" fmla="*/ 1725 w 1941"/>
                  <a:gd name="T41" fmla="*/ 105 h 129"/>
                  <a:gd name="T42" fmla="*/ 1767 w 1941"/>
                  <a:gd name="T43" fmla="*/ 102 h 129"/>
                  <a:gd name="T44" fmla="*/ 1794 w 1941"/>
                  <a:gd name="T45" fmla="*/ 75 h 129"/>
                  <a:gd name="T46" fmla="*/ 1818 w 1941"/>
                  <a:gd name="T47" fmla="*/ 72 h 129"/>
                  <a:gd name="T48" fmla="*/ 1863 w 1941"/>
                  <a:gd name="T49" fmla="*/ 72 h 129"/>
                  <a:gd name="T50" fmla="*/ 1884 w 1941"/>
                  <a:gd name="T51" fmla="*/ 105 h 129"/>
                  <a:gd name="T52" fmla="*/ 1920 w 1941"/>
                  <a:gd name="T53" fmla="*/ 105 h 129"/>
                  <a:gd name="T54" fmla="*/ 1941 w 1941"/>
                  <a:gd name="T55" fmla="*/ 102 h 129"/>
                  <a:gd name="T56" fmla="*/ 1938 w 1941"/>
                  <a:gd name="T57" fmla="*/ 69 h 129"/>
                  <a:gd name="T58" fmla="*/ 1917 w 1941"/>
                  <a:gd name="T59" fmla="*/ 48 h 129"/>
                  <a:gd name="T60" fmla="*/ 1932 w 1941"/>
                  <a:gd name="T61" fmla="*/ 15 h 129"/>
                  <a:gd name="T62" fmla="*/ 1743 w 1941"/>
                  <a:gd name="T63" fmla="*/ 3 h 129"/>
                  <a:gd name="T64" fmla="*/ 1647 w 1941"/>
                  <a:gd name="T65" fmla="*/ 6 h 129"/>
                  <a:gd name="T66" fmla="*/ 1350 w 1941"/>
                  <a:gd name="T67" fmla="*/ 0 h 129"/>
                  <a:gd name="T68" fmla="*/ 975 w 1941"/>
                  <a:gd name="T69" fmla="*/ 0 h 129"/>
                  <a:gd name="T70" fmla="*/ 699 w 1941"/>
                  <a:gd name="T71" fmla="*/ 0 h 129"/>
                  <a:gd name="T72" fmla="*/ 492 w 1941"/>
                  <a:gd name="T73" fmla="*/ 0 h 129"/>
                  <a:gd name="T74" fmla="*/ 378 w 1941"/>
                  <a:gd name="T75" fmla="*/ 9 h 129"/>
                  <a:gd name="T76" fmla="*/ 306 w 1941"/>
                  <a:gd name="T77" fmla="*/ 9 h 129"/>
                  <a:gd name="T78" fmla="*/ 255 w 1941"/>
                  <a:gd name="T79" fmla="*/ 3 h 129"/>
                  <a:gd name="T80" fmla="*/ 174 w 1941"/>
                  <a:gd name="T81" fmla="*/ 0 h 129"/>
                  <a:gd name="T82" fmla="*/ 102 w 1941"/>
                  <a:gd name="T83" fmla="*/ 0 h 129"/>
                  <a:gd name="T84" fmla="*/ 24 w 1941"/>
                  <a:gd name="T85" fmla="*/ 3 h 129"/>
                  <a:gd name="T86" fmla="*/ 6 w 1941"/>
                  <a:gd name="T87" fmla="*/ 15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41"/>
                  <a:gd name="T133" fmla="*/ 0 h 129"/>
                  <a:gd name="T134" fmla="*/ 1941 w 1941"/>
                  <a:gd name="T135" fmla="*/ 129 h 1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41" h="129">
                    <a:moveTo>
                      <a:pt x="6" y="15"/>
                    </a:moveTo>
                    <a:lnTo>
                      <a:pt x="21" y="33"/>
                    </a:lnTo>
                    <a:lnTo>
                      <a:pt x="12" y="54"/>
                    </a:lnTo>
                    <a:lnTo>
                      <a:pt x="6" y="84"/>
                    </a:lnTo>
                    <a:lnTo>
                      <a:pt x="0" y="96"/>
                    </a:lnTo>
                    <a:lnTo>
                      <a:pt x="21" y="81"/>
                    </a:lnTo>
                    <a:lnTo>
                      <a:pt x="54" y="75"/>
                    </a:lnTo>
                    <a:lnTo>
                      <a:pt x="165" y="108"/>
                    </a:lnTo>
                    <a:lnTo>
                      <a:pt x="261" y="99"/>
                    </a:lnTo>
                    <a:lnTo>
                      <a:pt x="300" y="99"/>
                    </a:lnTo>
                    <a:lnTo>
                      <a:pt x="351" y="111"/>
                    </a:lnTo>
                    <a:lnTo>
                      <a:pt x="561" y="126"/>
                    </a:lnTo>
                    <a:lnTo>
                      <a:pt x="762" y="126"/>
                    </a:lnTo>
                    <a:lnTo>
                      <a:pt x="930" y="129"/>
                    </a:lnTo>
                    <a:lnTo>
                      <a:pt x="1170" y="129"/>
                    </a:lnTo>
                    <a:lnTo>
                      <a:pt x="1356" y="126"/>
                    </a:lnTo>
                    <a:lnTo>
                      <a:pt x="1473" y="117"/>
                    </a:lnTo>
                    <a:lnTo>
                      <a:pt x="1566" y="105"/>
                    </a:lnTo>
                    <a:lnTo>
                      <a:pt x="1605" y="96"/>
                    </a:lnTo>
                    <a:lnTo>
                      <a:pt x="1674" y="93"/>
                    </a:lnTo>
                    <a:lnTo>
                      <a:pt x="1725" y="105"/>
                    </a:lnTo>
                    <a:lnTo>
                      <a:pt x="1767" y="102"/>
                    </a:lnTo>
                    <a:lnTo>
                      <a:pt x="1794" y="75"/>
                    </a:lnTo>
                    <a:lnTo>
                      <a:pt x="1818" y="72"/>
                    </a:lnTo>
                    <a:lnTo>
                      <a:pt x="1863" y="72"/>
                    </a:lnTo>
                    <a:lnTo>
                      <a:pt x="1884" y="105"/>
                    </a:lnTo>
                    <a:lnTo>
                      <a:pt x="1920" y="105"/>
                    </a:lnTo>
                    <a:lnTo>
                      <a:pt x="1941" y="102"/>
                    </a:lnTo>
                    <a:lnTo>
                      <a:pt x="1938" y="69"/>
                    </a:lnTo>
                    <a:lnTo>
                      <a:pt x="1917" y="48"/>
                    </a:lnTo>
                    <a:lnTo>
                      <a:pt x="1932" y="15"/>
                    </a:lnTo>
                    <a:lnTo>
                      <a:pt x="1743" y="3"/>
                    </a:lnTo>
                    <a:lnTo>
                      <a:pt x="1647" y="6"/>
                    </a:lnTo>
                    <a:lnTo>
                      <a:pt x="1350" y="0"/>
                    </a:lnTo>
                    <a:lnTo>
                      <a:pt x="975" y="0"/>
                    </a:lnTo>
                    <a:lnTo>
                      <a:pt x="699" y="0"/>
                    </a:lnTo>
                    <a:lnTo>
                      <a:pt x="492" y="0"/>
                    </a:lnTo>
                    <a:lnTo>
                      <a:pt x="378" y="9"/>
                    </a:lnTo>
                    <a:lnTo>
                      <a:pt x="306" y="9"/>
                    </a:lnTo>
                    <a:lnTo>
                      <a:pt x="255" y="3"/>
                    </a:lnTo>
                    <a:lnTo>
                      <a:pt x="174" y="0"/>
                    </a:lnTo>
                    <a:lnTo>
                      <a:pt x="102" y="0"/>
                    </a:lnTo>
                    <a:lnTo>
                      <a:pt x="24" y="3"/>
                    </a:lnTo>
                    <a:lnTo>
                      <a:pt x="6" y="15"/>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614" name="Freeform 683"/>
              <p:cNvSpPr>
                <a:spLocks/>
              </p:cNvSpPr>
              <p:nvPr/>
            </p:nvSpPr>
            <p:spPr bwMode="auto">
              <a:xfrm>
                <a:off x="1464" y="4812"/>
                <a:ext cx="60" cy="114"/>
              </a:xfrm>
              <a:custGeom>
                <a:avLst/>
                <a:gdLst>
                  <a:gd name="T0" fmla="*/ 3 w 60"/>
                  <a:gd name="T1" fmla="*/ 6 h 114"/>
                  <a:gd name="T2" fmla="*/ 9 w 60"/>
                  <a:gd name="T3" fmla="*/ 30 h 114"/>
                  <a:gd name="T4" fmla="*/ 9 w 60"/>
                  <a:gd name="T5" fmla="*/ 60 h 114"/>
                  <a:gd name="T6" fmla="*/ 3 w 60"/>
                  <a:gd name="T7" fmla="*/ 87 h 114"/>
                  <a:gd name="T8" fmla="*/ 0 w 60"/>
                  <a:gd name="T9" fmla="*/ 108 h 114"/>
                  <a:gd name="T10" fmla="*/ 30 w 60"/>
                  <a:gd name="T11" fmla="*/ 114 h 114"/>
                  <a:gd name="T12" fmla="*/ 57 w 60"/>
                  <a:gd name="T13" fmla="*/ 105 h 114"/>
                  <a:gd name="T14" fmla="*/ 60 w 60"/>
                  <a:gd name="T15" fmla="*/ 72 h 114"/>
                  <a:gd name="T16" fmla="*/ 60 w 60"/>
                  <a:gd name="T17" fmla="*/ 33 h 114"/>
                  <a:gd name="T18" fmla="*/ 51 w 60"/>
                  <a:gd name="T19" fmla="*/ 3 h 114"/>
                  <a:gd name="T20" fmla="*/ 24 w 60"/>
                  <a:gd name="T21" fmla="*/ 0 h 114"/>
                  <a:gd name="T22" fmla="*/ 3 w 60"/>
                  <a:gd name="T23" fmla="*/ 6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3615" name="Freeform 684"/>
              <p:cNvSpPr>
                <a:spLocks/>
              </p:cNvSpPr>
              <p:nvPr/>
            </p:nvSpPr>
            <p:spPr bwMode="auto">
              <a:xfrm flipH="1">
                <a:off x="2832" y="4806"/>
                <a:ext cx="60" cy="114"/>
              </a:xfrm>
              <a:custGeom>
                <a:avLst/>
                <a:gdLst>
                  <a:gd name="T0" fmla="*/ 3 w 60"/>
                  <a:gd name="T1" fmla="*/ 6 h 114"/>
                  <a:gd name="T2" fmla="*/ 9 w 60"/>
                  <a:gd name="T3" fmla="*/ 30 h 114"/>
                  <a:gd name="T4" fmla="*/ 9 w 60"/>
                  <a:gd name="T5" fmla="*/ 60 h 114"/>
                  <a:gd name="T6" fmla="*/ 3 w 60"/>
                  <a:gd name="T7" fmla="*/ 87 h 114"/>
                  <a:gd name="T8" fmla="*/ 0 w 60"/>
                  <a:gd name="T9" fmla="*/ 108 h 114"/>
                  <a:gd name="T10" fmla="*/ 30 w 60"/>
                  <a:gd name="T11" fmla="*/ 114 h 114"/>
                  <a:gd name="T12" fmla="*/ 57 w 60"/>
                  <a:gd name="T13" fmla="*/ 105 h 114"/>
                  <a:gd name="T14" fmla="*/ 60 w 60"/>
                  <a:gd name="T15" fmla="*/ 72 h 114"/>
                  <a:gd name="T16" fmla="*/ 60 w 60"/>
                  <a:gd name="T17" fmla="*/ 33 h 114"/>
                  <a:gd name="T18" fmla="*/ 51 w 60"/>
                  <a:gd name="T19" fmla="*/ 3 h 114"/>
                  <a:gd name="T20" fmla="*/ 24 w 60"/>
                  <a:gd name="T21" fmla="*/ 0 h 114"/>
                  <a:gd name="T22" fmla="*/ 3 w 60"/>
                  <a:gd name="T23" fmla="*/ 6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nvGrpSpPr>
            <p:cNvPr id="183455" name="Group 720"/>
            <p:cNvGrpSpPr>
              <a:grpSpLocks/>
            </p:cNvGrpSpPr>
            <p:nvPr/>
          </p:nvGrpSpPr>
          <p:grpSpPr bwMode="auto">
            <a:xfrm flipH="1">
              <a:off x="2539938" y="3822718"/>
              <a:ext cx="349254" cy="1671641"/>
              <a:chOff x="3319" y="2456"/>
              <a:chExt cx="220" cy="987"/>
            </a:xfrm>
          </p:grpSpPr>
          <p:sp>
            <p:nvSpPr>
              <p:cNvPr id="183580" name="Freeform 686"/>
              <p:cNvSpPr>
                <a:spLocks/>
              </p:cNvSpPr>
              <p:nvPr/>
            </p:nvSpPr>
            <p:spPr bwMode="auto">
              <a:xfrm rot="127355">
                <a:off x="3450" y="2462"/>
                <a:ext cx="23" cy="181"/>
              </a:xfrm>
              <a:custGeom>
                <a:avLst/>
                <a:gdLst>
                  <a:gd name="T0" fmla="*/ 0 w 12"/>
                  <a:gd name="T1" fmla="*/ 0 h 97"/>
                  <a:gd name="T2" fmla="*/ 0 w 12"/>
                  <a:gd name="T3" fmla="*/ 181 h 97"/>
                  <a:gd name="T4" fmla="*/ 23 w 12"/>
                  <a:gd name="T5" fmla="*/ 181 h 97"/>
                  <a:gd name="T6" fmla="*/ 23 w 12"/>
                  <a:gd name="T7" fmla="*/ 0 h 97"/>
                  <a:gd name="T8" fmla="*/ 0 w 12"/>
                  <a:gd name="T9" fmla="*/ 0 h 97"/>
                  <a:gd name="T10" fmla="*/ 0 60000 65536"/>
                  <a:gd name="T11" fmla="*/ 0 60000 65536"/>
                  <a:gd name="T12" fmla="*/ 0 60000 65536"/>
                  <a:gd name="T13" fmla="*/ 0 60000 65536"/>
                  <a:gd name="T14" fmla="*/ 0 60000 65536"/>
                  <a:gd name="T15" fmla="*/ 0 w 12"/>
                  <a:gd name="T16" fmla="*/ 0 h 97"/>
                  <a:gd name="T17" fmla="*/ 12 w 12"/>
                  <a:gd name="T18" fmla="*/ 97 h 97"/>
                </a:gdLst>
                <a:ahLst/>
                <a:cxnLst>
                  <a:cxn ang="T10">
                    <a:pos x="T0" y="T1"/>
                  </a:cxn>
                  <a:cxn ang="T11">
                    <a:pos x="T2" y="T3"/>
                  </a:cxn>
                  <a:cxn ang="T12">
                    <a:pos x="T4" y="T5"/>
                  </a:cxn>
                  <a:cxn ang="T13">
                    <a:pos x="T6" y="T7"/>
                  </a:cxn>
                  <a:cxn ang="T14">
                    <a:pos x="T8" y="T9"/>
                  </a:cxn>
                </a:cxnLst>
                <a:rect l="T15" t="T16" r="T17" b="T18"/>
                <a:pathLst>
                  <a:path w="12" h="97">
                    <a:moveTo>
                      <a:pt x="0" y="0"/>
                    </a:moveTo>
                    <a:lnTo>
                      <a:pt x="0" y="97"/>
                    </a:lnTo>
                    <a:lnTo>
                      <a:pt x="12" y="97"/>
                    </a:lnTo>
                    <a:lnTo>
                      <a:pt x="12" y="0"/>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1" name="Freeform 687"/>
              <p:cNvSpPr>
                <a:spLocks/>
              </p:cNvSpPr>
              <p:nvPr/>
            </p:nvSpPr>
            <p:spPr bwMode="auto">
              <a:xfrm>
                <a:off x="3423" y="2643"/>
                <a:ext cx="96" cy="65"/>
              </a:xfrm>
              <a:custGeom>
                <a:avLst/>
                <a:gdLst>
                  <a:gd name="T0" fmla="*/ 19 w 96"/>
                  <a:gd name="T1" fmla="*/ 3 h 65"/>
                  <a:gd name="T2" fmla="*/ 44 w 96"/>
                  <a:gd name="T3" fmla="*/ 4 h 65"/>
                  <a:gd name="T4" fmla="*/ 96 w 96"/>
                  <a:gd name="T5" fmla="*/ 0 h 65"/>
                  <a:gd name="T6" fmla="*/ 96 w 96"/>
                  <a:gd name="T7" fmla="*/ 18 h 65"/>
                  <a:gd name="T8" fmla="*/ 42 w 96"/>
                  <a:gd name="T9" fmla="*/ 65 h 65"/>
                  <a:gd name="T10" fmla="*/ 1 w 96"/>
                  <a:gd name="T11" fmla="*/ 64 h 65"/>
                  <a:gd name="T12" fmla="*/ 0 w 96"/>
                  <a:gd name="T13" fmla="*/ 47 h 65"/>
                  <a:gd name="T14" fmla="*/ 20 w 96"/>
                  <a:gd name="T15" fmla="*/ 47 h 65"/>
                  <a:gd name="T16" fmla="*/ 19 w 96"/>
                  <a:gd name="T17" fmla="*/ 3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65"/>
                  <a:gd name="T29" fmla="*/ 96 w 9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65">
                    <a:moveTo>
                      <a:pt x="19" y="3"/>
                    </a:moveTo>
                    <a:lnTo>
                      <a:pt x="44" y="4"/>
                    </a:lnTo>
                    <a:lnTo>
                      <a:pt x="96" y="0"/>
                    </a:lnTo>
                    <a:lnTo>
                      <a:pt x="96" y="18"/>
                    </a:lnTo>
                    <a:lnTo>
                      <a:pt x="42" y="65"/>
                    </a:lnTo>
                    <a:lnTo>
                      <a:pt x="1" y="64"/>
                    </a:lnTo>
                    <a:lnTo>
                      <a:pt x="0" y="47"/>
                    </a:lnTo>
                    <a:lnTo>
                      <a:pt x="20" y="47"/>
                    </a:lnTo>
                    <a:lnTo>
                      <a:pt x="19" y="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2" name="Freeform 688"/>
              <p:cNvSpPr>
                <a:spLocks/>
              </p:cNvSpPr>
              <p:nvPr/>
            </p:nvSpPr>
            <p:spPr bwMode="auto">
              <a:xfrm rot="127355">
                <a:off x="3465" y="2659"/>
                <a:ext cx="29" cy="30"/>
              </a:xfrm>
              <a:custGeom>
                <a:avLst/>
                <a:gdLst>
                  <a:gd name="T0" fmla="*/ 0 w 15"/>
                  <a:gd name="T1" fmla="*/ 0 h 16"/>
                  <a:gd name="T2" fmla="*/ 0 w 15"/>
                  <a:gd name="T3" fmla="*/ 30 h 16"/>
                  <a:gd name="T4" fmla="*/ 29 w 15"/>
                  <a:gd name="T5" fmla="*/ 0 h 16"/>
                  <a:gd name="T6" fmla="*/ 0 w 15"/>
                  <a:gd name="T7" fmla="*/ 0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0" y="0"/>
                    </a:moveTo>
                    <a:lnTo>
                      <a:pt x="0" y="16"/>
                    </a:lnTo>
                    <a:lnTo>
                      <a:pt x="15" y="0"/>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3" name="Freeform 689"/>
              <p:cNvSpPr>
                <a:spLocks/>
              </p:cNvSpPr>
              <p:nvPr/>
            </p:nvSpPr>
            <p:spPr bwMode="auto">
              <a:xfrm rot="127355">
                <a:off x="3414" y="2708"/>
                <a:ext cx="82" cy="247"/>
              </a:xfrm>
              <a:custGeom>
                <a:avLst/>
                <a:gdLst>
                  <a:gd name="T0" fmla="*/ 33 w 42"/>
                  <a:gd name="T1" fmla="*/ 2 h 133"/>
                  <a:gd name="T2" fmla="*/ 74 w 42"/>
                  <a:gd name="T3" fmla="*/ 0 h 133"/>
                  <a:gd name="T4" fmla="*/ 82 w 42"/>
                  <a:gd name="T5" fmla="*/ 247 h 133"/>
                  <a:gd name="T6" fmla="*/ 0 w 42"/>
                  <a:gd name="T7" fmla="*/ 247 h 133"/>
                  <a:gd name="T8" fmla="*/ 4 w 42"/>
                  <a:gd name="T9" fmla="*/ 0 h 133"/>
                  <a:gd name="T10" fmla="*/ 53 w 42"/>
                  <a:gd name="T11" fmla="*/ 0 h 133"/>
                  <a:gd name="T12" fmla="*/ 33 w 42"/>
                  <a:gd name="T13" fmla="*/ 2 h 133"/>
                  <a:gd name="T14" fmla="*/ 0 60000 65536"/>
                  <a:gd name="T15" fmla="*/ 0 60000 65536"/>
                  <a:gd name="T16" fmla="*/ 0 60000 65536"/>
                  <a:gd name="T17" fmla="*/ 0 60000 65536"/>
                  <a:gd name="T18" fmla="*/ 0 60000 65536"/>
                  <a:gd name="T19" fmla="*/ 0 60000 65536"/>
                  <a:gd name="T20" fmla="*/ 0 60000 65536"/>
                  <a:gd name="T21" fmla="*/ 0 w 42"/>
                  <a:gd name="T22" fmla="*/ 0 h 133"/>
                  <a:gd name="T23" fmla="*/ 42 w 42"/>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33">
                    <a:moveTo>
                      <a:pt x="17" y="1"/>
                    </a:moveTo>
                    <a:lnTo>
                      <a:pt x="38" y="0"/>
                    </a:lnTo>
                    <a:lnTo>
                      <a:pt x="42" y="133"/>
                    </a:lnTo>
                    <a:lnTo>
                      <a:pt x="0" y="133"/>
                    </a:lnTo>
                    <a:lnTo>
                      <a:pt x="2" y="0"/>
                    </a:lnTo>
                    <a:lnTo>
                      <a:pt x="27" y="0"/>
                    </a:lnTo>
                    <a:lnTo>
                      <a:pt x="17" y="1"/>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4" name="Freeform 690"/>
              <p:cNvSpPr>
                <a:spLocks/>
              </p:cNvSpPr>
              <p:nvPr/>
            </p:nvSpPr>
            <p:spPr bwMode="auto">
              <a:xfrm rot="127355">
                <a:off x="3419" y="2955"/>
                <a:ext cx="60" cy="28"/>
              </a:xfrm>
              <a:custGeom>
                <a:avLst/>
                <a:gdLst>
                  <a:gd name="T0" fmla="*/ 6 w 31"/>
                  <a:gd name="T1" fmla="*/ 4 h 15"/>
                  <a:gd name="T2" fmla="*/ 58 w 31"/>
                  <a:gd name="T3" fmla="*/ 0 h 15"/>
                  <a:gd name="T4" fmla="*/ 60 w 31"/>
                  <a:gd name="T5" fmla="*/ 28 h 15"/>
                  <a:gd name="T6" fmla="*/ 0 w 31"/>
                  <a:gd name="T7" fmla="*/ 28 h 15"/>
                  <a:gd name="T8" fmla="*/ 6 w 31"/>
                  <a:gd name="T9" fmla="*/ 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3" y="2"/>
                    </a:moveTo>
                    <a:lnTo>
                      <a:pt x="30" y="0"/>
                    </a:lnTo>
                    <a:lnTo>
                      <a:pt x="31" y="15"/>
                    </a:lnTo>
                    <a:lnTo>
                      <a:pt x="0" y="15"/>
                    </a:lnTo>
                    <a:lnTo>
                      <a:pt x="3" y="2"/>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5" name="Freeform 691"/>
              <p:cNvSpPr>
                <a:spLocks/>
              </p:cNvSpPr>
              <p:nvPr/>
            </p:nvSpPr>
            <p:spPr bwMode="auto">
              <a:xfrm rot="127355">
                <a:off x="3375" y="2986"/>
                <a:ext cx="115" cy="202"/>
              </a:xfrm>
              <a:custGeom>
                <a:avLst/>
                <a:gdLst>
                  <a:gd name="T0" fmla="*/ 10 w 59"/>
                  <a:gd name="T1" fmla="*/ 0 h 109"/>
                  <a:gd name="T2" fmla="*/ 115 w 59"/>
                  <a:gd name="T3" fmla="*/ 0 h 109"/>
                  <a:gd name="T4" fmla="*/ 115 w 59"/>
                  <a:gd name="T5" fmla="*/ 202 h 109"/>
                  <a:gd name="T6" fmla="*/ 41 w 59"/>
                  <a:gd name="T7" fmla="*/ 202 h 109"/>
                  <a:gd name="T8" fmla="*/ 39 w 59"/>
                  <a:gd name="T9" fmla="*/ 163 h 109"/>
                  <a:gd name="T10" fmla="*/ 0 w 59"/>
                  <a:gd name="T11" fmla="*/ 161 h 109"/>
                  <a:gd name="T12" fmla="*/ 0 w 59"/>
                  <a:gd name="T13" fmla="*/ 78 h 109"/>
                  <a:gd name="T14" fmla="*/ 10 w 59"/>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109"/>
                  <a:gd name="T26" fmla="*/ 59 w 59"/>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109">
                    <a:moveTo>
                      <a:pt x="5" y="0"/>
                    </a:moveTo>
                    <a:lnTo>
                      <a:pt x="59" y="0"/>
                    </a:lnTo>
                    <a:lnTo>
                      <a:pt x="59" y="109"/>
                    </a:lnTo>
                    <a:lnTo>
                      <a:pt x="21" y="109"/>
                    </a:lnTo>
                    <a:lnTo>
                      <a:pt x="20" y="88"/>
                    </a:lnTo>
                    <a:lnTo>
                      <a:pt x="0" y="87"/>
                    </a:lnTo>
                    <a:lnTo>
                      <a:pt x="0" y="42"/>
                    </a:lnTo>
                    <a:lnTo>
                      <a:pt x="5"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6" name="Line 692"/>
              <p:cNvSpPr>
                <a:spLocks noChangeShapeType="1"/>
              </p:cNvSpPr>
              <p:nvPr/>
            </p:nvSpPr>
            <p:spPr bwMode="auto">
              <a:xfrm rot="127355">
                <a:off x="3461" y="2989"/>
                <a:ext cx="0" cy="204"/>
              </a:xfrm>
              <a:prstGeom prst="line">
                <a:avLst/>
              </a:prstGeom>
              <a:noFill/>
              <a:ln w="9525">
                <a:solidFill>
                  <a:schemeClr val="tx1"/>
                </a:solidFill>
                <a:round/>
                <a:headEnd/>
                <a:tailEnd/>
              </a:ln>
            </p:spPr>
            <p:txBody>
              <a:bodyPr/>
              <a:lstStyle/>
              <a:p>
                <a:endParaRPr lang="en-US" dirty="0"/>
              </a:p>
            </p:txBody>
          </p:sp>
          <p:sp>
            <p:nvSpPr>
              <p:cNvPr id="183587" name="Freeform 693"/>
              <p:cNvSpPr>
                <a:spLocks/>
              </p:cNvSpPr>
              <p:nvPr/>
            </p:nvSpPr>
            <p:spPr bwMode="auto">
              <a:xfrm>
                <a:off x="3328" y="2949"/>
                <a:ext cx="56" cy="114"/>
              </a:xfrm>
              <a:custGeom>
                <a:avLst/>
                <a:gdLst>
                  <a:gd name="T0" fmla="*/ 56 w 56"/>
                  <a:gd name="T1" fmla="*/ 35 h 114"/>
                  <a:gd name="T2" fmla="*/ 45 w 56"/>
                  <a:gd name="T3" fmla="*/ 114 h 114"/>
                  <a:gd name="T4" fmla="*/ 25 w 56"/>
                  <a:gd name="T5" fmla="*/ 111 h 114"/>
                  <a:gd name="T6" fmla="*/ 11 w 56"/>
                  <a:gd name="T7" fmla="*/ 101 h 114"/>
                  <a:gd name="T8" fmla="*/ 0 w 56"/>
                  <a:gd name="T9" fmla="*/ 77 h 114"/>
                  <a:gd name="T10" fmla="*/ 17 w 56"/>
                  <a:gd name="T11" fmla="*/ 0 h 114"/>
                  <a:gd name="T12" fmla="*/ 31 w 56"/>
                  <a:gd name="T13" fmla="*/ 25 h 114"/>
                  <a:gd name="T14" fmla="*/ 47 w 56"/>
                  <a:gd name="T15" fmla="*/ 44 h 114"/>
                  <a:gd name="T16" fmla="*/ 56 w 56"/>
                  <a:gd name="T17" fmla="*/ 3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14"/>
                  <a:gd name="T29" fmla="*/ 56 w 56"/>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14">
                    <a:moveTo>
                      <a:pt x="56" y="35"/>
                    </a:moveTo>
                    <a:lnTo>
                      <a:pt x="45" y="114"/>
                    </a:lnTo>
                    <a:lnTo>
                      <a:pt x="25" y="111"/>
                    </a:lnTo>
                    <a:lnTo>
                      <a:pt x="11" y="101"/>
                    </a:lnTo>
                    <a:lnTo>
                      <a:pt x="0" y="77"/>
                    </a:lnTo>
                    <a:lnTo>
                      <a:pt x="17" y="0"/>
                    </a:lnTo>
                    <a:lnTo>
                      <a:pt x="31" y="25"/>
                    </a:lnTo>
                    <a:lnTo>
                      <a:pt x="47" y="44"/>
                    </a:lnTo>
                    <a:lnTo>
                      <a:pt x="56" y="3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8" name="Freeform 694"/>
              <p:cNvSpPr>
                <a:spLocks/>
              </p:cNvSpPr>
              <p:nvPr/>
            </p:nvSpPr>
            <p:spPr bwMode="auto">
              <a:xfrm>
                <a:off x="3343" y="2945"/>
                <a:ext cx="48" cy="45"/>
              </a:xfrm>
              <a:custGeom>
                <a:avLst/>
                <a:gdLst>
                  <a:gd name="T0" fmla="*/ 0 w 48"/>
                  <a:gd name="T1" fmla="*/ 0 h 45"/>
                  <a:gd name="T2" fmla="*/ 11 w 48"/>
                  <a:gd name="T3" fmla="*/ 24 h 45"/>
                  <a:gd name="T4" fmla="*/ 20 w 48"/>
                  <a:gd name="T5" fmla="*/ 33 h 45"/>
                  <a:gd name="T6" fmla="*/ 29 w 48"/>
                  <a:gd name="T7" fmla="*/ 45 h 45"/>
                  <a:gd name="T8" fmla="*/ 38 w 48"/>
                  <a:gd name="T9" fmla="*/ 45 h 45"/>
                  <a:gd name="T10" fmla="*/ 48 w 48"/>
                  <a:gd name="T11" fmla="*/ 40 h 45"/>
                  <a:gd name="T12" fmla="*/ 36 w 48"/>
                  <a:gd name="T13" fmla="*/ 21 h 45"/>
                  <a:gd name="T14" fmla="*/ 25 w 48"/>
                  <a:gd name="T15" fmla="*/ 7 h 45"/>
                  <a:gd name="T16" fmla="*/ 0 w 48"/>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5"/>
                  <a:gd name="T29" fmla="*/ 48 w 48"/>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5">
                    <a:moveTo>
                      <a:pt x="0" y="0"/>
                    </a:moveTo>
                    <a:lnTo>
                      <a:pt x="11" y="24"/>
                    </a:lnTo>
                    <a:lnTo>
                      <a:pt x="20" y="33"/>
                    </a:lnTo>
                    <a:lnTo>
                      <a:pt x="29" y="45"/>
                    </a:lnTo>
                    <a:lnTo>
                      <a:pt x="38" y="45"/>
                    </a:lnTo>
                    <a:lnTo>
                      <a:pt x="48" y="40"/>
                    </a:lnTo>
                    <a:lnTo>
                      <a:pt x="36" y="21"/>
                    </a:lnTo>
                    <a:lnTo>
                      <a:pt x="25" y="7"/>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89" name="Freeform 695"/>
              <p:cNvSpPr>
                <a:spLocks/>
              </p:cNvSpPr>
              <p:nvPr/>
            </p:nvSpPr>
            <p:spPr bwMode="auto">
              <a:xfrm>
                <a:off x="3483" y="2972"/>
                <a:ext cx="56" cy="160"/>
              </a:xfrm>
              <a:custGeom>
                <a:avLst/>
                <a:gdLst>
                  <a:gd name="T0" fmla="*/ 5 w 56"/>
                  <a:gd name="T1" fmla="*/ 0 h 160"/>
                  <a:gd name="T2" fmla="*/ 0 w 56"/>
                  <a:gd name="T3" fmla="*/ 144 h 160"/>
                  <a:gd name="T4" fmla="*/ 11 w 56"/>
                  <a:gd name="T5" fmla="*/ 157 h 160"/>
                  <a:gd name="T6" fmla="*/ 23 w 56"/>
                  <a:gd name="T7" fmla="*/ 160 h 160"/>
                  <a:gd name="T8" fmla="*/ 38 w 56"/>
                  <a:gd name="T9" fmla="*/ 159 h 160"/>
                  <a:gd name="T10" fmla="*/ 51 w 56"/>
                  <a:gd name="T11" fmla="*/ 151 h 160"/>
                  <a:gd name="T12" fmla="*/ 56 w 56"/>
                  <a:gd name="T13" fmla="*/ 6 h 160"/>
                  <a:gd name="T14" fmla="*/ 42 w 56"/>
                  <a:gd name="T15" fmla="*/ 15 h 160"/>
                  <a:gd name="T16" fmla="*/ 23 w 56"/>
                  <a:gd name="T17" fmla="*/ 15 h 160"/>
                  <a:gd name="T18" fmla="*/ 5 w 56"/>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60"/>
                  <a:gd name="T32" fmla="*/ 56 w 56"/>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60">
                    <a:moveTo>
                      <a:pt x="5" y="0"/>
                    </a:moveTo>
                    <a:lnTo>
                      <a:pt x="0" y="144"/>
                    </a:lnTo>
                    <a:lnTo>
                      <a:pt x="11" y="157"/>
                    </a:lnTo>
                    <a:lnTo>
                      <a:pt x="23" y="160"/>
                    </a:lnTo>
                    <a:lnTo>
                      <a:pt x="38" y="159"/>
                    </a:lnTo>
                    <a:lnTo>
                      <a:pt x="51" y="151"/>
                    </a:lnTo>
                    <a:lnTo>
                      <a:pt x="56" y="6"/>
                    </a:lnTo>
                    <a:lnTo>
                      <a:pt x="42" y="15"/>
                    </a:lnTo>
                    <a:lnTo>
                      <a:pt x="23" y="15"/>
                    </a:lnTo>
                    <a:lnTo>
                      <a:pt x="5"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90" name="Freeform 697"/>
              <p:cNvSpPr>
                <a:spLocks/>
              </p:cNvSpPr>
              <p:nvPr/>
            </p:nvSpPr>
            <p:spPr bwMode="auto">
              <a:xfrm rot="127355">
                <a:off x="3385" y="3062"/>
                <a:ext cx="29" cy="69"/>
              </a:xfrm>
              <a:custGeom>
                <a:avLst/>
                <a:gdLst>
                  <a:gd name="T0" fmla="*/ 2 w 15"/>
                  <a:gd name="T1" fmla="*/ 7 h 37"/>
                  <a:gd name="T2" fmla="*/ 0 w 15"/>
                  <a:gd name="T3" fmla="*/ 58 h 37"/>
                  <a:gd name="T4" fmla="*/ 6 w 15"/>
                  <a:gd name="T5" fmla="*/ 69 h 37"/>
                  <a:gd name="T6" fmla="*/ 25 w 15"/>
                  <a:gd name="T7" fmla="*/ 69 h 37"/>
                  <a:gd name="T8" fmla="*/ 29 w 15"/>
                  <a:gd name="T9" fmla="*/ 45 h 37"/>
                  <a:gd name="T10" fmla="*/ 29 w 15"/>
                  <a:gd name="T11" fmla="*/ 2 h 37"/>
                  <a:gd name="T12" fmla="*/ 12 w 15"/>
                  <a:gd name="T13" fmla="*/ 0 h 37"/>
                  <a:gd name="T14" fmla="*/ 2 w 15"/>
                  <a:gd name="T15" fmla="*/ 7 h 3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7"/>
                  <a:gd name="T26" fmla="*/ 15 w 1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7">
                    <a:moveTo>
                      <a:pt x="1" y="4"/>
                    </a:moveTo>
                    <a:lnTo>
                      <a:pt x="0" y="31"/>
                    </a:lnTo>
                    <a:lnTo>
                      <a:pt x="3" y="37"/>
                    </a:lnTo>
                    <a:lnTo>
                      <a:pt x="13" y="37"/>
                    </a:lnTo>
                    <a:lnTo>
                      <a:pt x="15" y="24"/>
                    </a:lnTo>
                    <a:lnTo>
                      <a:pt x="15" y="1"/>
                    </a:lnTo>
                    <a:lnTo>
                      <a:pt x="6" y="0"/>
                    </a:lnTo>
                    <a:lnTo>
                      <a:pt x="1" y="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3591" name="Freeform 698"/>
              <p:cNvSpPr>
                <a:spLocks/>
              </p:cNvSpPr>
              <p:nvPr/>
            </p:nvSpPr>
            <p:spPr bwMode="auto">
              <a:xfrm rot="127355">
                <a:off x="3319" y="3141"/>
                <a:ext cx="92" cy="100"/>
              </a:xfrm>
              <a:custGeom>
                <a:avLst/>
                <a:gdLst>
                  <a:gd name="T0" fmla="*/ 51 w 47"/>
                  <a:gd name="T1" fmla="*/ 0 h 54"/>
                  <a:gd name="T2" fmla="*/ 23 w 47"/>
                  <a:gd name="T3" fmla="*/ 28 h 54"/>
                  <a:gd name="T4" fmla="*/ 12 w 47"/>
                  <a:gd name="T5" fmla="*/ 28 h 54"/>
                  <a:gd name="T6" fmla="*/ 0 w 47"/>
                  <a:gd name="T7" fmla="*/ 48 h 54"/>
                  <a:gd name="T8" fmla="*/ 0 w 47"/>
                  <a:gd name="T9" fmla="*/ 78 h 54"/>
                  <a:gd name="T10" fmla="*/ 10 w 47"/>
                  <a:gd name="T11" fmla="*/ 100 h 54"/>
                  <a:gd name="T12" fmla="*/ 92 w 47"/>
                  <a:gd name="T13" fmla="*/ 43 h 54"/>
                  <a:gd name="T14" fmla="*/ 92 w 47"/>
                  <a:gd name="T15" fmla="*/ 4 h 54"/>
                  <a:gd name="T16" fmla="*/ 51 w 47"/>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54"/>
                  <a:gd name="T29" fmla="*/ 47 w 47"/>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54">
                    <a:moveTo>
                      <a:pt x="26" y="0"/>
                    </a:moveTo>
                    <a:lnTo>
                      <a:pt x="12" y="15"/>
                    </a:lnTo>
                    <a:lnTo>
                      <a:pt x="6" y="15"/>
                    </a:lnTo>
                    <a:lnTo>
                      <a:pt x="0" y="26"/>
                    </a:lnTo>
                    <a:lnTo>
                      <a:pt x="0" y="42"/>
                    </a:lnTo>
                    <a:lnTo>
                      <a:pt x="5" y="54"/>
                    </a:lnTo>
                    <a:lnTo>
                      <a:pt x="47" y="23"/>
                    </a:lnTo>
                    <a:lnTo>
                      <a:pt x="47" y="2"/>
                    </a:lnTo>
                    <a:lnTo>
                      <a:pt x="26"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92" name="Freeform 699"/>
              <p:cNvSpPr>
                <a:spLocks/>
              </p:cNvSpPr>
              <p:nvPr/>
            </p:nvSpPr>
            <p:spPr bwMode="auto">
              <a:xfrm rot="127355">
                <a:off x="3365" y="3187"/>
                <a:ext cx="119" cy="256"/>
              </a:xfrm>
              <a:custGeom>
                <a:avLst/>
                <a:gdLst>
                  <a:gd name="T0" fmla="*/ 117 w 61"/>
                  <a:gd name="T1" fmla="*/ 4 h 138"/>
                  <a:gd name="T2" fmla="*/ 117 w 61"/>
                  <a:gd name="T3" fmla="*/ 249 h 138"/>
                  <a:gd name="T4" fmla="*/ 76 w 61"/>
                  <a:gd name="T5" fmla="*/ 256 h 138"/>
                  <a:gd name="T6" fmla="*/ 23 w 61"/>
                  <a:gd name="T7" fmla="*/ 249 h 138"/>
                  <a:gd name="T8" fmla="*/ 0 w 61"/>
                  <a:gd name="T9" fmla="*/ 237 h 138"/>
                  <a:gd name="T10" fmla="*/ 0 w 61"/>
                  <a:gd name="T11" fmla="*/ 215 h 138"/>
                  <a:gd name="T12" fmla="*/ 41 w 61"/>
                  <a:gd name="T13" fmla="*/ 173 h 138"/>
                  <a:gd name="T14" fmla="*/ 41 w 61"/>
                  <a:gd name="T15" fmla="*/ 56 h 138"/>
                  <a:gd name="T16" fmla="*/ 59 w 61"/>
                  <a:gd name="T17" fmla="*/ 39 h 138"/>
                  <a:gd name="T18" fmla="*/ 119 w 61"/>
                  <a:gd name="T19" fmla="*/ 39 h 138"/>
                  <a:gd name="T20" fmla="*/ 66 w 61"/>
                  <a:gd name="T21" fmla="*/ 39 h 138"/>
                  <a:gd name="T22" fmla="*/ 66 w 61"/>
                  <a:gd name="T23" fmla="*/ 0 h 138"/>
                  <a:gd name="T24" fmla="*/ 117 w 61"/>
                  <a:gd name="T25" fmla="*/ 4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138"/>
                  <a:gd name="T41" fmla="*/ 61 w 61"/>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138">
                    <a:moveTo>
                      <a:pt x="60" y="2"/>
                    </a:moveTo>
                    <a:lnTo>
                      <a:pt x="60" y="134"/>
                    </a:lnTo>
                    <a:lnTo>
                      <a:pt x="39" y="138"/>
                    </a:lnTo>
                    <a:lnTo>
                      <a:pt x="12" y="134"/>
                    </a:lnTo>
                    <a:lnTo>
                      <a:pt x="0" y="128"/>
                    </a:lnTo>
                    <a:lnTo>
                      <a:pt x="0" y="116"/>
                    </a:lnTo>
                    <a:lnTo>
                      <a:pt x="21" y="93"/>
                    </a:lnTo>
                    <a:lnTo>
                      <a:pt x="21" y="30"/>
                    </a:lnTo>
                    <a:lnTo>
                      <a:pt x="30" y="21"/>
                    </a:lnTo>
                    <a:lnTo>
                      <a:pt x="61" y="21"/>
                    </a:lnTo>
                    <a:lnTo>
                      <a:pt x="34" y="21"/>
                    </a:lnTo>
                    <a:lnTo>
                      <a:pt x="34" y="0"/>
                    </a:lnTo>
                    <a:lnTo>
                      <a:pt x="60" y="2"/>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93" name="Freeform 701"/>
              <p:cNvSpPr>
                <a:spLocks/>
              </p:cNvSpPr>
              <p:nvPr/>
            </p:nvSpPr>
            <p:spPr bwMode="auto">
              <a:xfrm rot="127355">
                <a:off x="3402" y="2729"/>
                <a:ext cx="57" cy="195"/>
              </a:xfrm>
              <a:custGeom>
                <a:avLst/>
                <a:gdLst>
                  <a:gd name="T0" fmla="*/ 0 w 29"/>
                  <a:gd name="T1" fmla="*/ 0 h 105"/>
                  <a:gd name="T2" fmla="*/ 53 w 29"/>
                  <a:gd name="T3" fmla="*/ 0 h 105"/>
                  <a:gd name="T4" fmla="*/ 57 w 29"/>
                  <a:gd name="T5" fmla="*/ 195 h 105"/>
                  <a:gd name="T6" fmla="*/ 0 w 29"/>
                  <a:gd name="T7" fmla="*/ 195 h 105"/>
                  <a:gd name="T8" fmla="*/ 0 w 29"/>
                  <a:gd name="T9" fmla="*/ 0 h 105"/>
                  <a:gd name="T10" fmla="*/ 0 60000 65536"/>
                  <a:gd name="T11" fmla="*/ 0 60000 65536"/>
                  <a:gd name="T12" fmla="*/ 0 60000 65536"/>
                  <a:gd name="T13" fmla="*/ 0 60000 65536"/>
                  <a:gd name="T14" fmla="*/ 0 60000 65536"/>
                  <a:gd name="T15" fmla="*/ 0 w 29"/>
                  <a:gd name="T16" fmla="*/ 0 h 105"/>
                  <a:gd name="T17" fmla="*/ 29 w 29"/>
                  <a:gd name="T18" fmla="*/ 105 h 105"/>
                </a:gdLst>
                <a:ahLst/>
                <a:cxnLst>
                  <a:cxn ang="T10">
                    <a:pos x="T0" y="T1"/>
                  </a:cxn>
                  <a:cxn ang="T11">
                    <a:pos x="T2" y="T3"/>
                  </a:cxn>
                  <a:cxn ang="T12">
                    <a:pos x="T4" y="T5"/>
                  </a:cxn>
                  <a:cxn ang="T13">
                    <a:pos x="T6" y="T7"/>
                  </a:cxn>
                  <a:cxn ang="T14">
                    <a:pos x="T8" y="T9"/>
                  </a:cxn>
                </a:cxnLst>
                <a:rect l="T15" t="T16" r="T17" b="T18"/>
                <a:pathLst>
                  <a:path w="29" h="105">
                    <a:moveTo>
                      <a:pt x="0" y="0"/>
                    </a:moveTo>
                    <a:lnTo>
                      <a:pt x="27" y="0"/>
                    </a:lnTo>
                    <a:lnTo>
                      <a:pt x="29" y="105"/>
                    </a:lnTo>
                    <a:lnTo>
                      <a:pt x="0" y="105"/>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94" name="Line 702"/>
              <p:cNvSpPr>
                <a:spLocks noChangeShapeType="1"/>
              </p:cNvSpPr>
              <p:nvPr/>
            </p:nvSpPr>
            <p:spPr bwMode="auto">
              <a:xfrm rot="127355">
                <a:off x="3405" y="2752"/>
                <a:ext cx="53" cy="0"/>
              </a:xfrm>
              <a:prstGeom prst="line">
                <a:avLst/>
              </a:prstGeom>
              <a:noFill/>
              <a:ln w="9525">
                <a:solidFill>
                  <a:schemeClr val="tx1"/>
                </a:solidFill>
                <a:round/>
                <a:headEnd/>
                <a:tailEnd/>
              </a:ln>
            </p:spPr>
            <p:txBody>
              <a:bodyPr/>
              <a:lstStyle/>
              <a:p>
                <a:endParaRPr lang="en-US" dirty="0"/>
              </a:p>
            </p:txBody>
          </p:sp>
          <p:sp>
            <p:nvSpPr>
              <p:cNvPr id="183595" name="Line 703"/>
              <p:cNvSpPr>
                <a:spLocks noChangeShapeType="1"/>
              </p:cNvSpPr>
              <p:nvPr/>
            </p:nvSpPr>
            <p:spPr bwMode="auto">
              <a:xfrm rot="127355">
                <a:off x="3404" y="2783"/>
                <a:ext cx="57" cy="0"/>
              </a:xfrm>
              <a:prstGeom prst="line">
                <a:avLst/>
              </a:prstGeom>
              <a:noFill/>
              <a:ln w="9525">
                <a:solidFill>
                  <a:schemeClr val="tx1"/>
                </a:solidFill>
                <a:round/>
                <a:headEnd/>
                <a:tailEnd/>
              </a:ln>
            </p:spPr>
            <p:txBody>
              <a:bodyPr/>
              <a:lstStyle/>
              <a:p>
                <a:endParaRPr lang="en-US" dirty="0"/>
              </a:p>
            </p:txBody>
          </p:sp>
          <p:sp>
            <p:nvSpPr>
              <p:cNvPr id="183596" name="Line 704"/>
              <p:cNvSpPr>
                <a:spLocks noChangeShapeType="1"/>
              </p:cNvSpPr>
              <p:nvPr/>
            </p:nvSpPr>
            <p:spPr bwMode="auto">
              <a:xfrm rot="127355">
                <a:off x="3402" y="2818"/>
                <a:ext cx="53" cy="0"/>
              </a:xfrm>
              <a:prstGeom prst="line">
                <a:avLst/>
              </a:prstGeom>
              <a:noFill/>
              <a:ln w="9525">
                <a:solidFill>
                  <a:schemeClr val="tx1"/>
                </a:solidFill>
                <a:round/>
                <a:headEnd/>
                <a:tailEnd/>
              </a:ln>
            </p:spPr>
            <p:txBody>
              <a:bodyPr/>
              <a:lstStyle/>
              <a:p>
                <a:endParaRPr lang="en-US" dirty="0"/>
              </a:p>
            </p:txBody>
          </p:sp>
          <p:sp>
            <p:nvSpPr>
              <p:cNvPr id="183597" name="Line 705"/>
              <p:cNvSpPr>
                <a:spLocks noChangeShapeType="1"/>
              </p:cNvSpPr>
              <p:nvPr/>
            </p:nvSpPr>
            <p:spPr bwMode="auto">
              <a:xfrm rot="127355">
                <a:off x="3399" y="2855"/>
                <a:ext cx="55" cy="0"/>
              </a:xfrm>
              <a:prstGeom prst="line">
                <a:avLst/>
              </a:prstGeom>
              <a:noFill/>
              <a:ln w="9525">
                <a:solidFill>
                  <a:schemeClr val="tx1"/>
                </a:solidFill>
                <a:round/>
                <a:headEnd/>
                <a:tailEnd/>
              </a:ln>
            </p:spPr>
            <p:txBody>
              <a:bodyPr/>
              <a:lstStyle/>
              <a:p>
                <a:endParaRPr lang="en-US" dirty="0"/>
              </a:p>
            </p:txBody>
          </p:sp>
          <p:sp>
            <p:nvSpPr>
              <p:cNvPr id="183598" name="Line 706"/>
              <p:cNvSpPr>
                <a:spLocks noChangeShapeType="1"/>
              </p:cNvSpPr>
              <p:nvPr/>
            </p:nvSpPr>
            <p:spPr bwMode="auto">
              <a:xfrm rot="127355">
                <a:off x="3402" y="2893"/>
                <a:ext cx="51" cy="0"/>
              </a:xfrm>
              <a:prstGeom prst="line">
                <a:avLst/>
              </a:prstGeom>
              <a:noFill/>
              <a:ln w="9525">
                <a:solidFill>
                  <a:schemeClr val="tx1"/>
                </a:solidFill>
                <a:round/>
                <a:headEnd/>
                <a:tailEnd/>
              </a:ln>
            </p:spPr>
            <p:txBody>
              <a:bodyPr/>
              <a:lstStyle/>
              <a:p>
                <a:endParaRPr lang="en-US" dirty="0"/>
              </a:p>
            </p:txBody>
          </p:sp>
          <p:sp>
            <p:nvSpPr>
              <p:cNvPr id="183599" name="Freeform 707"/>
              <p:cNvSpPr>
                <a:spLocks/>
              </p:cNvSpPr>
              <p:nvPr/>
            </p:nvSpPr>
            <p:spPr bwMode="auto">
              <a:xfrm>
                <a:off x="3435" y="3149"/>
                <a:ext cx="77" cy="38"/>
              </a:xfrm>
              <a:custGeom>
                <a:avLst/>
                <a:gdLst>
                  <a:gd name="T0" fmla="*/ 25 w 77"/>
                  <a:gd name="T1" fmla="*/ 0 h 38"/>
                  <a:gd name="T2" fmla="*/ 52 w 77"/>
                  <a:gd name="T3" fmla="*/ 1 h 38"/>
                  <a:gd name="T4" fmla="*/ 53 w 77"/>
                  <a:gd name="T5" fmla="*/ 21 h 38"/>
                  <a:gd name="T6" fmla="*/ 72 w 77"/>
                  <a:gd name="T7" fmla="*/ 19 h 38"/>
                  <a:gd name="T8" fmla="*/ 77 w 77"/>
                  <a:gd name="T9" fmla="*/ 35 h 38"/>
                  <a:gd name="T10" fmla="*/ 0 w 77"/>
                  <a:gd name="T11" fmla="*/ 38 h 38"/>
                  <a:gd name="T12" fmla="*/ 5 w 77"/>
                  <a:gd name="T13" fmla="*/ 22 h 38"/>
                  <a:gd name="T14" fmla="*/ 23 w 77"/>
                  <a:gd name="T15" fmla="*/ 20 h 38"/>
                  <a:gd name="T16" fmla="*/ 25 w 77"/>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38"/>
                  <a:gd name="T29" fmla="*/ 77 w 7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38">
                    <a:moveTo>
                      <a:pt x="25" y="0"/>
                    </a:moveTo>
                    <a:lnTo>
                      <a:pt x="52" y="1"/>
                    </a:lnTo>
                    <a:lnTo>
                      <a:pt x="53" y="21"/>
                    </a:lnTo>
                    <a:lnTo>
                      <a:pt x="72" y="19"/>
                    </a:lnTo>
                    <a:lnTo>
                      <a:pt x="77" y="35"/>
                    </a:lnTo>
                    <a:lnTo>
                      <a:pt x="0" y="38"/>
                    </a:lnTo>
                    <a:lnTo>
                      <a:pt x="5" y="22"/>
                    </a:lnTo>
                    <a:lnTo>
                      <a:pt x="23" y="20"/>
                    </a:lnTo>
                    <a:lnTo>
                      <a:pt x="25"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600" name="Freeform 708"/>
              <p:cNvSpPr>
                <a:spLocks/>
              </p:cNvSpPr>
              <p:nvPr/>
            </p:nvSpPr>
            <p:spPr bwMode="auto">
              <a:xfrm>
                <a:off x="3440" y="2456"/>
                <a:ext cx="48" cy="69"/>
              </a:xfrm>
              <a:custGeom>
                <a:avLst/>
                <a:gdLst>
                  <a:gd name="T0" fmla="*/ 4 w 48"/>
                  <a:gd name="T1" fmla="*/ 0 h 69"/>
                  <a:gd name="T2" fmla="*/ 48 w 48"/>
                  <a:gd name="T3" fmla="*/ 1 h 69"/>
                  <a:gd name="T4" fmla="*/ 43 w 48"/>
                  <a:gd name="T5" fmla="*/ 69 h 69"/>
                  <a:gd name="T6" fmla="*/ 0 w 48"/>
                  <a:gd name="T7" fmla="*/ 68 h 69"/>
                  <a:gd name="T8" fmla="*/ 4 w 48"/>
                  <a:gd name="T9" fmla="*/ 0 h 69"/>
                  <a:gd name="T10" fmla="*/ 0 60000 65536"/>
                  <a:gd name="T11" fmla="*/ 0 60000 65536"/>
                  <a:gd name="T12" fmla="*/ 0 60000 65536"/>
                  <a:gd name="T13" fmla="*/ 0 60000 65536"/>
                  <a:gd name="T14" fmla="*/ 0 60000 65536"/>
                  <a:gd name="T15" fmla="*/ 0 w 48"/>
                  <a:gd name="T16" fmla="*/ 0 h 69"/>
                  <a:gd name="T17" fmla="*/ 48 w 48"/>
                  <a:gd name="T18" fmla="*/ 69 h 69"/>
                </a:gdLst>
                <a:ahLst/>
                <a:cxnLst>
                  <a:cxn ang="T10">
                    <a:pos x="T0" y="T1"/>
                  </a:cxn>
                  <a:cxn ang="T11">
                    <a:pos x="T2" y="T3"/>
                  </a:cxn>
                  <a:cxn ang="T12">
                    <a:pos x="T4" y="T5"/>
                  </a:cxn>
                  <a:cxn ang="T13">
                    <a:pos x="T6" y="T7"/>
                  </a:cxn>
                  <a:cxn ang="T14">
                    <a:pos x="T8" y="T9"/>
                  </a:cxn>
                </a:cxnLst>
                <a:rect l="T15" t="T16" r="T17" b="T18"/>
                <a:pathLst>
                  <a:path w="48" h="69">
                    <a:moveTo>
                      <a:pt x="4" y="0"/>
                    </a:moveTo>
                    <a:lnTo>
                      <a:pt x="48" y="1"/>
                    </a:lnTo>
                    <a:lnTo>
                      <a:pt x="43" y="69"/>
                    </a:lnTo>
                    <a:lnTo>
                      <a:pt x="0" y="68"/>
                    </a:lnTo>
                    <a:lnTo>
                      <a:pt x="4"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601" name="Oval 710"/>
              <p:cNvSpPr>
                <a:spLocks noChangeArrowheads="1"/>
              </p:cNvSpPr>
              <p:nvPr/>
            </p:nvSpPr>
            <p:spPr bwMode="auto">
              <a:xfrm>
                <a:off x="3490" y="2965"/>
                <a:ext cx="48" cy="27"/>
              </a:xfrm>
              <a:prstGeom prst="ellipse">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sp>
            <p:nvSpPr>
              <p:cNvPr id="183602" name="Line 711"/>
              <p:cNvSpPr>
                <a:spLocks noChangeShapeType="1"/>
              </p:cNvSpPr>
              <p:nvPr/>
            </p:nvSpPr>
            <p:spPr bwMode="auto">
              <a:xfrm flipV="1">
                <a:off x="3375" y="3060"/>
                <a:ext cx="57" cy="2"/>
              </a:xfrm>
              <a:prstGeom prst="line">
                <a:avLst/>
              </a:prstGeom>
              <a:noFill/>
              <a:ln w="9525">
                <a:solidFill>
                  <a:schemeClr val="tx1"/>
                </a:solidFill>
                <a:round/>
                <a:headEnd/>
                <a:tailEnd/>
              </a:ln>
            </p:spPr>
            <p:txBody>
              <a:bodyPr/>
              <a:lstStyle/>
              <a:p>
                <a:endParaRPr lang="en-US" dirty="0"/>
              </a:p>
            </p:txBody>
          </p:sp>
          <p:sp>
            <p:nvSpPr>
              <p:cNvPr id="183603" name="Freeform 712"/>
              <p:cNvSpPr>
                <a:spLocks/>
              </p:cNvSpPr>
              <p:nvPr/>
            </p:nvSpPr>
            <p:spPr bwMode="auto">
              <a:xfrm>
                <a:off x="3434" y="2990"/>
                <a:ext cx="22" cy="178"/>
              </a:xfrm>
              <a:custGeom>
                <a:avLst/>
                <a:gdLst>
                  <a:gd name="T0" fmla="*/ 3 w 22"/>
                  <a:gd name="T1" fmla="*/ 0 h 178"/>
                  <a:gd name="T2" fmla="*/ 0 w 22"/>
                  <a:gd name="T3" fmla="*/ 151 h 178"/>
                  <a:gd name="T4" fmla="*/ 4 w 22"/>
                  <a:gd name="T5" fmla="*/ 168 h 178"/>
                  <a:gd name="T6" fmla="*/ 22 w 22"/>
                  <a:gd name="T7" fmla="*/ 178 h 178"/>
                  <a:gd name="T8" fmla="*/ 0 60000 65536"/>
                  <a:gd name="T9" fmla="*/ 0 60000 65536"/>
                  <a:gd name="T10" fmla="*/ 0 60000 65536"/>
                  <a:gd name="T11" fmla="*/ 0 60000 65536"/>
                  <a:gd name="T12" fmla="*/ 0 w 22"/>
                  <a:gd name="T13" fmla="*/ 0 h 178"/>
                  <a:gd name="T14" fmla="*/ 22 w 22"/>
                  <a:gd name="T15" fmla="*/ 178 h 178"/>
                </a:gdLst>
                <a:ahLst/>
                <a:cxnLst>
                  <a:cxn ang="T8">
                    <a:pos x="T0" y="T1"/>
                  </a:cxn>
                  <a:cxn ang="T9">
                    <a:pos x="T2" y="T3"/>
                  </a:cxn>
                  <a:cxn ang="T10">
                    <a:pos x="T4" y="T5"/>
                  </a:cxn>
                  <a:cxn ang="T11">
                    <a:pos x="T6" y="T7"/>
                  </a:cxn>
                </a:cxnLst>
                <a:rect l="T12" t="T13" r="T14" b="T15"/>
                <a:pathLst>
                  <a:path w="22" h="178">
                    <a:moveTo>
                      <a:pt x="3" y="0"/>
                    </a:moveTo>
                    <a:lnTo>
                      <a:pt x="0" y="151"/>
                    </a:lnTo>
                    <a:lnTo>
                      <a:pt x="4" y="168"/>
                    </a:lnTo>
                    <a:lnTo>
                      <a:pt x="22" y="178"/>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3604" name="Oval 713"/>
              <p:cNvSpPr>
                <a:spLocks noChangeArrowheads="1"/>
              </p:cNvSpPr>
              <p:nvPr/>
            </p:nvSpPr>
            <p:spPr bwMode="auto">
              <a:xfrm>
                <a:off x="3465" y="2747"/>
                <a:ext cx="27" cy="27"/>
              </a:xfrm>
              <a:prstGeom prst="ellipse">
                <a:avLst/>
              </a:prstGeom>
              <a:solidFill>
                <a:schemeClr val="tx1"/>
              </a:solidFill>
              <a:ln w="6350">
                <a:noFill/>
                <a:round/>
                <a:headEnd/>
                <a:tailEnd/>
              </a:ln>
            </p:spPr>
            <p:txBody>
              <a:bodyPr wrap="none" anchor="ctr"/>
              <a:lstStyle/>
              <a:p>
                <a:endParaRPr lang="en-US" dirty="0">
                  <a:latin typeface="Calibri" pitchFamily="34" charset="0"/>
                </a:endParaRPr>
              </a:p>
            </p:txBody>
          </p:sp>
          <p:sp>
            <p:nvSpPr>
              <p:cNvPr id="183605" name="Oval 714"/>
              <p:cNvSpPr>
                <a:spLocks noChangeArrowheads="1"/>
              </p:cNvSpPr>
              <p:nvPr/>
            </p:nvSpPr>
            <p:spPr bwMode="auto">
              <a:xfrm>
                <a:off x="3465" y="2795"/>
                <a:ext cx="27" cy="27"/>
              </a:xfrm>
              <a:prstGeom prst="ellipse">
                <a:avLst/>
              </a:prstGeom>
              <a:solidFill>
                <a:schemeClr val="tx1"/>
              </a:solidFill>
              <a:ln w="6350">
                <a:noFill/>
                <a:round/>
                <a:headEnd/>
                <a:tailEnd/>
              </a:ln>
            </p:spPr>
            <p:txBody>
              <a:bodyPr wrap="none" anchor="ctr"/>
              <a:lstStyle/>
              <a:p>
                <a:endParaRPr lang="en-US" dirty="0">
                  <a:latin typeface="Calibri" pitchFamily="34" charset="0"/>
                </a:endParaRPr>
              </a:p>
            </p:txBody>
          </p:sp>
          <p:sp>
            <p:nvSpPr>
              <p:cNvPr id="183606" name="Oval 715"/>
              <p:cNvSpPr>
                <a:spLocks noChangeArrowheads="1"/>
              </p:cNvSpPr>
              <p:nvPr/>
            </p:nvSpPr>
            <p:spPr bwMode="auto">
              <a:xfrm>
                <a:off x="3465" y="2840"/>
                <a:ext cx="27" cy="27"/>
              </a:xfrm>
              <a:prstGeom prst="ellipse">
                <a:avLst/>
              </a:prstGeom>
              <a:solidFill>
                <a:schemeClr val="tx1"/>
              </a:solidFill>
              <a:ln w="6350">
                <a:noFill/>
                <a:round/>
                <a:headEnd/>
                <a:tailEnd/>
              </a:ln>
            </p:spPr>
            <p:txBody>
              <a:bodyPr wrap="none" anchor="ctr"/>
              <a:lstStyle/>
              <a:p>
                <a:endParaRPr lang="en-US" dirty="0">
                  <a:latin typeface="Calibri" pitchFamily="34" charset="0"/>
                </a:endParaRPr>
              </a:p>
            </p:txBody>
          </p:sp>
          <p:sp>
            <p:nvSpPr>
              <p:cNvPr id="183607" name="Oval 716"/>
              <p:cNvSpPr>
                <a:spLocks noChangeArrowheads="1"/>
              </p:cNvSpPr>
              <p:nvPr/>
            </p:nvSpPr>
            <p:spPr bwMode="auto">
              <a:xfrm>
                <a:off x="3463" y="2890"/>
                <a:ext cx="27" cy="27"/>
              </a:xfrm>
              <a:prstGeom prst="ellipse">
                <a:avLst/>
              </a:prstGeom>
              <a:solidFill>
                <a:schemeClr val="tx1"/>
              </a:solidFill>
              <a:ln w="6350">
                <a:noFill/>
                <a:round/>
                <a:headEnd/>
                <a:tailEnd/>
              </a:ln>
            </p:spPr>
            <p:txBody>
              <a:bodyPr wrap="none" anchor="ctr"/>
              <a:lstStyle/>
              <a:p>
                <a:endParaRPr lang="en-US" dirty="0">
                  <a:latin typeface="Calibri" pitchFamily="34" charset="0"/>
                </a:endParaRPr>
              </a:p>
            </p:txBody>
          </p:sp>
          <p:sp>
            <p:nvSpPr>
              <p:cNvPr id="183608" name="Line 717"/>
              <p:cNvSpPr>
                <a:spLocks noChangeShapeType="1"/>
              </p:cNvSpPr>
              <p:nvPr/>
            </p:nvSpPr>
            <p:spPr bwMode="auto">
              <a:xfrm flipV="1">
                <a:off x="3452" y="2469"/>
                <a:ext cx="3" cy="45"/>
              </a:xfrm>
              <a:prstGeom prst="line">
                <a:avLst/>
              </a:prstGeom>
              <a:noFill/>
              <a:ln w="9525">
                <a:solidFill>
                  <a:schemeClr val="tx1"/>
                </a:solidFill>
                <a:round/>
                <a:headEnd/>
                <a:tailEnd/>
              </a:ln>
            </p:spPr>
            <p:txBody>
              <a:bodyPr/>
              <a:lstStyle/>
              <a:p>
                <a:endParaRPr lang="en-US" dirty="0"/>
              </a:p>
            </p:txBody>
          </p:sp>
          <p:sp>
            <p:nvSpPr>
              <p:cNvPr id="183609" name="Line 718"/>
              <p:cNvSpPr>
                <a:spLocks noChangeShapeType="1"/>
              </p:cNvSpPr>
              <p:nvPr/>
            </p:nvSpPr>
            <p:spPr bwMode="auto">
              <a:xfrm flipV="1">
                <a:off x="3471" y="2472"/>
                <a:ext cx="4" cy="45"/>
              </a:xfrm>
              <a:prstGeom prst="line">
                <a:avLst/>
              </a:prstGeom>
              <a:noFill/>
              <a:ln w="9525">
                <a:solidFill>
                  <a:schemeClr val="tx1"/>
                </a:solidFill>
                <a:round/>
                <a:headEnd/>
                <a:tailEnd/>
              </a:ln>
            </p:spPr>
            <p:txBody>
              <a:bodyPr/>
              <a:lstStyle/>
              <a:p>
                <a:endParaRPr lang="en-US" dirty="0"/>
              </a:p>
            </p:txBody>
          </p:sp>
          <p:sp>
            <p:nvSpPr>
              <p:cNvPr id="183610" name="Freeform 719"/>
              <p:cNvSpPr>
                <a:spLocks/>
              </p:cNvSpPr>
              <p:nvPr/>
            </p:nvSpPr>
            <p:spPr bwMode="auto">
              <a:xfrm>
                <a:off x="3468" y="2642"/>
                <a:ext cx="65" cy="63"/>
              </a:xfrm>
              <a:custGeom>
                <a:avLst/>
                <a:gdLst>
                  <a:gd name="T0" fmla="*/ 51 w 65"/>
                  <a:gd name="T1" fmla="*/ 0 h 63"/>
                  <a:gd name="T2" fmla="*/ 65 w 65"/>
                  <a:gd name="T3" fmla="*/ 1 h 63"/>
                  <a:gd name="T4" fmla="*/ 65 w 65"/>
                  <a:gd name="T5" fmla="*/ 21 h 63"/>
                  <a:gd name="T6" fmla="*/ 21 w 65"/>
                  <a:gd name="T7" fmla="*/ 63 h 63"/>
                  <a:gd name="T8" fmla="*/ 0 w 65"/>
                  <a:gd name="T9" fmla="*/ 61 h 63"/>
                  <a:gd name="T10" fmla="*/ 53 w 65"/>
                  <a:gd name="T11" fmla="*/ 18 h 63"/>
                  <a:gd name="T12" fmla="*/ 51 w 65"/>
                  <a:gd name="T13" fmla="*/ 0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51" y="0"/>
                    </a:moveTo>
                    <a:lnTo>
                      <a:pt x="65" y="1"/>
                    </a:lnTo>
                    <a:lnTo>
                      <a:pt x="65" y="21"/>
                    </a:lnTo>
                    <a:lnTo>
                      <a:pt x="21" y="63"/>
                    </a:lnTo>
                    <a:lnTo>
                      <a:pt x="0" y="61"/>
                    </a:lnTo>
                    <a:lnTo>
                      <a:pt x="53" y="18"/>
                    </a:lnTo>
                    <a:lnTo>
                      <a:pt x="51" y="0"/>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grpSp>
          <p:nvGrpSpPr>
            <p:cNvPr id="183456" name="Group 744"/>
            <p:cNvGrpSpPr>
              <a:grpSpLocks/>
            </p:cNvGrpSpPr>
            <p:nvPr/>
          </p:nvGrpSpPr>
          <p:grpSpPr bwMode="auto">
            <a:xfrm rot="5400000">
              <a:off x="3252779" y="4510106"/>
              <a:ext cx="290513" cy="2138365"/>
              <a:chOff x="3447" y="2721"/>
              <a:chExt cx="183" cy="1347"/>
            </a:xfrm>
          </p:grpSpPr>
          <p:sp>
            <p:nvSpPr>
              <p:cNvPr id="183558" name="Rectangle 722"/>
              <p:cNvSpPr>
                <a:spLocks noChangeArrowheads="1"/>
              </p:cNvSpPr>
              <p:nvPr/>
            </p:nvSpPr>
            <p:spPr bwMode="auto">
              <a:xfrm>
                <a:off x="3489" y="2760"/>
                <a:ext cx="96" cy="12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59" name="Freeform 723"/>
              <p:cNvSpPr>
                <a:spLocks/>
              </p:cNvSpPr>
              <p:nvPr/>
            </p:nvSpPr>
            <p:spPr bwMode="auto">
              <a:xfrm>
                <a:off x="3447" y="3960"/>
                <a:ext cx="183" cy="107"/>
              </a:xfrm>
              <a:custGeom>
                <a:avLst/>
                <a:gdLst>
                  <a:gd name="T0" fmla="*/ 39 w 183"/>
                  <a:gd name="T1" fmla="*/ 0 h 107"/>
                  <a:gd name="T2" fmla="*/ 144 w 183"/>
                  <a:gd name="T3" fmla="*/ 0 h 107"/>
                  <a:gd name="T4" fmla="*/ 183 w 183"/>
                  <a:gd name="T5" fmla="*/ 69 h 107"/>
                  <a:gd name="T6" fmla="*/ 183 w 183"/>
                  <a:gd name="T7" fmla="*/ 102 h 107"/>
                  <a:gd name="T8" fmla="*/ 143 w 183"/>
                  <a:gd name="T9" fmla="*/ 107 h 107"/>
                  <a:gd name="T10" fmla="*/ 53 w 183"/>
                  <a:gd name="T11" fmla="*/ 107 h 107"/>
                  <a:gd name="T12" fmla="*/ 3 w 183"/>
                  <a:gd name="T13" fmla="*/ 102 h 107"/>
                  <a:gd name="T14" fmla="*/ 0 w 183"/>
                  <a:gd name="T15" fmla="*/ 66 h 107"/>
                  <a:gd name="T16" fmla="*/ 39 w 183"/>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107"/>
                  <a:gd name="T29" fmla="*/ 183 w 183"/>
                  <a:gd name="T30" fmla="*/ 107 h 1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107">
                    <a:moveTo>
                      <a:pt x="39" y="0"/>
                    </a:moveTo>
                    <a:lnTo>
                      <a:pt x="144" y="0"/>
                    </a:lnTo>
                    <a:lnTo>
                      <a:pt x="183" y="69"/>
                    </a:lnTo>
                    <a:lnTo>
                      <a:pt x="183" y="102"/>
                    </a:lnTo>
                    <a:lnTo>
                      <a:pt x="143" y="107"/>
                    </a:lnTo>
                    <a:lnTo>
                      <a:pt x="53" y="107"/>
                    </a:lnTo>
                    <a:lnTo>
                      <a:pt x="3" y="102"/>
                    </a:lnTo>
                    <a:lnTo>
                      <a:pt x="0" y="66"/>
                    </a:lnTo>
                    <a:lnTo>
                      <a:pt x="39"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60" name="Freeform 724"/>
              <p:cNvSpPr>
                <a:spLocks/>
              </p:cNvSpPr>
              <p:nvPr/>
            </p:nvSpPr>
            <p:spPr bwMode="auto">
              <a:xfrm>
                <a:off x="3450" y="4026"/>
                <a:ext cx="177" cy="5"/>
              </a:xfrm>
              <a:custGeom>
                <a:avLst/>
                <a:gdLst>
                  <a:gd name="T0" fmla="*/ 0 w 177"/>
                  <a:gd name="T1" fmla="*/ 0 h 5"/>
                  <a:gd name="T2" fmla="*/ 48 w 177"/>
                  <a:gd name="T3" fmla="*/ 5 h 5"/>
                  <a:gd name="T4" fmla="*/ 140 w 177"/>
                  <a:gd name="T5" fmla="*/ 5 h 5"/>
                  <a:gd name="T6" fmla="*/ 177 w 177"/>
                  <a:gd name="T7" fmla="*/ 1 h 5"/>
                  <a:gd name="T8" fmla="*/ 0 60000 65536"/>
                  <a:gd name="T9" fmla="*/ 0 60000 65536"/>
                  <a:gd name="T10" fmla="*/ 0 60000 65536"/>
                  <a:gd name="T11" fmla="*/ 0 60000 65536"/>
                  <a:gd name="T12" fmla="*/ 0 w 177"/>
                  <a:gd name="T13" fmla="*/ 0 h 5"/>
                  <a:gd name="T14" fmla="*/ 177 w 177"/>
                  <a:gd name="T15" fmla="*/ 5 h 5"/>
                </a:gdLst>
                <a:ahLst/>
                <a:cxnLst>
                  <a:cxn ang="T8">
                    <a:pos x="T0" y="T1"/>
                  </a:cxn>
                  <a:cxn ang="T9">
                    <a:pos x="T2" y="T3"/>
                  </a:cxn>
                  <a:cxn ang="T10">
                    <a:pos x="T4" y="T5"/>
                  </a:cxn>
                  <a:cxn ang="T11">
                    <a:pos x="T6" y="T7"/>
                  </a:cxn>
                </a:cxnLst>
                <a:rect l="T12" t="T13" r="T14" b="T15"/>
                <a:pathLst>
                  <a:path w="177" h="5">
                    <a:moveTo>
                      <a:pt x="0" y="0"/>
                    </a:moveTo>
                    <a:lnTo>
                      <a:pt x="48" y="5"/>
                    </a:lnTo>
                    <a:lnTo>
                      <a:pt x="140" y="5"/>
                    </a:lnTo>
                    <a:lnTo>
                      <a:pt x="177" y="1"/>
                    </a:lnTo>
                  </a:path>
                </a:pathLst>
              </a:custGeom>
              <a:solidFill>
                <a:srgbClr val="C0C0C0"/>
              </a:solidFill>
              <a:ln w="9525" cap="flat" cmpd="sng">
                <a:solidFill>
                  <a:schemeClr val="tx1"/>
                </a:solidFill>
                <a:prstDash val="solid"/>
                <a:round/>
                <a:headEnd type="none" w="med" len="med"/>
                <a:tailEnd type="none" w="med" len="med"/>
              </a:ln>
            </p:spPr>
            <p:txBody>
              <a:bodyPr/>
              <a:lstStyle/>
              <a:p>
                <a:endParaRPr lang="en-US" dirty="0"/>
              </a:p>
            </p:txBody>
          </p:sp>
          <p:sp>
            <p:nvSpPr>
              <p:cNvPr id="183561" name="Rectangle 725"/>
              <p:cNvSpPr>
                <a:spLocks noChangeArrowheads="1"/>
              </p:cNvSpPr>
              <p:nvPr/>
            </p:nvSpPr>
            <p:spPr bwMode="auto">
              <a:xfrm>
                <a:off x="3474" y="2721"/>
                <a:ext cx="126" cy="38"/>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62" name="Rectangle 726"/>
              <p:cNvSpPr>
                <a:spLocks noChangeArrowheads="1"/>
              </p:cNvSpPr>
              <p:nvPr/>
            </p:nvSpPr>
            <p:spPr bwMode="auto">
              <a:xfrm>
                <a:off x="3573" y="2850"/>
                <a:ext cx="35" cy="123"/>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63" name="Rectangle 727"/>
              <p:cNvSpPr>
                <a:spLocks noChangeArrowheads="1"/>
              </p:cNvSpPr>
              <p:nvPr/>
            </p:nvSpPr>
            <p:spPr bwMode="auto">
              <a:xfrm>
                <a:off x="3573" y="3192"/>
                <a:ext cx="44" cy="156"/>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3457" name="Group 730"/>
              <p:cNvGrpSpPr>
                <a:grpSpLocks/>
              </p:cNvGrpSpPr>
              <p:nvPr/>
            </p:nvGrpSpPr>
            <p:grpSpPr bwMode="auto">
              <a:xfrm>
                <a:off x="3488" y="3849"/>
                <a:ext cx="97" cy="24"/>
                <a:chOff x="3488" y="3849"/>
                <a:chExt cx="97" cy="24"/>
              </a:xfrm>
            </p:grpSpPr>
            <p:sp>
              <p:nvSpPr>
                <p:cNvPr id="183578" name="Line 728"/>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3579" name="Line 729"/>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3458" name="Group 731"/>
              <p:cNvGrpSpPr>
                <a:grpSpLocks/>
              </p:cNvGrpSpPr>
              <p:nvPr/>
            </p:nvGrpSpPr>
            <p:grpSpPr bwMode="auto">
              <a:xfrm>
                <a:off x="3489" y="3563"/>
                <a:ext cx="97" cy="24"/>
                <a:chOff x="3488" y="3849"/>
                <a:chExt cx="97" cy="24"/>
              </a:xfrm>
            </p:grpSpPr>
            <p:sp>
              <p:nvSpPr>
                <p:cNvPr id="183576" name="Line 732"/>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3577" name="Line 733"/>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3474" name="Group 734"/>
              <p:cNvGrpSpPr>
                <a:grpSpLocks/>
              </p:cNvGrpSpPr>
              <p:nvPr/>
            </p:nvGrpSpPr>
            <p:grpSpPr bwMode="auto">
              <a:xfrm>
                <a:off x="3490" y="3360"/>
                <a:ext cx="97" cy="24"/>
                <a:chOff x="3488" y="3849"/>
                <a:chExt cx="97" cy="24"/>
              </a:xfrm>
            </p:grpSpPr>
            <p:sp>
              <p:nvSpPr>
                <p:cNvPr id="183574" name="Line 735"/>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3575" name="Line 736"/>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3475" name="Group 737"/>
              <p:cNvGrpSpPr>
                <a:grpSpLocks/>
              </p:cNvGrpSpPr>
              <p:nvPr/>
            </p:nvGrpSpPr>
            <p:grpSpPr bwMode="auto">
              <a:xfrm>
                <a:off x="3490" y="3132"/>
                <a:ext cx="97" cy="24"/>
                <a:chOff x="3488" y="3849"/>
                <a:chExt cx="97" cy="24"/>
              </a:xfrm>
            </p:grpSpPr>
            <p:sp>
              <p:nvSpPr>
                <p:cNvPr id="183572" name="Line 738"/>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3573" name="Line 739"/>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sp>
            <p:nvSpPr>
              <p:cNvPr id="183568" name="Freeform 740"/>
              <p:cNvSpPr>
                <a:spLocks/>
              </p:cNvSpPr>
              <p:nvPr/>
            </p:nvSpPr>
            <p:spPr bwMode="auto">
              <a:xfrm>
                <a:off x="3560" y="2849"/>
                <a:ext cx="14" cy="126"/>
              </a:xfrm>
              <a:custGeom>
                <a:avLst/>
                <a:gdLst>
                  <a:gd name="T0" fmla="*/ 14 w 14"/>
                  <a:gd name="T1" fmla="*/ 0 h 126"/>
                  <a:gd name="T2" fmla="*/ 14 w 14"/>
                  <a:gd name="T3" fmla="*/ 126 h 126"/>
                  <a:gd name="T4" fmla="*/ 0 w 14"/>
                  <a:gd name="T5" fmla="*/ 124 h 126"/>
                  <a:gd name="T6" fmla="*/ 0 w 14"/>
                  <a:gd name="T7" fmla="*/ 0 h 126"/>
                  <a:gd name="T8" fmla="*/ 14 w 14"/>
                  <a:gd name="T9" fmla="*/ 0 h 126"/>
                  <a:gd name="T10" fmla="*/ 0 60000 65536"/>
                  <a:gd name="T11" fmla="*/ 0 60000 65536"/>
                  <a:gd name="T12" fmla="*/ 0 60000 65536"/>
                  <a:gd name="T13" fmla="*/ 0 60000 65536"/>
                  <a:gd name="T14" fmla="*/ 0 60000 65536"/>
                  <a:gd name="T15" fmla="*/ 0 w 14"/>
                  <a:gd name="T16" fmla="*/ 0 h 126"/>
                  <a:gd name="T17" fmla="*/ 14 w 14"/>
                  <a:gd name="T18" fmla="*/ 126 h 126"/>
                </a:gdLst>
                <a:ahLst/>
                <a:cxnLst>
                  <a:cxn ang="T10">
                    <a:pos x="T0" y="T1"/>
                  </a:cxn>
                  <a:cxn ang="T11">
                    <a:pos x="T2" y="T3"/>
                  </a:cxn>
                  <a:cxn ang="T12">
                    <a:pos x="T4" y="T5"/>
                  </a:cxn>
                  <a:cxn ang="T13">
                    <a:pos x="T6" y="T7"/>
                  </a:cxn>
                  <a:cxn ang="T14">
                    <a:pos x="T8" y="T9"/>
                  </a:cxn>
                </a:cxnLst>
                <a:rect l="T15" t="T16" r="T17" b="T18"/>
                <a:pathLst>
                  <a:path w="14" h="126">
                    <a:moveTo>
                      <a:pt x="14" y="0"/>
                    </a:moveTo>
                    <a:lnTo>
                      <a:pt x="14" y="126"/>
                    </a:lnTo>
                    <a:lnTo>
                      <a:pt x="0" y="124"/>
                    </a:lnTo>
                    <a:lnTo>
                      <a:pt x="0" y="0"/>
                    </a:lnTo>
                    <a:lnTo>
                      <a:pt x="14"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69" name="Freeform 741"/>
              <p:cNvSpPr>
                <a:spLocks/>
              </p:cNvSpPr>
              <p:nvPr/>
            </p:nvSpPr>
            <p:spPr bwMode="auto">
              <a:xfrm>
                <a:off x="3557" y="3191"/>
                <a:ext cx="16" cy="159"/>
              </a:xfrm>
              <a:custGeom>
                <a:avLst/>
                <a:gdLst>
                  <a:gd name="T0" fmla="*/ 16 w 16"/>
                  <a:gd name="T1" fmla="*/ 0 h 159"/>
                  <a:gd name="T2" fmla="*/ 16 w 16"/>
                  <a:gd name="T3" fmla="*/ 159 h 159"/>
                  <a:gd name="T4" fmla="*/ 0 w 16"/>
                  <a:gd name="T5" fmla="*/ 157 h 159"/>
                  <a:gd name="T6" fmla="*/ 0 w 16"/>
                  <a:gd name="T7" fmla="*/ 0 h 159"/>
                  <a:gd name="T8" fmla="*/ 16 w 16"/>
                  <a:gd name="T9" fmla="*/ 0 h 159"/>
                  <a:gd name="T10" fmla="*/ 0 60000 65536"/>
                  <a:gd name="T11" fmla="*/ 0 60000 65536"/>
                  <a:gd name="T12" fmla="*/ 0 60000 65536"/>
                  <a:gd name="T13" fmla="*/ 0 60000 65536"/>
                  <a:gd name="T14" fmla="*/ 0 60000 65536"/>
                  <a:gd name="T15" fmla="*/ 0 w 16"/>
                  <a:gd name="T16" fmla="*/ 0 h 159"/>
                  <a:gd name="T17" fmla="*/ 16 w 16"/>
                  <a:gd name="T18" fmla="*/ 159 h 159"/>
                </a:gdLst>
                <a:ahLst/>
                <a:cxnLst>
                  <a:cxn ang="T10">
                    <a:pos x="T0" y="T1"/>
                  </a:cxn>
                  <a:cxn ang="T11">
                    <a:pos x="T2" y="T3"/>
                  </a:cxn>
                  <a:cxn ang="T12">
                    <a:pos x="T4" y="T5"/>
                  </a:cxn>
                  <a:cxn ang="T13">
                    <a:pos x="T6" y="T7"/>
                  </a:cxn>
                  <a:cxn ang="T14">
                    <a:pos x="T8" y="T9"/>
                  </a:cxn>
                </a:cxnLst>
                <a:rect l="T15" t="T16" r="T17" b="T18"/>
                <a:pathLst>
                  <a:path w="16" h="159">
                    <a:moveTo>
                      <a:pt x="16" y="0"/>
                    </a:moveTo>
                    <a:lnTo>
                      <a:pt x="16" y="159"/>
                    </a:lnTo>
                    <a:lnTo>
                      <a:pt x="0" y="157"/>
                    </a:lnTo>
                    <a:lnTo>
                      <a:pt x="0" y="0"/>
                    </a:lnTo>
                    <a:lnTo>
                      <a:pt x="16"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70" name="Line 742"/>
              <p:cNvSpPr>
                <a:spLocks noChangeShapeType="1"/>
              </p:cNvSpPr>
              <p:nvPr/>
            </p:nvSpPr>
            <p:spPr bwMode="auto">
              <a:xfrm>
                <a:off x="3588" y="4033"/>
                <a:ext cx="2" cy="34"/>
              </a:xfrm>
              <a:prstGeom prst="line">
                <a:avLst/>
              </a:prstGeom>
              <a:noFill/>
              <a:ln w="9525">
                <a:solidFill>
                  <a:schemeClr val="tx1"/>
                </a:solidFill>
                <a:round/>
                <a:headEnd/>
                <a:tailEnd/>
              </a:ln>
            </p:spPr>
            <p:txBody>
              <a:bodyPr/>
              <a:lstStyle/>
              <a:p>
                <a:endParaRPr lang="en-US" dirty="0"/>
              </a:p>
            </p:txBody>
          </p:sp>
          <p:sp>
            <p:nvSpPr>
              <p:cNvPr id="183571" name="Line 743"/>
              <p:cNvSpPr>
                <a:spLocks noChangeShapeType="1"/>
              </p:cNvSpPr>
              <p:nvPr/>
            </p:nvSpPr>
            <p:spPr bwMode="auto">
              <a:xfrm>
                <a:off x="3500" y="4034"/>
                <a:ext cx="0" cy="34"/>
              </a:xfrm>
              <a:prstGeom prst="line">
                <a:avLst/>
              </a:prstGeom>
              <a:noFill/>
              <a:ln w="9525">
                <a:solidFill>
                  <a:schemeClr val="tx1"/>
                </a:solidFill>
                <a:round/>
                <a:headEnd/>
                <a:tailEnd/>
              </a:ln>
            </p:spPr>
            <p:txBody>
              <a:bodyPr/>
              <a:lstStyle/>
              <a:p>
                <a:endParaRPr lang="en-US" dirty="0"/>
              </a:p>
            </p:txBody>
          </p:sp>
        </p:grpSp>
        <p:grpSp>
          <p:nvGrpSpPr>
            <p:cNvPr id="183476" name="Group 359"/>
            <p:cNvGrpSpPr>
              <a:grpSpLocks/>
            </p:cNvGrpSpPr>
            <p:nvPr/>
          </p:nvGrpSpPr>
          <p:grpSpPr bwMode="auto">
            <a:xfrm>
              <a:off x="2865440" y="5281623"/>
              <a:ext cx="1133475" cy="519113"/>
              <a:chOff x="3311" y="3132"/>
              <a:chExt cx="714" cy="327"/>
            </a:xfrm>
          </p:grpSpPr>
          <p:sp>
            <p:nvSpPr>
              <p:cNvPr id="183552" name="Freeform 353"/>
              <p:cNvSpPr>
                <a:spLocks/>
              </p:cNvSpPr>
              <p:nvPr/>
            </p:nvSpPr>
            <p:spPr bwMode="auto">
              <a:xfrm>
                <a:off x="3315" y="3132"/>
                <a:ext cx="708" cy="324"/>
              </a:xfrm>
              <a:custGeom>
                <a:avLst/>
                <a:gdLst>
                  <a:gd name="T0" fmla="*/ 540 w 708"/>
                  <a:gd name="T1" fmla="*/ 285 h 324"/>
                  <a:gd name="T2" fmla="*/ 564 w 708"/>
                  <a:gd name="T3" fmla="*/ 262 h 324"/>
                  <a:gd name="T4" fmla="*/ 588 w 708"/>
                  <a:gd name="T5" fmla="*/ 246 h 324"/>
                  <a:gd name="T6" fmla="*/ 627 w 708"/>
                  <a:gd name="T7" fmla="*/ 240 h 324"/>
                  <a:gd name="T8" fmla="*/ 663 w 708"/>
                  <a:gd name="T9" fmla="*/ 237 h 324"/>
                  <a:gd name="T10" fmla="*/ 684 w 708"/>
                  <a:gd name="T11" fmla="*/ 237 h 324"/>
                  <a:gd name="T12" fmla="*/ 701 w 708"/>
                  <a:gd name="T13" fmla="*/ 228 h 324"/>
                  <a:gd name="T14" fmla="*/ 708 w 708"/>
                  <a:gd name="T15" fmla="*/ 210 h 324"/>
                  <a:gd name="T16" fmla="*/ 705 w 708"/>
                  <a:gd name="T17" fmla="*/ 172 h 324"/>
                  <a:gd name="T18" fmla="*/ 688 w 708"/>
                  <a:gd name="T19" fmla="*/ 132 h 324"/>
                  <a:gd name="T20" fmla="*/ 668 w 708"/>
                  <a:gd name="T21" fmla="*/ 107 h 324"/>
                  <a:gd name="T22" fmla="*/ 637 w 708"/>
                  <a:gd name="T23" fmla="*/ 82 h 324"/>
                  <a:gd name="T24" fmla="*/ 595 w 708"/>
                  <a:gd name="T25" fmla="*/ 55 h 324"/>
                  <a:gd name="T26" fmla="*/ 555 w 708"/>
                  <a:gd name="T27" fmla="*/ 39 h 324"/>
                  <a:gd name="T28" fmla="*/ 518 w 708"/>
                  <a:gd name="T29" fmla="*/ 23 h 324"/>
                  <a:gd name="T30" fmla="*/ 476 w 708"/>
                  <a:gd name="T31" fmla="*/ 13 h 324"/>
                  <a:gd name="T32" fmla="*/ 428 w 708"/>
                  <a:gd name="T33" fmla="*/ 5 h 324"/>
                  <a:gd name="T34" fmla="*/ 362 w 708"/>
                  <a:gd name="T35" fmla="*/ 0 h 324"/>
                  <a:gd name="T36" fmla="*/ 300 w 708"/>
                  <a:gd name="T37" fmla="*/ 0 h 324"/>
                  <a:gd name="T38" fmla="*/ 238 w 708"/>
                  <a:gd name="T39" fmla="*/ 10 h 324"/>
                  <a:gd name="T40" fmla="*/ 173 w 708"/>
                  <a:gd name="T41" fmla="*/ 26 h 324"/>
                  <a:gd name="T42" fmla="*/ 122 w 708"/>
                  <a:gd name="T43" fmla="*/ 48 h 324"/>
                  <a:gd name="T44" fmla="*/ 82 w 708"/>
                  <a:gd name="T45" fmla="*/ 73 h 324"/>
                  <a:gd name="T46" fmla="*/ 48 w 708"/>
                  <a:gd name="T47" fmla="*/ 102 h 324"/>
                  <a:gd name="T48" fmla="*/ 25 w 708"/>
                  <a:gd name="T49" fmla="*/ 125 h 324"/>
                  <a:gd name="T50" fmla="*/ 8 w 708"/>
                  <a:gd name="T51" fmla="*/ 160 h 324"/>
                  <a:gd name="T52" fmla="*/ 0 w 708"/>
                  <a:gd name="T53" fmla="*/ 182 h 324"/>
                  <a:gd name="T54" fmla="*/ 3 w 708"/>
                  <a:gd name="T55" fmla="*/ 208 h 324"/>
                  <a:gd name="T56" fmla="*/ 8 w 708"/>
                  <a:gd name="T57" fmla="*/ 244 h 324"/>
                  <a:gd name="T58" fmla="*/ 42 w 708"/>
                  <a:gd name="T59" fmla="*/ 285 h 324"/>
                  <a:gd name="T60" fmla="*/ 42 w 708"/>
                  <a:gd name="T61" fmla="*/ 324 h 324"/>
                  <a:gd name="T62" fmla="*/ 540 w 708"/>
                  <a:gd name="T63" fmla="*/ 324 h 324"/>
                  <a:gd name="T64" fmla="*/ 540 w 708"/>
                  <a:gd name="T65" fmla="*/ 285 h 3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8"/>
                  <a:gd name="T100" fmla="*/ 0 h 324"/>
                  <a:gd name="T101" fmla="*/ 708 w 708"/>
                  <a:gd name="T102" fmla="*/ 324 h 3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8" h="324">
                    <a:moveTo>
                      <a:pt x="540" y="285"/>
                    </a:moveTo>
                    <a:lnTo>
                      <a:pt x="564" y="262"/>
                    </a:lnTo>
                    <a:lnTo>
                      <a:pt x="588" y="246"/>
                    </a:lnTo>
                    <a:lnTo>
                      <a:pt x="627" y="240"/>
                    </a:lnTo>
                    <a:lnTo>
                      <a:pt x="663" y="237"/>
                    </a:lnTo>
                    <a:lnTo>
                      <a:pt x="684" y="237"/>
                    </a:lnTo>
                    <a:lnTo>
                      <a:pt x="701" y="228"/>
                    </a:lnTo>
                    <a:lnTo>
                      <a:pt x="708" y="210"/>
                    </a:lnTo>
                    <a:lnTo>
                      <a:pt x="705" y="172"/>
                    </a:lnTo>
                    <a:lnTo>
                      <a:pt x="688" y="132"/>
                    </a:lnTo>
                    <a:lnTo>
                      <a:pt x="668" y="107"/>
                    </a:lnTo>
                    <a:lnTo>
                      <a:pt x="637" y="82"/>
                    </a:lnTo>
                    <a:lnTo>
                      <a:pt x="595" y="55"/>
                    </a:lnTo>
                    <a:lnTo>
                      <a:pt x="555" y="39"/>
                    </a:lnTo>
                    <a:lnTo>
                      <a:pt x="518" y="23"/>
                    </a:lnTo>
                    <a:lnTo>
                      <a:pt x="476" y="13"/>
                    </a:lnTo>
                    <a:lnTo>
                      <a:pt x="428" y="5"/>
                    </a:lnTo>
                    <a:lnTo>
                      <a:pt x="362" y="0"/>
                    </a:lnTo>
                    <a:lnTo>
                      <a:pt x="300" y="0"/>
                    </a:lnTo>
                    <a:lnTo>
                      <a:pt x="238" y="10"/>
                    </a:lnTo>
                    <a:lnTo>
                      <a:pt x="173" y="26"/>
                    </a:lnTo>
                    <a:lnTo>
                      <a:pt x="122" y="48"/>
                    </a:lnTo>
                    <a:lnTo>
                      <a:pt x="82" y="73"/>
                    </a:lnTo>
                    <a:lnTo>
                      <a:pt x="48" y="102"/>
                    </a:lnTo>
                    <a:lnTo>
                      <a:pt x="25" y="125"/>
                    </a:lnTo>
                    <a:lnTo>
                      <a:pt x="8" y="160"/>
                    </a:lnTo>
                    <a:lnTo>
                      <a:pt x="0" y="182"/>
                    </a:lnTo>
                    <a:lnTo>
                      <a:pt x="3" y="208"/>
                    </a:lnTo>
                    <a:lnTo>
                      <a:pt x="8" y="244"/>
                    </a:lnTo>
                    <a:lnTo>
                      <a:pt x="42" y="285"/>
                    </a:lnTo>
                    <a:lnTo>
                      <a:pt x="42" y="324"/>
                    </a:lnTo>
                    <a:lnTo>
                      <a:pt x="540" y="324"/>
                    </a:lnTo>
                    <a:lnTo>
                      <a:pt x="540" y="285"/>
                    </a:lnTo>
                    <a:close/>
                  </a:path>
                </a:pathLst>
              </a:custGeom>
              <a:solidFill>
                <a:srgbClr val="FFFFFF"/>
              </a:solidFill>
              <a:ln w="12700" cap="flat" cmpd="sng">
                <a:solidFill>
                  <a:schemeClr val="tx1"/>
                </a:solidFill>
                <a:prstDash val="solid"/>
                <a:round/>
                <a:headEnd/>
                <a:tailEnd/>
              </a:ln>
            </p:spPr>
            <p:txBody>
              <a:bodyPr/>
              <a:lstStyle/>
              <a:p>
                <a:endParaRPr lang="en-US" dirty="0"/>
              </a:p>
            </p:txBody>
          </p:sp>
          <p:sp>
            <p:nvSpPr>
              <p:cNvPr id="183553" name="Line 354"/>
              <p:cNvSpPr>
                <a:spLocks noChangeShapeType="1"/>
              </p:cNvSpPr>
              <p:nvPr/>
            </p:nvSpPr>
            <p:spPr bwMode="auto">
              <a:xfrm>
                <a:off x="3360" y="3416"/>
                <a:ext cx="495" cy="0"/>
              </a:xfrm>
              <a:prstGeom prst="line">
                <a:avLst/>
              </a:prstGeom>
              <a:noFill/>
              <a:ln w="12700">
                <a:solidFill>
                  <a:schemeClr val="tx1"/>
                </a:solidFill>
                <a:round/>
                <a:headEnd/>
                <a:tailEnd/>
              </a:ln>
            </p:spPr>
            <p:txBody>
              <a:bodyPr/>
              <a:lstStyle/>
              <a:p>
                <a:endParaRPr lang="en-US" dirty="0"/>
              </a:p>
            </p:txBody>
          </p:sp>
          <p:sp>
            <p:nvSpPr>
              <p:cNvPr id="183554" name="Line 355"/>
              <p:cNvSpPr>
                <a:spLocks noChangeShapeType="1"/>
              </p:cNvSpPr>
              <p:nvPr/>
            </p:nvSpPr>
            <p:spPr bwMode="auto">
              <a:xfrm>
                <a:off x="3362" y="3440"/>
                <a:ext cx="492" cy="0"/>
              </a:xfrm>
              <a:prstGeom prst="line">
                <a:avLst/>
              </a:prstGeom>
              <a:noFill/>
              <a:ln w="12700">
                <a:solidFill>
                  <a:schemeClr val="tx1"/>
                </a:solidFill>
                <a:round/>
                <a:headEnd/>
                <a:tailEnd/>
              </a:ln>
            </p:spPr>
            <p:txBody>
              <a:bodyPr/>
              <a:lstStyle/>
              <a:p>
                <a:endParaRPr lang="en-US" dirty="0"/>
              </a:p>
            </p:txBody>
          </p:sp>
          <p:sp>
            <p:nvSpPr>
              <p:cNvPr id="183555" name="Freeform 356"/>
              <p:cNvSpPr>
                <a:spLocks/>
              </p:cNvSpPr>
              <p:nvPr/>
            </p:nvSpPr>
            <p:spPr bwMode="auto">
              <a:xfrm>
                <a:off x="3855" y="3332"/>
                <a:ext cx="170" cy="108"/>
              </a:xfrm>
              <a:custGeom>
                <a:avLst/>
                <a:gdLst>
                  <a:gd name="T0" fmla="*/ 170 w 170"/>
                  <a:gd name="T1" fmla="*/ 0 h 108"/>
                  <a:gd name="T2" fmla="*/ 165 w 170"/>
                  <a:gd name="T3" fmla="*/ 48 h 108"/>
                  <a:gd name="T4" fmla="*/ 149 w 170"/>
                  <a:gd name="T5" fmla="*/ 57 h 108"/>
                  <a:gd name="T6" fmla="*/ 126 w 170"/>
                  <a:gd name="T7" fmla="*/ 58 h 108"/>
                  <a:gd name="T8" fmla="*/ 96 w 170"/>
                  <a:gd name="T9" fmla="*/ 60 h 108"/>
                  <a:gd name="T10" fmla="*/ 68 w 170"/>
                  <a:gd name="T11" fmla="*/ 61 h 108"/>
                  <a:gd name="T12" fmla="*/ 42 w 170"/>
                  <a:gd name="T13" fmla="*/ 72 h 108"/>
                  <a:gd name="T14" fmla="*/ 23 w 170"/>
                  <a:gd name="T15" fmla="*/ 87 h 108"/>
                  <a:gd name="T16" fmla="*/ 0 w 170"/>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108"/>
                  <a:gd name="T29" fmla="*/ 170 w 170"/>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108">
                    <a:moveTo>
                      <a:pt x="170" y="0"/>
                    </a:moveTo>
                    <a:lnTo>
                      <a:pt x="165" y="48"/>
                    </a:lnTo>
                    <a:lnTo>
                      <a:pt x="149" y="57"/>
                    </a:lnTo>
                    <a:lnTo>
                      <a:pt x="126" y="58"/>
                    </a:lnTo>
                    <a:lnTo>
                      <a:pt x="96" y="60"/>
                    </a:lnTo>
                    <a:lnTo>
                      <a:pt x="68" y="61"/>
                    </a:lnTo>
                    <a:lnTo>
                      <a:pt x="42" y="72"/>
                    </a:lnTo>
                    <a:lnTo>
                      <a:pt x="23" y="87"/>
                    </a:lnTo>
                    <a:lnTo>
                      <a:pt x="0" y="108"/>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556" name="Freeform 357"/>
              <p:cNvSpPr>
                <a:spLocks/>
              </p:cNvSpPr>
              <p:nvPr/>
            </p:nvSpPr>
            <p:spPr bwMode="auto">
              <a:xfrm>
                <a:off x="3311" y="3324"/>
                <a:ext cx="46" cy="122"/>
              </a:xfrm>
              <a:custGeom>
                <a:avLst/>
                <a:gdLst>
                  <a:gd name="T0" fmla="*/ 0 w 46"/>
                  <a:gd name="T1" fmla="*/ 0 h 122"/>
                  <a:gd name="T2" fmla="*/ 0 w 46"/>
                  <a:gd name="T3" fmla="*/ 44 h 122"/>
                  <a:gd name="T4" fmla="*/ 3 w 46"/>
                  <a:gd name="T5" fmla="*/ 60 h 122"/>
                  <a:gd name="T6" fmla="*/ 7 w 46"/>
                  <a:gd name="T7" fmla="*/ 74 h 122"/>
                  <a:gd name="T8" fmla="*/ 22 w 46"/>
                  <a:gd name="T9" fmla="*/ 96 h 122"/>
                  <a:gd name="T10" fmla="*/ 46 w 46"/>
                  <a:gd name="T11" fmla="*/ 122 h 122"/>
                  <a:gd name="T12" fmla="*/ 0 60000 65536"/>
                  <a:gd name="T13" fmla="*/ 0 60000 65536"/>
                  <a:gd name="T14" fmla="*/ 0 60000 65536"/>
                  <a:gd name="T15" fmla="*/ 0 60000 65536"/>
                  <a:gd name="T16" fmla="*/ 0 60000 65536"/>
                  <a:gd name="T17" fmla="*/ 0 60000 65536"/>
                  <a:gd name="T18" fmla="*/ 0 w 46"/>
                  <a:gd name="T19" fmla="*/ 0 h 122"/>
                  <a:gd name="T20" fmla="*/ 46 w 4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46" h="122">
                    <a:moveTo>
                      <a:pt x="0" y="0"/>
                    </a:moveTo>
                    <a:lnTo>
                      <a:pt x="0" y="44"/>
                    </a:lnTo>
                    <a:lnTo>
                      <a:pt x="3" y="60"/>
                    </a:lnTo>
                    <a:lnTo>
                      <a:pt x="7" y="74"/>
                    </a:lnTo>
                    <a:lnTo>
                      <a:pt x="22" y="96"/>
                    </a:lnTo>
                    <a:lnTo>
                      <a:pt x="46" y="122"/>
                    </a:lnTo>
                  </a:path>
                </a:pathLst>
              </a:custGeom>
              <a:noFill/>
              <a:ln w="12700" cap="flat" cmpd="sng">
                <a:solidFill>
                  <a:schemeClr val="tx1"/>
                </a:solidFill>
                <a:prstDash val="solid"/>
                <a:round/>
                <a:headEnd type="none" w="med" len="med"/>
                <a:tailEnd type="none" w="med" len="med"/>
              </a:ln>
            </p:spPr>
            <p:txBody>
              <a:bodyPr/>
              <a:lstStyle/>
              <a:p>
                <a:endParaRPr lang="en-US" dirty="0"/>
              </a:p>
            </p:txBody>
          </p:sp>
          <p:sp>
            <p:nvSpPr>
              <p:cNvPr id="183557" name="Line 358"/>
              <p:cNvSpPr>
                <a:spLocks noChangeShapeType="1"/>
              </p:cNvSpPr>
              <p:nvPr/>
            </p:nvSpPr>
            <p:spPr bwMode="auto">
              <a:xfrm flipH="1">
                <a:off x="3860" y="3431"/>
                <a:ext cx="9" cy="28"/>
              </a:xfrm>
              <a:prstGeom prst="line">
                <a:avLst/>
              </a:prstGeom>
              <a:noFill/>
              <a:ln w="12700">
                <a:solidFill>
                  <a:schemeClr val="tx1"/>
                </a:solidFill>
                <a:round/>
                <a:headEnd/>
                <a:tailEnd/>
              </a:ln>
            </p:spPr>
            <p:txBody>
              <a:bodyPr/>
              <a:lstStyle/>
              <a:p>
                <a:endParaRPr lang="en-US" dirty="0"/>
              </a:p>
            </p:txBody>
          </p:sp>
        </p:grpSp>
        <p:grpSp>
          <p:nvGrpSpPr>
            <p:cNvPr id="183477" name="Group 762"/>
            <p:cNvGrpSpPr>
              <a:grpSpLocks/>
            </p:cNvGrpSpPr>
            <p:nvPr/>
          </p:nvGrpSpPr>
          <p:grpSpPr bwMode="auto">
            <a:xfrm>
              <a:off x="3608398" y="3932251"/>
              <a:ext cx="357187" cy="344487"/>
              <a:chOff x="3317" y="2771"/>
              <a:chExt cx="264" cy="235"/>
            </a:xfrm>
          </p:grpSpPr>
          <p:grpSp>
            <p:nvGrpSpPr>
              <p:cNvPr id="183478" name="Group 757"/>
              <p:cNvGrpSpPr>
                <a:grpSpLocks/>
              </p:cNvGrpSpPr>
              <p:nvPr/>
            </p:nvGrpSpPr>
            <p:grpSpPr bwMode="auto">
              <a:xfrm>
                <a:off x="3317" y="2771"/>
                <a:ext cx="264" cy="235"/>
                <a:chOff x="3317" y="2771"/>
                <a:chExt cx="264" cy="235"/>
              </a:xfrm>
            </p:grpSpPr>
            <p:grpSp>
              <p:nvGrpSpPr>
                <p:cNvPr id="183494" name="Group 748"/>
                <p:cNvGrpSpPr>
                  <a:grpSpLocks/>
                </p:cNvGrpSpPr>
                <p:nvPr/>
              </p:nvGrpSpPr>
              <p:grpSpPr bwMode="auto">
                <a:xfrm>
                  <a:off x="3467" y="2771"/>
                  <a:ext cx="114" cy="235"/>
                  <a:chOff x="3467" y="2771"/>
                  <a:chExt cx="114" cy="235"/>
                </a:xfrm>
              </p:grpSpPr>
              <p:sp>
                <p:nvSpPr>
                  <p:cNvPr id="183549" name="Freeform 745"/>
                  <p:cNvSpPr>
                    <a:spLocks/>
                  </p:cNvSpPr>
                  <p:nvPr/>
                </p:nvSpPr>
                <p:spPr bwMode="auto">
                  <a:xfrm>
                    <a:off x="3467" y="2811"/>
                    <a:ext cx="109" cy="171"/>
                  </a:xfrm>
                  <a:custGeom>
                    <a:avLst/>
                    <a:gdLst>
                      <a:gd name="T0" fmla="*/ 0 w 109"/>
                      <a:gd name="T1" fmla="*/ 62 h 171"/>
                      <a:gd name="T2" fmla="*/ 0 w 109"/>
                      <a:gd name="T3" fmla="*/ 0 h 171"/>
                      <a:gd name="T4" fmla="*/ 79 w 109"/>
                      <a:gd name="T5" fmla="*/ 0 h 171"/>
                      <a:gd name="T6" fmla="*/ 109 w 109"/>
                      <a:gd name="T7" fmla="*/ 171 h 171"/>
                      <a:gd name="T8" fmla="*/ 13 w 109"/>
                      <a:gd name="T9" fmla="*/ 171 h 171"/>
                      <a:gd name="T10" fmla="*/ 27 w 109"/>
                      <a:gd name="T11" fmla="*/ 63 h 171"/>
                      <a:gd name="T12" fmla="*/ 0 w 109"/>
                      <a:gd name="T13" fmla="*/ 62 h 171"/>
                      <a:gd name="T14" fmla="*/ 0 60000 65536"/>
                      <a:gd name="T15" fmla="*/ 0 60000 65536"/>
                      <a:gd name="T16" fmla="*/ 0 60000 65536"/>
                      <a:gd name="T17" fmla="*/ 0 60000 65536"/>
                      <a:gd name="T18" fmla="*/ 0 60000 65536"/>
                      <a:gd name="T19" fmla="*/ 0 60000 65536"/>
                      <a:gd name="T20" fmla="*/ 0 60000 65536"/>
                      <a:gd name="T21" fmla="*/ 0 w 109"/>
                      <a:gd name="T22" fmla="*/ 0 h 171"/>
                      <a:gd name="T23" fmla="*/ 109 w 10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71">
                        <a:moveTo>
                          <a:pt x="0" y="62"/>
                        </a:moveTo>
                        <a:lnTo>
                          <a:pt x="0" y="0"/>
                        </a:lnTo>
                        <a:lnTo>
                          <a:pt x="79" y="0"/>
                        </a:lnTo>
                        <a:lnTo>
                          <a:pt x="109" y="171"/>
                        </a:lnTo>
                        <a:lnTo>
                          <a:pt x="13" y="171"/>
                        </a:lnTo>
                        <a:lnTo>
                          <a:pt x="27" y="63"/>
                        </a:lnTo>
                        <a:lnTo>
                          <a:pt x="0" y="62"/>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50" name="Freeform 746"/>
                  <p:cNvSpPr>
                    <a:spLocks/>
                  </p:cNvSpPr>
                  <p:nvPr/>
                </p:nvSpPr>
                <p:spPr bwMode="auto">
                  <a:xfrm>
                    <a:off x="3477" y="2982"/>
                    <a:ext cx="104" cy="24"/>
                  </a:xfrm>
                  <a:custGeom>
                    <a:avLst/>
                    <a:gdLst>
                      <a:gd name="T0" fmla="*/ 0 w 104"/>
                      <a:gd name="T1" fmla="*/ 0 h 24"/>
                      <a:gd name="T2" fmla="*/ 104 w 104"/>
                      <a:gd name="T3" fmla="*/ 0 h 24"/>
                      <a:gd name="T4" fmla="*/ 104 w 104"/>
                      <a:gd name="T5" fmla="*/ 24 h 24"/>
                      <a:gd name="T6" fmla="*/ 0 w 104"/>
                      <a:gd name="T7" fmla="*/ 24 h 24"/>
                      <a:gd name="T8" fmla="*/ 0 w 104"/>
                      <a:gd name="T9" fmla="*/ 0 h 24"/>
                      <a:gd name="T10" fmla="*/ 0 60000 65536"/>
                      <a:gd name="T11" fmla="*/ 0 60000 65536"/>
                      <a:gd name="T12" fmla="*/ 0 60000 65536"/>
                      <a:gd name="T13" fmla="*/ 0 60000 65536"/>
                      <a:gd name="T14" fmla="*/ 0 60000 65536"/>
                      <a:gd name="T15" fmla="*/ 0 w 104"/>
                      <a:gd name="T16" fmla="*/ 0 h 24"/>
                      <a:gd name="T17" fmla="*/ 104 w 104"/>
                      <a:gd name="T18" fmla="*/ 24 h 24"/>
                    </a:gdLst>
                    <a:ahLst/>
                    <a:cxnLst>
                      <a:cxn ang="T10">
                        <a:pos x="T0" y="T1"/>
                      </a:cxn>
                      <a:cxn ang="T11">
                        <a:pos x="T2" y="T3"/>
                      </a:cxn>
                      <a:cxn ang="T12">
                        <a:pos x="T4" y="T5"/>
                      </a:cxn>
                      <a:cxn ang="T13">
                        <a:pos x="T6" y="T7"/>
                      </a:cxn>
                      <a:cxn ang="T14">
                        <a:pos x="T8" y="T9"/>
                      </a:cxn>
                    </a:cxnLst>
                    <a:rect l="T15" t="T16" r="T17" b="T18"/>
                    <a:pathLst>
                      <a:path w="104" h="24">
                        <a:moveTo>
                          <a:pt x="0" y="0"/>
                        </a:moveTo>
                        <a:lnTo>
                          <a:pt x="104" y="0"/>
                        </a:lnTo>
                        <a:lnTo>
                          <a:pt x="104" y="24"/>
                        </a:lnTo>
                        <a:lnTo>
                          <a:pt x="0" y="24"/>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51" name="Freeform 747"/>
                  <p:cNvSpPr>
                    <a:spLocks/>
                  </p:cNvSpPr>
                  <p:nvPr/>
                </p:nvSpPr>
                <p:spPr bwMode="auto">
                  <a:xfrm>
                    <a:off x="3501" y="2771"/>
                    <a:ext cx="36" cy="39"/>
                  </a:xfrm>
                  <a:custGeom>
                    <a:avLst/>
                    <a:gdLst>
                      <a:gd name="T0" fmla="*/ 36 w 36"/>
                      <a:gd name="T1" fmla="*/ 39 h 39"/>
                      <a:gd name="T2" fmla="*/ 36 w 36"/>
                      <a:gd name="T3" fmla="*/ 0 h 39"/>
                      <a:gd name="T4" fmla="*/ 0 w 36"/>
                      <a:gd name="T5" fmla="*/ 0 h 39"/>
                      <a:gd name="T6" fmla="*/ 0 w 36"/>
                      <a:gd name="T7" fmla="*/ 39 h 39"/>
                      <a:gd name="T8" fmla="*/ 36 w 36"/>
                      <a:gd name="T9" fmla="*/ 39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36" y="39"/>
                        </a:moveTo>
                        <a:lnTo>
                          <a:pt x="36" y="0"/>
                        </a:lnTo>
                        <a:lnTo>
                          <a:pt x="0" y="0"/>
                        </a:lnTo>
                        <a:lnTo>
                          <a:pt x="0" y="39"/>
                        </a:lnTo>
                        <a:lnTo>
                          <a:pt x="36" y="39"/>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grpSp>
              <p:nvGrpSpPr>
                <p:cNvPr id="183495" name="Group 749"/>
                <p:cNvGrpSpPr>
                  <a:grpSpLocks/>
                </p:cNvGrpSpPr>
                <p:nvPr/>
              </p:nvGrpSpPr>
              <p:grpSpPr bwMode="auto">
                <a:xfrm flipH="1">
                  <a:off x="3317" y="2771"/>
                  <a:ext cx="114" cy="235"/>
                  <a:chOff x="3467" y="2771"/>
                  <a:chExt cx="114" cy="235"/>
                </a:xfrm>
              </p:grpSpPr>
              <p:sp>
                <p:nvSpPr>
                  <p:cNvPr id="183546" name="Freeform 750"/>
                  <p:cNvSpPr>
                    <a:spLocks/>
                  </p:cNvSpPr>
                  <p:nvPr/>
                </p:nvSpPr>
                <p:spPr bwMode="auto">
                  <a:xfrm>
                    <a:off x="3467" y="2811"/>
                    <a:ext cx="109" cy="171"/>
                  </a:xfrm>
                  <a:custGeom>
                    <a:avLst/>
                    <a:gdLst>
                      <a:gd name="T0" fmla="*/ 0 w 109"/>
                      <a:gd name="T1" fmla="*/ 62 h 171"/>
                      <a:gd name="T2" fmla="*/ 0 w 109"/>
                      <a:gd name="T3" fmla="*/ 0 h 171"/>
                      <a:gd name="T4" fmla="*/ 79 w 109"/>
                      <a:gd name="T5" fmla="*/ 0 h 171"/>
                      <a:gd name="T6" fmla="*/ 109 w 109"/>
                      <a:gd name="T7" fmla="*/ 171 h 171"/>
                      <a:gd name="T8" fmla="*/ 13 w 109"/>
                      <a:gd name="T9" fmla="*/ 171 h 171"/>
                      <a:gd name="T10" fmla="*/ 27 w 109"/>
                      <a:gd name="T11" fmla="*/ 63 h 171"/>
                      <a:gd name="T12" fmla="*/ 0 w 109"/>
                      <a:gd name="T13" fmla="*/ 62 h 171"/>
                      <a:gd name="T14" fmla="*/ 0 60000 65536"/>
                      <a:gd name="T15" fmla="*/ 0 60000 65536"/>
                      <a:gd name="T16" fmla="*/ 0 60000 65536"/>
                      <a:gd name="T17" fmla="*/ 0 60000 65536"/>
                      <a:gd name="T18" fmla="*/ 0 60000 65536"/>
                      <a:gd name="T19" fmla="*/ 0 60000 65536"/>
                      <a:gd name="T20" fmla="*/ 0 60000 65536"/>
                      <a:gd name="T21" fmla="*/ 0 w 109"/>
                      <a:gd name="T22" fmla="*/ 0 h 171"/>
                      <a:gd name="T23" fmla="*/ 109 w 109"/>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71">
                        <a:moveTo>
                          <a:pt x="0" y="62"/>
                        </a:moveTo>
                        <a:lnTo>
                          <a:pt x="0" y="0"/>
                        </a:lnTo>
                        <a:lnTo>
                          <a:pt x="79" y="0"/>
                        </a:lnTo>
                        <a:lnTo>
                          <a:pt x="109" y="171"/>
                        </a:lnTo>
                        <a:lnTo>
                          <a:pt x="13" y="171"/>
                        </a:lnTo>
                        <a:lnTo>
                          <a:pt x="27" y="63"/>
                        </a:lnTo>
                        <a:lnTo>
                          <a:pt x="0" y="62"/>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47" name="Freeform 751"/>
                  <p:cNvSpPr>
                    <a:spLocks/>
                  </p:cNvSpPr>
                  <p:nvPr/>
                </p:nvSpPr>
                <p:spPr bwMode="auto">
                  <a:xfrm>
                    <a:off x="3477" y="2982"/>
                    <a:ext cx="104" cy="24"/>
                  </a:xfrm>
                  <a:custGeom>
                    <a:avLst/>
                    <a:gdLst>
                      <a:gd name="T0" fmla="*/ 0 w 104"/>
                      <a:gd name="T1" fmla="*/ 0 h 24"/>
                      <a:gd name="T2" fmla="*/ 104 w 104"/>
                      <a:gd name="T3" fmla="*/ 0 h 24"/>
                      <a:gd name="T4" fmla="*/ 104 w 104"/>
                      <a:gd name="T5" fmla="*/ 24 h 24"/>
                      <a:gd name="T6" fmla="*/ 0 w 104"/>
                      <a:gd name="T7" fmla="*/ 24 h 24"/>
                      <a:gd name="T8" fmla="*/ 0 w 104"/>
                      <a:gd name="T9" fmla="*/ 0 h 24"/>
                      <a:gd name="T10" fmla="*/ 0 60000 65536"/>
                      <a:gd name="T11" fmla="*/ 0 60000 65536"/>
                      <a:gd name="T12" fmla="*/ 0 60000 65536"/>
                      <a:gd name="T13" fmla="*/ 0 60000 65536"/>
                      <a:gd name="T14" fmla="*/ 0 60000 65536"/>
                      <a:gd name="T15" fmla="*/ 0 w 104"/>
                      <a:gd name="T16" fmla="*/ 0 h 24"/>
                      <a:gd name="T17" fmla="*/ 104 w 104"/>
                      <a:gd name="T18" fmla="*/ 24 h 24"/>
                    </a:gdLst>
                    <a:ahLst/>
                    <a:cxnLst>
                      <a:cxn ang="T10">
                        <a:pos x="T0" y="T1"/>
                      </a:cxn>
                      <a:cxn ang="T11">
                        <a:pos x="T2" y="T3"/>
                      </a:cxn>
                      <a:cxn ang="T12">
                        <a:pos x="T4" y="T5"/>
                      </a:cxn>
                      <a:cxn ang="T13">
                        <a:pos x="T6" y="T7"/>
                      </a:cxn>
                      <a:cxn ang="T14">
                        <a:pos x="T8" y="T9"/>
                      </a:cxn>
                    </a:cxnLst>
                    <a:rect l="T15" t="T16" r="T17" b="T18"/>
                    <a:pathLst>
                      <a:path w="104" h="24">
                        <a:moveTo>
                          <a:pt x="0" y="0"/>
                        </a:moveTo>
                        <a:lnTo>
                          <a:pt x="104" y="0"/>
                        </a:lnTo>
                        <a:lnTo>
                          <a:pt x="104" y="24"/>
                        </a:lnTo>
                        <a:lnTo>
                          <a:pt x="0" y="24"/>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548" name="Freeform 752"/>
                  <p:cNvSpPr>
                    <a:spLocks/>
                  </p:cNvSpPr>
                  <p:nvPr/>
                </p:nvSpPr>
                <p:spPr bwMode="auto">
                  <a:xfrm>
                    <a:off x="3501" y="2771"/>
                    <a:ext cx="36" cy="39"/>
                  </a:xfrm>
                  <a:custGeom>
                    <a:avLst/>
                    <a:gdLst>
                      <a:gd name="T0" fmla="*/ 36 w 36"/>
                      <a:gd name="T1" fmla="*/ 39 h 39"/>
                      <a:gd name="T2" fmla="*/ 36 w 36"/>
                      <a:gd name="T3" fmla="*/ 0 h 39"/>
                      <a:gd name="T4" fmla="*/ 0 w 36"/>
                      <a:gd name="T5" fmla="*/ 0 h 39"/>
                      <a:gd name="T6" fmla="*/ 0 w 36"/>
                      <a:gd name="T7" fmla="*/ 39 h 39"/>
                      <a:gd name="T8" fmla="*/ 36 w 36"/>
                      <a:gd name="T9" fmla="*/ 39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36" y="39"/>
                        </a:moveTo>
                        <a:lnTo>
                          <a:pt x="36" y="0"/>
                        </a:lnTo>
                        <a:lnTo>
                          <a:pt x="0" y="0"/>
                        </a:lnTo>
                        <a:lnTo>
                          <a:pt x="0" y="39"/>
                        </a:lnTo>
                        <a:lnTo>
                          <a:pt x="36" y="39"/>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sp>
              <p:nvSpPr>
                <p:cNvPr id="183543" name="Line 755"/>
                <p:cNvSpPr>
                  <a:spLocks noChangeShapeType="1"/>
                </p:cNvSpPr>
                <p:nvPr/>
              </p:nvSpPr>
              <p:spPr bwMode="auto">
                <a:xfrm>
                  <a:off x="3431" y="2823"/>
                  <a:ext cx="34" cy="0"/>
                </a:xfrm>
                <a:prstGeom prst="line">
                  <a:avLst/>
                </a:prstGeom>
                <a:noFill/>
                <a:ln w="9525">
                  <a:solidFill>
                    <a:schemeClr val="tx1"/>
                  </a:solidFill>
                  <a:round/>
                  <a:headEnd/>
                  <a:tailEnd/>
                </a:ln>
              </p:spPr>
              <p:txBody>
                <a:bodyPr/>
                <a:lstStyle/>
                <a:p>
                  <a:endParaRPr lang="en-US" dirty="0"/>
                </a:p>
              </p:txBody>
            </p:sp>
            <p:sp>
              <p:nvSpPr>
                <p:cNvPr id="183544" name="Line 756"/>
                <p:cNvSpPr>
                  <a:spLocks noChangeShapeType="1"/>
                </p:cNvSpPr>
                <p:nvPr/>
              </p:nvSpPr>
              <p:spPr bwMode="auto">
                <a:xfrm>
                  <a:off x="3431" y="2864"/>
                  <a:ext cx="36" cy="0"/>
                </a:xfrm>
                <a:prstGeom prst="line">
                  <a:avLst/>
                </a:prstGeom>
                <a:noFill/>
                <a:ln w="9525">
                  <a:solidFill>
                    <a:schemeClr val="tx1"/>
                  </a:solidFill>
                  <a:round/>
                  <a:headEnd/>
                  <a:tailEnd/>
                </a:ln>
              </p:spPr>
              <p:txBody>
                <a:bodyPr/>
                <a:lstStyle/>
                <a:p>
                  <a:endParaRPr lang="en-US" dirty="0"/>
                </a:p>
              </p:txBody>
            </p:sp>
            <p:sp>
              <p:nvSpPr>
                <p:cNvPr id="183545" name="Freeform 754"/>
                <p:cNvSpPr>
                  <a:spLocks/>
                </p:cNvSpPr>
                <p:nvPr/>
              </p:nvSpPr>
              <p:spPr bwMode="auto">
                <a:xfrm>
                  <a:off x="3441" y="2808"/>
                  <a:ext cx="13" cy="69"/>
                </a:xfrm>
                <a:custGeom>
                  <a:avLst/>
                  <a:gdLst>
                    <a:gd name="T0" fmla="*/ 0 w 13"/>
                    <a:gd name="T1" fmla="*/ 0 h 69"/>
                    <a:gd name="T2" fmla="*/ 13 w 13"/>
                    <a:gd name="T3" fmla="*/ 0 h 69"/>
                    <a:gd name="T4" fmla="*/ 13 w 13"/>
                    <a:gd name="T5" fmla="*/ 69 h 69"/>
                    <a:gd name="T6" fmla="*/ 0 w 13"/>
                    <a:gd name="T7" fmla="*/ 69 h 69"/>
                    <a:gd name="T8" fmla="*/ 0 w 13"/>
                    <a:gd name="T9" fmla="*/ 0 h 69"/>
                    <a:gd name="T10" fmla="*/ 0 60000 65536"/>
                    <a:gd name="T11" fmla="*/ 0 60000 65536"/>
                    <a:gd name="T12" fmla="*/ 0 60000 65536"/>
                    <a:gd name="T13" fmla="*/ 0 60000 65536"/>
                    <a:gd name="T14" fmla="*/ 0 60000 65536"/>
                    <a:gd name="T15" fmla="*/ 0 w 13"/>
                    <a:gd name="T16" fmla="*/ 0 h 69"/>
                    <a:gd name="T17" fmla="*/ 13 w 13"/>
                    <a:gd name="T18" fmla="*/ 69 h 69"/>
                  </a:gdLst>
                  <a:ahLst/>
                  <a:cxnLst>
                    <a:cxn ang="T10">
                      <a:pos x="T0" y="T1"/>
                    </a:cxn>
                    <a:cxn ang="T11">
                      <a:pos x="T2" y="T3"/>
                    </a:cxn>
                    <a:cxn ang="T12">
                      <a:pos x="T4" y="T5"/>
                    </a:cxn>
                    <a:cxn ang="T13">
                      <a:pos x="T6" y="T7"/>
                    </a:cxn>
                    <a:cxn ang="T14">
                      <a:pos x="T8" y="T9"/>
                    </a:cxn>
                  </a:cxnLst>
                  <a:rect l="T15" t="T16" r="T17" b="T18"/>
                  <a:pathLst>
                    <a:path w="13" h="69">
                      <a:moveTo>
                        <a:pt x="0" y="0"/>
                      </a:moveTo>
                      <a:lnTo>
                        <a:pt x="13" y="0"/>
                      </a:lnTo>
                      <a:lnTo>
                        <a:pt x="13" y="69"/>
                      </a:lnTo>
                      <a:lnTo>
                        <a:pt x="0" y="69"/>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sp>
            <p:nvSpPr>
              <p:cNvPr id="183537" name="Line 758"/>
              <p:cNvSpPr>
                <a:spLocks noChangeShapeType="1"/>
              </p:cNvSpPr>
              <p:nvPr/>
            </p:nvSpPr>
            <p:spPr bwMode="auto">
              <a:xfrm>
                <a:off x="3534" y="2885"/>
                <a:ext cx="12" cy="78"/>
              </a:xfrm>
              <a:prstGeom prst="line">
                <a:avLst/>
              </a:prstGeom>
              <a:noFill/>
              <a:ln w="9525">
                <a:solidFill>
                  <a:schemeClr val="tx1"/>
                </a:solidFill>
                <a:round/>
                <a:headEnd/>
                <a:tailEnd/>
              </a:ln>
            </p:spPr>
            <p:txBody>
              <a:bodyPr/>
              <a:lstStyle/>
              <a:p>
                <a:endParaRPr lang="en-US" dirty="0"/>
              </a:p>
            </p:txBody>
          </p:sp>
          <p:sp>
            <p:nvSpPr>
              <p:cNvPr id="183538" name="Line 759"/>
              <p:cNvSpPr>
                <a:spLocks noChangeShapeType="1"/>
              </p:cNvSpPr>
              <p:nvPr/>
            </p:nvSpPr>
            <p:spPr bwMode="auto">
              <a:xfrm flipH="1">
                <a:off x="3506" y="2883"/>
                <a:ext cx="4" cy="81"/>
              </a:xfrm>
              <a:prstGeom prst="line">
                <a:avLst/>
              </a:prstGeom>
              <a:noFill/>
              <a:ln w="9525">
                <a:solidFill>
                  <a:schemeClr val="tx1"/>
                </a:solidFill>
                <a:round/>
                <a:headEnd/>
                <a:tailEnd/>
              </a:ln>
            </p:spPr>
            <p:txBody>
              <a:bodyPr/>
              <a:lstStyle/>
              <a:p>
                <a:endParaRPr lang="en-US" dirty="0"/>
              </a:p>
            </p:txBody>
          </p:sp>
          <p:sp>
            <p:nvSpPr>
              <p:cNvPr id="183539" name="Line 760"/>
              <p:cNvSpPr>
                <a:spLocks noChangeShapeType="1"/>
              </p:cNvSpPr>
              <p:nvPr/>
            </p:nvSpPr>
            <p:spPr bwMode="auto">
              <a:xfrm>
                <a:off x="3381" y="2886"/>
                <a:ext cx="9" cy="77"/>
              </a:xfrm>
              <a:prstGeom prst="line">
                <a:avLst/>
              </a:prstGeom>
              <a:noFill/>
              <a:ln w="9525">
                <a:solidFill>
                  <a:schemeClr val="tx1"/>
                </a:solidFill>
                <a:round/>
                <a:headEnd/>
                <a:tailEnd/>
              </a:ln>
            </p:spPr>
            <p:txBody>
              <a:bodyPr/>
              <a:lstStyle/>
              <a:p>
                <a:endParaRPr lang="en-US" dirty="0"/>
              </a:p>
            </p:txBody>
          </p:sp>
          <p:sp>
            <p:nvSpPr>
              <p:cNvPr id="183540" name="Line 761"/>
              <p:cNvSpPr>
                <a:spLocks noChangeShapeType="1"/>
              </p:cNvSpPr>
              <p:nvPr/>
            </p:nvSpPr>
            <p:spPr bwMode="auto">
              <a:xfrm flipH="1">
                <a:off x="3351" y="2886"/>
                <a:ext cx="9" cy="80"/>
              </a:xfrm>
              <a:prstGeom prst="line">
                <a:avLst/>
              </a:prstGeom>
              <a:noFill/>
              <a:ln w="9525">
                <a:solidFill>
                  <a:schemeClr val="tx1"/>
                </a:solidFill>
                <a:round/>
                <a:headEnd/>
                <a:tailEnd/>
              </a:ln>
            </p:spPr>
            <p:txBody>
              <a:bodyPr/>
              <a:lstStyle/>
              <a:p>
                <a:endParaRPr lang="en-US" dirty="0"/>
              </a:p>
            </p:txBody>
          </p:sp>
        </p:grpSp>
        <p:sp>
          <p:nvSpPr>
            <p:cNvPr id="183421" name="Freeform 766"/>
            <p:cNvSpPr>
              <a:spLocks/>
            </p:cNvSpPr>
            <p:nvPr/>
          </p:nvSpPr>
          <p:spPr bwMode="auto">
            <a:xfrm>
              <a:off x="4146551" y="4489449"/>
              <a:ext cx="28575" cy="247651"/>
            </a:xfrm>
            <a:custGeom>
              <a:avLst/>
              <a:gdLst>
                <a:gd name="T0" fmla="*/ 0 w 18"/>
                <a:gd name="T1" fmla="*/ 0 h 156"/>
                <a:gd name="T2" fmla="*/ 0 w 18"/>
                <a:gd name="T3" fmla="*/ 247651 h 156"/>
                <a:gd name="T4" fmla="*/ 28575 w 18"/>
                <a:gd name="T5" fmla="*/ 247651 h 156"/>
                <a:gd name="T6" fmla="*/ 28575 w 18"/>
                <a:gd name="T7" fmla="*/ 0 h 156"/>
                <a:gd name="T8" fmla="*/ 0 w 18"/>
                <a:gd name="T9" fmla="*/ 0 h 156"/>
                <a:gd name="T10" fmla="*/ 0 60000 65536"/>
                <a:gd name="T11" fmla="*/ 0 60000 65536"/>
                <a:gd name="T12" fmla="*/ 0 60000 65536"/>
                <a:gd name="T13" fmla="*/ 0 60000 65536"/>
                <a:gd name="T14" fmla="*/ 0 60000 65536"/>
                <a:gd name="T15" fmla="*/ 0 w 18"/>
                <a:gd name="T16" fmla="*/ 0 h 156"/>
                <a:gd name="T17" fmla="*/ 18 w 18"/>
                <a:gd name="T18" fmla="*/ 156 h 156"/>
              </a:gdLst>
              <a:ahLst/>
              <a:cxnLst>
                <a:cxn ang="T10">
                  <a:pos x="T0" y="T1"/>
                </a:cxn>
                <a:cxn ang="T11">
                  <a:pos x="T2" y="T3"/>
                </a:cxn>
                <a:cxn ang="T12">
                  <a:pos x="T4" y="T5"/>
                </a:cxn>
                <a:cxn ang="T13">
                  <a:pos x="T6" y="T7"/>
                </a:cxn>
                <a:cxn ang="T14">
                  <a:pos x="T8" y="T9"/>
                </a:cxn>
              </a:cxnLst>
              <a:rect l="T15" t="T16" r="T17" b="T18"/>
              <a:pathLst>
                <a:path w="18" h="156">
                  <a:moveTo>
                    <a:pt x="0" y="0"/>
                  </a:moveTo>
                  <a:lnTo>
                    <a:pt x="0" y="156"/>
                  </a:lnTo>
                  <a:lnTo>
                    <a:pt x="18" y="156"/>
                  </a:lnTo>
                  <a:lnTo>
                    <a:pt x="18" y="0"/>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3422" name="Freeform 767"/>
            <p:cNvSpPr>
              <a:spLocks/>
            </p:cNvSpPr>
            <p:nvPr/>
          </p:nvSpPr>
          <p:spPr bwMode="auto">
            <a:xfrm>
              <a:off x="4127501" y="4740289"/>
              <a:ext cx="219075" cy="123825"/>
            </a:xfrm>
            <a:custGeom>
              <a:avLst/>
              <a:gdLst>
                <a:gd name="T0" fmla="*/ 28575 w 138"/>
                <a:gd name="T1" fmla="*/ 0 h 78"/>
                <a:gd name="T2" fmla="*/ 19050 w 138"/>
                <a:gd name="T3" fmla="*/ 25400 h 78"/>
                <a:gd name="T4" fmla="*/ 0 w 138"/>
                <a:gd name="T5" fmla="*/ 73025 h 78"/>
                <a:gd name="T6" fmla="*/ 9525 w 138"/>
                <a:gd name="T7" fmla="*/ 98425 h 78"/>
                <a:gd name="T8" fmla="*/ 28575 w 138"/>
                <a:gd name="T9" fmla="*/ 123825 h 78"/>
                <a:gd name="T10" fmla="*/ 66675 w 138"/>
                <a:gd name="T11" fmla="*/ 111125 h 78"/>
                <a:gd name="T12" fmla="*/ 60325 w 138"/>
                <a:gd name="T13" fmla="*/ 73025 h 78"/>
                <a:gd name="T14" fmla="*/ 60325 w 138"/>
                <a:gd name="T15" fmla="*/ 50800 h 78"/>
                <a:gd name="T16" fmla="*/ 63500 w 138"/>
                <a:gd name="T17" fmla="*/ 22225 h 78"/>
                <a:gd name="T18" fmla="*/ 82550 w 138"/>
                <a:gd name="T19" fmla="*/ 9525 h 78"/>
                <a:gd name="T20" fmla="*/ 104775 w 138"/>
                <a:gd name="T21" fmla="*/ 15875 h 78"/>
                <a:gd name="T22" fmla="*/ 130175 w 138"/>
                <a:gd name="T23" fmla="*/ 41275 h 78"/>
                <a:gd name="T24" fmla="*/ 155575 w 138"/>
                <a:gd name="T25" fmla="*/ 69850 h 78"/>
                <a:gd name="T26" fmla="*/ 177800 w 138"/>
                <a:gd name="T27" fmla="*/ 88900 h 78"/>
                <a:gd name="T28" fmla="*/ 219075 w 138"/>
                <a:gd name="T29" fmla="*/ 9525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8"/>
                <a:gd name="T47" fmla="*/ 138 w 138"/>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8">
                  <a:moveTo>
                    <a:pt x="18" y="0"/>
                  </a:moveTo>
                  <a:lnTo>
                    <a:pt x="12" y="16"/>
                  </a:lnTo>
                  <a:lnTo>
                    <a:pt x="0" y="46"/>
                  </a:lnTo>
                  <a:lnTo>
                    <a:pt x="6" y="62"/>
                  </a:lnTo>
                  <a:lnTo>
                    <a:pt x="18" y="78"/>
                  </a:lnTo>
                  <a:lnTo>
                    <a:pt x="42" y="70"/>
                  </a:lnTo>
                  <a:lnTo>
                    <a:pt x="38" y="46"/>
                  </a:lnTo>
                  <a:lnTo>
                    <a:pt x="38" y="32"/>
                  </a:lnTo>
                  <a:lnTo>
                    <a:pt x="40" y="14"/>
                  </a:lnTo>
                  <a:lnTo>
                    <a:pt x="52" y="6"/>
                  </a:lnTo>
                  <a:lnTo>
                    <a:pt x="66" y="10"/>
                  </a:lnTo>
                  <a:lnTo>
                    <a:pt x="82" y="26"/>
                  </a:lnTo>
                  <a:lnTo>
                    <a:pt x="98" y="44"/>
                  </a:lnTo>
                  <a:lnTo>
                    <a:pt x="112" y="56"/>
                  </a:lnTo>
                  <a:lnTo>
                    <a:pt x="138" y="6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183496" name="Group 774"/>
            <p:cNvGrpSpPr>
              <a:grpSpLocks/>
            </p:cNvGrpSpPr>
            <p:nvPr/>
          </p:nvGrpSpPr>
          <p:grpSpPr bwMode="auto">
            <a:xfrm>
              <a:off x="2593975" y="3154365"/>
              <a:ext cx="323850" cy="193675"/>
              <a:chOff x="3384" y="2224"/>
              <a:chExt cx="204" cy="122"/>
            </a:xfrm>
          </p:grpSpPr>
          <p:sp>
            <p:nvSpPr>
              <p:cNvPr id="183534" name="AutoShape 772"/>
              <p:cNvSpPr>
                <a:spLocks noChangeArrowheads="1"/>
              </p:cNvSpPr>
              <p:nvPr/>
            </p:nvSpPr>
            <p:spPr bwMode="auto">
              <a:xfrm>
                <a:off x="3384" y="2268"/>
                <a:ext cx="204" cy="78"/>
              </a:xfrm>
              <a:prstGeom prst="cube">
                <a:avLst>
                  <a:gd name="adj" fmla="val 33333"/>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35" name="AutoShape 773"/>
              <p:cNvSpPr>
                <a:spLocks noChangeArrowheads="1"/>
              </p:cNvSpPr>
              <p:nvPr/>
            </p:nvSpPr>
            <p:spPr bwMode="auto">
              <a:xfrm>
                <a:off x="3403" y="2224"/>
                <a:ext cx="90" cy="66"/>
              </a:xfrm>
              <a:prstGeom prst="can">
                <a:avLst>
                  <a:gd name="adj" fmla="val 34847"/>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grpSp>
        <p:sp>
          <p:nvSpPr>
            <p:cNvPr id="183424" name="Text Box 775"/>
            <p:cNvSpPr txBox="1">
              <a:spLocks noChangeArrowheads="1"/>
            </p:cNvSpPr>
            <p:nvPr/>
          </p:nvSpPr>
          <p:spPr bwMode="auto">
            <a:xfrm>
              <a:off x="5192713" y="7843853"/>
              <a:ext cx="1370012" cy="646331"/>
            </a:xfrm>
            <a:prstGeom prst="rect">
              <a:avLst/>
            </a:prstGeom>
            <a:noFill/>
            <a:ln w="12700">
              <a:noFill/>
              <a:miter lim="800000"/>
              <a:headEnd/>
              <a:tailEnd/>
            </a:ln>
          </p:spPr>
          <p:txBody>
            <a:bodyPr>
              <a:spAutoFit/>
            </a:bodyPr>
            <a:lstStyle/>
            <a:p>
              <a:pPr algn="ctr"/>
              <a:r>
                <a:rPr lang="en-US" sz="1200" dirty="0">
                  <a:latin typeface="Calibri" pitchFamily="34" charset="0"/>
                </a:rPr>
                <a:t>Litter</a:t>
              </a:r>
            </a:p>
            <a:p>
              <a:pPr algn="ctr"/>
              <a:r>
                <a:rPr lang="en-US" sz="1200" dirty="0">
                  <a:latin typeface="Calibri" pitchFamily="34" charset="0"/>
                </a:rPr>
                <a:t>(Behind Antenna Mounts)</a:t>
              </a:r>
            </a:p>
          </p:txBody>
        </p:sp>
        <p:sp>
          <p:nvSpPr>
            <p:cNvPr id="183425" name="Text Box 776"/>
            <p:cNvSpPr txBox="1">
              <a:spLocks noChangeArrowheads="1"/>
            </p:cNvSpPr>
            <p:nvPr/>
          </p:nvSpPr>
          <p:spPr bwMode="auto">
            <a:xfrm>
              <a:off x="5384615" y="5872175"/>
              <a:ext cx="911596" cy="461665"/>
            </a:xfrm>
            <a:prstGeom prst="rect">
              <a:avLst/>
            </a:prstGeom>
            <a:noFill/>
            <a:ln w="12700">
              <a:noFill/>
              <a:miter lim="800000"/>
              <a:headEnd/>
              <a:tailEnd/>
            </a:ln>
          </p:spPr>
          <p:txBody>
            <a:bodyPr wrap="none">
              <a:spAutoFit/>
            </a:bodyPr>
            <a:lstStyle/>
            <a:p>
              <a:pPr algn="ctr"/>
              <a:r>
                <a:rPr lang="en-US" sz="1200" dirty="0">
                  <a:latin typeface="Calibri" pitchFamily="34" charset="0"/>
                </a:rPr>
                <a:t>M-136 AT-4</a:t>
              </a:r>
            </a:p>
            <a:p>
              <a:pPr algn="ctr"/>
              <a:r>
                <a:rPr lang="en-US" sz="1200" dirty="0">
                  <a:latin typeface="Calibri" pitchFamily="34" charset="0"/>
                </a:rPr>
                <a:t>(If issued)</a:t>
              </a:r>
            </a:p>
          </p:txBody>
        </p:sp>
        <p:sp>
          <p:nvSpPr>
            <p:cNvPr id="183426" name="Text Box 777"/>
            <p:cNvSpPr txBox="1">
              <a:spLocks noChangeArrowheads="1"/>
            </p:cNvSpPr>
            <p:nvPr/>
          </p:nvSpPr>
          <p:spPr bwMode="auto">
            <a:xfrm>
              <a:off x="173038" y="6605601"/>
              <a:ext cx="1401762" cy="461665"/>
            </a:xfrm>
            <a:prstGeom prst="rect">
              <a:avLst/>
            </a:prstGeom>
            <a:noFill/>
            <a:ln w="12700">
              <a:noFill/>
              <a:miter lim="800000"/>
              <a:headEnd/>
              <a:tailEnd/>
            </a:ln>
          </p:spPr>
          <p:txBody>
            <a:bodyPr>
              <a:spAutoFit/>
            </a:bodyPr>
            <a:lstStyle/>
            <a:p>
              <a:pPr algn="ctr"/>
              <a:r>
                <a:rPr lang="en-US" sz="1200" dirty="0">
                  <a:latin typeface="Calibri" pitchFamily="34" charset="0"/>
                </a:rPr>
                <a:t>VS-17 Panel</a:t>
              </a:r>
            </a:p>
            <a:p>
              <a:pPr algn="ctr"/>
              <a:r>
                <a:rPr lang="en-US" sz="1200" dirty="0">
                  <a:latin typeface="Calibri" pitchFamily="34" charset="0"/>
                </a:rPr>
                <a:t>(Orange side up)</a:t>
              </a:r>
            </a:p>
          </p:txBody>
        </p:sp>
        <p:sp>
          <p:nvSpPr>
            <p:cNvPr id="183427" name="Text Box 779"/>
            <p:cNvSpPr txBox="1">
              <a:spLocks noChangeArrowheads="1"/>
            </p:cNvSpPr>
            <p:nvPr/>
          </p:nvSpPr>
          <p:spPr bwMode="auto">
            <a:xfrm>
              <a:off x="201614" y="3710001"/>
              <a:ext cx="1239837" cy="276999"/>
            </a:xfrm>
            <a:prstGeom prst="rect">
              <a:avLst/>
            </a:prstGeom>
            <a:noFill/>
            <a:ln w="12700">
              <a:noFill/>
              <a:miter lim="800000"/>
              <a:headEnd/>
              <a:tailEnd/>
            </a:ln>
          </p:spPr>
          <p:txBody>
            <a:bodyPr>
              <a:spAutoFit/>
            </a:bodyPr>
            <a:lstStyle/>
            <a:p>
              <a:pPr algn="ctr"/>
              <a:r>
                <a:rPr lang="en-US" sz="1200" dirty="0">
                  <a:latin typeface="Calibri" pitchFamily="34" charset="0"/>
                </a:rPr>
                <a:t>M-16/M-4 rifle</a:t>
              </a:r>
            </a:p>
          </p:txBody>
        </p:sp>
        <p:sp>
          <p:nvSpPr>
            <p:cNvPr id="183428" name="Text Box 780"/>
            <p:cNvSpPr txBox="1">
              <a:spLocks noChangeArrowheads="1"/>
            </p:cNvSpPr>
            <p:nvPr/>
          </p:nvSpPr>
          <p:spPr bwMode="auto">
            <a:xfrm>
              <a:off x="5230823" y="4605352"/>
              <a:ext cx="1455737" cy="461665"/>
            </a:xfrm>
            <a:prstGeom prst="rect">
              <a:avLst/>
            </a:prstGeom>
            <a:noFill/>
            <a:ln w="12700">
              <a:noFill/>
              <a:miter lim="800000"/>
              <a:headEnd/>
              <a:tailEnd/>
            </a:ln>
          </p:spPr>
          <p:txBody>
            <a:bodyPr>
              <a:spAutoFit/>
            </a:bodyPr>
            <a:lstStyle/>
            <a:p>
              <a:pPr algn="ctr"/>
              <a:r>
                <a:rPr lang="en-US" sz="1200" dirty="0">
                  <a:latin typeface="Calibri" pitchFamily="34" charset="0"/>
                </a:rPr>
                <a:t>Laser Pointer</a:t>
              </a:r>
            </a:p>
            <a:p>
              <a:pPr algn="ctr"/>
              <a:r>
                <a:rPr lang="en-US" sz="1200" dirty="0">
                  <a:latin typeface="Calibri" pitchFamily="34" charset="0"/>
                </a:rPr>
                <a:t>(with lanyard)</a:t>
              </a:r>
            </a:p>
          </p:txBody>
        </p:sp>
        <p:sp>
          <p:nvSpPr>
            <p:cNvPr id="183429" name="Text Box 783"/>
            <p:cNvSpPr txBox="1">
              <a:spLocks noChangeArrowheads="1"/>
            </p:cNvSpPr>
            <p:nvPr/>
          </p:nvSpPr>
          <p:spPr bwMode="auto">
            <a:xfrm>
              <a:off x="5307014" y="3538551"/>
              <a:ext cx="1258887" cy="276999"/>
            </a:xfrm>
            <a:prstGeom prst="rect">
              <a:avLst/>
            </a:prstGeom>
            <a:noFill/>
            <a:ln w="12700">
              <a:noFill/>
              <a:miter lim="800000"/>
              <a:headEnd/>
              <a:tailEnd/>
            </a:ln>
          </p:spPr>
          <p:txBody>
            <a:bodyPr>
              <a:spAutoFit/>
            </a:bodyPr>
            <a:lstStyle/>
            <a:p>
              <a:pPr algn="ctr"/>
              <a:r>
                <a:rPr lang="en-US" sz="1200" dirty="0">
                  <a:latin typeface="Calibri" pitchFamily="34" charset="0"/>
                </a:rPr>
                <a:t>Binoculars</a:t>
              </a:r>
            </a:p>
          </p:txBody>
        </p:sp>
        <p:sp>
          <p:nvSpPr>
            <p:cNvPr id="183430" name="Text Box 784"/>
            <p:cNvSpPr txBox="1">
              <a:spLocks noChangeArrowheads="1"/>
            </p:cNvSpPr>
            <p:nvPr/>
          </p:nvSpPr>
          <p:spPr bwMode="auto">
            <a:xfrm>
              <a:off x="5249864" y="2700349"/>
              <a:ext cx="1392237" cy="830997"/>
            </a:xfrm>
            <a:prstGeom prst="rect">
              <a:avLst/>
            </a:prstGeom>
            <a:noFill/>
            <a:ln w="12700">
              <a:noFill/>
              <a:miter lim="800000"/>
              <a:headEnd/>
              <a:tailEnd/>
            </a:ln>
          </p:spPr>
          <p:txBody>
            <a:bodyPr>
              <a:spAutoFit/>
            </a:bodyPr>
            <a:lstStyle/>
            <a:p>
              <a:pPr algn="ctr"/>
              <a:r>
                <a:rPr lang="en-US" sz="1200" dirty="0">
                  <a:latin typeface="Calibri" pitchFamily="34" charset="0"/>
                </a:rPr>
                <a:t>Crew Serve Weapon</a:t>
              </a:r>
            </a:p>
            <a:p>
              <a:pPr algn="ctr"/>
              <a:r>
                <a:rPr lang="en-US" sz="1200" dirty="0">
                  <a:latin typeface="Calibri" pitchFamily="34" charset="0"/>
                </a:rPr>
                <a:t>M-2 / M-240B/MK19</a:t>
              </a:r>
            </a:p>
          </p:txBody>
        </p:sp>
        <p:sp>
          <p:nvSpPr>
            <p:cNvPr id="183431" name="Text Box 785"/>
            <p:cNvSpPr txBox="1">
              <a:spLocks noChangeArrowheads="1"/>
            </p:cNvSpPr>
            <p:nvPr/>
          </p:nvSpPr>
          <p:spPr bwMode="auto">
            <a:xfrm>
              <a:off x="10" y="2681299"/>
              <a:ext cx="1660525" cy="461665"/>
            </a:xfrm>
            <a:prstGeom prst="rect">
              <a:avLst/>
            </a:prstGeom>
            <a:noFill/>
            <a:ln w="12700">
              <a:noFill/>
              <a:miter lim="800000"/>
              <a:headEnd/>
              <a:tailEnd/>
            </a:ln>
          </p:spPr>
          <p:txBody>
            <a:bodyPr>
              <a:spAutoFit/>
            </a:bodyPr>
            <a:lstStyle/>
            <a:p>
              <a:pPr algn="ctr"/>
              <a:r>
                <a:rPr lang="en-US" sz="1200" dirty="0">
                  <a:latin typeface="Calibri" pitchFamily="34" charset="0"/>
                </a:rPr>
                <a:t>IR Strobe light (Velcro to gunner’s shield)</a:t>
              </a:r>
            </a:p>
          </p:txBody>
        </p:sp>
        <p:sp>
          <p:nvSpPr>
            <p:cNvPr id="183432" name="Text Box 786"/>
            <p:cNvSpPr txBox="1">
              <a:spLocks noChangeArrowheads="1"/>
            </p:cNvSpPr>
            <p:nvPr/>
          </p:nvSpPr>
          <p:spPr bwMode="auto">
            <a:xfrm>
              <a:off x="0" y="1519252"/>
              <a:ext cx="1746250" cy="461665"/>
            </a:xfrm>
            <a:prstGeom prst="rect">
              <a:avLst/>
            </a:prstGeom>
            <a:noFill/>
            <a:ln w="12700">
              <a:noFill/>
              <a:miter lim="800000"/>
              <a:headEnd/>
              <a:tailEnd/>
            </a:ln>
          </p:spPr>
          <p:txBody>
            <a:bodyPr>
              <a:spAutoFit/>
            </a:bodyPr>
            <a:lstStyle/>
            <a:p>
              <a:pPr algn="ctr"/>
              <a:r>
                <a:rPr lang="en-US" sz="1200" dirty="0">
                  <a:latin typeface="Calibri" pitchFamily="34" charset="0"/>
                </a:rPr>
                <a:t>Concertina Wire</a:t>
              </a:r>
            </a:p>
            <a:p>
              <a:pPr algn="ctr"/>
              <a:r>
                <a:rPr lang="en-US" sz="1200" dirty="0">
                  <a:latin typeface="Calibri" pitchFamily="34" charset="0"/>
                </a:rPr>
                <a:t>Secured with 550 cord</a:t>
              </a:r>
            </a:p>
          </p:txBody>
        </p:sp>
        <p:sp>
          <p:nvSpPr>
            <p:cNvPr id="183433" name="Text Box 787"/>
            <p:cNvSpPr txBox="1">
              <a:spLocks noChangeArrowheads="1"/>
            </p:cNvSpPr>
            <p:nvPr/>
          </p:nvSpPr>
          <p:spPr bwMode="auto">
            <a:xfrm>
              <a:off x="5097473" y="1033475"/>
              <a:ext cx="1531937" cy="461665"/>
            </a:xfrm>
            <a:prstGeom prst="rect">
              <a:avLst/>
            </a:prstGeom>
            <a:noFill/>
            <a:ln w="12700">
              <a:noFill/>
              <a:miter lim="800000"/>
              <a:headEnd/>
              <a:tailEnd/>
            </a:ln>
          </p:spPr>
          <p:txBody>
            <a:bodyPr>
              <a:spAutoFit/>
            </a:bodyPr>
            <a:lstStyle/>
            <a:p>
              <a:pPr algn="ctr"/>
              <a:r>
                <a:rPr lang="en-US" sz="1200" dirty="0">
                  <a:latin typeface="Calibri" pitchFamily="34" charset="0"/>
                </a:rPr>
                <a:t>550 Cord tied to front grill</a:t>
              </a:r>
            </a:p>
          </p:txBody>
        </p:sp>
        <p:sp>
          <p:nvSpPr>
            <p:cNvPr id="183434" name="Text Box 788"/>
            <p:cNvSpPr txBox="1">
              <a:spLocks noChangeArrowheads="1"/>
            </p:cNvSpPr>
            <p:nvPr/>
          </p:nvSpPr>
          <p:spPr bwMode="auto">
            <a:xfrm>
              <a:off x="5173673" y="1919301"/>
              <a:ext cx="1531937" cy="461665"/>
            </a:xfrm>
            <a:prstGeom prst="rect">
              <a:avLst/>
            </a:prstGeom>
            <a:noFill/>
            <a:ln w="12700">
              <a:noFill/>
              <a:miter lim="800000"/>
              <a:headEnd/>
              <a:tailEnd/>
            </a:ln>
          </p:spPr>
          <p:txBody>
            <a:bodyPr>
              <a:spAutoFit/>
            </a:bodyPr>
            <a:lstStyle/>
            <a:p>
              <a:pPr algn="ctr"/>
              <a:r>
                <a:rPr lang="en-US" sz="1200" dirty="0">
                  <a:latin typeface="Calibri" pitchFamily="34" charset="0"/>
                </a:rPr>
                <a:t>550 Cord secured to hood latch</a:t>
              </a:r>
            </a:p>
          </p:txBody>
        </p:sp>
        <p:sp>
          <p:nvSpPr>
            <p:cNvPr id="183435" name="Line 789"/>
            <p:cNvSpPr>
              <a:spLocks noChangeShapeType="1"/>
            </p:cNvSpPr>
            <p:nvPr/>
          </p:nvSpPr>
          <p:spPr bwMode="auto">
            <a:xfrm flipV="1">
              <a:off x="1343027" y="6343649"/>
              <a:ext cx="1762125" cy="400051"/>
            </a:xfrm>
            <a:prstGeom prst="line">
              <a:avLst/>
            </a:prstGeom>
            <a:noFill/>
            <a:ln w="9525">
              <a:solidFill>
                <a:schemeClr val="tx1"/>
              </a:solidFill>
              <a:round/>
              <a:headEnd/>
              <a:tailEnd type="triangle" w="med" len="med"/>
            </a:ln>
          </p:spPr>
          <p:txBody>
            <a:bodyPr/>
            <a:lstStyle/>
            <a:p>
              <a:endParaRPr lang="en-US" dirty="0"/>
            </a:p>
          </p:txBody>
        </p:sp>
        <p:sp>
          <p:nvSpPr>
            <p:cNvPr id="183436" name="Line 790"/>
            <p:cNvSpPr>
              <a:spLocks noChangeShapeType="1"/>
            </p:cNvSpPr>
            <p:nvPr/>
          </p:nvSpPr>
          <p:spPr bwMode="auto">
            <a:xfrm flipH="1" flipV="1">
              <a:off x="4333875" y="5600714"/>
              <a:ext cx="1047750" cy="409575"/>
            </a:xfrm>
            <a:prstGeom prst="line">
              <a:avLst/>
            </a:prstGeom>
            <a:noFill/>
            <a:ln w="9525">
              <a:solidFill>
                <a:schemeClr val="tx1"/>
              </a:solidFill>
              <a:round/>
              <a:headEnd/>
              <a:tailEnd type="triangle" w="med" len="med"/>
            </a:ln>
          </p:spPr>
          <p:txBody>
            <a:bodyPr/>
            <a:lstStyle/>
            <a:p>
              <a:endParaRPr lang="en-US" dirty="0"/>
            </a:p>
          </p:txBody>
        </p:sp>
        <p:sp>
          <p:nvSpPr>
            <p:cNvPr id="183437" name="Line 792"/>
            <p:cNvSpPr>
              <a:spLocks noChangeShapeType="1"/>
            </p:cNvSpPr>
            <p:nvPr/>
          </p:nvSpPr>
          <p:spPr bwMode="auto">
            <a:xfrm flipH="1" flipV="1">
              <a:off x="4200525" y="4610101"/>
              <a:ext cx="1314450" cy="219075"/>
            </a:xfrm>
            <a:prstGeom prst="line">
              <a:avLst/>
            </a:prstGeom>
            <a:noFill/>
            <a:ln w="9525">
              <a:solidFill>
                <a:schemeClr val="tx1"/>
              </a:solidFill>
              <a:round/>
              <a:headEnd/>
              <a:tailEnd type="triangle" w="med" len="med"/>
            </a:ln>
          </p:spPr>
          <p:txBody>
            <a:bodyPr/>
            <a:lstStyle/>
            <a:p>
              <a:endParaRPr lang="en-US" dirty="0"/>
            </a:p>
          </p:txBody>
        </p:sp>
        <p:sp>
          <p:nvSpPr>
            <p:cNvPr id="183438" name="Line 794"/>
            <p:cNvSpPr>
              <a:spLocks noChangeShapeType="1"/>
            </p:cNvSpPr>
            <p:nvPr/>
          </p:nvSpPr>
          <p:spPr bwMode="auto">
            <a:xfrm>
              <a:off x="1314450" y="3838577"/>
              <a:ext cx="1295400" cy="476251"/>
            </a:xfrm>
            <a:prstGeom prst="line">
              <a:avLst/>
            </a:prstGeom>
            <a:noFill/>
            <a:ln w="9525">
              <a:solidFill>
                <a:schemeClr val="tx1"/>
              </a:solidFill>
              <a:round/>
              <a:headEnd/>
              <a:tailEnd type="triangle" w="med" len="med"/>
            </a:ln>
          </p:spPr>
          <p:txBody>
            <a:bodyPr/>
            <a:lstStyle/>
            <a:p>
              <a:endParaRPr lang="en-US" dirty="0"/>
            </a:p>
          </p:txBody>
        </p:sp>
        <p:sp>
          <p:nvSpPr>
            <p:cNvPr id="183439" name="Line 795"/>
            <p:cNvSpPr>
              <a:spLocks noChangeShapeType="1"/>
            </p:cNvSpPr>
            <p:nvPr/>
          </p:nvSpPr>
          <p:spPr bwMode="auto">
            <a:xfrm>
              <a:off x="1104900" y="3181351"/>
              <a:ext cx="1504950" cy="114300"/>
            </a:xfrm>
            <a:prstGeom prst="line">
              <a:avLst/>
            </a:prstGeom>
            <a:noFill/>
            <a:ln w="9525">
              <a:solidFill>
                <a:schemeClr val="tx1"/>
              </a:solidFill>
              <a:round/>
              <a:headEnd/>
              <a:tailEnd type="triangle" w="med" len="med"/>
            </a:ln>
          </p:spPr>
          <p:txBody>
            <a:bodyPr/>
            <a:lstStyle/>
            <a:p>
              <a:endParaRPr lang="en-US" dirty="0"/>
            </a:p>
          </p:txBody>
        </p:sp>
        <p:sp>
          <p:nvSpPr>
            <p:cNvPr id="183440" name="Freeform 796"/>
            <p:cNvSpPr>
              <a:spLocks/>
            </p:cNvSpPr>
            <p:nvPr/>
          </p:nvSpPr>
          <p:spPr bwMode="auto">
            <a:xfrm>
              <a:off x="3895727" y="3629038"/>
              <a:ext cx="1609725" cy="333375"/>
            </a:xfrm>
            <a:custGeom>
              <a:avLst/>
              <a:gdLst>
                <a:gd name="T0" fmla="*/ 1609725 w 1014"/>
                <a:gd name="T1" fmla="*/ 66675 h 210"/>
                <a:gd name="T2" fmla="*/ 114300 w 1014"/>
                <a:gd name="T3" fmla="*/ 0 h 210"/>
                <a:gd name="T4" fmla="*/ 0 w 1014"/>
                <a:gd name="T5" fmla="*/ 333375 h 210"/>
                <a:gd name="T6" fmla="*/ 0 60000 65536"/>
                <a:gd name="T7" fmla="*/ 0 60000 65536"/>
                <a:gd name="T8" fmla="*/ 0 60000 65536"/>
                <a:gd name="T9" fmla="*/ 0 w 1014"/>
                <a:gd name="T10" fmla="*/ 0 h 210"/>
                <a:gd name="T11" fmla="*/ 1014 w 1014"/>
                <a:gd name="T12" fmla="*/ 210 h 210"/>
              </a:gdLst>
              <a:ahLst/>
              <a:cxnLst>
                <a:cxn ang="T6">
                  <a:pos x="T0" y="T1"/>
                </a:cxn>
                <a:cxn ang="T7">
                  <a:pos x="T2" y="T3"/>
                </a:cxn>
                <a:cxn ang="T8">
                  <a:pos x="T4" y="T5"/>
                </a:cxn>
              </a:cxnLst>
              <a:rect l="T9" t="T10" r="T11" b="T12"/>
              <a:pathLst>
                <a:path w="1014" h="210">
                  <a:moveTo>
                    <a:pt x="1014" y="42"/>
                  </a:moveTo>
                  <a:lnTo>
                    <a:pt x="72" y="0"/>
                  </a:lnTo>
                  <a:lnTo>
                    <a:pt x="0" y="210"/>
                  </a:lnTo>
                </a:path>
              </a:pathLst>
            </a:custGeom>
            <a:noFill/>
            <a:ln w="9525" cap="flat" cmpd="sng">
              <a:solidFill>
                <a:schemeClr val="tx1"/>
              </a:solidFill>
              <a:prstDash val="solid"/>
              <a:round/>
              <a:headEnd type="none" w="med" len="med"/>
              <a:tailEnd type="triangle" w="med" len="med"/>
            </a:ln>
          </p:spPr>
          <p:txBody>
            <a:bodyPr/>
            <a:lstStyle/>
            <a:p>
              <a:endParaRPr lang="en-US" dirty="0"/>
            </a:p>
          </p:txBody>
        </p:sp>
        <p:sp>
          <p:nvSpPr>
            <p:cNvPr id="183441" name="Line 798"/>
            <p:cNvSpPr>
              <a:spLocks noChangeShapeType="1"/>
            </p:cNvSpPr>
            <p:nvPr/>
          </p:nvSpPr>
          <p:spPr bwMode="auto">
            <a:xfrm flipH="1">
              <a:off x="3533777" y="2990863"/>
              <a:ext cx="2047875" cy="28575"/>
            </a:xfrm>
            <a:prstGeom prst="line">
              <a:avLst/>
            </a:prstGeom>
            <a:noFill/>
            <a:ln w="9525">
              <a:solidFill>
                <a:schemeClr val="tx1"/>
              </a:solidFill>
              <a:round/>
              <a:headEnd/>
              <a:tailEnd type="triangle" w="med" len="med"/>
            </a:ln>
          </p:spPr>
          <p:txBody>
            <a:bodyPr/>
            <a:lstStyle/>
            <a:p>
              <a:endParaRPr lang="en-US" dirty="0"/>
            </a:p>
          </p:txBody>
        </p:sp>
        <p:sp>
          <p:nvSpPr>
            <p:cNvPr id="183442" name="Line 799"/>
            <p:cNvSpPr>
              <a:spLocks noChangeShapeType="1"/>
            </p:cNvSpPr>
            <p:nvPr/>
          </p:nvSpPr>
          <p:spPr bwMode="auto">
            <a:xfrm flipH="1" flipV="1">
              <a:off x="5229225" y="7772401"/>
              <a:ext cx="438150" cy="219075"/>
            </a:xfrm>
            <a:prstGeom prst="line">
              <a:avLst/>
            </a:prstGeom>
            <a:noFill/>
            <a:ln w="9525">
              <a:solidFill>
                <a:schemeClr val="tx1"/>
              </a:solidFill>
              <a:round/>
              <a:headEnd/>
              <a:tailEnd type="triangle" w="med" len="med"/>
            </a:ln>
          </p:spPr>
          <p:txBody>
            <a:bodyPr/>
            <a:lstStyle/>
            <a:p>
              <a:endParaRPr lang="en-US" dirty="0"/>
            </a:p>
          </p:txBody>
        </p:sp>
        <p:sp>
          <p:nvSpPr>
            <p:cNvPr id="183443" name="Line 800"/>
            <p:cNvSpPr>
              <a:spLocks noChangeShapeType="1"/>
            </p:cNvSpPr>
            <p:nvPr/>
          </p:nvSpPr>
          <p:spPr bwMode="auto">
            <a:xfrm flipH="1">
              <a:off x="5086350" y="2181225"/>
              <a:ext cx="419100" cy="552451"/>
            </a:xfrm>
            <a:prstGeom prst="line">
              <a:avLst/>
            </a:prstGeom>
            <a:noFill/>
            <a:ln w="9525">
              <a:solidFill>
                <a:schemeClr val="tx1"/>
              </a:solidFill>
              <a:round/>
              <a:headEnd/>
              <a:tailEnd type="triangle" w="med" len="med"/>
            </a:ln>
          </p:spPr>
          <p:txBody>
            <a:bodyPr/>
            <a:lstStyle/>
            <a:p>
              <a:endParaRPr lang="en-US" dirty="0"/>
            </a:p>
          </p:txBody>
        </p:sp>
        <p:sp>
          <p:nvSpPr>
            <p:cNvPr id="183444" name="Line 801"/>
            <p:cNvSpPr>
              <a:spLocks noChangeShapeType="1"/>
            </p:cNvSpPr>
            <p:nvPr/>
          </p:nvSpPr>
          <p:spPr bwMode="auto">
            <a:xfrm flipH="1">
              <a:off x="3438527" y="1314451"/>
              <a:ext cx="2085975" cy="228600"/>
            </a:xfrm>
            <a:prstGeom prst="line">
              <a:avLst/>
            </a:prstGeom>
            <a:noFill/>
            <a:ln w="9525">
              <a:solidFill>
                <a:schemeClr val="tx1"/>
              </a:solidFill>
              <a:round/>
              <a:headEnd/>
              <a:tailEnd type="triangle" w="med" len="med"/>
            </a:ln>
          </p:spPr>
          <p:txBody>
            <a:bodyPr/>
            <a:lstStyle/>
            <a:p>
              <a:endParaRPr lang="en-US" dirty="0"/>
            </a:p>
          </p:txBody>
        </p:sp>
        <p:sp>
          <p:nvSpPr>
            <p:cNvPr id="183445" name="Line 802"/>
            <p:cNvSpPr>
              <a:spLocks noChangeShapeType="1"/>
            </p:cNvSpPr>
            <p:nvPr/>
          </p:nvSpPr>
          <p:spPr bwMode="auto">
            <a:xfrm>
              <a:off x="1428750" y="1930413"/>
              <a:ext cx="457200" cy="155577"/>
            </a:xfrm>
            <a:prstGeom prst="line">
              <a:avLst/>
            </a:prstGeom>
            <a:noFill/>
            <a:ln w="9525">
              <a:solidFill>
                <a:schemeClr val="tx1"/>
              </a:solidFill>
              <a:round/>
              <a:headEnd/>
              <a:tailEnd type="triangle" w="med" len="med"/>
            </a:ln>
          </p:spPr>
          <p:txBody>
            <a:bodyPr/>
            <a:lstStyle/>
            <a:p>
              <a:endParaRPr lang="en-US" dirty="0"/>
            </a:p>
          </p:txBody>
        </p:sp>
        <p:grpSp>
          <p:nvGrpSpPr>
            <p:cNvPr id="183497" name="Group 900"/>
            <p:cNvGrpSpPr>
              <a:grpSpLocks/>
            </p:cNvGrpSpPr>
            <p:nvPr/>
          </p:nvGrpSpPr>
          <p:grpSpPr bwMode="auto">
            <a:xfrm>
              <a:off x="2600327" y="7891463"/>
              <a:ext cx="1590675" cy="481012"/>
              <a:chOff x="1638" y="4971"/>
              <a:chExt cx="1002" cy="303"/>
            </a:xfrm>
          </p:grpSpPr>
          <p:sp>
            <p:nvSpPr>
              <p:cNvPr id="183449" name="AutoShape 803"/>
              <p:cNvSpPr>
                <a:spLocks noChangeArrowheads="1"/>
              </p:cNvSpPr>
              <p:nvPr/>
            </p:nvSpPr>
            <p:spPr bwMode="auto">
              <a:xfrm>
                <a:off x="1638" y="4971"/>
                <a:ext cx="1002" cy="303"/>
              </a:xfrm>
              <a:prstGeom prst="roundRect">
                <a:avLst>
                  <a:gd name="adj" fmla="val 16667"/>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grpSp>
            <p:nvGrpSpPr>
              <p:cNvPr id="183498" name="Group 833"/>
              <p:cNvGrpSpPr>
                <a:grpSpLocks/>
              </p:cNvGrpSpPr>
              <p:nvPr/>
            </p:nvGrpSpPr>
            <p:grpSpPr bwMode="auto">
              <a:xfrm>
                <a:off x="1662" y="5047"/>
                <a:ext cx="966" cy="65"/>
                <a:chOff x="1662" y="5047"/>
                <a:chExt cx="966" cy="65"/>
              </a:xfrm>
            </p:grpSpPr>
            <p:grpSp>
              <p:nvGrpSpPr>
                <p:cNvPr id="183514" name="Group 816"/>
                <p:cNvGrpSpPr>
                  <a:grpSpLocks/>
                </p:cNvGrpSpPr>
                <p:nvPr/>
              </p:nvGrpSpPr>
              <p:grpSpPr bwMode="auto">
                <a:xfrm>
                  <a:off x="1662" y="5048"/>
                  <a:ext cx="192" cy="64"/>
                  <a:chOff x="1662" y="5048"/>
                  <a:chExt cx="192" cy="64"/>
                </a:xfrm>
              </p:grpSpPr>
              <p:sp>
                <p:nvSpPr>
                  <p:cNvPr id="183531" name="AutoShape 813"/>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32" name="AutoShape 814"/>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33" name="AutoShape 815"/>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15" name="Group 817"/>
                <p:cNvGrpSpPr>
                  <a:grpSpLocks/>
                </p:cNvGrpSpPr>
                <p:nvPr/>
              </p:nvGrpSpPr>
              <p:grpSpPr bwMode="auto">
                <a:xfrm>
                  <a:off x="1856" y="5048"/>
                  <a:ext cx="192" cy="64"/>
                  <a:chOff x="1662" y="5048"/>
                  <a:chExt cx="192" cy="64"/>
                </a:xfrm>
              </p:grpSpPr>
              <p:sp>
                <p:nvSpPr>
                  <p:cNvPr id="183528" name="AutoShape 818"/>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9" name="AutoShape 819"/>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30" name="AutoShape 820"/>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16" name="Group 821"/>
                <p:cNvGrpSpPr>
                  <a:grpSpLocks/>
                </p:cNvGrpSpPr>
                <p:nvPr/>
              </p:nvGrpSpPr>
              <p:grpSpPr bwMode="auto">
                <a:xfrm>
                  <a:off x="2047" y="5048"/>
                  <a:ext cx="192" cy="64"/>
                  <a:chOff x="1662" y="5048"/>
                  <a:chExt cx="192" cy="64"/>
                </a:xfrm>
              </p:grpSpPr>
              <p:sp>
                <p:nvSpPr>
                  <p:cNvPr id="183525" name="AutoShape 822"/>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6" name="AutoShape 823"/>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7" name="AutoShape 824"/>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17" name="Group 825"/>
                <p:cNvGrpSpPr>
                  <a:grpSpLocks/>
                </p:cNvGrpSpPr>
                <p:nvPr/>
              </p:nvGrpSpPr>
              <p:grpSpPr bwMode="auto">
                <a:xfrm>
                  <a:off x="2242" y="5047"/>
                  <a:ext cx="192" cy="64"/>
                  <a:chOff x="1662" y="5048"/>
                  <a:chExt cx="192" cy="64"/>
                </a:xfrm>
              </p:grpSpPr>
              <p:sp>
                <p:nvSpPr>
                  <p:cNvPr id="183522" name="AutoShape 826"/>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3" name="AutoShape 827"/>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4" name="AutoShape 828"/>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18" name="Group 829"/>
                <p:cNvGrpSpPr>
                  <a:grpSpLocks/>
                </p:cNvGrpSpPr>
                <p:nvPr/>
              </p:nvGrpSpPr>
              <p:grpSpPr bwMode="auto">
                <a:xfrm>
                  <a:off x="2436" y="5047"/>
                  <a:ext cx="192" cy="64"/>
                  <a:chOff x="1662" y="5048"/>
                  <a:chExt cx="192" cy="64"/>
                </a:xfrm>
              </p:grpSpPr>
              <p:sp>
                <p:nvSpPr>
                  <p:cNvPr id="183519" name="AutoShape 830"/>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0" name="AutoShape 831"/>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21" name="AutoShape 832"/>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3536" name="Group 834"/>
              <p:cNvGrpSpPr>
                <a:grpSpLocks/>
              </p:cNvGrpSpPr>
              <p:nvPr/>
            </p:nvGrpSpPr>
            <p:grpSpPr bwMode="auto">
              <a:xfrm flipV="1">
                <a:off x="1665" y="5130"/>
                <a:ext cx="966" cy="65"/>
                <a:chOff x="1662" y="5047"/>
                <a:chExt cx="966" cy="65"/>
              </a:xfrm>
            </p:grpSpPr>
            <p:grpSp>
              <p:nvGrpSpPr>
                <p:cNvPr id="183541" name="Group 835"/>
                <p:cNvGrpSpPr>
                  <a:grpSpLocks/>
                </p:cNvGrpSpPr>
                <p:nvPr/>
              </p:nvGrpSpPr>
              <p:grpSpPr bwMode="auto">
                <a:xfrm>
                  <a:off x="1662" y="5048"/>
                  <a:ext cx="192" cy="64"/>
                  <a:chOff x="1662" y="5048"/>
                  <a:chExt cx="192" cy="64"/>
                </a:xfrm>
              </p:grpSpPr>
              <p:sp>
                <p:nvSpPr>
                  <p:cNvPr id="183511" name="AutoShape 836"/>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12" name="AutoShape 837"/>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13" name="AutoShape 838"/>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42" name="Group 839"/>
                <p:cNvGrpSpPr>
                  <a:grpSpLocks/>
                </p:cNvGrpSpPr>
                <p:nvPr/>
              </p:nvGrpSpPr>
              <p:grpSpPr bwMode="auto">
                <a:xfrm>
                  <a:off x="1856" y="5048"/>
                  <a:ext cx="192" cy="64"/>
                  <a:chOff x="1662" y="5048"/>
                  <a:chExt cx="192" cy="64"/>
                </a:xfrm>
              </p:grpSpPr>
              <p:sp>
                <p:nvSpPr>
                  <p:cNvPr id="183508" name="AutoShape 840"/>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9" name="AutoShape 841"/>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10" name="AutoShape 842"/>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64" name="Group 843"/>
                <p:cNvGrpSpPr>
                  <a:grpSpLocks/>
                </p:cNvGrpSpPr>
                <p:nvPr/>
              </p:nvGrpSpPr>
              <p:grpSpPr bwMode="auto">
                <a:xfrm>
                  <a:off x="2047" y="5048"/>
                  <a:ext cx="192" cy="64"/>
                  <a:chOff x="1662" y="5048"/>
                  <a:chExt cx="192" cy="64"/>
                </a:xfrm>
              </p:grpSpPr>
              <p:sp>
                <p:nvSpPr>
                  <p:cNvPr id="183505" name="AutoShape 844"/>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6" name="AutoShape 845"/>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7" name="AutoShape 846"/>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65" name="Group 847"/>
                <p:cNvGrpSpPr>
                  <a:grpSpLocks/>
                </p:cNvGrpSpPr>
                <p:nvPr/>
              </p:nvGrpSpPr>
              <p:grpSpPr bwMode="auto">
                <a:xfrm>
                  <a:off x="2242" y="5047"/>
                  <a:ext cx="192" cy="64"/>
                  <a:chOff x="1662" y="5048"/>
                  <a:chExt cx="192" cy="64"/>
                </a:xfrm>
              </p:grpSpPr>
              <p:sp>
                <p:nvSpPr>
                  <p:cNvPr id="183502" name="AutoShape 848"/>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3" name="AutoShape 849"/>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4" name="AutoShape 850"/>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566" name="Group 851"/>
                <p:cNvGrpSpPr>
                  <a:grpSpLocks/>
                </p:cNvGrpSpPr>
                <p:nvPr/>
              </p:nvGrpSpPr>
              <p:grpSpPr bwMode="auto">
                <a:xfrm>
                  <a:off x="2436" y="5047"/>
                  <a:ext cx="192" cy="64"/>
                  <a:chOff x="1662" y="5048"/>
                  <a:chExt cx="192" cy="64"/>
                </a:xfrm>
              </p:grpSpPr>
              <p:sp>
                <p:nvSpPr>
                  <p:cNvPr id="183499" name="AutoShape 852"/>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0" name="AutoShape 853"/>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501" name="AutoShape 854"/>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3567" name="Group 858"/>
              <p:cNvGrpSpPr>
                <a:grpSpLocks/>
              </p:cNvGrpSpPr>
              <p:nvPr/>
            </p:nvGrpSpPr>
            <p:grpSpPr bwMode="auto">
              <a:xfrm flipV="1">
                <a:off x="1663" y="4990"/>
                <a:ext cx="966" cy="42"/>
                <a:chOff x="1662" y="5047"/>
                <a:chExt cx="966" cy="65"/>
              </a:xfrm>
            </p:grpSpPr>
            <p:grpSp>
              <p:nvGrpSpPr>
                <p:cNvPr id="183611" name="Group 859"/>
                <p:cNvGrpSpPr>
                  <a:grpSpLocks/>
                </p:cNvGrpSpPr>
                <p:nvPr/>
              </p:nvGrpSpPr>
              <p:grpSpPr bwMode="auto">
                <a:xfrm>
                  <a:off x="1662" y="5048"/>
                  <a:ext cx="192" cy="64"/>
                  <a:chOff x="1662" y="5048"/>
                  <a:chExt cx="192" cy="64"/>
                </a:xfrm>
              </p:grpSpPr>
              <p:sp>
                <p:nvSpPr>
                  <p:cNvPr id="183491" name="AutoShape 860"/>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92" name="AutoShape 861"/>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93" name="AutoShape 862"/>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12" name="Group 863"/>
                <p:cNvGrpSpPr>
                  <a:grpSpLocks/>
                </p:cNvGrpSpPr>
                <p:nvPr/>
              </p:nvGrpSpPr>
              <p:grpSpPr bwMode="auto">
                <a:xfrm>
                  <a:off x="1856" y="5048"/>
                  <a:ext cx="192" cy="64"/>
                  <a:chOff x="1662" y="5048"/>
                  <a:chExt cx="192" cy="64"/>
                </a:xfrm>
              </p:grpSpPr>
              <p:sp>
                <p:nvSpPr>
                  <p:cNvPr id="183488" name="AutoShape 864"/>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9" name="AutoShape 865"/>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90" name="AutoShape 866"/>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0" name="Group 867"/>
                <p:cNvGrpSpPr>
                  <a:grpSpLocks/>
                </p:cNvGrpSpPr>
                <p:nvPr/>
              </p:nvGrpSpPr>
              <p:grpSpPr bwMode="auto">
                <a:xfrm>
                  <a:off x="2047" y="5048"/>
                  <a:ext cx="192" cy="64"/>
                  <a:chOff x="1662" y="5048"/>
                  <a:chExt cx="192" cy="64"/>
                </a:xfrm>
              </p:grpSpPr>
              <p:sp>
                <p:nvSpPr>
                  <p:cNvPr id="183485" name="AutoShape 868"/>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6" name="AutoShape 869"/>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7" name="AutoShape 870"/>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1" name="Group 871"/>
                <p:cNvGrpSpPr>
                  <a:grpSpLocks/>
                </p:cNvGrpSpPr>
                <p:nvPr/>
              </p:nvGrpSpPr>
              <p:grpSpPr bwMode="auto">
                <a:xfrm>
                  <a:off x="2242" y="5047"/>
                  <a:ext cx="192" cy="64"/>
                  <a:chOff x="1662" y="5048"/>
                  <a:chExt cx="192" cy="64"/>
                </a:xfrm>
              </p:grpSpPr>
              <p:sp>
                <p:nvSpPr>
                  <p:cNvPr id="183482" name="AutoShape 872"/>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3" name="AutoShape 873"/>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4" name="AutoShape 874"/>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2" name="Group 875"/>
                <p:cNvGrpSpPr>
                  <a:grpSpLocks/>
                </p:cNvGrpSpPr>
                <p:nvPr/>
              </p:nvGrpSpPr>
              <p:grpSpPr bwMode="auto">
                <a:xfrm>
                  <a:off x="2436" y="5047"/>
                  <a:ext cx="192" cy="64"/>
                  <a:chOff x="1662" y="5048"/>
                  <a:chExt cx="192" cy="64"/>
                </a:xfrm>
              </p:grpSpPr>
              <p:sp>
                <p:nvSpPr>
                  <p:cNvPr id="183479" name="AutoShape 876"/>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0" name="AutoShape 877"/>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81" name="AutoShape 878"/>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3623" name="Group 879"/>
              <p:cNvGrpSpPr>
                <a:grpSpLocks/>
              </p:cNvGrpSpPr>
              <p:nvPr/>
            </p:nvGrpSpPr>
            <p:grpSpPr bwMode="auto">
              <a:xfrm>
                <a:off x="1665" y="5213"/>
                <a:ext cx="966" cy="42"/>
                <a:chOff x="1662" y="5047"/>
                <a:chExt cx="966" cy="65"/>
              </a:xfrm>
            </p:grpSpPr>
            <p:grpSp>
              <p:nvGrpSpPr>
                <p:cNvPr id="183625" name="Group 880"/>
                <p:cNvGrpSpPr>
                  <a:grpSpLocks/>
                </p:cNvGrpSpPr>
                <p:nvPr/>
              </p:nvGrpSpPr>
              <p:grpSpPr bwMode="auto">
                <a:xfrm>
                  <a:off x="1662" y="5048"/>
                  <a:ext cx="192" cy="64"/>
                  <a:chOff x="1662" y="5048"/>
                  <a:chExt cx="192" cy="64"/>
                </a:xfrm>
              </p:grpSpPr>
              <p:sp>
                <p:nvSpPr>
                  <p:cNvPr id="183471" name="AutoShape 881"/>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72" name="AutoShape 882"/>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73" name="AutoShape 883"/>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6" name="Group 884"/>
                <p:cNvGrpSpPr>
                  <a:grpSpLocks/>
                </p:cNvGrpSpPr>
                <p:nvPr/>
              </p:nvGrpSpPr>
              <p:grpSpPr bwMode="auto">
                <a:xfrm>
                  <a:off x="1856" y="5048"/>
                  <a:ext cx="192" cy="64"/>
                  <a:chOff x="1662" y="5048"/>
                  <a:chExt cx="192" cy="64"/>
                </a:xfrm>
              </p:grpSpPr>
              <p:sp>
                <p:nvSpPr>
                  <p:cNvPr id="183468" name="AutoShape 885"/>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9" name="AutoShape 886"/>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70" name="AutoShape 887"/>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7" name="Group 888"/>
                <p:cNvGrpSpPr>
                  <a:grpSpLocks/>
                </p:cNvGrpSpPr>
                <p:nvPr/>
              </p:nvGrpSpPr>
              <p:grpSpPr bwMode="auto">
                <a:xfrm>
                  <a:off x="2047" y="5048"/>
                  <a:ext cx="192" cy="64"/>
                  <a:chOff x="1662" y="5048"/>
                  <a:chExt cx="192" cy="64"/>
                </a:xfrm>
              </p:grpSpPr>
              <p:sp>
                <p:nvSpPr>
                  <p:cNvPr id="183465" name="AutoShape 889"/>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6" name="AutoShape 890"/>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7" name="AutoShape 891"/>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28" name="Group 892"/>
                <p:cNvGrpSpPr>
                  <a:grpSpLocks/>
                </p:cNvGrpSpPr>
                <p:nvPr/>
              </p:nvGrpSpPr>
              <p:grpSpPr bwMode="auto">
                <a:xfrm>
                  <a:off x="2242" y="5047"/>
                  <a:ext cx="192" cy="64"/>
                  <a:chOff x="1662" y="5048"/>
                  <a:chExt cx="192" cy="64"/>
                </a:xfrm>
              </p:grpSpPr>
              <p:sp>
                <p:nvSpPr>
                  <p:cNvPr id="183462" name="AutoShape 893"/>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3" name="AutoShape 894"/>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4" name="AutoShape 895"/>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3647" name="Group 896"/>
                <p:cNvGrpSpPr>
                  <a:grpSpLocks/>
                </p:cNvGrpSpPr>
                <p:nvPr/>
              </p:nvGrpSpPr>
              <p:grpSpPr bwMode="auto">
                <a:xfrm>
                  <a:off x="2436" y="5047"/>
                  <a:ext cx="192" cy="64"/>
                  <a:chOff x="1662" y="5048"/>
                  <a:chExt cx="192" cy="64"/>
                </a:xfrm>
              </p:grpSpPr>
              <p:sp>
                <p:nvSpPr>
                  <p:cNvPr id="183459" name="AutoShape 897"/>
                  <p:cNvSpPr>
                    <a:spLocks noChangeArrowheads="1"/>
                  </p:cNvSpPr>
                  <p:nvPr/>
                </p:nvSpPr>
                <p:spPr bwMode="auto">
                  <a:xfrm>
                    <a:off x="166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0" name="AutoShape 898"/>
                  <p:cNvSpPr>
                    <a:spLocks noChangeArrowheads="1"/>
                  </p:cNvSpPr>
                  <p:nvPr/>
                </p:nvSpPr>
                <p:spPr bwMode="auto">
                  <a:xfrm>
                    <a:off x="1726"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3461" name="AutoShape 899"/>
                  <p:cNvSpPr>
                    <a:spLocks noChangeArrowheads="1"/>
                  </p:cNvSpPr>
                  <p:nvPr/>
                </p:nvSpPr>
                <p:spPr bwMode="auto">
                  <a:xfrm>
                    <a:off x="1792" y="5048"/>
                    <a:ext cx="62" cy="64"/>
                  </a:xfrm>
                  <a:prstGeom prst="parallelogram">
                    <a:avLst>
                      <a:gd name="adj" fmla="val 2500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sp>
          <p:nvSpPr>
            <p:cNvPr id="183447" name="Text Box 901"/>
            <p:cNvSpPr txBox="1">
              <a:spLocks noChangeArrowheads="1"/>
            </p:cNvSpPr>
            <p:nvPr/>
          </p:nvSpPr>
          <p:spPr bwMode="auto">
            <a:xfrm>
              <a:off x="460375" y="8034351"/>
              <a:ext cx="1473200" cy="276999"/>
            </a:xfrm>
            <a:prstGeom prst="rect">
              <a:avLst/>
            </a:prstGeom>
            <a:noFill/>
            <a:ln w="12700">
              <a:noFill/>
              <a:miter lim="800000"/>
              <a:headEnd/>
              <a:tailEnd/>
            </a:ln>
          </p:spPr>
          <p:txBody>
            <a:bodyPr>
              <a:spAutoFit/>
            </a:bodyPr>
            <a:lstStyle/>
            <a:p>
              <a:pPr algn="ctr"/>
              <a:r>
                <a:rPr lang="en-US" sz="1200" dirty="0">
                  <a:latin typeface="Calibri" pitchFamily="34" charset="0"/>
                </a:rPr>
                <a:t>Spare Tire</a:t>
              </a:r>
            </a:p>
          </p:txBody>
        </p:sp>
        <p:sp>
          <p:nvSpPr>
            <p:cNvPr id="183448" name="Line 902"/>
            <p:cNvSpPr>
              <a:spLocks noChangeShapeType="1"/>
            </p:cNvSpPr>
            <p:nvPr/>
          </p:nvSpPr>
          <p:spPr bwMode="auto">
            <a:xfrm flipV="1">
              <a:off x="1562100" y="8153414"/>
              <a:ext cx="1028700" cy="28575"/>
            </a:xfrm>
            <a:prstGeom prst="line">
              <a:avLst/>
            </a:prstGeom>
            <a:noFill/>
            <a:ln w="9525">
              <a:solidFill>
                <a:schemeClr val="tx1"/>
              </a:solidFill>
              <a:round/>
              <a:headEnd/>
              <a:tailEnd type="triangle" w="med" len="med"/>
            </a:ln>
          </p:spPr>
          <p:txBody>
            <a:bodyPr/>
            <a:lstStyle/>
            <a:p>
              <a:endParaRPr lang="en-US" dirty="0"/>
            </a:p>
          </p:txBody>
        </p:sp>
      </p:grpSp>
      <p:sp>
        <p:nvSpPr>
          <p:cNvPr id="585" name="Text Box 777"/>
          <p:cNvSpPr txBox="1">
            <a:spLocks noChangeArrowheads="1"/>
          </p:cNvSpPr>
          <p:nvPr/>
        </p:nvSpPr>
        <p:spPr bwMode="auto">
          <a:xfrm>
            <a:off x="304800" y="7575443"/>
            <a:ext cx="1401760" cy="276999"/>
          </a:xfrm>
          <a:prstGeom prst="rect">
            <a:avLst/>
          </a:prstGeom>
          <a:noFill/>
          <a:ln w="12700">
            <a:noFill/>
            <a:miter lim="800000"/>
            <a:headEnd/>
            <a:tailEnd/>
          </a:ln>
        </p:spPr>
        <p:txBody>
          <a:bodyPr>
            <a:spAutoFit/>
          </a:bodyPr>
          <a:lstStyle/>
          <a:p>
            <a:pPr algn="ctr"/>
            <a:r>
              <a:rPr lang="en-US" sz="1200" dirty="0" smtClean="0">
                <a:latin typeface="Calibri" pitchFamily="34" charset="0"/>
              </a:rPr>
              <a:t>Unit Frequency</a:t>
            </a:r>
            <a:endParaRPr lang="en-US" sz="1200" dirty="0">
              <a:latin typeface="Calibri" pitchFamily="34" charset="0"/>
            </a:endParaRPr>
          </a:p>
        </p:txBody>
      </p:sp>
      <p:sp>
        <p:nvSpPr>
          <p:cNvPr id="586" name="Line 789"/>
          <p:cNvSpPr>
            <a:spLocks noChangeShapeType="1"/>
          </p:cNvSpPr>
          <p:nvPr/>
        </p:nvSpPr>
        <p:spPr bwMode="auto">
          <a:xfrm flipV="1">
            <a:off x="1584325" y="7543799"/>
            <a:ext cx="1082675" cy="152400"/>
          </a:xfrm>
          <a:prstGeom prst="line">
            <a:avLst/>
          </a:prstGeom>
          <a:noFill/>
          <a:ln w="9525">
            <a:solidFill>
              <a:schemeClr val="tx1"/>
            </a:solidFill>
            <a:round/>
            <a:headEnd/>
            <a:tailEnd type="triangle" w="med" len="med"/>
          </a:ln>
        </p:spPr>
        <p:txBody>
          <a:bodyPr/>
          <a:lstStyle/>
          <a:p>
            <a:endParaRPr lang="en-US" dirty="0"/>
          </a:p>
        </p:txBody>
      </p:sp>
      <p:sp>
        <p:nvSpPr>
          <p:cNvPr id="587" name="TextBox 586"/>
          <p:cNvSpPr txBox="1"/>
          <p:nvPr/>
        </p:nvSpPr>
        <p:spPr>
          <a:xfrm>
            <a:off x="2530642" y="7190874"/>
            <a:ext cx="1923925" cy="707886"/>
          </a:xfrm>
          <a:prstGeom prst="rect">
            <a:avLst/>
          </a:prstGeom>
          <a:noFill/>
        </p:spPr>
        <p:txBody>
          <a:bodyPr wrap="none" rtlCol="0">
            <a:spAutoFit/>
          </a:bodyPr>
          <a:lstStyle/>
          <a:p>
            <a:r>
              <a:rPr lang="en-US" sz="4000" b="1" dirty="0" smtClean="0">
                <a:solidFill>
                  <a:schemeClr val="bg1">
                    <a:lumMod val="65000"/>
                  </a:schemeClr>
                </a:solidFill>
              </a:rPr>
              <a:t>FM 572</a:t>
            </a:r>
            <a:endParaRPr lang="en-US" sz="4000" b="1"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(3 of 6)</a:t>
            </a:r>
            <a:endParaRPr lang="en-US" sz="1600" dirty="0" smtClean="0">
              <a:latin typeface="Arial" pitchFamily="34" charset="0"/>
              <a:cs typeface="Arial" pitchFamily="34" charset="0"/>
            </a:endParaRPr>
          </a:p>
        </p:txBody>
      </p:sp>
      <p:sp>
        <p:nvSpPr>
          <p:cNvPr id="18432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pSp>
        <p:nvGrpSpPr>
          <p:cNvPr id="2" name="Group 5"/>
          <p:cNvGrpSpPr>
            <a:grpSpLocks/>
          </p:cNvGrpSpPr>
          <p:nvPr/>
        </p:nvGrpSpPr>
        <p:grpSpPr bwMode="auto">
          <a:xfrm>
            <a:off x="273050" y="1919288"/>
            <a:ext cx="6384925" cy="6919912"/>
            <a:chOff x="273050" y="1190625"/>
            <a:chExt cx="6384925" cy="6919676"/>
          </a:xfrm>
        </p:grpSpPr>
        <p:sp>
          <p:nvSpPr>
            <p:cNvPr id="184327" name="Freeform 749" descr="25%"/>
            <p:cNvSpPr>
              <a:spLocks/>
            </p:cNvSpPr>
            <p:nvPr/>
          </p:nvSpPr>
          <p:spPr bwMode="auto">
            <a:xfrm>
              <a:off x="1701801" y="3262314"/>
              <a:ext cx="1635125" cy="820737"/>
            </a:xfrm>
            <a:custGeom>
              <a:avLst/>
              <a:gdLst>
                <a:gd name="T0" fmla="*/ 1635125 w 1048"/>
                <a:gd name="T1" fmla="*/ 820737 h 532"/>
                <a:gd name="T2" fmla="*/ 1635125 w 1048"/>
                <a:gd name="T3" fmla="*/ 0 h 532"/>
                <a:gd name="T4" fmla="*/ 115457 w 1048"/>
                <a:gd name="T5" fmla="*/ 0 h 532"/>
                <a:gd name="T6" fmla="*/ 71771 w 1048"/>
                <a:gd name="T7" fmla="*/ 15427 h 532"/>
                <a:gd name="T8" fmla="*/ 24964 w 1048"/>
                <a:gd name="T9" fmla="*/ 52453 h 532"/>
                <a:gd name="T10" fmla="*/ 0 w 1048"/>
                <a:gd name="T11" fmla="*/ 104906 h 532"/>
                <a:gd name="T12" fmla="*/ 0 w 1048"/>
                <a:gd name="T13" fmla="*/ 820737 h 532"/>
                <a:gd name="T14" fmla="*/ 1635125 w 1048"/>
                <a:gd name="T15" fmla="*/ 820737 h 532"/>
                <a:gd name="T16" fmla="*/ 0 60000 65536"/>
                <a:gd name="T17" fmla="*/ 0 60000 65536"/>
                <a:gd name="T18" fmla="*/ 0 60000 65536"/>
                <a:gd name="T19" fmla="*/ 0 60000 65536"/>
                <a:gd name="T20" fmla="*/ 0 60000 65536"/>
                <a:gd name="T21" fmla="*/ 0 60000 65536"/>
                <a:gd name="T22" fmla="*/ 0 60000 65536"/>
                <a:gd name="T23" fmla="*/ 0 60000 65536"/>
                <a:gd name="T24" fmla="*/ 0 w 1048"/>
                <a:gd name="T25" fmla="*/ 0 h 532"/>
                <a:gd name="T26" fmla="*/ 1048 w 1048"/>
                <a:gd name="T27" fmla="*/ 532 h 5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8" h="532">
                  <a:moveTo>
                    <a:pt x="1048" y="532"/>
                  </a:moveTo>
                  <a:lnTo>
                    <a:pt x="1048" y="0"/>
                  </a:lnTo>
                  <a:lnTo>
                    <a:pt x="74" y="0"/>
                  </a:lnTo>
                  <a:lnTo>
                    <a:pt x="46" y="10"/>
                  </a:lnTo>
                  <a:lnTo>
                    <a:pt x="16" y="34"/>
                  </a:lnTo>
                  <a:lnTo>
                    <a:pt x="0" y="68"/>
                  </a:lnTo>
                  <a:lnTo>
                    <a:pt x="0" y="532"/>
                  </a:lnTo>
                  <a:lnTo>
                    <a:pt x="1048" y="532"/>
                  </a:lnTo>
                  <a:close/>
                </a:path>
              </a:pathLst>
            </a:custGeom>
            <a:pattFill prst="pct25">
              <a:fgClr>
                <a:srgbClr val="000000"/>
              </a:fgClr>
              <a:bgClr>
                <a:schemeClr val="bg1"/>
              </a:bgClr>
            </a:pattFill>
            <a:ln w="9525" cap="flat" cmpd="sng">
              <a:solidFill>
                <a:schemeClr val="tx1"/>
              </a:solidFill>
              <a:prstDash val="solid"/>
              <a:round/>
              <a:headEnd/>
              <a:tailEnd/>
            </a:ln>
          </p:spPr>
          <p:txBody>
            <a:bodyPr/>
            <a:lstStyle/>
            <a:p>
              <a:endParaRPr lang="en-US" dirty="0"/>
            </a:p>
          </p:txBody>
        </p:sp>
        <p:sp>
          <p:nvSpPr>
            <p:cNvPr id="184328" name="Freeform 809" descr="Light downward diagonal"/>
            <p:cNvSpPr>
              <a:spLocks/>
            </p:cNvSpPr>
            <p:nvPr/>
          </p:nvSpPr>
          <p:spPr bwMode="auto">
            <a:xfrm>
              <a:off x="2530476" y="2346326"/>
              <a:ext cx="1835150" cy="688975"/>
            </a:xfrm>
            <a:custGeom>
              <a:avLst/>
              <a:gdLst>
                <a:gd name="T0" fmla="*/ 0 w 1156"/>
                <a:gd name="T1" fmla="*/ 0 h 434"/>
                <a:gd name="T2" fmla="*/ 184150 w 1156"/>
                <a:gd name="T3" fmla="*/ 161925 h 434"/>
                <a:gd name="T4" fmla="*/ 1660525 w 1156"/>
                <a:gd name="T5" fmla="*/ 158750 h 434"/>
                <a:gd name="T6" fmla="*/ 1835150 w 1156"/>
                <a:gd name="T7" fmla="*/ 0 h 434"/>
                <a:gd name="T8" fmla="*/ 1800225 w 1156"/>
                <a:gd name="T9" fmla="*/ 688975 h 434"/>
                <a:gd name="T10" fmla="*/ 19050 w 1156"/>
                <a:gd name="T11" fmla="*/ 688975 h 434"/>
                <a:gd name="T12" fmla="*/ 0 w 1156"/>
                <a:gd name="T13" fmla="*/ 0 h 434"/>
                <a:gd name="T14" fmla="*/ 0 60000 65536"/>
                <a:gd name="T15" fmla="*/ 0 60000 65536"/>
                <a:gd name="T16" fmla="*/ 0 60000 65536"/>
                <a:gd name="T17" fmla="*/ 0 60000 65536"/>
                <a:gd name="T18" fmla="*/ 0 60000 65536"/>
                <a:gd name="T19" fmla="*/ 0 60000 65536"/>
                <a:gd name="T20" fmla="*/ 0 60000 65536"/>
                <a:gd name="T21" fmla="*/ 0 w 1156"/>
                <a:gd name="T22" fmla="*/ 0 h 434"/>
                <a:gd name="T23" fmla="*/ 1156 w 1156"/>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6" h="434">
                  <a:moveTo>
                    <a:pt x="0" y="0"/>
                  </a:moveTo>
                  <a:lnTo>
                    <a:pt x="116" y="102"/>
                  </a:lnTo>
                  <a:lnTo>
                    <a:pt x="1046" y="100"/>
                  </a:lnTo>
                  <a:lnTo>
                    <a:pt x="1156" y="0"/>
                  </a:lnTo>
                  <a:lnTo>
                    <a:pt x="1134" y="434"/>
                  </a:lnTo>
                  <a:lnTo>
                    <a:pt x="12" y="434"/>
                  </a:lnTo>
                  <a:lnTo>
                    <a:pt x="0" y="0"/>
                  </a:lnTo>
                  <a:close/>
                </a:path>
              </a:pathLst>
            </a:custGeom>
            <a:pattFill prst="ltDnDiag">
              <a:fgClr>
                <a:srgbClr val="000000"/>
              </a:fgClr>
              <a:bgClr>
                <a:schemeClr val="bg1"/>
              </a:bgClr>
            </a:pattFill>
            <a:ln w="9525" cap="flat" cmpd="sng">
              <a:solidFill>
                <a:schemeClr val="tx1"/>
              </a:solidFill>
              <a:prstDash val="solid"/>
              <a:round/>
              <a:headEnd/>
              <a:tailEnd/>
            </a:ln>
          </p:spPr>
          <p:txBody>
            <a:bodyPr/>
            <a:lstStyle/>
            <a:p>
              <a:endParaRPr lang="en-US" dirty="0"/>
            </a:p>
          </p:txBody>
        </p:sp>
        <p:sp>
          <p:nvSpPr>
            <p:cNvPr id="184329" name="Freeform 183" descr="Light downward diagonal"/>
            <p:cNvSpPr>
              <a:spLocks/>
            </p:cNvSpPr>
            <p:nvPr/>
          </p:nvSpPr>
          <p:spPr bwMode="auto">
            <a:xfrm>
              <a:off x="1046164" y="4438652"/>
              <a:ext cx="4795837" cy="1419225"/>
            </a:xfrm>
            <a:custGeom>
              <a:avLst/>
              <a:gdLst>
                <a:gd name="T0" fmla="*/ 0 w 3021"/>
                <a:gd name="T1" fmla="*/ 1419225 h 1323"/>
                <a:gd name="T2" fmla="*/ 0 w 3021"/>
                <a:gd name="T3" fmla="*/ 685476 h 1323"/>
                <a:gd name="T4" fmla="*/ 25400 w 3021"/>
                <a:gd name="T5" fmla="*/ 639349 h 1323"/>
                <a:gd name="T6" fmla="*/ 554037 w 3021"/>
                <a:gd name="T7" fmla="*/ 1073 h 1323"/>
                <a:gd name="T8" fmla="*/ 4340225 w 3021"/>
                <a:gd name="T9" fmla="*/ 0 h 1323"/>
                <a:gd name="T10" fmla="*/ 4775200 w 3021"/>
                <a:gd name="T11" fmla="*/ 631839 h 1323"/>
                <a:gd name="T12" fmla="*/ 4795837 w 3021"/>
                <a:gd name="T13" fmla="*/ 677967 h 1323"/>
                <a:gd name="T14" fmla="*/ 4795837 w 3021"/>
                <a:gd name="T15" fmla="*/ 1419225 h 1323"/>
                <a:gd name="T16" fmla="*/ 0 w 3021"/>
                <a:gd name="T17" fmla="*/ 1419225 h 1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21"/>
                <a:gd name="T28" fmla="*/ 0 h 1323"/>
                <a:gd name="T29" fmla="*/ 3021 w 3021"/>
                <a:gd name="T30" fmla="*/ 1323 h 13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21" h="1323">
                  <a:moveTo>
                    <a:pt x="0" y="1323"/>
                  </a:moveTo>
                  <a:lnTo>
                    <a:pt x="0" y="639"/>
                  </a:lnTo>
                  <a:lnTo>
                    <a:pt x="16" y="596"/>
                  </a:lnTo>
                  <a:lnTo>
                    <a:pt x="349" y="1"/>
                  </a:lnTo>
                  <a:lnTo>
                    <a:pt x="2734" y="0"/>
                  </a:lnTo>
                  <a:lnTo>
                    <a:pt x="3008" y="589"/>
                  </a:lnTo>
                  <a:lnTo>
                    <a:pt x="3021" y="632"/>
                  </a:lnTo>
                  <a:lnTo>
                    <a:pt x="3021" y="1323"/>
                  </a:lnTo>
                  <a:lnTo>
                    <a:pt x="0" y="1323"/>
                  </a:lnTo>
                  <a:close/>
                </a:path>
              </a:pathLst>
            </a:custGeom>
            <a:pattFill prst="ltDnDiag">
              <a:fgClr>
                <a:schemeClr val="tx1"/>
              </a:fgClr>
              <a:bgClr>
                <a:srgbClr val="FFFFFF"/>
              </a:bgClr>
            </a:pattFill>
            <a:ln w="9525" cap="flat" cmpd="sng">
              <a:solidFill>
                <a:schemeClr val="tx1"/>
              </a:solidFill>
              <a:prstDash val="solid"/>
              <a:round/>
              <a:headEnd/>
              <a:tailEnd/>
            </a:ln>
          </p:spPr>
          <p:txBody>
            <a:bodyPr/>
            <a:lstStyle/>
            <a:p>
              <a:endParaRPr lang="en-US" dirty="0"/>
            </a:p>
          </p:txBody>
        </p:sp>
        <p:grpSp>
          <p:nvGrpSpPr>
            <p:cNvPr id="3" name="Group 666"/>
            <p:cNvGrpSpPr>
              <a:grpSpLocks/>
            </p:cNvGrpSpPr>
            <p:nvPr/>
          </p:nvGrpSpPr>
          <p:grpSpPr bwMode="auto">
            <a:xfrm flipH="1">
              <a:off x="3452811" y="5353058"/>
              <a:ext cx="1735138" cy="904876"/>
              <a:chOff x="1445" y="4034"/>
              <a:chExt cx="1093" cy="570"/>
            </a:xfrm>
          </p:grpSpPr>
          <p:sp>
            <p:nvSpPr>
              <p:cNvPr id="184930" name="Freeform 667"/>
              <p:cNvSpPr>
                <a:spLocks/>
              </p:cNvSpPr>
              <p:nvPr/>
            </p:nvSpPr>
            <p:spPr bwMode="auto">
              <a:xfrm>
                <a:off x="1540" y="4152"/>
                <a:ext cx="446" cy="212"/>
              </a:xfrm>
              <a:custGeom>
                <a:avLst/>
                <a:gdLst>
                  <a:gd name="T0" fmla="*/ 0 w 446"/>
                  <a:gd name="T1" fmla="*/ 166 h 212"/>
                  <a:gd name="T2" fmla="*/ 432 w 446"/>
                  <a:gd name="T3" fmla="*/ 0 h 212"/>
                  <a:gd name="T4" fmla="*/ 446 w 446"/>
                  <a:gd name="T5" fmla="*/ 32 h 212"/>
                  <a:gd name="T6" fmla="*/ 2 w 446"/>
                  <a:gd name="T7" fmla="*/ 212 h 212"/>
                  <a:gd name="T8" fmla="*/ 0 w 446"/>
                  <a:gd name="T9" fmla="*/ 166 h 212"/>
                  <a:gd name="T10" fmla="*/ 0 60000 65536"/>
                  <a:gd name="T11" fmla="*/ 0 60000 65536"/>
                  <a:gd name="T12" fmla="*/ 0 60000 65536"/>
                  <a:gd name="T13" fmla="*/ 0 60000 65536"/>
                  <a:gd name="T14" fmla="*/ 0 60000 65536"/>
                  <a:gd name="T15" fmla="*/ 0 w 446"/>
                  <a:gd name="T16" fmla="*/ 0 h 212"/>
                  <a:gd name="T17" fmla="*/ 446 w 446"/>
                  <a:gd name="T18" fmla="*/ 212 h 212"/>
                </a:gdLst>
                <a:ahLst/>
                <a:cxnLst>
                  <a:cxn ang="T10">
                    <a:pos x="T0" y="T1"/>
                  </a:cxn>
                  <a:cxn ang="T11">
                    <a:pos x="T2" y="T3"/>
                  </a:cxn>
                  <a:cxn ang="T12">
                    <a:pos x="T4" y="T5"/>
                  </a:cxn>
                  <a:cxn ang="T13">
                    <a:pos x="T6" y="T7"/>
                  </a:cxn>
                  <a:cxn ang="T14">
                    <a:pos x="T8" y="T9"/>
                  </a:cxn>
                </a:cxnLst>
                <a:rect l="T15" t="T16" r="T17" b="T18"/>
                <a:pathLst>
                  <a:path w="446" h="212">
                    <a:moveTo>
                      <a:pt x="0" y="166"/>
                    </a:moveTo>
                    <a:lnTo>
                      <a:pt x="432" y="0"/>
                    </a:lnTo>
                    <a:lnTo>
                      <a:pt x="446" y="32"/>
                    </a:lnTo>
                    <a:lnTo>
                      <a:pt x="2" y="212"/>
                    </a:lnTo>
                    <a:lnTo>
                      <a:pt x="0" y="166"/>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4931" name="AutoShape 668"/>
              <p:cNvSpPr>
                <a:spLocks noChangeArrowheads="1"/>
              </p:cNvSpPr>
              <p:nvPr/>
            </p:nvSpPr>
            <p:spPr bwMode="auto">
              <a:xfrm rot="1217469">
                <a:off x="1564" y="434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2" name="AutoShape 669"/>
              <p:cNvSpPr>
                <a:spLocks noChangeArrowheads="1"/>
              </p:cNvSpPr>
              <p:nvPr/>
            </p:nvSpPr>
            <p:spPr bwMode="auto">
              <a:xfrm rot="1217469">
                <a:off x="1574" y="427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3" name="AutoShape 670"/>
              <p:cNvSpPr>
                <a:spLocks noChangeArrowheads="1"/>
              </p:cNvSpPr>
              <p:nvPr/>
            </p:nvSpPr>
            <p:spPr bwMode="auto">
              <a:xfrm rot="1217469">
                <a:off x="1580" y="420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4" name="AutoShape 671"/>
              <p:cNvSpPr>
                <a:spLocks noChangeArrowheads="1"/>
              </p:cNvSpPr>
              <p:nvPr/>
            </p:nvSpPr>
            <p:spPr bwMode="auto">
              <a:xfrm rot="1217469">
                <a:off x="1588" y="413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5" name="AutoShape 672"/>
              <p:cNvSpPr>
                <a:spLocks noChangeArrowheads="1"/>
              </p:cNvSpPr>
              <p:nvPr/>
            </p:nvSpPr>
            <p:spPr bwMode="auto">
              <a:xfrm rot="1217469">
                <a:off x="1596" y="4070"/>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6" name="AutoShape 673"/>
              <p:cNvSpPr>
                <a:spLocks noChangeArrowheads="1"/>
              </p:cNvSpPr>
              <p:nvPr/>
            </p:nvSpPr>
            <p:spPr bwMode="auto">
              <a:xfrm rot="1217469">
                <a:off x="1560" y="4397"/>
                <a:ext cx="112" cy="27"/>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37" name="Rectangle 674" descr="Light downward diagonal"/>
              <p:cNvSpPr>
                <a:spLocks noChangeArrowheads="1"/>
              </p:cNvSpPr>
              <p:nvPr/>
            </p:nvSpPr>
            <p:spPr bwMode="auto">
              <a:xfrm rot="374495">
                <a:off x="1669" y="4063"/>
                <a:ext cx="56" cy="355"/>
              </a:xfrm>
              <a:prstGeom prst="rect">
                <a:avLst/>
              </a:prstGeom>
              <a:pattFill prst="ltDnDiag">
                <a:fgClr>
                  <a:schemeClr val="tx1"/>
                </a:fgClr>
                <a:bgClr>
                  <a:schemeClr val="bg1"/>
                </a:bgClr>
              </a:pattFill>
              <a:ln w="9525">
                <a:solidFill>
                  <a:schemeClr val="tx1"/>
                </a:solidFill>
                <a:miter lim="800000"/>
                <a:headEnd/>
                <a:tailEnd/>
              </a:ln>
            </p:spPr>
            <p:txBody>
              <a:bodyPr wrap="none" anchor="ctr"/>
              <a:lstStyle/>
              <a:p>
                <a:endParaRPr lang="en-US" dirty="0">
                  <a:latin typeface="Calibri" pitchFamily="34" charset="0"/>
                </a:endParaRPr>
              </a:p>
            </p:txBody>
          </p:sp>
          <p:sp>
            <p:nvSpPr>
              <p:cNvPr id="184938" name="AutoShape 675" descr="Light downward diagonal"/>
              <p:cNvSpPr>
                <a:spLocks noChangeArrowheads="1"/>
              </p:cNvSpPr>
              <p:nvPr/>
            </p:nvSpPr>
            <p:spPr bwMode="auto">
              <a:xfrm rot="21593730" flipH="1">
                <a:off x="1600" y="403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39" name="AutoShape 676" descr="Light downward diagonal"/>
              <p:cNvSpPr>
                <a:spLocks noChangeArrowheads="1"/>
              </p:cNvSpPr>
              <p:nvPr/>
            </p:nvSpPr>
            <p:spPr bwMode="auto">
              <a:xfrm rot="21593730" flipH="1">
                <a:off x="1592" y="410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40" name="AutoShape 677" descr="Light downward diagonal"/>
              <p:cNvSpPr>
                <a:spLocks noChangeArrowheads="1"/>
              </p:cNvSpPr>
              <p:nvPr/>
            </p:nvSpPr>
            <p:spPr bwMode="auto">
              <a:xfrm rot="21593730" flipH="1">
                <a:off x="1586" y="417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41" name="AutoShape 678" descr="Light downward diagonal"/>
              <p:cNvSpPr>
                <a:spLocks noChangeArrowheads="1"/>
              </p:cNvSpPr>
              <p:nvPr/>
            </p:nvSpPr>
            <p:spPr bwMode="auto">
              <a:xfrm rot="21593730" flipH="1">
                <a:off x="1576" y="424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42" name="AutoShape 679" descr="Light downward diagonal"/>
              <p:cNvSpPr>
                <a:spLocks noChangeArrowheads="1"/>
              </p:cNvSpPr>
              <p:nvPr/>
            </p:nvSpPr>
            <p:spPr bwMode="auto">
              <a:xfrm rot="21593730" flipH="1">
                <a:off x="1572" y="4316"/>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43" name="AutoShape 680" descr="Light downward diagonal"/>
              <p:cNvSpPr>
                <a:spLocks noChangeArrowheads="1"/>
              </p:cNvSpPr>
              <p:nvPr/>
            </p:nvSpPr>
            <p:spPr bwMode="auto">
              <a:xfrm rot="21593730" flipH="1">
                <a:off x="1560" y="4382"/>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44" name="Freeform 681" descr="Light downward diagonal"/>
              <p:cNvSpPr>
                <a:spLocks/>
              </p:cNvSpPr>
              <p:nvPr/>
            </p:nvSpPr>
            <p:spPr bwMode="auto">
              <a:xfrm>
                <a:off x="1445" y="4264"/>
                <a:ext cx="1093" cy="340"/>
              </a:xfrm>
              <a:custGeom>
                <a:avLst/>
                <a:gdLst>
                  <a:gd name="T0" fmla="*/ 0 w 1093"/>
                  <a:gd name="T1" fmla="*/ 340 h 340"/>
                  <a:gd name="T2" fmla="*/ 95 w 1093"/>
                  <a:gd name="T3" fmla="*/ 340 h 340"/>
                  <a:gd name="T4" fmla="*/ 174 w 1093"/>
                  <a:gd name="T5" fmla="*/ 331 h 340"/>
                  <a:gd name="T6" fmla="*/ 251 w 1093"/>
                  <a:gd name="T7" fmla="*/ 291 h 340"/>
                  <a:gd name="T8" fmla="*/ 394 w 1093"/>
                  <a:gd name="T9" fmla="*/ 214 h 340"/>
                  <a:gd name="T10" fmla="*/ 495 w 1093"/>
                  <a:gd name="T11" fmla="*/ 170 h 340"/>
                  <a:gd name="T12" fmla="*/ 595 w 1093"/>
                  <a:gd name="T13" fmla="*/ 145 h 340"/>
                  <a:gd name="T14" fmla="*/ 688 w 1093"/>
                  <a:gd name="T15" fmla="*/ 123 h 340"/>
                  <a:gd name="T16" fmla="*/ 811 w 1093"/>
                  <a:gd name="T17" fmla="*/ 110 h 340"/>
                  <a:gd name="T18" fmla="*/ 907 w 1093"/>
                  <a:gd name="T19" fmla="*/ 110 h 340"/>
                  <a:gd name="T20" fmla="*/ 973 w 1093"/>
                  <a:gd name="T21" fmla="*/ 176 h 340"/>
                  <a:gd name="T22" fmla="*/ 1093 w 1093"/>
                  <a:gd name="T23" fmla="*/ 176 h 340"/>
                  <a:gd name="T24" fmla="*/ 1093 w 1093"/>
                  <a:gd name="T25" fmla="*/ 14 h 340"/>
                  <a:gd name="T26" fmla="*/ 511 w 1093"/>
                  <a:gd name="T27" fmla="*/ 56 h 340"/>
                  <a:gd name="T28" fmla="*/ 391 w 1093"/>
                  <a:gd name="T29" fmla="*/ 92 h 340"/>
                  <a:gd name="T30" fmla="*/ 277 w 1093"/>
                  <a:gd name="T31" fmla="*/ 140 h 340"/>
                  <a:gd name="T32" fmla="*/ 157 w 1093"/>
                  <a:gd name="T33" fmla="*/ 188 h 340"/>
                  <a:gd name="T34" fmla="*/ 103 w 1093"/>
                  <a:gd name="T35" fmla="*/ 158 h 340"/>
                  <a:gd name="T36" fmla="*/ 91 w 1093"/>
                  <a:gd name="T37" fmla="*/ 116 h 340"/>
                  <a:gd name="T38" fmla="*/ 101 w 1093"/>
                  <a:gd name="T39" fmla="*/ 106 h 340"/>
                  <a:gd name="T40" fmla="*/ 91 w 1093"/>
                  <a:gd name="T41" fmla="*/ 50 h 340"/>
                  <a:gd name="T42" fmla="*/ 69 w 1093"/>
                  <a:gd name="T43" fmla="*/ 52 h 340"/>
                  <a:gd name="T44" fmla="*/ 71 w 1093"/>
                  <a:gd name="T45" fmla="*/ 38 h 340"/>
                  <a:gd name="T46" fmla="*/ 87 w 1093"/>
                  <a:gd name="T47" fmla="*/ 16 h 340"/>
                  <a:gd name="T48" fmla="*/ 85 w 1093"/>
                  <a:gd name="T49" fmla="*/ 0 h 340"/>
                  <a:gd name="T50" fmla="*/ 1 w 1093"/>
                  <a:gd name="T51" fmla="*/ 26 h 340"/>
                  <a:gd name="T52" fmla="*/ 0 w 1093"/>
                  <a:gd name="T53" fmla="*/ 340 h 3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3"/>
                  <a:gd name="T82" fmla="*/ 0 h 340"/>
                  <a:gd name="T83" fmla="*/ 1093 w 1093"/>
                  <a:gd name="T84" fmla="*/ 340 h 3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3" h="340">
                    <a:moveTo>
                      <a:pt x="0" y="340"/>
                    </a:moveTo>
                    <a:lnTo>
                      <a:pt x="95" y="340"/>
                    </a:lnTo>
                    <a:lnTo>
                      <a:pt x="174" y="331"/>
                    </a:lnTo>
                    <a:lnTo>
                      <a:pt x="251" y="291"/>
                    </a:lnTo>
                    <a:lnTo>
                      <a:pt x="394" y="214"/>
                    </a:lnTo>
                    <a:lnTo>
                      <a:pt x="495" y="170"/>
                    </a:lnTo>
                    <a:lnTo>
                      <a:pt x="595" y="145"/>
                    </a:lnTo>
                    <a:lnTo>
                      <a:pt x="688" y="123"/>
                    </a:lnTo>
                    <a:lnTo>
                      <a:pt x="811" y="110"/>
                    </a:lnTo>
                    <a:lnTo>
                      <a:pt x="907" y="110"/>
                    </a:lnTo>
                    <a:lnTo>
                      <a:pt x="973" y="176"/>
                    </a:lnTo>
                    <a:lnTo>
                      <a:pt x="1093" y="176"/>
                    </a:lnTo>
                    <a:lnTo>
                      <a:pt x="1093" y="14"/>
                    </a:lnTo>
                    <a:lnTo>
                      <a:pt x="511" y="56"/>
                    </a:lnTo>
                    <a:lnTo>
                      <a:pt x="391" y="92"/>
                    </a:lnTo>
                    <a:lnTo>
                      <a:pt x="277" y="140"/>
                    </a:lnTo>
                    <a:lnTo>
                      <a:pt x="157" y="188"/>
                    </a:lnTo>
                    <a:lnTo>
                      <a:pt x="103" y="158"/>
                    </a:lnTo>
                    <a:lnTo>
                      <a:pt x="91" y="116"/>
                    </a:lnTo>
                    <a:lnTo>
                      <a:pt x="101" y="106"/>
                    </a:lnTo>
                    <a:lnTo>
                      <a:pt x="91" y="50"/>
                    </a:lnTo>
                    <a:lnTo>
                      <a:pt x="69" y="52"/>
                    </a:lnTo>
                    <a:lnTo>
                      <a:pt x="71" y="38"/>
                    </a:lnTo>
                    <a:lnTo>
                      <a:pt x="87" y="16"/>
                    </a:lnTo>
                    <a:lnTo>
                      <a:pt x="85" y="0"/>
                    </a:lnTo>
                    <a:lnTo>
                      <a:pt x="1" y="26"/>
                    </a:lnTo>
                    <a:lnTo>
                      <a:pt x="0" y="34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nvGrpSpPr>
            <p:cNvPr id="4" name="Group 665"/>
            <p:cNvGrpSpPr>
              <a:grpSpLocks/>
            </p:cNvGrpSpPr>
            <p:nvPr/>
          </p:nvGrpSpPr>
          <p:grpSpPr bwMode="auto">
            <a:xfrm>
              <a:off x="1716090" y="5353058"/>
              <a:ext cx="1735138" cy="904876"/>
              <a:chOff x="1445" y="4034"/>
              <a:chExt cx="1093" cy="570"/>
            </a:xfrm>
          </p:grpSpPr>
          <p:sp>
            <p:nvSpPr>
              <p:cNvPr id="184915" name="Freeform 664"/>
              <p:cNvSpPr>
                <a:spLocks/>
              </p:cNvSpPr>
              <p:nvPr/>
            </p:nvSpPr>
            <p:spPr bwMode="auto">
              <a:xfrm>
                <a:off x="1540" y="4152"/>
                <a:ext cx="446" cy="212"/>
              </a:xfrm>
              <a:custGeom>
                <a:avLst/>
                <a:gdLst>
                  <a:gd name="T0" fmla="*/ 0 w 446"/>
                  <a:gd name="T1" fmla="*/ 166 h 212"/>
                  <a:gd name="T2" fmla="*/ 432 w 446"/>
                  <a:gd name="T3" fmla="*/ 0 h 212"/>
                  <a:gd name="T4" fmla="*/ 446 w 446"/>
                  <a:gd name="T5" fmla="*/ 32 h 212"/>
                  <a:gd name="T6" fmla="*/ 2 w 446"/>
                  <a:gd name="T7" fmla="*/ 212 h 212"/>
                  <a:gd name="T8" fmla="*/ 0 w 446"/>
                  <a:gd name="T9" fmla="*/ 166 h 212"/>
                  <a:gd name="T10" fmla="*/ 0 60000 65536"/>
                  <a:gd name="T11" fmla="*/ 0 60000 65536"/>
                  <a:gd name="T12" fmla="*/ 0 60000 65536"/>
                  <a:gd name="T13" fmla="*/ 0 60000 65536"/>
                  <a:gd name="T14" fmla="*/ 0 60000 65536"/>
                  <a:gd name="T15" fmla="*/ 0 w 446"/>
                  <a:gd name="T16" fmla="*/ 0 h 212"/>
                  <a:gd name="T17" fmla="*/ 446 w 446"/>
                  <a:gd name="T18" fmla="*/ 212 h 212"/>
                </a:gdLst>
                <a:ahLst/>
                <a:cxnLst>
                  <a:cxn ang="T10">
                    <a:pos x="T0" y="T1"/>
                  </a:cxn>
                  <a:cxn ang="T11">
                    <a:pos x="T2" y="T3"/>
                  </a:cxn>
                  <a:cxn ang="T12">
                    <a:pos x="T4" y="T5"/>
                  </a:cxn>
                  <a:cxn ang="T13">
                    <a:pos x="T6" y="T7"/>
                  </a:cxn>
                  <a:cxn ang="T14">
                    <a:pos x="T8" y="T9"/>
                  </a:cxn>
                </a:cxnLst>
                <a:rect l="T15" t="T16" r="T17" b="T18"/>
                <a:pathLst>
                  <a:path w="446" h="212">
                    <a:moveTo>
                      <a:pt x="0" y="166"/>
                    </a:moveTo>
                    <a:lnTo>
                      <a:pt x="432" y="0"/>
                    </a:lnTo>
                    <a:lnTo>
                      <a:pt x="446" y="32"/>
                    </a:lnTo>
                    <a:lnTo>
                      <a:pt x="2" y="212"/>
                    </a:lnTo>
                    <a:lnTo>
                      <a:pt x="0" y="166"/>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4916" name="AutoShape 650"/>
              <p:cNvSpPr>
                <a:spLocks noChangeArrowheads="1"/>
              </p:cNvSpPr>
              <p:nvPr/>
            </p:nvSpPr>
            <p:spPr bwMode="auto">
              <a:xfrm rot="1217469">
                <a:off x="1564" y="434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17" name="AutoShape 651"/>
              <p:cNvSpPr>
                <a:spLocks noChangeArrowheads="1"/>
              </p:cNvSpPr>
              <p:nvPr/>
            </p:nvSpPr>
            <p:spPr bwMode="auto">
              <a:xfrm rot="1217469">
                <a:off x="1574" y="427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18" name="AutoShape 652"/>
              <p:cNvSpPr>
                <a:spLocks noChangeArrowheads="1"/>
              </p:cNvSpPr>
              <p:nvPr/>
            </p:nvSpPr>
            <p:spPr bwMode="auto">
              <a:xfrm rot="1217469">
                <a:off x="1580" y="420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19" name="AutoShape 653"/>
              <p:cNvSpPr>
                <a:spLocks noChangeArrowheads="1"/>
              </p:cNvSpPr>
              <p:nvPr/>
            </p:nvSpPr>
            <p:spPr bwMode="auto">
              <a:xfrm rot="1217469">
                <a:off x="1588" y="4138"/>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20" name="AutoShape 654"/>
              <p:cNvSpPr>
                <a:spLocks noChangeArrowheads="1"/>
              </p:cNvSpPr>
              <p:nvPr/>
            </p:nvSpPr>
            <p:spPr bwMode="auto">
              <a:xfrm rot="1217469">
                <a:off x="1596" y="4070"/>
                <a:ext cx="230" cy="28"/>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21" name="AutoShape 655"/>
              <p:cNvSpPr>
                <a:spLocks noChangeArrowheads="1"/>
              </p:cNvSpPr>
              <p:nvPr/>
            </p:nvSpPr>
            <p:spPr bwMode="auto">
              <a:xfrm rot="1217469">
                <a:off x="1560" y="4397"/>
                <a:ext cx="112" cy="27"/>
              </a:xfrm>
              <a:prstGeom prst="roundRect">
                <a:avLst>
                  <a:gd name="adj" fmla="val 50000"/>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4922" name="Rectangle 656" descr="Light downward diagonal"/>
              <p:cNvSpPr>
                <a:spLocks noChangeArrowheads="1"/>
              </p:cNvSpPr>
              <p:nvPr/>
            </p:nvSpPr>
            <p:spPr bwMode="auto">
              <a:xfrm rot="374495">
                <a:off x="1669" y="4063"/>
                <a:ext cx="56" cy="355"/>
              </a:xfrm>
              <a:prstGeom prst="rect">
                <a:avLst/>
              </a:prstGeom>
              <a:pattFill prst="ltDnDiag">
                <a:fgClr>
                  <a:schemeClr val="tx1"/>
                </a:fgClr>
                <a:bgClr>
                  <a:schemeClr val="bg1"/>
                </a:bgClr>
              </a:pattFill>
              <a:ln w="9525">
                <a:solidFill>
                  <a:schemeClr val="tx1"/>
                </a:solidFill>
                <a:miter lim="800000"/>
                <a:headEnd/>
                <a:tailEnd/>
              </a:ln>
            </p:spPr>
            <p:txBody>
              <a:bodyPr wrap="none" anchor="ctr"/>
              <a:lstStyle/>
              <a:p>
                <a:endParaRPr lang="en-US" dirty="0">
                  <a:latin typeface="Calibri" pitchFamily="34" charset="0"/>
                </a:endParaRPr>
              </a:p>
            </p:txBody>
          </p:sp>
          <p:sp>
            <p:nvSpPr>
              <p:cNvPr id="184923" name="AutoShape 657" descr="Light downward diagonal"/>
              <p:cNvSpPr>
                <a:spLocks noChangeArrowheads="1"/>
              </p:cNvSpPr>
              <p:nvPr/>
            </p:nvSpPr>
            <p:spPr bwMode="auto">
              <a:xfrm rot="21593730" flipH="1">
                <a:off x="1600" y="403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4" name="AutoShape 658" descr="Light downward diagonal"/>
              <p:cNvSpPr>
                <a:spLocks noChangeArrowheads="1"/>
              </p:cNvSpPr>
              <p:nvPr/>
            </p:nvSpPr>
            <p:spPr bwMode="auto">
              <a:xfrm rot="21593730" flipH="1">
                <a:off x="1592" y="410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5" name="AutoShape 659" descr="Light downward diagonal"/>
              <p:cNvSpPr>
                <a:spLocks noChangeArrowheads="1"/>
              </p:cNvSpPr>
              <p:nvPr/>
            </p:nvSpPr>
            <p:spPr bwMode="auto">
              <a:xfrm rot="21593730" flipH="1">
                <a:off x="1586" y="417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6" name="AutoShape 660" descr="Light downward diagonal"/>
              <p:cNvSpPr>
                <a:spLocks noChangeArrowheads="1"/>
              </p:cNvSpPr>
              <p:nvPr/>
            </p:nvSpPr>
            <p:spPr bwMode="auto">
              <a:xfrm rot="21593730" flipH="1">
                <a:off x="1576" y="4244"/>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7" name="AutoShape 661" descr="Light downward diagonal"/>
              <p:cNvSpPr>
                <a:spLocks noChangeArrowheads="1"/>
              </p:cNvSpPr>
              <p:nvPr/>
            </p:nvSpPr>
            <p:spPr bwMode="auto">
              <a:xfrm rot="21593730" flipH="1">
                <a:off x="1572" y="4316"/>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8" name="AutoShape 662" descr="Light downward diagonal"/>
              <p:cNvSpPr>
                <a:spLocks noChangeArrowheads="1"/>
              </p:cNvSpPr>
              <p:nvPr/>
            </p:nvSpPr>
            <p:spPr bwMode="auto">
              <a:xfrm rot="21593730" flipH="1">
                <a:off x="1560" y="4382"/>
                <a:ext cx="230" cy="28"/>
              </a:xfrm>
              <a:prstGeom prst="roundRect">
                <a:avLst>
                  <a:gd name="adj" fmla="val 50000"/>
                </a:avLst>
              </a:prstGeom>
              <a:pattFill prst="ltDnDiag">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929" name="Freeform 641" descr="Light downward diagonal"/>
              <p:cNvSpPr>
                <a:spLocks/>
              </p:cNvSpPr>
              <p:nvPr/>
            </p:nvSpPr>
            <p:spPr bwMode="auto">
              <a:xfrm>
                <a:off x="1445" y="4264"/>
                <a:ext cx="1093" cy="340"/>
              </a:xfrm>
              <a:custGeom>
                <a:avLst/>
                <a:gdLst>
                  <a:gd name="T0" fmla="*/ 0 w 1093"/>
                  <a:gd name="T1" fmla="*/ 340 h 340"/>
                  <a:gd name="T2" fmla="*/ 95 w 1093"/>
                  <a:gd name="T3" fmla="*/ 340 h 340"/>
                  <a:gd name="T4" fmla="*/ 174 w 1093"/>
                  <a:gd name="T5" fmla="*/ 331 h 340"/>
                  <a:gd name="T6" fmla="*/ 251 w 1093"/>
                  <a:gd name="T7" fmla="*/ 291 h 340"/>
                  <a:gd name="T8" fmla="*/ 394 w 1093"/>
                  <a:gd name="T9" fmla="*/ 214 h 340"/>
                  <a:gd name="T10" fmla="*/ 495 w 1093"/>
                  <a:gd name="T11" fmla="*/ 170 h 340"/>
                  <a:gd name="T12" fmla="*/ 595 w 1093"/>
                  <a:gd name="T13" fmla="*/ 145 h 340"/>
                  <a:gd name="T14" fmla="*/ 688 w 1093"/>
                  <a:gd name="T15" fmla="*/ 123 h 340"/>
                  <a:gd name="T16" fmla="*/ 811 w 1093"/>
                  <a:gd name="T17" fmla="*/ 110 h 340"/>
                  <a:gd name="T18" fmla="*/ 907 w 1093"/>
                  <a:gd name="T19" fmla="*/ 110 h 340"/>
                  <a:gd name="T20" fmla="*/ 973 w 1093"/>
                  <a:gd name="T21" fmla="*/ 176 h 340"/>
                  <a:gd name="T22" fmla="*/ 1093 w 1093"/>
                  <a:gd name="T23" fmla="*/ 176 h 340"/>
                  <a:gd name="T24" fmla="*/ 1093 w 1093"/>
                  <a:gd name="T25" fmla="*/ 14 h 340"/>
                  <a:gd name="T26" fmla="*/ 511 w 1093"/>
                  <a:gd name="T27" fmla="*/ 56 h 340"/>
                  <a:gd name="T28" fmla="*/ 391 w 1093"/>
                  <a:gd name="T29" fmla="*/ 92 h 340"/>
                  <a:gd name="T30" fmla="*/ 277 w 1093"/>
                  <a:gd name="T31" fmla="*/ 140 h 340"/>
                  <a:gd name="T32" fmla="*/ 157 w 1093"/>
                  <a:gd name="T33" fmla="*/ 188 h 340"/>
                  <a:gd name="T34" fmla="*/ 103 w 1093"/>
                  <a:gd name="T35" fmla="*/ 158 h 340"/>
                  <a:gd name="T36" fmla="*/ 91 w 1093"/>
                  <a:gd name="T37" fmla="*/ 116 h 340"/>
                  <a:gd name="T38" fmla="*/ 101 w 1093"/>
                  <a:gd name="T39" fmla="*/ 106 h 340"/>
                  <a:gd name="T40" fmla="*/ 91 w 1093"/>
                  <a:gd name="T41" fmla="*/ 50 h 340"/>
                  <a:gd name="T42" fmla="*/ 69 w 1093"/>
                  <a:gd name="T43" fmla="*/ 52 h 340"/>
                  <a:gd name="T44" fmla="*/ 71 w 1093"/>
                  <a:gd name="T45" fmla="*/ 38 h 340"/>
                  <a:gd name="T46" fmla="*/ 87 w 1093"/>
                  <a:gd name="T47" fmla="*/ 16 h 340"/>
                  <a:gd name="T48" fmla="*/ 85 w 1093"/>
                  <a:gd name="T49" fmla="*/ 0 h 340"/>
                  <a:gd name="T50" fmla="*/ 1 w 1093"/>
                  <a:gd name="T51" fmla="*/ 26 h 340"/>
                  <a:gd name="T52" fmla="*/ 0 w 1093"/>
                  <a:gd name="T53" fmla="*/ 340 h 3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3"/>
                  <a:gd name="T82" fmla="*/ 0 h 340"/>
                  <a:gd name="T83" fmla="*/ 1093 w 1093"/>
                  <a:gd name="T84" fmla="*/ 340 h 3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3" h="340">
                    <a:moveTo>
                      <a:pt x="0" y="340"/>
                    </a:moveTo>
                    <a:lnTo>
                      <a:pt x="95" y="340"/>
                    </a:lnTo>
                    <a:lnTo>
                      <a:pt x="174" y="331"/>
                    </a:lnTo>
                    <a:lnTo>
                      <a:pt x="251" y="291"/>
                    </a:lnTo>
                    <a:lnTo>
                      <a:pt x="394" y="214"/>
                    </a:lnTo>
                    <a:lnTo>
                      <a:pt x="495" y="170"/>
                    </a:lnTo>
                    <a:lnTo>
                      <a:pt x="595" y="145"/>
                    </a:lnTo>
                    <a:lnTo>
                      <a:pt x="688" y="123"/>
                    </a:lnTo>
                    <a:lnTo>
                      <a:pt x="811" y="110"/>
                    </a:lnTo>
                    <a:lnTo>
                      <a:pt x="907" y="110"/>
                    </a:lnTo>
                    <a:lnTo>
                      <a:pt x="973" y="176"/>
                    </a:lnTo>
                    <a:lnTo>
                      <a:pt x="1093" y="176"/>
                    </a:lnTo>
                    <a:lnTo>
                      <a:pt x="1093" y="14"/>
                    </a:lnTo>
                    <a:lnTo>
                      <a:pt x="511" y="56"/>
                    </a:lnTo>
                    <a:lnTo>
                      <a:pt x="391" y="92"/>
                    </a:lnTo>
                    <a:lnTo>
                      <a:pt x="277" y="140"/>
                    </a:lnTo>
                    <a:lnTo>
                      <a:pt x="157" y="188"/>
                    </a:lnTo>
                    <a:lnTo>
                      <a:pt x="103" y="158"/>
                    </a:lnTo>
                    <a:lnTo>
                      <a:pt x="91" y="116"/>
                    </a:lnTo>
                    <a:lnTo>
                      <a:pt x="101" y="106"/>
                    </a:lnTo>
                    <a:lnTo>
                      <a:pt x="91" y="50"/>
                    </a:lnTo>
                    <a:lnTo>
                      <a:pt x="69" y="52"/>
                    </a:lnTo>
                    <a:lnTo>
                      <a:pt x="71" y="38"/>
                    </a:lnTo>
                    <a:lnTo>
                      <a:pt x="87" y="16"/>
                    </a:lnTo>
                    <a:lnTo>
                      <a:pt x="85" y="0"/>
                    </a:lnTo>
                    <a:lnTo>
                      <a:pt x="1" y="26"/>
                    </a:lnTo>
                    <a:lnTo>
                      <a:pt x="0" y="34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sp>
          <p:nvSpPr>
            <p:cNvPr id="184332" name="Freeform 182"/>
            <p:cNvSpPr>
              <a:spLocks/>
            </p:cNvSpPr>
            <p:nvPr/>
          </p:nvSpPr>
          <p:spPr bwMode="auto">
            <a:xfrm>
              <a:off x="2571751" y="5353052"/>
              <a:ext cx="1762125" cy="581025"/>
            </a:xfrm>
            <a:custGeom>
              <a:avLst/>
              <a:gdLst>
                <a:gd name="T0" fmla="*/ 1132 w 3114"/>
                <a:gd name="T1" fmla="*/ 0 h 306"/>
                <a:gd name="T2" fmla="*/ 1762125 w 3114"/>
                <a:gd name="T3" fmla="*/ 0 h 306"/>
                <a:gd name="T4" fmla="*/ 1762125 w 3114"/>
                <a:gd name="T5" fmla="*/ 581025 h 306"/>
                <a:gd name="T6" fmla="*/ 0 w 3114"/>
                <a:gd name="T7" fmla="*/ 581025 h 306"/>
                <a:gd name="T8" fmla="*/ 1132 w 3114"/>
                <a:gd name="T9" fmla="*/ 0 h 306"/>
                <a:gd name="T10" fmla="*/ 0 60000 65536"/>
                <a:gd name="T11" fmla="*/ 0 60000 65536"/>
                <a:gd name="T12" fmla="*/ 0 60000 65536"/>
                <a:gd name="T13" fmla="*/ 0 60000 65536"/>
                <a:gd name="T14" fmla="*/ 0 60000 65536"/>
                <a:gd name="T15" fmla="*/ 0 w 3114"/>
                <a:gd name="T16" fmla="*/ 0 h 306"/>
                <a:gd name="T17" fmla="*/ 3114 w 3114"/>
                <a:gd name="T18" fmla="*/ 306 h 306"/>
              </a:gdLst>
              <a:ahLst/>
              <a:cxnLst>
                <a:cxn ang="T10">
                  <a:pos x="T0" y="T1"/>
                </a:cxn>
                <a:cxn ang="T11">
                  <a:pos x="T2" y="T3"/>
                </a:cxn>
                <a:cxn ang="T12">
                  <a:pos x="T4" y="T5"/>
                </a:cxn>
                <a:cxn ang="T13">
                  <a:pos x="T6" y="T7"/>
                </a:cxn>
                <a:cxn ang="T14">
                  <a:pos x="T8" y="T9"/>
                </a:cxn>
              </a:cxnLst>
              <a:rect l="T15" t="T16" r="T17" b="T18"/>
              <a:pathLst>
                <a:path w="3114" h="306">
                  <a:moveTo>
                    <a:pt x="2" y="0"/>
                  </a:moveTo>
                  <a:lnTo>
                    <a:pt x="3114" y="0"/>
                  </a:lnTo>
                  <a:lnTo>
                    <a:pt x="3114" y="306"/>
                  </a:lnTo>
                  <a:lnTo>
                    <a:pt x="0" y="306"/>
                  </a:lnTo>
                  <a:lnTo>
                    <a:pt x="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33" name="AutoShape 213"/>
            <p:cNvSpPr>
              <a:spLocks noChangeArrowheads="1"/>
            </p:cNvSpPr>
            <p:nvPr/>
          </p:nvSpPr>
          <p:spPr bwMode="auto">
            <a:xfrm>
              <a:off x="2681288" y="5435601"/>
              <a:ext cx="49212" cy="47625"/>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334" name="AutoShape 214"/>
            <p:cNvSpPr>
              <a:spLocks noChangeArrowheads="1"/>
            </p:cNvSpPr>
            <p:nvPr/>
          </p:nvSpPr>
          <p:spPr bwMode="auto">
            <a:xfrm>
              <a:off x="4197351" y="5434014"/>
              <a:ext cx="50800" cy="47625"/>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335" name="Text Box 562"/>
            <p:cNvSpPr txBox="1">
              <a:spLocks noChangeArrowheads="1"/>
            </p:cNvSpPr>
            <p:nvPr/>
          </p:nvSpPr>
          <p:spPr bwMode="auto">
            <a:xfrm>
              <a:off x="3652838" y="5689602"/>
              <a:ext cx="582612" cy="246221"/>
            </a:xfrm>
            <a:prstGeom prst="rect">
              <a:avLst/>
            </a:prstGeom>
            <a:noFill/>
            <a:ln w="9525">
              <a:noFill/>
              <a:miter lim="800000"/>
              <a:headEnd/>
              <a:tailEnd/>
            </a:ln>
          </p:spPr>
          <p:txBody>
            <a:bodyPr>
              <a:spAutoFit/>
            </a:bodyPr>
            <a:lstStyle/>
            <a:p>
              <a:r>
                <a:rPr lang="en-US" sz="500" b="1" dirty="0">
                  <a:latin typeface="Calibri" pitchFamily="34" charset="0"/>
                </a:rPr>
                <a:t>SLING AND</a:t>
              </a:r>
            </a:p>
            <a:p>
              <a:r>
                <a:rPr lang="en-US" sz="500" b="1" dirty="0">
                  <a:latin typeface="Calibri" pitchFamily="34" charset="0"/>
                </a:rPr>
                <a:t>TIE DOWN</a:t>
              </a:r>
            </a:p>
          </p:txBody>
        </p:sp>
        <p:grpSp>
          <p:nvGrpSpPr>
            <p:cNvPr id="5" name="Group 96"/>
            <p:cNvGrpSpPr>
              <a:grpSpLocks/>
            </p:cNvGrpSpPr>
            <p:nvPr/>
          </p:nvGrpSpPr>
          <p:grpSpPr bwMode="auto">
            <a:xfrm rot="5400000">
              <a:off x="593726" y="5715001"/>
              <a:ext cx="1655763" cy="588963"/>
              <a:chOff x="1638" y="4971"/>
              <a:chExt cx="1002" cy="303"/>
            </a:xfrm>
          </p:grpSpPr>
          <p:sp>
            <p:nvSpPr>
              <p:cNvPr id="184830" name="AutoShape 97"/>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6" name="Group 98"/>
              <p:cNvGrpSpPr>
                <a:grpSpLocks/>
              </p:cNvGrpSpPr>
              <p:nvPr/>
            </p:nvGrpSpPr>
            <p:grpSpPr bwMode="auto">
              <a:xfrm>
                <a:off x="1662" y="5047"/>
                <a:ext cx="966" cy="65"/>
                <a:chOff x="1662" y="5047"/>
                <a:chExt cx="966" cy="65"/>
              </a:xfrm>
            </p:grpSpPr>
            <p:grpSp>
              <p:nvGrpSpPr>
                <p:cNvPr id="7" name="Group 99"/>
                <p:cNvGrpSpPr>
                  <a:grpSpLocks/>
                </p:cNvGrpSpPr>
                <p:nvPr/>
              </p:nvGrpSpPr>
              <p:grpSpPr bwMode="auto">
                <a:xfrm>
                  <a:off x="1662" y="5048"/>
                  <a:ext cx="192" cy="64"/>
                  <a:chOff x="1662" y="5048"/>
                  <a:chExt cx="192" cy="64"/>
                </a:xfrm>
              </p:grpSpPr>
              <p:sp>
                <p:nvSpPr>
                  <p:cNvPr id="184912" name="AutoShape 10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13" name="AutoShape 10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14" name="AutoShape 10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8" name="Group 103"/>
                <p:cNvGrpSpPr>
                  <a:grpSpLocks/>
                </p:cNvGrpSpPr>
                <p:nvPr/>
              </p:nvGrpSpPr>
              <p:grpSpPr bwMode="auto">
                <a:xfrm>
                  <a:off x="1856" y="5048"/>
                  <a:ext cx="192" cy="64"/>
                  <a:chOff x="1662" y="5048"/>
                  <a:chExt cx="192" cy="64"/>
                </a:xfrm>
              </p:grpSpPr>
              <p:sp>
                <p:nvSpPr>
                  <p:cNvPr id="184909" name="AutoShape 10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10" name="AutoShape 10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11" name="AutoShape 10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9" name="Group 107"/>
                <p:cNvGrpSpPr>
                  <a:grpSpLocks/>
                </p:cNvGrpSpPr>
                <p:nvPr/>
              </p:nvGrpSpPr>
              <p:grpSpPr bwMode="auto">
                <a:xfrm>
                  <a:off x="2047" y="5048"/>
                  <a:ext cx="192" cy="64"/>
                  <a:chOff x="1662" y="5048"/>
                  <a:chExt cx="192" cy="64"/>
                </a:xfrm>
              </p:grpSpPr>
              <p:sp>
                <p:nvSpPr>
                  <p:cNvPr id="184906" name="AutoShape 10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7" name="AutoShape 10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8" name="AutoShape 11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0" name="Group 111"/>
                <p:cNvGrpSpPr>
                  <a:grpSpLocks/>
                </p:cNvGrpSpPr>
                <p:nvPr/>
              </p:nvGrpSpPr>
              <p:grpSpPr bwMode="auto">
                <a:xfrm>
                  <a:off x="2242" y="5047"/>
                  <a:ext cx="192" cy="64"/>
                  <a:chOff x="1662" y="5048"/>
                  <a:chExt cx="192" cy="64"/>
                </a:xfrm>
              </p:grpSpPr>
              <p:sp>
                <p:nvSpPr>
                  <p:cNvPr id="184903" name="AutoShape 11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4" name="AutoShape 11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5" name="AutoShape 11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1" name="Group 115"/>
                <p:cNvGrpSpPr>
                  <a:grpSpLocks/>
                </p:cNvGrpSpPr>
                <p:nvPr/>
              </p:nvGrpSpPr>
              <p:grpSpPr bwMode="auto">
                <a:xfrm>
                  <a:off x="2436" y="5047"/>
                  <a:ext cx="192" cy="64"/>
                  <a:chOff x="1662" y="5048"/>
                  <a:chExt cx="192" cy="64"/>
                </a:xfrm>
              </p:grpSpPr>
              <p:sp>
                <p:nvSpPr>
                  <p:cNvPr id="184900" name="AutoShape 11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1" name="AutoShape 11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902" name="AutoShape 11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2" name="Group 119"/>
              <p:cNvGrpSpPr>
                <a:grpSpLocks/>
              </p:cNvGrpSpPr>
              <p:nvPr/>
            </p:nvGrpSpPr>
            <p:grpSpPr bwMode="auto">
              <a:xfrm flipV="1">
                <a:off x="1665" y="5130"/>
                <a:ext cx="966" cy="65"/>
                <a:chOff x="1662" y="5047"/>
                <a:chExt cx="966" cy="65"/>
              </a:xfrm>
            </p:grpSpPr>
            <p:grpSp>
              <p:nvGrpSpPr>
                <p:cNvPr id="13" name="Group 120"/>
                <p:cNvGrpSpPr>
                  <a:grpSpLocks/>
                </p:cNvGrpSpPr>
                <p:nvPr/>
              </p:nvGrpSpPr>
              <p:grpSpPr bwMode="auto">
                <a:xfrm>
                  <a:off x="1662" y="5048"/>
                  <a:ext cx="192" cy="64"/>
                  <a:chOff x="1662" y="5048"/>
                  <a:chExt cx="192" cy="64"/>
                </a:xfrm>
              </p:grpSpPr>
              <p:sp>
                <p:nvSpPr>
                  <p:cNvPr id="184892" name="AutoShape 12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93" name="AutoShape 12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94" name="AutoShape 12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 name="Group 124"/>
                <p:cNvGrpSpPr>
                  <a:grpSpLocks/>
                </p:cNvGrpSpPr>
                <p:nvPr/>
              </p:nvGrpSpPr>
              <p:grpSpPr bwMode="auto">
                <a:xfrm>
                  <a:off x="1856" y="5048"/>
                  <a:ext cx="192" cy="64"/>
                  <a:chOff x="1662" y="5048"/>
                  <a:chExt cx="192" cy="64"/>
                </a:xfrm>
              </p:grpSpPr>
              <p:sp>
                <p:nvSpPr>
                  <p:cNvPr id="184889" name="AutoShape 12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90" name="AutoShape 12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91" name="AutoShape 12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 name="Group 128"/>
                <p:cNvGrpSpPr>
                  <a:grpSpLocks/>
                </p:cNvGrpSpPr>
                <p:nvPr/>
              </p:nvGrpSpPr>
              <p:grpSpPr bwMode="auto">
                <a:xfrm>
                  <a:off x="2047" y="5048"/>
                  <a:ext cx="192" cy="64"/>
                  <a:chOff x="1662" y="5048"/>
                  <a:chExt cx="192" cy="64"/>
                </a:xfrm>
              </p:grpSpPr>
              <p:sp>
                <p:nvSpPr>
                  <p:cNvPr id="184886" name="AutoShape 12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7" name="AutoShape 13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8" name="AutoShape 13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6" name="Group 132"/>
                <p:cNvGrpSpPr>
                  <a:grpSpLocks/>
                </p:cNvGrpSpPr>
                <p:nvPr/>
              </p:nvGrpSpPr>
              <p:grpSpPr bwMode="auto">
                <a:xfrm>
                  <a:off x="2242" y="5047"/>
                  <a:ext cx="192" cy="64"/>
                  <a:chOff x="1662" y="5048"/>
                  <a:chExt cx="192" cy="64"/>
                </a:xfrm>
              </p:grpSpPr>
              <p:sp>
                <p:nvSpPr>
                  <p:cNvPr id="184883" name="AutoShape 13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4" name="AutoShape 13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5" name="AutoShape 13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7" name="Group 136"/>
                <p:cNvGrpSpPr>
                  <a:grpSpLocks/>
                </p:cNvGrpSpPr>
                <p:nvPr/>
              </p:nvGrpSpPr>
              <p:grpSpPr bwMode="auto">
                <a:xfrm>
                  <a:off x="2436" y="5047"/>
                  <a:ext cx="192" cy="64"/>
                  <a:chOff x="1662" y="5048"/>
                  <a:chExt cx="192" cy="64"/>
                </a:xfrm>
              </p:grpSpPr>
              <p:sp>
                <p:nvSpPr>
                  <p:cNvPr id="184880" name="AutoShape 13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1" name="AutoShape 13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82" name="AutoShape 13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 name="Group 140"/>
              <p:cNvGrpSpPr>
                <a:grpSpLocks/>
              </p:cNvGrpSpPr>
              <p:nvPr/>
            </p:nvGrpSpPr>
            <p:grpSpPr bwMode="auto">
              <a:xfrm flipV="1">
                <a:off x="1663" y="4990"/>
                <a:ext cx="966" cy="42"/>
                <a:chOff x="1662" y="5047"/>
                <a:chExt cx="966" cy="65"/>
              </a:xfrm>
            </p:grpSpPr>
            <p:grpSp>
              <p:nvGrpSpPr>
                <p:cNvPr id="19" name="Group 141"/>
                <p:cNvGrpSpPr>
                  <a:grpSpLocks/>
                </p:cNvGrpSpPr>
                <p:nvPr/>
              </p:nvGrpSpPr>
              <p:grpSpPr bwMode="auto">
                <a:xfrm>
                  <a:off x="1662" y="5048"/>
                  <a:ext cx="192" cy="64"/>
                  <a:chOff x="1662" y="5048"/>
                  <a:chExt cx="192" cy="64"/>
                </a:xfrm>
              </p:grpSpPr>
              <p:sp>
                <p:nvSpPr>
                  <p:cNvPr id="184872" name="AutoShape 14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73" name="AutoShape 14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74" name="AutoShape 14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0" name="Group 145"/>
                <p:cNvGrpSpPr>
                  <a:grpSpLocks/>
                </p:cNvGrpSpPr>
                <p:nvPr/>
              </p:nvGrpSpPr>
              <p:grpSpPr bwMode="auto">
                <a:xfrm>
                  <a:off x="1856" y="5048"/>
                  <a:ext cx="192" cy="64"/>
                  <a:chOff x="1662" y="5048"/>
                  <a:chExt cx="192" cy="64"/>
                </a:xfrm>
              </p:grpSpPr>
              <p:sp>
                <p:nvSpPr>
                  <p:cNvPr id="184869" name="AutoShape 14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70" name="AutoShape 14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71" name="AutoShape 14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1" name="Group 149"/>
                <p:cNvGrpSpPr>
                  <a:grpSpLocks/>
                </p:cNvGrpSpPr>
                <p:nvPr/>
              </p:nvGrpSpPr>
              <p:grpSpPr bwMode="auto">
                <a:xfrm>
                  <a:off x="2047" y="5048"/>
                  <a:ext cx="192" cy="64"/>
                  <a:chOff x="1662" y="5048"/>
                  <a:chExt cx="192" cy="64"/>
                </a:xfrm>
              </p:grpSpPr>
              <p:sp>
                <p:nvSpPr>
                  <p:cNvPr id="184866" name="AutoShape 15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7" name="AutoShape 15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8" name="AutoShape 15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2" name="Group 153"/>
                <p:cNvGrpSpPr>
                  <a:grpSpLocks/>
                </p:cNvGrpSpPr>
                <p:nvPr/>
              </p:nvGrpSpPr>
              <p:grpSpPr bwMode="auto">
                <a:xfrm>
                  <a:off x="2242" y="5047"/>
                  <a:ext cx="192" cy="64"/>
                  <a:chOff x="1662" y="5048"/>
                  <a:chExt cx="192" cy="64"/>
                </a:xfrm>
              </p:grpSpPr>
              <p:sp>
                <p:nvSpPr>
                  <p:cNvPr id="184863" name="AutoShape 15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4" name="AutoShape 15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5" name="AutoShape 15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3" name="Group 157"/>
                <p:cNvGrpSpPr>
                  <a:grpSpLocks/>
                </p:cNvGrpSpPr>
                <p:nvPr/>
              </p:nvGrpSpPr>
              <p:grpSpPr bwMode="auto">
                <a:xfrm>
                  <a:off x="2436" y="5047"/>
                  <a:ext cx="192" cy="64"/>
                  <a:chOff x="1662" y="5048"/>
                  <a:chExt cx="192" cy="64"/>
                </a:xfrm>
              </p:grpSpPr>
              <p:sp>
                <p:nvSpPr>
                  <p:cNvPr id="184860" name="AutoShape 15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1" name="AutoShape 15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62" name="AutoShape 16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24" name="Group 161"/>
              <p:cNvGrpSpPr>
                <a:grpSpLocks/>
              </p:cNvGrpSpPr>
              <p:nvPr/>
            </p:nvGrpSpPr>
            <p:grpSpPr bwMode="auto">
              <a:xfrm>
                <a:off x="1665" y="5213"/>
                <a:ext cx="966" cy="42"/>
                <a:chOff x="1662" y="5047"/>
                <a:chExt cx="966" cy="65"/>
              </a:xfrm>
            </p:grpSpPr>
            <p:grpSp>
              <p:nvGrpSpPr>
                <p:cNvPr id="25" name="Group 162"/>
                <p:cNvGrpSpPr>
                  <a:grpSpLocks/>
                </p:cNvGrpSpPr>
                <p:nvPr/>
              </p:nvGrpSpPr>
              <p:grpSpPr bwMode="auto">
                <a:xfrm>
                  <a:off x="1662" y="5048"/>
                  <a:ext cx="192" cy="64"/>
                  <a:chOff x="1662" y="5048"/>
                  <a:chExt cx="192" cy="64"/>
                </a:xfrm>
              </p:grpSpPr>
              <p:sp>
                <p:nvSpPr>
                  <p:cNvPr id="184852" name="AutoShape 16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53" name="AutoShape 16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54" name="AutoShape 16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6" name="Group 166"/>
                <p:cNvGrpSpPr>
                  <a:grpSpLocks/>
                </p:cNvGrpSpPr>
                <p:nvPr/>
              </p:nvGrpSpPr>
              <p:grpSpPr bwMode="auto">
                <a:xfrm>
                  <a:off x="1856" y="5048"/>
                  <a:ext cx="192" cy="64"/>
                  <a:chOff x="1662" y="5048"/>
                  <a:chExt cx="192" cy="64"/>
                </a:xfrm>
              </p:grpSpPr>
              <p:sp>
                <p:nvSpPr>
                  <p:cNvPr id="184849" name="AutoShape 16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50" name="AutoShape 16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51" name="AutoShape 16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7" name="Group 170"/>
                <p:cNvGrpSpPr>
                  <a:grpSpLocks/>
                </p:cNvGrpSpPr>
                <p:nvPr/>
              </p:nvGrpSpPr>
              <p:grpSpPr bwMode="auto">
                <a:xfrm>
                  <a:off x="2047" y="5048"/>
                  <a:ext cx="192" cy="64"/>
                  <a:chOff x="1662" y="5048"/>
                  <a:chExt cx="192" cy="64"/>
                </a:xfrm>
              </p:grpSpPr>
              <p:sp>
                <p:nvSpPr>
                  <p:cNvPr id="184846" name="AutoShape 17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7" name="AutoShape 17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8" name="AutoShape 17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8" name="Group 174"/>
                <p:cNvGrpSpPr>
                  <a:grpSpLocks/>
                </p:cNvGrpSpPr>
                <p:nvPr/>
              </p:nvGrpSpPr>
              <p:grpSpPr bwMode="auto">
                <a:xfrm>
                  <a:off x="2242" y="5047"/>
                  <a:ext cx="192" cy="64"/>
                  <a:chOff x="1662" y="5048"/>
                  <a:chExt cx="192" cy="64"/>
                </a:xfrm>
              </p:grpSpPr>
              <p:sp>
                <p:nvSpPr>
                  <p:cNvPr id="184843" name="AutoShape 17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4" name="AutoShape 17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5" name="AutoShape 17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9" name="Group 178"/>
                <p:cNvGrpSpPr>
                  <a:grpSpLocks/>
                </p:cNvGrpSpPr>
                <p:nvPr/>
              </p:nvGrpSpPr>
              <p:grpSpPr bwMode="auto">
                <a:xfrm>
                  <a:off x="2436" y="5047"/>
                  <a:ext cx="192" cy="64"/>
                  <a:chOff x="1662" y="5048"/>
                  <a:chExt cx="192" cy="64"/>
                </a:xfrm>
              </p:grpSpPr>
              <p:sp>
                <p:nvSpPr>
                  <p:cNvPr id="184840" name="AutoShape 17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1" name="AutoShape 18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42" name="AutoShape 18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grpSp>
          <p:nvGrpSpPr>
            <p:cNvPr id="30" name="Group 10"/>
            <p:cNvGrpSpPr>
              <a:grpSpLocks/>
            </p:cNvGrpSpPr>
            <p:nvPr/>
          </p:nvGrpSpPr>
          <p:grpSpPr bwMode="auto">
            <a:xfrm rot="5400000">
              <a:off x="4652168" y="5714208"/>
              <a:ext cx="1655763" cy="590550"/>
              <a:chOff x="1638" y="4971"/>
              <a:chExt cx="1002" cy="303"/>
            </a:xfrm>
          </p:grpSpPr>
          <p:sp>
            <p:nvSpPr>
              <p:cNvPr id="184745" name="AutoShape 11"/>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31" name="Group 12"/>
              <p:cNvGrpSpPr>
                <a:grpSpLocks/>
              </p:cNvGrpSpPr>
              <p:nvPr/>
            </p:nvGrpSpPr>
            <p:grpSpPr bwMode="auto">
              <a:xfrm>
                <a:off x="1662" y="5047"/>
                <a:ext cx="966" cy="65"/>
                <a:chOff x="1662" y="5047"/>
                <a:chExt cx="966" cy="65"/>
              </a:xfrm>
            </p:grpSpPr>
            <p:grpSp>
              <p:nvGrpSpPr>
                <p:cNvPr id="184739" name="Group 13"/>
                <p:cNvGrpSpPr>
                  <a:grpSpLocks/>
                </p:cNvGrpSpPr>
                <p:nvPr/>
              </p:nvGrpSpPr>
              <p:grpSpPr bwMode="auto">
                <a:xfrm>
                  <a:off x="1662" y="5048"/>
                  <a:ext cx="192" cy="64"/>
                  <a:chOff x="1662" y="5048"/>
                  <a:chExt cx="192" cy="64"/>
                </a:xfrm>
              </p:grpSpPr>
              <p:sp>
                <p:nvSpPr>
                  <p:cNvPr id="184827" name="AutoShape 1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8" name="AutoShape 1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9" name="AutoShape 1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41" name="Group 17"/>
                <p:cNvGrpSpPr>
                  <a:grpSpLocks/>
                </p:cNvGrpSpPr>
                <p:nvPr/>
              </p:nvGrpSpPr>
              <p:grpSpPr bwMode="auto">
                <a:xfrm>
                  <a:off x="1856" y="5048"/>
                  <a:ext cx="192" cy="64"/>
                  <a:chOff x="1662" y="5048"/>
                  <a:chExt cx="192" cy="64"/>
                </a:xfrm>
              </p:grpSpPr>
              <p:sp>
                <p:nvSpPr>
                  <p:cNvPr id="184824" name="AutoShape 1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5" name="AutoShape 1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6" name="AutoShape 2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46" name="Group 21"/>
                <p:cNvGrpSpPr>
                  <a:grpSpLocks/>
                </p:cNvGrpSpPr>
                <p:nvPr/>
              </p:nvGrpSpPr>
              <p:grpSpPr bwMode="auto">
                <a:xfrm>
                  <a:off x="2047" y="5048"/>
                  <a:ext cx="192" cy="64"/>
                  <a:chOff x="1662" y="5048"/>
                  <a:chExt cx="192" cy="64"/>
                </a:xfrm>
              </p:grpSpPr>
              <p:sp>
                <p:nvSpPr>
                  <p:cNvPr id="184821" name="AutoShape 2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2" name="AutoShape 2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3" name="AutoShape 2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47" name="Group 25"/>
                <p:cNvGrpSpPr>
                  <a:grpSpLocks/>
                </p:cNvGrpSpPr>
                <p:nvPr/>
              </p:nvGrpSpPr>
              <p:grpSpPr bwMode="auto">
                <a:xfrm>
                  <a:off x="2242" y="5047"/>
                  <a:ext cx="192" cy="64"/>
                  <a:chOff x="1662" y="5048"/>
                  <a:chExt cx="192" cy="64"/>
                </a:xfrm>
              </p:grpSpPr>
              <p:sp>
                <p:nvSpPr>
                  <p:cNvPr id="184818" name="AutoShape 2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19" name="AutoShape 2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20" name="AutoShape 2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48" name="Group 29"/>
                <p:cNvGrpSpPr>
                  <a:grpSpLocks/>
                </p:cNvGrpSpPr>
                <p:nvPr/>
              </p:nvGrpSpPr>
              <p:grpSpPr bwMode="auto">
                <a:xfrm>
                  <a:off x="2436" y="5047"/>
                  <a:ext cx="192" cy="64"/>
                  <a:chOff x="1662" y="5048"/>
                  <a:chExt cx="192" cy="64"/>
                </a:xfrm>
              </p:grpSpPr>
              <p:sp>
                <p:nvSpPr>
                  <p:cNvPr id="184815" name="AutoShape 3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16" name="AutoShape 3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17" name="AutoShape 3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4749" name="Group 33"/>
              <p:cNvGrpSpPr>
                <a:grpSpLocks/>
              </p:cNvGrpSpPr>
              <p:nvPr/>
            </p:nvGrpSpPr>
            <p:grpSpPr bwMode="auto">
              <a:xfrm flipV="1">
                <a:off x="1665" y="5130"/>
                <a:ext cx="966" cy="65"/>
                <a:chOff x="1662" y="5047"/>
                <a:chExt cx="966" cy="65"/>
              </a:xfrm>
            </p:grpSpPr>
            <p:grpSp>
              <p:nvGrpSpPr>
                <p:cNvPr id="184750" name="Group 34"/>
                <p:cNvGrpSpPr>
                  <a:grpSpLocks/>
                </p:cNvGrpSpPr>
                <p:nvPr/>
              </p:nvGrpSpPr>
              <p:grpSpPr bwMode="auto">
                <a:xfrm>
                  <a:off x="1662" y="5048"/>
                  <a:ext cx="192" cy="64"/>
                  <a:chOff x="1662" y="5048"/>
                  <a:chExt cx="192" cy="64"/>
                </a:xfrm>
              </p:grpSpPr>
              <p:sp>
                <p:nvSpPr>
                  <p:cNvPr id="184807" name="AutoShape 3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8" name="AutoShape 3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9" name="AutoShape 3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51" name="Group 38"/>
                <p:cNvGrpSpPr>
                  <a:grpSpLocks/>
                </p:cNvGrpSpPr>
                <p:nvPr/>
              </p:nvGrpSpPr>
              <p:grpSpPr bwMode="auto">
                <a:xfrm>
                  <a:off x="1856" y="5048"/>
                  <a:ext cx="192" cy="64"/>
                  <a:chOff x="1662" y="5048"/>
                  <a:chExt cx="192" cy="64"/>
                </a:xfrm>
              </p:grpSpPr>
              <p:sp>
                <p:nvSpPr>
                  <p:cNvPr id="184804" name="AutoShape 3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5" name="AutoShape 4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6" name="AutoShape 4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52" name="Group 42"/>
                <p:cNvGrpSpPr>
                  <a:grpSpLocks/>
                </p:cNvGrpSpPr>
                <p:nvPr/>
              </p:nvGrpSpPr>
              <p:grpSpPr bwMode="auto">
                <a:xfrm>
                  <a:off x="2047" y="5048"/>
                  <a:ext cx="192" cy="64"/>
                  <a:chOff x="1662" y="5048"/>
                  <a:chExt cx="192" cy="64"/>
                </a:xfrm>
              </p:grpSpPr>
              <p:sp>
                <p:nvSpPr>
                  <p:cNvPr id="184801" name="AutoShape 4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2" name="AutoShape 4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3" name="AutoShape 4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53" name="Group 46"/>
                <p:cNvGrpSpPr>
                  <a:grpSpLocks/>
                </p:cNvGrpSpPr>
                <p:nvPr/>
              </p:nvGrpSpPr>
              <p:grpSpPr bwMode="auto">
                <a:xfrm>
                  <a:off x="2242" y="5047"/>
                  <a:ext cx="192" cy="64"/>
                  <a:chOff x="1662" y="5048"/>
                  <a:chExt cx="192" cy="64"/>
                </a:xfrm>
              </p:grpSpPr>
              <p:sp>
                <p:nvSpPr>
                  <p:cNvPr id="184798" name="AutoShape 4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99" name="AutoShape 4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800" name="AutoShape 4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54" name="Group 50"/>
                <p:cNvGrpSpPr>
                  <a:grpSpLocks/>
                </p:cNvGrpSpPr>
                <p:nvPr/>
              </p:nvGrpSpPr>
              <p:grpSpPr bwMode="auto">
                <a:xfrm>
                  <a:off x="2436" y="5047"/>
                  <a:ext cx="192" cy="64"/>
                  <a:chOff x="1662" y="5048"/>
                  <a:chExt cx="192" cy="64"/>
                </a:xfrm>
              </p:grpSpPr>
              <p:sp>
                <p:nvSpPr>
                  <p:cNvPr id="184795" name="AutoShape 5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96" name="AutoShape 5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97" name="AutoShape 5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4770" name="Group 54"/>
              <p:cNvGrpSpPr>
                <a:grpSpLocks/>
              </p:cNvGrpSpPr>
              <p:nvPr/>
            </p:nvGrpSpPr>
            <p:grpSpPr bwMode="auto">
              <a:xfrm flipV="1">
                <a:off x="1663" y="4990"/>
                <a:ext cx="966" cy="42"/>
                <a:chOff x="1662" y="5047"/>
                <a:chExt cx="966" cy="65"/>
              </a:xfrm>
            </p:grpSpPr>
            <p:grpSp>
              <p:nvGrpSpPr>
                <p:cNvPr id="184771" name="Group 55"/>
                <p:cNvGrpSpPr>
                  <a:grpSpLocks/>
                </p:cNvGrpSpPr>
                <p:nvPr/>
              </p:nvGrpSpPr>
              <p:grpSpPr bwMode="auto">
                <a:xfrm>
                  <a:off x="1662" y="5048"/>
                  <a:ext cx="192" cy="64"/>
                  <a:chOff x="1662" y="5048"/>
                  <a:chExt cx="192" cy="64"/>
                </a:xfrm>
              </p:grpSpPr>
              <p:sp>
                <p:nvSpPr>
                  <p:cNvPr id="184787" name="AutoShape 5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8" name="AutoShape 5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9" name="AutoShape 5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72" name="Group 59"/>
                <p:cNvGrpSpPr>
                  <a:grpSpLocks/>
                </p:cNvGrpSpPr>
                <p:nvPr/>
              </p:nvGrpSpPr>
              <p:grpSpPr bwMode="auto">
                <a:xfrm>
                  <a:off x="1856" y="5048"/>
                  <a:ext cx="192" cy="64"/>
                  <a:chOff x="1662" y="5048"/>
                  <a:chExt cx="192" cy="64"/>
                </a:xfrm>
              </p:grpSpPr>
              <p:sp>
                <p:nvSpPr>
                  <p:cNvPr id="184784" name="AutoShape 6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5" name="AutoShape 6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6" name="AutoShape 6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73" name="Group 63"/>
                <p:cNvGrpSpPr>
                  <a:grpSpLocks/>
                </p:cNvGrpSpPr>
                <p:nvPr/>
              </p:nvGrpSpPr>
              <p:grpSpPr bwMode="auto">
                <a:xfrm>
                  <a:off x="2047" y="5048"/>
                  <a:ext cx="192" cy="64"/>
                  <a:chOff x="1662" y="5048"/>
                  <a:chExt cx="192" cy="64"/>
                </a:xfrm>
              </p:grpSpPr>
              <p:sp>
                <p:nvSpPr>
                  <p:cNvPr id="184781" name="AutoShape 6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2" name="AutoShape 6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3" name="AutoShape 6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74" name="Group 67"/>
                <p:cNvGrpSpPr>
                  <a:grpSpLocks/>
                </p:cNvGrpSpPr>
                <p:nvPr/>
              </p:nvGrpSpPr>
              <p:grpSpPr bwMode="auto">
                <a:xfrm>
                  <a:off x="2242" y="5047"/>
                  <a:ext cx="192" cy="64"/>
                  <a:chOff x="1662" y="5048"/>
                  <a:chExt cx="192" cy="64"/>
                </a:xfrm>
              </p:grpSpPr>
              <p:sp>
                <p:nvSpPr>
                  <p:cNvPr id="184778" name="AutoShape 6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79" name="AutoShape 6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80" name="AutoShape 7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90" name="Group 71"/>
                <p:cNvGrpSpPr>
                  <a:grpSpLocks/>
                </p:cNvGrpSpPr>
                <p:nvPr/>
              </p:nvGrpSpPr>
              <p:grpSpPr bwMode="auto">
                <a:xfrm>
                  <a:off x="2436" y="5047"/>
                  <a:ext cx="192" cy="64"/>
                  <a:chOff x="1662" y="5048"/>
                  <a:chExt cx="192" cy="64"/>
                </a:xfrm>
              </p:grpSpPr>
              <p:sp>
                <p:nvSpPr>
                  <p:cNvPr id="184775" name="AutoShape 7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76" name="AutoShape 7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77" name="AutoShape 7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4791" name="Group 75"/>
              <p:cNvGrpSpPr>
                <a:grpSpLocks/>
              </p:cNvGrpSpPr>
              <p:nvPr/>
            </p:nvGrpSpPr>
            <p:grpSpPr bwMode="auto">
              <a:xfrm>
                <a:off x="1665" y="5213"/>
                <a:ext cx="966" cy="42"/>
                <a:chOff x="1662" y="5047"/>
                <a:chExt cx="966" cy="65"/>
              </a:xfrm>
            </p:grpSpPr>
            <p:grpSp>
              <p:nvGrpSpPr>
                <p:cNvPr id="184792" name="Group 76"/>
                <p:cNvGrpSpPr>
                  <a:grpSpLocks/>
                </p:cNvGrpSpPr>
                <p:nvPr/>
              </p:nvGrpSpPr>
              <p:grpSpPr bwMode="auto">
                <a:xfrm>
                  <a:off x="1662" y="5048"/>
                  <a:ext cx="192" cy="64"/>
                  <a:chOff x="1662" y="5048"/>
                  <a:chExt cx="192" cy="64"/>
                </a:xfrm>
              </p:grpSpPr>
              <p:sp>
                <p:nvSpPr>
                  <p:cNvPr id="184767" name="AutoShape 7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8" name="AutoShape 7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9" name="AutoShape 7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93" name="Group 80"/>
                <p:cNvGrpSpPr>
                  <a:grpSpLocks/>
                </p:cNvGrpSpPr>
                <p:nvPr/>
              </p:nvGrpSpPr>
              <p:grpSpPr bwMode="auto">
                <a:xfrm>
                  <a:off x="1856" y="5048"/>
                  <a:ext cx="192" cy="64"/>
                  <a:chOff x="1662" y="5048"/>
                  <a:chExt cx="192" cy="64"/>
                </a:xfrm>
              </p:grpSpPr>
              <p:sp>
                <p:nvSpPr>
                  <p:cNvPr id="184764" name="AutoShape 8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5" name="AutoShape 8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6" name="AutoShape 8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794" name="Group 84"/>
                <p:cNvGrpSpPr>
                  <a:grpSpLocks/>
                </p:cNvGrpSpPr>
                <p:nvPr/>
              </p:nvGrpSpPr>
              <p:grpSpPr bwMode="auto">
                <a:xfrm>
                  <a:off x="2047" y="5048"/>
                  <a:ext cx="192" cy="64"/>
                  <a:chOff x="1662" y="5048"/>
                  <a:chExt cx="192" cy="64"/>
                </a:xfrm>
              </p:grpSpPr>
              <p:sp>
                <p:nvSpPr>
                  <p:cNvPr id="184761" name="AutoShape 8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2" name="AutoShape 8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3" name="AutoShape 8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10" name="Group 88"/>
                <p:cNvGrpSpPr>
                  <a:grpSpLocks/>
                </p:cNvGrpSpPr>
                <p:nvPr/>
              </p:nvGrpSpPr>
              <p:grpSpPr bwMode="auto">
                <a:xfrm>
                  <a:off x="2242" y="5047"/>
                  <a:ext cx="192" cy="64"/>
                  <a:chOff x="1662" y="5048"/>
                  <a:chExt cx="192" cy="64"/>
                </a:xfrm>
              </p:grpSpPr>
              <p:sp>
                <p:nvSpPr>
                  <p:cNvPr id="184758" name="AutoShape 8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59" name="AutoShape 9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60" name="AutoShape 9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11" name="Group 92"/>
                <p:cNvGrpSpPr>
                  <a:grpSpLocks/>
                </p:cNvGrpSpPr>
                <p:nvPr/>
              </p:nvGrpSpPr>
              <p:grpSpPr bwMode="auto">
                <a:xfrm>
                  <a:off x="2436" y="5047"/>
                  <a:ext cx="192" cy="64"/>
                  <a:chOff x="1662" y="5048"/>
                  <a:chExt cx="192" cy="64"/>
                </a:xfrm>
              </p:grpSpPr>
              <p:sp>
                <p:nvSpPr>
                  <p:cNvPr id="184755" name="AutoShape 9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56" name="AutoShape 9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757" name="AutoShape 9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grpSp>
          <p:nvGrpSpPr>
            <p:cNvPr id="184812" name="Group 617"/>
            <p:cNvGrpSpPr>
              <a:grpSpLocks/>
            </p:cNvGrpSpPr>
            <p:nvPr/>
          </p:nvGrpSpPr>
          <p:grpSpPr bwMode="auto">
            <a:xfrm>
              <a:off x="4333876" y="5353050"/>
              <a:ext cx="227013" cy="361951"/>
              <a:chOff x="2730" y="3372"/>
              <a:chExt cx="143" cy="228"/>
            </a:xfrm>
          </p:grpSpPr>
          <p:grpSp>
            <p:nvGrpSpPr>
              <p:cNvPr id="184813" name="Group 222"/>
              <p:cNvGrpSpPr>
                <a:grpSpLocks/>
              </p:cNvGrpSpPr>
              <p:nvPr/>
            </p:nvGrpSpPr>
            <p:grpSpPr bwMode="auto">
              <a:xfrm>
                <a:off x="2738" y="3377"/>
                <a:ext cx="135" cy="223"/>
                <a:chOff x="1591" y="2780"/>
                <a:chExt cx="126" cy="202"/>
              </a:xfrm>
            </p:grpSpPr>
            <p:grpSp>
              <p:nvGrpSpPr>
                <p:cNvPr id="184814" name="Group 223"/>
                <p:cNvGrpSpPr>
                  <a:grpSpLocks/>
                </p:cNvGrpSpPr>
                <p:nvPr/>
              </p:nvGrpSpPr>
              <p:grpSpPr bwMode="auto">
                <a:xfrm>
                  <a:off x="1591" y="2795"/>
                  <a:ext cx="126" cy="187"/>
                  <a:chOff x="1590" y="2735"/>
                  <a:chExt cx="126" cy="229"/>
                </a:xfrm>
              </p:grpSpPr>
              <p:sp>
                <p:nvSpPr>
                  <p:cNvPr id="184743" name="Freeform 224"/>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4744" name="Freeform 225"/>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4742" name="Oval 226"/>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sp>
            <p:nvSpPr>
              <p:cNvPr id="184740" name="Freeform 616"/>
              <p:cNvSpPr>
                <a:spLocks/>
              </p:cNvSpPr>
              <p:nvPr/>
            </p:nvSpPr>
            <p:spPr bwMode="auto">
              <a:xfrm>
                <a:off x="2730" y="3372"/>
                <a:ext cx="96" cy="200"/>
              </a:xfrm>
              <a:custGeom>
                <a:avLst/>
                <a:gdLst>
                  <a:gd name="T0" fmla="*/ 0 w 96"/>
                  <a:gd name="T1" fmla="*/ 200 h 200"/>
                  <a:gd name="T2" fmla="*/ 96 w 96"/>
                  <a:gd name="T3" fmla="*/ 48 h 200"/>
                  <a:gd name="T4" fmla="*/ 96 w 96"/>
                  <a:gd name="T5" fmla="*/ 0 h 200"/>
                  <a:gd name="T6" fmla="*/ 54 w 96"/>
                  <a:gd name="T7" fmla="*/ 0 h 200"/>
                  <a:gd name="T8" fmla="*/ 54 w 96"/>
                  <a:gd name="T9" fmla="*/ 46 h 200"/>
                  <a:gd name="T10" fmla="*/ 0 w 96"/>
                  <a:gd name="T11" fmla="*/ 46 h 200"/>
                  <a:gd name="T12" fmla="*/ 0 w 96"/>
                  <a:gd name="T13" fmla="*/ 200 h 200"/>
                  <a:gd name="T14" fmla="*/ 0 60000 65536"/>
                  <a:gd name="T15" fmla="*/ 0 60000 65536"/>
                  <a:gd name="T16" fmla="*/ 0 60000 65536"/>
                  <a:gd name="T17" fmla="*/ 0 60000 65536"/>
                  <a:gd name="T18" fmla="*/ 0 60000 65536"/>
                  <a:gd name="T19" fmla="*/ 0 60000 65536"/>
                  <a:gd name="T20" fmla="*/ 0 60000 65536"/>
                  <a:gd name="T21" fmla="*/ 0 w 96"/>
                  <a:gd name="T22" fmla="*/ 0 h 200"/>
                  <a:gd name="T23" fmla="*/ 96 w 9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00">
                    <a:moveTo>
                      <a:pt x="0" y="200"/>
                    </a:moveTo>
                    <a:lnTo>
                      <a:pt x="96" y="48"/>
                    </a:lnTo>
                    <a:lnTo>
                      <a:pt x="96" y="0"/>
                    </a:lnTo>
                    <a:lnTo>
                      <a:pt x="54" y="0"/>
                    </a:lnTo>
                    <a:lnTo>
                      <a:pt x="54" y="46"/>
                    </a:lnTo>
                    <a:lnTo>
                      <a:pt x="0" y="46"/>
                    </a:lnTo>
                    <a:lnTo>
                      <a:pt x="0" y="20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4339" name="Rectangle 597" descr="Light downward diagonal"/>
            <p:cNvSpPr>
              <a:spLocks noChangeArrowheads="1"/>
            </p:cNvSpPr>
            <p:nvPr/>
          </p:nvSpPr>
          <p:spPr bwMode="auto">
            <a:xfrm>
              <a:off x="3276600" y="5419725"/>
              <a:ext cx="304800" cy="209551"/>
            </a:xfrm>
            <a:prstGeom prst="rect">
              <a:avLst/>
            </a:prstGeom>
            <a:pattFill prst="ltDnDiag">
              <a:fgClr>
                <a:schemeClr val="tx1"/>
              </a:fgClr>
              <a:bgClr>
                <a:schemeClr val="bg1"/>
              </a:bgClr>
            </a:pattFill>
            <a:ln w="9525">
              <a:solidFill>
                <a:schemeClr val="tx1"/>
              </a:solidFill>
              <a:miter lim="800000"/>
              <a:headEnd/>
              <a:tailEnd/>
            </a:ln>
          </p:spPr>
          <p:txBody>
            <a:bodyPr wrap="none" anchor="ctr"/>
            <a:lstStyle/>
            <a:p>
              <a:endParaRPr lang="en-US" dirty="0">
                <a:latin typeface="Calibri" pitchFamily="34" charset="0"/>
              </a:endParaRPr>
            </a:p>
          </p:txBody>
        </p:sp>
        <p:grpSp>
          <p:nvGrpSpPr>
            <p:cNvPr id="184831" name="Group 618"/>
            <p:cNvGrpSpPr>
              <a:grpSpLocks/>
            </p:cNvGrpSpPr>
            <p:nvPr/>
          </p:nvGrpSpPr>
          <p:grpSpPr bwMode="auto">
            <a:xfrm flipH="1">
              <a:off x="2346326" y="5356225"/>
              <a:ext cx="227013" cy="361951"/>
              <a:chOff x="2730" y="3372"/>
              <a:chExt cx="143" cy="228"/>
            </a:xfrm>
          </p:grpSpPr>
          <p:grpSp>
            <p:nvGrpSpPr>
              <p:cNvPr id="184832" name="Group 619"/>
              <p:cNvGrpSpPr>
                <a:grpSpLocks/>
              </p:cNvGrpSpPr>
              <p:nvPr/>
            </p:nvGrpSpPr>
            <p:grpSpPr bwMode="auto">
              <a:xfrm>
                <a:off x="2738" y="3377"/>
                <a:ext cx="135" cy="223"/>
                <a:chOff x="1591" y="2780"/>
                <a:chExt cx="126" cy="202"/>
              </a:xfrm>
            </p:grpSpPr>
            <p:grpSp>
              <p:nvGrpSpPr>
                <p:cNvPr id="184833" name="Group 620"/>
                <p:cNvGrpSpPr>
                  <a:grpSpLocks/>
                </p:cNvGrpSpPr>
                <p:nvPr/>
              </p:nvGrpSpPr>
              <p:grpSpPr bwMode="auto">
                <a:xfrm>
                  <a:off x="1591" y="2795"/>
                  <a:ext cx="126" cy="187"/>
                  <a:chOff x="1590" y="2735"/>
                  <a:chExt cx="126" cy="229"/>
                </a:xfrm>
              </p:grpSpPr>
              <p:sp>
                <p:nvSpPr>
                  <p:cNvPr id="184737" name="Freeform 621"/>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4738" name="Freeform 622"/>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4736" name="Oval 623"/>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sp>
            <p:nvSpPr>
              <p:cNvPr id="184734" name="Freeform 624"/>
              <p:cNvSpPr>
                <a:spLocks/>
              </p:cNvSpPr>
              <p:nvPr/>
            </p:nvSpPr>
            <p:spPr bwMode="auto">
              <a:xfrm>
                <a:off x="2730" y="3372"/>
                <a:ext cx="96" cy="200"/>
              </a:xfrm>
              <a:custGeom>
                <a:avLst/>
                <a:gdLst>
                  <a:gd name="T0" fmla="*/ 0 w 96"/>
                  <a:gd name="T1" fmla="*/ 200 h 200"/>
                  <a:gd name="T2" fmla="*/ 96 w 96"/>
                  <a:gd name="T3" fmla="*/ 48 h 200"/>
                  <a:gd name="T4" fmla="*/ 96 w 96"/>
                  <a:gd name="T5" fmla="*/ 0 h 200"/>
                  <a:gd name="T6" fmla="*/ 54 w 96"/>
                  <a:gd name="T7" fmla="*/ 0 h 200"/>
                  <a:gd name="T8" fmla="*/ 54 w 96"/>
                  <a:gd name="T9" fmla="*/ 46 h 200"/>
                  <a:gd name="T10" fmla="*/ 0 w 96"/>
                  <a:gd name="T11" fmla="*/ 46 h 200"/>
                  <a:gd name="T12" fmla="*/ 0 w 96"/>
                  <a:gd name="T13" fmla="*/ 200 h 200"/>
                  <a:gd name="T14" fmla="*/ 0 60000 65536"/>
                  <a:gd name="T15" fmla="*/ 0 60000 65536"/>
                  <a:gd name="T16" fmla="*/ 0 60000 65536"/>
                  <a:gd name="T17" fmla="*/ 0 60000 65536"/>
                  <a:gd name="T18" fmla="*/ 0 60000 65536"/>
                  <a:gd name="T19" fmla="*/ 0 60000 65536"/>
                  <a:gd name="T20" fmla="*/ 0 60000 65536"/>
                  <a:gd name="T21" fmla="*/ 0 w 96"/>
                  <a:gd name="T22" fmla="*/ 0 h 200"/>
                  <a:gd name="T23" fmla="*/ 96 w 9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00">
                    <a:moveTo>
                      <a:pt x="0" y="200"/>
                    </a:moveTo>
                    <a:lnTo>
                      <a:pt x="96" y="48"/>
                    </a:lnTo>
                    <a:lnTo>
                      <a:pt x="96" y="0"/>
                    </a:lnTo>
                    <a:lnTo>
                      <a:pt x="54" y="0"/>
                    </a:lnTo>
                    <a:lnTo>
                      <a:pt x="54" y="46"/>
                    </a:lnTo>
                    <a:lnTo>
                      <a:pt x="0" y="46"/>
                    </a:lnTo>
                    <a:lnTo>
                      <a:pt x="0" y="20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4341" name="Freeform 682"/>
            <p:cNvSpPr>
              <a:spLocks/>
            </p:cNvSpPr>
            <p:nvPr/>
          </p:nvSpPr>
          <p:spPr bwMode="auto">
            <a:xfrm>
              <a:off x="2381251" y="5567364"/>
              <a:ext cx="147638" cy="103187"/>
            </a:xfrm>
            <a:custGeom>
              <a:avLst/>
              <a:gdLst>
                <a:gd name="T0" fmla="*/ 7938 w 93"/>
                <a:gd name="T1" fmla="*/ 42862 h 65"/>
                <a:gd name="T2" fmla="*/ 123825 w 93"/>
                <a:gd name="T3" fmla="*/ 0 h 65"/>
                <a:gd name="T4" fmla="*/ 147638 w 93"/>
                <a:gd name="T5" fmla="*/ 38100 h 65"/>
                <a:gd name="T6" fmla="*/ 146050 w 93"/>
                <a:gd name="T7" fmla="*/ 55562 h 65"/>
                <a:gd name="T8" fmla="*/ 9525 w 93"/>
                <a:gd name="T9" fmla="*/ 103187 h 65"/>
                <a:gd name="T10" fmla="*/ 3175 w 93"/>
                <a:gd name="T11" fmla="*/ 88900 h 65"/>
                <a:gd name="T12" fmla="*/ 0 w 93"/>
                <a:gd name="T13" fmla="*/ 71437 h 65"/>
                <a:gd name="T14" fmla="*/ 7938 w 93"/>
                <a:gd name="T15" fmla="*/ 42862 h 65"/>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5"/>
                <a:gd name="T26" fmla="*/ 93 w 9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5">
                  <a:moveTo>
                    <a:pt x="5" y="27"/>
                  </a:moveTo>
                  <a:lnTo>
                    <a:pt x="78" y="0"/>
                  </a:lnTo>
                  <a:lnTo>
                    <a:pt x="93" y="24"/>
                  </a:lnTo>
                  <a:lnTo>
                    <a:pt x="92" y="35"/>
                  </a:lnTo>
                  <a:lnTo>
                    <a:pt x="6" y="65"/>
                  </a:lnTo>
                  <a:lnTo>
                    <a:pt x="2" y="56"/>
                  </a:lnTo>
                  <a:lnTo>
                    <a:pt x="0" y="45"/>
                  </a:lnTo>
                  <a:lnTo>
                    <a:pt x="5" y="27"/>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4342" name="Freeform 683"/>
            <p:cNvSpPr>
              <a:spLocks/>
            </p:cNvSpPr>
            <p:nvPr/>
          </p:nvSpPr>
          <p:spPr bwMode="auto">
            <a:xfrm flipH="1">
              <a:off x="4376739" y="5562601"/>
              <a:ext cx="147637" cy="103188"/>
            </a:xfrm>
            <a:custGeom>
              <a:avLst/>
              <a:gdLst>
                <a:gd name="T0" fmla="*/ 7937 w 93"/>
                <a:gd name="T1" fmla="*/ 42863 h 65"/>
                <a:gd name="T2" fmla="*/ 123825 w 93"/>
                <a:gd name="T3" fmla="*/ 0 h 65"/>
                <a:gd name="T4" fmla="*/ 147637 w 93"/>
                <a:gd name="T5" fmla="*/ 38100 h 65"/>
                <a:gd name="T6" fmla="*/ 146050 w 93"/>
                <a:gd name="T7" fmla="*/ 55563 h 65"/>
                <a:gd name="T8" fmla="*/ 9525 w 93"/>
                <a:gd name="T9" fmla="*/ 103188 h 65"/>
                <a:gd name="T10" fmla="*/ 3175 w 93"/>
                <a:gd name="T11" fmla="*/ 88900 h 65"/>
                <a:gd name="T12" fmla="*/ 0 w 93"/>
                <a:gd name="T13" fmla="*/ 71438 h 65"/>
                <a:gd name="T14" fmla="*/ 7937 w 93"/>
                <a:gd name="T15" fmla="*/ 42863 h 65"/>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5"/>
                <a:gd name="T26" fmla="*/ 93 w 9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5">
                  <a:moveTo>
                    <a:pt x="5" y="27"/>
                  </a:moveTo>
                  <a:lnTo>
                    <a:pt x="78" y="0"/>
                  </a:lnTo>
                  <a:lnTo>
                    <a:pt x="93" y="24"/>
                  </a:lnTo>
                  <a:lnTo>
                    <a:pt x="92" y="35"/>
                  </a:lnTo>
                  <a:lnTo>
                    <a:pt x="6" y="65"/>
                  </a:lnTo>
                  <a:lnTo>
                    <a:pt x="2" y="56"/>
                  </a:lnTo>
                  <a:lnTo>
                    <a:pt x="0" y="45"/>
                  </a:lnTo>
                  <a:lnTo>
                    <a:pt x="5" y="27"/>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4343" name="Freeform 685"/>
            <p:cNvSpPr>
              <a:spLocks/>
            </p:cNvSpPr>
            <p:nvPr/>
          </p:nvSpPr>
          <p:spPr bwMode="auto">
            <a:xfrm>
              <a:off x="955676" y="4514849"/>
              <a:ext cx="2489200" cy="755651"/>
            </a:xfrm>
            <a:custGeom>
              <a:avLst/>
              <a:gdLst>
                <a:gd name="T0" fmla="*/ 1187450 w 1568"/>
                <a:gd name="T1" fmla="*/ 676276 h 476"/>
                <a:gd name="T2" fmla="*/ 1082675 w 1568"/>
                <a:gd name="T3" fmla="*/ 755651 h 476"/>
                <a:gd name="T4" fmla="*/ 0 w 1568"/>
                <a:gd name="T5" fmla="*/ 755651 h 476"/>
                <a:gd name="T6" fmla="*/ 0 w 1568"/>
                <a:gd name="T7" fmla="*/ 647701 h 476"/>
                <a:gd name="T8" fmla="*/ 34925 w 1568"/>
                <a:gd name="T9" fmla="*/ 587376 h 476"/>
                <a:gd name="T10" fmla="*/ 34925 w 1568"/>
                <a:gd name="T11" fmla="*/ 79375 h 476"/>
                <a:gd name="T12" fmla="*/ 50800 w 1568"/>
                <a:gd name="T13" fmla="*/ 31750 h 476"/>
                <a:gd name="T14" fmla="*/ 304800 w 1568"/>
                <a:gd name="T15" fmla="*/ 31750 h 476"/>
                <a:gd name="T16" fmla="*/ 300038 w 1568"/>
                <a:gd name="T17" fmla="*/ 117475 h 476"/>
                <a:gd name="T18" fmla="*/ 301625 w 1568"/>
                <a:gd name="T19" fmla="*/ 184150 h 476"/>
                <a:gd name="T20" fmla="*/ 315912 w 1568"/>
                <a:gd name="T21" fmla="*/ 246063 h 476"/>
                <a:gd name="T22" fmla="*/ 339725 w 1568"/>
                <a:gd name="T23" fmla="*/ 303213 h 476"/>
                <a:gd name="T24" fmla="*/ 354012 w 1568"/>
                <a:gd name="T25" fmla="*/ 331788 h 476"/>
                <a:gd name="T26" fmla="*/ 377825 w 1568"/>
                <a:gd name="T27" fmla="*/ 357188 h 476"/>
                <a:gd name="T28" fmla="*/ 411163 w 1568"/>
                <a:gd name="T29" fmla="*/ 376238 h 476"/>
                <a:gd name="T30" fmla="*/ 447675 w 1568"/>
                <a:gd name="T31" fmla="*/ 385763 h 476"/>
                <a:gd name="T32" fmla="*/ 482600 w 1568"/>
                <a:gd name="T33" fmla="*/ 385763 h 476"/>
                <a:gd name="T34" fmla="*/ 519113 w 1568"/>
                <a:gd name="T35" fmla="*/ 374650 h 476"/>
                <a:gd name="T36" fmla="*/ 554038 w 1568"/>
                <a:gd name="T37" fmla="*/ 360363 h 476"/>
                <a:gd name="T38" fmla="*/ 582613 w 1568"/>
                <a:gd name="T39" fmla="*/ 336550 h 476"/>
                <a:gd name="T40" fmla="*/ 600075 w 1568"/>
                <a:gd name="T41" fmla="*/ 307975 h 476"/>
                <a:gd name="T42" fmla="*/ 623887 w 1568"/>
                <a:gd name="T43" fmla="*/ 255588 h 476"/>
                <a:gd name="T44" fmla="*/ 635000 w 1568"/>
                <a:gd name="T45" fmla="*/ 190500 h 476"/>
                <a:gd name="T46" fmla="*/ 635000 w 1568"/>
                <a:gd name="T47" fmla="*/ 107950 h 476"/>
                <a:gd name="T48" fmla="*/ 630237 w 1568"/>
                <a:gd name="T49" fmla="*/ 31750 h 476"/>
                <a:gd name="T50" fmla="*/ 1123950 w 1568"/>
                <a:gd name="T51" fmla="*/ 31750 h 476"/>
                <a:gd name="T52" fmla="*/ 1193800 w 1568"/>
                <a:gd name="T53" fmla="*/ 0 h 476"/>
                <a:gd name="T54" fmla="*/ 2489200 w 1568"/>
                <a:gd name="T55" fmla="*/ 0 h 476"/>
                <a:gd name="T56" fmla="*/ 2489200 w 1568"/>
                <a:gd name="T57" fmla="*/ 69850 h 476"/>
                <a:gd name="T58" fmla="*/ 1187450 w 1568"/>
                <a:gd name="T59" fmla="*/ 107950 h 476"/>
                <a:gd name="T60" fmla="*/ 1187450 w 1568"/>
                <a:gd name="T61" fmla="*/ 676276 h 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68"/>
                <a:gd name="T94" fmla="*/ 0 h 476"/>
                <a:gd name="T95" fmla="*/ 1568 w 1568"/>
                <a:gd name="T96" fmla="*/ 476 h 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68" h="476">
                  <a:moveTo>
                    <a:pt x="748" y="426"/>
                  </a:moveTo>
                  <a:lnTo>
                    <a:pt x="682" y="476"/>
                  </a:lnTo>
                  <a:lnTo>
                    <a:pt x="0" y="476"/>
                  </a:lnTo>
                  <a:lnTo>
                    <a:pt x="0" y="408"/>
                  </a:lnTo>
                  <a:lnTo>
                    <a:pt x="22" y="370"/>
                  </a:lnTo>
                  <a:lnTo>
                    <a:pt x="22" y="50"/>
                  </a:lnTo>
                  <a:lnTo>
                    <a:pt x="32" y="20"/>
                  </a:lnTo>
                  <a:lnTo>
                    <a:pt x="192" y="20"/>
                  </a:lnTo>
                  <a:lnTo>
                    <a:pt x="189" y="74"/>
                  </a:lnTo>
                  <a:lnTo>
                    <a:pt x="190" y="116"/>
                  </a:lnTo>
                  <a:lnTo>
                    <a:pt x="199" y="155"/>
                  </a:lnTo>
                  <a:lnTo>
                    <a:pt x="214" y="191"/>
                  </a:lnTo>
                  <a:lnTo>
                    <a:pt x="223" y="209"/>
                  </a:lnTo>
                  <a:lnTo>
                    <a:pt x="238" y="225"/>
                  </a:lnTo>
                  <a:lnTo>
                    <a:pt x="259" y="237"/>
                  </a:lnTo>
                  <a:lnTo>
                    <a:pt x="282" y="243"/>
                  </a:lnTo>
                  <a:lnTo>
                    <a:pt x="304" y="243"/>
                  </a:lnTo>
                  <a:lnTo>
                    <a:pt x="327" y="236"/>
                  </a:lnTo>
                  <a:lnTo>
                    <a:pt x="349" y="227"/>
                  </a:lnTo>
                  <a:lnTo>
                    <a:pt x="367" y="212"/>
                  </a:lnTo>
                  <a:lnTo>
                    <a:pt x="378" y="194"/>
                  </a:lnTo>
                  <a:lnTo>
                    <a:pt x="393" y="161"/>
                  </a:lnTo>
                  <a:lnTo>
                    <a:pt x="400" y="120"/>
                  </a:lnTo>
                  <a:lnTo>
                    <a:pt x="400" y="68"/>
                  </a:lnTo>
                  <a:lnTo>
                    <a:pt x="397" y="20"/>
                  </a:lnTo>
                  <a:lnTo>
                    <a:pt x="708" y="20"/>
                  </a:lnTo>
                  <a:lnTo>
                    <a:pt x="752" y="0"/>
                  </a:lnTo>
                  <a:lnTo>
                    <a:pt x="1568" y="0"/>
                  </a:lnTo>
                  <a:lnTo>
                    <a:pt x="1568" y="44"/>
                  </a:lnTo>
                  <a:lnTo>
                    <a:pt x="748" y="68"/>
                  </a:lnTo>
                  <a:lnTo>
                    <a:pt x="748" y="42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44" name="Freeform 687"/>
            <p:cNvSpPr>
              <a:spLocks/>
            </p:cNvSpPr>
            <p:nvPr/>
          </p:nvSpPr>
          <p:spPr bwMode="auto">
            <a:xfrm>
              <a:off x="955675" y="5162551"/>
              <a:ext cx="1085850" cy="101600"/>
            </a:xfrm>
            <a:custGeom>
              <a:avLst/>
              <a:gdLst>
                <a:gd name="T0" fmla="*/ 0 w 684"/>
                <a:gd name="T1" fmla="*/ 0 h 64"/>
                <a:gd name="T2" fmla="*/ 1085850 w 684"/>
                <a:gd name="T3" fmla="*/ 0 h 64"/>
                <a:gd name="T4" fmla="*/ 1085850 w 684"/>
                <a:gd name="T5" fmla="*/ 101600 h 64"/>
                <a:gd name="T6" fmla="*/ 0 60000 65536"/>
                <a:gd name="T7" fmla="*/ 0 60000 65536"/>
                <a:gd name="T8" fmla="*/ 0 60000 65536"/>
                <a:gd name="T9" fmla="*/ 0 w 684"/>
                <a:gd name="T10" fmla="*/ 0 h 64"/>
                <a:gd name="T11" fmla="*/ 684 w 684"/>
                <a:gd name="T12" fmla="*/ 64 h 64"/>
              </a:gdLst>
              <a:ahLst/>
              <a:cxnLst>
                <a:cxn ang="T6">
                  <a:pos x="T0" y="T1"/>
                </a:cxn>
                <a:cxn ang="T7">
                  <a:pos x="T2" y="T3"/>
                </a:cxn>
                <a:cxn ang="T8">
                  <a:pos x="T4" y="T5"/>
                </a:cxn>
              </a:cxnLst>
              <a:rect l="T9" t="T10" r="T11" b="T12"/>
              <a:pathLst>
                <a:path w="684" h="64">
                  <a:moveTo>
                    <a:pt x="0" y="0"/>
                  </a:moveTo>
                  <a:lnTo>
                    <a:pt x="684" y="0"/>
                  </a:lnTo>
                  <a:lnTo>
                    <a:pt x="684" y="64"/>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45" name="Freeform 688"/>
            <p:cNvSpPr>
              <a:spLocks/>
            </p:cNvSpPr>
            <p:nvPr/>
          </p:nvSpPr>
          <p:spPr bwMode="auto">
            <a:xfrm>
              <a:off x="981076" y="5105402"/>
              <a:ext cx="1057275" cy="53975"/>
            </a:xfrm>
            <a:custGeom>
              <a:avLst/>
              <a:gdLst>
                <a:gd name="T0" fmla="*/ 0 w 666"/>
                <a:gd name="T1" fmla="*/ 0 h 34"/>
                <a:gd name="T2" fmla="*/ 955675 w 666"/>
                <a:gd name="T3" fmla="*/ 0 h 34"/>
                <a:gd name="T4" fmla="*/ 1000125 w 666"/>
                <a:gd name="T5" fmla="*/ 6350 h 34"/>
                <a:gd name="T6" fmla="*/ 1028700 w 666"/>
                <a:gd name="T7" fmla="*/ 28575 h 34"/>
                <a:gd name="T8" fmla="*/ 1057275 w 666"/>
                <a:gd name="T9" fmla="*/ 53975 h 34"/>
                <a:gd name="T10" fmla="*/ 0 60000 65536"/>
                <a:gd name="T11" fmla="*/ 0 60000 65536"/>
                <a:gd name="T12" fmla="*/ 0 60000 65536"/>
                <a:gd name="T13" fmla="*/ 0 60000 65536"/>
                <a:gd name="T14" fmla="*/ 0 60000 65536"/>
                <a:gd name="T15" fmla="*/ 0 w 666"/>
                <a:gd name="T16" fmla="*/ 0 h 34"/>
                <a:gd name="T17" fmla="*/ 666 w 666"/>
                <a:gd name="T18" fmla="*/ 34 h 34"/>
              </a:gdLst>
              <a:ahLst/>
              <a:cxnLst>
                <a:cxn ang="T10">
                  <a:pos x="T0" y="T1"/>
                </a:cxn>
                <a:cxn ang="T11">
                  <a:pos x="T2" y="T3"/>
                </a:cxn>
                <a:cxn ang="T12">
                  <a:pos x="T4" y="T5"/>
                </a:cxn>
                <a:cxn ang="T13">
                  <a:pos x="T6" y="T7"/>
                </a:cxn>
                <a:cxn ang="T14">
                  <a:pos x="T8" y="T9"/>
                </a:cxn>
              </a:cxnLst>
              <a:rect l="T15" t="T16" r="T17" b="T18"/>
              <a:pathLst>
                <a:path w="666" h="34">
                  <a:moveTo>
                    <a:pt x="0" y="0"/>
                  </a:moveTo>
                  <a:lnTo>
                    <a:pt x="602" y="0"/>
                  </a:lnTo>
                  <a:lnTo>
                    <a:pt x="630" y="4"/>
                  </a:lnTo>
                  <a:lnTo>
                    <a:pt x="648" y="18"/>
                  </a:lnTo>
                  <a:lnTo>
                    <a:pt x="666" y="34"/>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46" name="Freeform 691"/>
            <p:cNvSpPr>
              <a:spLocks/>
            </p:cNvSpPr>
            <p:nvPr/>
          </p:nvSpPr>
          <p:spPr bwMode="auto">
            <a:xfrm>
              <a:off x="3448051" y="4514849"/>
              <a:ext cx="2505075" cy="755651"/>
            </a:xfrm>
            <a:custGeom>
              <a:avLst/>
              <a:gdLst>
                <a:gd name="T0" fmla="*/ 1317625 w 1578"/>
                <a:gd name="T1" fmla="*/ 676276 h 476"/>
                <a:gd name="T2" fmla="*/ 1422400 w 1578"/>
                <a:gd name="T3" fmla="*/ 755651 h 476"/>
                <a:gd name="T4" fmla="*/ 2505075 w 1578"/>
                <a:gd name="T5" fmla="*/ 755651 h 476"/>
                <a:gd name="T6" fmla="*/ 2505075 w 1578"/>
                <a:gd name="T7" fmla="*/ 647701 h 476"/>
                <a:gd name="T8" fmla="*/ 2470150 w 1578"/>
                <a:gd name="T9" fmla="*/ 587376 h 476"/>
                <a:gd name="T10" fmla="*/ 2470150 w 1578"/>
                <a:gd name="T11" fmla="*/ 79375 h 476"/>
                <a:gd name="T12" fmla="*/ 2454275 w 1578"/>
                <a:gd name="T13" fmla="*/ 31750 h 476"/>
                <a:gd name="T14" fmla="*/ 2208213 w 1578"/>
                <a:gd name="T15" fmla="*/ 31750 h 476"/>
                <a:gd name="T16" fmla="*/ 2208213 w 1578"/>
                <a:gd name="T17" fmla="*/ 160338 h 476"/>
                <a:gd name="T18" fmla="*/ 2195513 w 1578"/>
                <a:gd name="T19" fmla="*/ 233363 h 476"/>
                <a:gd name="T20" fmla="*/ 2181225 w 1578"/>
                <a:gd name="T21" fmla="*/ 279400 h 476"/>
                <a:gd name="T22" fmla="*/ 2160588 w 1578"/>
                <a:gd name="T23" fmla="*/ 328613 h 476"/>
                <a:gd name="T24" fmla="*/ 2128838 w 1578"/>
                <a:gd name="T25" fmla="*/ 360363 h 476"/>
                <a:gd name="T26" fmla="*/ 2076450 w 1578"/>
                <a:gd name="T27" fmla="*/ 379413 h 476"/>
                <a:gd name="T28" fmla="*/ 2027238 w 1578"/>
                <a:gd name="T29" fmla="*/ 384176 h 476"/>
                <a:gd name="T30" fmla="*/ 1979613 w 1578"/>
                <a:gd name="T31" fmla="*/ 374650 h 476"/>
                <a:gd name="T32" fmla="*/ 1946275 w 1578"/>
                <a:gd name="T33" fmla="*/ 355600 h 476"/>
                <a:gd name="T34" fmla="*/ 1917700 w 1578"/>
                <a:gd name="T35" fmla="*/ 312738 h 476"/>
                <a:gd name="T36" fmla="*/ 1890713 w 1578"/>
                <a:gd name="T37" fmla="*/ 271463 h 476"/>
                <a:gd name="T38" fmla="*/ 1666875 w 1578"/>
                <a:gd name="T39" fmla="*/ 271463 h 476"/>
                <a:gd name="T40" fmla="*/ 1624012 w 1578"/>
                <a:gd name="T41" fmla="*/ 255588 h 476"/>
                <a:gd name="T42" fmla="*/ 1590675 w 1578"/>
                <a:gd name="T43" fmla="*/ 231775 h 476"/>
                <a:gd name="T44" fmla="*/ 1565275 w 1578"/>
                <a:gd name="T45" fmla="*/ 193675 h 476"/>
                <a:gd name="T46" fmla="*/ 1552575 w 1578"/>
                <a:gd name="T47" fmla="*/ 147638 h 476"/>
                <a:gd name="T48" fmla="*/ 1552575 w 1578"/>
                <a:gd name="T49" fmla="*/ 31750 h 476"/>
                <a:gd name="T50" fmla="*/ 1381125 w 1578"/>
                <a:gd name="T51" fmla="*/ 31750 h 476"/>
                <a:gd name="T52" fmla="*/ 1311275 w 1578"/>
                <a:gd name="T53" fmla="*/ 0 h 476"/>
                <a:gd name="T54" fmla="*/ 3175 w 1578"/>
                <a:gd name="T55" fmla="*/ 0 h 476"/>
                <a:gd name="T56" fmla="*/ 0 w 1578"/>
                <a:gd name="T57" fmla="*/ 63500 h 476"/>
                <a:gd name="T58" fmla="*/ 1317625 w 1578"/>
                <a:gd name="T59" fmla="*/ 107950 h 476"/>
                <a:gd name="T60" fmla="*/ 1317625 w 1578"/>
                <a:gd name="T61" fmla="*/ 676276 h 4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8"/>
                <a:gd name="T94" fmla="*/ 0 h 476"/>
                <a:gd name="T95" fmla="*/ 1578 w 1578"/>
                <a:gd name="T96" fmla="*/ 476 h 4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8" h="476">
                  <a:moveTo>
                    <a:pt x="830" y="426"/>
                  </a:moveTo>
                  <a:lnTo>
                    <a:pt x="896" y="476"/>
                  </a:lnTo>
                  <a:lnTo>
                    <a:pt x="1578" y="476"/>
                  </a:lnTo>
                  <a:lnTo>
                    <a:pt x="1578" y="408"/>
                  </a:lnTo>
                  <a:lnTo>
                    <a:pt x="1556" y="370"/>
                  </a:lnTo>
                  <a:lnTo>
                    <a:pt x="1556" y="50"/>
                  </a:lnTo>
                  <a:lnTo>
                    <a:pt x="1546" y="20"/>
                  </a:lnTo>
                  <a:lnTo>
                    <a:pt x="1391" y="20"/>
                  </a:lnTo>
                  <a:lnTo>
                    <a:pt x="1391" y="101"/>
                  </a:lnTo>
                  <a:lnTo>
                    <a:pt x="1383" y="147"/>
                  </a:lnTo>
                  <a:lnTo>
                    <a:pt x="1374" y="176"/>
                  </a:lnTo>
                  <a:lnTo>
                    <a:pt x="1361" y="207"/>
                  </a:lnTo>
                  <a:lnTo>
                    <a:pt x="1341" y="227"/>
                  </a:lnTo>
                  <a:lnTo>
                    <a:pt x="1308" y="239"/>
                  </a:lnTo>
                  <a:lnTo>
                    <a:pt x="1277" y="242"/>
                  </a:lnTo>
                  <a:lnTo>
                    <a:pt x="1247" y="236"/>
                  </a:lnTo>
                  <a:lnTo>
                    <a:pt x="1226" y="224"/>
                  </a:lnTo>
                  <a:lnTo>
                    <a:pt x="1208" y="197"/>
                  </a:lnTo>
                  <a:lnTo>
                    <a:pt x="1191" y="171"/>
                  </a:lnTo>
                  <a:lnTo>
                    <a:pt x="1050" y="171"/>
                  </a:lnTo>
                  <a:lnTo>
                    <a:pt x="1023" y="161"/>
                  </a:lnTo>
                  <a:lnTo>
                    <a:pt x="1002" y="146"/>
                  </a:lnTo>
                  <a:lnTo>
                    <a:pt x="986" y="122"/>
                  </a:lnTo>
                  <a:lnTo>
                    <a:pt x="978" y="93"/>
                  </a:lnTo>
                  <a:lnTo>
                    <a:pt x="978" y="20"/>
                  </a:lnTo>
                  <a:lnTo>
                    <a:pt x="870" y="20"/>
                  </a:lnTo>
                  <a:lnTo>
                    <a:pt x="826" y="0"/>
                  </a:lnTo>
                  <a:lnTo>
                    <a:pt x="2" y="0"/>
                  </a:lnTo>
                  <a:lnTo>
                    <a:pt x="0" y="40"/>
                  </a:lnTo>
                  <a:lnTo>
                    <a:pt x="830" y="68"/>
                  </a:lnTo>
                  <a:lnTo>
                    <a:pt x="830" y="42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47" name="Freeform 692"/>
            <p:cNvSpPr>
              <a:spLocks/>
            </p:cNvSpPr>
            <p:nvPr/>
          </p:nvSpPr>
          <p:spPr bwMode="auto">
            <a:xfrm flipH="1">
              <a:off x="4867275" y="5162551"/>
              <a:ext cx="1085850" cy="101600"/>
            </a:xfrm>
            <a:custGeom>
              <a:avLst/>
              <a:gdLst>
                <a:gd name="T0" fmla="*/ 0 w 684"/>
                <a:gd name="T1" fmla="*/ 0 h 64"/>
                <a:gd name="T2" fmla="*/ 1085850 w 684"/>
                <a:gd name="T3" fmla="*/ 0 h 64"/>
                <a:gd name="T4" fmla="*/ 1085850 w 684"/>
                <a:gd name="T5" fmla="*/ 101600 h 64"/>
                <a:gd name="T6" fmla="*/ 0 60000 65536"/>
                <a:gd name="T7" fmla="*/ 0 60000 65536"/>
                <a:gd name="T8" fmla="*/ 0 60000 65536"/>
                <a:gd name="T9" fmla="*/ 0 w 684"/>
                <a:gd name="T10" fmla="*/ 0 h 64"/>
                <a:gd name="T11" fmla="*/ 684 w 684"/>
                <a:gd name="T12" fmla="*/ 64 h 64"/>
              </a:gdLst>
              <a:ahLst/>
              <a:cxnLst>
                <a:cxn ang="T6">
                  <a:pos x="T0" y="T1"/>
                </a:cxn>
                <a:cxn ang="T7">
                  <a:pos x="T2" y="T3"/>
                </a:cxn>
                <a:cxn ang="T8">
                  <a:pos x="T4" y="T5"/>
                </a:cxn>
              </a:cxnLst>
              <a:rect l="T9" t="T10" r="T11" b="T12"/>
              <a:pathLst>
                <a:path w="684" h="64">
                  <a:moveTo>
                    <a:pt x="0" y="0"/>
                  </a:moveTo>
                  <a:lnTo>
                    <a:pt x="684" y="0"/>
                  </a:lnTo>
                  <a:lnTo>
                    <a:pt x="684" y="64"/>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48" name="Freeform 693"/>
            <p:cNvSpPr>
              <a:spLocks/>
            </p:cNvSpPr>
            <p:nvPr/>
          </p:nvSpPr>
          <p:spPr bwMode="auto">
            <a:xfrm flipH="1">
              <a:off x="4870451" y="5105402"/>
              <a:ext cx="1057275" cy="53975"/>
            </a:xfrm>
            <a:custGeom>
              <a:avLst/>
              <a:gdLst>
                <a:gd name="T0" fmla="*/ 0 w 666"/>
                <a:gd name="T1" fmla="*/ 0 h 34"/>
                <a:gd name="T2" fmla="*/ 955675 w 666"/>
                <a:gd name="T3" fmla="*/ 0 h 34"/>
                <a:gd name="T4" fmla="*/ 1000125 w 666"/>
                <a:gd name="T5" fmla="*/ 6350 h 34"/>
                <a:gd name="T6" fmla="*/ 1028700 w 666"/>
                <a:gd name="T7" fmla="*/ 28575 h 34"/>
                <a:gd name="T8" fmla="*/ 1057275 w 666"/>
                <a:gd name="T9" fmla="*/ 53975 h 34"/>
                <a:gd name="T10" fmla="*/ 0 60000 65536"/>
                <a:gd name="T11" fmla="*/ 0 60000 65536"/>
                <a:gd name="T12" fmla="*/ 0 60000 65536"/>
                <a:gd name="T13" fmla="*/ 0 60000 65536"/>
                <a:gd name="T14" fmla="*/ 0 60000 65536"/>
                <a:gd name="T15" fmla="*/ 0 w 666"/>
                <a:gd name="T16" fmla="*/ 0 h 34"/>
                <a:gd name="T17" fmla="*/ 666 w 666"/>
                <a:gd name="T18" fmla="*/ 34 h 34"/>
              </a:gdLst>
              <a:ahLst/>
              <a:cxnLst>
                <a:cxn ang="T10">
                  <a:pos x="T0" y="T1"/>
                </a:cxn>
                <a:cxn ang="T11">
                  <a:pos x="T2" y="T3"/>
                </a:cxn>
                <a:cxn ang="T12">
                  <a:pos x="T4" y="T5"/>
                </a:cxn>
                <a:cxn ang="T13">
                  <a:pos x="T6" y="T7"/>
                </a:cxn>
                <a:cxn ang="T14">
                  <a:pos x="T8" y="T9"/>
                </a:cxn>
              </a:cxnLst>
              <a:rect l="T15" t="T16" r="T17" b="T18"/>
              <a:pathLst>
                <a:path w="666" h="34">
                  <a:moveTo>
                    <a:pt x="0" y="0"/>
                  </a:moveTo>
                  <a:lnTo>
                    <a:pt x="602" y="0"/>
                  </a:lnTo>
                  <a:lnTo>
                    <a:pt x="630" y="4"/>
                  </a:lnTo>
                  <a:lnTo>
                    <a:pt x="648" y="18"/>
                  </a:lnTo>
                  <a:lnTo>
                    <a:pt x="666" y="34"/>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49" name="Rectangle 263"/>
            <p:cNvSpPr>
              <a:spLocks noChangeArrowheads="1"/>
            </p:cNvSpPr>
            <p:nvPr/>
          </p:nvSpPr>
          <p:spPr bwMode="auto">
            <a:xfrm>
              <a:off x="2141539" y="4625976"/>
              <a:ext cx="2619375" cy="727075"/>
            </a:xfrm>
            <a:prstGeom prst="rect">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350" name="Oval 602"/>
            <p:cNvSpPr>
              <a:spLocks noChangeArrowheads="1"/>
            </p:cNvSpPr>
            <p:nvPr/>
          </p:nvSpPr>
          <p:spPr bwMode="auto">
            <a:xfrm>
              <a:off x="2200276" y="4718051"/>
              <a:ext cx="485775" cy="466725"/>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351" name="Oval 603" descr="Dotted grid"/>
            <p:cNvSpPr>
              <a:spLocks noChangeArrowheads="1"/>
            </p:cNvSpPr>
            <p:nvPr/>
          </p:nvSpPr>
          <p:spPr bwMode="auto">
            <a:xfrm>
              <a:off x="2228851" y="4756149"/>
              <a:ext cx="428625" cy="400051"/>
            </a:xfrm>
            <a:prstGeom prst="ellipse">
              <a:avLst/>
            </a:prstGeom>
            <a:pattFill prst="dotGrid">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2" name="Freeform 604"/>
            <p:cNvSpPr>
              <a:spLocks/>
            </p:cNvSpPr>
            <p:nvPr/>
          </p:nvSpPr>
          <p:spPr bwMode="auto">
            <a:xfrm>
              <a:off x="2162176" y="4648200"/>
              <a:ext cx="2581275" cy="685800"/>
            </a:xfrm>
            <a:custGeom>
              <a:avLst/>
              <a:gdLst>
                <a:gd name="T0" fmla="*/ 57150 w 1626"/>
                <a:gd name="T1" fmla="*/ 0 h 432"/>
                <a:gd name="T2" fmla="*/ 2520950 w 1626"/>
                <a:gd name="T3" fmla="*/ 0 h 432"/>
                <a:gd name="T4" fmla="*/ 2581275 w 1626"/>
                <a:gd name="T5" fmla="*/ 47625 h 432"/>
                <a:gd name="T6" fmla="*/ 2581275 w 1626"/>
                <a:gd name="T7" fmla="*/ 619125 h 432"/>
                <a:gd name="T8" fmla="*/ 2533650 w 1626"/>
                <a:gd name="T9" fmla="*/ 685800 h 432"/>
                <a:gd name="T10" fmla="*/ 50800 w 1626"/>
                <a:gd name="T11" fmla="*/ 685800 h 432"/>
                <a:gd name="T12" fmla="*/ 0 w 1626"/>
                <a:gd name="T13" fmla="*/ 638175 h 432"/>
                <a:gd name="T14" fmla="*/ 0 w 1626"/>
                <a:gd name="T15" fmla="*/ 47625 h 432"/>
                <a:gd name="T16" fmla="*/ 57150 w 1626"/>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26"/>
                <a:gd name="T28" fmla="*/ 0 h 432"/>
                <a:gd name="T29" fmla="*/ 1626 w 1626"/>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26" h="432">
                  <a:moveTo>
                    <a:pt x="36" y="0"/>
                  </a:moveTo>
                  <a:lnTo>
                    <a:pt x="1588" y="0"/>
                  </a:lnTo>
                  <a:lnTo>
                    <a:pt x="1626" y="30"/>
                  </a:lnTo>
                  <a:lnTo>
                    <a:pt x="1626" y="390"/>
                  </a:lnTo>
                  <a:lnTo>
                    <a:pt x="1596" y="432"/>
                  </a:lnTo>
                  <a:lnTo>
                    <a:pt x="32" y="432"/>
                  </a:lnTo>
                  <a:lnTo>
                    <a:pt x="0" y="402"/>
                  </a:lnTo>
                  <a:lnTo>
                    <a:pt x="0" y="30"/>
                  </a:lnTo>
                  <a:lnTo>
                    <a:pt x="36" y="0"/>
                  </a:lnTo>
                  <a:close/>
                </a:path>
              </a:pathLst>
            </a:custGeom>
            <a:noFill/>
            <a:ln w="9525" cap="flat" cmpd="sng">
              <a:solidFill>
                <a:schemeClr val="tx1"/>
              </a:solidFill>
              <a:prstDash val="solid"/>
              <a:round/>
              <a:headEnd/>
              <a:tailEnd/>
            </a:ln>
          </p:spPr>
          <p:txBody>
            <a:bodyPr/>
            <a:lstStyle/>
            <a:p>
              <a:endParaRPr lang="en-US" dirty="0"/>
            </a:p>
          </p:txBody>
        </p:sp>
        <p:sp>
          <p:nvSpPr>
            <p:cNvPr id="184353" name="AutoShape 605" descr="Light downward diagonal"/>
            <p:cNvSpPr>
              <a:spLocks noChangeArrowheads="1"/>
            </p:cNvSpPr>
            <p:nvPr/>
          </p:nvSpPr>
          <p:spPr bwMode="auto">
            <a:xfrm>
              <a:off x="3387725" y="4718050"/>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4" name="AutoShape 609" descr="Light downward diagonal"/>
            <p:cNvSpPr>
              <a:spLocks noChangeArrowheads="1"/>
            </p:cNvSpPr>
            <p:nvPr/>
          </p:nvSpPr>
          <p:spPr bwMode="auto">
            <a:xfrm>
              <a:off x="3581401" y="4714875"/>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5" name="AutoShape 610" descr="Light downward diagonal"/>
            <p:cNvSpPr>
              <a:spLocks noChangeArrowheads="1"/>
            </p:cNvSpPr>
            <p:nvPr/>
          </p:nvSpPr>
          <p:spPr bwMode="auto">
            <a:xfrm>
              <a:off x="3778250" y="4714875"/>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6" name="AutoShape 611" descr="Light downward diagonal"/>
            <p:cNvSpPr>
              <a:spLocks noChangeArrowheads="1"/>
            </p:cNvSpPr>
            <p:nvPr/>
          </p:nvSpPr>
          <p:spPr bwMode="auto">
            <a:xfrm>
              <a:off x="3968750" y="4714875"/>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7" name="AutoShape 612" descr="Light downward diagonal"/>
            <p:cNvSpPr>
              <a:spLocks noChangeArrowheads="1"/>
            </p:cNvSpPr>
            <p:nvPr/>
          </p:nvSpPr>
          <p:spPr bwMode="auto">
            <a:xfrm>
              <a:off x="3197225" y="4718050"/>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8" name="AutoShape 613" descr="Light downward diagonal"/>
            <p:cNvSpPr>
              <a:spLocks noChangeArrowheads="1"/>
            </p:cNvSpPr>
            <p:nvPr/>
          </p:nvSpPr>
          <p:spPr bwMode="auto">
            <a:xfrm>
              <a:off x="3000376" y="4718050"/>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59" name="AutoShape 614" descr="Light downward diagonal"/>
            <p:cNvSpPr>
              <a:spLocks noChangeArrowheads="1"/>
            </p:cNvSpPr>
            <p:nvPr/>
          </p:nvSpPr>
          <p:spPr bwMode="auto">
            <a:xfrm>
              <a:off x="2803526" y="4718050"/>
              <a:ext cx="123825" cy="495300"/>
            </a:xfrm>
            <a:prstGeom prst="roundRect">
              <a:avLst>
                <a:gd name="adj" fmla="val 48213"/>
              </a:avLst>
            </a:prstGeom>
            <a:pattFill prst="ltDnDiag">
              <a:fgClr>
                <a:schemeClr val="tx1"/>
              </a:fgClr>
              <a:bgClr>
                <a:schemeClr val="bg1"/>
              </a:bgClr>
            </a:pattFill>
            <a:ln w="9525">
              <a:solidFill>
                <a:schemeClr val="tx1"/>
              </a:solidFill>
              <a:round/>
              <a:headEnd/>
              <a:tailEnd/>
            </a:ln>
          </p:spPr>
          <p:txBody>
            <a:bodyPr wrap="none" anchor="ctr"/>
            <a:lstStyle/>
            <a:p>
              <a:endParaRPr lang="en-US" dirty="0">
                <a:latin typeface="Calibri" pitchFamily="34" charset="0"/>
              </a:endParaRPr>
            </a:p>
          </p:txBody>
        </p:sp>
        <p:sp>
          <p:nvSpPr>
            <p:cNvPr id="184360" name="Freeform 684"/>
            <p:cNvSpPr>
              <a:spLocks/>
            </p:cNvSpPr>
            <p:nvPr/>
          </p:nvSpPr>
          <p:spPr bwMode="auto">
            <a:xfrm>
              <a:off x="2143126" y="4581525"/>
              <a:ext cx="2619375" cy="44451"/>
            </a:xfrm>
            <a:custGeom>
              <a:avLst/>
              <a:gdLst>
                <a:gd name="T0" fmla="*/ 0 w 1650"/>
                <a:gd name="T1" fmla="*/ 44451 h 28"/>
                <a:gd name="T2" fmla="*/ 53975 w 1650"/>
                <a:gd name="T3" fmla="*/ 0 h 28"/>
                <a:gd name="T4" fmla="*/ 2546350 w 1650"/>
                <a:gd name="T5" fmla="*/ 0 h 28"/>
                <a:gd name="T6" fmla="*/ 2619375 w 1650"/>
                <a:gd name="T7" fmla="*/ 44451 h 28"/>
                <a:gd name="T8" fmla="*/ 0 w 1650"/>
                <a:gd name="T9" fmla="*/ 44451 h 28"/>
                <a:gd name="T10" fmla="*/ 0 60000 65536"/>
                <a:gd name="T11" fmla="*/ 0 60000 65536"/>
                <a:gd name="T12" fmla="*/ 0 60000 65536"/>
                <a:gd name="T13" fmla="*/ 0 60000 65536"/>
                <a:gd name="T14" fmla="*/ 0 60000 65536"/>
                <a:gd name="T15" fmla="*/ 0 w 1650"/>
                <a:gd name="T16" fmla="*/ 0 h 28"/>
                <a:gd name="T17" fmla="*/ 1650 w 1650"/>
                <a:gd name="T18" fmla="*/ 28 h 28"/>
              </a:gdLst>
              <a:ahLst/>
              <a:cxnLst>
                <a:cxn ang="T10">
                  <a:pos x="T0" y="T1"/>
                </a:cxn>
                <a:cxn ang="T11">
                  <a:pos x="T2" y="T3"/>
                </a:cxn>
                <a:cxn ang="T12">
                  <a:pos x="T4" y="T5"/>
                </a:cxn>
                <a:cxn ang="T13">
                  <a:pos x="T6" y="T7"/>
                </a:cxn>
                <a:cxn ang="T14">
                  <a:pos x="T8" y="T9"/>
                </a:cxn>
              </a:cxnLst>
              <a:rect l="T15" t="T16" r="T17" b="T18"/>
              <a:pathLst>
                <a:path w="1650" h="28">
                  <a:moveTo>
                    <a:pt x="0" y="28"/>
                  </a:moveTo>
                  <a:lnTo>
                    <a:pt x="34" y="0"/>
                  </a:lnTo>
                  <a:lnTo>
                    <a:pt x="1604" y="0"/>
                  </a:lnTo>
                  <a:lnTo>
                    <a:pt x="1650" y="28"/>
                  </a:lnTo>
                  <a:lnTo>
                    <a:pt x="0" y="2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61" name="Freeform 695"/>
            <p:cNvSpPr>
              <a:spLocks/>
            </p:cNvSpPr>
            <p:nvPr/>
          </p:nvSpPr>
          <p:spPr bwMode="auto">
            <a:xfrm>
              <a:off x="3413126" y="4521201"/>
              <a:ext cx="73025" cy="57151"/>
            </a:xfrm>
            <a:custGeom>
              <a:avLst/>
              <a:gdLst>
                <a:gd name="T0" fmla="*/ 3175 w 46"/>
                <a:gd name="T1" fmla="*/ 0 h 36"/>
                <a:gd name="T2" fmla="*/ 69850 w 46"/>
                <a:gd name="T3" fmla="*/ 0 h 36"/>
                <a:gd name="T4" fmla="*/ 73025 w 46"/>
                <a:gd name="T5" fmla="*/ 57151 h 36"/>
                <a:gd name="T6" fmla="*/ 0 w 46"/>
                <a:gd name="T7" fmla="*/ 57151 h 36"/>
                <a:gd name="T8" fmla="*/ 3175 w 46"/>
                <a:gd name="T9" fmla="*/ 0 h 36"/>
                <a:gd name="T10" fmla="*/ 0 60000 65536"/>
                <a:gd name="T11" fmla="*/ 0 60000 65536"/>
                <a:gd name="T12" fmla="*/ 0 60000 65536"/>
                <a:gd name="T13" fmla="*/ 0 60000 65536"/>
                <a:gd name="T14" fmla="*/ 0 60000 65536"/>
                <a:gd name="T15" fmla="*/ 0 w 46"/>
                <a:gd name="T16" fmla="*/ 0 h 36"/>
                <a:gd name="T17" fmla="*/ 46 w 46"/>
                <a:gd name="T18" fmla="*/ 36 h 36"/>
              </a:gdLst>
              <a:ahLst/>
              <a:cxnLst>
                <a:cxn ang="T10">
                  <a:pos x="T0" y="T1"/>
                </a:cxn>
                <a:cxn ang="T11">
                  <a:pos x="T2" y="T3"/>
                </a:cxn>
                <a:cxn ang="T12">
                  <a:pos x="T4" y="T5"/>
                </a:cxn>
                <a:cxn ang="T13">
                  <a:pos x="T6" y="T7"/>
                </a:cxn>
                <a:cxn ang="T14">
                  <a:pos x="T8" y="T9"/>
                </a:cxn>
              </a:cxnLst>
              <a:rect l="T15" t="T16" r="T17" b="T18"/>
              <a:pathLst>
                <a:path w="46" h="36">
                  <a:moveTo>
                    <a:pt x="2" y="0"/>
                  </a:moveTo>
                  <a:lnTo>
                    <a:pt x="44" y="0"/>
                  </a:lnTo>
                  <a:lnTo>
                    <a:pt x="46" y="36"/>
                  </a:lnTo>
                  <a:lnTo>
                    <a:pt x="0" y="36"/>
                  </a:lnTo>
                  <a:lnTo>
                    <a:pt x="2" y="0"/>
                  </a:lnTo>
                  <a:close/>
                </a:path>
              </a:pathLst>
            </a:custGeom>
            <a:solidFill>
              <a:schemeClr val="bg1"/>
            </a:solidFill>
            <a:ln w="9525" cap="flat" cmpd="sng">
              <a:noFill/>
              <a:prstDash val="solid"/>
              <a:round/>
              <a:headEnd/>
              <a:tailEnd/>
            </a:ln>
          </p:spPr>
          <p:txBody>
            <a:bodyPr/>
            <a:lstStyle/>
            <a:p>
              <a:endParaRPr lang="en-US" dirty="0"/>
            </a:p>
          </p:txBody>
        </p:sp>
        <p:sp>
          <p:nvSpPr>
            <p:cNvPr id="184362" name="Freeform 706"/>
            <p:cNvSpPr>
              <a:spLocks/>
            </p:cNvSpPr>
            <p:nvPr/>
          </p:nvSpPr>
          <p:spPr bwMode="auto">
            <a:xfrm>
              <a:off x="1257301" y="4522788"/>
              <a:ext cx="328613" cy="25400"/>
            </a:xfrm>
            <a:custGeom>
              <a:avLst/>
              <a:gdLst>
                <a:gd name="T0" fmla="*/ 0 w 207"/>
                <a:gd name="T1" fmla="*/ 23812 h 16"/>
                <a:gd name="T2" fmla="*/ 46038 w 207"/>
                <a:gd name="T3" fmla="*/ 0 h 16"/>
                <a:gd name="T4" fmla="*/ 279400 w 207"/>
                <a:gd name="T5" fmla="*/ 0 h 16"/>
                <a:gd name="T6" fmla="*/ 328613 w 207"/>
                <a:gd name="T7" fmla="*/ 25400 h 16"/>
                <a:gd name="T8" fmla="*/ 0 60000 65536"/>
                <a:gd name="T9" fmla="*/ 0 60000 65536"/>
                <a:gd name="T10" fmla="*/ 0 60000 65536"/>
                <a:gd name="T11" fmla="*/ 0 60000 65536"/>
                <a:gd name="T12" fmla="*/ 0 w 207"/>
                <a:gd name="T13" fmla="*/ 0 h 16"/>
                <a:gd name="T14" fmla="*/ 207 w 207"/>
                <a:gd name="T15" fmla="*/ 16 h 16"/>
              </a:gdLst>
              <a:ahLst/>
              <a:cxnLst>
                <a:cxn ang="T8">
                  <a:pos x="T0" y="T1"/>
                </a:cxn>
                <a:cxn ang="T9">
                  <a:pos x="T2" y="T3"/>
                </a:cxn>
                <a:cxn ang="T10">
                  <a:pos x="T4" y="T5"/>
                </a:cxn>
                <a:cxn ang="T11">
                  <a:pos x="T6" y="T7"/>
                </a:cxn>
              </a:cxnLst>
              <a:rect l="T12" t="T13" r="T14" b="T15"/>
              <a:pathLst>
                <a:path w="207" h="16">
                  <a:moveTo>
                    <a:pt x="0" y="15"/>
                  </a:moveTo>
                  <a:lnTo>
                    <a:pt x="29" y="0"/>
                  </a:lnTo>
                  <a:lnTo>
                    <a:pt x="176" y="0"/>
                  </a:lnTo>
                  <a:lnTo>
                    <a:pt x="207" y="16"/>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63" name="Freeform 712"/>
            <p:cNvSpPr>
              <a:spLocks/>
            </p:cNvSpPr>
            <p:nvPr/>
          </p:nvSpPr>
          <p:spPr bwMode="auto">
            <a:xfrm>
              <a:off x="4999039" y="4510089"/>
              <a:ext cx="654050" cy="38100"/>
            </a:xfrm>
            <a:custGeom>
              <a:avLst/>
              <a:gdLst>
                <a:gd name="T0" fmla="*/ 0 w 412"/>
                <a:gd name="T1" fmla="*/ 36513 h 24"/>
                <a:gd name="T2" fmla="*/ 61913 w 412"/>
                <a:gd name="T3" fmla="*/ 3175 h 24"/>
                <a:gd name="T4" fmla="*/ 604838 w 412"/>
                <a:gd name="T5" fmla="*/ 0 h 24"/>
                <a:gd name="T6" fmla="*/ 654050 w 412"/>
                <a:gd name="T7" fmla="*/ 38100 h 24"/>
                <a:gd name="T8" fmla="*/ 0 60000 65536"/>
                <a:gd name="T9" fmla="*/ 0 60000 65536"/>
                <a:gd name="T10" fmla="*/ 0 60000 65536"/>
                <a:gd name="T11" fmla="*/ 0 60000 65536"/>
                <a:gd name="T12" fmla="*/ 0 w 412"/>
                <a:gd name="T13" fmla="*/ 0 h 24"/>
                <a:gd name="T14" fmla="*/ 412 w 412"/>
                <a:gd name="T15" fmla="*/ 24 h 24"/>
              </a:gdLst>
              <a:ahLst/>
              <a:cxnLst>
                <a:cxn ang="T8">
                  <a:pos x="T0" y="T1"/>
                </a:cxn>
                <a:cxn ang="T9">
                  <a:pos x="T2" y="T3"/>
                </a:cxn>
                <a:cxn ang="T10">
                  <a:pos x="T4" y="T5"/>
                </a:cxn>
                <a:cxn ang="T11">
                  <a:pos x="T6" y="T7"/>
                </a:cxn>
              </a:cxnLst>
              <a:rect l="T12" t="T13" r="T14" b="T15"/>
              <a:pathLst>
                <a:path w="412" h="24">
                  <a:moveTo>
                    <a:pt x="0" y="23"/>
                  </a:moveTo>
                  <a:lnTo>
                    <a:pt x="39" y="2"/>
                  </a:lnTo>
                  <a:lnTo>
                    <a:pt x="381" y="0"/>
                  </a:lnTo>
                  <a:lnTo>
                    <a:pt x="412" y="24"/>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64" name="Text Box 560"/>
            <p:cNvSpPr txBox="1">
              <a:spLocks noChangeArrowheads="1"/>
            </p:cNvSpPr>
            <p:nvPr/>
          </p:nvSpPr>
          <p:spPr bwMode="auto">
            <a:xfrm>
              <a:off x="1042989" y="4864102"/>
              <a:ext cx="681725" cy="276990"/>
            </a:xfrm>
            <a:prstGeom prst="rect">
              <a:avLst/>
            </a:prstGeom>
            <a:noFill/>
            <a:ln w="9525">
              <a:noFill/>
              <a:miter lim="800000"/>
              <a:headEnd/>
              <a:tailEnd/>
            </a:ln>
          </p:spPr>
          <p:txBody>
            <a:bodyPr wrap="none">
              <a:spAutoFit/>
            </a:bodyPr>
            <a:lstStyle/>
            <a:p>
              <a:r>
                <a:rPr lang="en-US" sz="1200" b="1" dirty="0" smtClean="0">
                  <a:latin typeface="Calibri" pitchFamily="34" charset="0"/>
                </a:rPr>
                <a:t>3-7 </a:t>
              </a:r>
              <a:r>
                <a:rPr lang="en-US" sz="1200" b="1" dirty="0">
                  <a:latin typeface="Calibri" pitchFamily="34" charset="0"/>
                </a:rPr>
                <a:t>CAV</a:t>
              </a:r>
            </a:p>
          </p:txBody>
        </p:sp>
        <p:sp>
          <p:nvSpPr>
            <p:cNvPr id="184365" name="Text Box 561"/>
            <p:cNvSpPr txBox="1">
              <a:spLocks noChangeArrowheads="1"/>
            </p:cNvSpPr>
            <p:nvPr/>
          </p:nvSpPr>
          <p:spPr bwMode="auto">
            <a:xfrm>
              <a:off x="5227638" y="4865690"/>
              <a:ext cx="470000" cy="276999"/>
            </a:xfrm>
            <a:prstGeom prst="rect">
              <a:avLst/>
            </a:prstGeom>
            <a:noFill/>
            <a:ln w="9525">
              <a:noFill/>
              <a:miter lim="800000"/>
              <a:headEnd/>
              <a:tailEnd/>
            </a:ln>
          </p:spPr>
          <p:txBody>
            <a:bodyPr wrap="none">
              <a:spAutoFit/>
            </a:bodyPr>
            <a:lstStyle/>
            <a:p>
              <a:r>
                <a:rPr lang="en-US" sz="1200" b="1" dirty="0">
                  <a:latin typeface="Calibri" pitchFamily="34" charset="0"/>
                </a:rPr>
                <a:t>A 14</a:t>
              </a:r>
            </a:p>
          </p:txBody>
        </p:sp>
        <p:sp>
          <p:nvSpPr>
            <p:cNvPr id="184366" name="AutoShape 713"/>
            <p:cNvSpPr>
              <a:spLocks noChangeArrowheads="1"/>
            </p:cNvSpPr>
            <p:nvPr/>
          </p:nvSpPr>
          <p:spPr bwMode="auto">
            <a:xfrm>
              <a:off x="1543051" y="3119439"/>
              <a:ext cx="3824288" cy="1257300"/>
            </a:xfrm>
            <a:prstGeom prst="roundRect">
              <a:avLst>
                <a:gd name="adj" fmla="val 18606"/>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4367" name="Rectangle 714"/>
            <p:cNvSpPr>
              <a:spLocks noChangeArrowheads="1"/>
            </p:cNvSpPr>
            <p:nvPr/>
          </p:nvSpPr>
          <p:spPr bwMode="auto">
            <a:xfrm>
              <a:off x="1538288" y="4081463"/>
              <a:ext cx="3829050" cy="228600"/>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368" name="Freeform 717"/>
            <p:cNvSpPr>
              <a:spLocks/>
            </p:cNvSpPr>
            <p:nvPr/>
          </p:nvSpPr>
          <p:spPr bwMode="auto">
            <a:xfrm>
              <a:off x="1008063" y="4200525"/>
              <a:ext cx="1276350" cy="346075"/>
            </a:xfrm>
            <a:custGeom>
              <a:avLst/>
              <a:gdLst>
                <a:gd name="T0" fmla="*/ 1228725 w 804"/>
                <a:gd name="T1" fmla="*/ 0 h 218"/>
                <a:gd name="T2" fmla="*/ 1157288 w 804"/>
                <a:gd name="T3" fmla="*/ 41275 h 218"/>
                <a:gd name="T4" fmla="*/ 836613 w 804"/>
                <a:gd name="T5" fmla="*/ 38100 h 218"/>
                <a:gd name="T6" fmla="*/ 811212 w 804"/>
                <a:gd name="T7" fmla="*/ 73025 h 218"/>
                <a:gd name="T8" fmla="*/ 757237 w 804"/>
                <a:gd name="T9" fmla="*/ 85725 h 218"/>
                <a:gd name="T10" fmla="*/ 706437 w 804"/>
                <a:gd name="T11" fmla="*/ 92075 h 218"/>
                <a:gd name="T12" fmla="*/ 592138 w 804"/>
                <a:gd name="T13" fmla="*/ 92075 h 218"/>
                <a:gd name="T14" fmla="*/ 490538 w 804"/>
                <a:gd name="T15" fmla="*/ 69850 h 218"/>
                <a:gd name="T16" fmla="*/ 477838 w 804"/>
                <a:gd name="T17" fmla="*/ 71438 h 218"/>
                <a:gd name="T18" fmla="*/ 477838 w 804"/>
                <a:gd name="T19" fmla="*/ 131763 h 218"/>
                <a:gd name="T20" fmla="*/ 0 w 804"/>
                <a:gd name="T21" fmla="*/ 342900 h 218"/>
                <a:gd name="T22" fmla="*/ 252413 w 804"/>
                <a:gd name="T23" fmla="*/ 342900 h 218"/>
                <a:gd name="T24" fmla="*/ 300038 w 804"/>
                <a:gd name="T25" fmla="*/ 319088 h 218"/>
                <a:gd name="T26" fmla="*/ 523875 w 804"/>
                <a:gd name="T27" fmla="*/ 319088 h 218"/>
                <a:gd name="T28" fmla="*/ 577850 w 804"/>
                <a:gd name="T29" fmla="*/ 346075 h 218"/>
                <a:gd name="T30" fmla="*/ 1073150 w 804"/>
                <a:gd name="T31" fmla="*/ 346075 h 218"/>
                <a:gd name="T32" fmla="*/ 1147763 w 804"/>
                <a:gd name="T33" fmla="*/ 312738 h 218"/>
                <a:gd name="T34" fmla="*/ 1276350 w 804"/>
                <a:gd name="T35" fmla="*/ 57150 h 218"/>
                <a:gd name="T36" fmla="*/ 1228725 w 804"/>
                <a:gd name="T37" fmla="*/ 0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4"/>
                <a:gd name="T58" fmla="*/ 0 h 218"/>
                <a:gd name="T59" fmla="*/ 804 w 804"/>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4" h="218">
                  <a:moveTo>
                    <a:pt x="774" y="0"/>
                  </a:moveTo>
                  <a:lnTo>
                    <a:pt x="729" y="26"/>
                  </a:lnTo>
                  <a:lnTo>
                    <a:pt x="527" y="24"/>
                  </a:lnTo>
                  <a:lnTo>
                    <a:pt x="511" y="46"/>
                  </a:lnTo>
                  <a:lnTo>
                    <a:pt x="477" y="54"/>
                  </a:lnTo>
                  <a:lnTo>
                    <a:pt x="445" y="58"/>
                  </a:lnTo>
                  <a:lnTo>
                    <a:pt x="373" y="58"/>
                  </a:lnTo>
                  <a:lnTo>
                    <a:pt x="309" y="44"/>
                  </a:lnTo>
                  <a:lnTo>
                    <a:pt x="301" y="45"/>
                  </a:lnTo>
                  <a:lnTo>
                    <a:pt x="301" y="83"/>
                  </a:lnTo>
                  <a:lnTo>
                    <a:pt x="0" y="216"/>
                  </a:lnTo>
                  <a:lnTo>
                    <a:pt x="159" y="216"/>
                  </a:lnTo>
                  <a:lnTo>
                    <a:pt x="189" y="201"/>
                  </a:lnTo>
                  <a:lnTo>
                    <a:pt x="330" y="201"/>
                  </a:lnTo>
                  <a:lnTo>
                    <a:pt x="364" y="218"/>
                  </a:lnTo>
                  <a:lnTo>
                    <a:pt x="676" y="218"/>
                  </a:lnTo>
                  <a:lnTo>
                    <a:pt x="723" y="197"/>
                  </a:lnTo>
                  <a:lnTo>
                    <a:pt x="804" y="36"/>
                  </a:lnTo>
                  <a:lnTo>
                    <a:pt x="774"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69" name="Freeform 718"/>
            <p:cNvSpPr>
              <a:spLocks/>
            </p:cNvSpPr>
            <p:nvPr/>
          </p:nvSpPr>
          <p:spPr bwMode="auto">
            <a:xfrm>
              <a:off x="4622800" y="4203701"/>
              <a:ext cx="1276350" cy="342900"/>
            </a:xfrm>
            <a:custGeom>
              <a:avLst/>
              <a:gdLst>
                <a:gd name="T0" fmla="*/ 6350 w 804"/>
                <a:gd name="T1" fmla="*/ 0 h 216"/>
                <a:gd name="T2" fmla="*/ 119063 w 804"/>
                <a:gd name="T3" fmla="*/ 38100 h 216"/>
                <a:gd name="T4" fmla="*/ 747712 w 804"/>
                <a:gd name="T5" fmla="*/ 38100 h 216"/>
                <a:gd name="T6" fmla="*/ 796925 w 804"/>
                <a:gd name="T7" fmla="*/ 66675 h 216"/>
                <a:gd name="T8" fmla="*/ 796925 w 804"/>
                <a:gd name="T9" fmla="*/ 123825 h 216"/>
                <a:gd name="T10" fmla="*/ 1276350 w 804"/>
                <a:gd name="T11" fmla="*/ 339725 h 216"/>
                <a:gd name="T12" fmla="*/ 1023938 w 804"/>
                <a:gd name="T13" fmla="*/ 339725 h 216"/>
                <a:gd name="T14" fmla="*/ 981075 w 804"/>
                <a:gd name="T15" fmla="*/ 309563 h 216"/>
                <a:gd name="T16" fmla="*/ 438150 w 804"/>
                <a:gd name="T17" fmla="*/ 306388 h 216"/>
                <a:gd name="T18" fmla="*/ 376237 w 804"/>
                <a:gd name="T19" fmla="*/ 342900 h 216"/>
                <a:gd name="T20" fmla="*/ 203200 w 804"/>
                <a:gd name="T21" fmla="*/ 342900 h 216"/>
                <a:gd name="T22" fmla="*/ 128588 w 804"/>
                <a:gd name="T23" fmla="*/ 309563 h 216"/>
                <a:gd name="T24" fmla="*/ 0 w 804"/>
                <a:gd name="T25" fmla="*/ 53975 h 216"/>
                <a:gd name="T26" fmla="*/ 6350 w 804"/>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4"/>
                <a:gd name="T43" fmla="*/ 0 h 216"/>
                <a:gd name="T44" fmla="*/ 804 w 804"/>
                <a:gd name="T45" fmla="*/ 216 h 2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4" h="216">
                  <a:moveTo>
                    <a:pt x="4" y="0"/>
                  </a:moveTo>
                  <a:lnTo>
                    <a:pt x="75" y="24"/>
                  </a:lnTo>
                  <a:lnTo>
                    <a:pt x="471" y="24"/>
                  </a:lnTo>
                  <a:lnTo>
                    <a:pt x="502" y="42"/>
                  </a:lnTo>
                  <a:lnTo>
                    <a:pt x="502" y="78"/>
                  </a:lnTo>
                  <a:lnTo>
                    <a:pt x="804" y="214"/>
                  </a:lnTo>
                  <a:lnTo>
                    <a:pt x="645" y="214"/>
                  </a:lnTo>
                  <a:lnTo>
                    <a:pt x="618" y="195"/>
                  </a:lnTo>
                  <a:lnTo>
                    <a:pt x="276" y="193"/>
                  </a:lnTo>
                  <a:lnTo>
                    <a:pt x="237" y="216"/>
                  </a:lnTo>
                  <a:lnTo>
                    <a:pt x="128" y="216"/>
                  </a:lnTo>
                  <a:lnTo>
                    <a:pt x="81" y="195"/>
                  </a:lnTo>
                  <a:lnTo>
                    <a:pt x="0" y="34"/>
                  </a:lnTo>
                  <a:lnTo>
                    <a:pt x="4"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4370" name="Freeform 715"/>
            <p:cNvSpPr>
              <a:spLocks/>
            </p:cNvSpPr>
            <p:nvPr/>
          </p:nvSpPr>
          <p:spPr bwMode="auto">
            <a:xfrm>
              <a:off x="2147888" y="4200525"/>
              <a:ext cx="2600325" cy="309563"/>
            </a:xfrm>
            <a:custGeom>
              <a:avLst/>
              <a:gdLst>
                <a:gd name="T0" fmla="*/ 0 w 1638"/>
                <a:gd name="T1" fmla="*/ 309563 h 195"/>
                <a:gd name="T2" fmla="*/ 2600325 w 1638"/>
                <a:gd name="T3" fmla="*/ 309563 h 195"/>
                <a:gd name="T4" fmla="*/ 2566988 w 1638"/>
                <a:gd name="T5" fmla="*/ 171450 h 195"/>
                <a:gd name="T6" fmla="*/ 2533650 w 1638"/>
                <a:gd name="T7" fmla="*/ 76200 h 195"/>
                <a:gd name="T8" fmla="*/ 2486025 w 1638"/>
                <a:gd name="T9" fmla="*/ 0 h 195"/>
                <a:gd name="T10" fmla="*/ 90487 w 1638"/>
                <a:gd name="T11" fmla="*/ 0 h 195"/>
                <a:gd name="T12" fmla="*/ 47625 w 1638"/>
                <a:gd name="T13" fmla="*/ 80963 h 195"/>
                <a:gd name="T14" fmla="*/ 19050 w 1638"/>
                <a:gd name="T15" fmla="*/ 180975 h 195"/>
                <a:gd name="T16" fmla="*/ 0 w 1638"/>
                <a:gd name="T17" fmla="*/ 309563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8"/>
                <a:gd name="T28" fmla="*/ 0 h 195"/>
                <a:gd name="T29" fmla="*/ 1638 w 1638"/>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8" h="195">
                  <a:moveTo>
                    <a:pt x="0" y="195"/>
                  </a:moveTo>
                  <a:lnTo>
                    <a:pt x="1638" y="195"/>
                  </a:lnTo>
                  <a:lnTo>
                    <a:pt x="1617" y="108"/>
                  </a:lnTo>
                  <a:lnTo>
                    <a:pt x="1596" y="48"/>
                  </a:lnTo>
                  <a:lnTo>
                    <a:pt x="1566" y="0"/>
                  </a:lnTo>
                  <a:lnTo>
                    <a:pt x="57" y="0"/>
                  </a:lnTo>
                  <a:lnTo>
                    <a:pt x="30" y="51"/>
                  </a:lnTo>
                  <a:lnTo>
                    <a:pt x="12" y="114"/>
                  </a:lnTo>
                  <a:lnTo>
                    <a:pt x="0" y="195"/>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4834" name="Group 699"/>
            <p:cNvGrpSpPr>
              <a:grpSpLocks/>
            </p:cNvGrpSpPr>
            <p:nvPr/>
          </p:nvGrpSpPr>
          <p:grpSpPr bwMode="auto">
            <a:xfrm>
              <a:off x="1270001" y="4491039"/>
              <a:ext cx="303213" cy="384175"/>
              <a:chOff x="3865" y="2790"/>
              <a:chExt cx="191" cy="242"/>
            </a:xfrm>
          </p:grpSpPr>
          <p:sp>
            <p:nvSpPr>
              <p:cNvPr id="184727" name="Freeform 700"/>
              <p:cNvSpPr>
                <a:spLocks/>
              </p:cNvSpPr>
              <p:nvPr/>
            </p:nvSpPr>
            <p:spPr bwMode="auto">
              <a:xfrm>
                <a:off x="3865" y="2790"/>
                <a:ext cx="191" cy="242"/>
              </a:xfrm>
              <a:custGeom>
                <a:avLst/>
                <a:gdLst>
                  <a:gd name="T0" fmla="*/ 91 w 191"/>
                  <a:gd name="T1" fmla="*/ 0 h 242"/>
                  <a:gd name="T2" fmla="*/ 118 w 191"/>
                  <a:gd name="T3" fmla="*/ 3 h 242"/>
                  <a:gd name="T4" fmla="*/ 146 w 191"/>
                  <a:gd name="T5" fmla="*/ 14 h 242"/>
                  <a:gd name="T6" fmla="*/ 173 w 191"/>
                  <a:gd name="T7" fmla="*/ 40 h 242"/>
                  <a:gd name="T8" fmla="*/ 185 w 191"/>
                  <a:gd name="T9" fmla="*/ 66 h 242"/>
                  <a:gd name="T10" fmla="*/ 191 w 191"/>
                  <a:gd name="T11" fmla="*/ 101 h 242"/>
                  <a:gd name="T12" fmla="*/ 188 w 191"/>
                  <a:gd name="T13" fmla="*/ 139 h 242"/>
                  <a:gd name="T14" fmla="*/ 175 w 191"/>
                  <a:gd name="T15" fmla="*/ 180 h 242"/>
                  <a:gd name="T16" fmla="*/ 157 w 191"/>
                  <a:gd name="T17" fmla="*/ 216 h 242"/>
                  <a:gd name="T18" fmla="*/ 136 w 191"/>
                  <a:gd name="T19" fmla="*/ 231 h 242"/>
                  <a:gd name="T20" fmla="*/ 112 w 191"/>
                  <a:gd name="T21" fmla="*/ 240 h 242"/>
                  <a:gd name="T22" fmla="*/ 85 w 191"/>
                  <a:gd name="T23" fmla="*/ 242 h 242"/>
                  <a:gd name="T24" fmla="*/ 56 w 191"/>
                  <a:gd name="T25" fmla="*/ 231 h 242"/>
                  <a:gd name="T26" fmla="*/ 35 w 191"/>
                  <a:gd name="T27" fmla="*/ 213 h 242"/>
                  <a:gd name="T28" fmla="*/ 20 w 191"/>
                  <a:gd name="T29" fmla="*/ 182 h 242"/>
                  <a:gd name="T30" fmla="*/ 6 w 191"/>
                  <a:gd name="T31" fmla="*/ 144 h 242"/>
                  <a:gd name="T32" fmla="*/ 0 w 191"/>
                  <a:gd name="T33" fmla="*/ 116 h 242"/>
                  <a:gd name="T34" fmla="*/ 0 w 191"/>
                  <a:gd name="T35" fmla="*/ 93 h 242"/>
                  <a:gd name="T36" fmla="*/ 8 w 191"/>
                  <a:gd name="T37" fmla="*/ 58 h 242"/>
                  <a:gd name="T38" fmla="*/ 24 w 191"/>
                  <a:gd name="T39" fmla="*/ 34 h 242"/>
                  <a:gd name="T40" fmla="*/ 40 w 191"/>
                  <a:gd name="T41" fmla="*/ 18 h 242"/>
                  <a:gd name="T42" fmla="*/ 65 w 191"/>
                  <a:gd name="T43" fmla="*/ 4 h 242"/>
                  <a:gd name="T44" fmla="*/ 91 w 191"/>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1"/>
                  <a:gd name="T70" fmla="*/ 0 h 242"/>
                  <a:gd name="T71" fmla="*/ 191 w 191"/>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1" h="242">
                    <a:moveTo>
                      <a:pt x="91" y="0"/>
                    </a:moveTo>
                    <a:lnTo>
                      <a:pt x="118" y="3"/>
                    </a:lnTo>
                    <a:lnTo>
                      <a:pt x="146" y="14"/>
                    </a:lnTo>
                    <a:lnTo>
                      <a:pt x="173" y="40"/>
                    </a:lnTo>
                    <a:lnTo>
                      <a:pt x="185" y="66"/>
                    </a:lnTo>
                    <a:lnTo>
                      <a:pt x="191" y="101"/>
                    </a:lnTo>
                    <a:lnTo>
                      <a:pt x="188" y="139"/>
                    </a:lnTo>
                    <a:lnTo>
                      <a:pt x="175" y="180"/>
                    </a:lnTo>
                    <a:lnTo>
                      <a:pt x="157" y="216"/>
                    </a:lnTo>
                    <a:lnTo>
                      <a:pt x="136" y="231"/>
                    </a:lnTo>
                    <a:lnTo>
                      <a:pt x="112" y="240"/>
                    </a:lnTo>
                    <a:lnTo>
                      <a:pt x="85" y="242"/>
                    </a:lnTo>
                    <a:lnTo>
                      <a:pt x="56" y="231"/>
                    </a:lnTo>
                    <a:lnTo>
                      <a:pt x="35" y="213"/>
                    </a:lnTo>
                    <a:lnTo>
                      <a:pt x="20" y="182"/>
                    </a:lnTo>
                    <a:lnTo>
                      <a:pt x="6" y="144"/>
                    </a:lnTo>
                    <a:lnTo>
                      <a:pt x="0" y="116"/>
                    </a:lnTo>
                    <a:lnTo>
                      <a:pt x="0" y="93"/>
                    </a:lnTo>
                    <a:lnTo>
                      <a:pt x="8" y="58"/>
                    </a:lnTo>
                    <a:lnTo>
                      <a:pt x="24" y="34"/>
                    </a:lnTo>
                    <a:lnTo>
                      <a:pt x="40" y="18"/>
                    </a:lnTo>
                    <a:lnTo>
                      <a:pt x="65" y="4"/>
                    </a:lnTo>
                    <a:lnTo>
                      <a:pt x="91"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28" name="Oval 701"/>
              <p:cNvSpPr>
                <a:spLocks noChangeArrowheads="1"/>
              </p:cNvSpPr>
              <p:nvPr/>
            </p:nvSpPr>
            <p:spPr bwMode="auto">
              <a:xfrm>
                <a:off x="3888" y="2814"/>
                <a:ext cx="145" cy="150"/>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729" name="Rectangle 702"/>
              <p:cNvSpPr>
                <a:spLocks noChangeArrowheads="1"/>
              </p:cNvSpPr>
              <p:nvPr/>
            </p:nvSpPr>
            <p:spPr bwMode="auto">
              <a:xfrm>
                <a:off x="3901" y="2931"/>
                <a:ext cx="123" cy="52"/>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4730" name="Line 703"/>
              <p:cNvSpPr>
                <a:spLocks noChangeShapeType="1"/>
              </p:cNvSpPr>
              <p:nvPr/>
            </p:nvSpPr>
            <p:spPr bwMode="auto">
              <a:xfrm>
                <a:off x="3901" y="2933"/>
                <a:ext cx="120" cy="0"/>
              </a:xfrm>
              <a:prstGeom prst="line">
                <a:avLst/>
              </a:prstGeom>
              <a:noFill/>
              <a:ln w="9525">
                <a:solidFill>
                  <a:schemeClr val="tx1"/>
                </a:solidFill>
                <a:round/>
                <a:headEnd/>
                <a:tailEnd/>
              </a:ln>
            </p:spPr>
            <p:txBody>
              <a:bodyPr/>
              <a:lstStyle/>
              <a:p>
                <a:endParaRPr lang="en-US" dirty="0"/>
              </a:p>
            </p:txBody>
          </p:sp>
          <p:sp>
            <p:nvSpPr>
              <p:cNvPr id="184731" name="Oval 704"/>
              <p:cNvSpPr>
                <a:spLocks noChangeArrowheads="1"/>
              </p:cNvSpPr>
              <p:nvPr/>
            </p:nvSpPr>
            <p:spPr bwMode="auto">
              <a:xfrm>
                <a:off x="3935" y="2872"/>
                <a:ext cx="48" cy="49"/>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4732" name="Freeform 705"/>
              <p:cNvSpPr>
                <a:spLocks/>
              </p:cNvSpPr>
              <p:nvPr/>
            </p:nvSpPr>
            <p:spPr bwMode="auto">
              <a:xfrm>
                <a:off x="3916" y="2963"/>
                <a:ext cx="88" cy="14"/>
              </a:xfrm>
              <a:custGeom>
                <a:avLst/>
                <a:gdLst>
                  <a:gd name="T0" fmla="*/ 0 w 82"/>
                  <a:gd name="T1" fmla="*/ 0 h 13"/>
                  <a:gd name="T2" fmla="*/ 88 w 82"/>
                  <a:gd name="T3" fmla="*/ 0 h 13"/>
                  <a:gd name="T4" fmla="*/ 88 w 82"/>
                  <a:gd name="T5" fmla="*/ 14 h 13"/>
                  <a:gd name="T6" fmla="*/ 0 w 82"/>
                  <a:gd name="T7" fmla="*/ 14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grpSp>
          <p:nvGrpSpPr>
            <p:cNvPr id="184835" name="Group 698"/>
            <p:cNvGrpSpPr>
              <a:grpSpLocks/>
            </p:cNvGrpSpPr>
            <p:nvPr/>
          </p:nvGrpSpPr>
          <p:grpSpPr bwMode="auto">
            <a:xfrm>
              <a:off x="5334001" y="4491039"/>
              <a:ext cx="303213" cy="384175"/>
              <a:chOff x="3865" y="2790"/>
              <a:chExt cx="191" cy="242"/>
            </a:xfrm>
          </p:grpSpPr>
          <p:sp>
            <p:nvSpPr>
              <p:cNvPr id="184721" name="Freeform 191"/>
              <p:cNvSpPr>
                <a:spLocks/>
              </p:cNvSpPr>
              <p:nvPr/>
            </p:nvSpPr>
            <p:spPr bwMode="auto">
              <a:xfrm>
                <a:off x="3865" y="2790"/>
                <a:ext cx="191" cy="242"/>
              </a:xfrm>
              <a:custGeom>
                <a:avLst/>
                <a:gdLst>
                  <a:gd name="T0" fmla="*/ 91 w 191"/>
                  <a:gd name="T1" fmla="*/ 0 h 242"/>
                  <a:gd name="T2" fmla="*/ 118 w 191"/>
                  <a:gd name="T3" fmla="*/ 3 h 242"/>
                  <a:gd name="T4" fmla="*/ 146 w 191"/>
                  <a:gd name="T5" fmla="*/ 14 h 242"/>
                  <a:gd name="T6" fmla="*/ 173 w 191"/>
                  <a:gd name="T7" fmla="*/ 40 h 242"/>
                  <a:gd name="T8" fmla="*/ 185 w 191"/>
                  <a:gd name="T9" fmla="*/ 66 h 242"/>
                  <a:gd name="T10" fmla="*/ 191 w 191"/>
                  <a:gd name="T11" fmla="*/ 101 h 242"/>
                  <a:gd name="T12" fmla="*/ 188 w 191"/>
                  <a:gd name="T13" fmla="*/ 139 h 242"/>
                  <a:gd name="T14" fmla="*/ 175 w 191"/>
                  <a:gd name="T15" fmla="*/ 180 h 242"/>
                  <a:gd name="T16" fmla="*/ 157 w 191"/>
                  <a:gd name="T17" fmla="*/ 216 h 242"/>
                  <a:gd name="T18" fmla="*/ 136 w 191"/>
                  <a:gd name="T19" fmla="*/ 231 h 242"/>
                  <a:gd name="T20" fmla="*/ 112 w 191"/>
                  <a:gd name="T21" fmla="*/ 240 h 242"/>
                  <a:gd name="T22" fmla="*/ 85 w 191"/>
                  <a:gd name="T23" fmla="*/ 242 h 242"/>
                  <a:gd name="T24" fmla="*/ 56 w 191"/>
                  <a:gd name="T25" fmla="*/ 231 h 242"/>
                  <a:gd name="T26" fmla="*/ 35 w 191"/>
                  <a:gd name="T27" fmla="*/ 213 h 242"/>
                  <a:gd name="T28" fmla="*/ 20 w 191"/>
                  <a:gd name="T29" fmla="*/ 182 h 242"/>
                  <a:gd name="T30" fmla="*/ 6 w 191"/>
                  <a:gd name="T31" fmla="*/ 144 h 242"/>
                  <a:gd name="T32" fmla="*/ 0 w 191"/>
                  <a:gd name="T33" fmla="*/ 116 h 242"/>
                  <a:gd name="T34" fmla="*/ 0 w 191"/>
                  <a:gd name="T35" fmla="*/ 93 h 242"/>
                  <a:gd name="T36" fmla="*/ 8 w 191"/>
                  <a:gd name="T37" fmla="*/ 58 h 242"/>
                  <a:gd name="T38" fmla="*/ 24 w 191"/>
                  <a:gd name="T39" fmla="*/ 34 h 242"/>
                  <a:gd name="T40" fmla="*/ 40 w 191"/>
                  <a:gd name="T41" fmla="*/ 18 h 242"/>
                  <a:gd name="T42" fmla="*/ 65 w 191"/>
                  <a:gd name="T43" fmla="*/ 4 h 242"/>
                  <a:gd name="T44" fmla="*/ 91 w 191"/>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1"/>
                  <a:gd name="T70" fmla="*/ 0 h 242"/>
                  <a:gd name="T71" fmla="*/ 191 w 191"/>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1" h="242">
                    <a:moveTo>
                      <a:pt x="91" y="0"/>
                    </a:moveTo>
                    <a:lnTo>
                      <a:pt x="118" y="3"/>
                    </a:lnTo>
                    <a:lnTo>
                      <a:pt x="146" y="14"/>
                    </a:lnTo>
                    <a:lnTo>
                      <a:pt x="173" y="40"/>
                    </a:lnTo>
                    <a:lnTo>
                      <a:pt x="185" y="66"/>
                    </a:lnTo>
                    <a:lnTo>
                      <a:pt x="191" y="101"/>
                    </a:lnTo>
                    <a:lnTo>
                      <a:pt x="188" y="139"/>
                    </a:lnTo>
                    <a:lnTo>
                      <a:pt x="175" y="180"/>
                    </a:lnTo>
                    <a:lnTo>
                      <a:pt x="157" y="216"/>
                    </a:lnTo>
                    <a:lnTo>
                      <a:pt x="136" y="231"/>
                    </a:lnTo>
                    <a:lnTo>
                      <a:pt x="112" y="240"/>
                    </a:lnTo>
                    <a:lnTo>
                      <a:pt x="85" y="242"/>
                    </a:lnTo>
                    <a:lnTo>
                      <a:pt x="56" y="231"/>
                    </a:lnTo>
                    <a:lnTo>
                      <a:pt x="35" y="213"/>
                    </a:lnTo>
                    <a:lnTo>
                      <a:pt x="20" y="182"/>
                    </a:lnTo>
                    <a:lnTo>
                      <a:pt x="6" y="144"/>
                    </a:lnTo>
                    <a:lnTo>
                      <a:pt x="0" y="116"/>
                    </a:lnTo>
                    <a:lnTo>
                      <a:pt x="0" y="93"/>
                    </a:lnTo>
                    <a:lnTo>
                      <a:pt x="8" y="58"/>
                    </a:lnTo>
                    <a:lnTo>
                      <a:pt x="24" y="34"/>
                    </a:lnTo>
                    <a:lnTo>
                      <a:pt x="40" y="18"/>
                    </a:lnTo>
                    <a:lnTo>
                      <a:pt x="65" y="4"/>
                    </a:lnTo>
                    <a:lnTo>
                      <a:pt x="91"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22" name="Oval 190"/>
              <p:cNvSpPr>
                <a:spLocks noChangeArrowheads="1"/>
              </p:cNvSpPr>
              <p:nvPr/>
            </p:nvSpPr>
            <p:spPr bwMode="auto">
              <a:xfrm>
                <a:off x="3888" y="2814"/>
                <a:ext cx="145" cy="150"/>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723" name="Rectangle 192"/>
              <p:cNvSpPr>
                <a:spLocks noChangeArrowheads="1"/>
              </p:cNvSpPr>
              <p:nvPr/>
            </p:nvSpPr>
            <p:spPr bwMode="auto">
              <a:xfrm>
                <a:off x="3901" y="2931"/>
                <a:ext cx="123" cy="52"/>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4724" name="Line 193"/>
              <p:cNvSpPr>
                <a:spLocks noChangeShapeType="1"/>
              </p:cNvSpPr>
              <p:nvPr/>
            </p:nvSpPr>
            <p:spPr bwMode="auto">
              <a:xfrm>
                <a:off x="3901" y="2933"/>
                <a:ext cx="120" cy="0"/>
              </a:xfrm>
              <a:prstGeom prst="line">
                <a:avLst/>
              </a:prstGeom>
              <a:noFill/>
              <a:ln w="9525">
                <a:solidFill>
                  <a:schemeClr val="tx1"/>
                </a:solidFill>
                <a:round/>
                <a:headEnd/>
                <a:tailEnd/>
              </a:ln>
            </p:spPr>
            <p:txBody>
              <a:bodyPr/>
              <a:lstStyle/>
              <a:p>
                <a:endParaRPr lang="en-US" dirty="0"/>
              </a:p>
            </p:txBody>
          </p:sp>
          <p:sp>
            <p:nvSpPr>
              <p:cNvPr id="184725" name="Oval 194"/>
              <p:cNvSpPr>
                <a:spLocks noChangeArrowheads="1"/>
              </p:cNvSpPr>
              <p:nvPr/>
            </p:nvSpPr>
            <p:spPr bwMode="auto">
              <a:xfrm>
                <a:off x="3935" y="2872"/>
                <a:ext cx="48" cy="49"/>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4726" name="Freeform 195"/>
              <p:cNvSpPr>
                <a:spLocks/>
              </p:cNvSpPr>
              <p:nvPr/>
            </p:nvSpPr>
            <p:spPr bwMode="auto">
              <a:xfrm>
                <a:off x="3916" y="2963"/>
                <a:ext cx="88" cy="14"/>
              </a:xfrm>
              <a:custGeom>
                <a:avLst/>
                <a:gdLst>
                  <a:gd name="T0" fmla="*/ 0 w 82"/>
                  <a:gd name="T1" fmla="*/ 0 h 13"/>
                  <a:gd name="T2" fmla="*/ 88 w 82"/>
                  <a:gd name="T3" fmla="*/ 0 h 13"/>
                  <a:gd name="T4" fmla="*/ 88 w 82"/>
                  <a:gd name="T5" fmla="*/ 14 h 13"/>
                  <a:gd name="T6" fmla="*/ 0 w 82"/>
                  <a:gd name="T7" fmla="*/ 14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grpSp>
          <p:nvGrpSpPr>
            <p:cNvPr id="184836" name="Group 710"/>
            <p:cNvGrpSpPr>
              <a:grpSpLocks/>
            </p:cNvGrpSpPr>
            <p:nvPr/>
          </p:nvGrpSpPr>
          <p:grpSpPr bwMode="auto">
            <a:xfrm>
              <a:off x="5014913" y="4498976"/>
              <a:ext cx="276225" cy="269875"/>
              <a:chOff x="3803" y="2836"/>
              <a:chExt cx="174" cy="170"/>
            </a:xfrm>
          </p:grpSpPr>
          <p:sp>
            <p:nvSpPr>
              <p:cNvPr id="184719" name="Oval 707"/>
              <p:cNvSpPr>
                <a:spLocks noChangeArrowheads="1"/>
              </p:cNvSpPr>
              <p:nvPr/>
            </p:nvSpPr>
            <p:spPr bwMode="auto">
              <a:xfrm>
                <a:off x="3803" y="2836"/>
                <a:ext cx="174" cy="170"/>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720" name="AutoShape 709"/>
              <p:cNvSpPr>
                <a:spLocks noChangeArrowheads="1"/>
              </p:cNvSpPr>
              <p:nvPr/>
            </p:nvSpPr>
            <p:spPr bwMode="auto">
              <a:xfrm rot="5400000" flipH="1">
                <a:off x="3872" y="2853"/>
                <a:ext cx="35" cy="69"/>
              </a:xfrm>
              <a:prstGeom prst="flowChartDelay">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374" name="Freeform 720"/>
            <p:cNvSpPr>
              <a:spLocks/>
            </p:cNvSpPr>
            <p:nvPr/>
          </p:nvSpPr>
          <p:spPr bwMode="auto">
            <a:xfrm>
              <a:off x="1481139" y="4276726"/>
              <a:ext cx="484187" cy="231775"/>
            </a:xfrm>
            <a:custGeom>
              <a:avLst/>
              <a:gdLst>
                <a:gd name="T0" fmla="*/ 4762 w 305"/>
                <a:gd name="T1" fmla="*/ 0 h 146"/>
                <a:gd name="T2" fmla="*/ 88900 w 305"/>
                <a:gd name="T3" fmla="*/ 60325 h 146"/>
                <a:gd name="T4" fmla="*/ 166687 w 305"/>
                <a:gd name="T5" fmla="*/ 103188 h 146"/>
                <a:gd name="T6" fmla="*/ 484187 w 305"/>
                <a:gd name="T7" fmla="*/ 231775 h 146"/>
                <a:gd name="T8" fmla="*/ 161925 w 305"/>
                <a:gd name="T9" fmla="*/ 138112 h 146"/>
                <a:gd name="T10" fmla="*/ 74612 w 305"/>
                <a:gd name="T11" fmla="*/ 100012 h 146"/>
                <a:gd name="T12" fmla="*/ 0 w 305"/>
                <a:gd name="T13" fmla="*/ 60325 h 146"/>
                <a:gd name="T14" fmla="*/ 0 60000 65536"/>
                <a:gd name="T15" fmla="*/ 0 60000 65536"/>
                <a:gd name="T16" fmla="*/ 0 60000 65536"/>
                <a:gd name="T17" fmla="*/ 0 60000 65536"/>
                <a:gd name="T18" fmla="*/ 0 60000 65536"/>
                <a:gd name="T19" fmla="*/ 0 60000 65536"/>
                <a:gd name="T20" fmla="*/ 0 60000 65536"/>
                <a:gd name="T21" fmla="*/ 0 w 305"/>
                <a:gd name="T22" fmla="*/ 0 h 146"/>
                <a:gd name="T23" fmla="*/ 305 w 305"/>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5" h="146">
                  <a:moveTo>
                    <a:pt x="3" y="0"/>
                  </a:moveTo>
                  <a:lnTo>
                    <a:pt x="56" y="38"/>
                  </a:lnTo>
                  <a:lnTo>
                    <a:pt x="105" y="65"/>
                  </a:lnTo>
                  <a:lnTo>
                    <a:pt x="305" y="146"/>
                  </a:lnTo>
                  <a:lnTo>
                    <a:pt x="102" y="87"/>
                  </a:lnTo>
                  <a:lnTo>
                    <a:pt x="47" y="63"/>
                  </a:lnTo>
                  <a:lnTo>
                    <a:pt x="0" y="38"/>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75" name="Freeform 721"/>
            <p:cNvSpPr>
              <a:spLocks/>
            </p:cNvSpPr>
            <p:nvPr/>
          </p:nvSpPr>
          <p:spPr bwMode="auto">
            <a:xfrm flipH="1">
              <a:off x="4935539" y="4271965"/>
              <a:ext cx="484187" cy="231775"/>
            </a:xfrm>
            <a:custGeom>
              <a:avLst/>
              <a:gdLst>
                <a:gd name="T0" fmla="*/ 4762 w 305"/>
                <a:gd name="T1" fmla="*/ 0 h 146"/>
                <a:gd name="T2" fmla="*/ 88900 w 305"/>
                <a:gd name="T3" fmla="*/ 60325 h 146"/>
                <a:gd name="T4" fmla="*/ 166687 w 305"/>
                <a:gd name="T5" fmla="*/ 103188 h 146"/>
                <a:gd name="T6" fmla="*/ 484187 w 305"/>
                <a:gd name="T7" fmla="*/ 231775 h 146"/>
                <a:gd name="T8" fmla="*/ 161925 w 305"/>
                <a:gd name="T9" fmla="*/ 138112 h 146"/>
                <a:gd name="T10" fmla="*/ 74612 w 305"/>
                <a:gd name="T11" fmla="*/ 100012 h 146"/>
                <a:gd name="T12" fmla="*/ 0 w 305"/>
                <a:gd name="T13" fmla="*/ 60325 h 146"/>
                <a:gd name="T14" fmla="*/ 0 60000 65536"/>
                <a:gd name="T15" fmla="*/ 0 60000 65536"/>
                <a:gd name="T16" fmla="*/ 0 60000 65536"/>
                <a:gd name="T17" fmla="*/ 0 60000 65536"/>
                <a:gd name="T18" fmla="*/ 0 60000 65536"/>
                <a:gd name="T19" fmla="*/ 0 60000 65536"/>
                <a:gd name="T20" fmla="*/ 0 60000 65536"/>
                <a:gd name="T21" fmla="*/ 0 w 305"/>
                <a:gd name="T22" fmla="*/ 0 h 146"/>
                <a:gd name="T23" fmla="*/ 305 w 305"/>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5" h="146">
                  <a:moveTo>
                    <a:pt x="3" y="0"/>
                  </a:moveTo>
                  <a:lnTo>
                    <a:pt x="56" y="38"/>
                  </a:lnTo>
                  <a:lnTo>
                    <a:pt x="105" y="65"/>
                  </a:lnTo>
                  <a:lnTo>
                    <a:pt x="305" y="146"/>
                  </a:lnTo>
                  <a:lnTo>
                    <a:pt x="102" y="87"/>
                  </a:lnTo>
                  <a:lnTo>
                    <a:pt x="47" y="63"/>
                  </a:lnTo>
                  <a:lnTo>
                    <a:pt x="0" y="38"/>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376" name="Line 723"/>
            <p:cNvSpPr>
              <a:spLocks noChangeShapeType="1"/>
            </p:cNvSpPr>
            <p:nvPr/>
          </p:nvSpPr>
          <p:spPr bwMode="auto">
            <a:xfrm flipH="1">
              <a:off x="2052638" y="4581526"/>
              <a:ext cx="33337" cy="557213"/>
            </a:xfrm>
            <a:prstGeom prst="line">
              <a:avLst/>
            </a:prstGeom>
            <a:noFill/>
            <a:ln w="9525">
              <a:solidFill>
                <a:schemeClr val="tx1"/>
              </a:solidFill>
              <a:round/>
              <a:headEnd/>
              <a:tailEnd/>
            </a:ln>
          </p:spPr>
          <p:txBody>
            <a:bodyPr/>
            <a:lstStyle/>
            <a:p>
              <a:endParaRPr lang="en-US" dirty="0"/>
            </a:p>
          </p:txBody>
        </p:sp>
        <p:sp>
          <p:nvSpPr>
            <p:cNvPr id="184377" name="Line 724"/>
            <p:cNvSpPr>
              <a:spLocks noChangeShapeType="1"/>
            </p:cNvSpPr>
            <p:nvPr/>
          </p:nvSpPr>
          <p:spPr bwMode="auto">
            <a:xfrm>
              <a:off x="4805363" y="4586288"/>
              <a:ext cx="38100" cy="538163"/>
            </a:xfrm>
            <a:prstGeom prst="line">
              <a:avLst/>
            </a:prstGeom>
            <a:noFill/>
            <a:ln w="9525">
              <a:solidFill>
                <a:schemeClr val="tx1"/>
              </a:solidFill>
              <a:round/>
              <a:headEnd/>
              <a:tailEnd/>
            </a:ln>
          </p:spPr>
          <p:txBody>
            <a:bodyPr/>
            <a:lstStyle/>
            <a:p>
              <a:endParaRPr lang="en-US" dirty="0"/>
            </a:p>
          </p:txBody>
        </p:sp>
        <p:grpSp>
          <p:nvGrpSpPr>
            <p:cNvPr id="184837" name="Group 731"/>
            <p:cNvGrpSpPr>
              <a:grpSpLocks/>
            </p:cNvGrpSpPr>
            <p:nvPr/>
          </p:nvGrpSpPr>
          <p:grpSpPr bwMode="auto">
            <a:xfrm>
              <a:off x="4170384" y="5616577"/>
              <a:ext cx="200026" cy="279400"/>
              <a:chOff x="2604" y="3880"/>
              <a:chExt cx="126" cy="176"/>
            </a:xfrm>
          </p:grpSpPr>
          <p:sp>
            <p:nvSpPr>
              <p:cNvPr id="184715" name="Freeform 725"/>
              <p:cNvSpPr>
                <a:spLocks/>
              </p:cNvSpPr>
              <p:nvPr/>
            </p:nvSpPr>
            <p:spPr bwMode="auto">
              <a:xfrm>
                <a:off x="2635" y="3933"/>
                <a:ext cx="63" cy="18"/>
              </a:xfrm>
              <a:custGeom>
                <a:avLst/>
                <a:gdLst>
                  <a:gd name="T0" fmla="*/ 0 w 63"/>
                  <a:gd name="T1" fmla="*/ 0 h 18"/>
                  <a:gd name="T2" fmla="*/ 63 w 63"/>
                  <a:gd name="T3" fmla="*/ 0 h 18"/>
                  <a:gd name="T4" fmla="*/ 63 w 63"/>
                  <a:gd name="T5" fmla="*/ 18 h 18"/>
                  <a:gd name="T6" fmla="*/ 0 w 63"/>
                  <a:gd name="T7" fmla="*/ 18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3" y="0"/>
                    </a:lnTo>
                    <a:lnTo>
                      <a:pt x="63" y="18"/>
                    </a:lnTo>
                    <a:lnTo>
                      <a:pt x="0" y="18"/>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4716" name="Freeform 728"/>
              <p:cNvSpPr>
                <a:spLocks/>
              </p:cNvSpPr>
              <p:nvPr/>
            </p:nvSpPr>
            <p:spPr bwMode="auto">
              <a:xfrm>
                <a:off x="2682" y="3880"/>
                <a:ext cx="12" cy="122"/>
              </a:xfrm>
              <a:custGeom>
                <a:avLst/>
                <a:gdLst>
                  <a:gd name="T0" fmla="*/ 12 w 12"/>
                  <a:gd name="T1" fmla="*/ 2 h 122"/>
                  <a:gd name="T2" fmla="*/ 12 w 12"/>
                  <a:gd name="T3" fmla="*/ 122 h 122"/>
                  <a:gd name="T4" fmla="*/ 0 w 12"/>
                  <a:gd name="T5" fmla="*/ 122 h 122"/>
                  <a:gd name="T6" fmla="*/ 0 w 12"/>
                  <a:gd name="T7" fmla="*/ 0 h 122"/>
                  <a:gd name="T8" fmla="*/ 12 w 12"/>
                  <a:gd name="T9" fmla="*/ 2 h 122"/>
                  <a:gd name="T10" fmla="*/ 0 60000 65536"/>
                  <a:gd name="T11" fmla="*/ 0 60000 65536"/>
                  <a:gd name="T12" fmla="*/ 0 60000 65536"/>
                  <a:gd name="T13" fmla="*/ 0 60000 65536"/>
                  <a:gd name="T14" fmla="*/ 0 60000 65536"/>
                  <a:gd name="T15" fmla="*/ 0 w 12"/>
                  <a:gd name="T16" fmla="*/ 0 h 122"/>
                  <a:gd name="T17" fmla="*/ 12 w 12"/>
                  <a:gd name="T18" fmla="*/ 122 h 122"/>
                </a:gdLst>
                <a:ahLst/>
                <a:cxnLst>
                  <a:cxn ang="T10">
                    <a:pos x="T0" y="T1"/>
                  </a:cxn>
                  <a:cxn ang="T11">
                    <a:pos x="T2" y="T3"/>
                  </a:cxn>
                  <a:cxn ang="T12">
                    <a:pos x="T4" y="T5"/>
                  </a:cxn>
                  <a:cxn ang="T13">
                    <a:pos x="T6" y="T7"/>
                  </a:cxn>
                  <a:cxn ang="T14">
                    <a:pos x="T8" y="T9"/>
                  </a:cxn>
                </a:cxnLst>
                <a:rect l="T15" t="T16" r="T17" b="T18"/>
                <a:pathLst>
                  <a:path w="12" h="122">
                    <a:moveTo>
                      <a:pt x="12" y="2"/>
                    </a:moveTo>
                    <a:lnTo>
                      <a:pt x="12" y="122"/>
                    </a:lnTo>
                    <a:lnTo>
                      <a:pt x="0" y="122"/>
                    </a:lnTo>
                    <a:lnTo>
                      <a:pt x="0" y="0"/>
                    </a:lnTo>
                    <a:lnTo>
                      <a:pt x="12" y="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17" name="Freeform 729"/>
              <p:cNvSpPr>
                <a:spLocks/>
              </p:cNvSpPr>
              <p:nvPr/>
            </p:nvSpPr>
            <p:spPr bwMode="auto">
              <a:xfrm>
                <a:off x="2640" y="3880"/>
                <a:ext cx="12" cy="122"/>
              </a:xfrm>
              <a:custGeom>
                <a:avLst/>
                <a:gdLst>
                  <a:gd name="T0" fmla="*/ 12 w 12"/>
                  <a:gd name="T1" fmla="*/ 2 h 122"/>
                  <a:gd name="T2" fmla="*/ 12 w 12"/>
                  <a:gd name="T3" fmla="*/ 122 h 122"/>
                  <a:gd name="T4" fmla="*/ 0 w 12"/>
                  <a:gd name="T5" fmla="*/ 122 h 122"/>
                  <a:gd name="T6" fmla="*/ 0 w 12"/>
                  <a:gd name="T7" fmla="*/ 0 h 122"/>
                  <a:gd name="T8" fmla="*/ 12 w 12"/>
                  <a:gd name="T9" fmla="*/ 2 h 122"/>
                  <a:gd name="T10" fmla="*/ 0 60000 65536"/>
                  <a:gd name="T11" fmla="*/ 0 60000 65536"/>
                  <a:gd name="T12" fmla="*/ 0 60000 65536"/>
                  <a:gd name="T13" fmla="*/ 0 60000 65536"/>
                  <a:gd name="T14" fmla="*/ 0 60000 65536"/>
                  <a:gd name="T15" fmla="*/ 0 w 12"/>
                  <a:gd name="T16" fmla="*/ 0 h 122"/>
                  <a:gd name="T17" fmla="*/ 12 w 12"/>
                  <a:gd name="T18" fmla="*/ 122 h 122"/>
                </a:gdLst>
                <a:ahLst/>
                <a:cxnLst>
                  <a:cxn ang="T10">
                    <a:pos x="T0" y="T1"/>
                  </a:cxn>
                  <a:cxn ang="T11">
                    <a:pos x="T2" y="T3"/>
                  </a:cxn>
                  <a:cxn ang="T12">
                    <a:pos x="T4" y="T5"/>
                  </a:cxn>
                  <a:cxn ang="T13">
                    <a:pos x="T6" y="T7"/>
                  </a:cxn>
                  <a:cxn ang="T14">
                    <a:pos x="T8" y="T9"/>
                  </a:cxn>
                </a:cxnLst>
                <a:rect l="T15" t="T16" r="T17" b="T18"/>
                <a:pathLst>
                  <a:path w="12" h="122">
                    <a:moveTo>
                      <a:pt x="12" y="2"/>
                    </a:moveTo>
                    <a:lnTo>
                      <a:pt x="12" y="122"/>
                    </a:lnTo>
                    <a:lnTo>
                      <a:pt x="0" y="122"/>
                    </a:lnTo>
                    <a:lnTo>
                      <a:pt x="0" y="0"/>
                    </a:lnTo>
                    <a:lnTo>
                      <a:pt x="12" y="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18" name="Freeform 730"/>
              <p:cNvSpPr>
                <a:spLocks/>
              </p:cNvSpPr>
              <p:nvPr/>
            </p:nvSpPr>
            <p:spPr bwMode="auto">
              <a:xfrm>
                <a:off x="2604" y="3926"/>
                <a:ext cx="126" cy="130"/>
              </a:xfrm>
              <a:custGeom>
                <a:avLst/>
                <a:gdLst>
                  <a:gd name="T0" fmla="*/ 95 w 126"/>
                  <a:gd name="T1" fmla="*/ 0 h 130"/>
                  <a:gd name="T2" fmla="*/ 95 w 126"/>
                  <a:gd name="T3" fmla="*/ 33 h 130"/>
                  <a:gd name="T4" fmla="*/ 105 w 126"/>
                  <a:gd name="T5" fmla="*/ 33 h 130"/>
                  <a:gd name="T6" fmla="*/ 105 w 126"/>
                  <a:gd name="T7" fmla="*/ 79 h 130"/>
                  <a:gd name="T8" fmla="*/ 99 w 126"/>
                  <a:gd name="T9" fmla="*/ 94 h 130"/>
                  <a:gd name="T10" fmla="*/ 81 w 126"/>
                  <a:gd name="T11" fmla="*/ 106 h 130"/>
                  <a:gd name="T12" fmla="*/ 60 w 126"/>
                  <a:gd name="T13" fmla="*/ 109 h 130"/>
                  <a:gd name="T14" fmla="*/ 42 w 126"/>
                  <a:gd name="T15" fmla="*/ 105 h 130"/>
                  <a:gd name="T16" fmla="*/ 26 w 126"/>
                  <a:gd name="T17" fmla="*/ 93 h 130"/>
                  <a:gd name="T18" fmla="*/ 18 w 126"/>
                  <a:gd name="T19" fmla="*/ 79 h 130"/>
                  <a:gd name="T20" fmla="*/ 18 w 126"/>
                  <a:gd name="T21" fmla="*/ 28 h 130"/>
                  <a:gd name="T22" fmla="*/ 30 w 126"/>
                  <a:gd name="T23" fmla="*/ 28 h 130"/>
                  <a:gd name="T24" fmla="*/ 30 w 126"/>
                  <a:gd name="T25" fmla="*/ 0 h 130"/>
                  <a:gd name="T26" fmla="*/ 0 w 126"/>
                  <a:gd name="T27" fmla="*/ 0 h 130"/>
                  <a:gd name="T28" fmla="*/ 0 w 126"/>
                  <a:gd name="T29" fmla="*/ 73 h 130"/>
                  <a:gd name="T30" fmla="*/ 3 w 126"/>
                  <a:gd name="T31" fmla="*/ 91 h 130"/>
                  <a:gd name="T32" fmla="*/ 9 w 126"/>
                  <a:gd name="T33" fmla="*/ 108 h 130"/>
                  <a:gd name="T34" fmla="*/ 24 w 126"/>
                  <a:gd name="T35" fmla="*/ 118 h 130"/>
                  <a:gd name="T36" fmla="*/ 41 w 126"/>
                  <a:gd name="T37" fmla="*/ 127 h 130"/>
                  <a:gd name="T38" fmla="*/ 62 w 126"/>
                  <a:gd name="T39" fmla="*/ 130 h 130"/>
                  <a:gd name="T40" fmla="*/ 83 w 126"/>
                  <a:gd name="T41" fmla="*/ 130 h 130"/>
                  <a:gd name="T42" fmla="*/ 104 w 126"/>
                  <a:gd name="T43" fmla="*/ 120 h 130"/>
                  <a:gd name="T44" fmla="*/ 116 w 126"/>
                  <a:gd name="T45" fmla="*/ 105 h 130"/>
                  <a:gd name="T46" fmla="*/ 122 w 126"/>
                  <a:gd name="T47" fmla="*/ 85 h 130"/>
                  <a:gd name="T48" fmla="*/ 125 w 126"/>
                  <a:gd name="T49" fmla="*/ 64 h 130"/>
                  <a:gd name="T50" fmla="*/ 126 w 126"/>
                  <a:gd name="T51" fmla="*/ 0 h 130"/>
                  <a:gd name="T52" fmla="*/ 95 w 126"/>
                  <a:gd name="T53" fmla="*/ 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30"/>
                  <a:gd name="T83" fmla="*/ 126 w 126"/>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30">
                    <a:moveTo>
                      <a:pt x="95" y="0"/>
                    </a:moveTo>
                    <a:lnTo>
                      <a:pt x="95" y="33"/>
                    </a:lnTo>
                    <a:lnTo>
                      <a:pt x="105" y="33"/>
                    </a:lnTo>
                    <a:lnTo>
                      <a:pt x="105" y="79"/>
                    </a:lnTo>
                    <a:lnTo>
                      <a:pt x="99" y="94"/>
                    </a:lnTo>
                    <a:lnTo>
                      <a:pt x="81" y="106"/>
                    </a:lnTo>
                    <a:lnTo>
                      <a:pt x="60" y="109"/>
                    </a:lnTo>
                    <a:lnTo>
                      <a:pt x="42" y="105"/>
                    </a:lnTo>
                    <a:lnTo>
                      <a:pt x="26" y="93"/>
                    </a:lnTo>
                    <a:lnTo>
                      <a:pt x="18" y="79"/>
                    </a:lnTo>
                    <a:lnTo>
                      <a:pt x="18" y="28"/>
                    </a:lnTo>
                    <a:lnTo>
                      <a:pt x="30" y="28"/>
                    </a:lnTo>
                    <a:lnTo>
                      <a:pt x="30" y="0"/>
                    </a:lnTo>
                    <a:lnTo>
                      <a:pt x="0" y="0"/>
                    </a:lnTo>
                    <a:lnTo>
                      <a:pt x="0" y="73"/>
                    </a:lnTo>
                    <a:lnTo>
                      <a:pt x="3" y="91"/>
                    </a:lnTo>
                    <a:lnTo>
                      <a:pt x="9" y="108"/>
                    </a:lnTo>
                    <a:lnTo>
                      <a:pt x="24" y="118"/>
                    </a:lnTo>
                    <a:lnTo>
                      <a:pt x="41" y="127"/>
                    </a:lnTo>
                    <a:lnTo>
                      <a:pt x="62" y="130"/>
                    </a:lnTo>
                    <a:lnTo>
                      <a:pt x="83" y="130"/>
                    </a:lnTo>
                    <a:lnTo>
                      <a:pt x="104" y="120"/>
                    </a:lnTo>
                    <a:lnTo>
                      <a:pt x="116" y="105"/>
                    </a:lnTo>
                    <a:lnTo>
                      <a:pt x="122" y="85"/>
                    </a:lnTo>
                    <a:lnTo>
                      <a:pt x="125" y="64"/>
                    </a:lnTo>
                    <a:lnTo>
                      <a:pt x="126" y="0"/>
                    </a:lnTo>
                    <a:lnTo>
                      <a:pt x="95" y="0"/>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grpSp>
          <p:nvGrpSpPr>
            <p:cNvPr id="184838" name="Group 732"/>
            <p:cNvGrpSpPr>
              <a:grpSpLocks/>
            </p:cNvGrpSpPr>
            <p:nvPr/>
          </p:nvGrpSpPr>
          <p:grpSpPr bwMode="auto">
            <a:xfrm flipV="1">
              <a:off x="2538433" y="5619753"/>
              <a:ext cx="200026" cy="279400"/>
              <a:chOff x="2604" y="3880"/>
              <a:chExt cx="126" cy="176"/>
            </a:xfrm>
          </p:grpSpPr>
          <p:sp>
            <p:nvSpPr>
              <p:cNvPr id="184711" name="Freeform 733"/>
              <p:cNvSpPr>
                <a:spLocks/>
              </p:cNvSpPr>
              <p:nvPr/>
            </p:nvSpPr>
            <p:spPr bwMode="auto">
              <a:xfrm>
                <a:off x="2635" y="3933"/>
                <a:ext cx="63" cy="18"/>
              </a:xfrm>
              <a:custGeom>
                <a:avLst/>
                <a:gdLst>
                  <a:gd name="T0" fmla="*/ 0 w 63"/>
                  <a:gd name="T1" fmla="*/ 0 h 18"/>
                  <a:gd name="T2" fmla="*/ 63 w 63"/>
                  <a:gd name="T3" fmla="*/ 0 h 18"/>
                  <a:gd name="T4" fmla="*/ 63 w 63"/>
                  <a:gd name="T5" fmla="*/ 18 h 18"/>
                  <a:gd name="T6" fmla="*/ 0 w 63"/>
                  <a:gd name="T7" fmla="*/ 18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3" y="0"/>
                    </a:lnTo>
                    <a:lnTo>
                      <a:pt x="63" y="18"/>
                    </a:lnTo>
                    <a:lnTo>
                      <a:pt x="0" y="18"/>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4712" name="Freeform 734"/>
              <p:cNvSpPr>
                <a:spLocks/>
              </p:cNvSpPr>
              <p:nvPr/>
            </p:nvSpPr>
            <p:spPr bwMode="auto">
              <a:xfrm>
                <a:off x="2682" y="3880"/>
                <a:ext cx="12" cy="122"/>
              </a:xfrm>
              <a:custGeom>
                <a:avLst/>
                <a:gdLst>
                  <a:gd name="T0" fmla="*/ 12 w 12"/>
                  <a:gd name="T1" fmla="*/ 2 h 122"/>
                  <a:gd name="T2" fmla="*/ 12 w 12"/>
                  <a:gd name="T3" fmla="*/ 122 h 122"/>
                  <a:gd name="T4" fmla="*/ 0 w 12"/>
                  <a:gd name="T5" fmla="*/ 122 h 122"/>
                  <a:gd name="T6" fmla="*/ 0 w 12"/>
                  <a:gd name="T7" fmla="*/ 0 h 122"/>
                  <a:gd name="T8" fmla="*/ 12 w 12"/>
                  <a:gd name="T9" fmla="*/ 2 h 122"/>
                  <a:gd name="T10" fmla="*/ 0 60000 65536"/>
                  <a:gd name="T11" fmla="*/ 0 60000 65536"/>
                  <a:gd name="T12" fmla="*/ 0 60000 65536"/>
                  <a:gd name="T13" fmla="*/ 0 60000 65536"/>
                  <a:gd name="T14" fmla="*/ 0 60000 65536"/>
                  <a:gd name="T15" fmla="*/ 0 w 12"/>
                  <a:gd name="T16" fmla="*/ 0 h 122"/>
                  <a:gd name="T17" fmla="*/ 12 w 12"/>
                  <a:gd name="T18" fmla="*/ 122 h 122"/>
                </a:gdLst>
                <a:ahLst/>
                <a:cxnLst>
                  <a:cxn ang="T10">
                    <a:pos x="T0" y="T1"/>
                  </a:cxn>
                  <a:cxn ang="T11">
                    <a:pos x="T2" y="T3"/>
                  </a:cxn>
                  <a:cxn ang="T12">
                    <a:pos x="T4" y="T5"/>
                  </a:cxn>
                  <a:cxn ang="T13">
                    <a:pos x="T6" y="T7"/>
                  </a:cxn>
                  <a:cxn ang="T14">
                    <a:pos x="T8" y="T9"/>
                  </a:cxn>
                </a:cxnLst>
                <a:rect l="T15" t="T16" r="T17" b="T18"/>
                <a:pathLst>
                  <a:path w="12" h="122">
                    <a:moveTo>
                      <a:pt x="12" y="2"/>
                    </a:moveTo>
                    <a:lnTo>
                      <a:pt x="12" y="122"/>
                    </a:lnTo>
                    <a:lnTo>
                      <a:pt x="0" y="122"/>
                    </a:lnTo>
                    <a:lnTo>
                      <a:pt x="0" y="0"/>
                    </a:lnTo>
                    <a:lnTo>
                      <a:pt x="12" y="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13" name="Freeform 735"/>
              <p:cNvSpPr>
                <a:spLocks/>
              </p:cNvSpPr>
              <p:nvPr/>
            </p:nvSpPr>
            <p:spPr bwMode="auto">
              <a:xfrm>
                <a:off x="2640" y="3880"/>
                <a:ext cx="12" cy="122"/>
              </a:xfrm>
              <a:custGeom>
                <a:avLst/>
                <a:gdLst>
                  <a:gd name="T0" fmla="*/ 12 w 12"/>
                  <a:gd name="T1" fmla="*/ 2 h 122"/>
                  <a:gd name="T2" fmla="*/ 12 w 12"/>
                  <a:gd name="T3" fmla="*/ 122 h 122"/>
                  <a:gd name="T4" fmla="*/ 0 w 12"/>
                  <a:gd name="T5" fmla="*/ 122 h 122"/>
                  <a:gd name="T6" fmla="*/ 0 w 12"/>
                  <a:gd name="T7" fmla="*/ 0 h 122"/>
                  <a:gd name="T8" fmla="*/ 12 w 12"/>
                  <a:gd name="T9" fmla="*/ 2 h 122"/>
                  <a:gd name="T10" fmla="*/ 0 60000 65536"/>
                  <a:gd name="T11" fmla="*/ 0 60000 65536"/>
                  <a:gd name="T12" fmla="*/ 0 60000 65536"/>
                  <a:gd name="T13" fmla="*/ 0 60000 65536"/>
                  <a:gd name="T14" fmla="*/ 0 60000 65536"/>
                  <a:gd name="T15" fmla="*/ 0 w 12"/>
                  <a:gd name="T16" fmla="*/ 0 h 122"/>
                  <a:gd name="T17" fmla="*/ 12 w 12"/>
                  <a:gd name="T18" fmla="*/ 122 h 122"/>
                </a:gdLst>
                <a:ahLst/>
                <a:cxnLst>
                  <a:cxn ang="T10">
                    <a:pos x="T0" y="T1"/>
                  </a:cxn>
                  <a:cxn ang="T11">
                    <a:pos x="T2" y="T3"/>
                  </a:cxn>
                  <a:cxn ang="T12">
                    <a:pos x="T4" y="T5"/>
                  </a:cxn>
                  <a:cxn ang="T13">
                    <a:pos x="T6" y="T7"/>
                  </a:cxn>
                  <a:cxn ang="T14">
                    <a:pos x="T8" y="T9"/>
                  </a:cxn>
                </a:cxnLst>
                <a:rect l="T15" t="T16" r="T17" b="T18"/>
                <a:pathLst>
                  <a:path w="12" h="122">
                    <a:moveTo>
                      <a:pt x="12" y="2"/>
                    </a:moveTo>
                    <a:lnTo>
                      <a:pt x="12" y="122"/>
                    </a:lnTo>
                    <a:lnTo>
                      <a:pt x="0" y="122"/>
                    </a:lnTo>
                    <a:lnTo>
                      <a:pt x="0" y="0"/>
                    </a:lnTo>
                    <a:lnTo>
                      <a:pt x="12" y="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14" name="Freeform 736"/>
              <p:cNvSpPr>
                <a:spLocks/>
              </p:cNvSpPr>
              <p:nvPr/>
            </p:nvSpPr>
            <p:spPr bwMode="auto">
              <a:xfrm>
                <a:off x="2604" y="3926"/>
                <a:ext cx="126" cy="130"/>
              </a:xfrm>
              <a:custGeom>
                <a:avLst/>
                <a:gdLst>
                  <a:gd name="T0" fmla="*/ 95 w 126"/>
                  <a:gd name="T1" fmla="*/ 0 h 130"/>
                  <a:gd name="T2" fmla="*/ 95 w 126"/>
                  <a:gd name="T3" fmla="*/ 33 h 130"/>
                  <a:gd name="T4" fmla="*/ 105 w 126"/>
                  <a:gd name="T5" fmla="*/ 33 h 130"/>
                  <a:gd name="T6" fmla="*/ 105 w 126"/>
                  <a:gd name="T7" fmla="*/ 79 h 130"/>
                  <a:gd name="T8" fmla="*/ 99 w 126"/>
                  <a:gd name="T9" fmla="*/ 94 h 130"/>
                  <a:gd name="T10" fmla="*/ 81 w 126"/>
                  <a:gd name="T11" fmla="*/ 106 h 130"/>
                  <a:gd name="T12" fmla="*/ 60 w 126"/>
                  <a:gd name="T13" fmla="*/ 109 h 130"/>
                  <a:gd name="T14" fmla="*/ 42 w 126"/>
                  <a:gd name="T15" fmla="*/ 105 h 130"/>
                  <a:gd name="T16" fmla="*/ 26 w 126"/>
                  <a:gd name="T17" fmla="*/ 93 h 130"/>
                  <a:gd name="T18" fmla="*/ 18 w 126"/>
                  <a:gd name="T19" fmla="*/ 79 h 130"/>
                  <a:gd name="T20" fmla="*/ 18 w 126"/>
                  <a:gd name="T21" fmla="*/ 28 h 130"/>
                  <a:gd name="T22" fmla="*/ 30 w 126"/>
                  <a:gd name="T23" fmla="*/ 28 h 130"/>
                  <a:gd name="T24" fmla="*/ 30 w 126"/>
                  <a:gd name="T25" fmla="*/ 0 h 130"/>
                  <a:gd name="T26" fmla="*/ 0 w 126"/>
                  <a:gd name="T27" fmla="*/ 0 h 130"/>
                  <a:gd name="T28" fmla="*/ 0 w 126"/>
                  <a:gd name="T29" fmla="*/ 73 h 130"/>
                  <a:gd name="T30" fmla="*/ 3 w 126"/>
                  <a:gd name="T31" fmla="*/ 91 h 130"/>
                  <a:gd name="T32" fmla="*/ 9 w 126"/>
                  <a:gd name="T33" fmla="*/ 108 h 130"/>
                  <a:gd name="T34" fmla="*/ 24 w 126"/>
                  <a:gd name="T35" fmla="*/ 118 h 130"/>
                  <a:gd name="T36" fmla="*/ 41 w 126"/>
                  <a:gd name="T37" fmla="*/ 127 h 130"/>
                  <a:gd name="T38" fmla="*/ 62 w 126"/>
                  <a:gd name="T39" fmla="*/ 130 h 130"/>
                  <a:gd name="T40" fmla="*/ 83 w 126"/>
                  <a:gd name="T41" fmla="*/ 130 h 130"/>
                  <a:gd name="T42" fmla="*/ 104 w 126"/>
                  <a:gd name="T43" fmla="*/ 120 h 130"/>
                  <a:gd name="T44" fmla="*/ 116 w 126"/>
                  <a:gd name="T45" fmla="*/ 105 h 130"/>
                  <a:gd name="T46" fmla="*/ 122 w 126"/>
                  <a:gd name="T47" fmla="*/ 85 h 130"/>
                  <a:gd name="T48" fmla="*/ 125 w 126"/>
                  <a:gd name="T49" fmla="*/ 64 h 130"/>
                  <a:gd name="T50" fmla="*/ 126 w 126"/>
                  <a:gd name="T51" fmla="*/ 0 h 130"/>
                  <a:gd name="T52" fmla="*/ 95 w 126"/>
                  <a:gd name="T53" fmla="*/ 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30"/>
                  <a:gd name="T83" fmla="*/ 126 w 126"/>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30">
                    <a:moveTo>
                      <a:pt x="95" y="0"/>
                    </a:moveTo>
                    <a:lnTo>
                      <a:pt x="95" y="33"/>
                    </a:lnTo>
                    <a:lnTo>
                      <a:pt x="105" y="33"/>
                    </a:lnTo>
                    <a:lnTo>
                      <a:pt x="105" y="79"/>
                    </a:lnTo>
                    <a:lnTo>
                      <a:pt x="99" y="94"/>
                    </a:lnTo>
                    <a:lnTo>
                      <a:pt x="81" y="106"/>
                    </a:lnTo>
                    <a:lnTo>
                      <a:pt x="60" y="109"/>
                    </a:lnTo>
                    <a:lnTo>
                      <a:pt x="42" y="105"/>
                    </a:lnTo>
                    <a:lnTo>
                      <a:pt x="26" y="93"/>
                    </a:lnTo>
                    <a:lnTo>
                      <a:pt x="18" y="79"/>
                    </a:lnTo>
                    <a:lnTo>
                      <a:pt x="18" y="28"/>
                    </a:lnTo>
                    <a:lnTo>
                      <a:pt x="30" y="28"/>
                    </a:lnTo>
                    <a:lnTo>
                      <a:pt x="30" y="0"/>
                    </a:lnTo>
                    <a:lnTo>
                      <a:pt x="0" y="0"/>
                    </a:lnTo>
                    <a:lnTo>
                      <a:pt x="0" y="73"/>
                    </a:lnTo>
                    <a:lnTo>
                      <a:pt x="3" y="91"/>
                    </a:lnTo>
                    <a:lnTo>
                      <a:pt x="9" y="108"/>
                    </a:lnTo>
                    <a:lnTo>
                      <a:pt x="24" y="118"/>
                    </a:lnTo>
                    <a:lnTo>
                      <a:pt x="41" y="127"/>
                    </a:lnTo>
                    <a:lnTo>
                      <a:pt x="62" y="130"/>
                    </a:lnTo>
                    <a:lnTo>
                      <a:pt x="83" y="130"/>
                    </a:lnTo>
                    <a:lnTo>
                      <a:pt x="104" y="120"/>
                    </a:lnTo>
                    <a:lnTo>
                      <a:pt x="116" y="105"/>
                    </a:lnTo>
                    <a:lnTo>
                      <a:pt x="122" y="85"/>
                    </a:lnTo>
                    <a:lnTo>
                      <a:pt x="125" y="64"/>
                    </a:lnTo>
                    <a:lnTo>
                      <a:pt x="126" y="0"/>
                    </a:lnTo>
                    <a:lnTo>
                      <a:pt x="95" y="0"/>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sp>
          <p:nvSpPr>
            <p:cNvPr id="184380" name="AutoShape 737"/>
            <p:cNvSpPr>
              <a:spLocks noChangeArrowheads="1"/>
            </p:cNvSpPr>
            <p:nvPr/>
          </p:nvSpPr>
          <p:spPr bwMode="auto">
            <a:xfrm>
              <a:off x="4103688" y="5502276"/>
              <a:ext cx="50800" cy="47625"/>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381" name="AutoShape 738"/>
            <p:cNvSpPr>
              <a:spLocks noChangeArrowheads="1"/>
            </p:cNvSpPr>
            <p:nvPr/>
          </p:nvSpPr>
          <p:spPr bwMode="auto">
            <a:xfrm>
              <a:off x="2771775" y="5514976"/>
              <a:ext cx="50800" cy="47625"/>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382" name="Freeform 739"/>
            <p:cNvSpPr>
              <a:spLocks/>
            </p:cNvSpPr>
            <p:nvPr/>
          </p:nvSpPr>
          <p:spPr bwMode="auto">
            <a:xfrm>
              <a:off x="2738438" y="4238625"/>
              <a:ext cx="1409700" cy="233363"/>
            </a:xfrm>
            <a:custGeom>
              <a:avLst/>
              <a:gdLst>
                <a:gd name="T0" fmla="*/ 0 w 888"/>
                <a:gd name="T1" fmla="*/ 233363 h 147"/>
                <a:gd name="T2" fmla="*/ 1409700 w 888"/>
                <a:gd name="T3" fmla="*/ 233363 h 147"/>
                <a:gd name="T4" fmla="*/ 1347788 w 888"/>
                <a:gd name="T5" fmla="*/ 0 h 147"/>
                <a:gd name="T6" fmla="*/ 57150 w 888"/>
                <a:gd name="T7" fmla="*/ 0 h 147"/>
                <a:gd name="T8" fmla="*/ 0 w 888"/>
                <a:gd name="T9" fmla="*/ 233363 h 147"/>
                <a:gd name="T10" fmla="*/ 0 60000 65536"/>
                <a:gd name="T11" fmla="*/ 0 60000 65536"/>
                <a:gd name="T12" fmla="*/ 0 60000 65536"/>
                <a:gd name="T13" fmla="*/ 0 60000 65536"/>
                <a:gd name="T14" fmla="*/ 0 60000 65536"/>
                <a:gd name="T15" fmla="*/ 0 w 888"/>
                <a:gd name="T16" fmla="*/ 0 h 147"/>
                <a:gd name="T17" fmla="*/ 888 w 888"/>
                <a:gd name="T18" fmla="*/ 147 h 147"/>
              </a:gdLst>
              <a:ahLst/>
              <a:cxnLst>
                <a:cxn ang="T10">
                  <a:pos x="T0" y="T1"/>
                </a:cxn>
                <a:cxn ang="T11">
                  <a:pos x="T2" y="T3"/>
                </a:cxn>
                <a:cxn ang="T12">
                  <a:pos x="T4" y="T5"/>
                </a:cxn>
                <a:cxn ang="T13">
                  <a:pos x="T6" y="T7"/>
                </a:cxn>
                <a:cxn ang="T14">
                  <a:pos x="T8" y="T9"/>
                </a:cxn>
              </a:cxnLst>
              <a:rect l="T15" t="T16" r="T17" b="T18"/>
              <a:pathLst>
                <a:path w="888" h="147">
                  <a:moveTo>
                    <a:pt x="0" y="147"/>
                  </a:moveTo>
                  <a:lnTo>
                    <a:pt x="888" y="147"/>
                  </a:lnTo>
                  <a:lnTo>
                    <a:pt x="849" y="0"/>
                  </a:lnTo>
                  <a:lnTo>
                    <a:pt x="36" y="0"/>
                  </a:lnTo>
                  <a:lnTo>
                    <a:pt x="0" y="147"/>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383" name="Freeform 740"/>
            <p:cNvSpPr>
              <a:spLocks/>
            </p:cNvSpPr>
            <p:nvPr/>
          </p:nvSpPr>
          <p:spPr bwMode="auto">
            <a:xfrm>
              <a:off x="2790826" y="4257675"/>
              <a:ext cx="1304925" cy="190500"/>
            </a:xfrm>
            <a:custGeom>
              <a:avLst/>
              <a:gdLst>
                <a:gd name="T0" fmla="*/ 0 w 822"/>
                <a:gd name="T1" fmla="*/ 190500 h 120"/>
                <a:gd name="T2" fmla="*/ 1304925 w 822"/>
                <a:gd name="T3" fmla="*/ 190500 h 120"/>
                <a:gd name="T4" fmla="*/ 1252538 w 822"/>
                <a:gd name="T5" fmla="*/ 0 h 120"/>
                <a:gd name="T6" fmla="*/ 42862 w 822"/>
                <a:gd name="T7" fmla="*/ 0 h 120"/>
                <a:gd name="T8" fmla="*/ 0 w 822"/>
                <a:gd name="T9" fmla="*/ 190500 h 120"/>
                <a:gd name="T10" fmla="*/ 0 60000 65536"/>
                <a:gd name="T11" fmla="*/ 0 60000 65536"/>
                <a:gd name="T12" fmla="*/ 0 60000 65536"/>
                <a:gd name="T13" fmla="*/ 0 60000 65536"/>
                <a:gd name="T14" fmla="*/ 0 60000 65536"/>
                <a:gd name="T15" fmla="*/ 0 w 822"/>
                <a:gd name="T16" fmla="*/ 0 h 120"/>
                <a:gd name="T17" fmla="*/ 822 w 822"/>
                <a:gd name="T18" fmla="*/ 120 h 120"/>
              </a:gdLst>
              <a:ahLst/>
              <a:cxnLst>
                <a:cxn ang="T10">
                  <a:pos x="T0" y="T1"/>
                </a:cxn>
                <a:cxn ang="T11">
                  <a:pos x="T2" y="T3"/>
                </a:cxn>
                <a:cxn ang="T12">
                  <a:pos x="T4" y="T5"/>
                </a:cxn>
                <a:cxn ang="T13">
                  <a:pos x="T6" y="T7"/>
                </a:cxn>
                <a:cxn ang="T14">
                  <a:pos x="T8" y="T9"/>
                </a:cxn>
              </a:cxnLst>
              <a:rect l="T15" t="T16" r="T17" b="T18"/>
              <a:pathLst>
                <a:path w="822" h="120">
                  <a:moveTo>
                    <a:pt x="0" y="120"/>
                  </a:moveTo>
                  <a:lnTo>
                    <a:pt x="822" y="120"/>
                  </a:lnTo>
                  <a:lnTo>
                    <a:pt x="789" y="0"/>
                  </a:lnTo>
                  <a:lnTo>
                    <a:pt x="27" y="0"/>
                  </a:lnTo>
                  <a:lnTo>
                    <a:pt x="0" y="120"/>
                  </a:lnTo>
                  <a:close/>
                </a:path>
              </a:pathLst>
            </a:custGeom>
            <a:noFill/>
            <a:ln w="9525" cap="flat" cmpd="sng">
              <a:solidFill>
                <a:schemeClr val="tx1"/>
              </a:solidFill>
              <a:prstDash val="solid"/>
              <a:round/>
              <a:headEnd/>
              <a:tailEnd/>
            </a:ln>
          </p:spPr>
          <p:txBody>
            <a:bodyPr/>
            <a:lstStyle/>
            <a:p>
              <a:endParaRPr lang="en-US" dirty="0"/>
            </a:p>
          </p:txBody>
        </p:sp>
        <p:sp>
          <p:nvSpPr>
            <p:cNvPr id="184384" name="Freeform 741"/>
            <p:cNvSpPr>
              <a:spLocks/>
            </p:cNvSpPr>
            <p:nvPr/>
          </p:nvSpPr>
          <p:spPr bwMode="auto">
            <a:xfrm>
              <a:off x="2794001" y="4414839"/>
              <a:ext cx="1292225" cy="1587"/>
            </a:xfrm>
            <a:custGeom>
              <a:avLst/>
              <a:gdLst>
                <a:gd name="T0" fmla="*/ 0 w 814"/>
                <a:gd name="T1" fmla="*/ 0 h 1"/>
                <a:gd name="T2" fmla="*/ 1292225 w 814"/>
                <a:gd name="T3" fmla="*/ 0 h 1"/>
                <a:gd name="T4" fmla="*/ 0 60000 65536"/>
                <a:gd name="T5" fmla="*/ 0 60000 65536"/>
                <a:gd name="T6" fmla="*/ 0 w 814"/>
                <a:gd name="T7" fmla="*/ 0 h 1"/>
                <a:gd name="T8" fmla="*/ 814 w 814"/>
                <a:gd name="T9" fmla="*/ 1 h 1"/>
              </a:gdLst>
              <a:ahLst/>
              <a:cxnLst>
                <a:cxn ang="T4">
                  <a:pos x="T0" y="T1"/>
                </a:cxn>
                <a:cxn ang="T5">
                  <a:pos x="T2" y="T3"/>
                </a:cxn>
              </a:cxnLst>
              <a:rect l="T6" t="T7" r="T8" b="T9"/>
              <a:pathLst>
                <a:path w="814" h="1">
                  <a:moveTo>
                    <a:pt x="0" y="0"/>
                  </a:moveTo>
                  <a:lnTo>
                    <a:pt x="814" y="0"/>
                  </a:lnTo>
                </a:path>
              </a:pathLst>
            </a:custGeom>
            <a:noFill/>
            <a:ln w="19050" cap="flat" cmpd="sng">
              <a:solidFill>
                <a:schemeClr val="tx1"/>
              </a:solidFill>
              <a:prstDash val="solid"/>
              <a:round/>
              <a:headEnd type="none" w="med" len="med"/>
              <a:tailEnd type="none" w="med" len="med"/>
            </a:ln>
          </p:spPr>
          <p:txBody>
            <a:bodyPr/>
            <a:lstStyle/>
            <a:p>
              <a:endParaRPr lang="en-US" dirty="0"/>
            </a:p>
          </p:txBody>
        </p:sp>
        <p:sp>
          <p:nvSpPr>
            <p:cNvPr id="184385" name="Freeform 742"/>
            <p:cNvSpPr>
              <a:spLocks/>
            </p:cNvSpPr>
            <p:nvPr/>
          </p:nvSpPr>
          <p:spPr bwMode="auto">
            <a:xfrm>
              <a:off x="2813051" y="4376739"/>
              <a:ext cx="1262063" cy="1587"/>
            </a:xfrm>
            <a:custGeom>
              <a:avLst/>
              <a:gdLst>
                <a:gd name="T0" fmla="*/ 0 w 795"/>
                <a:gd name="T1" fmla="*/ 0 h 1"/>
                <a:gd name="T2" fmla="*/ 1262063 w 795"/>
                <a:gd name="T3" fmla="*/ 0 h 1"/>
                <a:gd name="T4" fmla="*/ 0 60000 65536"/>
                <a:gd name="T5" fmla="*/ 0 60000 65536"/>
                <a:gd name="T6" fmla="*/ 0 w 795"/>
                <a:gd name="T7" fmla="*/ 0 h 1"/>
                <a:gd name="T8" fmla="*/ 795 w 795"/>
                <a:gd name="T9" fmla="*/ 1 h 1"/>
              </a:gdLst>
              <a:ahLst/>
              <a:cxnLst>
                <a:cxn ang="T4">
                  <a:pos x="T0" y="T1"/>
                </a:cxn>
                <a:cxn ang="T5">
                  <a:pos x="T2" y="T3"/>
                </a:cxn>
              </a:cxnLst>
              <a:rect l="T6" t="T7" r="T8" b="T9"/>
              <a:pathLst>
                <a:path w="795" h="1">
                  <a:moveTo>
                    <a:pt x="0" y="0"/>
                  </a:moveTo>
                  <a:lnTo>
                    <a:pt x="795" y="0"/>
                  </a:lnTo>
                </a:path>
              </a:pathLst>
            </a:custGeom>
            <a:noFill/>
            <a:ln w="19050" cap="flat" cmpd="sng">
              <a:solidFill>
                <a:schemeClr val="tx1"/>
              </a:solidFill>
              <a:prstDash val="solid"/>
              <a:round/>
              <a:headEnd type="none" w="med" len="med"/>
              <a:tailEnd type="none" w="med" len="med"/>
            </a:ln>
          </p:spPr>
          <p:txBody>
            <a:bodyPr/>
            <a:lstStyle/>
            <a:p>
              <a:endParaRPr lang="en-US" dirty="0"/>
            </a:p>
          </p:txBody>
        </p:sp>
        <p:sp>
          <p:nvSpPr>
            <p:cNvPr id="184386" name="Freeform 743"/>
            <p:cNvSpPr>
              <a:spLocks/>
            </p:cNvSpPr>
            <p:nvPr/>
          </p:nvSpPr>
          <p:spPr bwMode="auto">
            <a:xfrm>
              <a:off x="2819401" y="4338639"/>
              <a:ext cx="1247775" cy="1587"/>
            </a:xfrm>
            <a:custGeom>
              <a:avLst/>
              <a:gdLst>
                <a:gd name="T0" fmla="*/ 0 w 786"/>
                <a:gd name="T1" fmla="*/ 0 h 1"/>
                <a:gd name="T2" fmla="*/ 1247775 w 786"/>
                <a:gd name="T3" fmla="*/ 0 h 1"/>
                <a:gd name="T4" fmla="*/ 0 60000 65536"/>
                <a:gd name="T5" fmla="*/ 0 60000 65536"/>
                <a:gd name="T6" fmla="*/ 0 w 786"/>
                <a:gd name="T7" fmla="*/ 0 h 1"/>
                <a:gd name="T8" fmla="*/ 786 w 786"/>
                <a:gd name="T9" fmla="*/ 1 h 1"/>
              </a:gdLst>
              <a:ahLst/>
              <a:cxnLst>
                <a:cxn ang="T4">
                  <a:pos x="T0" y="T1"/>
                </a:cxn>
                <a:cxn ang="T5">
                  <a:pos x="T2" y="T3"/>
                </a:cxn>
              </a:cxnLst>
              <a:rect l="T6" t="T7" r="T8" b="T9"/>
              <a:pathLst>
                <a:path w="786" h="1">
                  <a:moveTo>
                    <a:pt x="0" y="0"/>
                  </a:moveTo>
                  <a:lnTo>
                    <a:pt x="786" y="0"/>
                  </a:lnTo>
                </a:path>
              </a:pathLst>
            </a:custGeom>
            <a:noFill/>
            <a:ln w="19050" cap="flat" cmpd="sng">
              <a:solidFill>
                <a:schemeClr val="tx1"/>
              </a:solidFill>
              <a:prstDash val="solid"/>
              <a:round/>
              <a:headEnd type="none" w="med" len="med"/>
              <a:tailEnd type="none" w="med" len="med"/>
            </a:ln>
          </p:spPr>
          <p:txBody>
            <a:bodyPr/>
            <a:lstStyle/>
            <a:p>
              <a:endParaRPr lang="en-US" dirty="0"/>
            </a:p>
          </p:txBody>
        </p:sp>
        <p:sp>
          <p:nvSpPr>
            <p:cNvPr id="184387" name="Freeform 744"/>
            <p:cNvSpPr>
              <a:spLocks/>
            </p:cNvSpPr>
            <p:nvPr/>
          </p:nvSpPr>
          <p:spPr bwMode="auto">
            <a:xfrm>
              <a:off x="2827338" y="4305301"/>
              <a:ext cx="1230312" cy="1588"/>
            </a:xfrm>
            <a:custGeom>
              <a:avLst/>
              <a:gdLst>
                <a:gd name="T0" fmla="*/ 0 w 775"/>
                <a:gd name="T1" fmla="*/ 0 h 1"/>
                <a:gd name="T2" fmla="*/ 1230312 w 775"/>
                <a:gd name="T3" fmla="*/ 0 h 1"/>
                <a:gd name="T4" fmla="*/ 0 60000 65536"/>
                <a:gd name="T5" fmla="*/ 0 60000 65536"/>
                <a:gd name="T6" fmla="*/ 0 w 775"/>
                <a:gd name="T7" fmla="*/ 0 h 1"/>
                <a:gd name="T8" fmla="*/ 775 w 775"/>
                <a:gd name="T9" fmla="*/ 1 h 1"/>
              </a:gdLst>
              <a:ahLst/>
              <a:cxnLst>
                <a:cxn ang="T4">
                  <a:pos x="T0" y="T1"/>
                </a:cxn>
                <a:cxn ang="T5">
                  <a:pos x="T2" y="T3"/>
                </a:cxn>
              </a:cxnLst>
              <a:rect l="T6" t="T7" r="T8" b="T9"/>
              <a:pathLst>
                <a:path w="775" h="1">
                  <a:moveTo>
                    <a:pt x="0" y="0"/>
                  </a:moveTo>
                  <a:lnTo>
                    <a:pt x="775" y="0"/>
                  </a:lnTo>
                </a:path>
              </a:pathLst>
            </a:custGeom>
            <a:noFill/>
            <a:ln w="19050" cap="flat" cmpd="sng">
              <a:solidFill>
                <a:schemeClr val="tx1"/>
              </a:solidFill>
              <a:prstDash val="solid"/>
              <a:round/>
              <a:headEnd type="none" w="med" len="med"/>
              <a:tailEnd type="none" w="med" len="med"/>
            </a:ln>
          </p:spPr>
          <p:txBody>
            <a:bodyPr/>
            <a:lstStyle/>
            <a:p>
              <a:endParaRPr lang="en-US" dirty="0"/>
            </a:p>
          </p:txBody>
        </p:sp>
        <p:sp>
          <p:nvSpPr>
            <p:cNvPr id="184388" name="Freeform 745"/>
            <p:cNvSpPr>
              <a:spLocks/>
            </p:cNvSpPr>
            <p:nvPr/>
          </p:nvSpPr>
          <p:spPr bwMode="auto">
            <a:xfrm>
              <a:off x="2830514" y="4276726"/>
              <a:ext cx="1216025" cy="1588"/>
            </a:xfrm>
            <a:custGeom>
              <a:avLst/>
              <a:gdLst>
                <a:gd name="T0" fmla="*/ 0 w 766"/>
                <a:gd name="T1" fmla="*/ 0 h 1"/>
                <a:gd name="T2" fmla="*/ 1216025 w 766"/>
                <a:gd name="T3" fmla="*/ 0 h 1"/>
                <a:gd name="T4" fmla="*/ 0 60000 65536"/>
                <a:gd name="T5" fmla="*/ 0 60000 65536"/>
                <a:gd name="T6" fmla="*/ 0 w 766"/>
                <a:gd name="T7" fmla="*/ 0 h 1"/>
                <a:gd name="T8" fmla="*/ 766 w 766"/>
                <a:gd name="T9" fmla="*/ 1 h 1"/>
              </a:gdLst>
              <a:ahLst/>
              <a:cxnLst>
                <a:cxn ang="T4">
                  <a:pos x="T0" y="T1"/>
                </a:cxn>
                <a:cxn ang="T5">
                  <a:pos x="T2" y="T3"/>
                </a:cxn>
              </a:cxnLst>
              <a:rect l="T6" t="T7" r="T8" b="T9"/>
              <a:pathLst>
                <a:path w="766" h="1">
                  <a:moveTo>
                    <a:pt x="0" y="0"/>
                  </a:moveTo>
                  <a:lnTo>
                    <a:pt x="766" y="0"/>
                  </a:lnTo>
                </a:path>
              </a:pathLst>
            </a:custGeom>
            <a:noFill/>
            <a:ln w="19050" cap="flat" cmpd="sng">
              <a:solidFill>
                <a:schemeClr val="tx1"/>
              </a:solidFill>
              <a:prstDash val="solid"/>
              <a:round/>
              <a:headEnd type="none" w="med" len="med"/>
              <a:tailEnd type="none" w="med" len="med"/>
            </a:ln>
          </p:spPr>
          <p:txBody>
            <a:bodyPr/>
            <a:lstStyle/>
            <a:p>
              <a:endParaRPr lang="en-US" dirty="0"/>
            </a:p>
          </p:txBody>
        </p:sp>
        <p:sp>
          <p:nvSpPr>
            <p:cNvPr id="184389" name="Freeform 751" descr="25%"/>
            <p:cNvSpPr>
              <a:spLocks/>
            </p:cNvSpPr>
            <p:nvPr/>
          </p:nvSpPr>
          <p:spPr bwMode="auto">
            <a:xfrm flipH="1">
              <a:off x="3554414" y="3262314"/>
              <a:ext cx="1635125" cy="820737"/>
            </a:xfrm>
            <a:custGeom>
              <a:avLst/>
              <a:gdLst>
                <a:gd name="T0" fmla="*/ 1635125 w 1048"/>
                <a:gd name="T1" fmla="*/ 820737 h 532"/>
                <a:gd name="T2" fmla="*/ 1635125 w 1048"/>
                <a:gd name="T3" fmla="*/ 0 h 532"/>
                <a:gd name="T4" fmla="*/ 115457 w 1048"/>
                <a:gd name="T5" fmla="*/ 0 h 532"/>
                <a:gd name="T6" fmla="*/ 71771 w 1048"/>
                <a:gd name="T7" fmla="*/ 15427 h 532"/>
                <a:gd name="T8" fmla="*/ 24964 w 1048"/>
                <a:gd name="T9" fmla="*/ 52453 h 532"/>
                <a:gd name="T10" fmla="*/ 0 w 1048"/>
                <a:gd name="T11" fmla="*/ 104906 h 532"/>
                <a:gd name="T12" fmla="*/ 0 w 1048"/>
                <a:gd name="T13" fmla="*/ 820737 h 532"/>
                <a:gd name="T14" fmla="*/ 1635125 w 1048"/>
                <a:gd name="T15" fmla="*/ 820737 h 532"/>
                <a:gd name="T16" fmla="*/ 0 60000 65536"/>
                <a:gd name="T17" fmla="*/ 0 60000 65536"/>
                <a:gd name="T18" fmla="*/ 0 60000 65536"/>
                <a:gd name="T19" fmla="*/ 0 60000 65536"/>
                <a:gd name="T20" fmla="*/ 0 60000 65536"/>
                <a:gd name="T21" fmla="*/ 0 60000 65536"/>
                <a:gd name="T22" fmla="*/ 0 60000 65536"/>
                <a:gd name="T23" fmla="*/ 0 60000 65536"/>
                <a:gd name="T24" fmla="*/ 0 w 1048"/>
                <a:gd name="T25" fmla="*/ 0 h 532"/>
                <a:gd name="T26" fmla="*/ 1048 w 1048"/>
                <a:gd name="T27" fmla="*/ 532 h 5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8" h="532">
                  <a:moveTo>
                    <a:pt x="1048" y="532"/>
                  </a:moveTo>
                  <a:lnTo>
                    <a:pt x="1048" y="0"/>
                  </a:lnTo>
                  <a:lnTo>
                    <a:pt x="74" y="0"/>
                  </a:lnTo>
                  <a:lnTo>
                    <a:pt x="46" y="10"/>
                  </a:lnTo>
                  <a:lnTo>
                    <a:pt x="16" y="34"/>
                  </a:lnTo>
                  <a:lnTo>
                    <a:pt x="0" y="68"/>
                  </a:lnTo>
                  <a:lnTo>
                    <a:pt x="0" y="532"/>
                  </a:lnTo>
                  <a:lnTo>
                    <a:pt x="1048" y="532"/>
                  </a:lnTo>
                  <a:close/>
                </a:path>
              </a:pathLst>
            </a:custGeom>
            <a:pattFill prst="pct25">
              <a:fgClr>
                <a:srgbClr val="000000"/>
              </a:fgClr>
              <a:bgClr>
                <a:schemeClr val="bg1"/>
              </a:bgClr>
            </a:pattFill>
            <a:ln w="9525" cap="flat" cmpd="sng">
              <a:solidFill>
                <a:schemeClr val="tx1"/>
              </a:solidFill>
              <a:prstDash val="solid"/>
              <a:round/>
              <a:headEnd/>
              <a:tailEnd/>
            </a:ln>
          </p:spPr>
          <p:txBody>
            <a:bodyPr/>
            <a:lstStyle/>
            <a:p>
              <a:endParaRPr lang="en-US" dirty="0"/>
            </a:p>
          </p:txBody>
        </p:sp>
        <p:grpSp>
          <p:nvGrpSpPr>
            <p:cNvPr id="184839" name="Group 754"/>
            <p:cNvGrpSpPr>
              <a:grpSpLocks/>
            </p:cNvGrpSpPr>
            <p:nvPr/>
          </p:nvGrpSpPr>
          <p:grpSpPr bwMode="auto">
            <a:xfrm>
              <a:off x="2624139" y="4186238"/>
              <a:ext cx="139700" cy="133351"/>
              <a:chOff x="1548" y="2652"/>
              <a:chExt cx="132" cy="84"/>
            </a:xfrm>
          </p:grpSpPr>
          <p:sp>
            <p:nvSpPr>
              <p:cNvPr id="184709" name="Freeform 752"/>
              <p:cNvSpPr>
                <a:spLocks/>
              </p:cNvSpPr>
              <p:nvPr/>
            </p:nvSpPr>
            <p:spPr bwMode="auto">
              <a:xfrm>
                <a:off x="1548" y="2664"/>
                <a:ext cx="132" cy="72"/>
              </a:xfrm>
              <a:custGeom>
                <a:avLst/>
                <a:gdLst>
                  <a:gd name="T0" fmla="*/ 72 w 132"/>
                  <a:gd name="T1" fmla="*/ 62 h 72"/>
                  <a:gd name="T2" fmla="*/ 132 w 132"/>
                  <a:gd name="T3" fmla="*/ 29 h 72"/>
                  <a:gd name="T4" fmla="*/ 131 w 132"/>
                  <a:gd name="T5" fmla="*/ 15 h 72"/>
                  <a:gd name="T6" fmla="*/ 114 w 132"/>
                  <a:gd name="T7" fmla="*/ 3 h 72"/>
                  <a:gd name="T8" fmla="*/ 92 w 132"/>
                  <a:gd name="T9" fmla="*/ 0 h 72"/>
                  <a:gd name="T10" fmla="*/ 71 w 132"/>
                  <a:gd name="T11" fmla="*/ 3 h 72"/>
                  <a:gd name="T12" fmla="*/ 9 w 132"/>
                  <a:gd name="T13" fmla="*/ 32 h 72"/>
                  <a:gd name="T14" fmla="*/ 0 w 132"/>
                  <a:gd name="T15" fmla="*/ 45 h 72"/>
                  <a:gd name="T16" fmla="*/ 3 w 132"/>
                  <a:gd name="T17" fmla="*/ 60 h 72"/>
                  <a:gd name="T18" fmla="*/ 24 w 132"/>
                  <a:gd name="T19" fmla="*/ 71 h 72"/>
                  <a:gd name="T20" fmla="*/ 45 w 132"/>
                  <a:gd name="T21" fmla="*/ 72 h 72"/>
                  <a:gd name="T22" fmla="*/ 72 w 132"/>
                  <a:gd name="T23" fmla="*/ 62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72"/>
                  <a:gd name="T38" fmla="*/ 132 w 132"/>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72">
                    <a:moveTo>
                      <a:pt x="72" y="62"/>
                    </a:moveTo>
                    <a:lnTo>
                      <a:pt x="132" y="29"/>
                    </a:lnTo>
                    <a:lnTo>
                      <a:pt x="131" y="15"/>
                    </a:lnTo>
                    <a:lnTo>
                      <a:pt x="114" y="3"/>
                    </a:lnTo>
                    <a:lnTo>
                      <a:pt x="92" y="0"/>
                    </a:lnTo>
                    <a:lnTo>
                      <a:pt x="71" y="3"/>
                    </a:lnTo>
                    <a:lnTo>
                      <a:pt x="9" y="32"/>
                    </a:lnTo>
                    <a:lnTo>
                      <a:pt x="0" y="45"/>
                    </a:lnTo>
                    <a:lnTo>
                      <a:pt x="3" y="60"/>
                    </a:lnTo>
                    <a:lnTo>
                      <a:pt x="24" y="71"/>
                    </a:lnTo>
                    <a:lnTo>
                      <a:pt x="45" y="72"/>
                    </a:lnTo>
                    <a:lnTo>
                      <a:pt x="72" y="62"/>
                    </a:lnTo>
                    <a:close/>
                  </a:path>
                </a:pathLst>
              </a:custGeom>
              <a:noFill/>
              <a:ln w="9525" cap="flat" cmpd="sng">
                <a:solidFill>
                  <a:schemeClr val="tx1"/>
                </a:solidFill>
                <a:prstDash val="solid"/>
                <a:round/>
                <a:headEnd/>
                <a:tailEnd/>
              </a:ln>
            </p:spPr>
            <p:txBody>
              <a:bodyPr/>
              <a:lstStyle/>
              <a:p>
                <a:endParaRPr lang="en-US" dirty="0"/>
              </a:p>
            </p:txBody>
          </p:sp>
          <p:sp>
            <p:nvSpPr>
              <p:cNvPr id="184710" name="Freeform 753"/>
              <p:cNvSpPr>
                <a:spLocks/>
              </p:cNvSpPr>
              <p:nvPr/>
            </p:nvSpPr>
            <p:spPr bwMode="auto">
              <a:xfrm>
                <a:off x="1569" y="2652"/>
                <a:ext cx="95" cy="66"/>
              </a:xfrm>
              <a:custGeom>
                <a:avLst/>
                <a:gdLst>
                  <a:gd name="T0" fmla="*/ 0 w 95"/>
                  <a:gd name="T1" fmla="*/ 56 h 66"/>
                  <a:gd name="T2" fmla="*/ 2 w 95"/>
                  <a:gd name="T3" fmla="*/ 32 h 66"/>
                  <a:gd name="T4" fmla="*/ 12 w 95"/>
                  <a:gd name="T5" fmla="*/ 15 h 66"/>
                  <a:gd name="T6" fmla="*/ 33 w 95"/>
                  <a:gd name="T7" fmla="*/ 3 h 66"/>
                  <a:gd name="T8" fmla="*/ 54 w 95"/>
                  <a:gd name="T9" fmla="*/ 0 h 66"/>
                  <a:gd name="T10" fmla="*/ 75 w 95"/>
                  <a:gd name="T11" fmla="*/ 3 h 66"/>
                  <a:gd name="T12" fmla="*/ 95 w 95"/>
                  <a:gd name="T13" fmla="*/ 24 h 66"/>
                  <a:gd name="T14" fmla="*/ 86 w 95"/>
                  <a:gd name="T15" fmla="*/ 38 h 66"/>
                  <a:gd name="T16" fmla="*/ 74 w 95"/>
                  <a:gd name="T17" fmla="*/ 35 h 66"/>
                  <a:gd name="T18" fmla="*/ 68 w 95"/>
                  <a:gd name="T19" fmla="*/ 20 h 66"/>
                  <a:gd name="T20" fmla="*/ 51 w 95"/>
                  <a:gd name="T21" fmla="*/ 12 h 66"/>
                  <a:gd name="T22" fmla="*/ 36 w 95"/>
                  <a:gd name="T23" fmla="*/ 18 h 66"/>
                  <a:gd name="T24" fmla="*/ 26 w 95"/>
                  <a:gd name="T25" fmla="*/ 36 h 66"/>
                  <a:gd name="T26" fmla="*/ 23 w 95"/>
                  <a:gd name="T27" fmla="*/ 51 h 66"/>
                  <a:gd name="T28" fmla="*/ 23 w 95"/>
                  <a:gd name="T29" fmla="*/ 63 h 66"/>
                  <a:gd name="T30" fmla="*/ 8 w 95"/>
                  <a:gd name="T31" fmla="*/ 66 h 66"/>
                  <a:gd name="T32" fmla="*/ 0 w 95"/>
                  <a:gd name="T33" fmla="*/ 5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66"/>
                  <a:gd name="T53" fmla="*/ 95 w 95"/>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66">
                    <a:moveTo>
                      <a:pt x="0" y="56"/>
                    </a:moveTo>
                    <a:lnTo>
                      <a:pt x="2" y="32"/>
                    </a:lnTo>
                    <a:lnTo>
                      <a:pt x="12" y="15"/>
                    </a:lnTo>
                    <a:lnTo>
                      <a:pt x="33" y="3"/>
                    </a:lnTo>
                    <a:lnTo>
                      <a:pt x="54" y="0"/>
                    </a:lnTo>
                    <a:lnTo>
                      <a:pt x="75" y="3"/>
                    </a:lnTo>
                    <a:lnTo>
                      <a:pt x="95" y="24"/>
                    </a:lnTo>
                    <a:lnTo>
                      <a:pt x="86" y="38"/>
                    </a:lnTo>
                    <a:lnTo>
                      <a:pt x="74" y="35"/>
                    </a:lnTo>
                    <a:lnTo>
                      <a:pt x="68" y="20"/>
                    </a:lnTo>
                    <a:lnTo>
                      <a:pt x="51" y="12"/>
                    </a:lnTo>
                    <a:lnTo>
                      <a:pt x="36" y="18"/>
                    </a:lnTo>
                    <a:lnTo>
                      <a:pt x="26" y="36"/>
                    </a:lnTo>
                    <a:lnTo>
                      <a:pt x="23" y="51"/>
                    </a:lnTo>
                    <a:lnTo>
                      <a:pt x="23" y="63"/>
                    </a:lnTo>
                    <a:lnTo>
                      <a:pt x="8" y="66"/>
                    </a:lnTo>
                    <a:lnTo>
                      <a:pt x="0" y="56"/>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grpSp>
          <p:nvGrpSpPr>
            <p:cNvPr id="184855" name="Group 758"/>
            <p:cNvGrpSpPr>
              <a:grpSpLocks/>
            </p:cNvGrpSpPr>
            <p:nvPr/>
          </p:nvGrpSpPr>
          <p:grpSpPr bwMode="auto">
            <a:xfrm flipH="1">
              <a:off x="4116388" y="4186238"/>
              <a:ext cx="139700" cy="133351"/>
              <a:chOff x="1548" y="2652"/>
              <a:chExt cx="132" cy="84"/>
            </a:xfrm>
          </p:grpSpPr>
          <p:sp>
            <p:nvSpPr>
              <p:cNvPr id="184707" name="Freeform 759"/>
              <p:cNvSpPr>
                <a:spLocks/>
              </p:cNvSpPr>
              <p:nvPr/>
            </p:nvSpPr>
            <p:spPr bwMode="auto">
              <a:xfrm>
                <a:off x="1548" y="2664"/>
                <a:ext cx="132" cy="72"/>
              </a:xfrm>
              <a:custGeom>
                <a:avLst/>
                <a:gdLst>
                  <a:gd name="T0" fmla="*/ 72 w 132"/>
                  <a:gd name="T1" fmla="*/ 62 h 72"/>
                  <a:gd name="T2" fmla="*/ 132 w 132"/>
                  <a:gd name="T3" fmla="*/ 29 h 72"/>
                  <a:gd name="T4" fmla="*/ 131 w 132"/>
                  <a:gd name="T5" fmla="*/ 15 h 72"/>
                  <a:gd name="T6" fmla="*/ 114 w 132"/>
                  <a:gd name="T7" fmla="*/ 3 h 72"/>
                  <a:gd name="T8" fmla="*/ 92 w 132"/>
                  <a:gd name="T9" fmla="*/ 0 h 72"/>
                  <a:gd name="T10" fmla="*/ 71 w 132"/>
                  <a:gd name="T11" fmla="*/ 3 h 72"/>
                  <a:gd name="T12" fmla="*/ 9 w 132"/>
                  <a:gd name="T13" fmla="*/ 32 h 72"/>
                  <a:gd name="T14" fmla="*/ 0 w 132"/>
                  <a:gd name="T15" fmla="*/ 45 h 72"/>
                  <a:gd name="T16" fmla="*/ 3 w 132"/>
                  <a:gd name="T17" fmla="*/ 60 h 72"/>
                  <a:gd name="T18" fmla="*/ 24 w 132"/>
                  <a:gd name="T19" fmla="*/ 71 h 72"/>
                  <a:gd name="T20" fmla="*/ 45 w 132"/>
                  <a:gd name="T21" fmla="*/ 72 h 72"/>
                  <a:gd name="T22" fmla="*/ 72 w 132"/>
                  <a:gd name="T23" fmla="*/ 62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72"/>
                  <a:gd name="T38" fmla="*/ 132 w 132"/>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72">
                    <a:moveTo>
                      <a:pt x="72" y="62"/>
                    </a:moveTo>
                    <a:lnTo>
                      <a:pt x="132" y="29"/>
                    </a:lnTo>
                    <a:lnTo>
                      <a:pt x="131" y="15"/>
                    </a:lnTo>
                    <a:lnTo>
                      <a:pt x="114" y="3"/>
                    </a:lnTo>
                    <a:lnTo>
                      <a:pt x="92" y="0"/>
                    </a:lnTo>
                    <a:lnTo>
                      <a:pt x="71" y="3"/>
                    </a:lnTo>
                    <a:lnTo>
                      <a:pt x="9" y="32"/>
                    </a:lnTo>
                    <a:lnTo>
                      <a:pt x="0" y="45"/>
                    </a:lnTo>
                    <a:lnTo>
                      <a:pt x="3" y="60"/>
                    </a:lnTo>
                    <a:lnTo>
                      <a:pt x="24" y="71"/>
                    </a:lnTo>
                    <a:lnTo>
                      <a:pt x="45" y="72"/>
                    </a:lnTo>
                    <a:lnTo>
                      <a:pt x="72" y="62"/>
                    </a:lnTo>
                    <a:close/>
                  </a:path>
                </a:pathLst>
              </a:custGeom>
              <a:noFill/>
              <a:ln w="9525" cap="flat" cmpd="sng">
                <a:solidFill>
                  <a:schemeClr val="tx1"/>
                </a:solidFill>
                <a:prstDash val="solid"/>
                <a:round/>
                <a:headEnd/>
                <a:tailEnd/>
              </a:ln>
            </p:spPr>
            <p:txBody>
              <a:bodyPr/>
              <a:lstStyle/>
              <a:p>
                <a:endParaRPr lang="en-US" dirty="0"/>
              </a:p>
            </p:txBody>
          </p:sp>
          <p:sp>
            <p:nvSpPr>
              <p:cNvPr id="184708" name="Freeform 760"/>
              <p:cNvSpPr>
                <a:spLocks/>
              </p:cNvSpPr>
              <p:nvPr/>
            </p:nvSpPr>
            <p:spPr bwMode="auto">
              <a:xfrm>
                <a:off x="1569" y="2652"/>
                <a:ext cx="95" cy="66"/>
              </a:xfrm>
              <a:custGeom>
                <a:avLst/>
                <a:gdLst>
                  <a:gd name="T0" fmla="*/ 0 w 95"/>
                  <a:gd name="T1" fmla="*/ 56 h 66"/>
                  <a:gd name="T2" fmla="*/ 2 w 95"/>
                  <a:gd name="T3" fmla="*/ 32 h 66"/>
                  <a:gd name="T4" fmla="*/ 12 w 95"/>
                  <a:gd name="T5" fmla="*/ 15 h 66"/>
                  <a:gd name="T6" fmla="*/ 33 w 95"/>
                  <a:gd name="T7" fmla="*/ 3 h 66"/>
                  <a:gd name="T8" fmla="*/ 54 w 95"/>
                  <a:gd name="T9" fmla="*/ 0 h 66"/>
                  <a:gd name="T10" fmla="*/ 75 w 95"/>
                  <a:gd name="T11" fmla="*/ 3 h 66"/>
                  <a:gd name="T12" fmla="*/ 95 w 95"/>
                  <a:gd name="T13" fmla="*/ 24 h 66"/>
                  <a:gd name="T14" fmla="*/ 86 w 95"/>
                  <a:gd name="T15" fmla="*/ 38 h 66"/>
                  <a:gd name="T16" fmla="*/ 74 w 95"/>
                  <a:gd name="T17" fmla="*/ 35 h 66"/>
                  <a:gd name="T18" fmla="*/ 68 w 95"/>
                  <a:gd name="T19" fmla="*/ 20 h 66"/>
                  <a:gd name="T20" fmla="*/ 51 w 95"/>
                  <a:gd name="T21" fmla="*/ 12 h 66"/>
                  <a:gd name="T22" fmla="*/ 36 w 95"/>
                  <a:gd name="T23" fmla="*/ 18 h 66"/>
                  <a:gd name="T24" fmla="*/ 26 w 95"/>
                  <a:gd name="T25" fmla="*/ 36 h 66"/>
                  <a:gd name="T26" fmla="*/ 23 w 95"/>
                  <a:gd name="T27" fmla="*/ 51 h 66"/>
                  <a:gd name="T28" fmla="*/ 23 w 95"/>
                  <a:gd name="T29" fmla="*/ 63 h 66"/>
                  <a:gd name="T30" fmla="*/ 8 w 95"/>
                  <a:gd name="T31" fmla="*/ 66 h 66"/>
                  <a:gd name="T32" fmla="*/ 0 w 95"/>
                  <a:gd name="T33" fmla="*/ 5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66"/>
                  <a:gd name="T53" fmla="*/ 95 w 95"/>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66">
                    <a:moveTo>
                      <a:pt x="0" y="56"/>
                    </a:moveTo>
                    <a:lnTo>
                      <a:pt x="2" y="32"/>
                    </a:lnTo>
                    <a:lnTo>
                      <a:pt x="12" y="15"/>
                    </a:lnTo>
                    <a:lnTo>
                      <a:pt x="33" y="3"/>
                    </a:lnTo>
                    <a:lnTo>
                      <a:pt x="54" y="0"/>
                    </a:lnTo>
                    <a:lnTo>
                      <a:pt x="75" y="3"/>
                    </a:lnTo>
                    <a:lnTo>
                      <a:pt x="95" y="24"/>
                    </a:lnTo>
                    <a:lnTo>
                      <a:pt x="86" y="38"/>
                    </a:lnTo>
                    <a:lnTo>
                      <a:pt x="74" y="35"/>
                    </a:lnTo>
                    <a:lnTo>
                      <a:pt x="68" y="20"/>
                    </a:lnTo>
                    <a:lnTo>
                      <a:pt x="51" y="12"/>
                    </a:lnTo>
                    <a:lnTo>
                      <a:pt x="36" y="18"/>
                    </a:lnTo>
                    <a:lnTo>
                      <a:pt x="26" y="36"/>
                    </a:lnTo>
                    <a:lnTo>
                      <a:pt x="23" y="51"/>
                    </a:lnTo>
                    <a:lnTo>
                      <a:pt x="23" y="63"/>
                    </a:lnTo>
                    <a:lnTo>
                      <a:pt x="8" y="66"/>
                    </a:lnTo>
                    <a:lnTo>
                      <a:pt x="0" y="56"/>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sp>
          <p:nvSpPr>
            <p:cNvPr id="184392" name="Oval 598"/>
            <p:cNvSpPr>
              <a:spLocks noChangeArrowheads="1"/>
            </p:cNvSpPr>
            <p:nvPr/>
          </p:nvSpPr>
          <p:spPr bwMode="auto">
            <a:xfrm>
              <a:off x="4222751" y="4714875"/>
              <a:ext cx="485775" cy="466725"/>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393" name="Oval 599" descr="Dotted grid"/>
            <p:cNvSpPr>
              <a:spLocks noChangeArrowheads="1"/>
            </p:cNvSpPr>
            <p:nvPr/>
          </p:nvSpPr>
          <p:spPr bwMode="auto">
            <a:xfrm>
              <a:off x="4251326" y="4752975"/>
              <a:ext cx="428625" cy="400051"/>
            </a:xfrm>
            <a:prstGeom prst="ellipse">
              <a:avLst/>
            </a:prstGeom>
            <a:pattFill prst="dotGrid">
              <a:fgClr>
                <a:schemeClr val="tx1"/>
              </a:fgClr>
              <a:bgClr>
                <a:srgbClr val="FFFFFF"/>
              </a:bgClr>
            </a:pattFill>
            <a:ln w="9525">
              <a:solidFill>
                <a:schemeClr val="tx1"/>
              </a:solidFill>
              <a:round/>
              <a:headEnd/>
              <a:tailEnd/>
            </a:ln>
          </p:spPr>
          <p:txBody>
            <a:bodyPr wrap="none" anchor="ctr"/>
            <a:lstStyle/>
            <a:p>
              <a:endParaRPr lang="en-US" dirty="0">
                <a:latin typeface="Calibri" pitchFamily="34" charset="0"/>
              </a:endParaRPr>
            </a:p>
          </p:txBody>
        </p:sp>
        <p:sp>
          <p:nvSpPr>
            <p:cNvPr id="184394" name="Line 761"/>
            <p:cNvSpPr>
              <a:spLocks noChangeShapeType="1"/>
            </p:cNvSpPr>
            <p:nvPr/>
          </p:nvSpPr>
          <p:spPr bwMode="auto">
            <a:xfrm flipH="1">
              <a:off x="2090739" y="4267200"/>
              <a:ext cx="71437" cy="252413"/>
            </a:xfrm>
            <a:prstGeom prst="line">
              <a:avLst/>
            </a:prstGeom>
            <a:noFill/>
            <a:ln w="9525">
              <a:solidFill>
                <a:schemeClr val="tx1"/>
              </a:solidFill>
              <a:round/>
              <a:headEnd/>
              <a:tailEnd/>
            </a:ln>
          </p:spPr>
          <p:txBody>
            <a:bodyPr/>
            <a:lstStyle/>
            <a:p>
              <a:endParaRPr lang="en-US" dirty="0"/>
            </a:p>
          </p:txBody>
        </p:sp>
        <p:sp>
          <p:nvSpPr>
            <p:cNvPr id="184395" name="Line 762"/>
            <p:cNvSpPr>
              <a:spLocks noChangeShapeType="1"/>
            </p:cNvSpPr>
            <p:nvPr/>
          </p:nvSpPr>
          <p:spPr bwMode="auto">
            <a:xfrm>
              <a:off x="4738689" y="4257675"/>
              <a:ext cx="71437" cy="242888"/>
            </a:xfrm>
            <a:prstGeom prst="line">
              <a:avLst/>
            </a:prstGeom>
            <a:noFill/>
            <a:ln w="9525">
              <a:solidFill>
                <a:schemeClr val="tx1"/>
              </a:solidFill>
              <a:round/>
              <a:headEnd/>
              <a:tailEnd/>
            </a:ln>
          </p:spPr>
          <p:txBody>
            <a:bodyPr/>
            <a:lstStyle/>
            <a:p>
              <a:endParaRPr lang="en-US" dirty="0"/>
            </a:p>
          </p:txBody>
        </p:sp>
        <p:grpSp>
          <p:nvGrpSpPr>
            <p:cNvPr id="184856" name="Group 765"/>
            <p:cNvGrpSpPr>
              <a:grpSpLocks/>
            </p:cNvGrpSpPr>
            <p:nvPr/>
          </p:nvGrpSpPr>
          <p:grpSpPr bwMode="auto">
            <a:xfrm flipH="1">
              <a:off x="1892301" y="5237164"/>
              <a:ext cx="249238" cy="117475"/>
              <a:chOff x="2617" y="3879"/>
              <a:chExt cx="157" cy="74"/>
            </a:xfrm>
          </p:grpSpPr>
          <p:sp>
            <p:nvSpPr>
              <p:cNvPr id="184705" name="Freeform 763"/>
              <p:cNvSpPr>
                <a:spLocks/>
              </p:cNvSpPr>
              <p:nvPr/>
            </p:nvSpPr>
            <p:spPr bwMode="auto">
              <a:xfrm>
                <a:off x="2617" y="3879"/>
                <a:ext cx="157" cy="74"/>
              </a:xfrm>
              <a:custGeom>
                <a:avLst/>
                <a:gdLst>
                  <a:gd name="T0" fmla="*/ 0 w 157"/>
                  <a:gd name="T1" fmla="*/ 72 h 74"/>
                  <a:gd name="T2" fmla="*/ 156 w 157"/>
                  <a:gd name="T3" fmla="*/ 74 h 74"/>
                  <a:gd name="T4" fmla="*/ 157 w 157"/>
                  <a:gd name="T5" fmla="*/ 49 h 74"/>
                  <a:gd name="T6" fmla="*/ 136 w 157"/>
                  <a:gd name="T7" fmla="*/ 1 h 74"/>
                  <a:gd name="T8" fmla="*/ 0 w 157"/>
                  <a:gd name="T9" fmla="*/ 0 h 74"/>
                  <a:gd name="T10" fmla="*/ 0 w 157"/>
                  <a:gd name="T11" fmla="*/ 72 h 74"/>
                  <a:gd name="T12" fmla="*/ 0 60000 65536"/>
                  <a:gd name="T13" fmla="*/ 0 60000 65536"/>
                  <a:gd name="T14" fmla="*/ 0 60000 65536"/>
                  <a:gd name="T15" fmla="*/ 0 60000 65536"/>
                  <a:gd name="T16" fmla="*/ 0 60000 65536"/>
                  <a:gd name="T17" fmla="*/ 0 60000 65536"/>
                  <a:gd name="T18" fmla="*/ 0 w 157"/>
                  <a:gd name="T19" fmla="*/ 0 h 74"/>
                  <a:gd name="T20" fmla="*/ 157 w 15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57" h="74">
                    <a:moveTo>
                      <a:pt x="0" y="72"/>
                    </a:moveTo>
                    <a:lnTo>
                      <a:pt x="156" y="74"/>
                    </a:lnTo>
                    <a:lnTo>
                      <a:pt x="157" y="49"/>
                    </a:lnTo>
                    <a:lnTo>
                      <a:pt x="136" y="1"/>
                    </a:lnTo>
                    <a:lnTo>
                      <a:pt x="0" y="0"/>
                    </a:lnTo>
                    <a:lnTo>
                      <a:pt x="0" y="72"/>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4706" name="Line 764"/>
              <p:cNvSpPr>
                <a:spLocks noChangeShapeType="1"/>
              </p:cNvSpPr>
              <p:nvPr/>
            </p:nvSpPr>
            <p:spPr bwMode="auto">
              <a:xfrm>
                <a:off x="2622" y="3927"/>
                <a:ext cx="150" cy="0"/>
              </a:xfrm>
              <a:prstGeom prst="line">
                <a:avLst/>
              </a:prstGeom>
              <a:noFill/>
              <a:ln w="9525">
                <a:solidFill>
                  <a:schemeClr val="tx1"/>
                </a:solidFill>
                <a:round/>
                <a:headEnd/>
                <a:tailEnd/>
              </a:ln>
            </p:spPr>
            <p:txBody>
              <a:bodyPr/>
              <a:lstStyle/>
              <a:p>
                <a:endParaRPr lang="en-US" dirty="0"/>
              </a:p>
            </p:txBody>
          </p:sp>
        </p:grpSp>
        <p:grpSp>
          <p:nvGrpSpPr>
            <p:cNvPr id="184857" name="Group 766"/>
            <p:cNvGrpSpPr>
              <a:grpSpLocks/>
            </p:cNvGrpSpPr>
            <p:nvPr/>
          </p:nvGrpSpPr>
          <p:grpSpPr bwMode="auto">
            <a:xfrm>
              <a:off x="4760914" y="5235576"/>
              <a:ext cx="249237" cy="117475"/>
              <a:chOff x="2617" y="3879"/>
              <a:chExt cx="157" cy="74"/>
            </a:xfrm>
          </p:grpSpPr>
          <p:sp>
            <p:nvSpPr>
              <p:cNvPr id="184703" name="Freeform 767"/>
              <p:cNvSpPr>
                <a:spLocks/>
              </p:cNvSpPr>
              <p:nvPr/>
            </p:nvSpPr>
            <p:spPr bwMode="auto">
              <a:xfrm>
                <a:off x="2617" y="3879"/>
                <a:ext cx="157" cy="74"/>
              </a:xfrm>
              <a:custGeom>
                <a:avLst/>
                <a:gdLst>
                  <a:gd name="T0" fmla="*/ 0 w 157"/>
                  <a:gd name="T1" fmla="*/ 72 h 74"/>
                  <a:gd name="T2" fmla="*/ 156 w 157"/>
                  <a:gd name="T3" fmla="*/ 74 h 74"/>
                  <a:gd name="T4" fmla="*/ 157 w 157"/>
                  <a:gd name="T5" fmla="*/ 49 h 74"/>
                  <a:gd name="T6" fmla="*/ 136 w 157"/>
                  <a:gd name="T7" fmla="*/ 1 h 74"/>
                  <a:gd name="T8" fmla="*/ 0 w 157"/>
                  <a:gd name="T9" fmla="*/ 0 h 74"/>
                  <a:gd name="T10" fmla="*/ 0 w 157"/>
                  <a:gd name="T11" fmla="*/ 72 h 74"/>
                  <a:gd name="T12" fmla="*/ 0 60000 65536"/>
                  <a:gd name="T13" fmla="*/ 0 60000 65536"/>
                  <a:gd name="T14" fmla="*/ 0 60000 65536"/>
                  <a:gd name="T15" fmla="*/ 0 60000 65536"/>
                  <a:gd name="T16" fmla="*/ 0 60000 65536"/>
                  <a:gd name="T17" fmla="*/ 0 60000 65536"/>
                  <a:gd name="T18" fmla="*/ 0 w 157"/>
                  <a:gd name="T19" fmla="*/ 0 h 74"/>
                  <a:gd name="T20" fmla="*/ 157 w 15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57" h="74">
                    <a:moveTo>
                      <a:pt x="0" y="72"/>
                    </a:moveTo>
                    <a:lnTo>
                      <a:pt x="156" y="74"/>
                    </a:lnTo>
                    <a:lnTo>
                      <a:pt x="157" y="49"/>
                    </a:lnTo>
                    <a:lnTo>
                      <a:pt x="136" y="1"/>
                    </a:lnTo>
                    <a:lnTo>
                      <a:pt x="0" y="0"/>
                    </a:lnTo>
                    <a:lnTo>
                      <a:pt x="0" y="72"/>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4704" name="Line 768"/>
              <p:cNvSpPr>
                <a:spLocks noChangeShapeType="1"/>
              </p:cNvSpPr>
              <p:nvPr/>
            </p:nvSpPr>
            <p:spPr bwMode="auto">
              <a:xfrm>
                <a:off x="2622" y="3927"/>
                <a:ext cx="150" cy="0"/>
              </a:xfrm>
              <a:prstGeom prst="line">
                <a:avLst/>
              </a:prstGeom>
              <a:noFill/>
              <a:ln w="9525">
                <a:solidFill>
                  <a:schemeClr val="tx1"/>
                </a:solidFill>
                <a:round/>
                <a:headEnd/>
                <a:tailEnd/>
              </a:ln>
            </p:spPr>
            <p:txBody>
              <a:bodyPr/>
              <a:lstStyle/>
              <a:p>
                <a:endParaRPr lang="en-US" dirty="0"/>
              </a:p>
            </p:txBody>
          </p:sp>
        </p:grpSp>
        <p:sp>
          <p:nvSpPr>
            <p:cNvPr id="184398" name="Freeform 769"/>
            <p:cNvSpPr>
              <a:spLocks/>
            </p:cNvSpPr>
            <p:nvPr/>
          </p:nvSpPr>
          <p:spPr bwMode="auto">
            <a:xfrm>
              <a:off x="1501776" y="3060700"/>
              <a:ext cx="3898900" cy="203200"/>
            </a:xfrm>
            <a:custGeom>
              <a:avLst/>
              <a:gdLst>
                <a:gd name="T0" fmla="*/ 298450 w 2456"/>
                <a:gd name="T1" fmla="*/ 44450 h 128"/>
                <a:gd name="T2" fmla="*/ 3636963 w 2456"/>
                <a:gd name="T3" fmla="*/ 44450 h 128"/>
                <a:gd name="T4" fmla="*/ 3670300 w 2456"/>
                <a:gd name="T5" fmla="*/ 44450 h 128"/>
                <a:gd name="T6" fmla="*/ 3713163 w 2456"/>
                <a:gd name="T7" fmla="*/ 53975 h 128"/>
                <a:gd name="T8" fmla="*/ 3770313 w 2456"/>
                <a:gd name="T9" fmla="*/ 82550 h 128"/>
                <a:gd name="T10" fmla="*/ 3808413 w 2456"/>
                <a:gd name="T11" fmla="*/ 115887 h 128"/>
                <a:gd name="T12" fmla="*/ 3841750 w 2456"/>
                <a:gd name="T13" fmla="*/ 149225 h 128"/>
                <a:gd name="T14" fmla="*/ 3865563 w 2456"/>
                <a:gd name="T15" fmla="*/ 201612 h 128"/>
                <a:gd name="T16" fmla="*/ 3898900 w 2456"/>
                <a:gd name="T17" fmla="*/ 201612 h 128"/>
                <a:gd name="T18" fmla="*/ 3889375 w 2456"/>
                <a:gd name="T19" fmla="*/ 155575 h 128"/>
                <a:gd name="T20" fmla="*/ 3863975 w 2456"/>
                <a:gd name="T21" fmla="*/ 114300 h 128"/>
                <a:gd name="T22" fmla="*/ 3829050 w 2456"/>
                <a:gd name="T23" fmla="*/ 79375 h 128"/>
                <a:gd name="T24" fmla="*/ 3787775 w 2456"/>
                <a:gd name="T25" fmla="*/ 44450 h 128"/>
                <a:gd name="T26" fmla="*/ 3749675 w 2456"/>
                <a:gd name="T27" fmla="*/ 22225 h 128"/>
                <a:gd name="T28" fmla="*/ 3708400 w 2456"/>
                <a:gd name="T29" fmla="*/ 6350 h 128"/>
                <a:gd name="T30" fmla="*/ 3651250 w 2456"/>
                <a:gd name="T31" fmla="*/ 0 h 128"/>
                <a:gd name="T32" fmla="*/ 295275 w 2456"/>
                <a:gd name="T33" fmla="*/ 0 h 128"/>
                <a:gd name="T34" fmla="*/ 228600 w 2456"/>
                <a:gd name="T35" fmla="*/ 6350 h 128"/>
                <a:gd name="T36" fmla="*/ 174625 w 2456"/>
                <a:gd name="T37" fmla="*/ 19050 h 128"/>
                <a:gd name="T38" fmla="*/ 127000 w 2456"/>
                <a:gd name="T39" fmla="*/ 34925 h 128"/>
                <a:gd name="T40" fmla="*/ 84137 w 2456"/>
                <a:gd name="T41" fmla="*/ 63500 h 128"/>
                <a:gd name="T42" fmla="*/ 50800 w 2456"/>
                <a:gd name="T43" fmla="*/ 101600 h 128"/>
                <a:gd name="T44" fmla="*/ 19050 w 2456"/>
                <a:gd name="T45" fmla="*/ 149225 h 128"/>
                <a:gd name="T46" fmla="*/ 0 w 2456"/>
                <a:gd name="T47" fmla="*/ 196850 h 128"/>
                <a:gd name="T48" fmla="*/ 41275 w 2456"/>
                <a:gd name="T49" fmla="*/ 203200 h 128"/>
                <a:gd name="T50" fmla="*/ 66675 w 2456"/>
                <a:gd name="T51" fmla="*/ 152400 h 128"/>
                <a:gd name="T52" fmla="*/ 117475 w 2456"/>
                <a:gd name="T53" fmla="*/ 96837 h 128"/>
                <a:gd name="T54" fmla="*/ 168275 w 2456"/>
                <a:gd name="T55" fmla="*/ 66675 h 128"/>
                <a:gd name="T56" fmla="*/ 238125 w 2456"/>
                <a:gd name="T57" fmla="*/ 44450 h 128"/>
                <a:gd name="T58" fmla="*/ 298450 w 2456"/>
                <a:gd name="T59" fmla="*/ 44450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56"/>
                <a:gd name="T91" fmla="*/ 0 h 128"/>
                <a:gd name="T92" fmla="*/ 2456 w 2456"/>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56" h="128">
                  <a:moveTo>
                    <a:pt x="188" y="28"/>
                  </a:moveTo>
                  <a:lnTo>
                    <a:pt x="2291" y="28"/>
                  </a:lnTo>
                  <a:lnTo>
                    <a:pt x="2312" y="28"/>
                  </a:lnTo>
                  <a:lnTo>
                    <a:pt x="2339" y="34"/>
                  </a:lnTo>
                  <a:lnTo>
                    <a:pt x="2375" y="52"/>
                  </a:lnTo>
                  <a:lnTo>
                    <a:pt x="2399" y="73"/>
                  </a:lnTo>
                  <a:lnTo>
                    <a:pt x="2420" y="94"/>
                  </a:lnTo>
                  <a:lnTo>
                    <a:pt x="2435" y="127"/>
                  </a:lnTo>
                  <a:lnTo>
                    <a:pt x="2456" y="127"/>
                  </a:lnTo>
                  <a:lnTo>
                    <a:pt x="2450" y="98"/>
                  </a:lnTo>
                  <a:lnTo>
                    <a:pt x="2434" y="72"/>
                  </a:lnTo>
                  <a:lnTo>
                    <a:pt x="2412" y="50"/>
                  </a:lnTo>
                  <a:lnTo>
                    <a:pt x="2386" y="28"/>
                  </a:lnTo>
                  <a:lnTo>
                    <a:pt x="2362" y="14"/>
                  </a:lnTo>
                  <a:lnTo>
                    <a:pt x="2336" y="4"/>
                  </a:lnTo>
                  <a:lnTo>
                    <a:pt x="2300" y="0"/>
                  </a:lnTo>
                  <a:lnTo>
                    <a:pt x="186" y="0"/>
                  </a:lnTo>
                  <a:lnTo>
                    <a:pt x="144" y="4"/>
                  </a:lnTo>
                  <a:lnTo>
                    <a:pt x="110" y="12"/>
                  </a:lnTo>
                  <a:lnTo>
                    <a:pt x="80" y="22"/>
                  </a:lnTo>
                  <a:lnTo>
                    <a:pt x="53" y="40"/>
                  </a:lnTo>
                  <a:lnTo>
                    <a:pt x="32" y="64"/>
                  </a:lnTo>
                  <a:lnTo>
                    <a:pt x="12" y="94"/>
                  </a:lnTo>
                  <a:lnTo>
                    <a:pt x="0" y="124"/>
                  </a:lnTo>
                  <a:lnTo>
                    <a:pt x="26" y="128"/>
                  </a:lnTo>
                  <a:lnTo>
                    <a:pt x="42" y="96"/>
                  </a:lnTo>
                  <a:lnTo>
                    <a:pt x="74" y="61"/>
                  </a:lnTo>
                  <a:lnTo>
                    <a:pt x="106" y="42"/>
                  </a:lnTo>
                  <a:lnTo>
                    <a:pt x="150" y="28"/>
                  </a:lnTo>
                  <a:lnTo>
                    <a:pt x="188" y="28"/>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4858" name="Group 785"/>
            <p:cNvGrpSpPr>
              <a:grpSpLocks/>
            </p:cNvGrpSpPr>
            <p:nvPr/>
          </p:nvGrpSpPr>
          <p:grpSpPr bwMode="auto">
            <a:xfrm>
              <a:off x="1270011" y="3570302"/>
              <a:ext cx="349253" cy="563565"/>
              <a:chOff x="800" y="2249"/>
              <a:chExt cx="220" cy="355"/>
            </a:xfrm>
          </p:grpSpPr>
          <p:sp>
            <p:nvSpPr>
              <p:cNvPr id="184699" name="AutoShape 777"/>
              <p:cNvSpPr>
                <a:spLocks noChangeArrowheads="1"/>
              </p:cNvSpPr>
              <p:nvPr/>
            </p:nvSpPr>
            <p:spPr bwMode="auto">
              <a:xfrm flipH="1">
                <a:off x="800" y="2289"/>
                <a:ext cx="114" cy="297"/>
              </a:xfrm>
              <a:prstGeom prst="roundRect">
                <a:avLst>
                  <a:gd name="adj" fmla="val 26264"/>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4700" name="Freeform 778"/>
              <p:cNvSpPr>
                <a:spLocks/>
              </p:cNvSpPr>
              <p:nvPr/>
            </p:nvSpPr>
            <p:spPr bwMode="auto">
              <a:xfrm flipH="1">
                <a:off x="907" y="2287"/>
                <a:ext cx="24" cy="300"/>
              </a:xfrm>
              <a:custGeom>
                <a:avLst/>
                <a:gdLst>
                  <a:gd name="T0" fmla="*/ 24 w 24"/>
                  <a:gd name="T1" fmla="*/ 0 h 300"/>
                  <a:gd name="T2" fmla="*/ 4 w 24"/>
                  <a:gd name="T3" fmla="*/ 14 h 300"/>
                  <a:gd name="T4" fmla="*/ 0 w 24"/>
                  <a:gd name="T5" fmla="*/ 30 h 300"/>
                  <a:gd name="T6" fmla="*/ 0 w 24"/>
                  <a:gd name="T7" fmla="*/ 267 h 300"/>
                  <a:gd name="T8" fmla="*/ 3 w 24"/>
                  <a:gd name="T9" fmla="*/ 284 h 300"/>
                  <a:gd name="T10" fmla="*/ 12 w 24"/>
                  <a:gd name="T11" fmla="*/ 293 h 300"/>
                  <a:gd name="T12" fmla="*/ 24 w 24"/>
                  <a:gd name="T13" fmla="*/ 300 h 300"/>
                  <a:gd name="T14" fmla="*/ 0 60000 65536"/>
                  <a:gd name="T15" fmla="*/ 0 60000 65536"/>
                  <a:gd name="T16" fmla="*/ 0 60000 65536"/>
                  <a:gd name="T17" fmla="*/ 0 60000 65536"/>
                  <a:gd name="T18" fmla="*/ 0 60000 65536"/>
                  <a:gd name="T19" fmla="*/ 0 60000 65536"/>
                  <a:gd name="T20" fmla="*/ 0 60000 65536"/>
                  <a:gd name="T21" fmla="*/ 0 w 24"/>
                  <a:gd name="T22" fmla="*/ 0 h 300"/>
                  <a:gd name="T23" fmla="*/ 24 w 24"/>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0">
                    <a:moveTo>
                      <a:pt x="24" y="0"/>
                    </a:moveTo>
                    <a:lnTo>
                      <a:pt x="4" y="14"/>
                    </a:lnTo>
                    <a:lnTo>
                      <a:pt x="0" y="30"/>
                    </a:lnTo>
                    <a:lnTo>
                      <a:pt x="0" y="267"/>
                    </a:lnTo>
                    <a:lnTo>
                      <a:pt x="3" y="284"/>
                    </a:lnTo>
                    <a:lnTo>
                      <a:pt x="12" y="293"/>
                    </a:lnTo>
                    <a:lnTo>
                      <a:pt x="24" y="3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701" name="Freeform 779"/>
              <p:cNvSpPr>
                <a:spLocks/>
              </p:cNvSpPr>
              <p:nvPr/>
            </p:nvSpPr>
            <p:spPr bwMode="auto">
              <a:xfrm flipH="1">
                <a:off x="979" y="2249"/>
                <a:ext cx="41" cy="60"/>
              </a:xfrm>
              <a:custGeom>
                <a:avLst/>
                <a:gdLst>
                  <a:gd name="T0" fmla="*/ 0 w 41"/>
                  <a:gd name="T1" fmla="*/ 0 h 60"/>
                  <a:gd name="T2" fmla="*/ 39 w 41"/>
                  <a:gd name="T3" fmla="*/ 0 h 60"/>
                  <a:gd name="T4" fmla="*/ 41 w 41"/>
                  <a:gd name="T5" fmla="*/ 60 h 60"/>
                  <a:gd name="T6" fmla="*/ 0 w 41"/>
                  <a:gd name="T7" fmla="*/ 60 h 60"/>
                  <a:gd name="T8" fmla="*/ 0 w 41"/>
                  <a:gd name="T9" fmla="*/ 0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0" y="0"/>
                    </a:moveTo>
                    <a:lnTo>
                      <a:pt x="39" y="0"/>
                    </a:lnTo>
                    <a:lnTo>
                      <a:pt x="41" y="60"/>
                    </a:lnTo>
                    <a:lnTo>
                      <a:pt x="0" y="60"/>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702" name="Freeform 780"/>
              <p:cNvSpPr>
                <a:spLocks/>
              </p:cNvSpPr>
              <p:nvPr/>
            </p:nvSpPr>
            <p:spPr bwMode="auto">
              <a:xfrm>
                <a:off x="828" y="2272"/>
                <a:ext cx="168" cy="332"/>
              </a:xfrm>
              <a:custGeom>
                <a:avLst/>
                <a:gdLst>
                  <a:gd name="T0" fmla="*/ 168 w 168"/>
                  <a:gd name="T1" fmla="*/ 0 h 332"/>
                  <a:gd name="T2" fmla="*/ 41 w 168"/>
                  <a:gd name="T3" fmla="*/ 0 h 332"/>
                  <a:gd name="T4" fmla="*/ 25 w 168"/>
                  <a:gd name="T5" fmla="*/ 5 h 332"/>
                  <a:gd name="T6" fmla="*/ 13 w 168"/>
                  <a:gd name="T7" fmla="*/ 16 h 332"/>
                  <a:gd name="T8" fmla="*/ 9 w 168"/>
                  <a:gd name="T9" fmla="*/ 24 h 332"/>
                  <a:gd name="T10" fmla="*/ 0 w 168"/>
                  <a:gd name="T11" fmla="*/ 44 h 332"/>
                  <a:gd name="T12" fmla="*/ 0 w 168"/>
                  <a:gd name="T13" fmla="*/ 292 h 332"/>
                  <a:gd name="T14" fmla="*/ 7 w 168"/>
                  <a:gd name="T15" fmla="*/ 307 h 332"/>
                  <a:gd name="T16" fmla="*/ 16 w 168"/>
                  <a:gd name="T17" fmla="*/ 317 h 332"/>
                  <a:gd name="T18" fmla="*/ 29 w 168"/>
                  <a:gd name="T19" fmla="*/ 327 h 332"/>
                  <a:gd name="T20" fmla="*/ 42 w 168"/>
                  <a:gd name="T21" fmla="*/ 332 h 332"/>
                  <a:gd name="T22" fmla="*/ 140 w 168"/>
                  <a:gd name="T23" fmla="*/ 331 h 332"/>
                  <a:gd name="T24" fmla="*/ 140 w 168"/>
                  <a:gd name="T25" fmla="*/ 316 h 332"/>
                  <a:gd name="T26" fmla="*/ 42 w 168"/>
                  <a:gd name="T27" fmla="*/ 316 h 332"/>
                  <a:gd name="T28" fmla="*/ 28 w 168"/>
                  <a:gd name="T29" fmla="*/ 305 h 332"/>
                  <a:gd name="T30" fmla="*/ 16 w 168"/>
                  <a:gd name="T31" fmla="*/ 292 h 332"/>
                  <a:gd name="T32" fmla="*/ 16 w 168"/>
                  <a:gd name="T33" fmla="*/ 40 h 332"/>
                  <a:gd name="T34" fmla="*/ 26 w 168"/>
                  <a:gd name="T35" fmla="*/ 25 h 332"/>
                  <a:gd name="T36" fmla="*/ 39 w 168"/>
                  <a:gd name="T37" fmla="*/ 16 h 332"/>
                  <a:gd name="T38" fmla="*/ 166 w 168"/>
                  <a:gd name="T39" fmla="*/ 16 h 332"/>
                  <a:gd name="T40" fmla="*/ 168 w 168"/>
                  <a:gd name="T41" fmla="*/ 0 h 3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332"/>
                  <a:gd name="T65" fmla="*/ 168 w 168"/>
                  <a:gd name="T66" fmla="*/ 332 h 3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332">
                    <a:moveTo>
                      <a:pt x="168" y="0"/>
                    </a:moveTo>
                    <a:lnTo>
                      <a:pt x="41" y="0"/>
                    </a:lnTo>
                    <a:lnTo>
                      <a:pt x="25" y="5"/>
                    </a:lnTo>
                    <a:lnTo>
                      <a:pt x="13" y="16"/>
                    </a:lnTo>
                    <a:lnTo>
                      <a:pt x="9" y="24"/>
                    </a:lnTo>
                    <a:lnTo>
                      <a:pt x="0" y="44"/>
                    </a:lnTo>
                    <a:lnTo>
                      <a:pt x="0" y="292"/>
                    </a:lnTo>
                    <a:lnTo>
                      <a:pt x="7" y="307"/>
                    </a:lnTo>
                    <a:lnTo>
                      <a:pt x="16" y="317"/>
                    </a:lnTo>
                    <a:lnTo>
                      <a:pt x="29" y="327"/>
                    </a:lnTo>
                    <a:lnTo>
                      <a:pt x="42" y="332"/>
                    </a:lnTo>
                    <a:lnTo>
                      <a:pt x="140" y="331"/>
                    </a:lnTo>
                    <a:lnTo>
                      <a:pt x="140" y="316"/>
                    </a:lnTo>
                    <a:lnTo>
                      <a:pt x="42" y="316"/>
                    </a:lnTo>
                    <a:lnTo>
                      <a:pt x="28" y="305"/>
                    </a:lnTo>
                    <a:lnTo>
                      <a:pt x="16" y="292"/>
                    </a:lnTo>
                    <a:lnTo>
                      <a:pt x="16" y="40"/>
                    </a:lnTo>
                    <a:lnTo>
                      <a:pt x="26" y="25"/>
                    </a:lnTo>
                    <a:lnTo>
                      <a:pt x="39" y="16"/>
                    </a:lnTo>
                    <a:lnTo>
                      <a:pt x="166" y="16"/>
                    </a:lnTo>
                    <a:lnTo>
                      <a:pt x="168"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4400" name="Freeform 783"/>
            <p:cNvSpPr>
              <a:spLocks/>
            </p:cNvSpPr>
            <p:nvPr/>
          </p:nvSpPr>
          <p:spPr bwMode="auto">
            <a:xfrm>
              <a:off x="5432426" y="4338639"/>
              <a:ext cx="220663" cy="117475"/>
            </a:xfrm>
            <a:custGeom>
              <a:avLst/>
              <a:gdLst>
                <a:gd name="T0" fmla="*/ 0 w 139"/>
                <a:gd name="T1" fmla="*/ 0 h 74"/>
                <a:gd name="T2" fmla="*/ 220663 w 139"/>
                <a:gd name="T3" fmla="*/ 100012 h 74"/>
                <a:gd name="T4" fmla="*/ 182563 w 139"/>
                <a:gd name="T5" fmla="*/ 117475 h 74"/>
                <a:gd name="T6" fmla="*/ 23813 w 139"/>
                <a:gd name="T7" fmla="*/ 114300 h 74"/>
                <a:gd name="T8" fmla="*/ 0 w 139"/>
                <a:gd name="T9" fmla="*/ 0 h 74"/>
                <a:gd name="T10" fmla="*/ 0 60000 65536"/>
                <a:gd name="T11" fmla="*/ 0 60000 65536"/>
                <a:gd name="T12" fmla="*/ 0 60000 65536"/>
                <a:gd name="T13" fmla="*/ 0 60000 65536"/>
                <a:gd name="T14" fmla="*/ 0 60000 65536"/>
                <a:gd name="T15" fmla="*/ 0 w 139"/>
                <a:gd name="T16" fmla="*/ 0 h 74"/>
                <a:gd name="T17" fmla="*/ 139 w 139"/>
                <a:gd name="T18" fmla="*/ 74 h 74"/>
              </a:gdLst>
              <a:ahLst/>
              <a:cxnLst>
                <a:cxn ang="T10">
                  <a:pos x="T0" y="T1"/>
                </a:cxn>
                <a:cxn ang="T11">
                  <a:pos x="T2" y="T3"/>
                </a:cxn>
                <a:cxn ang="T12">
                  <a:pos x="T4" y="T5"/>
                </a:cxn>
                <a:cxn ang="T13">
                  <a:pos x="T6" y="T7"/>
                </a:cxn>
                <a:cxn ang="T14">
                  <a:pos x="T8" y="T9"/>
                </a:cxn>
              </a:cxnLst>
              <a:rect l="T15" t="T16" r="T17" b="T18"/>
              <a:pathLst>
                <a:path w="139" h="74">
                  <a:moveTo>
                    <a:pt x="0" y="0"/>
                  </a:moveTo>
                  <a:lnTo>
                    <a:pt x="139" y="63"/>
                  </a:lnTo>
                  <a:lnTo>
                    <a:pt x="115" y="74"/>
                  </a:lnTo>
                  <a:lnTo>
                    <a:pt x="15" y="72"/>
                  </a:lnTo>
                  <a:lnTo>
                    <a:pt x="0" y="0"/>
                  </a:lnTo>
                  <a:close/>
                </a:path>
              </a:pathLst>
            </a:custGeom>
            <a:solidFill>
              <a:schemeClr val="bg1"/>
            </a:solidFill>
            <a:ln w="9525" cap="flat" cmpd="sng">
              <a:noFill/>
              <a:prstDash val="solid"/>
              <a:round/>
              <a:headEnd/>
              <a:tailEnd/>
            </a:ln>
          </p:spPr>
          <p:txBody>
            <a:bodyPr/>
            <a:lstStyle/>
            <a:p>
              <a:endParaRPr lang="en-US" dirty="0"/>
            </a:p>
          </p:txBody>
        </p:sp>
        <p:sp>
          <p:nvSpPr>
            <p:cNvPr id="184401" name="AutoShape 791"/>
            <p:cNvSpPr>
              <a:spLocks noChangeArrowheads="1"/>
            </p:cNvSpPr>
            <p:nvPr/>
          </p:nvSpPr>
          <p:spPr bwMode="auto">
            <a:xfrm>
              <a:off x="2674938" y="5553077"/>
              <a:ext cx="49212" cy="47625"/>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402" name="AutoShape 792"/>
            <p:cNvSpPr>
              <a:spLocks noChangeArrowheads="1"/>
            </p:cNvSpPr>
            <p:nvPr/>
          </p:nvSpPr>
          <p:spPr bwMode="auto">
            <a:xfrm>
              <a:off x="2765426" y="5632452"/>
              <a:ext cx="50800" cy="47625"/>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nvGrpSpPr>
            <p:cNvPr id="184859" name="Group 795"/>
            <p:cNvGrpSpPr>
              <a:grpSpLocks/>
            </p:cNvGrpSpPr>
            <p:nvPr/>
          </p:nvGrpSpPr>
          <p:grpSpPr bwMode="auto">
            <a:xfrm flipH="1">
              <a:off x="4110060" y="5549900"/>
              <a:ext cx="141286" cy="127000"/>
              <a:chOff x="1785" y="3520"/>
              <a:chExt cx="89" cy="80"/>
            </a:xfrm>
          </p:grpSpPr>
          <p:sp>
            <p:nvSpPr>
              <p:cNvPr id="184697" name="AutoShape 793"/>
              <p:cNvSpPr>
                <a:spLocks noChangeArrowheads="1"/>
              </p:cNvSpPr>
              <p:nvPr/>
            </p:nvSpPr>
            <p:spPr bwMode="auto">
              <a:xfrm>
                <a:off x="1785" y="3520"/>
                <a:ext cx="31" cy="30"/>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698" name="AutoShape 794"/>
              <p:cNvSpPr>
                <a:spLocks noChangeArrowheads="1"/>
              </p:cNvSpPr>
              <p:nvPr/>
            </p:nvSpPr>
            <p:spPr bwMode="auto">
              <a:xfrm>
                <a:off x="1842" y="3570"/>
                <a:ext cx="32" cy="30"/>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404" name="Freeform 796"/>
            <p:cNvSpPr>
              <a:spLocks/>
            </p:cNvSpPr>
            <p:nvPr/>
          </p:nvSpPr>
          <p:spPr bwMode="auto">
            <a:xfrm>
              <a:off x="2498725" y="2292350"/>
              <a:ext cx="1892300" cy="768351"/>
            </a:xfrm>
            <a:custGeom>
              <a:avLst/>
              <a:gdLst>
                <a:gd name="T0" fmla="*/ 0 w 1192"/>
                <a:gd name="T1" fmla="*/ 44450 h 484"/>
                <a:gd name="T2" fmla="*/ 25400 w 1192"/>
                <a:gd name="T3" fmla="*/ 768351 h 484"/>
                <a:gd name="T4" fmla="*/ 1863725 w 1192"/>
                <a:gd name="T5" fmla="*/ 768351 h 484"/>
                <a:gd name="T6" fmla="*/ 1892300 w 1192"/>
                <a:gd name="T7" fmla="*/ 41275 h 484"/>
                <a:gd name="T8" fmla="*/ 1708150 w 1192"/>
                <a:gd name="T9" fmla="*/ 0 h 484"/>
                <a:gd name="T10" fmla="*/ 1673225 w 1192"/>
                <a:gd name="T11" fmla="*/ 742951 h 484"/>
                <a:gd name="T12" fmla="*/ 219075 w 1192"/>
                <a:gd name="T13" fmla="*/ 742951 h 484"/>
                <a:gd name="T14" fmla="*/ 196850 w 1192"/>
                <a:gd name="T15" fmla="*/ 0 h 484"/>
                <a:gd name="T16" fmla="*/ 0 w 1192"/>
                <a:gd name="T17" fmla="*/ 44450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2"/>
                <a:gd name="T28" fmla="*/ 0 h 484"/>
                <a:gd name="T29" fmla="*/ 1192 w 1192"/>
                <a:gd name="T30" fmla="*/ 484 h 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2" h="484">
                  <a:moveTo>
                    <a:pt x="0" y="28"/>
                  </a:moveTo>
                  <a:lnTo>
                    <a:pt x="16" y="484"/>
                  </a:lnTo>
                  <a:lnTo>
                    <a:pt x="1174" y="484"/>
                  </a:lnTo>
                  <a:lnTo>
                    <a:pt x="1192" y="26"/>
                  </a:lnTo>
                  <a:lnTo>
                    <a:pt x="1076" y="0"/>
                  </a:lnTo>
                  <a:lnTo>
                    <a:pt x="1054" y="468"/>
                  </a:lnTo>
                  <a:lnTo>
                    <a:pt x="138" y="468"/>
                  </a:lnTo>
                  <a:lnTo>
                    <a:pt x="124" y="0"/>
                  </a:lnTo>
                  <a:lnTo>
                    <a:pt x="0" y="28"/>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28" name="Group 808"/>
            <p:cNvGrpSpPr>
              <a:grpSpLocks/>
            </p:cNvGrpSpPr>
            <p:nvPr/>
          </p:nvGrpSpPr>
          <p:grpSpPr bwMode="auto">
            <a:xfrm>
              <a:off x="2600325" y="2171701"/>
              <a:ext cx="1860550" cy="850900"/>
              <a:chOff x="1640" y="1352"/>
              <a:chExt cx="1172" cy="536"/>
            </a:xfrm>
          </p:grpSpPr>
          <p:sp>
            <p:nvSpPr>
              <p:cNvPr id="184691" name="Freeform 797"/>
              <p:cNvSpPr>
                <a:spLocks/>
              </p:cNvSpPr>
              <p:nvPr/>
            </p:nvSpPr>
            <p:spPr bwMode="auto">
              <a:xfrm>
                <a:off x="1640" y="1352"/>
                <a:ext cx="1172" cy="536"/>
              </a:xfrm>
              <a:custGeom>
                <a:avLst/>
                <a:gdLst>
                  <a:gd name="T0" fmla="*/ 480 w 1172"/>
                  <a:gd name="T1" fmla="*/ 0 h 536"/>
                  <a:gd name="T2" fmla="*/ 480 w 1172"/>
                  <a:gd name="T3" fmla="*/ 150 h 536"/>
                  <a:gd name="T4" fmla="*/ 484 w 1172"/>
                  <a:gd name="T5" fmla="*/ 163 h 536"/>
                  <a:gd name="T6" fmla="*/ 498 w 1172"/>
                  <a:gd name="T7" fmla="*/ 178 h 536"/>
                  <a:gd name="T8" fmla="*/ 514 w 1172"/>
                  <a:gd name="T9" fmla="*/ 187 h 536"/>
                  <a:gd name="T10" fmla="*/ 534 w 1172"/>
                  <a:gd name="T11" fmla="*/ 192 h 536"/>
                  <a:gd name="T12" fmla="*/ 552 w 1172"/>
                  <a:gd name="T13" fmla="*/ 190 h 536"/>
                  <a:gd name="T14" fmla="*/ 568 w 1172"/>
                  <a:gd name="T15" fmla="*/ 184 h 536"/>
                  <a:gd name="T16" fmla="*/ 585 w 1172"/>
                  <a:gd name="T17" fmla="*/ 171 h 536"/>
                  <a:gd name="T18" fmla="*/ 592 w 1172"/>
                  <a:gd name="T19" fmla="*/ 150 h 536"/>
                  <a:gd name="T20" fmla="*/ 592 w 1172"/>
                  <a:gd name="T21" fmla="*/ 0 h 536"/>
                  <a:gd name="T22" fmla="*/ 1172 w 1172"/>
                  <a:gd name="T23" fmla="*/ 0 h 536"/>
                  <a:gd name="T24" fmla="*/ 1172 w 1172"/>
                  <a:gd name="T25" fmla="*/ 150 h 536"/>
                  <a:gd name="T26" fmla="*/ 1018 w 1172"/>
                  <a:gd name="T27" fmla="*/ 280 h 536"/>
                  <a:gd name="T28" fmla="*/ 1018 w 1172"/>
                  <a:gd name="T29" fmla="*/ 444 h 536"/>
                  <a:gd name="T30" fmla="*/ 956 w 1172"/>
                  <a:gd name="T31" fmla="*/ 520 h 536"/>
                  <a:gd name="T32" fmla="*/ 180 w 1172"/>
                  <a:gd name="T33" fmla="*/ 520 h 536"/>
                  <a:gd name="T34" fmla="*/ 0 w 1172"/>
                  <a:gd name="T35" fmla="*/ 536 h 536"/>
                  <a:gd name="T36" fmla="*/ 0 w 1172"/>
                  <a:gd name="T37" fmla="*/ 20 h 536"/>
                  <a:gd name="T38" fmla="*/ 180 w 1172"/>
                  <a:gd name="T39" fmla="*/ 0 h 536"/>
                  <a:gd name="T40" fmla="*/ 480 w 1172"/>
                  <a:gd name="T41" fmla="*/ 0 h 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2"/>
                  <a:gd name="T64" fmla="*/ 0 h 536"/>
                  <a:gd name="T65" fmla="*/ 1172 w 1172"/>
                  <a:gd name="T66" fmla="*/ 536 h 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2" h="536">
                    <a:moveTo>
                      <a:pt x="480" y="0"/>
                    </a:moveTo>
                    <a:lnTo>
                      <a:pt x="480" y="150"/>
                    </a:lnTo>
                    <a:lnTo>
                      <a:pt x="484" y="163"/>
                    </a:lnTo>
                    <a:lnTo>
                      <a:pt x="498" y="178"/>
                    </a:lnTo>
                    <a:lnTo>
                      <a:pt x="514" y="187"/>
                    </a:lnTo>
                    <a:lnTo>
                      <a:pt x="534" y="192"/>
                    </a:lnTo>
                    <a:lnTo>
                      <a:pt x="552" y="190"/>
                    </a:lnTo>
                    <a:lnTo>
                      <a:pt x="568" y="184"/>
                    </a:lnTo>
                    <a:lnTo>
                      <a:pt x="585" y="171"/>
                    </a:lnTo>
                    <a:lnTo>
                      <a:pt x="592" y="150"/>
                    </a:lnTo>
                    <a:lnTo>
                      <a:pt x="592" y="0"/>
                    </a:lnTo>
                    <a:lnTo>
                      <a:pt x="1172" y="0"/>
                    </a:lnTo>
                    <a:lnTo>
                      <a:pt x="1172" y="150"/>
                    </a:lnTo>
                    <a:lnTo>
                      <a:pt x="1018" y="280"/>
                    </a:lnTo>
                    <a:lnTo>
                      <a:pt x="1018" y="444"/>
                    </a:lnTo>
                    <a:lnTo>
                      <a:pt x="956" y="520"/>
                    </a:lnTo>
                    <a:lnTo>
                      <a:pt x="180" y="520"/>
                    </a:lnTo>
                    <a:lnTo>
                      <a:pt x="0" y="536"/>
                    </a:lnTo>
                    <a:lnTo>
                      <a:pt x="0" y="20"/>
                    </a:lnTo>
                    <a:lnTo>
                      <a:pt x="180" y="0"/>
                    </a:lnTo>
                    <a:lnTo>
                      <a:pt x="48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692" name="Line 798"/>
              <p:cNvSpPr>
                <a:spLocks noChangeShapeType="1"/>
              </p:cNvSpPr>
              <p:nvPr/>
            </p:nvSpPr>
            <p:spPr bwMode="auto">
              <a:xfrm>
                <a:off x="1822" y="1364"/>
                <a:ext cx="0" cy="482"/>
              </a:xfrm>
              <a:prstGeom prst="line">
                <a:avLst/>
              </a:prstGeom>
              <a:noFill/>
              <a:ln w="9525">
                <a:solidFill>
                  <a:schemeClr val="tx1"/>
                </a:solidFill>
                <a:round/>
                <a:headEnd/>
                <a:tailEnd/>
              </a:ln>
            </p:spPr>
            <p:txBody>
              <a:bodyPr/>
              <a:lstStyle/>
              <a:p>
                <a:endParaRPr lang="en-US" dirty="0"/>
              </a:p>
            </p:txBody>
          </p:sp>
          <p:sp>
            <p:nvSpPr>
              <p:cNvPr id="184693" name="AutoShape 803"/>
              <p:cNvSpPr>
                <a:spLocks noChangeArrowheads="1"/>
              </p:cNvSpPr>
              <p:nvPr/>
            </p:nvSpPr>
            <p:spPr bwMode="auto">
              <a:xfrm>
                <a:off x="2101" y="1592"/>
                <a:ext cx="31" cy="30"/>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694" name="AutoShape 804"/>
              <p:cNvSpPr>
                <a:spLocks noChangeArrowheads="1"/>
              </p:cNvSpPr>
              <p:nvPr/>
            </p:nvSpPr>
            <p:spPr bwMode="auto">
              <a:xfrm>
                <a:off x="2100" y="1666"/>
                <a:ext cx="32" cy="30"/>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695" name="AutoShape 806"/>
              <p:cNvSpPr>
                <a:spLocks noChangeArrowheads="1"/>
              </p:cNvSpPr>
              <p:nvPr/>
            </p:nvSpPr>
            <p:spPr bwMode="auto">
              <a:xfrm>
                <a:off x="2213" y="1592"/>
                <a:ext cx="31" cy="30"/>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4696" name="AutoShape 807"/>
              <p:cNvSpPr>
                <a:spLocks noChangeArrowheads="1"/>
              </p:cNvSpPr>
              <p:nvPr/>
            </p:nvSpPr>
            <p:spPr bwMode="auto">
              <a:xfrm>
                <a:off x="2212" y="1666"/>
                <a:ext cx="32" cy="30"/>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29" name="Group 834"/>
            <p:cNvGrpSpPr>
              <a:grpSpLocks/>
            </p:cNvGrpSpPr>
            <p:nvPr/>
          </p:nvGrpSpPr>
          <p:grpSpPr bwMode="auto">
            <a:xfrm>
              <a:off x="4219575" y="2162175"/>
              <a:ext cx="165100" cy="88900"/>
              <a:chOff x="2630" y="1278"/>
              <a:chExt cx="104" cy="56"/>
            </a:xfrm>
          </p:grpSpPr>
          <p:sp>
            <p:nvSpPr>
              <p:cNvPr id="184689" name="Rectangle 832"/>
              <p:cNvSpPr>
                <a:spLocks noChangeArrowheads="1"/>
              </p:cNvSpPr>
              <p:nvPr/>
            </p:nvSpPr>
            <p:spPr bwMode="auto">
              <a:xfrm>
                <a:off x="2630" y="1278"/>
                <a:ext cx="104" cy="56"/>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90" name="Oval 833"/>
              <p:cNvSpPr>
                <a:spLocks noChangeArrowheads="1"/>
              </p:cNvSpPr>
              <p:nvPr/>
            </p:nvSpPr>
            <p:spPr bwMode="auto">
              <a:xfrm>
                <a:off x="2676" y="1280"/>
                <a:ext cx="48" cy="48"/>
              </a:xfrm>
              <a:prstGeom prst="ellipse">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grpSp>
        <p:sp>
          <p:nvSpPr>
            <p:cNvPr id="184407" name="Rectangle 835"/>
            <p:cNvSpPr>
              <a:spLocks noChangeArrowheads="1"/>
            </p:cNvSpPr>
            <p:nvPr/>
          </p:nvSpPr>
          <p:spPr bwMode="auto">
            <a:xfrm>
              <a:off x="2063751" y="3143251"/>
              <a:ext cx="1139825" cy="889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08" name="Rectangle 836"/>
            <p:cNvSpPr>
              <a:spLocks noChangeArrowheads="1"/>
            </p:cNvSpPr>
            <p:nvPr/>
          </p:nvSpPr>
          <p:spPr bwMode="auto">
            <a:xfrm>
              <a:off x="3663951" y="3136901"/>
              <a:ext cx="1355725" cy="889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09" name="AutoShape 837"/>
            <p:cNvSpPr>
              <a:spLocks noChangeArrowheads="1"/>
            </p:cNvSpPr>
            <p:nvPr/>
          </p:nvSpPr>
          <p:spPr bwMode="auto">
            <a:xfrm>
              <a:off x="3521076" y="2549526"/>
              <a:ext cx="50800" cy="47625"/>
            </a:xfrm>
            <a:prstGeom prst="hexagon">
              <a:avLst>
                <a:gd name="adj" fmla="val 26667"/>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10" name="AutoShape 838"/>
            <p:cNvSpPr>
              <a:spLocks noChangeArrowheads="1"/>
            </p:cNvSpPr>
            <p:nvPr/>
          </p:nvSpPr>
          <p:spPr bwMode="auto">
            <a:xfrm>
              <a:off x="3521076" y="2673352"/>
              <a:ext cx="50800" cy="47625"/>
            </a:xfrm>
            <a:prstGeom prst="hexagon">
              <a:avLst>
                <a:gd name="adj" fmla="val 26667"/>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30" name="Group 1025"/>
            <p:cNvGrpSpPr>
              <a:grpSpLocks/>
            </p:cNvGrpSpPr>
            <p:nvPr/>
          </p:nvGrpSpPr>
          <p:grpSpPr bwMode="auto">
            <a:xfrm>
              <a:off x="1687514" y="3016252"/>
              <a:ext cx="346075" cy="200025"/>
              <a:chOff x="969" y="1672"/>
              <a:chExt cx="218" cy="126"/>
            </a:xfrm>
          </p:grpSpPr>
          <p:sp>
            <p:nvSpPr>
              <p:cNvPr id="184686" name="Rectangle 789"/>
              <p:cNvSpPr>
                <a:spLocks noChangeArrowheads="1"/>
              </p:cNvSpPr>
              <p:nvPr/>
            </p:nvSpPr>
            <p:spPr bwMode="auto">
              <a:xfrm>
                <a:off x="969" y="1748"/>
                <a:ext cx="64" cy="50"/>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7" name="Oval 790"/>
              <p:cNvSpPr>
                <a:spLocks noChangeArrowheads="1"/>
              </p:cNvSpPr>
              <p:nvPr/>
            </p:nvSpPr>
            <p:spPr bwMode="auto">
              <a:xfrm>
                <a:off x="1069" y="1672"/>
                <a:ext cx="76" cy="52"/>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4688" name="Rectangle 788"/>
              <p:cNvSpPr>
                <a:spLocks noChangeArrowheads="1"/>
              </p:cNvSpPr>
              <p:nvPr/>
            </p:nvSpPr>
            <p:spPr bwMode="auto">
              <a:xfrm>
                <a:off x="1035" y="1700"/>
                <a:ext cx="152" cy="98"/>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2" name="Group 1026"/>
            <p:cNvGrpSpPr>
              <a:grpSpLocks/>
            </p:cNvGrpSpPr>
            <p:nvPr/>
          </p:nvGrpSpPr>
          <p:grpSpPr bwMode="auto">
            <a:xfrm>
              <a:off x="1395414" y="4129091"/>
              <a:ext cx="1905613" cy="573087"/>
              <a:chOff x="0" y="1263"/>
              <a:chExt cx="1329" cy="430"/>
            </a:xfrm>
          </p:grpSpPr>
          <p:grpSp>
            <p:nvGrpSpPr>
              <p:cNvPr id="133" name="Group 863"/>
              <p:cNvGrpSpPr>
                <a:grpSpLocks/>
              </p:cNvGrpSpPr>
              <p:nvPr/>
            </p:nvGrpSpPr>
            <p:grpSpPr bwMode="auto">
              <a:xfrm rot="-121336">
                <a:off x="6" y="1367"/>
                <a:ext cx="1205" cy="284"/>
                <a:chOff x="3238" y="1137"/>
                <a:chExt cx="902" cy="865"/>
              </a:xfrm>
            </p:grpSpPr>
            <p:sp>
              <p:nvSpPr>
                <p:cNvPr id="184664" name="AutoShape 864"/>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34" name="Group 865"/>
                <p:cNvGrpSpPr>
                  <a:grpSpLocks/>
                </p:cNvGrpSpPr>
                <p:nvPr/>
              </p:nvGrpSpPr>
              <p:grpSpPr bwMode="auto">
                <a:xfrm>
                  <a:off x="3287" y="1137"/>
                  <a:ext cx="398" cy="244"/>
                  <a:chOff x="3287" y="1137"/>
                  <a:chExt cx="398" cy="244"/>
                </a:xfrm>
              </p:grpSpPr>
              <p:sp>
                <p:nvSpPr>
                  <p:cNvPr id="184682" name="AutoShape 86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3" name="AutoShape 86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4" name="AutoShape 86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5" name="AutoShape 86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5" name="Group 870"/>
                <p:cNvGrpSpPr>
                  <a:grpSpLocks/>
                </p:cNvGrpSpPr>
                <p:nvPr/>
              </p:nvGrpSpPr>
              <p:grpSpPr bwMode="auto">
                <a:xfrm rot="4714562">
                  <a:off x="3794" y="1216"/>
                  <a:ext cx="398" cy="244"/>
                  <a:chOff x="3287" y="1137"/>
                  <a:chExt cx="398" cy="244"/>
                </a:xfrm>
              </p:grpSpPr>
              <p:sp>
                <p:nvSpPr>
                  <p:cNvPr id="184678" name="AutoShape 87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9" name="AutoShape 87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0" name="AutoShape 87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81" name="AutoShape 87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6" name="Group 875"/>
                <p:cNvGrpSpPr>
                  <a:grpSpLocks/>
                </p:cNvGrpSpPr>
                <p:nvPr/>
              </p:nvGrpSpPr>
              <p:grpSpPr bwMode="auto">
                <a:xfrm rot="-5488476">
                  <a:off x="3161" y="1604"/>
                  <a:ext cx="398" cy="244"/>
                  <a:chOff x="3287" y="1137"/>
                  <a:chExt cx="398" cy="244"/>
                </a:xfrm>
              </p:grpSpPr>
              <p:sp>
                <p:nvSpPr>
                  <p:cNvPr id="184674" name="AutoShape 87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5" name="AutoShape 87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6" name="AutoShape 87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7" name="AutoShape 87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7" name="Group 880"/>
                <p:cNvGrpSpPr>
                  <a:grpSpLocks/>
                </p:cNvGrpSpPr>
                <p:nvPr/>
              </p:nvGrpSpPr>
              <p:grpSpPr bwMode="auto">
                <a:xfrm rot="-10198482">
                  <a:off x="3631" y="1758"/>
                  <a:ext cx="398" cy="244"/>
                  <a:chOff x="3287" y="1137"/>
                  <a:chExt cx="398" cy="244"/>
                </a:xfrm>
              </p:grpSpPr>
              <p:sp>
                <p:nvSpPr>
                  <p:cNvPr id="184670" name="AutoShape 88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1" name="AutoShape 88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2" name="AutoShape 88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73" name="AutoShape 88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669" name="AutoShape 885"/>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8" name="Group 932"/>
              <p:cNvGrpSpPr>
                <a:grpSpLocks/>
              </p:cNvGrpSpPr>
              <p:nvPr/>
            </p:nvGrpSpPr>
            <p:grpSpPr bwMode="auto">
              <a:xfrm rot="-121336">
                <a:off x="0" y="1337"/>
                <a:ext cx="1205" cy="284"/>
                <a:chOff x="3238" y="1137"/>
                <a:chExt cx="902" cy="865"/>
              </a:xfrm>
            </p:grpSpPr>
            <p:sp>
              <p:nvSpPr>
                <p:cNvPr id="184642" name="AutoShape 933"/>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39" name="Group 934"/>
                <p:cNvGrpSpPr>
                  <a:grpSpLocks/>
                </p:cNvGrpSpPr>
                <p:nvPr/>
              </p:nvGrpSpPr>
              <p:grpSpPr bwMode="auto">
                <a:xfrm>
                  <a:off x="3287" y="1137"/>
                  <a:ext cx="398" cy="244"/>
                  <a:chOff x="3287" y="1137"/>
                  <a:chExt cx="398" cy="244"/>
                </a:xfrm>
              </p:grpSpPr>
              <p:sp>
                <p:nvSpPr>
                  <p:cNvPr id="184660" name="AutoShape 93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61" name="AutoShape 93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62" name="AutoShape 93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63" name="AutoShape 93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0" name="Group 939"/>
                <p:cNvGrpSpPr>
                  <a:grpSpLocks/>
                </p:cNvGrpSpPr>
                <p:nvPr/>
              </p:nvGrpSpPr>
              <p:grpSpPr bwMode="auto">
                <a:xfrm rot="4714562">
                  <a:off x="3794" y="1216"/>
                  <a:ext cx="398" cy="244"/>
                  <a:chOff x="3287" y="1137"/>
                  <a:chExt cx="398" cy="244"/>
                </a:xfrm>
              </p:grpSpPr>
              <p:sp>
                <p:nvSpPr>
                  <p:cNvPr id="184656" name="AutoShape 94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7" name="AutoShape 94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8" name="AutoShape 94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9" name="AutoShape 94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1" name="Group 944"/>
                <p:cNvGrpSpPr>
                  <a:grpSpLocks/>
                </p:cNvGrpSpPr>
                <p:nvPr/>
              </p:nvGrpSpPr>
              <p:grpSpPr bwMode="auto">
                <a:xfrm rot="-5488476">
                  <a:off x="3161" y="1604"/>
                  <a:ext cx="398" cy="244"/>
                  <a:chOff x="3287" y="1137"/>
                  <a:chExt cx="398" cy="244"/>
                </a:xfrm>
              </p:grpSpPr>
              <p:sp>
                <p:nvSpPr>
                  <p:cNvPr id="184652" name="AutoShape 94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3" name="AutoShape 94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4" name="AutoShape 94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5" name="AutoShape 94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2" name="Group 949"/>
                <p:cNvGrpSpPr>
                  <a:grpSpLocks/>
                </p:cNvGrpSpPr>
                <p:nvPr/>
              </p:nvGrpSpPr>
              <p:grpSpPr bwMode="auto">
                <a:xfrm rot="-10198482">
                  <a:off x="3631" y="1758"/>
                  <a:ext cx="398" cy="244"/>
                  <a:chOff x="3287" y="1137"/>
                  <a:chExt cx="398" cy="244"/>
                </a:xfrm>
              </p:grpSpPr>
              <p:sp>
                <p:nvSpPr>
                  <p:cNvPr id="184648" name="AutoShape 95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49" name="AutoShape 95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0" name="AutoShape 95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51" name="AutoShape 95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647" name="AutoShape 954"/>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3" name="Group 955"/>
              <p:cNvGrpSpPr>
                <a:grpSpLocks/>
              </p:cNvGrpSpPr>
              <p:nvPr/>
            </p:nvGrpSpPr>
            <p:grpSpPr bwMode="auto">
              <a:xfrm rot="121336" flipH="1">
                <a:off x="42" y="1355"/>
                <a:ext cx="1205" cy="284"/>
                <a:chOff x="3238" y="1137"/>
                <a:chExt cx="902" cy="865"/>
              </a:xfrm>
            </p:grpSpPr>
            <p:sp>
              <p:nvSpPr>
                <p:cNvPr id="184620" name="AutoShape 956"/>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44" name="Group 957"/>
                <p:cNvGrpSpPr>
                  <a:grpSpLocks/>
                </p:cNvGrpSpPr>
                <p:nvPr/>
              </p:nvGrpSpPr>
              <p:grpSpPr bwMode="auto">
                <a:xfrm>
                  <a:off x="3287" y="1137"/>
                  <a:ext cx="398" cy="244"/>
                  <a:chOff x="3287" y="1137"/>
                  <a:chExt cx="398" cy="244"/>
                </a:xfrm>
              </p:grpSpPr>
              <p:sp>
                <p:nvSpPr>
                  <p:cNvPr id="184638" name="AutoShape 95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9" name="AutoShape 95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40" name="AutoShape 96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41" name="AutoShape 96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5" name="Group 962"/>
                <p:cNvGrpSpPr>
                  <a:grpSpLocks/>
                </p:cNvGrpSpPr>
                <p:nvPr/>
              </p:nvGrpSpPr>
              <p:grpSpPr bwMode="auto">
                <a:xfrm rot="4714562">
                  <a:off x="3794" y="1216"/>
                  <a:ext cx="398" cy="244"/>
                  <a:chOff x="3287" y="1137"/>
                  <a:chExt cx="398" cy="244"/>
                </a:xfrm>
              </p:grpSpPr>
              <p:sp>
                <p:nvSpPr>
                  <p:cNvPr id="184634" name="AutoShape 96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5" name="AutoShape 96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6" name="AutoShape 96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7" name="AutoShape 96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6" name="Group 967"/>
                <p:cNvGrpSpPr>
                  <a:grpSpLocks/>
                </p:cNvGrpSpPr>
                <p:nvPr/>
              </p:nvGrpSpPr>
              <p:grpSpPr bwMode="auto">
                <a:xfrm rot="-5488476">
                  <a:off x="3161" y="1604"/>
                  <a:ext cx="398" cy="244"/>
                  <a:chOff x="3287" y="1137"/>
                  <a:chExt cx="398" cy="244"/>
                </a:xfrm>
              </p:grpSpPr>
              <p:sp>
                <p:nvSpPr>
                  <p:cNvPr id="184630" name="AutoShape 96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1" name="AutoShape 96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2" name="AutoShape 97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33" name="AutoShape 97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7" name="Group 972"/>
                <p:cNvGrpSpPr>
                  <a:grpSpLocks/>
                </p:cNvGrpSpPr>
                <p:nvPr/>
              </p:nvGrpSpPr>
              <p:grpSpPr bwMode="auto">
                <a:xfrm rot="-10198482">
                  <a:off x="3631" y="1758"/>
                  <a:ext cx="398" cy="244"/>
                  <a:chOff x="3287" y="1137"/>
                  <a:chExt cx="398" cy="244"/>
                </a:xfrm>
              </p:grpSpPr>
              <p:sp>
                <p:nvSpPr>
                  <p:cNvPr id="184626" name="AutoShape 97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27" name="AutoShape 97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28" name="AutoShape 97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29" name="AutoShape 97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625" name="AutoShape 977"/>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8" name="Group 978"/>
              <p:cNvGrpSpPr>
                <a:grpSpLocks/>
              </p:cNvGrpSpPr>
              <p:nvPr/>
            </p:nvGrpSpPr>
            <p:grpSpPr bwMode="auto">
              <a:xfrm rot="-5435852">
                <a:off x="495" y="858"/>
                <a:ext cx="382" cy="1287"/>
                <a:chOff x="3238" y="1137"/>
                <a:chExt cx="902" cy="865"/>
              </a:xfrm>
            </p:grpSpPr>
            <p:sp>
              <p:nvSpPr>
                <p:cNvPr id="184598" name="AutoShape 979"/>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49" name="Group 980"/>
                <p:cNvGrpSpPr>
                  <a:grpSpLocks/>
                </p:cNvGrpSpPr>
                <p:nvPr/>
              </p:nvGrpSpPr>
              <p:grpSpPr bwMode="auto">
                <a:xfrm>
                  <a:off x="3287" y="1137"/>
                  <a:ext cx="398" cy="244"/>
                  <a:chOff x="3287" y="1137"/>
                  <a:chExt cx="398" cy="244"/>
                </a:xfrm>
              </p:grpSpPr>
              <p:sp>
                <p:nvSpPr>
                  <p:cNvPr id="184616" name="AutoShape 98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7" name="AutoShape 98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8" name="AutoShape 98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9" name="AutoShape 98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0" name="Group 985"/>
                <p:cNvGrpSpPr>
                  <a:grpSpLocks/>
                </p:cNvGrpSpPr>
                <p:nvPr/>
              </p:nvGrpSpPr>
              <p:grpSpPr bwMode="auto">
                <a:xfrm rot="4714562">
                  <a:off x="3794" y="1216"/>
                  <a:ext cx="398" cy="244"/>
                  <a:chOff x="3287" y="1137"/>
                  <a:chExt cx="398" cy="244"/>
                </a:xfrm>
              </p:grpSpPr>
              <p:sp>
                <p:nvSpPr>
                  <p:cNvPr id="184612" name="AutoShape 98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3" name="AutoShape 98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4" name="AutoShape 98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5" name="AutoShape 98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1" name="Group 990"/>
                <p:cNvGrpSpPr>
                  <a:grpSpLocks/>
                </p:cNvGrpSpPr>
                <p:nvPr/>
              </p:nvGrpSpPr>
              <p:grpSpPr bwMode="auto">
                <a:xfrm rot="-5488476">
                  <a:off x="3161" y="1604"/>
                  <a:ext cx="398" cy="244"/>
                  <a:chOff x="3287" y="1137"/>
                  <a:chExt cx="398" cy="244"/>
                </a:xfrm>
              </p:grpSpPr>
              <p:sp>
                <p:nvSpPr>
                  <p:cNvPr id="184608" name="AutoShape 99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09" name="AutoShape 99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0" name="AutoShape 99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11" name="AutoShape 99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2" name="Group 995"/>
                <p:cNvGrpSpPr>
                  <a:grpSpLocks/>
                </p:cNvGrpSpPr>
                <p:nvPr/>
              </p:nvGrpSpPr>
              <p:grpSpPr bwMode="auto">
                <a:xfrm rot="-10198482">
                  <a:off x="3631" y="1758"/>
                  <a:ext cx="398" cy="244"/>
                  <a:chOff x="3287" y="1137"/>
                  <a:chExt cx="398" cy="244"/>
                </a:xfrm>
              </p:grpSpPr>
              <p:sp>
                <p:nvSpPr>
                  <p:cNvPr id="184604" name="AutoShape 99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05" name="AutoShape 99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06" name="AutoShape 99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607" name="AutoShape 99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603" name="AutoShape 1000"/>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3" name="Group 1001"/>
              <p:cNvGrpSpPr>
                <a:grpSpLocks/>
              </p:cNvGrpSpPr>
              <p:nvPr/>
            </p:nvGrpSpPr>
            <p:grpSpPr bwMode="auto">
              <a:xfrm rot="-5435852">
                <a:off x="453" y="810"/>
                <a:ext cx="382" cy="1287"/>
                <a:chOff x="3238" y="1137"/>
                <a:chExt cx="902" cy="865"/>
              </a:xfrm>
            </p:grpSpPr>
            <p:sp>
              <p:nvSpPr>
                <p:cNvPr id="184576" name="AutoShape 1002"/>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54" name="Group 1003"/>
                <p:cNvGrpSpPr>
                  <a:grpSpLocks/>
                </p:cNvGrpSpPr>
                <p:nvPr/>
              </p:nvGrpSpPr>
              <p:grpSpPr bwMode="auto">
                <a:xfrm>
                  <a:off x="3287" y="1137"/>
                  <a:ext cx="398" cy="244"/>
                  <a:chOff x="3287" y="1137"/>
                  <a:chExt cx="398" cy="244"/>
                </a:xfrm>
              </p:grpSpPr>
              <p:sp>
                <p:nvSpPr>
                  <p:cNvPr id="184594" name="AutoShape 100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5" name="AutoShape 100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6" name="AutoShape 100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7" name="AutoShape 100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5" name="Group 1008"/>
                <p:cNvGrpSpPr>
                  <a:grpSpLocks/>
                </p:cNvGrpSpPr>
                <p:nvPr/>
              </p:nvGrpSpPr>
              <p:grpSpPr bwMode="auto">
                <a:xfrm rot="4714562">
                  <a:off x="3794" y="1216"/>
                  <a:ext cx="398" cy="244"/>
                  <a:chOff x="3287" y="1137"/>
                  <a:chExt cx="398" cy="244"/>
                </a:xfrm>
              </p:grpSpPr>
              <p:sp>
                <p:nvSpPr>
                  <p:cNvPr id="184590" name="AutoShape 100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1" name="AutoShape 101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2" name="AutoShape 101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93" name="AutoShape 101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6" name="Group 1013"/>
                <p:cNvGrpSpPr>
                  <a:grpSpLocks/>
                </p:cNvGrpSpPr>
                <p:nvPr/>
              </p:nvGrpSpPr>
              <p:grpSpPr bwMode="auto">
                <a:xfrm rot="-5488476">
                  <a:off x="3161" y="1604"/>
                  <a:ext cx="398" cy="244"/>
                  <a:chOff x="3287" y="1137"/>
                  <a:chExt cx="398" cy="244"/>
                </a:xfrm>
              </p:grpSpPr>
              <p:sp>
                <p:nvSpPr>
                  <p:cNvPr id="184586" name="AutoShape 101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7" name="AutoShape 101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8" name="AutoShape 101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9" name="AutoShape 101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7" name="Group 1018"/>
                <p:cNvGrpSpPr>
                  <a:grpSpLocks/>
                </p:cNvGrpSpPr>
                <p:nvPr/>
              </p:nvGrpSpPr>
              <p:grpSpPr bwMode="auto">
                <a:xfrm rot="-10198482">
                  <a:off x="3631" y="1758"/>
                  <a:ext cx="398" cy="244"/>
                  <a:chOff x="3287" y="1137"/>
                  <a:chExt cx="398" cy="244"/>
                </a:xfrm>
              </p:grpSpPr>
              <p:sp>
                <p:nvSpPr>
                  <p:cNvPr id="184582" name="AutoShape 101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3" name="AutoShape 102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4" name="AutoShape 102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85" name="AutoShape 102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581" name="AutoShape 1023"/>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58" name="Group 1143"/>
            <p:cNvGrpSpPr>
              <a:grpSpLocks/>
            </p:cNvGrpSpPr>
            <p:nvPr/>
          </p:nvGrpSpPr>
          <p:grpSpPr bwMode="auto">
            <a:xfrm flipH="1">
              <a:off x="3639526" y="4129091"/>
              <a:ext cx="1905613" cy="573087"/>
              <a:chOff x="0" y="1263"/>
              <a:chExt cx="1329" cy="430"/>
            </a:xfrm>
          </p:grpSpPr>
          <p:grpSp>
            <p:nvGrpSpPr>
              <p:cNvPr id="159" name="Group 1144"/>
              <p:cNvGrpSpPr>
                <a:grpSpLocks/>
              </p:cNvGrpSpPr>
              <p:nvPr/>
            </p:nvGrpSpPr>
            <p:grpSpPr bwMode="auto">
              <a:xfrm rot="-121336">
                <a:off x="6" y="1367"/>
                <a:ext cx="1205" cy="284"/>
                <a:chOff x="3238" y="1137"/>
                <a:chExt cx="902" cy="865"/>
              </a:xfrm>
            </p:grpSpPr>
            <p:sp>
              <p:nvSpPr>
                <p:cNvPr id="184549" name="AutoShape 1145"/>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4875" name="Group 1146"/>
                <p:cNvGrpSpPr>
                  <a:grpSpLocks/>
                </p:cNvGrpSpPr>
                <p:nvPr/>
              </p:nvGrpSpPr>
              <p:grpSpPr bwMode="auto">
                <a:xfrm>
                  <a:off x="3287" y="1137"/>
                  <a:ext cx="398" cy="244"/>
                  <a:chOff x="3287" y="1137"/>
                  <a:chExt cx="398" cy="244"/>
                </a:xfrm>
              </p:grpSpPr>
              <p:sp>
                <p:nvSpPr>
                  <p:cNvPr id="184567" name="AutoShape 114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8" name="AutoShape 114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9" name="AutoShape 114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70" name="AutoShape 115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76" name="Group 1151"/>
                <p:cNvGrpSpPr>
                  <a:grpSpLocks/>
                </p:cNvGrpSpPr>
                <p:nvPr/>
              </p:nvGrpSpPr>
              <p:grpSpPr bwMode="auto">
                <a:xfrm rot="4714562">
                  <a:off x="3794" y="1216"/>
                  <a:ext cx="398" cy="244"/>
                  <a:chOff x="3287" y="1137"/>
                  <a:chExt cx="398" cy="244"/>
                </a:xfrm>
              </p:grpSpPr>
              <p:sp>
                <p:nvSpPr>
                  <p:cNvPr id="184563" name="AutoShape 115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4" name="AutoShape 115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5" name="AutoShape 115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6" name="AutoShape 115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77" name="Group 1156"/>
                <p:cNvGrpSpPr>
                  <a:grpSpLocks/>
                </p:cNvGrpSpPr>
                <p:nvPr/>
              </p:nvGrpSpPr>
              <p:grpSpPr bwMode="auto">
                <a:xfrm rot="-5488476">
                  <a:off x="3161" y="1604"/>
                  <a:ext cx="398" cy="244"/>
                  <a:chOff x="3287" y="1137"/>
                  <a:chExt cx="398" cy="244"/>
                </a:xfrm>
              </p:grpSpPr>
              <p:sp>
                <p:nvSpPr>
                  <p:cNvPr id="184559" name="AutoShape 1157"/>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0" name="AutoShape 1158"/>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1" name="AutoShape 1159"/>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62" name="AutoShape 1160"/>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78" name="Group 1161"/>
                <p:cNvGrpSpPr>
                  <a:grpSpLocks/>
                </p:cNvGrpSpPr>
                <p:nvPr/>
              </p:nvGrpSpPr>
              <p:grpSpPr bwMode="auto">
                <a:xfrm rot="-10198482">
                  <a:off x="3631" y="1758"/>
                  <a:ext cx="398" cy="244"/>
                  <a:chOff x="3287" y="1137"/>
                  <a:chExt cx="398" cy="244"/>
                </a:xfrm>
              </p:grpSpPr>
              <p:sp>
                <p:nvSpPr>
                  <p:cNvPr id="184555" name="AutoShape 1162"/>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56" name="AutoShape 1163"/>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57" name="AutoShape 1164"/>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58" name="AutoShape 1165"/>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554" name="AutoShape 1166"/>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79" name="Group 1167"/>
              <p:cNvGrpSpPr>
                <a:grpSpLocks/>
              </p:cNvGrpSpPr>
              <p:nvPr/>
            </p:nvGrpSpPr>
            <p:grpSpPr bwMode="auto">
              <a:xfrm rot="-121336">
                <a:off x="0" y="1337"/>
                <a:ext cx="1205" cy="284"/>
                <a:chOff x="3238" y="1137"/>
                <a:chExt cx="902" cy="865"/>
              </a:xfrm>
            </p:grpSpPr>
            <p:sp>
              <p:nvSpPr>
                <p:cNvPr id="184527" name="AutoShape 1168"/>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4895" name="Group 1169"/>
                <p:cNvGrpSpPr>
                  <a:grpSpLocks/>
                </p:cNvGrpSpPr>
                <p:nvPr/>
              </p:nvGrpSpPr>
              <p:grpSpPr bwMode="auto">
                <a:xfrm>
                  <a:off x="3287" y="1137"/>
                  <a:ext cx="398" cy="244"/>
                  <a:chOff x="3287" y="1137"/>
                  <a:chExt cx="398" cy="244"/>
                </a:xfrm>
              </p:grpSpPr>
              <p:sp>
                <p:nvSpPr>
                  <p:cNvPr id="184545" name="AutoShape 117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6" name="AutoShape 117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7" name="AutoShape 117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8" name="AutoShape 117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96" name="Group 1174"/>
                <p:cNvGrpSpPr>
                  <a:grpSpLocks/>
                </p:cNvGrpSpPr>
                <p:nvPr/>
              </p:nvGrpSpPr>
              <p:grpSpPr bwMode="auto">
                <a:xfrm rot="4714562">
                  <a:off x="3794" y="1216"/>
                  <a:ext cx="398" cy="244"/>
                  <a:chOff x="3287" y="1137"/>
                  <a:chExt cx="398" cy="244"/>
                </a:xfrm>
              </p:grpSpPr>
              <p:sp>
                <p:nvSpPr>
                  <p:cNvPr id="184541" name="AutoShape 117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2" name="AutoShape 117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3" name="AutoShape 117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4" name="AutoShape 117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97" name="Group 1179"/>
                <p:cNvGrpSpPr>
                  <a:grpSpLocks/>
                </p:cNvGrpSpPr>
                <p:nvPr/>
              </p:nvGrpSpPr>
              <p:grpSpPr bwMode="auto">
                <a:xfrm rot="-5488476">
                  <a:off x="3161" y="1604"/>
                  <a:ext cx="398" cy="244"/>
                  <a:chOff x="3287" y="1137"/>
                  <a:chExt cx="398" cy="244"/>
                </a:xfrm>
              </p:grpSpPr>
              <p:sp>
                <p:nvSpPr>
                  <p:cNvPr id="184537" name="AutoShape 1180"/>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38" name="AutoShape 1181"/>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39" name="AutoShape 1182"/>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40" name="AutoShape 1183"/>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98" name="Group 1184"/>
                <p:cNvGrpSpPr>
                  <a:grpSpLocks/>
                </p:cNvGrpSpPr>
                <p:nvPr/>
              </p:nvGrpSpPr>
              <p:grpSpPr bwMode="auto">
                <a:xfrm rot="-10198482">
                  <a:off x="3631" y="1758"/>
                  <a:ext cx="398" cy="244"/>
                  <a:chOff x="3287" y="1137"/>
                  <a:chExt cx="398" cy="244"/>
                </a:xfrm>
              </p:grpSpPr>
              <p:sp>
                <p:nvSpPr>
                  <p:cNvPr id="184533" name="AutoShape 1185"/>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34" name="AutoShape 1186"/>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35" name="AutoShape 1187"/>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36" name="AutoShape 1188"/>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532" name="AutoShape 1189"/>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899" name="Group 1190"/>
              <p:cNvGrpSpPr>
                <a:grpSpLocks/>
              </p:cNvGrpSpPr>
              <p:nvPr/>
            </p:nvGrpSpPr>
            <p:grpSpPr bwMode="auto">
              <a:xfrm rot="121336" flipH="1">
                <a:off x="42" y="1355"/>
                <a:ext cx="1205" cy="284"/>
                <a:chOff x="3238" y="1137"/>
                <a:chExt cx="902" cy="865"/>
              </a:xfrm>
            </p:grpSpPr>
            <p:sp>
              <p:nvSpPr>
                <p:cNvPr id="184505" name="AutoShape 1191"/>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4945" name="Group 1192"/>
                <p:cNvGrpSpPr>
                  <a:grpSpLocks/>
                </p:cNvGrpSpPr>
                <p:nvPr/>
              </p:nvGrpSpPr>
              <p:grpSpPr bwMode="auto">
                <a:xfrm>
                  <a:off x="3287" y="1137"/>
                  <a:ext cx="398" cy="244"/>
                  <a:chOff x="3287" y="1137"/>
                  <a:chExt cx="398" cy="244"/>
                </a:xfrm>
              </p:grpSpPr>
              <p:sp>
                <p:nvSpPr>
                  <p:cNvPr id="184523" name="AutoShape 119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4" name="AutoShape 119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5" name="AutoShape 119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6" name="AutoShape 119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46" name="Group 1197"/>
                <p:cNvGrpSpPr>
                  <a:grpSpLocks/>
                </p:cNvGrpSpPr>
                <p:nvPr/>
              </p:nvGrpSpPr>
              <p:grpSpPr bwMode="auto">
                <a:xfrm rot="4714562">
                  <a:off x="3794" y="1216"/>
                  <a:ext cx="398" cy="244"/>
                  <a:chOff x="3287" y="1137"/>
                  <a:chExt cx="398" cy="244"/>
                </a:xfrm>
              </p:grpSpPr>
              <p:sp>
                <p:nvSpPr>
                  <p:cNvPr id="184519" name="AutoShape 119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0" name="AutoShape 119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1" name="AutoShape 120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22" name="AutoShape 120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47" name="Group 1202"/>
                <p:cNvGrpSpPr>
                  <a:grpSpLocks/>
                </p:cNvGrpSpPr>
                <p:nvPr/>
              </p:nvGrpSpPr>
              <p:grpSpPr bwMode="auto">
                <a:xfrm rot="-5488476">
                  <a:off x="3161" y="1604"/>
                  <a:ext cx="398" cy="244"/>
                  <a:chOff x="3287" y="1137"/>
                  <a:chExt cx="398" cy="244"/>
                </a:xfrm>
              </p:grpSpPr>
              <p:sp>
                <p:nvSpPr>
                  <p:cNvPr id="184515" name="AutoShape 1203"/>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6" name="AutoShape 1204"/>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7" name="AutoShape 1205"/>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8" name="AutoShape 1206"/>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48" name="Group 1207"/>
                <p:cNvGrpSpPr>
                  <a:grpSpLocks/>
                </p:cNvGrpSpPr>
                <p:nvPr/>
              </p:nvGrpSpPr>
              <p:grpSpPr bwMode="auto">
                <a:xfrm rot="-10198482">
                  <a:off x="3631" y="1758"/>
                  <a:ext cx="398" cy="244"/>
                  <a:chOff x="3287" y="1137"/>
                  <a:chExt cx="398" cy="244"/>
                </a:xfrm>
              </p:grpSpPr>
              <p:sp>
                <p:nvSpPr>
                  <p:cNvPr id="184511" name="AutoShape 1208"/>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2" name="AutoShape 1209"/>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3" name="AutoShape 1210"/>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14" name="AutoShape 1211"/>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510" name="AutoShape 1212"/>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49" name="Group 1213"/>
              <p:cNvGrpSpPr>
                <a:grpSpLocks/>
              </p:cNvGrpSpPr>
              <p:nvPr/>
            </p:nvGrpSpPr>
            <p:grpSpPr bwMode="auto">
              <a:xfrm rot="-5435852">
                <a:off x="495" y="858"/>
                <a:ext cx="382" cy="1287"/>
                <a:chOff x="3238" y="1137"/>
                <a:chExt cx="902" cy="865"/>
              </a:xfrm>
            </p:grpSpPr>
            <p:sp>
              <p:nvSpPr>
                <p:cNvPr id="184483" name="AutoShape 1214"/>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4950" name="Group 1215"/>
                <p:cNvGrpSpPr>
                  <a:grpSpLocks/>
                </p:cNvGrpSpPr>
                <p:nvPr/>
              </p:nvGrpSpPr>
              <p:grpSpPr bwMode="auto">
                <a:xfrm>
                  <a:off x="3287" y="1137"/>
                  <a:ext cx="398" cy="244"/>
                  <a:chOff x="3287" y="1137"/>
                  <a:chExt cx="398" cy="244"/>
                </a:xfrm>
              </p:grpSpPr>
              <p:sp>
                <p:nvSpPr>
                  <p:cNvPr id="184501" name="AutoShape 121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02" name="AutoShape 121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03" name="AutoShape 121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04" name="AutoShape 121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1" name="Group 1220"/>
                <p:cNvGrpSpPr>
                  <a:grpSpLocks/>
                </p:cNvGrpSpPr>
                <p:nvPr/>
              </p:nvGrpSpPr>
              <p:grpSpPr bwMode="auto">
                <a:xfrm rot="4714562">
                  <a:off x="3794" y="1216"/>
                  <a:ext cx="398" cy="244"/>
                  <a:chOff x="3287" y="1137"/>
                  <a:chExt cx="398" cy="244"/>
                </a:xfrm>
              </p:grpSpPr>
              <p:sp>
                <p:nvSpPr>
                  <p:cNvPr id="184497" name="AutoShape 122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8" name="AutoShape 122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9" name="AutoShape 122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500" name="AutoShape 122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2" name="Group 1225"/>
                <p:cNvGrpSpPr>
                  <a:grpSpLocks/>
                </p:cNvGrpSpPr>
                <p:nvPr/>
              </p:nvGrpSpPr>
              <p:grpSpPr bwMode="auto">
                <a:xfrm rot="-5488476">
                  <a:off x="3161" y="1604"/>
                  <a:ext cx="398" cy="244"/>
                  <a:chOff x="3287" y="1137"/>
                  <a:chExt cx="398" cy="244"/>
                </a:xfrm>
              </p:grpSpPr>
              <p:sp>
                <p:nvSpPr>
                  <p:cNvPr id="184493" name="AutoShape 1226"/>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4" name="AutoShape 1227"/>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5" name="AutoShape 1228"/>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6" name="AutoShape 1229"/>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3" name="Group 1230"/>
                <p:cNvGrpSpPr>
                  <a:grpSpLocks/>
                </p:cNvGrpSpPr>
                <p:nvPr/>
              </p:nvGrpSpPr>
              <p:grpSpPr bwMode="auto">
                <a:xfrm rot="-10198482">
                  <a:off x="3631" y="1758"/>
                  <a:ext cx="398" cy="244"/>
                  <a:chOff x="3287" y="1137"/>
                  <a:chExt cx="398" cy="244"/>
                </a:xfrm>
              </p:grpSpPr>
              <p:sp>
                <p:nvSpPr>
                  <p:cNvPr id="184489" name="AutoShape 1231"/>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0" name="AutoShape 1232"/>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1" name="AutoShape 1233"/>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92" name="AutoShape 1234"/>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488" name="AutoShape 1235"/>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4" name="Group 1236"/>
              <p:cNvGrpSpPr>
                <a:grpSpLocks/>
              </p:cNvGrpSpPr>
              <p:nvPr/>
            </p:nvGrpSpPr>
            <p:grpSpPr bwMode="auto">
              <a:xfrm rot="-5435852">
                <a:off x="453" y="810"/>
                <a:ext cx="382" cy="1287"/>
                <a:chOff x="3238" y="1137"/>
                <a:chExt cx="902" cy="865"/>
              </a:xfrm>
            </p:grpSpPr>
            <p:sp>
              <p:nvSpPr>
                <p:cNvPr id="184461" name="AutoShape 1237"/>
                <p:cNvSpPr>
                  <a:spLocks noChangeArrowheads="1"/>
                </p:cNvSpPr>
                <p:nvPr/>
              </p:nvSpPr>
              <p:spPr bwMode="auto">
                <a:xfrm>
                  <a:off x="3240" y="1146"/>
                  <a:ext cx="900" cy="822"/>
                </a:xfrm>
                <a:custGeom>
                  <a:avLst/>
                  <a:gdLst>
                    <a:gd name="T0" fmla="*/ 19 w 21600"/>
                    <a:gd name="T1" fmla="*/ 0 h 21600"/>
                    <a:gd name="T2" fmla="*/ 6 w 21600"/>
                    <a:gd name="T3" fmla="*/ 5 h 21600"/>
                    <a:gd name="T4" fmla="*/ 0 w 21600"/>
                    <a:gd name="T5" fmla="*/ 16 h 21600"/>
                    <a:gd name="T6" fmla="*/ 6 w 21600"/>
                    <a:gd name="T7" fmla="*/ 27 h 21600"/>
                    <a:gd name="T8" fmla="*/ 19 w 21600"/>
                    <a:gd name="T9" fmla="*/ 31 h 21600"/>
                    <a:gd name="T10" fmla="*/ 32 w 21600"/>
                    <a:gd name="T11" fmla="*/ 27 h 21600"/>
                    <a:gd name="T12" fmla="*/ 37 w 21600"/>
                    <a:gd name="T13" fmla="*/ 16 h 21600"/>
                    <a:gd name="T14" fmla="*/ 32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53 h 21600"/>
                    <a:gd name="T26" fmla="*/ 18432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4" y="10800"/>
                      </a:moveTo>
                      <a:cubicBezTo>
                        <a:pt x="264" y="16619"/>
                        <a:pt x="4981" y="21336"/>
                        <a:pt x="10800" y="21336"/>
                      </a:cubicBezTo>
                      <a:cubicBezTo>
                        <a:pt x="16619" y="21336"/>
                        <a:pt x="21336" y="16619"/>
                        <a:pt x="21336" y="10800"/>
                      </a:cubicBezTo>
                      <a:cubicBezTo>
                        <a:pt x="21336" y="4981"/>
                        <a:pt x="16619" y="264"/>
                        <a:pt x="10800" y="264"/>
                      </a:cubicBezTo>
                      <a:cubicBezTo>
                        <a:pt x="4981" y="264"/>
                        <a:pt x="264" y="4981"/>
                        <a:pt x="264" y="10800"/>
                      </a:cubicBezTo>
                      <a:close/>
                    </a:path>
                  </a:pathLst>
                </a:custGeom>
                <a:solidFill>
                  <a:srgbClr val="C0C0C0"/>
                </a:solidFill>
                <a:ln w="9525">
                  <a:solidFill>
                    <a:schemeClr val="tx1"/>
                  </a:solidFill>
                  <a:round/>
                  <a:headEnd/>
                  <a:tailEnd/>
                </a:ln>
              </p:spPr>
              <p:txBody>
                <a:bodyPr wrap="none" anchor="ctr"/>
                <a:lstStyle/>
                <a:p>
                  <a:endParaRPr lang="en-US" dirty="0"/>
                </a:p>
              </p:txBody>
            </p:sp>
            <p:grpSp>
              <p:nvGrpSpPr>
                <p:cNvPr id="184955" name="Group 1238"/>
                <p:cNvGrpSpPr>
                  <a:grpSpLocks/>
                </p:cNvGrpSpPr>
                <p:nvPr/>
              </p:nvGrpSpPr>
              <p:grpSpPr bwMode="auto">
                <a:xfrm>
                  <a:off x="3287" y="1137"/>
                  <a:ext cx="398" cy="244"/>
                  <a:chOff x="3287" y="1137"/>
                  <a:chExt cx="398" cy="244"/>
                </a:xfrm>
              </p:grpSpPr>
              <p:sp>
                <p:nvSpPr>
                  <p:cNvPr id="184479" name="AutoShape 123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80" name="AutoShape 124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81" name="AutoShape 124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82" name="AutoShape 124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6" name="Group 1243"/>
                <p:cNvGrpSpPr>
                  <a:grpSpLocks/>
                </p:cNvGrpSpPr>
                <p:nvPr/>
              </p:nvGrpSpPr>
              <p:grpSpPr bwMode="auto">
                <a:xfrm rot="4714562">
                  <a:off x="3794" y="1216"/>
                  <a:ext cx="398" cy="244"/>
                  <a:chOff x="3287" y="1137"/>
                  <a:chExt cx="398" cy="244"/>
                </a:xfrm>
              </p:grpSpPr>
              <p:sp>
                <p:nvSpPr>
                  <p:cNvPr id="184475" name="AutoShape 124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6" name="AutoShape 124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7" name="AutoShape 124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8" name="AutoShape 124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7" name="Group 1248"/>
                <p:cNvGrpSpPr>
                  <a:grpSpLocks/>
                </p:cNvGrpSpPr>
                <p:nvPr/>
              </p:nvGrpSpPr>
              <p:grpSpPr bwMode="auto">
                <a:xfrm rot="-5488476">
                  <a:off x="3161" y="1604"/>
                  <a:ext cx="398" cy="244"/>
                  <a:chOff x="3287" y="1137"/>
                  <a:chExt cx="398" cy="244"/>
                </a:xfrm>
              </p:grpSpPr>
              <p:sp>
                <p:nvSpPr>
                  <p:cNvPr id="184471" name="AutoShape 1249"/>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2" name="AutoShape 1250"/>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3" name="AutoShape 1251"/>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4" name="AutoShape 1252"/>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4958" name="Group 1253"/>
                <p:cNvGrpSpPr>
                  <a:grpSpLocks/>
                </p:cNvGrpSpPr>
                <p:nvPr/>
              </p:nvGrpSpPr>
              <p:grpSpPr bwMode="auto">
                <a:xfrm rot="-10198482">
                  <a:off x="3631" y="1758"/>
                  <a:ext cx="398" cy="244"/>
                  <a:chOff x="3287" y="1137"/>
                  <a:chExt cx="398" cy="244"/>
                </a:xfrm>
              </p:grpSpPr>
              <p:sp>
                <p:nvSpPr>
                  <p:cNvPr id="184467" name="AutoShape 1254"/>
                  <p:cNvSpPr>
                    <a:spLocks noChangeArrowheads="1"/>
                  </p:cNvSpPr>
                  <p:nvPr/>
                </p:nvSpPr>
                <p:spPr bwMode="auto">
                  <a:xfrm>
                    <a:off x="3384" y="123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68" name="AutoShape 1255"/>
                  <p:cNvSpPr>
                    <a:spLocks noChangeArrowheads="1"/>
                  </p:cNvSpPr>
                  <p:nvPr/>
                </p:nvSpPr>
                <p:spPr bwMode="auto">
                  <a:xfrm rot="1408632">
                    <a:off x="3503" y="116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69" name="AutoShape 1256"/>
                  <p:cNvSpPr>
                    <a:spLocks noChangeArrowheads="1"/>
                  </p:cNvSpPr>
                  <p:nvPr/>
                </p:nvSpPr>
                <p:spPr bwMode="auto">
                  <a:xfrm rot="2451133">
                    <a:off x="3657" y="1137"/>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70" name="AutoShape 1257"/>
                  <p:cNvSpPr>
                    <a:spLocks noChangeArrowheads="1"/>
                  </p:cNvSpPr>
                  <p:nvPr/>
                </p:nvSpPr>
                <p:spPr bwMode="auto">
                  <a:xfrm rot="-618291">
                    <a:off x="3287" y="1354"/>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4466" name="AutoShape 1258"/>
                <p:cNvSpPr>
                  <a:spLocks noChangeArrowheads="1"/>
                </p:cNvSpPr>
                <p:nvPr/>
              </p:nvSpPr>
              <p:spPr bwMode="auto">
                <a:xfrm rot="9258961">
                  <a:off x="4104" y="1649"/>
                  <a:ext cx="28" cy="27"/>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sp>
          <p:nvSpPr>
            <p:cNvPr id="184414" name="Text Box 1259"/>
            <p:cNvSpPr txBox="1">
              <a:spLocks noChangeArrowheads="1"/>
            </p:cNvSpPr>
            <p:nvPr/>
          </p:nvSpPr>
          <p:spPr bwMode="auto">
            <a:xfrm>
              <a:off x="273050" y="2047876"/>
              <a:ext cx="1550988" cy="646331"/>
            </a:xfrm>
            <a:prstGeom prst="rect">
              <a:avLst/>
            </a:prstGeom>
            <a:noFill/>
            <a:ln w="12700">
              <a:noFill/>
              <a:miter lim="800000"/>
              <a:headEnd/>
              <a:tailEnd/>
            </a:ln>
          </p:spPr>
          <p:txBody>
            <a:bodyPr>
              <a:spAutoFit/>
            </a:bodyPr>
            <a:lstStyle/>
            <a:p>
              <a:pPr algn="ctr"/>
              <a:r>
                <a:rPr lang="en-US" sz="1200" dirty="0">
                  <a:latin typeface="Calibri" pitchFamily="34" charset="0"/>
                </a:rPr>
                <a:t>Reflective Tape; Coalition vehicle marking</a:t>
              </a:r>
            </a:p>
          </p:txBody>
        </p:sp>
        <p:sp>
          <p:nvSpPr>
            <p:cNvPr id="184415" name="Freeform 1260"/>
            <p:cNvSpPr>
              <a:spLocks/>
            </p:cNvSpPr>
            <p:nvPr/>
          </p:nvSpPr>
          <p:spPr bwMode="auto">
            <a:xfrm>
              <a:off x="2638426" y="5603877"/>
              <a:ext cx="112713" cy="130175"/>
            </a:xfrm>
            <a:custGeom>
              <a:avLst/>
              <a:gdLst>
                <a:gd name="T0" fmla="*/ 3175 w 71"/>
                <a:gd name="T1" fmla="*/ 4762 h 82"/>
                <a:gd name="T2" fmla="*/ 0 w 71"/>
                <a:gd name="T3" fmla="*/ 42862 h 82"/>
                <a:gd name="T4" fmla="*/ 7938 w 71"/>
                <a:gd name="T5" fmla="*/ 76200 h 82"/>
                <a:gd name="T6" fmla="*/ 36513 w 71"/>
                <a:gd name="T7" fmla="*/ 87312 h 82"/>
                <a:gd name="T8" fmla="*/ 57150 w 71"/>
                <a:gd name="T9" fmla="*/ 106363 h 82"/>
                <a:gd name="T10" fmla="*/ 65088 w 71"/>
                <a:gd name="T11" fmla="*/ 125413 h 82"/>
                <a:gd name="T12" fmla="*/ 90488 w 71"/>
                <a:gd name="T13" fmla="*/ 130175 h 82"/>
                <a:gd name="T14" fmla="*/ 112713 w 71"/>
                <a:gd name="T15" fmla="*/ 115888 h 82"/>
                <a:gd name="T16" fmla="*/ 109538 w 71"/>
                <a:gd name="T17" fmla="*/ 80962 h 82"/>
                <a:gd name="T18" fmla="*/ 104775 w 71"/>
                <a:gd name="T19" fmla="*/ 25400 h 82"/>
                <a:gd name="T20" fmla="*/ 33338 w 71"/>
                <a:gd name="T21" fmla="*/ 0 h 82"/>
                <a:gd name="T22" fmla="*/ 3175 w 71"/>
                <a:gd name="T23" fmla="*/ 4762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82"/>
                <a:gd name="T38" fmla="*/ 71 w 71"/>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82">
                  <a:moveTo>
                    <a:pt x="2" y="3"/>
                  </a:moveTo>
                  <a:lnTo>
                    <a:pt x="0" y="27"/>
                  </a:lnTo>
                  <a:lnTo>
                    <a:pt x="5" y="48"/>
                  </a:lnTo>
                  <a:lnTo>
                    <a:pt x="23" y="55"/>
                  </a:lnTo>
                  <a:lnTo>
                    <a:pt x="36" y="67"/>
                  </a:lnTo>
                  <a:lnTo>
                    <a:pt x="41" y="79"/>
                  </a:lnTo>
                  <a:lnTo>
                    <a:pt x="57" y="82"/>
                  </a:lnTo>
                  <a:lnTo>
                    <a:pt x="71" y="73"/>
                  </a:lnTo>
                  <a:lnTo>
                    <a:pt x="69" y="51"/>
                  </a:lnTo>
                  <a:lnTo>
                    <a:pt x="66" y="16"/>
                  </a:lnTo>
                  <a:lnTo>
                    <a:pt x="21" y="0"/>
                  </a:lnTo>
                  <a:lnTo>
                    <a:pt x="2" y="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16" name="Freeform 1261"/>
            <p:cNvSpPr>
              <a:spLocks/>
            </p:cNvSpPr>
            <p:nvPr/>
          </p:nvSpPr>
          <p:spPr bwMode="auto">
            <a:xfrm>
              <a:off x="2538414" y="5599114"/>
              <a:ext cx="122237" cy="104775"/>
            </a:xfrm>
            <a:custGeom>
              <a:avLst/>
              <a:gdLst>
                <a:gd name="T0" fmla="*/ 38100 w 77"/>
                <a:gd name="T1" fmla="*/ 104775 h 66"/>
                <a:gd name="T2" fmla="*/ 69850 w 77"/>
                <a:gd name="T3" fmla="*/ 85725 h 66"/>
                <a:gd name="T4" fmla="*/ 107950 w 77"/>
                <a:gd name="T5" fmla="*/ 80962 h 66"/>
                <a:gd name="T6" fmla="*/ 122237 w 77"/>
                <a:gd name="T7" fmla="*/ 4762 h 66"/>
                <a:gd name="T8" fmla="*/ 84137 w 77"/>
                <a:gd name="T9" fmla="*/ 0 h 66"/>
                <a:gd name="T10" fmla="*/ 41275 w 77"/>
                <a:gd name="T11" fmla="*/ 28575 h 66"/>
                <a:gd name="T12" fmla="*/ 4762 w 77"/>
                <a:gd name="T13" fmla="*/ 53975 h 66"/>
                <a:gd name="T14" fmla="*/ 0 w 77"/>
                <a:gd name="T15" fmla="*/ 80962 h 66"/>
                <a:gd name="T16" fmla="*/ 23812 w 77"/>
                <a:gd name="T17" fmla="*/ 90487 h 66"/>
                <a:gd name="T18" fmla="*/ 38100 w 77"/>
                <a:gd name="T19" fmla="*/ 104775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66"/>
                <a:gd name="T32" fmla="*/ 77 w 77"/>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66">
                  <a:moveTo>
                    <a:pt x="24" y="66"/>
                  </a:moveTo>
                  <a:lnTo>
                    <a:pt x="44" y="54"/>
                  </a:lnTo>
                  <a:lnTo>
                    <a:pt x="68" y="51"/>
                  </a:lnTo>
                  <a:lnTo>
                    <a:pt x="77" y="3"/>
                  </a:lnTo>
                  <a:lnTo>
                    <a:pt x="53" y="0"/>
                  </a:lnTo>
                  <a:lnTo>
                    <a:pt x="26" y="18"/>
                  </a:lnTo>
                  <a:lnTo>
                    <a:pt x="3" y="34"/>
                  </a:lnTo>
                  <a:lnTo>
                    <a:pt x="0" y="51"/>
                  </a:lnTo>
                  <a:lnTo>
                    <a:pt x="15" y="57"/>
                  </a:lnTo>
                  <a:lnTo>
                    <a:pt x="24" y="66"/>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17" name="Freeform 1263"/>
            <p:cNvSpPr>
              <a:spLocks/>
            </p:cNvSpPr>
            <p:nvPr/>
          </p:nvSpPr>
          <p:spPr bwMode="auto">
            <a:xfrm>
              <a:off x="2674939" y="4895852"/>
              <a:ext cx="877887" cy="671513"/>
            </a:xfrm>
            <a:custGeom>
              <a:avLst/>
              <a:gdLst>
                <a:gd name="T0" fmla="*/ 0 w 553"/>
                <a:gd name="T1" fmla="*/ 641350 h 423"/>
                <a:gd name="T2" fmla="*/ 49212 w 553"/>
                <a:gd name="T3" fmla="*/ 581025 h 423"/>
                <a:gd name="T4" fmla="*/ 139700 w 553"/>
                <a:gd name="T5" fmla="*/ 495300 h 423"/>
                <a:gd name="T6" fmla="*/ 201612 w 553"/>
                <a:gd name="T7" fmla="*/ 441325 h 423"/>
                <a:gd name="T8" fmla="*/ 261937 w 553"/>
                <a:gd name="T9" fmla="*/ 390525 h 423"/>
                <a:gd name="T10" fmla="*/ 320675 w 553"/>
                <a:gd name="T11" fmla="*/ 328613 h 423"/>
                <a:gd name="T12" fmla="*/ 400050 w 553"/>
                <a:gd name="T13" fmla="*/ 260350 h 423"/>
                <a:gd name="T14" fmla="*/ 501650 w 553"/>
                <a:gd name="T15" fmla="*/ 193675 h 423"/>
                <a:gd name="T16" fmla="*/ 614362 w 553"/>
                <a:gd name="T17" fmla="*/ 117475 h 423"/>
                <a:gd name="T18" fmla="*/ 742949 w 553"/>
                <a:gd name="T19" fmla="*/ 79375 h 423"/>
                <a:gd name="T20" fmla="*/ 820737 w 553"/>
                <a:gd name="T21" fmla="*/ 14288 h 423"/>
                <a:gd name="T22" fmla="*/ 877887 w 553"/>
                <a:gd name="T23" fmla="*/ 0 h 423"/>
                <a:gd name="T24" fmla="*/ 868362 w 553"/>
                <a:gd name="T25" fmla="*/ 0 h 423"/>
                <a:gd name="T26" fmla="*/ 873125 w 553"/>
                <a:gd name="T27" fmla="*/ 28575 h 423"/>
                <a:gd name="T28" fmla="*/ 866775 w 553"/>
                <a:gd name="T29" fmla="*/ 28575 h 423"/>
                <a:gd name="T30" fmla="*/ 830262 w 553"/>
                <a:gd name="T31" fmla="*/ 42863 h 423"/>
                <a:gd name="T32" fmla="*/ 781049 w 553"/>
                <a:gd name="T33" fmla="*/ 88900 h 423"/>
                <a:gd name="T34" fmla="*/ 733424 w 553"/>
                <a:gd name="T35" fmla="*/ 131763 h 423"/>
                <a:gd name="T36" fmla="*/ 701674 w 553"/>
                <a:gd name="T37" fmla="*/ 166688 h 423"/>
                <a:gd name="T38" fmla="*/ 639762 w 553"/>
                <a:gd name="T39" fmla="*/ 200025 h 423"/>
                <a:gd name="T40" fmla="*/ 542925 w 553"/>
                <a:gd name="T41" fmla="*/ 247650 h 423"/>
                <a:gd name="T42" fmla="*/ 466725 w 553"/>
                <a:gd name="T43" fmla="*/ 304800 h 423"/>
                <a:gd name="T44" fmla="*/ 390525 w 553"/>
                <a:gd name="T45" fmla="*/ 371475 h 423"/>
                <a:gd name="T46" fmla="*/ 304800 w 553"/>
                <a:gd name="T47" fmla="*/ 433388 h 423"/>
                <a:gd name="T48" fmla="*/ 254000 w 553"/>
                <a:gd name="T49" fmla="*/ 488950 h 423"/>
                <a:gd name="T50" fmla="*/ 176212 w 553"/>
                <a:gd name="T51" fmla="*/ 552450 h 423"/>
                <a:gd name="T52" fmla="*/ 119062 w 553"/>
                <a:gd name="T53" fmla="*/ 608013 h 423"/>
                <a:gd name="T54" fmla="*/ 96837 w 553"/>
                <a:gd name="T55" fmla="*/ 647700 h 423"/>
                <a:gd name="T56" fmla="*/ 82550 w 553"/>
                <a:gd name="T57" fmla="*/ 671513 h 423"/>
                <a:gd name="T58" fmla="*/ 0 w 553"/>
                <a:gd name="T59" fmla="*/ 64135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3"/>
                <a:gd name="T91" fmla="*/ 0 h 423"/>
                <a:gd name="T92" fmla="*/ 553 w 553"/>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3" h="423">
                  <a:moveTo>
                    <a:pt x="0" y="404"/>
                  </a:moveTo>
                  <a:lnTo>
                    <a:pt x="31" y="366"/>
                  </a:lnTo>
                  <a:lnTo>
                    <a:pt x="88" y="312"/>
                  </a:lnTo>
                  <a:lnTo>
                    <a:pt x="127" y="278"/>
                  </a:lnTo>
                  <a:lnTo>
                    <a:pt x="165" y="246"/>
                  </a:lnTo>
                  <a:lnTo>
                    <a:pt x="202" y="207"/>
                  </a:lnTo>
                  <a:lnTo>
                    <a:pt x="252" y="164"/>
                  </a:lnTo>
                  <a:lnTo>
                    <a:pt x="316" y="122"/>
                  </a:lnTo>
                  <a:lnTo>
                    <a:pt x="387" y="74"/>
                  </a:lnTo>
                  <a:lnTo>
                    <a:pt x="468" y="50"/>
                  </a:lnTo>
                  <a:lnTo>
                    <a:pt x="517" y="9"/>
                  </a:lnTo>
                  <a:lnTo>
                    <a:pt x="553" y="0"/>
                  </a:lnTo>
                  <a:lnTo>
                    <a:pt x="547" y="0"/>
                  </a:lnTo>
                  <a:lnTo>
                    <a:pt x="550" y="18"/>
                  </a:lnTo>
                  <a:lnTo>
                    <a:pt x="546" y="18"/>
                  </a:lnTo>
                  <a:lnTo>
                    <a:pt x="523" y="27"/>
                  </a:lnTo>
                  <a:lnTo>
                    <a:pt x="492" y="56"/>
                  </a:lnTo>
                  <a:lnTo>
                    <a:pt x="462" y="83"/>
                  </a:lnTo>
                  <a:lnTo>
                    <a:pt x="442" y="105"/>
                  </a:lnTo>
                  <a:lnTo>
                    <a:pt x="403" y="126"/>
                  </a:lnTo>
                  <a:lnTo>
                    <a:pt x="342" y="156"/>
                  </a:lnTo>
                  <a:lnTo>
                    <a:pt x="294" y="192"/>
                  </a:lnTo>
                  <a:lnTo>
                    <a:pt x="246" y="234"/>
                  </a:lnTo>
                  <a:lnTo>
                    <a:pt x="192" y="273"/>
                  </a:lnTo>
                  <a:lnTo>
                    <a:pt x="160" y="308"/>
                  </a:lnTo>
                  <a:lnTo>
                    <a:pt x="111" y="348"/>
                  </a:lnTo>
                  <a:lnTo>
                    <a:pt x="75" y="383"/>
                  </a:lnTo>
                  <a:lnTo>
                    <a:pt x="61" y="408"/>
                  </a:lnTo>
                  <a:lnTo>
                    <a:pt x="52" y="423"/>
                  </a:lnTo>
                  <a:lnTo>
                    <a:pt x="0" y="404"/>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18" name="Freeform 1262"/>
            <p:cNvSpPr>
              <a:spLocks/>
            </p:cNvSpPr>
            <p:nvPr/>
          </p:nvSpPr>
          <p:spPr bwMode="auto">
            <a:xfrm>
              <a:off x="2614613" y="5529263"/>
              <a:ext cx="152400" cy="119063"/>
            </a:xfrm>
            <a:custGeom>
              <a:avLst/>
              <a:gdLst>
                <a:gd name="T0" fmla="*/ 0 w 96"/>
                <a:gd name="T1" fmla="*/ 71438 h 75"/>
                <a:gd name="T2" fmla="*/ 41275 w 96"/>
                <a:gd name="T3" fmla="*/ 79375 h 75"/>
                <a:gd name="T4" fmla="*/ 88900 w 96"/>
                <a:gd name="T5" fmla="*/ 98425 h 75"/>
                <a:gd name="T6" fmla="*/ 133350 w 96"/>
                <a:gd name="T7" fmla="*/ 119063 h 75"/>
                <a:gd name="T8" fmla="*/ 138113 w 96"/>
                <a:gd name="T9" fmla="*/ 100013 h 75"/>
                <a:gd name="T10" fmla="*/ 142875 w 96"/>
                <a:gd name="T11" fmla="*/ 65088 h 75"/>
                <a:gd name="T12" fmla="*/ 152400 w 96"/>
                <a:gd name="T13" fmla="*/ 47625 h 75"/>
                <a:gd name="T14" fmla="*/ 150813 w 96"/>
                <a:gd name="T15" fmla="*/ 28575 h 75"/>
                <a:gd name="T16" fmla="*/ 123825 w 96"/>
                <a:gd name="T17" fmla="*/ 14288 h 75"/>
                <a:gd name="T18" fmla="*/ 76200 w 96"/>
                <a:gd name="T19" fmla="*/ 0 h 75"/>
                <a:gd name="T20" fmla="*/ 55563 w 96"/>
                <a:gd name="T21" fmla="*/ 3175 h 75"/>
                <a:gd name="T22" fmla="*/ 22225 w 96"/>
                <a:gd name="T23" fmla="*/ 36513 h 75"/>
                <a:gd name="T24" fmla="*/ 0 w 96"/>
                <a:gd name="T25" fmla="*/ 71438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75"/>
                <a:gd name="T41" fmla="*/ 96 w 96"/>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75">
                  <a:moveTo>
                    <a:pt x="0" y="45"/>
                  </a:moveTo>
                  <a:lnTo>
                    <a:pt x="26" y="50"/>
                  </a:lnTo>
                  <a:lnTo>
                    <a:pt x="56" y="62"/>
                  </a:lnTo>
                  <a:lnTo>
                    <a:pt x="84" y="75"/>
                  </a:lnTo>
                  <a:lnTo>
                    <a:pt x="87" y="63"/>
                  </a:lnTo>
                  <a:lnTo>
                    <a:pt x="90" y="41"/>
                  </a:lnTo>
                  <a:lnTo>
                    <a:pt x="96" y="30"/>
                  </a:lnTo>
                  <a:lnTo>
                    <a:pt x="95" y="18"/>
                  </a:lnTo>
                  <a:lnTo>
                    <a:pt x="78" y="9"/>
                  </a:lnTo>
                  <a:lnTo>
                    <a:pt x="48" y="0"/>
                  </a:lnTo>
                  <a:lnTo>
                    <a:pt x="35" y="2"/>
                  </a:lnTo>
                  <a:lnTo>
                    <a:pt x="14" y="23"/>
                  </a:lnTo>
                  <a:lnTo>
                    <a:pt x="0" y="4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19" name="Freeform 1264"/>
            <p:cNvSpPr>
              <a:spLocks/>
            </p:cNvSpPr>
            <p:nvPr/>
          </p:nvSpPr>
          <p:spPr bwMode="auto">
            <a:xfrm>
              <a:off x="3543301" y="4843463"/>
              <a:ext cx="1985963" cy="423863"/>
            </a:xfrm>
            <a:custGeom>
              <a:avLst/>
              <a:gdLst>
                <a:gd name="T0" fmla="*/ 0 w 1251"/>
                <a:gd name="T1" fmla="*/ 57150 h 267"/>
                <a:gd name="T2" fmla="*/ 3175 w 1251"/>
                <a:gd name="T3" fmla="*/ 80963 h 267"/>
                <a:gd name="T4" fmla="*/ 52388 w 1251"/>
                <a:gd name="T5" fmla="*/ 80963 h 267"/>
                <a:gd name="T6" fmla="*/ 165100 w 1251"/>
                <a:gd name="T7" fmla="*/ 100013 h 267"/>
                <a:gd name="T8" fmla="*/ 260350 w 1251"/>
                <a:gd name="T9" fmla="*/ 131763 h 267"/>
                <a:gd name="T10" fmla="*/ 414338 w 1251"/>
                <a:gd name="T11" fmla="*/ 247650 h 267"/>
                <a:gd name="T12" fmla="*/ 471488 w 1251"/>
                <a:gd name="T13" fmla="*/ 285750 h 267"/>
                <a:gd name="T14" fmla="*/ 533400 w 1251"/>
                <a:gd name="T15" fmla="*/ 322263 h 267"/>
                <a:gd name="T16" fmla="*/ 604838 w 1251"/>
                <a:gd name="T17" fmla="*/ 352425 h 267"/>
                <a:gd name="T18" fmla="*/ 733425 w 1251"/>
                <a:gd name="T19" fmla="*/ 404813 h 267"/>
                <a:gd name="T20" fmla="*/ 823913 w 1251"/>
                <a:gd name="T21" fmla="*/ 423863 h 267"/>
                <a:gd name="T22" fmla="*/ 914400 w 1251"/>
                <a:gd name="T23" fmla="*/ 422275 h 267"/>
                <a:gd name="T24" fmla="*/ 1038225 w 1251"/>
                <a:gd name="T25" fmla="*/ 403225 h 267"/>
                <a:gd name="T26" fmla="*/ 1141413 w 1251"/>
                <a:gd name="T27" fmla="*/ 355600 h 267"/>
                <a:gd name="T28" fmla="*/ 1281113 w 1251"/>
                <a:gd name="T29" fmla="*/ 222250 h 267"/>
                <a:gd name="T30" fmla="*/ 1404938 w 1251"/>
                <a:gd name="T31" fmla="*/ 84138 h 267"/>
                <a:gd name="T32" fmla="*/ 1517650 w 1251"/>
                <a:gd name="T33" fmla="*/ 31750 h 267"/>
                <a:gd name="T34" fmla="*/ 1647826 w 1251"/>
                <a:gd name="T35" fmla="*/ 4763 h 267"/>
                <a:gd name="T36" fmla="*/ 1770063 w 1251"/>
                <a:gd name="T37" fmla="*/ 0 h 267"/>
                <a:gd name="T38" fmla="*/ 1852613 w 1251"/>
                <a:gd name="T39" fmla="*/ 12700 h 267"/>
                <a:gd name="T40" fmla="*/ 1927226 w 1251"/>
                <a:gd name="T41" fmla="*/ 36513 h 267"/>
                <a:gd name="T42" fmla="*/ 1981201 w 1251"/>
                <a:gd name="T43" fmla="*/ 41275 h 267"/>
                <a:gd name="T44" fmla="*/ 1985963 w 1251"/>
                <a:gd name="T45" fmla="*/ 52388 h 267"/>
                <a:gd name="T46" fmla="*/ 1924051 w 1251"/>
                <a:gd name="T47" fmla="*/ 60325 h 267"/>
                <a:gd name="T48" fmla="*/ 1847851 w 1251"/>
                <a:gd name="T49" fmla="*/ 50800 h 267"/>
                <a:gd name="T50" fmla="*/ 1766888 w 1251"/>
                <a:gd name="T51" fmla="*/ 50800 h 267"/>
                <a:gd name="T52" fmla="*/ 1670051 w 1251"/>
                <a:gd name="T53" fmla="*/ 50800 h 267"/>
                <a:gd name="T54" fmla="*/ 1589088 w 1251"/>
                <a:gd name="T55" fmla="*/ 60325 h 267"/>
                <a:gd name="T56" fmla="*/ 1504950 w 1251"/>
                <a:gd name="T57" fmla="*/ 88900 h 267"/>
                <a:gd name="T58" fmla="*/ 1336675 w 1251"/>
                <a:gd name="T59" fmla="*/ 188913 h 267"/>
                <a:gd name="T60" fmla="*/ 1160463 w 1251"/>
                <a:gd name="T61" fmla="*/ 276225 h 267"/>
                <a:gd name="T62" fmla="*/ 1017588 w 1251"/>
                <a:gd name="T63" fmla="*/ 342900 h 267"/>
                <a:gd name="T64" fmla="*/ 933450 w 1251"/>
                <a:gd name="T65" fmla="*/ 365125 h 267"/>
                <a:gd name="T66" fmla="*/ 855663 w 1251"/>
                <a:gd name="T67" fmla="*/ 360363 h 267"/>
                <a:gd name="T68" fmla="*/ 736600 w 1251"/>
                <a:gd name="T69" fmla="*/ 331788 h 267"/>
                <a:gd name="T70" fmla="*/ 622300 w 1251"/>
                <a:gd name="T71" fmla="*/ 285750 h 267"/>
                <a:gd name="T72" fmla="*/ 519113 w 1251"/>
                <a:gd name="T73" fmla="*/ 228600 h 267"/>
                <a:gd name="T74" fmla="*/ 428625 w 1251"/>
                <a:gd name="T75" fmla="*/ 169863 h 267"/>
                <a:gd name="T76" fmla="*/ 342900 w 1251"/>
                <a:gd name="T77" fmla="*/ 112713 h 267"/>
                <a:gd name="T78" fmla="*/ 260350 w 1251"/>
                <a:gd name="T79" fmla="*/ 80963 h 267"/>
                <a:gd name="T80" fmla="*/ 161925 w 1251"/>
                <a:gd name="T81" fmla="*/ 69850 h 267"/>
                <a:gd name="T82" fmla="*/ 57150 w 1251"/>
                <a:gd name="T83" fmla="*/ 57150 h 267"/>
                <a:gd name="T84" fmla="*/ 0 w 1251"/>
                <a:gd name="T85" fmla="*/ 57150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51"/>
                <a:gd name="T130" fmla="*/ 0 h 267"/>
                <a:gd name="T131" fmla="*/ 1251 w 1251"/>
                <a:gd name="T132" fmla="*/ 267 h 2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51" h="267">
                  <a:moveTo>
                    <a:pt x="0" y="36"/>
                  </a:moveTo>
                  <a:lnTo>
                    <a:pt x="2" y="51"/>
                  </a:lnTo>
                  <a:lnTo>
                    <a:pt x="33" y="51"/>
                  </a:lnTo>
                  <a:lnTo>
                    <a:pt x="104" y="63"/>
                  </a:lnTo>
                  <a:lnTo>
                    <a:pt x="164" y="83"/>
                  </a:lnTo>
                  <a:lnTo>
                    <a:pt x="261" y="156"/>
                  </a:lnTo>
                  <a:lnTo>
                    <a:pt x="297" y="180"/>
                  </a:lnTo>
                  <a:lnTo>
                    <a:pt x="336" y="203"/>
                  </a:lnTo>
                  <a:lnTo>
                    <a:pt x="381" y="222"/>
                  </a:lnTo>
                  <a:lnTo>
                    <a:pt x="462" y="255"/>
                  </a:lnTo>
                  <a:lnTo>
                    <a:pt x="519" y="267"/>
                  </a:lnTo>
                  <a:lnTo>
                    <a:pt x="576" y="266"/>
                  </a:lnTo>
                  <a:lnTo>
                    <a:pt x="654" y="254"/>
                  </a:lnTo>
                  <a:lnTo>
                    <a:pt x="719" y="224"/>
                  </a:lnTo>
                  <a:lnTo>
                    <a:pt x="807" y="140"/>
                  </a:lnTo>
                  <a:lnTo>
                    <a:pt x="885" y="53"/>
                  </a:lnTo>
                  <a:lnTo>
                    <a:pt x="956" y="20"/>
                  </a:lnTo>
                  <a:lnTo>
                    <a:pt x="1038" y="3"/>
                  </a:lnTo>
                  <a:lnTo>
                    <a:pt x="1115" y="0"/>
                  </a:lnTo>
                  <a:lnTo>
                    <a:pt x="1167" y="8"/>
                  </a:lnTo>
                  <a:lnTo>
                    <a:pt x="1214" y="23"/>
                  </a:lnTo>
                  <a:lnTo>
                    <a:pt x="1248" y="26"/>
                  </a:lnTo>
                  <a:lnTo>
                    <a:pt x="1251" y="33"/>
                  </a:lnTo>
                  <a:lnTo>
                    <a:pt x="1212" y="38"/>
                  </a:lnTo>
                  <a:lnTo>
                    <a:pt x="1164" y="32"/>
                  </a:lnTo>
                  <a:lnTo>
                    <a:pt x="1113" y="32"/>
                  </a:lnTo>
                  <a:lnTo>
                    <a:pt x="1052" y="32"/>
                  </a:lnTo>
                  <a:lnTo>
                    <a:pt x="1001" y="38"/>
                  </a:lnTo>
                  <a:lnTo>
                    <a:pt x="948" y="56"/>
                  </a:lnTo>
                  <a:lnTo>
                    <a:pt x="842" y="119"/>
                  </a:lnTo>
                  <a:lnTo>
                    <a:pt x="731" y="174"/>
                  </a:lnTo>
                  <a:lnTo>
                    <a:pt x="641" y="216"/>
                  </a:lnTo>
                  <a:lnTo>
                    <a:pt x="588" y="230"/>
                  </a:lnTo>
                  <a:lnTo>
                    <a:pt x="539" y="227"/>
                  </a:lnTo>
                  <a:lnTo>
                    <a:pt x="464" y="209"/>
                  </a:lnTo>
                  <a:lnTo>
                    <a:pt x="392" y="180"/>
                  </a:lnTo>
                  <a:lnTo>
                    <a:pt x="327" y="144"/>
                  </a:lnTo>
                  <a:lnTo>
                    <a:pt x="270" y="107"/>
                  </a:lnTo>
                  <a:lnTo>
                    <a:pt x="216" y="71"/>
                  </a:lnTo>
                  <a:lnTo>
                    <a:pt x="164" y="51"/>
                  </a:lnTo>
                  <a:lnTo>
                    <a:pt x="102" y="44"/>
                  </a:lnTo>
                  <a:lnTo>
                    <a:pt x="36" y="36"/>
                  </a:lnTo>
                  <a:lnTo>
                    <a:pt x="0" y="36"/>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20" name="Freeform 1265"/>
            <p:cNvSpPr>
              <a:spLocks/>
            </p:cNvSpPr>
            <p:nvPr/>
          </p:nvSpPr>
          <p:spPr bwMode="auto">
            <a:xfrm>
              <a:off x="5519739" y="4660900"/>
              <a:ext cx="431800" cy="277813"/>
            </a:xfrm>
            <a:custGeom>
              <a:avLst/>
              <a:gdLst>
                <a:gd name="T0" fmla="*/ 0 w 272"/>
                <a:gd name="T1" fmla="*/ 220663 h 175"/>
                <a:gd name="T2" fmla="*/ 69850 w 272"/>
                <a:gd name="T3" fmla="*/ 228600 h 175"/>
                <a:gd name="T4" fmla="*/ 131762 w 272"/>
                <a:gd name="T5" fmla="*/ 233363 h 175"/>
                <a:gd name="T6" fmla="*/ 207963 w 272"/>
                <a:gd name="T7" fmla="*/ 225425 h 175"/>
                <a:gd name="T8" fmla="*/ 276225 w 272"/>
                <a:gd name="T9" fmla="*/ 195263 h 175"/>
                <a:gd name="T10" fmla="*/ 357187 w 272"/>
                <a:gd name="T11" fmla="*/ 123825 h 175"/>
                <a:gd name="T12" fmla="*/ 398462 w 272"/>
                <a:gd name="T13" fmla="*/ 58738 h 175"/>
                <a:gd name="T14" fmla="*/ 403225 w 272"/>
                <a:gd name="T15" fmla="*/ 30163 h 175"/>
                <a:gd name="T16" fmla="*/ 403225 w 272"/>
                <a:gd name="T17" fmla="*/ 0 h 175"/>
                <a:gd name="T18" fmla="*/ 412750 w 272"/>
                <a:gd name="T19" fmla="*/ 0 h 175"/>
                <a:gd name="T20" fmla="*/ 431800 w 272"/>
                <a:gd name="T21" fmla="*/ 85725 h 175"/>
                <a:gd name="T22" fmla="*/ 414338 w 272"/>
                <a:gd name="T23" fmla="*/ 139700 h 175"/>
                <a:gd name="T24" fmla="*/ 388937 w 272"/>
                <a:gd name="T25" fmla="*/ 185738 h 175"/>
                <a:gd name="T26" fmla="*/ 338137 w 272"/>
                <a:gd name="T27" fmla="*/ 238125 h 175"/>
                <a:gd name="T28" fmla="*/ 276225 w 272"/>
                <a:gd name="T29" fmla="*/ 266700 h 175"/>
                <a:gd name="T30" fmla="*/ 209550 w 272"/>
                <a:gd name="T31" fmla="*/ 277813 h 175"/>
                <a:gd name="T32" fmla="*/ 119062 w 272"/>
                <a:gd name="T33" fmla="*/ 276225 h 175"/>
                <a:gd name="T34" fmla="*/ 42862 w 272"/>
                <a:gd name="T35" fmla="*/ 261938 h 175"/>
                <a:gd name="T36" fmla="*/ 4762 w 272"/>
                <a:gd name="T37" fmla="*/ 239713 h 175"/>
                <a:gd name="T38" fmla="*/ 0 w 272"/>
                <a:gd name="T39" fmla="*/ 220663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2"/>
                <a:gd name="T61" fmla="*/ 0 h 175"/>
                <a:gd name="T62" fmla="*/ 272 w 27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2" h="175">
                  <a:moveTo>
                    <a:pt x="0" y="139"/>
                  </a:moveTo>
                  <a:lnTo>
                    <a:pt x="44" y="144"/>
                  </a:lnTo>
                  <a:lnTo>
                    <a:pt x="83" y="147"/>
                  </a:lnTo>
                  <a:lnTo>
                    <a:pt x="131" y="142"/>
                  </a:lnTo>
                  <a:lnTo>
                    <a:pt x="174" y="123"/>
                  </a:lnTo>
                  <a:lnTo>
                    <a:pt x="225" y="78"/>
                  </a:lnTo>
                  <a:lnTo>
                    <a:pt x="251" y="37"/>
                  </a:lnTo>
                  <a:lnTo>
                    <a:pt x="254" y="19"/>
                  </a:lnTo>
                  <a:lnTo>
                    <a:pt x="254" y="0"/>
                  </a:lnTo>
                  <a:lnTo>
                    <a:pt x="260" y="0"/>
                  </a:lnTo>
                  <a:lnTo>
                    <a:pt x="272" y="54"/>
                  </a:lnTo>
                  <a:lnTo>
                    <a:pt x="261" y="88"/>
                  </a:lnTo>
                  <a:lnTo>
                    <a:pt x="245" y="117"/>
                  </a:lnTo>
                  <a:lnTo>
                    <a:pt x="213" y="150"/>
                  </a:lnTo>
                  <a:lnTo>
                    <a:pt x="174" y="168"/>
                  </a:lnTo>
                  <a:lnTo>
                    <a:pt x="132" y="175"/>
                  </a:lnTo>
                  <a:lnTo>
                    <a:pt x="75" y="174"/>
                  </a:lnTo>
                  <a:lnTo>
                    <a:pt x="27" y="165"/>
                  </a:lnTo>
                  <a:lnTo>
                    <a:pt x="3" y="151"/>
                  </a:lnTo>
                  <a:lnTo>
                    <a:pt x="0" y="139"/>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4421" name="Line 1266"/>
            <p:cNvSpPr>
              <a:spLocks noChangeShapeType="1"/>
            </p:cNvSpPr>
            <p:nvPr/>
          </p:nvSpPr>
          <p:spPr bwMode="auto">
            <a:xfrm>
              <a:off x="3508376" y="4848226"/>
              <a:ext cx="77788" cy="22225"/>
            </a:xfrm>
            <a:prstGeom prst="line">
              <a:avLst/>
            </a:prstGeom>
            <a:noFill/>
            <a:ln w="9525">
              <a:solidFill>
                <a:schemeClr val="tx1"/>
              </a:solidFill>
              <a:round/>
              <a:headEnd/>
              <a:tailEnd/>
            </a:ln>
          </p:spPr>
          <p:txBody>
            <a:bodyPr/>
            <a:lstStyle/>
            <a:p>
              <a:endParaRPr lang="en-US" dirty="0"/>
            </a:p>
          </p:txBody>
        </p:sp>
        <p:sp>
          <p:nvSpPr>
            <p:cNvPr id="184422" name="Line 1267"/>
            <p:cNvSpPr>
              <a:spLocks noChangeShapeType="1"/>
            </p:cNvSpPr>
            <p:nvPr/>
          </p:nvSpPr>
          <p:spPr bwMode="auto">
            <a:xfrm flipH="1">
              <a:off x="3514726" y="4824414"/>
              <a:ext cx="74613" cy="71437"/>
            </a:xfrm>
            <a:prstGeom prst="line">
              <a:avLst/>
            </a:prstGeom>
            <a:noFill/>
            <a:ln w="9525">
              <a:solidFill>
                <a:schemeClr val="tx1"/>
              </a:solidFill>
              <a:round/>
              <a:headEnd/>
              <a:tailEnd/>
            </a:ln>
          </p:spPr>
          <p:txBody>
            <a:bodyPr/>
            <a:lstStyle/>
            <a:p>
              <a:endParaRPr lang="en-US" dirty="0"/>
            </a:p>
          </p:txBody>
        </p:sp>
        <p:sp>
          <p:nvSpPr>
            <p:cNvPr id="184423" name="Line 1268"/>
            <p:cNvSpPr>
              <a:spLocks noChangeShapeType="1"/>
            </p:cNvSpPr>
            <p:nvPr/>
          </p:nvSpPr>
          <p:spPr bwMode="auto">
            <a:xfrm>
              <a:off x="3513138" y="4852989"/>
              <a:ext cx="57150" cy="100012"/>
            </a:xfrm>
            <a:prstGeom prst="line">
              <a:avLst/>
            </a:prstGeom>
            <a:noFill/>
            <a:ln w="9525">
              <a:solidFill>
                <a:schemeClr val="tx1"/>
              </a:solidFill>
              <a:round/>
              <a:headEnd/>
              <a:tailEnd/>
            </a:ln>
          </p:spPr>
          <p:txBody>
            <a:bodyPr/>
            <a:lstStyle/>
            <a:p>
              <a:endParaRPr lang="en-US" dirty="0"/>
            </a:p>
          </p:txBody>
        </p:sp>
        <p:sp>
          <p:nvSpPr>
            <p:cNvPr id="184424" name="Line 1269"/>
            <p:cNvSpPr>
              <a:spLocks noChangeShapeType="1"/>
            </p:cNvSpPr>
            <p:nvPr/>
          </p:nvSpPr>
          <p:spPr bwMode="auto">
            <a:xfrm flipH="1">
              <a:off x="3495676" y="4856164"/>
              <a:ext cx="85725" cy="147637"/>
            </a:xfrm>
            <a:prstGeom prst="line">
              <a:avLst/>
            </a:prstGeom>
            <a:noFill/>
            <a:ln w="9525">
              <a:solidFill>
                <a:schemeClr val="tx1"/>
              </a:solidFill>
              <a:round/>
              <a:headEnd/>
              <a:tailEnd/>
            </a:ln>
          </p:spPr>
          <p:txBody>
            <a:bodyPr/>
            <a:lstStyle/>
            <a:p>
              <a:endParaRPr lang="en-US" dirty="0"/>
            </a:p>
          </p:txBody>
        </p:sp>
        <p:sp>
          <p:nvSpPr>
            <p:cNvPr id="184425" name="Line 1270"/>
            <p:cNvSpPr>
              <a:spLocks noChangeShapeType="1"/>
            </p:cNvSpPr>
            <p:nvPr/>
          </p:nvSpPr>
          <p:spPr bwMode="auto">
            <a:xfrm flipH="1">
              <a:off x="5514975" y="4857751"/>
              <a:ext cx="31750" cy="60325"/>
            </a:xfrm>
            <a:prstGeom prst="line">
              <a:avLst/>
            </a:prstGeom>
            <a:noFill/>
            <a:ln w="9525">
              <a:solidFill>
                <a:schemeClr val="tx1"/>
              </a:solidFill>
              <a:round/>
              <a:headEnd/>
              <a:tailEnd/>
            </a:ln>
          </p:spPr>
          <p:txBody>
            <a:bodyPr/>
            <a:lstStyle/>
            <a:p>
              <a:endParaRPr lang="en-US" dirty="0"/>
            </a:p>
          </p:txBody>
        </p:sp>
        <p:sp>
          <p:nvSpPr>
            <p:cNvPr id="184426" name="Line 1271"/>
            <p:cNvSpPr>
              <a:spLocks noChangeShapeType="1"/>
            </p:cNvSpPr>
            <p:nvPr/>
          </p:nvSpPr>
          <p:spPr bwMode="auto">
            <a:xfrm>
              <a:off x="5500689" y="4867275"/>
              <a:ext cx="36512" cy="76200"/>
            </a:xfrm>
            <a:prstGeom prst="line">
              <a:avLst/>
            </a:prstGeom>
            <a:noFill/>
            <a:ln w="9525">
              <a:solidFill>
                <a:schemeClr val="tx1"/>
              </a:solidFill>
              <a:round/>
              <a:headEnd/>
              <a:tailEnd/>
            </a:ln>
          </p:spPr>
          <p:txBody>
            <a:bodyPr/>
            <a:lstStyle/>
            <a:p>
              <a:endParaRPr lang="en-US" dirty="0"/>
            </a:p>
          </p:txBody>
        </p:sp>
        <p:sp>
          <p:nvSpPr>
            <p:cNvPr id="184427" name="Text Box 1273"/>
            <p:cNvSpPr txBox="1">
              <a:spLocks noChangeArrowheads="1"/>
            </p:cNvSpPr>
            <p:nvPr/>
          </p:nvSpPr>
          <p:spPr bwMode="auto">
            <a:xfrm>
              <a:off x="5035550" y="2066925"/>
              <a:ext cx="1550988" cy="646331"/>
            </a:xfrm>
            <a:prstGeom prst="rect">
              <a:avLst/>
            </a:prstGeom>
            <a:noFill/>
            <a:ln w="12700">
              <a:noFill/>
              <a:miter lim="800000"/>
              <a:headEnd/>
              <a:tailEnd/>
            </a:ln>
          </p:spPr>
          <p:txBody>
            <a:bodyPr>
              <a:spAutoFit/>
            </a:bodyPr>
            <a:lstStyle/>
            <a:p>
              <a:pPr algn="ctr"/>
              <a:r>
                <a:rPr lang="en-US" sz="1200" dirty="0">
                  <a:latin typeface="Calibri" pitchFamily="34" charset="0"/>
                </a:rPr>
                <a:t>Reflective Tape; Coalition vehicle marking</a:t>
              </a:r>
            </a:p>
          </p:txBody>
        </p:sp>
        <p:sp>
          <p:nvSpPr>
            <p:cNvPr id="184428" name="Text Box 1274"/>
            <p:cNvSpPr txBox="1">
              <a:spLocks noChangeArrowheads="1"/>
            </p:cNvSpPr>
            <p:nvPr/>
          </p:nvSpPr>
          <p:spPr bwMode="auto">
            <a:xfrm>
              <a:off x="4673600" y="1190625"/>
              <a:ext cx="1550988" cy="646331"/>
            </a:xfrm>
            <a:prstGeom prst="rect">
              <a:avLst/>
            </a:prstGeom>
            <a:noFill/>
            <a:ln w="12700">
              <a:noFill/>
              <a:miter lim="800000"/>
              <a:headEnd/>
              <a:tailEnd/>
            </a:ln>
          </p:spPr>
          <p:txBody>
            <a:bodyPr>
              <a:spAutoFit/>
            </a:bodyPr>
            <a:lstStyle/>
            <a:p>
              <a:pPr algn="ctr"/>
              <a:r>
                <a:rPr lang="en-US" sz="1200" dirty="0">
                  <a:latin typeface="Calibri" pitchFamily="34" charset="0"/>
                </a:rPr>
                <a:t>IR Strobe Light Velcro to front of gunner’s shield</a:t>
              </a:r>
            </a:p>
          </p:txBody>
        </p:sp>
        <p:sp>
          <p:nvSpPr>
            <p:cNvPr id="184429" name="Text Box 1276"/>
            <p:cNvSpPr txBox="1">
              <a:spLocks noChangeArrowheads="1"/>
            </p:cNvSpPr>
            <p:nvPr/>
          </p:nvSpPr>
          <p:spPr bwMode="auto">
            <a:xfrm>
              <a:off x="5459413" y="3371851"/>
              <a:ext cx="1198562" cy="646331"/>
            </a:xfrm>
            <a:prstGeom prst="rect">
              <a:avLst/>
            </a:prstGeom>
            <a:noFill/>
            <a:ln w="12700">
              <a:noFill/>
              <a:miter lim="800000"/>
              <a:headEnd/>
              <a:tailEnd/>
            </a:ln>
          </p:spPr>
          <p:txBody>
            <a:bodyPr>
              <a:spAutoFit/>
            </a:bodyPr>
            <a:lstStyle/>
            <a:p>
              <a:pPr algn="ctr"/>
              <a:r>
                <a:rPr lang="en-US" sz="1200" dirty="0">
                  <a:latin typeface="Calibri" pitchFamily="34" charset="0"/>
                </a:rPr>
                <a:t>Tow strap routed to driver’s mirror</a:t>
              </a:r>
            </a:p>
          </p:txBody>
        </p:sp>
        <p:sp>
          <p:nvSpPr>
            <p:cNvPr id="184430" name="Text Box 1277"/>
            <p:cNvSpPr txBox="1">
              <a:spLocks noChangeArrowheads="1"/>
            </p:cNvSpPr>
            <p:nvPr/>
          </p:nvSpPr>
          <p:spPr bwMode="auto">
            <a:xfrm>
              <a:off x="1711325" y="7096126"/>
              <a:ext cx="1817688" cy="461665"/>
            </a:xfrm>
            <a:prstGeom prst="rect">
              <a:avLst/>
            </a:prstGeom>
            <a:noFill/>
            <a:ln w="12700">
              <a:noFill/>
              <a:miter lim="800000"/>
              <a:headEnd/>
              <a:tailEnd/>
            </a:ln>
          </p:spPr>
          <p:txBody>
            <a:bodyPr>
              <a:spAutoFit/>
            </a:bodyPr>
            <a:lstStyle/>
            <a:p>
              <a:pPr algn="ctr"/>
              <a:r>
                <a:rPr lang="en-US" sz="1200" dirty="0">
                  <a:latin typeface="Calibri" pitchFamily="34" charset="0"/>
                </a:rPr>
                <a:t>Tow Strap Girth-hitched to front sling point</a:t>
              </a:r>
            </a:p>
          </p:txBody>
        </p:sp>
        <p:sp>
          <p:nvSpPr>
            <p:cNvPr id="184431" name="Text Box 1278"/>
            <p:cNvSpPr txBox="1">
              <a:spLocks noChangeArrowheads="1"/>
            </p:cNvSpPr>
            <p:nvPr/>
          </p:nvSpPr>
          <p:spPr bwMode="auto">
            <a:xfrm>
              <a:off x="4083050" y="7181851"/>
              <a:ext cx="2036763" cy="646331"/>
            </a:xfrm>
            <a:prstGeom prst="rect">
              <a:avLst/>
            </a:prstGeom>
            <a:noFill/>
            <a:ln w="12700">
              <a:noFill/>
              <a:miter lim="800000"/>
              <a:headEnd/>
              <a:tailEnd/>
            </a:ln>
          </p:spPr>
          <p:txBody>
            <a:bodyPr>
              <a:spAutoFit/>
            </a:bodyPr>
            <a:lstStyle/>
            <a:p>
              <a:pPr algn="ctr"/>
              <a:r>
                <a:rPr lang="en-US" sz="1200" dirty="0">
                  <a:latin typeface="Calibri" pitchFamily="34" charset="0"/>
                </a:rPr>
                <a:t>Tow strap secured with single loop of break-cord (single strand of 550-cord gut)</a:t>
              </a:r>
            </a:p>
          </p:txBody>
        </p:sp>
        <p:sp>
          <p:nvSpPr>
            <p:cNvPr id="184432" name="Text Box 1279"/>
            <p:cNvSpPr txBox="1">
              <a:spLocks noChangeArrowheads="1"/>
            </p:cNvSpPr>
            <p:nvPr/>
          </p:nvSpPr>
          <p:spPr bwMode="auto">
            <a:xfrm>
              <a:off x="371476" y="7248526"/>
              <a:ext cx="1236663" cy="861775"/>
            </a:xfrm>
            <a:prstGeom prst="rect">
              <a:avLst/>
            </a:prstGeom>
            <a:noFill/>
            <a:ln w="12700">
              <a:noFill/>
              <a:miter lim="800000"/>
              <a:headEnd/>
              <a:tailEnd/>
            </a:ln>
          </p:spPr>
          <p:txBody>
            <a:bodyPr>
              <a:spAutoFit/>
            </a:bodyPr>
            <a:lstStyle/>
            <a:p>
              <a:pPr algn="ctr"/>
              <a:r>
                <a:rPr lang="en-US" sz="1200" dirty="0">
                  <a:latin typeface="Calibri" pitchFamily="34" charset="0"/>
                </a:rPr>
                <a:t>Two rolls of concertina wire secured to hood of vehicle</a:t>
              </a:r>
            </a:p>
          </p:txBody>
        </p:sp>
        <p:sp>
          <p:nvSpPr>
            <p:cNvPr id="184433" name="Line 1281"/>
            <p:cNvSpPr>
              <a:spLocks noChangeShapeType="1"/>
            </p:cNvSpPr>
            <p:nvPr/>
          </p:nvSpPr>
          <p:spPr bwMode="auto">
            <a:xfrm flipV="1">
              <a:off x="2724151" y="5743576"/>
              <a:ext cx="28575" cy="1362075"/>
            </a:xfrm>
            <a:prstGeom prst="line">
              <a:avLst/>
            </a:prstGeom>
            <a:noFill/>
            <a:ln w="9525">
              <a:solidFill>
                <a:schemeClr val="tx1"/>
              </a:solidFill>
              <a:round/>
              <a:headEnd/>
              <a:tailEnd type="triangle" w="med" len="med"/>
            </a:ln>
          </p:spPr>
          <p:txBody>
            <a:bodyPr/>
            <a:lstStyle/>
            <a:p>
              <a:endParaRPr lang="en-US" dirty="0"/>
            </a:p>
          </p:txBody>
        </p:sp>
        <p:sp>
          <p:nvSpPr>
            <p:cNvPr id="184434" name="Line 1282"/>
            <p:cNvSpPr>
              <a:spLocks noChangeShapeType="1"/>
            </p:cNvSpPr>
            <p:nvPr/>
          </p:nvSpPr>
          <p:spPr bwMode="auto">
            <a:xfrm flipH="1" flipV="1">
              <a:off x="3543300" y="4972051"/>
              <a:ext cx="1295400" cy="2247900"/>
            </a:xfrm>
            <a:prstGeom prst="line">
              <a:avLst/>
            </a:prstGeom>
            <a:noFill/>
            <a:ln w="9525">
              <a:solidFill>
                <a:schemeClr val="tx1"/>
              </a:solidFill>
              <a:round/>
              <a:headEnd/>
              <a:tailEnd type="triangle" w="med" len="med"/>
            </a:ln>
          </p:spPr>
          <p:txBody>
            <a:bodyPr/>
            <a:lstStyle/>
            <a:p>
              <a:endParaRPr lang="en-US" dirty="0"/>
            </a:p>
          </p:txBody>
        </p:sp>
        <p:sp>
          <p:nvSpPr>
            <p:cNvPr id="184435" name="Line 1284"/>
            <p:cNvSpPr>
              <a:spLocks noChangeShapeType="1"/>
            </p:cNvSpPr>
            <p:nvPr/>
          </p:nvSpPr>
          <p:spPr bwMode="auto">
            <a:xfrm flipH="1">
              <a:off x="5953125" y="3943352"/>
              <a:ext cx="152400" cy="657225"/>
            </a:xfrm>
            <a:prstGeom prst="line">
              <a:avLst/>
            </a:prstGeom>
            <a:noFill/>
            <a:ln w="9525">
              <a:solidFill>
                <a:schemeClr val="tx1"/>
              </a:solidFill>
              <a:round/>
              <a:headEnd/>
              <a:tailEnd type="triangle" w="med" len="med"/>
            </a:ln>
          </p:spPr>
          <p:txBody>
            <a:bodyPr/>
            <a:lstStyle/>
            <a:p>
              <a:endParaRPr lang="en-US" dirty="0"/>
            </a:p>
          </p:txBody>
        </p:sp>
        <p:sp>
          <p:nvSpPr>
            <p:cNvPr id="184436" name="Line 1285"/>
            <p:cNvSpPr>
              <a:spLocks noChangeShapeType="1"/>
            </p:cNvSpPr>
            <p:nvPr/>
          </p:nvSpPr>
          <p:spPr bwMode="auto">
            <a:xfrm>
              <a:off x="1619251" y="2466975"/>
              <a:ext cx="619125" cy="704851"/>
            </a:xfrm>
            <a:prstGeom prst="line">
              <a:avLst/>
            </a:prstGeom>
            <a:noFill/>
            <a:ln w="9525">
              <a:solidFill>
                <a:schemeClr val="tx1"/>
              </a:solidFill>
              <a:round/>
              <a:headEnd/>
              <a:tailEnd type="triangle" w="med" len="med"/>
            </a:ln>
          </p:spPr>
          <p:txBody>
            <a:bodyPr/>
            <a:lstStyle/>
            <a:p>
              <a:endParaRPr lang="en-US" dirty="0"/>
            </a:p>
          </p:txBody>
        </p:sp>
        <p:sp>
          <p:nvSpPr>
            <p:cNvPr id="184437" name="Line 1286"/>
            <p:cNvSpPr>
              <a:spLocks noChangeShapeType="1"/>
            </p:cNvSpPr>
            <p:nvPr/>
          </p:nvSpPr>
          <p:spPr bwMode="auto">
            <a:xfrm flipH="1">
              <a:off x="4886326" y="2533651"/>
              <a:ext cx="333375" cy="647700"/>
            </a:xfrm>
            <a:prstGeom prst="line">
              <a:avLst/>
            </a:prstGeom>
            <a:noFill/>
            <a:ln w="9525">
              <a:solidFill>
                <a:schemeClr val="tx1"/>
              </a:solidFill>
              <a:round/>
              <a:headEnd/>
              <a:tailEnd type="triangle" w="med" len="med"/>
            </a:ln>
          </p:spPr>
          <p:txBody>
            <a:bodyPr/>
            <a:lstStyle/>
            <a:p>
              <a:endParaRPr lang="en-US" dirty="0"/>
            </a:p>
          </p:txBody>
        </p:sp>
        <p:sp>
          <p:nvSpPr>
            <p:cNvPr id="184438" name="Line 1289"/>
            <p:cNvSpPr>
              <a:spLocks noChangeShapeType="1"/>
            </p:cNvSpPr>
            <p:nvPr/>
          </p:nvSpPr>
          <p:spPr bwMode="auto">
            <a:xfrm flipH="1">
              <a:off x="4381500" y="1609725"/>
              <a:ext cx="781050" cy="533400"/>
            </a:xfrm>
            <a:prstGeom prst="line">
              <a:avLst/>
            </a:prstGeom>
            <a:noFill/>
            <a:ln w="9525">
              <a:solidFill>
                <a:schemeClr val="tx1"/>
              </a:solidFill>
              <a:round/>
              <a:headEnd/>
              <a:tailEnd type="triangle" w="med" len="med"/>
            </a:ln>
          </p:spPr>
          <p:txBody>
            <a:bodyPr/>
            <a:lstStyle/>
            <a:p>
              <a:endParaRPr lang="en-US" dirty="0"/>
            </a:p>
          </p:txBody>
        </p:sp>
        <p:sp>
          <p:nvSpPr>
            <p:cNvPr id="184439" name="Line 1291"/>
            <p:cNvSpPr>
              <a:spLocks noChangeShapeType="1"/>
            </p:cNvSpPr>
            <p:nvPr/>
          </p:nvSpPr>
          <p:spPr bwMode="auto">
            <a:xfrm flipV="1">
              <a:off x="4905375" y="5124451"/>
              <a:ext cx="552450" cy="2057400"/>
            </a:xfrm>
            <a:prstGeom prst="line">
              <a:avLst/>
            </a:prstGeom>
            <a:noFill/>
            <a:ln w="9525">
              <a:solidFill>
                <a:schemeClr val="tx1"/>
              </a:solidFill>
              <a:round/>
              <a:headEnd/>
              <a:tailEnd type="triangle" w="med" len="med"/>
            </a:ln>
          </p:spPr>
          <p:txBody>
            <a:bodyPr/>
            <a:lstStyle/>
            <a:p>
              <a:endParaRPr lang="en-US" dirty="0"/>
            </a:p>
          </p:txBody>
        </p:sp>
        <p:sp>
          <p:nvSpPr>
            <p:cNvPr id="184440" name="Line 1292"/>
            <p:cNvSpPr>
              <a:spLocks noChangeShapeType="1"/>
            </p:cNvSpPr>
            <p:nvPr/>
          </p:nvSpPr>
          <p:spPr bwMode="auto">
            <a:xfrm flipV="1">
              <a:off x="2760664" y="5348289"/>
              <a:ext cx="120650" cy="190500"/>
            </a:xfrm>
            <a:prstGeom prst="line">
              <a:avLst/>
            </a:prstGeom>
            <a:noFill/>
            <a:ln w="9525">
              <a:solidFill>
                <a:schemeClr val="tx1"/>
              </a:solidFill>
              <a:round/>
              <a:headEnd/>
              <a:tailEnd/>
            </a:ln>
          </p:spPr>
          <p:txBody>
            <a:bodyPr/>
            <a:lstStyle/>
            <a:p>
              <a:endParaRPr lang="en-US" dirty="0"/>
            </a:p>
          </p:txBody>
        </p:sp>
        <p:sp>
          <p:nvSpPr>
            <p:cNvPr id="184441" name="Line 1294"/>
            <p:cNvSpPr>
              <a:spLocks noChangeShapeType="1"/>
            </p:cNvSpPr>
            <p:nvPr/>
          </p:nvSpPr>
          <p:spPr bwMode="auto">
            <a:xfrm flipV="1">
              <a:off x="1114425" y="4657725"/>
              <a:ext cx="742950" cy="2609851"/>
            </a:xfrm>
            <a:prstGeom prst="line">
              <a:avLst/>
            </a:prstGeom>
            <a:noFill/>
            <a:ln w="9525">
              <a:solidFill>
                <a:schemeClr val="tx1"/>
              </a:solidFill>
              <a:round/>
              <a:headEnd/>
              <a:tailEnd type="triangle" w="med" len="med"/>
            </a:ln>
          </p:spPr>
          <p:txBody>
            <a:bodyPr/>
            <a:lstStyle/>
            <a:p>
              <a:endParaRPr lang="en-US" dirty="0"/>
            </a:p>
          </p:txBody>
        </p:sp>
        <p:sp>
          <p:nvSpPr>
            <p:cNvPr id="184442" name="Freeform 1296"/>
            <p:cNvSpPr>
              <a:spLocks/>
            </p:cNvSpPr>
            <p:nvPr/>
          </p:nvSpPr>
          <p:spPr bwMode="auto">
            <a:xfrm>
              <a:off x="1209676" y="4543425"/>
              <a:ext cx="2543175" cy="2733675"/>
            </a:xfrm>
            <a:custGeom>
              <a:avLst/>
              <a:gdLst>
                <a:gd name="T0" fmla="*/ 0 w 1602"/>
                <a:gd name="T1" fmla="*/ 2733675 h 1722"/>
                <a:gd name="T2" fmla="*/ 1895475 w 1602"/>
                <a:gd name="T3" fmla="*/ 171450 h 1722"/>
                <a:gd name="T4" fmla="*/ 2543175 w 1602"/>
                <a:gd name="T5" fmla="*/ 0 h 1722"/>
                <a:gd name="T6" fmla="*/ 0 60000 65536"/>
                <a:gd name="T7" fmla="*/ 0 60000 65536"/>
                <a:gd name="T8" fmla="*/ 0 60000 65536"/>
                <a:gd name="T9" fmla="*/ 0 w 1602"/>
                <a:gd name="T10" fmla="*/ 0 h 1722"/>
                <a:gd name="T11" fmla="*/ 1602 w 1602"/>
                <a:gd name="T12" fmla="*/ 1722 h 1722"/>
              </a:gdLst>
              <a:ahLst/>
              <a:cxnLst>
                <a:cxn ang="T6">
                  <a:pos x="T0" y="T1"/>
                </a:cxn>
                <a:cxn ang="T7">
                  <a:pos x="T2" y="T3"/>
                </a:cxn>
                <a:cxn ang="T8">
                  <a:pos x="T4" y="T5"/>
                </a:cxn>
              </a:cxnLst>
              <a:rect l="T9" t="T10" r="T11" b="T12"/>
              <a:pathLst>
                <a:path w="1602" h="1722">
                  <a:moveTo>
                    <a:pt x="0" y="1722"/>
                  </a:moveTo>
                  <a:lnTo>
                    <a:pt x="1194" y="108"/>
                  </a:lnTo>
                  <a:lnTo>
                    <a:pt x="1602" y="0"/>
                  </a:lnTo>
                </a:path>
              </a:pathLst>
            </a:custGeom>
            <a:noFill/>
            <a:ln w="9525" cap="flat" cmpd="sng">
              <a:solidFill>
                <a:schemeClr val="tx1"/>
              </a:solidFill>
              <a:prstDash val="solid"/>
              <a:round/>
              <a:headEnd type="none" w="med" len="med"/>
              <a:tailEnd type="triangle" w="med" len="med"/>
            </a:ln>
          </p:spPr>
          <p:txBody>
            <a:bodyPr/>
            <a:lstStyle/>
            <a:p>
              <a:endParaRPr lang="en-US" dirty="0"/>
            </a:p>
          </p:txBody>
        </p:sp>
        <p:sp>
          <p:nvSpPr>
            <p:cNvPr id="184443" name="Freeform 786"/>
            <p:cNvSpPr>
              <a:spLocks/>
            </p:cNvSpPr>
            <p:nvPr/>
          </p:nvSpPr>
          <p:spPr bwMode="auto">
            <a:xfrm>
              <a:off x="3795714" y="3138489"/>
              <a:ext cx="593725" cy="419100"/>
            </a:xfrm>
            <a:custGeom>
              <a:avLst/>
              <a:gdLst>
                <a:gd name="T0" fmla="*/ 552450 w 374"/>
                <a:gd name="T1" fmla="*/ 0 h 264"/>
                <a:gd name="T2" fmla="*/ 0 w 374"/>
                <a:gd name="T3" fmla="*/ 400050 h 264"/>
                <a:gd name="T4" fmla="*/ 23812 w 374"/>
                <a:gd name="T5" fmla="*/ 419100 h 264"/>
                <a:gd name="T6" fmla="*/ 369887 w 374"/>
                <a:gd name="T7" fmla="*/ 200025 h 264"/>
                <a:gd name="T8" fmla="*/ 361950 w 374"/>
                <a:gd name="T9" fmla="*/ 176212 h 264"/>
                <a:gd name="T10" fmla="*/ 33338 w 374"/>
                <a:gd name="T11" fmla="*/ 393700 h 264"/>
                <a:gd name="T12" fmla="*/ 581025 w 374"/>
                <a:gd name="T13" fmla="*/ 33337 h 264"/>
                <a:gd name="T14" fmla="*/ 593725 w 374"/>
                <a:gd name="T15" fmla="*/ 12700 h 264"/>
                <a:gd name="T16" fmla="*/ 584200 w 374"/>
                <a:gd name="T17" fmla="*/ 0 h 264"/>
                <a:gd name="T18" fmla="*/ 552450 w 374"/>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4"/>
                <a:gd name="T31" fmla="*/ 0 h 264"/>
                <a:gd name="T32" fmla="*/ 374 w 374"/>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4" h="264">
                  <a:moveTo>
                    <a:pt x="348" y="0"/>
                  </a:moveTo>
                  <a:lnTo>
                    <a:pt x="0" y="252"/>
                  </a:lnTo>
                  <a:lnTo>
                    <a:pt x="15" y="264"/>
                  </a:lnTo>
                  <a:lnTo>
                    <a:pt x="233" y="126"/>
                  </a:lnTo>
                  <a:lnTo>
                    <a:pt x="228" y="111"/>
                  </a:lnTo>
                  <a:lnTo>
                    <a:pt x="21" y="248"/>
                  </a:lnTo>
                  <a:lnTo>
                    <a:pt x="366" y="21"/>
                  </a:lnTo>
                  <a:lnTo>
                    <a:pt x="374" y="8"/>
                  </a:lnTo>
                  <a:lnTo>
                    <a:pt x="368" y="0"/>
                  </a:lnTo>
                  <a:lnTo>
                    <a:pt x="348" y="0"/>
                  </a:lnTo>
                  <a:close/>
                </a:path>
              </a:pathLst>
            </a:custGeom>
            <a:solidFill>
              <a:srgbClr val="333333"/>
            </a:solidFill>
            <a:ln w="9525" cap="flat" cmpd="sng">
              <a:solidFill>
                <a:schemeClr val="tx1"/>
              </a:solidFill>
              <a:prstDash val="solid"/>
              <a:round/>
              <a:headEnd/>
              <a:tailEnd/>
            </a:ln>
          </p:spPr>
          <p:txBody>
            <a:bodyPr/>
            <a:lstStyle/>
            <a:p>
              <a:endParaRPr lang="en-US" dirty="0"/>
            </a:p>
          </p:txBody>
        </p:sp>
        <p:sp>
          <p:nvSpPr>
            <p:cNvPr id="184444" name="Freeform 787"/>
            <p:cNvSpPr>
              <a:spLocks/>
            </p:cNvSpPr>
            <p:nvPr/>
          </p:nvSpPr>
          <p:spPr bwMode="auto">
            <a:xfrm>
              <a:off x="1981201" y="3152775"/>
              <a:ext cx="593725" cy="419100"/>
            </a:xfrm>
            <a:custGeom>
              <a:avLst/>
              <a:gdLst>
                <a:gd name="T0" fmla="*/ 552450 w 374"/>
                <a:gd name="T1" fmla="*/ 0 h 264"/>
                <a:gd name="T2" fmla="*/ 0 w 374"/>
                <a:gd name="T3" fmla="*/ 400050 h 264"/>
                <a:gd name="T4" fmla="*/ 23812 w 374"/>
                <a:gd name="T5" fmla="*/ 419100 h 264"/>
                <a:gd name="T6" fmla="*/ 369887 w 374"/>
                <a:gd name="T7" fmla="*/ 200025 h 264"/>
                <a:gd name="T8" fmla="*/ 361950 w 374"/>
                <a:gd name="T9" fmla="*/ 176212 h 264"/>
                <a:gd name="T10" fmla="*/ 33338 w 374"/>
                <a:gd name="T11" fmla="*/ 393700 h 264"/>
                <a:gd name="T12" fmla="*/ 581025 w 374"/>
                <a:gd name="T13" fmla="*/ 33337 h 264"/>
                <a:gd name="T14" fmla="*/ 593725 w 374"/>
                <a:gd name="T15" fmla="*/ 12700 h 264"/>
                <a:gd name="T16" fmla="*/ 584200 w 374"/>
                <a:gd name="T17" fmla="*/ 0 h 264"/>
                <a:gd name="T18" fmla="*/ 552450 w 374"/>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4"/>
                <a:gd name="T31" fmla="*/ 0 h 264"/>
                <a:gd name="T32" fmla="*/ 374 w 374"/>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4" h="264">
                  <a:moveTo>
                    <a:pt x="348" y="0"/>
                  </a:moveTo>
                  <a:lnTo>
                    <a:pt x="0" y="252"/>
                  </a:lnTo>
                  <a:lnTo>
                    <a:pt x="15" y="264"/>
                  </a:lnTo>
                  <a:lnTo>
                    <a:pt x="233" y="126"/>
                  </a:lnTo>
                  <a:lnTo>
                    <a:pt x="228" y="111"/>
                  </a:lnTo>
                  <a:lnTo>
                    <a:pt x="21" y="248"/>
                  </a:lnTo>
                  <a:lnTo>
                    <a:pt x="366" y="21"/>
                  </a:lnTo>
                  <a:lnTo>
                    <a:pt x="374" y="8"/>
                  </a:lnTo>
                  <a:lnTo>
                    <a:pt x="368" y="0"/>
                  </a:lnTo>
                  <a:lnTo>
                    <a:pt x="348" y="0"/>
                  </a:lnTo>
                  <a:close/>
                </a:path>
              </a:pathLst>
            </a:custGeom>
            <a:solidFill>
              <a:srgbClr val="333333"/>
            </a:solidFill>
            <a:ln w="9525" cap="flat" cmpd="sng">
              <a:solidFill>
                <a:schemeClr val="tx1"/>
              </a:solidFill>
              <a:prstDash val="solid"/>
              <a:round/>
              <a:headEnd/>
              <a:tailEnd/>
            </a:ln>
          </p:spPr>
          <p:txBody>
            <a:bodyPr/>
            <a:lstStyle/>
            <a:p>
              <a:endParaRPr lang="en-US" dirty="0"/>
            </a:p>
          </p:txBody>
        </p:sp>
        <p:sp>
          <p:nvSpPr>
            <p:cNvPr id="184445" name="Rectangle 1297"/>
            <p:cNvSpPr>
              <a:spLocks noChangeArrowheads="1"/>
            </p:cNvSpPr>
            <p:nvPr/>
          </p:nvSpPr>
          <p:spPr bwMode="auto">
            <a:xfrm rot="5400000">
              <a:off x="3086101" y="3594102"/>
              <a:ext cx="720725" cy="889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4446" name="Line 1298"/>
            <p:cNvSpPr>
              <a:spLocks noChangeShapeType="1"/>
            </p:cNvSpPr>
            <p:nvPr/>
          </p:nvSpPr>
          <p:spPr bwMode="auto">
            <a:xfrm flipH="1">
              <a:off x="3425826" y="2520951"/>
              <a:ext cx="1730375" cy="850900"/>
            </a:xfrm>
            <a:prstGeom prst="line">
              <a:avLst/>
            </a:prstGeom>
            <a:noFill/>
            <a:ln w="9525">
              <a:solidFill>
                <a:schemeClr val="tx1"/>
              </a:solidFill>
              <a:round/>
              <a:headEnd/>
              <a:tailEnd type="triangle" w="med" len="med"/>
            </a:ln>
          </p:spPr>
          <p:txBody>
            <a:bodyPr/>
            <a:lstStyle/>
            <a:p>
              <a:endParaRPr lang="en-US" dirty="0"/>
            </a:p>
          </p:txBody>
        </p:sp>
        <p:grpSp>
          <p:nvGrpSpPr>
            <p:cNvPr id="184959" name="Group 1310"/>
            <p:cNvGrpSpPr>
              <a:grpSpLocks/>
            </p:cNvGrpSpPr>
            <p:nvPr/>
          </p:nvGrpSpPr>
          <p:grpSpPr bwMode="auto">
            <a:xfrm>
              <a:off x="5300682" y="3579799"/>
              <a:ext cx="306388" cy="560385"/>
              <a:chOff x="3381" y="2237"/>
              <a:chExt cx="193" cy="353"/>
            </a:xfrm>
          </p:grpSpPr>
          <p:sp>
            <p:nvSpPr>
              <p:cNvPr id="184452" name="AutoShape 1305"/>
              <p:cNvSpPr>
                <a:spLocks noChangeArrowheads="1"/>
              </p:cNvSpPr>
              <p:nvPr/>
            </p:nvSpPr>
            <p:spPr bwMode="auto">
              <a:xfrm rot="10800000" flipH="1">
                <a:off x="3460" y="2275"/>
                <a:ext cx="114" cy="297"/>
              </a:xfrm>
              <a:prstGeom prst="roundRect">
                <a:avLst>
                  <a:gd name="adj" fmla="val 26264"/>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4453" name="Freeform 1306"/>
              <p:cNvSpPr>
                <a:spLocks/>
              </p:cNvSpPr>
              <p:nvPr/>
            </p:nvSpPr>
            <p:spPr bwMode="auto">
              <a:xfrm rot="10800000" flipH="1">
                <a:off x="3443" y="2275"/>
                <a:ext cx="24" cy="300"/>
              </a:xfrm>
              <a:custGeom>
                <a:avLst/>
                <a:gdLst>
                  <a:gd name="T0" fmla="*/ 24 w 24"/>
                  <a:gd name="T1" fmla="*/ 0 h 300"/>
                  <a:gd name="T2" fmla="*/ 4 w 24"/>
                  <a:gd name="T3" fmla="*/ 14 h 300"/>
                  <a:gd name="T4" fmla="*/ 0 w 24"/>
                  <a:gd name="T5" fmla="*/ 30 h 300"/>
                  <a:gd name="T6" fmla="*/ 0 w 24"/>
                  <a:gd name="T7" fmla="*/ 267 h 300"/>
                  <a:gd name="T8" fmla="*/ 3 w 24"/>
                  <a:gd name="T9" fmla="*/ 284 h 300"/>
                  <a:gd name="T10" fmla="*/ 12 w 24"/>
                  <a:gd name="T11" fmla="*/ 293 h 300"/>
                  <a:gd name="T12" fmla="*/ 24 w 24"/>
                  <a:gd name="T13" fmla="*/ 300 h 300"/>
                  <a:gd name="T14" fmla="*/ 0 60000 65536"/>
                  <a:gd name="T15" fmla="*/ 0 60000 65536"/>
                  <a:gd name="T16" fmla="*/ 0 60000 65536"/>
                  <a:gd name="T17" fmla="*/ 0 60000 65536"/>
                  <a:gd name="T18" fmla="*/ 0 60000 65536"/>
                  <a:gd name="T19" fmla="*/ 0 60000 65536"/>
                  <a:gd name="T20" fmla="*/ 0 60000 65536"/>
                  <a:gd name="T21" fmla="*/ 0 w 24"/>
                  <a:gd name="T22" fmla="*/ 0 h 300"/>
                  <a:gd name="T23" fmla="*/ 24 w 24"/>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0">
                    <a:moveTo>
                      <a:pt x="24" y="0"/>
                    </a:moveTo>
                    <a:lnTo>
                      <a:pt x="4" y="14"/>
                    </a:lnTo>
                    <a:lnTo>
                      <a:pt x="0" y="30"/>
                    </a:lnTo>
                    <a:lnTo>
                      <a:pt x="0" y="267"/>
                    </a:lnTo>
                    <a:lnTo>
                      <a:pt x="3" y="284"/>
                    </a:lnTo>
                    <a:lnTo>
                      <a:pt x="12" y="293"/>
                    </a:lnTo>
                    <a:lnTo>
                      <a:pt x="24" y="3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4454" name="Freeform 1307"/>
              <p:cNvSpPr>
                <a:spLocks/>
              </p:cNvSpPr>
              <p:nvPr/>
            </p:nvSpPr>
            <p:spPr bwMode="auto">
              <a:xfrm rot="10800000" flipH="1">
                <a:off x="3381" y="2237"/>
                <a:ext cx="41" cy="60"/>
              </a:xfrm>
              <a:custGeom>
                <a:avLst/>
                <a:gdLst>
                  <a:gd name="T0" fmla="*/ 0 w 41"/>
                  <a:gd name="T1" fmla="*/ 0 h 60"/>
                  <a:gd name="T2" fmla="*/ 39 w 41"/>
                  <a:gd name="T3" fmla="*/ 0 h 60"/>
                  <a:gd name="T4" fmla="*/ 41 w 41"/>
                  <a:gd name="T5" fmla="*/ 60 h 60"/>
                  <a:gd name="T6" fmla="*/ 0 w 41"/>
                  <a:gd name="T7" fmla="*/ 60 h 60"/>
                  <a:gd name="T8" fmla="*/ 0 w 41"/>
                  <a:gd name="T9" fmla="*/ 0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0" y="0"/>
                    </a:moveTo>
                    <a:lnTo>
                      <a:pt x="39" y="0"/>
                    </a:lnTo>
                    <a:lnTo>
                      <a:pt x="41" y="60"/>
                    </a:lnTo>
                    <a:lnTo>
                      <a:pt x="0" y="60"/>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4455" name="Freeform 1308"/>
              <p:cNvSpPr>
                <a:spLocks/>
              </p:cNvSpPr>
              <p:nvPr/>
            </p:nvSpPr>
            <p:spPr bwMode="auto">
              <a:xfrm rot="10800000" flipV="1">
                <a:off x="3400" y="2258"/>
                <a:ext cx="128" cy="332"/>
              </a:xfrm>
              <a:custGeom>
                <a:avLst/>
                <a:gdLst>
                  <a:gd name="T0" fmla="*/ 128 w 168"/>
                  <a:gd name="T1" fmla="*/ 0 h 332"/>
                  <a:gd name="T2" fmla="*/ 31 w 168"/>
                  <a:gd name="T3" fmla="*/ 0 h 332"/>
                  <a:gd name="T4" fmla="*/ 19 w 168"/>
                  <a:gd name="T5" fmla="*/ 5 h 332"/>
                  <a:gd name="T6" fmla="*/ 10 w 168"/>
                  <a:gd name="T7" fmla="*/ 16 h 332"/>
                  <a:gd name="T8" fmla="*/ 7 w 168"/>
                  <a:gd name="T9" fmla="*/ 24 h 332"/>
                  <a:gd name="T10" fmla="*/ 0 w 168"/>
                  <a:gd name="T11" fmla="*/ 44 h 332"/>
                  <a:gd name="T12" fmla="*/ 0 w 168"/>
                  <a:gd name="T13" fmla="*/ 292 h 332"/>
                  <a:gd name="T14" fmla="*/ 5 w 168"/>
                  <a:gd name="T15" fmla="*/ 307 h 332"/>
                  <a:gd name="T16" fmla="*/ 12 w 168"/>
                  <a:gd name="T17" fmla="*/ 317 h 332"/>
                  <a:gd name="T18" fmla="*/ 22 w 168"/>
                  <a:gd name="T19" fmla="*/ 327 h 332"/>
                  <a:gd name="T20" fmla="*/ 32 w 168"/>
                  <a:gd name="T21" fmla="*/ 332 h 332"/>
                  <a:gd name="T22" fmla="*/ 107 w 168"/>
                  <a:gd name="T23" fmla="*/ 331 h 332"/>
                  <a:gd name="T24" fmla="*/ 107 w 168"/>
                  <a:gd name="T25" fmla="*/ 316 h 332"/>
                  <a:gd name="T26" fmla="*/ 32 w 168"/>
                  <a:gd name="T27" fmla="*/ 316 h 332"/>
                  <a:gd name="T28" fmla="*/ 21 w 168"/>
                  <a:gd name="T29" fmla="*/ 305 h 332"/>
                  <a:gd name="T30" fmla="*/ 12 w 168"/>
                  <a:gd name="T31" fmla="*/ 292 h 332"/>
                  <a:gd name="T32" fmla="*/ 12 w 168"/>
                  <a:gd name="T33" fmla="*/ 40 h 332"/>
                  <a:gd name="T34" fmla="*/ 20 w 168"/>
                  <a:gd name="T35" fmla="*/ 25 h 332"/>
                  <a:gd name="T36" fmla="*/ 30 w 168"/>
                  <a:gd name="T37" fmla="*/ 16 h 332"/>
                  <a:gd name="T38" fmla="*/ 126 w 168"/>
                  <a:gd name="T39" fmla="*/ 16 h 332"/>
                  <a:gd name="T40" fmla="*/ 128 w 168"/>
                  <a:gd name="T41" fmla="*/ 0 h 3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332"/>
                  <a:gd name="T65" fmla="*/ 168 w 168"/>
                  <a:gd name="T66" fmla="*/ 332 h 3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332">
                    <a:moveTo>
                      <a:pt x="168" y="0"/>
                    </a:moveTo>
                    <a:lnTo>
                      <a:pt x="41" y="0"/>
                    </a:lnTo>
                    <a:lnTo>
                      <a:pt x="25" y="5"/>
                    </a:lnTo>
                    <a:lnTo>
                      <a:pt x="13" y="16"/>
                    </a:lnTo>
                    <a:lnTo>
                      <a:pt x="9" y="24"/>
                    </a:lnTo>
                    <a:lnTo>
                      <a:pt x="0" y="44"/>
                    </a:lnTo>
                    <a:lnTo>
                      <a:pt x="0" y="292"/>
                    </a:lnTo>
                    <a:lnTo>
                      <a:pt x="7" y="307"/>
                    </a:lnTo>
                    <a:lnTo>
                      <a:pt x="16" y="317"/>
                    </a:lnTo>
                    <a:lnTo>
                      <a:pt x="29" y="327"/>
                    </a:lnTo>
                    <a:lnTo>
                      <a:pt x="42" y="332"/>
                    </a:lnTo>
                    <a:lnTo>
                      <a:pt x="140" y="331"/>
                    </a:lnTo>
                    <a:lnTo>
                      <a:pt x="140" y="316"/>
                    </a:lnTo>
                    <a:lnTo>
                      <a:pt x="42" y="316"/>
                    </a:lnTo>
                    <a:lnTo>
                      <a:pt x="28" y="305"/>
                    </a:lnTo>
                    <a:lnTo>
                      <a:pt x="16" y="292"/>
                    </a:lnTo>
                    <a:lnTo>
                      <a:pt x="16" y="40"/>
                    </a:lnTo>
                    <a:lnTo>
                      <a:pt x="26" y="25"/>
                    </a:lnTo>
                    <a:lnTo>
                      <a:pt x="39" y="16"/>
                    </a:lnTo>
                    <a:lnTo>
                      <a:pt x="166" y="16"/>
                    </a:lnTo>
                    <a:lnTo>
                      <a:pt x="168"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4320" name="Group 747"/>
            <p:cNvGrpSpPr>
              <a:grpSpLocks/>
            </p:cNvGrpSpPr>
            <p:nvPr/>
          </p:nvGrpSpPr>
          <p:grpSpPr bwMode="auto">
            <a:xfrm>
              <a:off x="1501776" y="3200401"/>
              <a:ext cx="338138" cy="158751"/>
              <a:chOff x="676" y="2550"/>
              <a:chExt cx="213" cy="100"/>
            </a:xfrm>
          </p:grpSpPr>
          <p:sp>
            <p:nvSpPr>
              <p:cNvPr id="184450" name="AutoShape 746"/>
              <p:cNvSpPr>
                <a:spLocks noChangeArrowheads="1"/>
              </p:cNvSpPr>
              <p:nvPr/>
            </p:nvSpPr>
            <p:spPr bwMode="auto">
              <a:xfrm>
                <a:off x="728" y="2576"/>
                <a:ext cx="112" cy="74"/>
              </a:xfrm>
              <a:prstGeom prst="can">
                <a:avLst>
                  <a:gd name="adj" fmla="val 25000"/>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sp>
            <p:nvSpPr>
              <p:cNvPr id="184451" name="AutoShape 722"/>
              <p:cNvSpPr>
                <a:spLocks noChangeArrowheads="1"/>
              </p:cNvSpPr>
              <p:nvPr/>
            </p:nvSpPr>
            <p:spPr bwMode="auto">
              <a:xfrm>
                <a:off x="676" y="2550"/>
                <a:ext cx="213" cy="63"/>
              </a:xfrm>
              <a:prstGeom prst="can">
                <a:avLst>
                  <a:gd name="adj" fmla="val 34921"/>
                </a:avLst>
              </a:prstGeom>
              <a:solidFill>
                <a:srgbClr val="C0C0C0"/>
              </a:solidFill>
              <a:ln w="9525">
                <a:solidFill>
                  <a:schemeClr val="tx1"/>
                </a:solidFill>
                <a:round/>
                <a:headEnd/>
                <a:tailEnd/>
              </a:ln>
            </p:spPr>
            <p:txBody>
              <a:bodyPr wrap="none" anchor="ctr"/>
              <a:lstStyle/>
              <a:p>
                <a:endParaRPr lang="en-US" dirty="0">
                  <a:latin typeface="Calibri" pitchFamily="34" charset="0"/>
                </a:endParaRPr>
              </a:p>
            </p:txBody>
          </p:sp>
        </p:grpSp>
        <p:sp>
          <p:nvSpPr>
            <p:cNvPr id="131" name="Can 130"/>
            <p:cNvSpPr/>
            <p:nvPr/>
          </p:nvSpPr>
          <p:spPr>
            <a:xfrm>
              <a:off x="1600200" y="3352726"/>
              <a:ext cx="152400" cy="838171"/>
            </a:xfrm>
            <a:prstGeom prst="ca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84326" name="Rectangle 626"/>
          <p:cNvSpPr>
            <a:spLocks noChangeArrowheads="1"/>
          </p:cNvSpPr>
          <p:nvPr/>
        </p:nvSpPr>
        <p:spPr bwMode="auto">
          <a:xfrm>
            <a:off x="2617788" y="1066800"/>
            <a:ext cx="1633537"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Vehicle Front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(4 of 6)</a:t>
            </a:r>
            <a:endParaRPr lang="en-US" sz="1600" dirty="0" smtClean="0">
              <a:latin typeface="Arial" pitchFamily="34" charset="0"/>
              <a:cs typeface="Arial" pitchFamily="34" charset="0"/>
            </a:endParaRPr>
          </a:p>
        </p:txBody>
      </p:sp>
      <p:sp>
        <p:nvSpPr>
          <p:cNvPr id="185347"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85349" name="Rectangle 5"/>
          <p:cNvSpPr>
            <a:spLocks noChangeArrowheads="1"/>
          </p:cNvSpPr>
          <p:nvPr/>
        </p:nvSpPr>
        <p:spPr bwMode="auto">
          <a:xfrm>
            <a:off x="2655888" y="1066800"/>
            <a:ext cx="1557337"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Vehicle Rear</a:t>
            </a:r>
          </a:p>
        </p:txBody>
      </p:sp>
      <p:grpSp>
        <p:nvGrpSpPr>
          <p:cNvPr id="2" name="Group 8"/>
          <p:cNvGrpSpPr>
            <a:grpSpLocks/>
          </p:cNvGrpSpPr>
          <p:nvPr/>
        </p:nvGrpSpPr>
        <p:grpSpPr bwMode="auto">
          <a:xfrm>
            <a:off x="260350" y="1700213"/>
            <a:ext cx="6445250" cy="7215187"/>
            <a:chOff x="201613" y="1228726"/>
            <a:chExt cx="6770688" cy="7214950"/>
          </a:xfrm>
        </p:grpSpPr>
        <p:sp>
          <p:nvSpPr>
            <p:cNvPr id="185351" name="Text Box 709"/>
            <p:cNvSpPr txBox="1">
              <a:spLocks noChangeArrowheads="1"/>
            </p:cNvSpPr>
            <p:nvPr/>
          </p:nvSpPr>
          <p:spPr bwMode="auto">
            <a:xfrm>
              <a:off x="201613" y="6748463"/>
              <a:ext cx="1370012" cy="646331"/>
            </a:xfrm>
            <a:prstGeom prst="rect">
              <a:avLst/>
            </a:prstGeom>
            <a:noFill/>
            <a:ln w="12700">
              <a:noFill/>
              <a:miter lim="800000"/>
              <a:headEnd/>
              <a:tailEnd/>
            </a:ln>
          </p:spPr>
          <p:txBody>
            <a:bodyPr>
              <a:spAutoFit/>
            </a:bodyPr>
            <a:lstStyle/>
            <a:p>
              <a:pPr algn="ctr"/>
              <a:r>
                <a:rPr lang="en-US" sz="1200" dirty="0">
                  <a:latin typeface="Calibri" pitchFamily="34" charset="0"/>
                </a:rPr>
                <a:t>Litter</a:t>
              </a:r>
            </a:p>
            <a:p>
              <a:pPr algn="ctr"/>
              <a:r>
                <a:rPr lang="en-US" sz="1200" dirty="0">
                  <a:latin typeface="Calibri" pitchFamily="34" charset="0"/>
                </a:rPr>
                <a:t>(Behind Antenna Mounts)</a:t>
              </a:r>
            </a:p>
          </p:txBody>
        </p:sp>
        <p:sp>
          <p:nvSpPr>
            <p:cNvPr id="185352" name="Text Box 711"/>
            <p:cNvSpPr txBox="1">
              <a:spLocks noChangeArrowheads="1"/>
            </p:cNvSpPr>
            <p:nvPr/>
          </p:nvSpPr>
          <p:spPr bwMode="auto">
            <a:xfrm>
              <a:off x="2197100" y="6410326"/>
              <a:ext cx="1046163" cy="461665"/>
            </a:xfrm>
            <a:prstGeom prst="rect">
              <a:avLst/>
            </a:prstGeom>
            <a:noFill/>
            <a:ln w="12700">
              <a:noFill/>
              <a:miter lim="800000"/>
              <a:headEnd/>
              <a:tailEnd/>
            </a:ln>
          </p:spPr>
          <p:txBody>
            <a:bodyPr>
              <a:spAutoFit/>
            </a:bodyPr>
            <a:lstStyle/>
            <a:p>
              <a:pPr algn="ctr"/>
              <a:r>
                <a:rPr lang="en-US" sz="1200" dirty="0">
                  <a:latin typeface="Calibri" pitchFamily="34" charset="0"/>
                </a:rPr>
                <a:t>Vehicle </a:t>
              </a:r>
            </a:p>
            <a:p>
              <a:pPr algn="ctr"/>
              <a:r>
                <a:rPr lang="en-US" sz="1200" dirty="0">
                  <a:latin typeface="Calibri" pitchFamily="34" charset="0"/>
                </a:rPr>
                <a:t>Tow Bar</a:t>
              </a:r>
            </a:p>
          </p:txBody>
        </p:sp>
        <p:sp>
          <p:nvSpPr>
            <p:cNvPr id="185353" name="Freeform 636" descr="Light downward diagonal"/>
            <p:cNvSpPr>
              <a:spLocks/>
            </p:cNvSpPr>
            <p:nvPr/>
          </p:nvSpPr>
          <p:spPr bwMode="auto">
            <a:xfrm>
              <a:off x="3811588" y="5795963"/>
              <a:ext cx="1377950" cy="495300"/>
            </a:xfrm>
            <a:custGeom>
              <a:avLst/>
              <a:gdLst>
                <a:gd name="T0" fmla="*/ 1374362 w 768"/>
                <a:gd name="T1" fmla="*/ 56204 h 282"/>
                <a:gd name="T2" fmla="*/ 1374362 w 768"/>
                <a:gd name="T3" fmla="*/ 495300 h 282"/>
                <a:gd name="T4" fmla="*/ 1223648 w 768"/>
                <a:gd name="T5" fmla="*/ 495300 h 282"/>
                <a:gd name="T6" fmla="*/ 1098054 w 768"/>
                <a:gd name="T7" fmla="*/ 481249 h 282"/>
                <a:gd name="T8" fmla="*/ 976048 w 768"/>
                <a:gd name="T9" fmla="*/ 418019 h 282"/>
                <a:gd name="T10" fmla="*/ 749978 w 768"/>
                <a:gd name="T11" fmla="*/ 295072 h 282"/>
                <a:gd name="T12" fmla="*/ 588500 w 768"/>
                <a:gd name="T13" fmla="*/ 224817 h 282"/>
                <a:gd name="T14" fmla="*/ 430609 w 768"/>
                <a:gd name="T15" fmla="*/ 186177 h 282"/>
                <a:gd name="T16" fmla="*/ 283485 w 768"/>
                <a:gd name="T17" fmla="*/ 151049 h 282"/>
                <a:gd name="T18" fmla="*/ 0 w 768"/>
                <a:gd name="T19" fmla="*/ 133485 h 282"/>
                <a:gd name="T20" fmla="*/ 71768 w 768"/>
                <a:gd name="T21" fmla="*/ 0 h 282"/>
                <a:gd name="T22" fmla="*/ 1377950 w 768"/>
                <a:gd name="T23" fmla="*/ 24589 h 282"/>
                <a:gd name="T24" fmla="*/ 1374362 w 768"/>
                <a:gd name="T25" fmla="*/ 56204 h 2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282"/>
                <a:gd name="T41" fmla="*/ 768 w 768"/>
                <a:gd name="T42" fmla="*/ 282 h 2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282">
                  <a:moveTo>
                    <a:pt x="766" y="32"/>
                  </a:moveTo>
                  <a:lnTo>
                    <a:pt x="766" y="282"/>
                  </a:lnTo>
                  <a:lnTo>
                    <a:pt x="682" y="282"/>
                  </a:lnTo>
                  <a:lnTo>
                    <a:pt x="612" y="274"/>
                  </a:lnTo>
                  <a:lnTo>
                    <a:pt x="544" y="238"/>
                  </a:lnTo>
                  <a:lnTo>
                    <a:pt x="418" y="168"/>
                  </a:lnTo>
                  <a:lnTo>
                    <a:pt x="328" y="128"/>
                  </a:lnTo>
                  <a:lnTo>
                    <a:pt x="240" y="106"/>
                  </a:lnTo>
                  <a:lnTo>
                    <a:pt x="158" y="86"/>
                  </a:lnTo>
                  <a:lnTo>
                    <a:pt x="0" y="76"/>
                  </a:lnTo>
                  <a:lnTo>
                    <a:pt x="40" y="0"/>
                  </a:lnTo>
                  <a:lnTo>
                    <a:pt x="768" y="14"/>
                  </a:lnTo>
                  <a:lnTo>
                    <a:pt x="766" y="32"/>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354" name="Freeform 635" descr="Light downward diagonal"/>
            <p:cNvSpPr>
              <a:spLocks/>
            </p:cNvSpPr>
            <p:nvPr/>
          </p:nvSpPr>
          <p:spPr bwMode="auto">
            <a:xfrm>
              <a:off x="1709738" y="5784851"/>
              <a:ext cx="1306512" cy="495300"/>
            </a:xfrm>
            <a:custGeom>
              <a:avLst/>
              <a:gdLst>
                <a:gd name="T0" fmla="*/ 3589 w 728"/>
                <a:gd name="T1" fmla="*/ 56204 h 282"/>
                <a:gd name="T2" fmla="*/ 3589 w 728"/>
                <a:gd name="T3" fmla="*/ 495300 h 282"/>
                <a:gd name="T4" fmla="*/ 154341 w 728"/>
                <a:gd name="T5" fmla="*/ 495300 h 282"/>
                <a:gd name="T6" fmla="*/ 279967 w 728"/>
                <a:gd name="T7" fmla="*/ 481249 h 282"/>
                <a:gd name="T8" fmla="*/ 402004 w 728"/>
                <a:gd name="T9" fmla="*/ 418019 h 282"/>
                <a:gd name="T10" fmla="*/ 628131 w 728"/>
                <a:gd name="T11" fmla="*/ 295072 h 282"/>
                <a:gd name="T12" fmla="*/ 789650 w 728"/>
                <a:gd name="T13" fmla="*/ 224817 h 282"/>
                <a:gd name="T14" fmla="*/ 947580 w 728"/>
                <a:gd name="T15" fmla="*/ 186177 h 282"/>
                <a:gd name="T16" fmla="*/ 1094742 w 728"/>
                <a:gd name="T17" fmla="*/ 151049 h 282"/>
                <a:gd name="T18" fmla="*/ 1295744 w 728"/>
                <a:gd name="T19" fmla="*/ 136998 h 282"/>
                <a:gd name="T20" fmla="*/ 1306512 w 728"/>
                <a:gd name="T21" fmla="*/ 0 h 282"/>
                <a:gd name="T22" fmla="*/ 0 w 728"/>
                <a:gd name="T23" fmla="*/ 24589 h 282"/>
                <a:gd name="T24" fmla="*/ 3589 w 728"/>
                <a:gd name="T25" fmla="*/ 56204 h 2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8"/>
                <a:gd name="T40" fmla="*/ 0 h 282"/>
                <a:gd name="T41" fmla="*/ 728 w 728"/>
                <a:gd name="T42" fmla="*/ 282 h 2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8" h="282">
                  <a:moveTo>
                    <a:pt x="2" y="32"/>
                  </a:moveTo>
                  <a:lnTo>
                    <a:pt x="2" y="282"/>
                  </a:lnTo>
                  <a:lnTo>
                    <a:pt x="86" y="282"/>
                  </a:lnTo>
                  <a:lnTo>
                    <a:pt x="156" y="274"/>
                  </a:lnTo>
                  <a:lnTo>
                    <a:pt x="224" y="238"/>
                  </a:lnTo>
                  <a:lnTo>
                    <a:pt x="350" y="168"/>
                  </a:lnTo>
                  <a:lnTo>
                    <a:pt x="440" y="128"/>
                  </a:lnTo>
                  <a:lnTo>
                    <a:pt x="528" y="106"/>
                  </a:lnTo>
                  <a:lnTo>
                    <a:pt x="610" y="86"/>
                  </a:lnTo>
                  <a:lnTo>
                    <a:pt x="722" y="78"/>
                  </a:lnTo>
                  <a:lnTo>
                    <a:pt x="728" y="0"/>
                  </a:lnTo>
                  <a:lnTo>
                    <a:pt x="0" y="14"/>
                  </a:lnTo>
                  <a:lnTo>
                    <a:pt x="2" y="32"/>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nvGrpSpPr>
            <p:cNvPr id="3" name="Group 392"/>
            <p:cNvGrpSpPr>
              <a:grpSpLocks/>
            </p:cNvGrpSpPr>
            <p:nvPr/>
          </p:nvGrpSpPr>
          <p:grpSpPr bwMode="auto">
            <a:xfrm rot="5400000">
              <a:off x="4652168" y="5714208"/>
              <a:ext cx="1655763" cy="590550"/>
              <a:chOff x="1638" y="4971"/>
              <a:chExt cx="1002" cy="303"/>
            </a:xfrm>
          </p:grpSpPr>
          <p:sp>
            <p:nvSpPr>
              <p:cNvPr id="185848" name="AutoShape 393"/>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4" name="Group 394"/>
              <p:cNvGrpSpPr>
                <a:grpSpLocks/>
              </p:cNvGrpSpPr>
              <p:nvPr/>
            </p:nvGrpSpPr>
            <p:grpSpPr bwMode="auto">
              <a:xfrm>
                <a:off x="1662" y="5047"/>
                <a:ext cx="966" cy="65"/>
                <a:chOff x="1662" y="5047"/>
                <a:chExt cx="966" cy="65"/>
              </a:xfrm>
            </p:grpSpPr>
            <p:grpSp>
              <p:nvGrpSpPr>
                <p:cNvPr id="5" name="Group 395"/>
                <p:cNvGrpSpPr>
                  <a:grpSpLocks/>
                </p:cNvGrpSpPr>
                <p:nvPr/>
              </p:nvGrpSpPr>
              <p:grpSpPr bwMode="auto">
                <a:xfrm>
                  <a:off x="1662" y="5048"/>
                  <a:ext cx="192" cy="64"/>
                  <a:chOff x="1662" y="5048"/>
                  <a:chExt cx="192" cy="64"/>
                </a:xfrm>
              </p:grpSpPr>
              <p:sp>
                <p:nvSpPr>
                  <p:cNvPr id="185930" name="AutoShape 39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31" name="AutoShape 39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32" name="AutoShape 39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6" name="Group 399"/>
                <p:cNvGrpSpPr>
                  <a:grpSpLocks/>
                </p:cNvGrpSpPr>
                <p:nvPr/>
              </p:nvGrpSpPr>
              <p:grpSpPr bwMode="auto">
                <a:xfrm>
                  <a:off x="1856" y="5048"/>
                  <a:ext cx="192" cy="64"/>
                  <a:chOff x="1662" y="5048"/>
                  <a:chExt cx="192" cy="64"/>
                </a:xfrm>
              </p:grpSpPr>
              <p:sp>
                <p:nvSpPr>
                  <p:cNvPr id="185927" name="AutoShape 40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8" name="AutoShape 40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9" name="AutoShape 40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7" name="Group 403"/>
                <p:cNvGrpSpPr>
                  <a:grpSpLocks/>
                </p:cNvGrpSpPr>
                <p:nvPr/>
              </p:nvGrpSpPr>
              <p:grpSpPr bwMode="auto">
                <a:xfrm>
                  <a:off x="2047" y="5048"/>
                  <a:ext cx="192" cy="64"/>
                  <a:chOff x="1662" y="5048"/>
                  <a:chExt cx="192" cy="64"/>
                </a:xfrm>
              </p:grpSpPr>
              <p:sp>
                <p:nvSpPr>
                  <p:cNvPr id="185924" name="AutoShape 40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5" name="AutoShape 40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6" name="AutoShape 40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8" name="Group 407"/>
                <p:cNvGrpSpPr>
                  <a:grpSpLocks/>
                </p:cNvGrpSpPr>
                <p:nvPr/>
              </p:nvGrpSpPr>
              <p:grpSpPr bwMode="auto">
                <a:xfrm>
                  <a:off x="2242" y="5047"/>
                  <a:ext cx="192" cy="64"/>
                  <a:chOff x="1662" y="5048"/>
                  <a:chExt cx="192" cy="64"/>
                </a:xfrm>
              </p:grpSpPr>
              <p:sp>
                <p:nvSpPr>
                  <p:cNvPr id="185921" name="AutoShape 40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2" name="AutoShape 40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3" name="AutoShape 41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9" name="Group 411"/>
                <p:cNvGrpSpPr>
                  <a:grpSpLocks/>
                </p:cNvGrpSpPr>
                <p:nvPr/>
              </p:nvGrpSpPr>
              <p:grpSpPr bwMode="auto">
                <a:xfrm>
                  <a:off x="2436" y="5047"/>
                  <a:ext cx="192" cy="64"/>
                  <a:chOff x="1662" y="5048"/>
                  <a:chExt cx="192" cy="64"/>
                </a:xfrm>
              </p:grpSpPr>
              <p:sp>
                <p:nvSpPr>
                  <p:cNvPr id="185918" name="AutoShape 41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19" name="AutoShape 41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20" name="AutoShape 41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0" name="Group 415"/>
              <p:cNvGrpSpPr>
                <a:grpSpLocks/>
              </p:cNvGrpSpPr>
              <p:nvPr/>
            </p:nvGrpSpPr>
            <p:grpSpPr bwMode="auto">
              <a:xfrm flipV="1">
                <a:off x="1665" y="5130"/>
                <a:ext cx="966" cy="65"/>
                <a:chOff x="1662" y="5047"/>
                <a:chExt cx="966" cy="65"/>
              </a:xfrm>
            </p:grpSpPr>
            <p:grpSp>
              <p:nvGrpSpPr>
                <p:cNvPr id="11" name="Group 416"/>
                <p:cNvGrpSpPr>
                  <a:grpSpLocks/>
                </p:cNvGrpSpPr>
                <p:nvPr/>
              </p:nvGrpSpPr>
              <p:grpSpPr bwMode="auto">
                <a:xfrm>
                  <a:off x="1662" y="5048"/>
                  <a:ext cx="192" cy="64"/>
                  <a:chOff x="1662" y="5048"/>
                  <a:chExt cx="192" cy="64"/>
                </a:xfrm>
              </p:grpSpPr>
              <p:sp>
                <p:nvSpPr>
                  <p:cNvPr id="185910" name="AutoShape 41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11" name="AutoShape 41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12" name="AutoShape 41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2" name="Group 420"/>
                <p:cNvGrpSpPr>
                  <a:grpSpLocks/>
                </p:cNvGrpSpPr>
                <p:nvPr/>
              </p:nvGrpSpPr>
              <p:grpSpPr bwMode="auto">
                <a:xfrm>
                  <a:off x="1856" y="5048"/>
                  <a:ext cx="192" cy="64"/>
                  <a:chOff x="1662" y="5048"/>
                  <a:chExt cx="192" cy="64"/>
                </a:xfrm>
              </p:grpSpPr>
              <p:sp>
                <p:nvSpPr>
                  <p:cNvPr id="185907" name="AutoShape 42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8" name="AutoShape 42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9" name="AutoShape 42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 name="Group 424"/>
                <p:cNvGrpSpPr>
                  <a:grpSpLocks/>
                </p:cNvGrpSpPr>
                <p:nvPr/>
              </p:nvGrpSpPr>
              <p:grpSpPr bwMode="auto">
                <a:xfrm>
                  <a:off x="2047" y="5048"/>
                  <a:ext cx="192" cy="64"/>
                  <a:chOff x="1662" y="5048"/>
                  <a:chExt cx="192" cy="64"/>
                </a:xfrm>
              </p:grpSpPr>
              <p:sp>
                <p:nvSpPr>
                  <p:cNvPr id="185904" name="AutoShape 42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5" name="AutoShape 42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6" name="AutoShape 42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 name="Group 428"/>
                <p:cNvGrpSpPr>
                  <a:grpSpLocks/>
                </p:cNvGrpSpPr>
                <p:nvPr/>
              </p:nvGrpSpPr>
              <p:grpSpPr bwMode="auto">
                <a:xfrm>
                  <a:off x="2242" y="5047"/>
                  <a:ext cx="192" cy="64"/>
                  <a:chOff x="1662" y="5048"/>
                  <a:chExt cx="192" cy="64"/>
                </a:xfrm>
              </p:grpSpPr>
              <p:sp>
                <p:nvSpPr>
                  <p:cNvPr id="185901" name="AutoShape 42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2" name="AutoShape 43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3" name="AutoShape 43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 name="Group 432"/>
                <p:cNvGrpSpPr>
                  <a:grpSpLocks/>
                </p:cNvGrpSpPr>
                <p:nvPr/>
              </p:nvGrpSpPr>
              <p:grpSpPr bwMode="auto">
                <a:xfrm>
                  <a:off x="2436" y="5047"/>
                  <a:ext cx="192" cy="64"/>
                  <a:chOff x="1662" y="5048"/>
                  <a:chExt cx="192" cy="64"/>
                </a:xfrm>
              </p:grpSpPr>
              <p:sp>
                <p:nvSpPr>
                  <p:cNvPr id="185898" name="AutoShape 43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99" name="AutoShape 43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900" name="AutoShape 43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6" name="Group 436"/>
              <p:cNvGrpSpPr>
                <a:grpSpLocks/>
              </p:cNvGrpSpPr>
              <p:nvPr/>
            </p:nvGrpSpPr>
            <p:grpSpPr bwMode="auto">
              <a:xfrm flipV="1">
                <a:off x="1663" y="4990"/>
                <a:ext cx="966" cy="42"/>
                <a:chOff x="1662" y="5047"/>
                <a:chExt cx="966" cy="65"/>
              </a:xfrm>
            </p:grpSpPr>
            <p:grpSp>
              <p:nvGrpSpPr>
                <p:cNvPr id="17" name="Group 437"/>
                <p:cNvGrpSpPr>
                  <a:grpSpLocks/>
                </p:cNvGrpSpPr>
                <p:nvPr/>
              </p:nvGrpSpPr>
              <p:grpSpPr bwMode="auto">
                <a:xfrm>
                  <a:off x="1662" y="5048"/>
                  <a:ext cx="192" cy="64"/>
                  <a:chOff x="1662" y="5048"/>
                  <a:chExt cx="192" cy="64"/>
                </a:xfrm>
              </p:grpSpPr>
              <p:sp>
                <p:nvSpPr>
                  <p:cNvPr id="185890" name="AutoShape 43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91" name="AutoShape 43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92" name="AutoShape 44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 name="Group 441"/>
                <p:cNvGrpSpPr>
                  <a:grpSpLocks/>
                </p:cNvGrpSpPr>
                <p:nvPr/>
              </p:nvGrpSpPr>
              <p:grpSpPr bwMode="auto">
                <a:xfrm>
                  <a:off x="1856" y="5048"/>
                  <a:ext cx="192" cy="64"/>
                  <a:chOff x="1662" y="5048"/>
                  <a:chExt cx="192" cy="64"/>
                </a:xfrm>
              </p:grpSpPr>
              <p:sp>
                <p:nvSpPr>
                  <p:cNvPr id="185887" name="AutoShape 44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8" name="AutoShape 44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9" name="AutoShape 44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9" name="Group 445"/>
                <p:cNvGrpSpPr>
                  <a:grpSpLocks/>
                </p:cNvGrpSpPr>
                <p:nvPr/>
              </p:nvGrpSpPr>
              <p:grpSpPr bwMode="auto">
                <a:xfrm>
                  <a:off x="2047" y="5048"/>
                  <a:ext cx="192" cy="64"/>
                  <a:chOff x="1662" y="5048"/>
                  <a:chExt cx="192" cy="64"/>
                </a:xfrm>
              </p:grpSpPr>
              <p:sp>
                <p:nvSpPr>
                  <p:cNvPr id="185884" name="AutoShape 44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5" name="AutoShape 44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6" name="AutoShape 44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0" name="Group 449"/>
                <p:cNvGrpSpPr>
                  <a:grpSpLocks/>
                </p:cNvGrpSpPr>
                <p:nvPr/>
              </p:nvGrpSpPr>
              <p:grpSpPr bwMode="auto">
                <a:xfrm>
                  <a:off x="2242" y="5047"/>
                  <a:ext cx="192" cy="64"/>
                  <a:chOff x="1662" y="5048"/>
                  <a:chExt cx="192" cy="64"/>
                </a:xfrm>
              </p:grpSpPr>
              <p:sp>
                <p:nvSpPr>
                  <p:cNvPr id="185881" name="AutoShape 45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2" name="AutoShape 45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3" name="AutoShape 45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1" name="Group 453"/>
                <p:cNvGrpSpPr>
                  <a:grpSpLocks/>
                </p:cNvGrpSpPr>
                <p:nvPr/>
              </p:nvGrpSpPr>
              <p:grpSpPr bwMode="auto">
                <a:xfrm>
                  <a:off x="2436" y="5047"/>
                  <a:ext cx="192" cy="64"/>
                  <a:chOff x="1662" y="5048"/>
                  <a:chExt cx="192" cy="64"/>
                </a:xfrm>
              </p:grpSpPr>
              <p:sp>
                <p:nvSpPr>
                  <p:cNvPr id="185878" name="AutoShape 45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79" name="AutoShape 45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80" name="AutoShape 45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22" name="Group 457"/>
              <p:cNvGrpSpPr>
                <a:grpSpLocks/>
              </p:cNvGrpSpPr>
              <p:nvPr/>
            </p:nvGrpSpPr>
            <p:grpSpPr bwMode="auto">
              <a:xfrm>
                <a:off x="1665" y="5213"/>
                <a:ext cx="966" cy="42"/>
                <a:chOff x="1662" y="5047"/>
                <a:chExt cx="966" cy="65"/>
              </a:xfrm>
            </p:grpSpPr>
            <p:grpSp>
              <p:nvGrpSpPr>
                <p:cNvPr id="23" name="Group 458"/>
                <p:cNvGrpSpPr>
                  <a:grpSpLocks/>
                </p:cNvGrpSpPr>
                <p:nvPr/>
              </p:nvGrpSpPr>
              <p:grpSpPr bwMode="auto">
                <a:xfrm>
                  <a:off x="1662" y="5048"/>
                  <a:ext cx="192" cy="64"/>
                  <a:chOff x="1662" y="5048"/>
                  <a:chExt cx="192" cy="64"/>
                </a:xfrm>
              </p:grpSpPr>
              <p:sp>
                <p:nvSpPr>
                  <p:cNvPr id="185870" name="AutoShape 45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71" name="AutoShape 46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72" name="AutoShape 46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4" name="Group 462"/>
                <p:cNvGrpSpPr>
                  <a:grpSpLocks/>
                </p:cNvGrpSpPr>
                <p:nvPr/>
              </p:nvGrpSpPr>
              <p:grpSpPr bwMode="auto">
                <a:xfrm>
                  <a:off x="1856" y="5048"/>
                  <a:ext cx="192" cy="64"/>
                  <a:chOff x="1662" y="5048"/>
                  <a:chExt cx="192" cy="64"/>
                </a:xfrm>
              </p:grpSpPr>
              <p:sp>
                <p:nvSpPr>
                  <p:cNvPr id="185867" name="AutoShape 46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8" name="AutoShape 46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9" name="AutoShape 46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5" name="Group 466"/>
                <p:cNvGrpSpPr>
                  <a:grpSpLocks/>
                </p:cNvGrpSpPr>
                <p:nvPr/>
              </p:nvGrpSpPr>
              <p:grpSpPr bwMode="auto">
                <a:xfrm>
                  <a:off x="2047" y="5048"/>
                  <a:ext cx="192" cy="64"/>
                  <a:chOff x="1662" y="5048"/>
                  <a:chExt cx="192" cy="64"/>
                </a:xfrm>
              </p:grpSpPr>
              <p:sp>
                <p:nvSpPr>
                  <p:cNvPr id="185864" name="AutoShape 46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5" name="AutoShape 46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6" name="AutoShape 46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6" name="Group 470"/>
                <p:cNvGrpSpPr>
                  <a:grpSpLocks/>
                </p:cNvGrpSpPr>
                <p:nvPr/>
              </p:nvGrpSpPr>
              <p:grpSpPr bwMode="auto">
                <a:xfrm>
                  <a:off x="2242" y="5047"/>
                  <a:ext cx="192" cy="64"/>
                  <a:chOff x="1662" y="5048"/>
                  <a:chExt cx="192" cy="64"/>
                </a:xfrm>
              </p:grpSpPr>
              <p:sp>
                <p:nvSpPr>
                  <p:cNvPr id="185861" name="AutoShape 47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2" name="AutoShape 47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3" name="AutoShape 47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7" name="Group 474"/>
                <p:cNvGrpSpPr>
                  <a:grpSpLocks/>
                </p:cNvGrpSpPr>
                <p:nvPr/>
              </p:nvGrpSpPr>
              <p:grpSpPr bwMode="auto">
                <a:xfrm>
                  <a:off x="2436" y="5047"/>
                  <a:ext cx="192" cy="64"/>
                  <a:chOff x="1662" y="5048"/>
                  <a:chExt cx="192" cy="64"/>
                </a:xfrm>
              </p:grpSpPr>
              <p:sp>
                <p:nvSpPr>
                  <p:cNvPr id="185858" name="AutoShape 47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59" name="AutoShape 47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60" name="AutoShape 47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grpSp>
          <p:nvGrpSpPr>
            <p:cNvPr id="28" name="Group 205"/>
            <p:cNvGrpSpPr>
              <a:grpSpLocks/>
            </p:cNvGrpSpPr>
            <p:nvPr/>
          </p:nvGrpSpPr>
          <p:grpSpPr bwMode="auto">
            <a:xfrm rot="5400000">
              <a:off x="593726" y="5715001"/>
              <a:ext cx="1655763" cy="588963"/>
              <a:chOff x="1638" y="4971"/>
              <a:chExt cx="1002" cy="303"/>
            </a:xfrm>
          </p:grpSpPr>
          <p:sp>
            <p:nvSpPr>
              <p:cNvPr id="185763" name="AutoShape 206"/>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29" name="Group 207"/>
              <p:cNvGrpSpPr>
                <a:grpSpLocks/>
              </p:cNvGrpSpPr>
              <p:nvPr/>
            </p:nvGrpSpPr>
            <p:grpSpPr bwMode="auto">
              <a:xfrm>
                <a:off x="1662" y="5047"/>
                <a:ext cx="966" cy="65"/>
                <a:chOff x="1662" y="5047"/>
                <a:chExt cx="966" cy="65"/>
              </a:xfrm>
            </p:grpSpPr>
            <p:grpSp>
              <p:nvGrpSpPr>
                <p:cNvPr id="30" name="Group 208"/>
                <p:cNvGrpSpPr>
                  <a:grpSpLocks/>
                </p:cNvGrpSpPr>
                <p:nvPr/>
              </p:nvGrpSpPr>
              <p:grpSpPr bwMode="auto">
                <a:xfrm>
                  <a:off x="1662" y="5048"/>
                  <a:ext cx="192" cy="64"/>
                  <a:chOff x="1662" y="5048"/>
                  <a:chExt cx="192" cy="64"/>
                </a:xfrm>
              </p:grpSpPr>
              <p:sp>
                <p:nvSpPr>
                  <p:cNvPr id="185845" name="AutoShape 20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6" name="AutoShape 21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7" name="AutoShape 21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31" name="Group 212"/>
                <p:cNvGrpSpPr>
                  <a:grpSpLocks/>
                </p:cNvGrpSpPr>
                <p:nvPr/>
              </p:nvGrpSpPr>
              <p:grpSpPr bwMode="auto">
                <a:xfrm>
                  <a:off x="1856" y="5048"/>
                  <a:ext cx="192" cy="64"/>
                  <a:chOff x="1662" y="5048"/>
                  <a:chExt cx="192" cy="64"/>
                </a:xfrm>
              </p:grpSpPr>
              <p:sp>
                <p:nvSpPr>
                  <p:cNvPr id="185842" name="AutoShape 21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3" name="AutoShape 21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4" name="AutoShape 21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480" name="Group 216"/>
                <p:cNvGrpSpPr>
                  <a:grpSpLocks/>
                </p:cNvGrpSpPr>
                <p:nvPr/>
              </p:nvGrpSpPr>
              <p:grpSpPr bwMode="auto">
                <a:xfrm>
                  <a:off x="2047" y="5048"/>
                  <a:ext cx="192" cy="64"/>
                  <a:chOff x="1662" y="5048"/>
                  <a:chExt cx="192" cy="64"/>
                </a:xfrm>
              </p:grpSpPr>
              <p:sp>
                <p:nvSpPr>
                  <p:cNvPr id="185839" name="AutoShape 21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0" name="AutoShape 21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41" name="AutoShape 21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481" name="Group 220"/>
                <p:cNvGrpSpPr>
                  <a:grpSpLocks/>
                </p:cNvGrpSpPr>
                <p:nvPr/>
              </p:nvGrpSpPr>
              <p:grpSpPr bwMode="auto">
                <a:xfrm>
                  <a:off x="2242" y="5047"/>
                  <a:ext cx="192" cy="64"/>
                  <a:chOff x="1662" y="5048"/>
                  <a:chExt cx="192" cy="64"/>
                </a:xfrm>
              </p:grpSpPr>
              <p:sp>
                <p:nvSpPr>
                  <p:cNvPr id="185836" name="AutoShape 22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37" name="AutoShape 22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38" name="AutoShape 22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00" name="Group 224"/>
                <p:cNvGrpSpPr>
                  <a:grpSpLocks/>
                </p:cNvGrpSpPr>
                <p:nvPr/>
              </p:nvGrpSpPr>
              <p:grpSpPr bwMode="auto">
                <a:xfrm>
                  <a:off x="2436" y="5047"/>
                  <a:ext cx="192" cy="64"/>
                  <a:chOff x="1662" y="5048"/>
                  <a:chExt cx="192" cy="64"/>
                </a:xfrm>
              </p:grpSpPr>
              <p:sp>
                <p:nvSpPr>
                  <p:cNvPr id="185833" name="AutoShape 22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34" name="AutoShape 22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35" name="AutoShape 22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5501" name="Group 228"/>
              <p:cNvGrpSpPr>
                <a:grpSpLocks/>
              </p:cNvGrpSpPr>
              <p:nvPr/>
            </p:nvGrpSpPr>
            <p:grpSpPr bwMode="auto">
              <a:xfrm flipV="1">
                <a:off x="1665" y="5130"/>
                <a:ext cx="966" cy="65"/>
                <a:chOff x="1662" y="5047"/>
                <a:chExt cx="966" cy="65"/>
              </a:xfrm>
            </p:grpSpPr>
            <p:grpSp>
              <p:nvGrpSpPr>
                <p:cNvPr id="185520" name="Group 229"/>
                <p:cNvGrpSpPr>
                  <a:grpSpLocks/>
                </p:cNvGrpSpPr>
                <p:nvPr/>
              </p:nvGrpSpPr>
              <p:grpSpPr bwMode="auto">
                <a:xfrm>
                  <a:off x="1662" y="5048"/>
                  <a:ext cx="192" cy="64"/>
                  <a:chOff x="1662" y="5048"/>
                  <a:chExt cx="192" cy="64"/>
                </a:xfrm>
              </p:grpSpPr>
              <p:sp>
                <p:nvSpPr>
                  <p:cNvPr id="185825" name="AutoShape 23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6" name="AutoShape 23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7" name="AutoShape 23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21" name="Group 233"/>
                <p:cNvGrpSpPr>
                  <a:grpSpLocks/>
                </p:cNvGrpSpPr>
                <p:nvPr/>
              </p:nvGrpSpPr>
              <p:grpSpPr bwMode="auto">
                <a:xfrm>
                  <a:off x="1856" y="5048"/>
                  <a:ext cx="192" cy="64"/>
                  <a:chOff x="1662" y="5048"/>
                  <a:chExt cx="192" cy="64"/>
                </a:xfrm>
              </p:grpSpPr>
              <p:sp>
                <p:nvSpPr>
                  <p:cNvPr id="185822" name="AutoShape 23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3" name="AutoShape 23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4" name="AutoShape 23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22" name="Group 237"/>
                <p:cNvGrpSpPr>
                  <a:grpSpLocks/>
                </p:cNvGrpSpPr>
                <p:nvPr/>
              </p:nvGrpSpPr>
              <p:grpSpPr bwMode="auto">
                <a:xfrm>
                  <a:off x="2047" y="5048"/>
                  <a:ext cx="192" cy="64"/>
                  <a:chOff x="1662" y="5048"/>
                  <a:chExt cx="192" cy="64"/>
                </a:xfrm>
              </p:grpSpPr>
              <p:sp>
                <p:nvSpPr>
                  <p:cNvPr id="185819" name="AutoShape 23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0" name="AutoShape 23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21" name="AutoShape 24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32" name="Group 241"/>
                <p:cNvGrpSpPr>
                  <a:grpSpLocks/>
                </p:cNvGrpSpPr>
                <p:nvPr/>
              </p:nvGrpSpPr>
              <p:grpSpPr bwMode="auto">
                <a:xfrm>
                  <a:off x="2242" y="5047"/>
                  <a:ext cx="192" cy="64"/>
                  <a:chOff x="1662" y="5048"/>
                  <a:chExt cx="192" cy="64"/>
                </a:xfrm>
              </p:grpSpPr>
              <p:sp>
                <p:nvSpPr>
                  <p:cNvPr id="185816" name="AutoShape 24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17" name="AutoShape 24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18" name="AutoShape 24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59" name="Group 245"/>
                <p:cNvGrpSpPr>
                  <a:grpSpLocks/>
                </p:cNvGrpSpPr>
                <p:nvPr/>
              </p:nvGrpSpPr>
              <p:grpSpPr bwMode="auto">
                <a:xfrm>
                  <a:off x="2436" y="5047"/>
                  <a:ext cx="192" cy="64"/>
                  <a:chOff x="1662" y="5048"/>
                  <a:chExt cx="192" cy="64"/>
                </a:xfrm>
              </p:grpSpPr>
              <p:sp>
                <p:nvSpPr>
                  <p:cNvPr id="185813" name="AutoShape 24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14" name="AutoShape 24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15" name="AutoShape 24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5560" name="Group 249"/>
              <p:cNvGrpSpPr>
                <a:grpSpLocks/>
              </p:cNvGrpSpPr>
              <p:nvPr/>
            </p:nvGrpSpPr>
            <p:grpSpPr bwMode="auto">
              <a:xfrm flipV="1">
                <a:off x="1663" y="4990"/>
                <a:ext cx="966" cy="42"/>
                <a:chOff x="1662" y="5047"/>
                <a:chExt cx="966" cy="65"/>
              </a:xfrm>
            </p:grpSpPr>
            <p:grpSp>
              <p:nvGrpSpPr>
                <p:cNvPr id="185561" name="Group 250"/>
                <p:cNvGrpSpPr>
                  <a:grpSpLocks/>
                </p:cNvGrpSpPr>
                <p:nvPr/>
              </p:nvGrpSpPr>
              <p:grpSpPr bwMode="auto">
                <a:xfrm>
                  <a:off x="1662" y="5048"/>
                  <a:ext cx="192" cy="64"/>
                  <a:chOff x="1662" y="5048"/>
                  <a:chExt cx="192" cy="64"/>
                </a:xfrm>
              </p:grpSpPr>
              <p:sp>
                <p:nvSpPr>
                  <p:cNvPr id="185805" name="AutoShape 25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6" name="AutoShape 25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7" name="AutoShape 25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62" name="Group 254"/>
                <p:cNvGrpSpPr>
                  <a:grpSpLocks/>
                </p:cNvGrpSpPr>
                <p:nvPr/>
              </p:nvGrpSpPr>
              <p:grpSpPr bwMode="auto">
                <a:xfrm>
                  <a:off x="1856" y="5048"/>
                  <a:ext cx="192" cy="64"/>
                  <a:chOff x="1662" y="5048"/>
                  <a:chExt cx="192" cy="64"/>
                </a:xfrm>
              </p:grpSpPr>
              <p:sp>
                <p:nvSpPr>
                  <p:cNvPr id="185802" name="AutoShape 25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3" name="AutoShape 25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4" name="AutoShape 25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63" name="Group 258"/>
                <p:cNvGrpSpPr>
                  <a:grpSpLocks/>
                </p:cNvGrpSpPr>
                <p:nvPr/>
              </p:nvGrpSpPr>
              <p:grpSpPr bwMode="auto">
                <a:xfrm>
                  <a:off x="2047" y="5048"/>
                  <a:ext cx="192" cy="64"/>
                  <a:chOff x="1662" y="5048"/>
                  <a:chExt cx="192" cy="64"/>
                </a:xfrm>
              </p:grpSpPr>
              <p:sp>
                <p:nvSpPr>
                  <p:cNvPr id="185799" name="AutoShape 25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0" name="AutoShape 26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801" name="AutoShape 26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64" name="Group 262"/>
                <p:cNvGrpSpPr>
                  <a:grpSpLocks/>
                </p:cNvGrpSpPr>
                <p:nvPr/>
              </p:nvGrpSpPr>
              <p:grpSpPr bwMode="auto">
                <a:xfrm>
                  <a:off x="2242" y="5047"/>
                  <a:ext cx="192" cy="64"/>
                  <a:chOff x="1662" y="5048"/>
                  <a:chExt cx="192" cy="64"/>
                </a:xfrm>
              </p:grpSpPr>
              <p:sp>
                <p:nvSpPr>
                  <p:cNvPr id="185796" name="AutoShape 26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97" name="AutoShape 26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98" name="AutoShape 26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65" name="Group 266"/>
                <p:cNvGrpSpPr>
                  <a:grpSpLocks/>
                </p:cNvGrpSpPr>
                <p:nvPr/>
              </p:nvGrpSpPr>
              <p:grpSpPr bwMode="auto">
                <a:xfrm>
                  <a:off x="2436" y="5047"/>
                  <a:ext cx="192" cy="64"/>
                  <a:chOff x="1662" y="5048"/>
                  <a:chExt cx="192" cy="64"/>
                </a:xfrm>
              </p:grpSpPr>
              <p:sp>
                <p:nvSpPr>
                  <p:cNvPr id="185793" name="AutoShape 26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94" name="AutoShape 26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95" name="AutoShape 26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5566" name="Group 270"/>
              <p:cNvGrpSpPr>
                <a:grpSpLocks/>
              </p:cNvGrpSpPr>
              <p:nvPr/>
            </p:nvGrpSpPr>
            <p:grpSpPr bwMode="auto">
              <a:xfrm>
                <a:off x="1665" y="5213"/>
                <a:ext cx="966" cy="42"/>
                <a:chOff x="1662" y="5047"/>
                <a:chExt cx="966" cy="65"/>
              </a:xfrm>
            </p:grpSpPr>
            <p:grpSp>
              <p:nvGrpSpPr>
                <p:cNvPr id="185568" name="Group 271"/>
                <p:cNvGrpSpPr>
                  <a:grpSpLocks/>
                </p:cNvGrpSpPr>
                <p:nvPr/>
              </p:nvGrpSpPr>
              <p:grpSpPr bwMode="auto">
                <a:xfrm>
                  <a:off x="1662" y="5048"/>
                  <a:ext cx="192" cy="64"/>
                  <a:chOff x="1662" y="5048"/>
                  <a:chExt cx="192" cy="64"/>
                </a:xfrm>
              </p:grpSpPr>
              <p:sp>
                <p:nvSpPr>
                  <p:cNvPr id="185785" name="AutoShape 27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6" name="AutoShape 27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7" name="AutoShape 27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91" name="Group 275"/>
                <p:cNvGrpSpPr>
                  <a:grpSpLocks/>
                </p:cNvGrpSpPr>
                <p:nvPr/>
              </p:nvGrpSpPr>
              <p:grpSpPr bwMode="auto">
                <a:xfrm>
                  <a:off x="1856" y="5048"/>
                  <a:ext cx="192" cy="64"/>
                  <a:chOff x="1662" y="5048"/>
                  <a:chExt cx="192" cy="64"/>
                </a:xfrm>
              </p:grpSpPr>
              <p:sp>
                <p:nvSpPr>
                  <p:cNvPr id="185782" name="AutoShape 27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3" name="AutoShape 27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4" name="AutoShape 27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92" name="Group 279"/>
                <p:cNvGrpSpPr>
                  <a:grpSpLocks/>
                </p:cNvGrpSpPr>
                <p:nvPr/>
              </p:nvGrpSpPr>
              <p:grpSpPr bwMode="auto">
                <a:xfrm>
                  <a:off x="2047" y="5048"/>
                  <a:ext cx="192" cy="64"/>
                  <a:chOff x="1662" y="5048"/>
                  <a:chExt cx="192" cy="64"/>
                </a:xfrm>
              </p:grpSpPr>
              <p:sp>
                <p:nvSpPr>
                  <p:cNvPr id="185779" name="AutoShape 28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0" name="AutoShape 28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81" name="AutoShape 28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93" name="Group 283"/>
                <p:cNvGrpSpPr>
                  <a:grpSpLocks/>
                </p:cNvGrpSpPr>
                <p:nvPr/>
              </p:nvGrpSpPr>
              <p:grpSpPr bwMode="auto">
                <a:xfrm>
                  <a:off x="2242" y="5047"/>
                  <a:ext cx="192" cy="64"/>
                  <a:chOff x="1662" y="5048"/>
                  <a:chExt cx="192" cy="64"/>
                </a:xfrm>
              </p:grpSpPr>
              <p:sp>
                <p:nvSpPr>
                  <p:cNvPr id="185776" name="AutoShape 28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77" name="AutoShape 28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78" name="AutoShape 28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594" name="Group 287"/>
                <p:cNvGrpSpPr>
                  <a:grpSpLocks/>
                </p:cNvGrpSpPr>
                <p:nvPr/>
              </p:nvGrpSpPr>
              <p:grpSpPr bwMode="auto">
                <a:xfrm>
                  <a:off x="2436" y="5047"/>
                  <a:ext cx="192" cy="64"/>
                  <a:chOff x="1662" y="5048"/>
                  <a:chExt cx="192" cy="64"/>
                </a:xfrm>
              </p:grpSpPr>
              <p:sp>
                <p:nvSpPr>
                  <p:cNvPr id="185773" name="AutoShape 28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74" name="AutoShape 28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75" name="AutoShape 29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sp>
          <p:nvSpPr>
            <p:cNvPr id="185357" name="Freeform 15"/>
            <p:cNvSpPr>
              <a:spLocks/>
            </p:cNvSpPr>
            <p:nvPr/>
          </p:nvSpPr>
          <p:spPr bwMode="auto">
            <a:xfrm>
              <a:off x="946150" y="5353051"/>
              <a:ext cx="4940300" cy="484188"/>
            </a:xfrm>
            <a:custGeom>
              <a:avLst/>
              <a:gdLst>
                <a:gd name="T0" fmla="*/ 0 w 2892"/>
                <a:gd name="T1" fmla="*/ 0 h 252"/>
                <a:gd name="T2" fmla="*/ 4940300 w 2892"/>
                <a:gd name="T3" fmla="*/ 0 h 252"/>
                <a:gd name="T4" fmla="*/ 4940300 w 2892"/>
                <a:gd name="T5" fmla="*/ 265151 h 252"/>
                <a:gd name="T6" fmla="*/ 4468819 w 2892"/>
                <a:gd name="T7" fmla="*/ 484188 h 252"/>
                <a:gd name="T8" fmla="*/ 430483 w 2892"/>
                <a:gd name="T9" fmla="*/ 484188 h 252"/>
                <a:gd name="T10" fmla="*/ 0 w 2892"/>
                <a:gd name="T11" fmla="*/ 253622 h 252"/>
                <a:gd name="T12" fmla="*/ 0 w 2892"/>
                <a:gd name="T13" fmla="*/ 0 h 252"/>
                <a:gd name="T14" fmla="*/ 0 60000 65536"/>
                <a:gd name="T15" fmla="*/ 0 60000 65536"/>
                <a:gd name="T16" fmla="*/ 0 60000 65536"/>
                <a:gd name="T17" fmla="*/ 0 60000 65536"/>
                <a:gd name="T18" fmla="*/ 0 60000 65536"/>
                <a:gd name="T19" fmla="*/ 0 60000 65536"/>
                <a:gd name="T20" fmla="*/ 0 60000 65536"/>
                <a:gd name="T21" fmla="*/ 0 w 2892"/>
                <a:gd name="T22" fmla="*/ 0 h 252"/>
                <a:gd name="T23" fmla="*/ 2892 w 2892"/>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2" h="252">
                  <a:moveTo>
                    <a:pt x="0" y="0"/>
                  </a:moveTo>
                  <a:lnTo>
                    <a:pt x="2892" y="0"/>
                  </a:lnTo>
                  <a:lnTo>
                    <a:pt x="2892" y="138"/>
                  </a:lnTo>
                  <a:lnTo>
                    <a:pt x="2616" y="252"/>
                  </a:lnTo>
                  <a:lnTo>
                    <a:pt x="252" y="252"/>
                  </a:lnTo>
                  <a:lnTo>
                    <a:pt x="0" y="132"/>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358" name="Freeform 16"/>
            <p:cNvSpPr>
              <a:spLocks/>
            </p:cNvSpPr>
            <p:nvPr/>
          </p:nvSpPr>
          <p:spPr bwMode="auto">
            <a:xfrm>
              <a:off x="1008064" y="3254376"/>
              <a:ext cx="4795837" cy="2098675"/>
            </a:xfrm>
            <a:custGeom>
              <a:avLst/>
              <a:gdLst>
                <a:gd name="T0" fmla="*/ 0 w 2808"/>
                <a:gd name="T1" fmla="*/ 2098675 h 1194"/>
                <a:gd name="T2" fmla="*/ 0 w 2808"/>
                <a:gd name="T3" fmla="*/ 1012426 h 1194"/>
                <a:gd name="T4" fmla="*/ 25619 w 2808"/>
                <a:gd name="T5" fmla="*/ 943876 h 1194"/>
                <a:gd name="T6" fmla="*/ 553366 w 2808"/>
                <a:gd name="T7" fmla="*/ 0 h 1194"/>
                <a:gd name="T8" fmla="*/ 4211729 w 2808"/>
                <a:gd name="T9" fmla="*/ 0 h 1194"/>
                <a:gd name="T10" fmla="*/ 4775342 w 2808"/>
                <a:gd name="T11" fmla="*/ 933330 h 1194"/>
                <a:gd name="T12" fmla="*/ 4795837 w 2808"/>
                <a:gd name="T13" fmla="*/ 1001880 h 1194"/>
                <a:gd name="T14" fmla="*/ 4795837 w 2808"/>
                <a:gd name="T15" fmla="*/ 2098675 h 1194"/>
                <a:gd name="T16" fmla="*/ 0 w 2808"/>
                <a:gd name="T17" fmla="*/ 2098675 h 1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8"/>
                <a:gd name="T28" fmla="*/ 0 h 1194"/>
                <a:gd name="T29" fmla="*/ 2808 w 2808"/>
                <a:gd name="T30" fmla="*/ 1194 h 1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8" h="1194">
                  <a:moveTo>
                    <a:pt x="0" y="1194"/>
                  </a:moveTo>
                  <a:lnTo>
                    <a:pt x="0" y="576"/>
                  </a:lnTo>
                  <a:lnTo>
                    <a:pt x="15" y="537"/>
                  </a:lnTo>
                  <a:lnTo>
                    <a:pt x="324" y="0"/>
                  </a:lnTo>
                  <a:lnTo>
                    <a:pt x="2466" y="0"/>
                  </a:lnTo>
                  <a:lnTo>
                    <a:pt x="2796" y="531"/>
                  </a:lnTo>
                  <a:lnTo>
                    <a:pt x="2808" y="570"/>
                  </a:lnTo>
                  <a:lnTo>
                    <a:pt x="2808" y="1194"/>
                  </a:lnTo>
                  <a:lnTo>
                    <a:pt x="0" y="1194"/>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nvGrpSpPr>
            <p:cNvPr id="185595" name="Group 24"/>
            <p:cNvGrpSpPr>
              <a:grpSpLocks/>
            </p:cNvGrpSpPr>
            <p:nvPr/>
          </p:nvGrpSpPr>
          <p:grpSpPr bwMode="auto">
            <a:xfrm>
              <a:off x="1957389" y="5489575"/>
              <a:ext cx="215900" cy="355600"/>
              <a:chOff x="1591" y="2780"/>
              <a:chExt cx="126" cy="202"/>
            </a:xfrm>
          </p:grpSpPr>
          <p:grpSp>
            <p:nvGrpSpPr>
              <p:cNvPr id="185596" name="Group 23"/>
              <p:cNvGrpSpPr>
                <a:grpSpLocks/>
              </p:cNvGrpSpPr>
              <p:nvPr/>
            </p:nvGrpSpPr>
            <p:grpSpPr bwMode="auto">
              <a:xfrm>
                <a:off x="1591" y="2795"/>
                <a:ext cx="126" cy="187"/>
                <a:chOff x="1590" y="2735"/>
                <a:chExt cx="126" cy="229"/>
              </a:xfrm>
            </p:grpSpPr>
            <p:sp>
              <p:nvSpPr>
                <p:cNvPr id="185761" name="Freeform 21"/>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762" name="Freeform 22"/>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5760" name="Oval 18"/>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grpSp>
          <p:nvGrpSpPr>
            <p:cNvPr id="185597" name="Group 41"/>
            <p:cNvGrpSpPr>
              <a:grpSpLocks/>
            </p:cNvGrpSpPr>
            <p:nvPr/>
          </p:nvGrpSpPr>
          <p:grpSpPr bwMode="auto">
            <a:xfrm>
              <a:off x="1220780" y="4629151"/>
              <a:ext cx="303211" cy="444500"/>
              <a:chOff x="1517" y="2780"/>
              <a:chExt cx="177" cy="253"/>
            </a:xfrm>
          </p:grpSpPr>
          <p:sp>
            <p:nvSpPr>
              <p:cNvPr id="185752" name="Oval 33"/>
              <p:cNvSpPr>
                <a:spLocks noChangeArrowheads="1"/>
              </p:cNvSpPr>
              <p:nvPr/>
            </p:nvSpPr>
            <p:spPr bwMode="auto">
              <a:xfrm>
                <a:off x="1538" y="2802"/>
                <a:ext cx="135" cy="13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53" name="Freeform 34"/>
              <p:cNvSpPr>
                <a:spLocks/>
              </p:cNvSpPr>
              <p:nvPr/>
            </p:nvSpPr>
            <p:spPr bwMode="auto">
              <a:xfrm>
                <a:off x="1517" y="2780"/>
                <a:ext cx="177" cy="253"/>
              </a:xfrm>
              <a:custGeom>
                <a:avLst/>
                <a:gdLst>
                  <a:gd name="T0" fmla="*/ 84 w 177"/>
                  <a:gd name="T1" fmla="*/ 0 h 253"/>
                  <a:gd name="T2" fmla="*/ 109 w 177"/>
                  <a:gd name="T3" fmla="*/ 3 h 253"/>
                  <a:gd name="T4" fmla="*/ 135 w 177"/>
                  <a:gd name="T5" fmla="*/ 13 h 253"/>
                  <a:gd name="T6" fmla="*/ 160 w 177"/>
                  <a:gd name="T7" fmla="*/ 36 h 253"/>
                  <a:gd name="T8" fmla="*/ 171 w 177"/>
                  <a:gd name="T9" fmla="*/ 60 h 253"/>
                  <a:gd name="T10" fmla="*/ 177 w 177"/>
                  <a:gd name="T11" fmla="*/ 91 h 253"/>
                  <a:gd name="T12" fmla="*/ 174 w 177"/>
                  <a:gd name="T13" fmla="*/ 126 h 253"/>
                  <a:gd name="T14" fmla="*/ 162 w 177"/>
                  <a:gd name="T15" fmla="*/ 163 h 253"/>
                  <a:gd name="T16" fmla="*/ 145 w 177"/>
                  <a:gd name="T17" fmla="*/ 208 h 253"/>
                  <a:gd name="T18" fmla="*/ 132 w 177"/>
                  <a:gd name="T19" fmla="*/ 237 h 253"/>
                  <a:gd name="T20" fmla="*/ 102 w 177"/>
                  <a:gd name="T21" fmla="*/ 252 h 253"/>
                  <a:gd name="T22" fmla="*/ 79 w 177"/>
                  <a:gd name="T23" fmla="*/ 253 h 253"/>
                  <a:gd name="T24" fmla="*/ 51 w 177"/>
                  <a:gd name="T25" fmla="*/ 241 h 253"/>
                  <a:gd name="T26" fmla="*/ 37 w 177"/>
                  <a:gd name="T27" fmla="*/ 220 h 253"/>
                  <a:gd name="T28" fmla="*/ 6 w 177"/>
                  <a:gd name="T29" fmla="*/ 130 h 253"/>
                  <a:gd name="T30" fmla="*/ 0 w 177"/>
                  <a:gd name="T31" fmla="*/ 105 h 253"/>
                  <a:gd name="T32" fmla="*/ 0 w 177"/>
                  <a:gd name="T33" fmla="*/ 84 h 253"/>
                  <a:gd name="T34" fmla="*/ 7 w 177"/>
                  <a:gd name="T35" fmla="*/ 52 h 253"/>
                  <a:gd name="T36" fmla="*/ 22 w 177"/>
                  <a:gd name="T37" fmla="*/ 31 h 253"/>
                  <a:gd name="T38" fmla="*/ 37 w 177"/>
                  <a:gd name="T39" fmla="*/ 16 h 253"/>
                  <a:gd name="T40" fmla="*/ 60 w 177"/>
                  <a:gd name="T41" fmla="*/ 4 h 253"/>
                  <a:gd name="T42" fmla="*/ 84 w 177"/>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253"/>
                  <a:gd name="T68" fmla="*/ 177 w 177"/>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253">
                    <a:moveTo>
                      <a:pt x="84" y="0"/>
                    </a:moveTo>
                    <a:lnTo>
                      <a:pt x="109" y="3"/>
                    </a:lnTo>
                    <a:lnTo>
                      <a:pt x="135" y="13"/>
                    </a:lnTo>
                    <a:lnTo>
                      <a:pt x="160" y="36"/>
                    </a:lnTo>
                    <a:lnTo>
                      <a:pt x="171" y="60"/>
                    </a:lnTo>
                    <a:lnTo>
                      <a:pt x="177" y="91"/>
                    </a:lnTo>
                    <a:lnTo>
                      <a:pt x="174" y="126"/>
                    </a:lnTo>
                    <a:lnTo>
                      <a:pt x="162" y="163"/>
                    </a:lnTo>
                    <a:lnTo>
                      <a:pt x="145" y="208"/>
                    </a:lnTo>
                    <a:lnTo>
                      <a:pt x="132" y="237"/>
                    </a:lnTo>
                    <a:lnTo>
                      <a:pt x="102" y="252"/>
                    </a:lnTo>
                    <a:lnTo>
                      <a:pt x="79" y="253"/>
                    </a:lnTo>
                    <a:lnTo>
                      <a:pt x="51" y="241"/>
                    </a:lnTo>
                    <a:lnTo>
                      <a:pt x="37" y="220"/>
                    </a:lnTo>
                    <a:lnTo>
                      <a:pt x="6" y="130"/>
                    </a:lnTo>
                    <a:lnTo>
                      <a:pt x="0" y="105"/>
                    </a:lnTo>
                    <a:lnTo>
                      <a:pt x="0" y="84"/>
                    </a:lnTo>
                    <a:lnTo>
                      <a:pt x="7" y="52"/>
                    </a:lnTo>
                    <a:lnTo>
                      <a:pt x="22" y="31"/>
                    </a:lnTo>
                    <a:lnTo>
                      <a:pt x="37" y="16"/>
                    </a:lnTo>
                    <a:lnTo>
                      <a:pt x="60" y="4"/>
                    </a:lnTo>
                    <a:lnTo>
                      <a:pt x="84" y="0"/>
                    </a:lnTo>
                    <a:close/>
                  </a:path>
                </a:pathLst>
              </a:custGeom>
              <a:noFill/>
              <a:ln w="9525" cap="flat" cmpd="sng">
                <a:solidFill>
                  <a:schemeClr val="tx1"/>
                </a:solidFill>
                <a:prstDash val="solid"/>
                <a:round/>
                <a:headEnd/>
                <a:tailEnd/>
              </a:ln>
            </p:spPr>
            <p:txBody>
              <a:bodyPr/>
              <a:lstStyle/>
              <a:p>
                <a:endParaRPr lang="en-US" dirty="0"/>
              </a:p>
            </p:txBody>
          </p:sp>
          <p:sp>
            <p:nvSpPr>
              <p:cNvPr id="185754" name="Rectangle 35"/>
              <p:cNvSpPr>
                <a:spLocks noChangeArrowheads="1"/>
              </p:cNvSpPr>
              <p:nvPr/>
            </p:nvSpPr>
            <p:spPr bwMode="auto">
              <a:xfrm>
                <a:off x="1550" y="2907"/>
                <a:ext cx="114" cy="47"/>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5755" name="Line 36"/>
              <p:cNvSpPr>
                <a:spLocks noChangeShapeType="1"/>
              </p:cNvSpPr>
              <p:nvPr/>
            </p:nvSpPr>
            <p:spPr bwMode="auto">
              <a:xfrm>
                <a:off x="1550" y="2909"/>
                <a:ext cx="112" cy="0"/>
              </a:xfrm>
              <a:prstGeom prst="line">
                <a:avLst/>
              </a:prstGeom>
              <a:noFill/>
              <a:ln w="9525">
                <a:solidFill>
                  <a:schemeClr val="tx1"/>
                </a:solidFill>
                <a:round/>
                <a:headEnd/>
                <a:tailEnd/>
              </a:ln>
            </p:spPr>
            <p:txBody>
              <a:bodyPr/>
              <a:lstStyle/>
              <a:p>
                <a:endParaRPr lang="en-US" dirty="0"/>
              </a:p>
            </p:txBody>
          </p:sp>
          <p:sp>
            <p:nvSpPr>
              <p:cNvPr id="185756" name="Oval 37"/>
              <p:cNvSpPr>
                <a:spLocks noChangeArrowheads="1"/>
              </p:cNvSpPr>
              <p:nvPr/>
            </p:nvSpPr>
            <p:spPr bwMode="auto">
              <a:xfrm>
                <a:off x="1582" y="2854"/>
                <a:ext cx="44"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57" name="Freeform 38"/>
              <p:cNvSpPr>
                <a:spLocks/>
              </p:cNvSpPr>
              <p:nvPr/>
            </p:nvSpPr>
            <p:spPr bwMode="auto">
              <a:xfrm>
                <a:off x="1564" y="2936"/>
                <a:ext cx="82" cy="13"/>
              </a:xfrm>
              <a:custGeom>
                <a:avLst/>
                <a:gdLst>
                  <a:gd name="T0" fmla="*/ 0 w 82"/>
                  <a:gd name="T1" fmla="*/ 0 h 13"/>
                  <a:gd name="T2" fmla="*/ 82 w 82"/>
                  <a:gd name="T3" fmla="*/ 0 h 13"/>
                  <a:gd name="T4" fmla="*/ 82 w 82"/>
                  <a:gd name="T5" fmla="*/ 13 h 13"/>
                  <a:gd name="T6" fmla="*/ 0 w 82"/>
                  <a:gd name="T7" fmla="*/ 13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5758" name="Freeform 39"/>
              <p:cNvSpPr>
                <a:spLocks/>
              </p:cNvSpPr>
              <p:nvPr/>
            </p:nvSpPr>
            <p:spPr bwMode="auto">
              <a:xfrm>
                <a:off x="1585" y="2997"/>
                <a:ext cx="39" cy="12"/>
              </a:xfrm>
              <a:custGeom>
                <a:avLst/>
                <a:gdLst>
                  <a:gd name="T0" fmla="*/ 1 w 39"/>
                  <a:gd name="T1" fmla="*/ 0 h 12"/>
                  <a:gd name="T2" fmla="*/ 39 w 39"/>
                  <a:gd name="T3" fmla="*/ 0 h 12"/>
                  <a:gd name="T4" fmla="*/ 39 w 39"/>
                  <a:gd name="T5" fmla="*/ 12 h 12"/>
                  <a:gd name="T6" fmla="*/ 0 w 39"/>
                  <a:gd name="T7" fmla="*/ 12 h 12"/>
                  <a:gd name="T8" fmla="*/ 1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1" y="0"/>
                    </a:moveTo>
                    <a:lnTo>
                      <a:pt x="39" y="0"/>
                    </a:lnTo>
                    <a:lnTo>
                      <a:pt x="39" y="12"/>
                    </a:lnTo>
                    <a:lnTo>
                      <a:pt x="0" y="12"/>
                    </a:lnTo>
                    <a:lnTo>
                      <a:pt x="1" y="0"/>
                    </a:lnTo>
                    <a:close/>
                  </a:path>
                </a:pathLst>
              </a:custGeom>
              <a:noFill/>
              <a:ln w="9525" cap="flat" cmpd="sng">
                <a:solidFill>
                  <a:schemeClr val="tx1"/>
                </a:solidFill>
                <a:prstDash val="solid"/>
                <a:round/>
                <a:headEnd/>
                <a:tailEnd/>
              </a:ln>
            </p:spPr>
            <p:txBody>
              <a:bodyPr/>
              <a:lstStyle/>
              <a:p>
                <a:endParaRPr lang="en-US" dirty="0"/>
              </a:p>
            </p:txBody>
          </p:sp>
        </p:grpSp>
        <p:sp>
          <p:nvSpPr>
            <p:cNvPr id="185361" name="Oval 40"/>
            <p:cNvSpPr>
              <a:spLocks noChangeArrowheads="1"/>
            </p:cNvSpPr>
            <p:nvPr/>
          </p:nvSpPr>
          <p:spPr bwMode="auto">
            <a:xfrm>
              <a:off x="1033464" y="4984750"/>
              <a:ext cx="147637" cy="15875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grpSp>
          <p:nvGrpSpPr>
            <p:cNvPr id="185598" name="Group 42"/>
            <p:cNvGrpSpPr>
              <a:grpSpLocks/>
            </p:cNvGrpSpPr>
            <p:nvPr/>
          </p:nvGrpSpPr>
          <p:grpSpPr bwMode="auto">
            <a:xfrm>
              <a:off x="5321301" y="4622801"/>
              <a:ext cx="301625" cy="444500"/>
              <a:chOff x="1517" y="2780"/>
              <a:chExt cx="177" cy="253"/>
            </a:xfrm>
          </p:grpSpPr>
          <p:sp>
            <p:nvSpPr>
              <p:cNvPr id="185745" name="Oval 43"/>
              <p:cNvSpPr>
                <a:spLocks noChangeArrowheads="1"/>
              </p:cNvSpPr>
              <p:nvPr/>
            </p:nvSpPr>
            <p:spPr bwMode="auto">
              <a:xfrm>
                <a:off x="1538" y="2802"/>
                <a:ext cx="135" cy="13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46" name="Freeform 44"/>
              <p:cNvSpPr>
                <a:spLocks/>
              </p:cNvSpPr>
              <p:nvPr/>
            </p:nvSpPr>
            <p:spPr bwMode="auto">
              <a:xfrm>
                <a:off x="1517" y="2780"/>
                <a:ext cx="177" cy="253"/>
              </a:xfrm>
              <a:custGeom>
                <a:avLst/>
                <a:gdLst>
                  <a:gd name="T0" fmla="*/ 84 w 177"/>
                  <a:gd name="T1" fmla="*/ 0 h 253"/>
                  <a:gd name="T2" fmla="*/ 109 w 177"/>
                  <a:gd name="T3" fmla="*/ 3 h 253"/>
                  <a:gd name="T4" fmla="*/ 135 w 177"/>
                  <a:gd name="T5" fmla="*/ 13 h 253"/>
                  <a:gd name="T6" fmla="*/ 160 w 177"/>
                  <a:gd name="T7" fmla="*/ 36 h 253"/>
                  <a:gd name="T8" fmla="*/ 171 w 177"/>
                  <a:gd name="T9" fmla="*/ 60 h 253"/>
                  <a:gd name="T10" fmla="*/ 177 w 177"/>
                  <a:gd name="T11" fmla="*/ 91 h 253"/>
                  <a:gd name="T12" fmla="*/ 174 w 177"/>
                  <a:gd name="T13" fmla="*/ 126 h 253"/>
                  <a:gd name="T14" fmla="*/ 162 w 177"/>
                  <a:gd name="T15" fmla="*/ 163 h 253"/>
                  <a:gd name="T16" fmla="*/ 145 w 177"/>
                  <a:gd name="T17" fmla="*/ 208 h 253"/>
                  <a:gd name="T18" fmla="*/ 132 w 177"/>
                  <a:gd name="T19" fmla="*/ 237 h 253"/>
                  <a:gd name="T20" fmla="*/ 102 w 177"/>
                  <a:gd name="T21" fmla="*/ 252 h 253"/>
                  <a:gd name="T22" fmla="*/ 79 w 177"/>
                  <a:gd name="T23" fmla="*/ 253 h 253"/>
                  <a:gd name="T24" fmla="*/ 51 w 177"/>
                  <a:gd name="T25" fmla="*/ 241 h 253"/>
                  <a:gd name="T26" fmla="*/ 37 w 177"/>
                  <a:gd name="T27" fmla="*/ 220 h 253"/>
                  <a:gd name="T28" fmla="*/ 6 w 177"/>
                  <a:gd name="T29" fmla="*/ 130 h 253"/>
                  <a:gd name="T30" fmla="*/ 0 w 177"/>
                  <a:gd name="T31" fmla="*/ 105 h 253"/>
                  <a:gd name="T32" fmla="*/ 0 w 177"/>
                  <a:gd name="T33" fmla="*/ 84 h 253"/>
                  <a:gd name="T34" fmla="*/ 7 w 177"/>
                  <a:gd name="T35" fmla="*/ 52 h 253"/>
                  <a:gd name="T36" fmla="*/ 22 w 177"/>
                  <a:gd name="T37" fmla="*/ 31 h 253"/>
                  <a:gd name="T38" fmla="*/ 37 w 177"/>
                  <a:gd name="T39" fmla="*/ 16 h 253"/>
                  <a:gd name="T40" fmla="*/ 60 w 177"/>
                  <a:gd name="T41" fmla="*/ 4 h 253"/>
                  <a:gd name="T42" fmla="*/ 84 w 177"/>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253"/>
                  <a:gd name="T68" fmla="*/ 177 w 177"/>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253">
                    <a:moveTo>
                      <a:pt x="84" y="0"/>
                    </a:moveTo>
                    <a:lnTo>
                      <a:pt x="109" y="3"/>
                    </a:lnTo>
                    <a:lnTo>
                      <a:pt x="135" y="13"/>
                    </a:lnTo>
                    <a:lnTo>
                      <a:pt x="160" y="36"/>
                    </a:lnTo>
                    <a:lnTo>
                      <a:pt x="171" y="60"/>
                    </a:lnTo>
                    <a:lnTo>
                      <a:pt x="177" y="91"/>
                    </a:lnTo>
                    <a:lnTo>
                      <a:pt x="174" y="126"/>
                    </a:lnTo>
                    <a:lnTo>
                      <a:pt x="162" y="163"/>
                    </a:lnTo>
                    <a:lnTo>
                      <a:pt x="145" y="208"/>
                    </a:lnTo>
                    <a:lnTo>
                      <a:pt x="132" y="237"/>
                    </a:lnTo>
                    <a:lnTo>
                      <a:pt x="102" y="252"/>
                    </a:lnTo>
                    <a:lnTo>
                      <a:pt x="79" y="253"/>
                    </a:lnTo>
                    <a:lnTo>
                      <a:pt x="51" y="241"/>
                    </a:lnTo>
                    <a:lnTo>
                      <a:pt x="37" y="220"/>
                    </a:lnTo>
                    <a:lnTo>
                      <a:pt x="6" y="130"/>
                    </a:lnTo>
                    <a:lnTo>
                      <a:pt x="0" y="105"/>
                    </a:lnTo>
                    <a:lnTo>
                      <a:pt x="0" y="84"/>
                    </a:lnTo>
                    <a:lnTo>
                      <a:pt x="7" y="52"/>
                    </a:lnTo>
                    <a:lnTo>
                      <a:pt x="22" y="31"/>
                    </a:lnTo>
                    <a:lnTo>
                      <a:pt x="37" y="16"/>
                    </a:lnTo>
                    <a:lnTo>
                      <a:pt x="60" y="4"/>
                    </a:lnTo>
                    <a:lnTo>
                      <a:pt x="84" y="0"/>
                    </a:lnTo>
                    <a:close/>
                  </a:path>
                </a:pathLst>
              </a:custGeom>
              <a:noFill/>
              <a:ln w="9525" cap="flat" cmpd="sng">
                <a:solidFill>
                  <a:schemeClr val="tx1"/>
                </a:solidFill>
                <a:prstDash val="solid"/>
                <a:round/>
                <a:headEnd/>
                <a:tailEnd/>
              </a:ln>
            </p:spPr>
            <p:txBody>
              <a:bodyPr/>
              <a:lstStyle/>
              <a:p>
                <a:endParaRPr lang="en-US" dirty="0"/>
              </a:p>
            </p:txBody>
          </p:sp>
          <p:sp>
            <p:nvSpPr>
              <p:cNvPr id="185747" name="Rectangle 45"/>
              <p:cNvSpPr>
                <a:spLocks noChangeArrowheads="1"/>
              </p:cNvSpPr>
              <p:nvPr/>
            </p:nvSpPr>
            <p:spPr bwMode="auto">
              <a:xfrm>
                <a:off x="1550" y="2907"/>
                <a:ext cx="114" cy="47"/>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5748" name="Line 46"/>
              <p:cNvSpPr>
                <a:spLocks noChangeShapeType="1"/>
              </p:cNvSpPr>
              <p:nvPr/>
            </p:nvSpPr>
            <p:spPr bwMode="auto">
              <a:xfrm>
                <a:off x="1550" y="2909"/>
                <a:ext cx="112" cy="0"/>
              </a:xfrm>
              <a:prstGeom prst="line">
                <a:avLst/>
              </a:prstGeom>
              <a:noFill/>
              <a:ln w="9525">
                <a:solidFill>
                  <a:schemeClr val="tx1"/>
                </a:solidFill>
                <a:round/>
                <a:headEnd/>
                <a:tailEnd/>
              </a:ln>
            </p:spPr>
            <p:txBody>
              <a:bodyPr/>
              <a:lstStyle/>
              <a:p>
                <a:endParaRPr lang="en-US" dirty="0"/>
              </a:p>
            </p:txBody>
          </p:sp>
          <p:sp>
            <p:nvSpPr>
              <p:cNvPr id="185749" name="Oval 47"/>
              <p:cNvSpPr>
                <a:spLocks noChangeArrowheads="1"/>
              </p:cNvSpPr>
              <p:nvPr/>
            </p:nvSpPr>
            <p:spPr bwMode="auto">
              <a:xfrm>
                <a:off x="1582" y="2854"/>
                <a:ext cx="44"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50" name="Freeform 48"/>
              <p:cNvSpPr>
                <a:spLocks/>
              </p:cNvSpPr>
              <p:nvPr/>
            </p:nvSpPr>
            <p:spPr bwMode="auto">
              <a:xfrm>
                <a:off x="1564" y="2936"/>
                <a:ext cx="82" cy="13"/>
              </a:xfrm>
              <a:custGeom>
                <a:avLst/>
                <a:gdLst>
                  <a:gd name="T0" fmla="*/ 0 w 82"/>
                  <a:gd name="T1" fmla="*/ 0 h 13"/>
                  <a:gd name="T2" fmla="*/ 82 w 82"/>
                  <a:gd name="T3" fmla="*/ 0 h 13"/>
                  <a:gd name="T4" fmla="*/ 82 w 82"/>
                  <a:gd name="T5" fmla="*/ 13 h 13"/>
                  <a:gd name="T6" fmla="*/ 0 w 82"/>
                  <a:gd name="T7" fmla="*/ 13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5751" name="Freeform 49"/>
              <p:cNvSpPr>
                <a:spLocks/>
              </p:cNvSpPr>
              <p:nvPr/>
            </p:nvSpPr>
            <p:spPr bwMode="auto">
              <a:xfrm>
                <a:off x="1585" y="2997"/>
                <a:ext cx="39" cy="12"/>
              </a:xfrm>
              <a:custGeom>
                <a:avLst/>
                <a:gdLst>
                  <a:gd name="T0" fmla="*/ 1 w 39"/>
                  <a:gd name="T1" fmla="*/ 0 h 12"/>
                  <a:gd name="T2" fmla="*/ 39 w 39"/>
                  <a:gd name="T3" fmla="*/ 0 h 12"/>
                  <a:gd name="T4" fmla="*/ 39 w 39"/>
                  <a:gd name="T5" fmla="*/ 12 h 12"/>
                  <a:gd name="T6" fmla="*/ 0 w 39"/>
                  <a:gd name="T7" fmla="*/ 12 h 12"/>
                  <a:gd name="T8" fmla="*/ 1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1" y="0"/>
                    </a:moveTo>
                    <a:lnTo>
                      <a:pt x="39" y="0"/>
                    </a:lnTo>
                    <a:lnTo>
                      <a:pt x="39" y="12"/>
                    </a:lnTo>
                    <a:lnTo>
                      <a:pt x="0" y="12"/>
                    </a:lnTo>
                    <a:lnTo>
                      <a:pt x="1" y="0"/>
                    </a:lnTo>
                    <a:close/>
                  </a:path>
                </a:pathLst>
              </a:custGeom>
              <a:noFill/>
              <a:ln w="9525" cap="flat" cmpd="sng">
                <a:solidFill>
                  <a:schemeClr val="tx1"/>
                </a:solidFill>
                <a:prstDash val="solid"/>
                <a:round/>
                <a:headEnd/>
                <a:tailEnd/>
              </a:ln>
            </p:spPr>
            <p:txBody>
              <a:bodyPr/>
              <a:lstStyle/>
              <a:p>
                <a:endParaRPr lang="en-US" dirty="0"/>
              </a:p>
            </p:txBody>
          </p:sp>
        </p:grpSp>
        <p:grpSp>
          <p:nvGrpSpPr>
            <p:cNvPr id="185602" name="Group 78"/>
            <p:cNvGrpSpPr>
              <a:grpSpLocks/>
            </p:cNvGrpSpPr>
            <p:nvPr/>
          </p:nvGrpSpPr>
          <p:grpSpPr bwMode="auto">
            <a:xfrm>
              <a:off x="5230814" y="5567365"/>
              <a:ext cx="631825" cy="871537"/>
              <a:chOff x="852" y="2724"/>
              <a:chExt cx="314" cy="496"/>
            </a:xfrm>
          </p:grpSpPr>
          <p:sp>
            <p:nvSpPr>
              <p:cNvPr id="185739" name="AutoShape 79"/>
              <p:cNvSpPr>
                <a:spLocks noChangeArrowheads="1"/>
              </p:cNvSpPr>
              <p:nvPr/>
            </p:nvSpPr>
            <p:spPr bwMode="auto">
              <a:xfrm>
                <a:off x="860" y="2836"/>
                <a:ext cx="298" cy="384"/>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740" name="Freeform 80"/>
              <p:cNvSpPr>
                <a:spLocks/>
              </p:cNvSpPr>
              <p:nvPr/>
            </p:nvSpPr>
            <p:spPr bwMode="auto">
              <a:xfrm>
                <a:off x="852" y="2724"/>
                <a:ext cx="314" cy="180"/>
              </a:xfrm>
              <a:custGeom>
                <a:avLst/>
                <a:gdLst>
                  <a:gd name="T0" fmla="*/ 158 w 314"/>
                  <a:gd name="T1" fmla="*/ 0 h 180"/>
                  <a:gd name="T2" fmla="*/ 0 w 314"/>
                  <a:gd name="T3" fmla="*/ 146 h 180"/>
                  <a:gd name="T4" fmla="*/ 0 w 314"/>
                  <a:gd name="T5" fmla="*/ 180 h 180"/>
                  <a:gd name="T6" fmla="*/ 314 w 314"/>
                  <a:gd name="T7" fmla="*/ 180 h 180"/>
                  <a:gd name="T8" fmla="*/ 314 w 314"/>
                  <a:gd name="T9" fmla="*/ 144 h 180"/>
                  <a:gd name="T10" fmla="*/ 158 w 314"/>
                  <a:gd name="T11" fmla="*/ 0 h 180"/>
                  <a:gd name="T12" fmla="*/ 0 60000 65536"/>
                  <a:gd name="T13" fmla="*/ 0 60000 65536"/>
                  <a:gd name="T14" fmla="*/ 0 60000 65536"/>
                  <a:gd name="T15" fmla="*/ 0 60000 65536"/>
                  <a:gd name="T16" fmla="*/ 0 60000 65536"/>
                  <a:gd name="T17" fmla="*/ 0 60000 65536"/>
                  <a:gd name="T18" fmla="*/ 0 w 314"/>
                  <a:gd name="T19" fmla="*/ 0 h 180"/>
                  <a:gd name="T20" fmla="*/ 314 w 314"/>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4" h="180">
                    <a:moveTo>
                      <a:pt x="158" y="0"/>
                    </a:moveTo>
                    <a:lnTo>
                      <a:pt x="0" y="146"/>
                    </a:lnTo>
                    <a:lnTo>
                      <a:pt x="0" y="180"/>
                    </a:lnTo>
                    <a:lnTo>
                      <a:pt x="314" y="180"/>
                    </a:lnTo>
                    <a:lnTo>
                      <a:pt x="314" y="144"/>
                    </a:lnTo>
                    <a:lnTo>
                      <a:pt x="15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741" name="AutoShape 81"/>
              <p:cNvSpPr>
                <a:spLocks noChangeArrowheads="1"/>
              </p:cNvSpPr>
              <p:nvPr/>
            </p:nvSpPr>
            <p:spPr bwMode="auto">
              <a:xfrm>
                <a:off x="1122"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42" name="AutoShape 82"/>
              <p:cNvSpPr>
                <a:spLocks noChangeArrowheads="1"/>
              </p:cNvSpPr>
              <p:nvPr/>
            </p:nvSpPr>
            <p:spPr bwMode="auto">
              <a:xfrm>
                <a:off x="866"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43" name="AutoShape 83"/>
              <p:cNvSpPr>
                <a:spLocks noChangeArrowheads="1"/>
              </p:cNvSpPr>
              <p:nvPr/>
            </p:nvSpPr>
            <p:spPr bwMode="auto">
              <a:xfrm>
                <a:off x="994" y="274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44" name="AutoShape 84"/>
              <p:cNvSpPr>
                <a:spLocks noChangeArrowheads="1"/>
              </p:cNvSpPr>
              <p:nvPr/>
            </p:nvSpPr>
            <p:spPr bwMode="auto">
              <a:xfrm>
                <a:off x="996" y="278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5364" name="AutoShape 85"/>
            <p:cNvSpPr>
              <a:spLocks noChangeArrowheads="1"/>
            </p:cNvSpPr>
            <p:nvPr/>
          </p:nvSpPr>
          <p:spPr bwMode="auto">
            <a:xfrm>
              <a:off x="966788" y="5411789"/>
              <a:ext cx="49212" cy="47625"/>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65" name="AutoShape 86"/>
            <p:cNvSpPr>
              <a:spLocks noChangeArrowheads="1"/>
            </p:cNvSpPr>
            <p:nvPr/>
          </p:nvSpPr>
          <p:spPr bwMode="auto">
            <a:xfrm>
              <a:off x="5805489" y="5424489"/>
              <a:ext cx="50800" cy="47625"/>
            </a:xfrm>
            <a:prstGeom prst="hexagon">
              <a:avLst>
                <a:gd name="adj" fmla="val 26667"/>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66" name="Rectangle 87"/>
            <p:cNvSpPr>
              <a:spLocks noChangeArrowheads="1"/>
            </p:cNvSpPr>
            <p:nvPr/>
          </p:nvSpPr>
          <p:spPr bwMode="auto">
            <a:xfrm>
              <a:off x="5010151" y="5383213"/>
              <a:ext cx="593725" cy="381000"/>
            </a:xfrm>
            <a:prstGeom prst="rect">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367" name="AutoShape 88"/>
            <p:cNvSpPr>
              <a:spLocks noChangeArrowheads="1"/>
            </p:cNvSpPr>
            <p:nvPr/>
          </p:nvSpPr>
          <p:spPr bwMode="auto">
            <a:xfrm>
              <a:off x="5507038" y="5588001"/>
              <a:ext cx="49212" cy="47625"/>
            </a:xfrm>
            <a:prstGeom prst="hexagon">
              <a:avLst>
                <a:gd name="adj" fmla="val 2583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68" name="AutoShape 89"/>
            <p:cNvSpPr>
              <a:spLocks noChangeArrowheads="1"/>
            </p:cNvSpPr>
            <p:nvPr/>
          </p:nvSpPr>
          <p:spPr bwMode="auto">
            <a:xfrm>
              <a:off x="5507039" y="5654677"/>
              <a:ext cx="47625" cy="47625"/>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69" name="Line 90"/>
            <p:cNvSpPr>
              <a:spLocks noChangeShapeType="1"/>
            </p:cNvSpPr>
            <p:nvPr/>
          </p:nvSpPr>
          <p:spPr bwMode="auto">
            <a:xfrm>
              <a:off x="5003801" y="5732463"/>
              <a:ext cx="595313" cy="0"/>
            </a:xfrm>
            <a:prstGeom prst="line">
              <a:avLst/>
            </a:prstGeom>
            <a:noFill/>
            <a:ln w="9525">
              <a:solidFill>
                <a:schemeClr val="tx1"/>
              </a:solidFill>
              <a:round/>
              <a:headEnd/>
              <a:tailEnd/>
            </a:ln>
          </p:spPr>
          <p:txBody>
            <a:bodyPr/>
            <a:lstStyle/>
            <a:p>
              <a:endParaRPr lang="en-US" dirty="0"/>
            </a:p>
          </p:txBody>
        </p:sp>
        <p:sp>
          <p:nvSpPr>
            <p:cNvPr id="185370" name="Line 91"/>
            <p:cNvSpPr>
              <a:spLocks noChangeShapeType="1"/>
            </p:cNvSpPr>
            <p:nvPr/>
          </p:nvSpPr>
          <p:spPr bwMode="auto">
            <a:xfrm>
              <a:off x="5010151" y="5410200"/>
              <a:ext cx="588963" cy="0"/>
            </a:xfrm>
            <a:prstGeom prst="line">
              <a:avLst/>
            </a:prstGeom>
            <a:noFill/>
            <a:ln w="9525">
              <a:solidFill>
                <a:schemeClr val="tx1"/>
              </a:solidFill>
              <a:round/>
              <a:headEnd/>
              <a:tailEnd/>
            </a:ln>
          </p:spPr>
          <p:txBody>
            <a:bodyPr/>
            <a:lstStyle/>
            <a:p>
              <a:endParaRPr lang="en-US" dirty="0"/>
            </a:p>
          </p:txBody>
        </p:sp>
        <p:sp>
          <p:nvSpPr>
            <p:cNvPr id="185371" name="AutoShape 92"/>
            <p:cNvSpPr>
              <a:spLocks noChangeArrowheads="1"/>
            </p:cNvSpPr>
            <p:nvPr/>
          </p:nvSpPr>
          <p:spPr bwMode="auto">
            <a:xfrm>
              <a:off x="5022851" y="5429252"/>
              <a:ext cx="49213" cy="47625"/>
            </a:xfrm>
            <a:prstGeom prst="hexagon">
              <a:avLst>
                <a:gd name="adj" fmla="val 25834"/>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72" name="AutoShape 93"/>
            <p:cNvSpPr>
              <a:spLocks noChangeArrowheads="1"/>
            </p:cNvSpPr>
            <p:nvPr/>
          </p:nvSpPr>
          <p:spPr bwMode="auto">
            <a:xfrm>
              <a:off x="5029201" y="5659440"/>
              <a:ext cx="49213" cy="47625"/>
            </a:xfrm>
            <a:prstGeom prst="hexagon">
              <a:avLst>
                <a:gd name="adj" fmla="val 25834"/>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nvGrpSpPr>
            <p:cNvPr id="185603" name="Group 25"/>
            <p:cNvGrpSpPr>
              <a:grpSpLocks/>
            </p:cNvGrpSpPr>
            <p:nvPr/>
          </p:nvGrpSpPr>
          <p:grpSpPr bwMode="auto">
            <a:xfrm>
              <a:off x="4648201" y="5503863"/>
              <a:ext cx="214313" cy="354012"/>
              <a:chOff x="1591" y="2780"/>
              <a:chExt cx="126" cy="202"/>
            </a:xfrm>
          </p:grpSpPr>
          <p:grpSp>
            <p:nvGrpSpPr>
              <p:cNvPr id="185608" name="Group 26"/>
              <p:cNvGrpSpPr>
                <a:grpSpLocks/>
              </p:cNvGrpSpPr>
              <p:nvPr/>
            </p:nvGrpSpPr>
            <p:grpSpPr bwMode="auto">
              <a:xfrm>
                <a:off x="1591" y="2795"/>
                <a:ext cx="126" cy="187"/>
                <a:chOff x="1590" y="2735"/>
                <a:chExt cx="126" cy="229"/>
              </a:xfrm>
            </p:grpSpPr>
            <p:sp>
              <p:nvSpPr>
                <p:cNvPr id="185737" name="Freeform 27"/>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738" name="Freeform 28"/>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5736" name="Oval 29"/>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sp>
          <p:nvSpPr>
            <p:cNvPr id="185374" name="Freeform 94"/>
            <p:cNvSpPr>
              <a:spLocks/>
            </p:cNvSpPr>
            <p:nvPr/>
          </p:nvSpPr>
          <p:spPr bwMode="auto">
            <a:xfrm>
              <a:off x="5005389" y="5621339"/>
              <a:ext cx="23812" cy="142875"/>
            </a:xfrm>
            <a:custGeom>
              <a:avLst/>
              <a:gdLst>
                <a:gd name="T0" fmla="*/ 0 w 13"/>
                <a:gd name="T1" fmla="*/ 0 h 81"/>
                <a:gd name="T2" fmla="*/ 1832 w 13"/>
                <a:gd name="T3" fmla="*/ 142875 h 81"/>
                <a:gd name="T4" fmla="*/ 23812 w 13"/>
                <a:gd name="T5" fmla="*/ 141111 h 81"/>
                <a:gd name="T6" fmla="*/ 0 60000 65536"/>
                <a:gd name="T7" fmla="*/ 0 60000 65536"/>
                <a:gd name="T8" fmla="*/ 0 60000 65536"/>
                <a:gd name="T9" fmla="*/ 0 w 13"/>
                <a:gd name="T10" fmla="*/ 0 h 81"/>
                <a:gd name="T11" fmla="*/ 13 w 13"/>
                <a:gd name="T12" fmla="*/ 81 h 81"/>
              </a:gdLst>
              <a:ahLst/>
              <a:cxnLst>
                <a:cxn ang="T6">
                  <a:pos x="T0" y="T1"/>
                </a:cxn>
                <a:cxn ang="T7">
                  <a:pos x="T2" y="T3"/>
                </a:cxn>
                <a:cxn ang="T8">
                  <a:pos x="T4" y="T5"/>
                </a:cxn>
              </a:cxnLst>
              <a:rect l="T9" t="T10" r="T11" b="T12"/>
              <a:pathLst>
                <a:path w="13" h="81">
                  <a:moveTo>
                    <a:pt x="0" y="0"/>
                  </a:moveTo>
                  <a:lnTo>
                    <a:pt x="1" y="81"/>
                  </a:lnTo>
                  <a:lnTo>
                    <a:pt x="13" y="8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5375" name="Line 95"/>
            <p:cNvSpPr>
              <a:spLocks noChangeShapeType="1"/>
            </p:cNvSpPr>
            <p:nvPr/>
          </p:nvSpPr>
          <p:spPr bwMode="auto">
            <a:xfrm>
              <a:off x="5240338" y="5411789"/>
              <a:ext cx="0" cy="320675"/>
            </a:xfrm>
            <a:prstGeom prst="line">
              <a:avLst/>
            </a:prstGeom>
            <a:noFill/>
            <a:ln w="9525">
              <a:solidFill>
                <a:schemeClr val="tx1"/>
              </a:solidFill>
              <a:round/>
              <a:headEnd/>
              <a:tailEnd/>
            </a:ln>
          </p:spPr>
          <p:txBody>
            <a:bodyPr/>
            <a:lstStyle/>
            <a:p>
              <a:endParaRPr lang="en-US" dirty="0"/>
            </a:p>
          </p:txBody>
        </p:sp>
        <p:sp>
          <p:nvSpPr>
            <p:cNvPr id="185376" name="Line 96"/>
            <p:cNvSpPr>
              <a:spLocks noChangeShapeType="1"/>
            </p:cNvSpPr>
            <p:nvPr/>
          </p:nvSpPr>
          <p:spPr bwMode="auto">
            <a:xfrm>
              <a:off x="5354638" y="5416551"/>
              <a:ext cx="0" cy="319088"/>
            </a:xfrm>
            <a:prstGeom prst="line">
              <a:avLst/>
            </a:prstGeom>
            <a:noFill/>
            <a:ln w="9525">
              <a:solidFill>
                <a:schemeClr val="tx1"/>
              </a:solidFill>
              <a:round/>
              <a:headEnd/>
              <a:tailEnd/>
            </a:ln>
          </p:spPr>
          <p:txBody>
            <a:bodyPr/>
            <a:lstStyle/>
            <a:p>
              <a:endParaRPr lang="en-US" dirty="0"/>
            </a:p>
          </p:txBody>
        </p:sp>
        <p:sp>
          <p:nvSpPr>
            <p:cNvPr id="185377" name="Freeform 113"/>
            <p:cNvSpPr>
              <a:spLocks/>
            </p:cNvSpPr>
            <p:nvPr/>
          </p:nvSpPr>
          <p:spPr bwMode="auto">
            <a:xfrm>
              <a:off x="3357564" y="5238752"/>
              <a:ext cx="1679575" cy="123825"/>
            </a:xfrm>
            <a:custGeom>
              <a:avLst/>
              <a:gdLst>
                <a:gd name="T0" fmla="*/ 1677865 w 982"/>
                <a:gd name="T1" fmla="*/ 121532 h 54"/>
                <a:gd name="T2" fmla="*/ 0 w 982"/>
                <a:gd name="T3" fmla="*/ 123825 h 54"/>
                <a:gd name="T4" fmla="*/ 5131 w 982"/>
                <a:gd name="T5" fmla="*/ 0 h 54"/>
                <a:gd name="T6" fmla="*/ 1679575 w 982"/>
                <a:gd name="T7" fmla="*/ 0 h 54"/>
                <a:gd name="T8" fmla="*/ 1677865 w 982"/>
                <a:gd name="T9" fmla="*/ 121532 h 54"/>
                <a:gd name="T10" fmla="*/ 0 60000 65536"/>
                <a:gd name="T11" fmla="*/ 0 60000 65536"/>
                <a:gd name="T12" fmla="*/ 0 60000 65536"/>
                <a:gd name="T13" fmla="*/ 0 60000 65536"/>
                <a:gd name="T14" fmla="*/ 0 60000 65536"/>
                <a:gd name="T15" fmla="*/ 0 w 982"/>
                <a:gd name="T16" fmla="*/ 0 h 54"/>
                <a:gd name="T17" fmla="*/ 982 w 982"/>
                <a:gd name="T18" fmla="*/ 54 h 54"/>
              </a:gdLst>
              <a:ahLst/>
              <a:cxnLst>
                <a:cxn ang="T10">
                  <a:pos x="T0" y="T1"/>
                </a:cxn>
                <a:cxn ang="T11">
                  <a:pos x="T2" y="T3"/>
                </a:cxn>
                <a:cxn ang="T12">
                  <a:pos x="T4" y="T5"/>
                </a:cxn>
                <a:cxn ang="T13">
                  <a:pos x="T6" y="T7"/>
                </a:cxn>
                <a:cxn ang="T14">
                  <a:pos x="T8" y="T9"/>
                </a:cxn>
              </a:cxnLst>
              <a:rect l="T15" t="T16" r="T17" b="T18"/>
              <a:pathLst>
                <a:path w="982" h="54">
                  <a:moveTo>
                    <a:pt x="981" y="53"/>
                  </a:moveTo>
                  <a:lnTo>
                    <a:pt x="0" y="54"/>
                  </a:lnTo>
                  <a:lnTo>
                    <a:pt x="3" y="0"/>
                  </a:lnTo>
                  <a:lnTo>
                    <a:pt x="982" y="0"/>
                  </a:lnTo>
                  <a:lnTo>
                    <a:pt x="981" y="5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378" name="Line 114"/>
            <p:cNvSpPr>
              <a:spLocks noChangeShapeType="1"/>
            </p:cNvSpPr>
            <p:nvPr/>
          </p:nvSpPr>
          <p:spPr bwMode="auto">
            <a:xfrm>
              <a:off x="3370264" y="5278439"/>
              <a:ext cx="1660525" cy="0"/>
            </a:xfrm>
            <a:prstGeom prst="line">
              <a:avLst/>
            </a:prstGeom>
            <a:noFill/>
            <a:ln w="9525">
              <a:solidFill>
                <a:schemeClr val="tx1"/>
              </a:solidFill>
              <a:round/>
              <a:headEnd/>
              <a:tailEnd/>
            </a:ln>
          </p:spPr>
          <p:txBody>
            <a:bodyPr/>
            <a:lstStyle/>
            <a:p>
              <a:endParaRPr lang="en-US" dirty="0"/>
            </a:p>
          </p:txBody>
        </p:sp>
        <p:sp>
          <p:nvSpPr>
            <p:cNvPr id="185379" name="Line 116"/>
            <p:cNvSpPr>
              <a:spLocks noChangeShapeType="1"/>
            </p:cNvSpPr>
            <p:nvPr/>
          </p:nvSpPr>
          <p:spPr bwMode="auto">
            <a:xfrm>
              <a:off x="3395664" y="4414839"/>
              <a:ext cx="1641475" cy="600075"/>
            </a:xfrm>
            <a:prstGeom prst="line">
              <a:avLst/>
            </a:prstGeom>
            <a:noFill/>
            <a:ln w="9525">
              <a:solidFill>
                <a:schemeClr val="tx1"/>
              </a:solidFill>
              <a:round/>
              <a:headEnd/>
              <a:tailEnd/>
            </a:ln>
          </p:spPr>
          <p:txBody>
            <a:bodyPr/>
            <a:lstStyle/>
            <a:p>
              <a:endParaRPr lang="en-US" dirty="0"/>
            </a:p>
          </p:txBody>
        </p:sp>
        <p:sp>
          <p:nvSpPr>
            <p:cNvPr id="185380" name="Rectangle 31"/>
            <p:cNvSpPr>
              <a:spLocks noChangeArrowheads="1"/>
            </p:cNvSpPr>
            <p:nvPr/>
          </p:nvSpPr>
          <p:spPr bwMode="auto">
            <a:xfrm>
              <a:off x="2882901" y="5346702"/>
              <a:ext cx="1039813" cy="511175"/>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5609" name="Group 62"/>
            <p:cNvGrpSpPr>
              <a:grpSpLocks/>
            </p:cNvGrpSpPr>
            <p:nvPr/>
          </p:nvGrpSpPr>
          <p:grpSpPr bwMode="auto">
            <a:xfrm>
              <a:off x="3160713" y="5491163"/>
              <a:ext cx="527050" cy="258763"/>
              <a:chOff x="2096" y="2812"/>
              <a:chExt cx="308" cy="147"/>
            </a:xfrm>
          </p:grpSpPr>
          <p:grpSp>
            <p:nvGrpSpPr>
              <p:cNvPr id="185614" name="Group 59"/>
              <p:cNvGrpSpPr>
                <a:grpSpLocks/>
              </p:cNvGrpSpPr>
              <p:nvPr/>
            </p:nvGrpSpPr>
            <p:grpSpPr bwMode="auto">
              <a:xfrm>
                <a:off x="2096" y="2823"/>
                <a:ext cx="308" cy="117"/>
                <a:chOff x="2096" y="2823"/>
                <a:chExt cx="370" cy="117"/>
              </a:xfrm>
            </p:grpSpPr>
            <p:grpSp>
              <p:nvGrpSpPr>
                <p:cNvPr id="185615" name="Group 54"/>
                <p:cNvGrpSpPr>
                  <a:grpSpLocks/>
                </p:cNvGrpSpPr>
                <p:nvPr/>
              </p:nvGrpSpPr>
              <p:grpSpPr bwMode="auto">
                <a:xfrm>
                  <a:off x="2280" y="2823"/>
                  <a:ext cx="186" cy="117"/>
                  <a:chOff x="2280" y="2823"/>
                  <a:chExt cx="186" cy="117"/>
                </a:xfrm>
              </p:grpSpPr>
              <p:sp>
                <p:nvSpPr>
                  <p:cNvPr id="185732" name="Freeform 51"/>
                  <p:cNvSpPr>
                    <a:spLocks/>
                  </p:cNvSpPr>
                  <p:nvPr/>
                </p:nvSpPr>
                <p:spPr bwMode="auto">
                  <a:xfrm>
                    <a:off x="2280" y="2823"/>
                    <a:ext cx="186" cy="117"/>
                  </a:xfrm>
                  <a:custGeom>
                    <a:avLst/>
                    <a:gdLst>
                      <a:gd name="T0" fmla="*/ 0 w 186"/>
                      <a:gd name="T1" fmla="*/ 0 h 117"/>
                      <a:gd name="T2" fmla="*/ 137 w 186"/>
                      <a:gd name="T3" fmla="*/ 0 h 117"/>
                      <a:gd name="T4" fmla="*/ 186 w 186"/>
                      <a:gd name="T5" fmla="*/ 24 h 117"/>
                      <a:gd name="T6" fmla="*/ 186 w 186"/>
                      <a:gd name="T7" fmla="*/ 93 h 117"/>
                      <a:gd name="T8" fmla="*/ 134 w 186"/>
                      <a:gd name="T9" fmla="*/ 117 h 117"/>
                      <a:gd name="T10" fmla="*/ 0 w 186"/>
                      <a:gd name="T11" fmla="*/ 117 h 117"/>
                      <a:gd name="T12" fmla="*/ 0 w 186"/>
                      <a:gd name="T13" fmla="*/ 0 h 117"/>
                      <a:gd name="T14" fmla="*/ 0 60000 65536"/>
                      <a:gd name="T15" fmla="*/ 0 60000 65536"/>
                      <a:gd name="T16" fmla="*/ 0 60000 65536"/>
                      <a:gd name="T17" fmla="*/ 0 60000 65536"/>
                      <a:gd name="T18" fmla="*/ 0 60000 65536"/>
                      <a:gd name="T19" fmla="*/ 0 60000 65536"/>
                      <a:gd name="T20" fmla="*/ 0 60000 65536"/>
                      <a:gd name="T21" fmla="*/ 0 w 186"/>
                      <a:gd name="T22" fmla="*/ 0 h 117"/>
                      <a:gd name="T23" fmla="*/ 186 w 186"/>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17">
                        <a:moveTo>
                          <a:pt x="0" y="0"/>
                        </a:moveTo>
                        <a:lnTo>
                          <a:pt x="137" y="0"/>
                        </a:lnTo>
                        <a:lnTo>
                          <a:pt x="186" y="24"/>
                        </a:lnTo>
                        <a:lnTo>
                          <a:pt x="186" y="93"/>
                        </a:lnTo>
                        <a:lnTo>
                          <a:pt x="134" y="117"/>
                        </a:lnTo>
                        <a:lnTo>
                          <a:pt x="0" y="117"/>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5733" name="Oval 52"/>
                  <p:cNvSpPr>
                    <a:spLocks noChangeArrowheads="1"/>
                  </p:cNvSpPr>
                  <p:nvPr/>
                </p:nvSpPr>
                <p:spPr bwMode="auto">
                  <a:xfrm>
                    <a:off x="2426" y="2858"/>
                    <a:ext cx="27" cy="5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34" name="Line 53"/>
                  <p:cNvSpPr>
                    <a:spLocks noChangeShapeType="1"/>
                  </p:cNvSpPr>
                  <p:nvPr/>
                </p:nvSpPr>
                <p:spPr bwMode="auto">
                  <a:xfrm>
                    <a:off x="2415" y="2826"/>
                    <a:ext cx="0" cy="112"/>
                  </a:xfrm>
                  <a:prstGeom prst="line">
                    <a:avLst/>
                  </a:prstGeom>
                  <a:noFill/>
                  <a:ln w="9525">
                    <a:solidFill>
                      <a:schemeClr val="tx1"/>
                    </a:solidFill>
                    <a:round/>
                    <a:headEnd/>
                    <a:tailEnd/>
                  </a:ln>
                </p:spPr>
                <p:txBody>
                  <a:bodyPr/>
                  <a:lstStyle/>
                  <a:p>
                    <a:endParaRPr lang="en-US" dirty="0"/>
                  </a:p>
                </p:txBody>
              </p:sp>
            </p:grpSp>
            <p:grpSp>
              <p:nvGrpSpPr>
                <p:cNvPr id="185620" name="Group 55"/>
                <p:cNvGrpSpPr>
                  <a:grpSpLocks/>
                </p:cNvGrpSpPr>
                <p:nvPr/>
              </p:nvGrpSpPr>
              <p:grpSpPr bwMode="auto">
                <a:xfrm flipH="1">
                  <a:off x="2096" y="2823"/>
                  <a:ext cx="186" cy="117"/>
                  <a:chOff x="2280" y="2823"/>
                  <a:chExt cx="186" cy="117"/>
                </a:xfrm>
              </p:grpSpPr>
              <p:sp>
                <p:nvSpPr>
                  <p:cNvPr id="185729" name="Freeform 56"/>
                  <p:cNvSpPr>
                    <a:spLocks/>
                  </p:cNvSpPr>
                  <p:nvPr/>
                </p:nvSpPr>
                <p:spPr bwMode="auto">
                  <a:xfrm>
                    <a:off x="2280" y="2823"/>
                    <a:ext cx="186" cy="117"/>
                  </a:xfrm>
                  <a:custGeom>
                    <a:avLst/>
                    <a:gdLst>
                      <a:gd name="T0" fmla="*/ 0 w 186"/>
                      <a:gd name="T1" fmla="*/ 0 h 117"/>
                      <a:gd name="T2" fmla="*/ 137 w 186"/>
                      <a:gd name="T3" fmla="*/ 0 h 117"/>
                      <a:gd name="T4" fmla="*/ 186 w 186"/>
                      <a:gd name="T5" fmla="*/ 24 h 117"/>
                      <a:gd name="T6" fmla="*/ 186 w 186"/>
                      <a:gd name="T7" fmla="*/ 93 h 117"/>
                      <a:gd name="T8" fmla="*/ 134 w 186"/>
                      <a:gd name="T9" fmla="*/ 117 h 117"/>
                      <a:gd name="T10" fmla="*/ 0 w 186"/>
                      <a:gd name="T11" fmla="*/ 117 h 117"/>
                      <a:gd name="T12" fmla="*/ 0 w 186"/>
                      <a:gd name="T13" fmla="*/ 0 h 117"/>
                      <a:gd name="T14" fmla="*/ 0 60000 65536"/>
                      <a:gd name="T15" fmla="*/ 0 60000 65536"/>
                      <a:gd name="T16" fmla="*/ 0 60000 65536"/>
                      <a:gd name="T17" fmla="*/ 0 60000 65536"/>
                      <a:gd name="T18" fmla="*/ 0 60000 65536"/>
                      <a:gd name="T19" fmla="*/ 0 60000 65536"/>
                      <a:gd name="T20" fmla="*/ 0 60000 65536"/>
                      <a:gd name="T21" fmla="*/ 0 w 186"/>
                      <a:gd name="T22" fmla="*/ 0 h 117"/>
                      <a:gd name="T23" fmla="*/ 186 w 186"/>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17">
                        <a:moveTo>
                          <a:pt x="0" y="0"/>
                        </a:moveTo>
                        <a:lnTo>
                          <a:pt x="137" y="0"/>
                        </a:lnTo>
                        <a:lnTo>
                          <a:pt x="186" y="24"/>
                        </a:lnTo>
                        <a:lnTo>
                          <a:pt x="186" y="93"/>
                        </a:lnTo>
                        <a:lnTo>
                          <a:pt x="134" y="117"/>
                        </a:lnTo>
                        <a:lnTo>
                          <a:pt x="0" y="117"/>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5730" name="Oval 57"/>
                  <p:cNvSpPr>
                    <a:spLocks noChangeArrowheads="1"/>
                  </p:cNvSpPr>
                  <p:nvPr/>
                </p:nvSpPr>
                <p:spPr bwMode="auto">
                  <a:xfrm>
                    <a:off x="2426" y="2858"/>
                    <a:ext cx="27" cy="5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731" name="Line 58"/>
                  <p:cNvSpPr>
                    <a:spLocks noChangeShapeType="1"/>
                  </p:cNvSpPr>
                  <p:nvPr/>
                </p:nvSpPr>
                <p:spPr bwMode="auto">
                  <a:xfrm>
                    <a:off x="2415" y="2826"/>
                    <a:ext cx="0" cy="112"/>
                  </a:xfrm>
                  <a:prstGeom prst="line">
                    <a:avLst/>
                  </a:prstGeom>
                  <a:noFill/>
                  <a:ln w="9525">
                    <a:solidFill>
                      <a:schemeClr val="tx1"/>
                    </a:solidFill>
                    <a:round/>
                    <a:headEnd/>
                    <a:tailEnd/>
                  </a:ln>
                </p:spPr>
                <p:txBody>
                  <a:bodyPr/>
                  <a:lstStyle/>
                  <a:p>
                    <a:endParaRPr lang="en-US" dirty="0"/>
                  </a:p>
                </p:txBody>
              </p:sp>
            </p:grpSp>
          </p:grpSp>
          <p:sp>
            <p:nvSpPr>
              <p:cNvPr id="185725" name="AutoShape 60"/>
              <p:cNvSpPr>
                <a:spLocks noChangeArrowheads="1"/>
              </p:cNvSpPr>
              <p:nvPr/>
            </p:nvSpPr>
            <p:spPr bwMode="auto">
              <a:xfrm>
                <a:off x="2228" y="2812"/>
                <a:ext cx="45" cy="147"/>
              </a:xfrm>
              <a:prstGeom prst="roundRect">
                <a:avLst>
                  <a:gd name="adj" fmla="val 37778"/>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726" name="Line 61"/>
              <p:cNvSpPr>
                <a:spLocks noChangeShapeType="1"/>
              </p:cNvSpPr>
              <p:nvPr/>
            </p:nvSpPr>
            <p:spPr bwMode="auto">
              <a:xfrm>
                <a:off x="2228" y="2883"/>
                <a:ext cx="43" cy="0"/>
              </a:xfrm>
              <a:prstGeom prst="line">
                <a:avLst/>
              </a:prstGeom>
              <a:noFill/>
              <a:ln w="9525">
                <a:solidFill>
                  <a:schemeClr val="tx1"/>
                </a:solidFill>
                <a:round/>
                <a:headEnd/>
                <a:tailEnd/>
              </a:ln>
            </p:spPr>
            <p:txBody>
              <a:bodyPr/>
              <a:lstStyle/>
              <a:p>
                <a:endParaRPr lang="en-US" dirty="0"/>
              </a:p>
            </p:txBody>
          </p:sp>
        </p:grpSp>
        <p:sp>
          <p:nvSpPr>
            <p:cNvPr id="185382" name="AutoShape 101"/>
            <p:cNvSpPr>
              <a:spLocks noChangeArrowheads="1"/>
            </p:cNvSpPr>
            <p:nvPr/>
          </p:nvSpPr>
          <p:spPr bwMode="auto">
            <a:xfrm>
              <a:off x="2938464" y="5861051"/>
              <a:ext cx="927100" cy="157163"/>
            </a:xfrm>
            <a:custGeom>
              <a:avLst/>
              <a:gdLst>
                <a:gd name="T0" fmla="*/ 38360905 w 21600"/>
                <a:gd name="T1" fmla="*/ 571768 h 21600"/>
                <a:gd name="T2" fmla="*/ 19896165 w 21600"/>
                <a:gd name="T3" fmla="*/ 1143528 h 21600"/>
                <a:gd name="T4" fmla="*/ 1431425 w 21600"/>
                <a:gd name="T5" fmla="*/ 571768 h 21600"/>
                <a:gd name="T6" fmla="*/ 19896165 w 21600"/>
                <a:gd name="T7" fmla="*/ 0 h 21600"/>
                <a:gd name="T8" fmla="*/ 0 60000 65536"/>
                <a:gd name="T9" fmla="*/ 0 60000 65536"/>
                <a:gd name="T10" fmla="*/ 0 60000 65536"/>
                <a:gd name="T11" fmla="*/ 0 60000 65536"/>
                <a:gd name="T12" fmla="*/ 2577 w 21600"/>
                <a:gd name="T13" fmla="*/ 2577 h 21600"/>
                <a:gd name="T14" fmla="*/ 19023 w 21600"/>
                <a:gd name="T15" fmla="*/ 19023 h 21600"/>
              </a:gdLst>
              <a:ahLst/>
              <a:cxnLst>
                <a:cxn ang="T8">
                  <a:pos x="T0" y="T1"/>
                </a:cxn>
                <a:cxn ang="T9">
                  <a:pos x="T2" y="T3"/>
                </a:cxn>
                <a:cxn ang="T10">
                  <a:pos x="T4" y="T5"/>
                </a:cxn>
                <a:cxn ang="T11">
                  <a:pos x="T6" y="T7"/>
                </a:cxn>
              </a:cxnLst>
              <a:rect l="T12" t="T13" r="T14" b="T15"/>
              <a:pathLst>
                <a:path w="21600" h="21600">
                  <a:moveTo>
                    <a:pt x="0" y="0"/>
                  </a:moveTo>
                  <a:lnTo>
                    <a:pt x="1554" y="21600"/>
                  </a:lnTo>
                  <a:lnTo>
                    <a:pt x="20046"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nvGrpSpPr>
            <p:cNvPr id="185621" name="Group 105"/>
            <p:cNvGrpSpPr>
              <a:grpSpLocks/>
            </p:cNvGrpSpPr>
            <p:nvPr/>
          </p:nvGrpSpPr>
          <p:grpSpPr bwMode="auto">
            <a:xfrm>
              <a:off x="3227389" y="5867347"/>
              <a:ext cx="379412" cy="169861"/>
              <a:chOff x="2135" y="2686"/>
              <a:chExt cx="222" cy="97"/>
            </a:xfrm>
          </p:grpSpPr>
          <p:sp>
            <p:nvSpPr>
              <p:cNvPr id="185721" name="Rectangle 102"/>
              <p:cNvSpPr>
                <a:spLocks noChangeArrowheads="1"/>
              </p:cNvSpPr>
              <p:nvPr/>
            </p:nvSpPr>
            <p:spPr bwMode="auto">
              <a:xfrm>
                <a:off x="2139" y="2714"/>
                <a:ext cx="208" cy="27"/>
              </a:xfrm>
              <a:prstGeom prst="rect">
                <a:avLst/>
              </a:prstGeom>
              <a:solidFill>
                <a:schemeClr val="tx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22" name="AutoShape 103"/>
              <p:cNvSpPr>
                <a:spLocks noChangeArrowheads="1"/>
              </p:cNvSpPr>
              <p:nvPr/>
            </p:nvSpPr>
            <p:spPr bwMode="auto">
              <a:xfrm>
                <a:off x="2135" y="2688"/>
                <a:ext cx="38" cy="95"/>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723" name="AutoShape 104"/>
              <p:cNvSpPr>
                <a:spLocks noChangeArrowheads="1"/>
              </p:cNvSpPr>
              <p:nvPr/>
            </p:nvSpPr>
            <p:spPr bwMode="auto">
              <a:xfrm>
                <a:off x="2319" y="2686"/>
                <a:ext cx="38" cy="95"/>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grpSp>
        <p:grpSp>
          <p:nvGrpSpPr>
            <p:cNvPr id="185626" name="Group 112"/>
            <p:cNvGrpSpPr>
              <a:grpSpLocks/>
            </p:cNvGrpSpPr>
            <p:nvPr/>
          </p:nvGrpSpPr>
          <p:grpSpPr bwMode="auto">
            <a:xfrm>
              <a:off x="3784601" y="5289550"/>
              <a:ext cx="100013" cy="427039"/>
              <a:chOff x="2454" y="2358"/>
              <a:chExt cx="59" cy="243"/>
            </a:xfrm>
          </p:grpSpPr>
          <p:sp>
            <p:nvSpPr>
              <p:cNvPr id="185717" name="Rectangle 97"/>
              <p:cNvSpPr>
                <a:spLocks noChangeArrowheads="1"/>
              </p:cNvSpPr>
              <p:nvPr/>
            </p:nvSpPr>
            <p:spPr bwMode="auto">
              <a:xfrm>
                <a:off x="2454" y="2358"/>
                <a:ext cx="59" cy="243"/>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18" name="AutoShape 98"/>
              <p:cNvSpPr>
                <a:spLocks noChangeArrowheads="1"/>
              </p:cNvSpPr>
              <p:nvPr/>
            </p:nvSpPr>
            <p:spPr bwMode="auto">
              <a:xfrm>
                <a:off x="2468" y="255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19" name="AutoShape 99"/>
              <p:cNvSpPr>
                <a:spLocks noChangeArrowheads="1"/>
              </p:cNvSpPr>
              <p:nvPr/>
            </p:nvSpPr>
            <p:spPr bwMode="auto">
              <a:xfrm>
                <a:off x="2467" y="2411"/>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20" name="Line 100"/>
              <p:cNvSpPr>
                <a:spLocks noChangeShapeType="1"/>
              </p:cNvSpPr>
              <p:nvPr/>
            </p:nvSpPr>
            <p:spPr bwMode="auto">
              <a:xfrm>
                <a:off x="2462" y="2384"/>
                <a:ext cx="37" cy="0"/>
              </a:xfrm>
              <a:prstGeom prst="line">
                <a:avLst/>
              </a:prstGeom>
              <a:noFill/>
              <a:ln w="9525">
                <a:solidFill>
                  <a:schemeClr val="tx1"/>
                </a:solidFill>
                <a:round/>
                <a:headEnd/>
                <a:tailEnd/>
              </a:ln>
            </p:spPr>
            <p:txBody>
              <a:bodyPr/>
              <a:lstStyle/>
              <a:p>
                <a:endParaRPr lang="en-US" dirty="0"/>
              </a:p>
            </p:txBody>
          </p:sp>
        </p:grpSp>
        <p:grpSp>
          <p:nvGrpSpPr>
            <p:cNvPr id="185627" name="Group 70"/>
            <p:cNvGrpSpPr>
              <a:grpSpLocks/>
            </p:cNvGrpSpPr>
            <p:nvPr/>
          </p:nvGrpSpPr>
          <p:grpSpPr bwMode="auto">
            <a:xfrm>
              <a:off x="1027113" y="5567365"/>
              <a:ext cx="633412" cy="871537"/>
              <a:chOff x="852" y="2724"/>
              <a:chExt cx="314" cy="496"/>
            </a:xfrm>
          </p:grpSpPr>
          <p:sp>
            <p:nvSpPr>
              <p:cNvPr id="185711" name="AutoShape 63"/>
              <p:cNvSpPr>
                <a:spLocks noChangeArrowheads="1"/>
              </p:cNvSpPr>
              <p:nvPr/>
            </p:nvSpPr>
            <p:spPr bwMode="auto">
              <a:xfrm>
                <a:off x="860" y="2836"/>
                <a:ext cx="298" cy="384"/>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712" name="Freeform 65"/>
              <p:cNvSpPr>
                <a:spLocks/>
              </p:cNvSpPr>
              <p:nvPr/>
            </p:nvSpPr>
            <p:spPr bwMode="auto">
              <a:xfrm>
                <a:off x="852" y="2724"/>
                <a:ext cx="314" cy="180"/>
              </a:xfrm>
              <a:custGeom>
                <a:avLst/>
                <a:gdLst>
                  <a:gd name="T0" fmla="*/ 158 w 314"/>
                  <a:gd name="T1" fmla="*/ 0 h 180"/>
                  <a:gd name="T2" fmla="*/ 0 w 314"/>
                  <a:gd name="T3" fmla="*/ 146 h 180"/>
                  <a:gd name="T4" fmla="*/ 0 w 314"/>
                  <a:gd name="T5" fmla="*/ 180 h 180"/>
                  <a:gd name="T6" fmla="*/ 314 w 314"/>
                  <a:gd name="T7" fmla="*/ 180 h 180"/>
                  <a:gd name="T8" fmla="*/ 314 w 314"/>
                  <a:gd name="T9" fmla="*/ 144 h 180"/>
                  <a:gd name="T10" fmla="*/ 158 w 314"/>
                  <a:gd name="T11" fmla="*/ 0 h 180"/>
                  <a:gd name="T12" fmla="*/ 0 60000 65536"/>
                  <a:gd name="T13" fmla="*/ 0 60000 65536"/>
                  <a:gd name="T14" fmla="*/ 0 60000 65536"/>
                  <a:gd name="T15" fmla="*/ 0 60000 65536"/>
                  <a:gd name="T16" fmla="*/ 0 60000 65536"/>
                  <a:gd name="T17" fmla="*/ 0 60000 65536"/>
                  <a:gd name="T18" fmla="*/ 0 w 314"/>
                  <a:gd name="T19" fmla="*/ 0 h 180"/>
                  <a:gd name="T20" fmla="*/ 314 w 314"/>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4" h="180">
                    <a:moveTo>
                      <a:pt x="158" y="0"/>
                    </a:moveTo>
                    <a:lnTo>
                      <a:pt x="0" y="146"/>
                    </a:lnTo>
                    <a:lnTo>
                      <a:pt x="0" y="180"/>
                    </a:lnTo>
                    <a:lnTo>
                      <a:pt x="314" y="180"/>
                    </a:lnTo>
                    <a:lnTo>
                      <a:pt x="314" y="144"/>
                    </a:lnTo>
                    <a:lnTo>
                      <a:pt x="15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713" name="AutoShape 66"/>
              <p:cNvSpPr>
                <a:spLocks noChangeArrowheads="1"/>
              </p:cNvSpPr>
              <p:nvPr/>
            </p:nvSpPr>
            <p:spPr bwMode="auto">
              <a:xfrm>
                <a:off x="1122"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14" name="AutoShape 67"/>
              <p:cNvSpPr>
                <a:spLocks noChangeArrowheads="1"/>
              </p:cNvSpPr>
              <p:nvPr/>
            </p:nvSpPr>
            <p:spPr bwMode="auto">
              <a:xfrm>
                <a:off x="866"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15" name="AutoShape 68"/>
              <p:cNvSpPr>
                <a:spLocks noChangeArrowheads="1"/>
              </p:cNvSpPr>
              <p:nvPr/>
            </p:nvSpPr>
            <p:spPr bwMode="auto">
              <a:xfrm>
                <a:off x="994" y="274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716" name="AutoShape 69"/>
              <p:cNvSpPr>
                <a:spLocks noChangeArrowheads="1"/>
              </p:cNvSpPr>
              <p:nvPr/>
            </p:nvSpPr>
            <p:spPr bwMode="auto">
              <a:xfrm>
                <a:off x="996" y="278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5386" name="Rectangle 30"/>
            <p:cNvSpPr>
              <a:spLocks noChangeArrowheads="1"/>
            </p:cNvSpPr>
            <p:nvPr/>
          </p:nvSpPr>
          <p:spPr bwMode="auto">
            <a:xfrm>
              <a:off x="1817688" y="4340226"/>
              <a:ext cx="3219450" cy="1012825"/>
            </a:xfrm>
            <a:prstGeom prst="rect">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87" name="Oval 50"/>
            <p:cNvSpPr>
              <a:spLocks noChangeArrowheads="1"/>
            </p:cNvSpPr>
            <p:nvPr/>
          </p:nvSpPr>
          <p:spPr bwMode="auto">
            <a:xfrm>
              <a:off x="5605464" y="4984750"/>
              <a:ext cx="147637" cy="15875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388" name="Freeform 106"/>
            <p:cNvSpPr>
              <a:spLocks/>
            </p:cNvSpPr>
            <p:nvPr/>
          </p:nvSpPr>
          <p:spPr bwMode="auto">
            <a:xfrm>
              <a:off x="5037138" y="4941888"/>
              <a:ext cx="317500" cy="427037"/>
            </a:xfrm>
            <a:custGeom>
              <a:avLst/>
              <a:gdLst>
                <a:gd name="T0" fmla="*/ 0 w 186"/>
                <a:gd name="T1" fmla="*/ 427037 h 285"/>
                <a:gd name="T2" fmla="*/ 0 w 186"/>
                <a:gd name="T3" fmla="*/ 0 h 285"/>
                <a:gd name="T4" fmla="*/ 81935 w 186"/>
                <a:gd name="T5" fmla="*/ 0 h 285"/>
                <a:gd name="T6" fmla="*/ 312379 w 186"/>
                <a:gd name="T7" fmla="*/ 193290 h 285"/>
                <a:gd name="T8" fmla="*/ 317500 w 186"/>
                <a:gd name="T9" fmla="*/ 427037 h 285"/>
                <a:gd name="T10" fmla="*/ 0 w 186"/>
                <a:gd name="T11" fmla="*/ 427037 h 285"/>
                <a:gd name="T12" fmla="*/ 0 60000 65536"/>
                <a:gd name="T13" fmla="*/ 0 60000 65536"/>
                <a:gd name="T14" fmla="*/ 0 60000 65536"/>
                <a:gd name="T15" fmla="*/ 0 60000 65536"/>
                <a:gd name="T16" fmla="*/ 0 60000 65536"/>
                <a:gd name="T17" fmla="*/ 0 60000 65536"/>
                <a:gd name="T18" fmla="*/ 0 w 186"/>
                <a:gd name="T19" fmla="*/ 0 h 285"/>
                <a:gd name="T20" fmla="*/ 186 w 186"/>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186" h="285">
                  <a:moveTo>
                    <a:pt x="0" y="285"/>
                  </a:moveTo>
                  <a:lnTo>
                    <a:pt x="0" y="0"/>
                  </a:lnTo>
                  <a:lnTo>
                    <a:pt x="48" y="0"/>
                  </a:lnTo>
                  <a:lnTo>
                    <a:pt x="183" y="129"/>
                  </a:lnTo>
                  <a:lnTo>
                    <a:pt x="186" y="285"/>
                  </a:lnTo>
                  <a:lnTo>
                    <a:pt x="0" y="285"/>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389" name="AutoShape 107"/>
            <p:cNvSpPr>
              <a:spLocks noChangeArrowheads="1"/>
            </p:cNvSpPr>
            <p:nvPr/>
          </p:nvSpPr>
          <p:spPr bwMode="auto">
            <a:xfrm>
              <a:off x="5057776" y="5251451"/>
              <a:ext cx="85725" cy="88900"/>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90" name="AutoShape 108"/>
            <p:cNvSpPr>
              <a:spLocks noChangeArrowheads="1"/>
            </p:cNvSpPr>
            <p:nvPr/>
          </p:nvSpPr>
          <p:spPr bwMode="auto">
            <a:xfrm>
              <a:off x="5057776" y="4992689"/>
              <a:ext cx="85725" cy="88900"/>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391" name="Freeform 110"/>
            <p:cNvSpPr>
              <a:spLocks/>
            </p:cNvSpPr>
            <p:nvPr/>
          </p:nvSpPr>
          <p:spPr bwMode="auto">
            <a:xfrm>
              <a:off x="5010151" y="5103814"/>
              <a:ext cx="265113" cy="176212"/>
            </a:xfrm>
            <a:custGeom>
              <a:avLst/>
              <a:gdLst>
                <a:gd name="T0" fmla="*/ 154032 w 179"/>
                <a:gd name="T1" fmla="*/ 91575 h 127"/>
                <a:gd name="T2" fmla="*/ 191059 w 179"/>
                <a:gd name="T3" fmla="*/ 30525 h 127"/>
                <a:gd name="T4" fmla="*/ 262151 w 179"/>
                <a:gd name="T5" fmla="*/ 30525 h 127"/>
                <a:gd name="T6" fmla="*/ 262151 w 179"/>
                <a:gd name="T7" fmla="*/ 0 h 127"/>
                <a:gd name="T8" fmla="*/ 171805 w 179"/>
                <a:gd name="T9" fmla="*/ 0 h 127"/>
                <a:gd name="T10" fmla="*/ 105157 w 179"/>
                <a:gd name="T11" fmla="*/ 59662 h 127"/>
                <a:gd name="T12" fmla="*/ 47395 w 179"/>
                <a:gd name="T13" fmla="*/ 59662 h 127"/>
                <a:gd name="T14" fmla="*/ 0 w 179"/>
                <a:gd name="T15" fmla="*/ 66600 h 127"/>
                <a:gd name="T16" fmla="*/ 0 w 179"/>
                <a:gd name="T17" fmla="*/ 117937 h 127"/>
                <a:gd name="T18" fmla="*/ 47395 w 179"/>
                <a:gd name="T19" fmla="*/ 124875 h 127"/>
                <a:gd name="T20" fmla="*/ 105157 w 179"/>
                <a:gd name="T21" fmla="*/ 124875 h 127"/>
                <a:gd name="T22" fmla="*/ 176248 w 179"/>
                <a:gd name="T23" fmla="*/ 176212 h 127"/>
                <a:gd name="T24" fmla="*/ 265113 w 179"/>
                <a:gd name="T25" fmla="*/ 176212 h 127"/>
                <a:gd name="T26" fmla="*/ 265113 w 179"/>
                <a:gd name="T27" fmla="*/ 147075 h 127"/>
                <a:gd name="T28" fmla="*/ 189578 w 179"/>
                <a:gd name="T29" fmla="*/ 147075 h 127"/>
                <a:gd name="T30" fmla="*/ 154032 w 179"/>
                <a:gd name="T31" fmla="*/ 91575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9"/>
                <a:gd name="T49" fmla="*/ 0 h 127"/>
                <a:gd name="T50" fmla="*/ 179 w 179"/>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9" h="127">
                  <a:moveTo>
                    <a:pt x="104" y="66"/>
                  </a:moveTo>
                  <a:lnTo>
                    <a:pt x="129" y="22"/>
                  </a:lnTo>
                  <a:lnTo>
                    <a:pt x="177" y="22"/>
                  </a:lnTo>
                  <a:lnTo>
                    <a:pt x="177" y="0"/>
                  </a:lnTo>
                  <a:lnTo>
                    <a:pt x="116" y="0"/>
                  </a:lnTo>
                  <a:lnTo>
                    <a:pt x="71" y="43"/>
                  </a:lnTo>
                  <a:lnTo>
                    <a:pt x="32" y="43"/>
                  </a:lnTo>
                  <a:lnTo>
                    <a:pt x="0" y="48"/>
                  </a:lnTo>
                  <a:lnTo>
                    <a:pt x="0" y="85"/>
                  </a:lnTo>
                  <a:lnTo>
                    <a:pt x="32" y="90"/>
                  </a:lnTo>
                  <a:lnTo>
                    <a:pt x="71" y="90"/>
                  </a:lnTo>
                  <a:lnTo>
                    <a:pt x="119" y="127"/>
                  </a:lnTo>
                  <a:lnTo>
                    <a:pt x="179" y="127"/>
                  </a:lnTo>
                  <a:lnTo>
                    <a:pt x="179" y="106"/>
                  </a:lnTo>
                  <a:lnTo>
                    <a:pt x="128" y="106"/>
                  </a:lnTo>
                  <a:lnTo>
                    <a:pt x="104" y="6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392" name="Freeform 111"/>
            <p:cNvSpPr>
              <a:spLocks/>
            </p:cNvSpPr>
            <p:nvPr/>
          </p:nvSpPr>
          <p:spPr bwMode="auto">
            <a:xfrm>
              <a:off x="3952876" y="5173665"/>
              <a:ext cx="1135063" cy="47625"/>
            </a:xfrm>
            <a:custGeom>
              <a:avLst/>
              <a:gdLst>
                <a:gd name="T0" fmla="*/ 1113235 w 468"/>
                <a:gd name="T1" fmla="*/ 0 h 18"/>
                <a:gd name="T2" fmla="*/ 0 w 468"/>
                <a:gd name="T3" fmla="*/ 0 h 18"/>
                <a:gd name="T4" fmla="*/ 2425 w 468"/>
                <a:gd name="T5" fmla="*/ 47625 h 18"/>
                <a:gd name="T6" fmla="*/ 1115660 w 468"/>
                <a:gd name="T7" fmla="*/ 47625 h 18"/>
                <a:gd name="T8" fmla="*/ 1135063 w 468"/>
                <a:gd name="T9" fmla="*/ 18521 h 18"/>
                <a:gd name="T10" fmla="*/ 1113235 w 468"/>
                <a:gd name="T11" fmla="*/ 0 h 18"/>
                <a:gd name="T12" fmla="*/ 0 60000 65536"/>
                <a:gd name="T13" fmla="*/ 0 60000 65536"/>
                <a:gd name="T14" fmla="*/ 0 60000 65536"/>
                <a:gd name="T15" fmla="*/ 0 60000 65536"/>
                <a:gd name="T16" fmla="*/ 0 60000 65536"/>
                <a:gd name="T17" fmla="*/ 0 60000 65536"/>
                <a:gd name="T18" fmla="*/ 0 w 468"/>
                <a:gd name="T19" fmla="*/ 0 h 18"/>
                <a:gd name="T20" fmla="*/ 468 w 46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68" h="18">
                  <a:moveTo>
                    <a:pt x="459" y="0"/>
                  </a:moveTo>
                  <a:lnTo>
                    <a:pt x="0" y="0"/>
                  </a:lnTo>
                  <a:lnTo>
                    <a:pt x="1" y="18"/>
                  </a:lnTo>
                  <a:lnTo>
                    <a:pt x="460" y="18"/>
                  </a:lnTo>
                  <a:lnTo>
                    <a:pt x="468" y="7"/>
                  </a:lnTo>
                  <a:lnTo>
                    <a:pt x="459"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393" name="Rectangle 115"/>
            <p:cNvSpPr>
              <a:spLocks noChangeArrowheads="1"/>
            </p:cNvSpPr>
            <p:nvPr/>
          </p:nvSpPr>
          <p:spPr bwMode="auto">
            <a:xfrm>
              <a:off x="4891089" y="5173665"/>
              <a:ext cx="61912" cy="47625"/>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394" name="Freeform 117"/>
            <p:cNvSpPr>
              <a:spLocks/>
            </p:cNvSpPr>
            <p:nvPr/>
          </p:nvSpPr>
          <p:spPr bwMode="auto">
            <a:xfrm>
              <a:off x="4891089" y="4918077"/>
              <a:ext cx="146050" cy="155575"/>
            </a:xfrm>
            <a:custGeom>
              <a:avLst/>
              <a:gdLst>
                <a:gd name="T0" fmla="*/ 30928 w 85"/>
                <a:gd name="T1" fmla="*/ 0 h 88"/>
                <a:gd name="T2" fmla="*/ 0 w 85"/>
                <a:gd name="T3" fmla="*/ 100770 h 88"/>
                <a:gd name="T4" fmla="*/ 146050 w 85"/>
                <a:gd name="T5" fmla="*/ 155575 h 88"/>
                <a:gd name="T6" fmla="*/ 146050 w 85"/>
                <a:gd name="T7" fmla="*/ 44197 h 88"/>
                <a:gd name="T8" fmla="*/ 30928 w 85"/>
                <a:gd name="T9" fmla="*/ 0 h 88"/>
                <a:gd name="T10" fmla="*/ 0 60000 65536"/>
                <a:gd name="T11" fmla="*/ 0 60000 65536"/>
                <a:gd name="T12" fmla="*/ 0 60000 65536"/>
                <a:gd name="T13" fmla="*/ 0 60000 65536"/>
                <a:gd name="T14" fmla="*/ 0 60000 65536"/>
                <a:gd name="T15" fmla="*/ 0 w 85"/>
                <a:gd name="T16" fmla="*/ 0 h 88"/>
                <a:gd name="T17" fmla="*/ 85 w 85"/>
                <a:gd name="T18" fmla="*/ 88 h 88"/>
              </a:gdLst>
              <a:ahLst/>
              <a:cxnLst>
                <a:cxn ang="T10">
                  <a:pos x="T0" y="T1"/>
                </a:cxn>
                <a:cxn ang="T11">
                  <a:pos x="T2" y="T3"/>
                </a:cxn>
                <a:cxn ang="T12">
                  <a:pos x="T4" y="T5"/>
                </a:cxn>
                <a:cxn ang="T13">
                  <a:pos x="T6" y="T7"/>
                </a:cxn>
                <a:cxn ang="T14">
                  <a:pos x="T8" y="T9"/>
                </a:cxn>
              </a:cxnLst>
              <a:rect l="T15" t="T16" r="T17" b="T18"/>
              <a:pathLst>
                <a:path w="85" h="88">
                  <a:moveTo>
                    <a:pt x="18" y="0"/>
                  </a:moveTo>
                  <a:lnTo>
                    <a:pt x="0" y="57"/>
                  </a:lnTo>
                  <a:lnTo>
                    <a:pt x="85" y="88"/>
                  </a:lnTo>
                  <a:lnTo>
                    <a:pt x="85" y="25"/>
                  </a:lnTo>
                  <a:lnTo>
                    <a:pt x="1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395" name="Freeform 119"/>
            <p:cNvSpPr>
              <a:spLocks/>
            </p:cNvSpPr>
            <p:nvPr/>
          </p:nvSpPr>
          <p:spPr bwMode="auto">
            <a:xfrm>
              <a:off x="4860926" y="4918075"/>
              <a:ext cx="55563" cy="84139"/>
            </a:xfrm>
            <a:custGeom>
              <a:avLst/>
              <a:gdLst>
                <a:gd name="T0" fmla="*/ 55563 w 32"/>
                <a:gd name="T1" fmla="*/ 12270 h 48"/>
                <a:gd name="T2" fmla="*/ 34727 w 32"/>
                <a:gd name="T3" fmla="*/ 84139 h 48"/>
                <a:gd name="T4" fmla="*/ 0 w 32"/>
                <a:gd name="T5" fmla="*/ 73622 h 48"/>
                <a:gd name="T6" fmla="*/ 24309 w 32"/>
                <a:gd name="T7" fmla="*/ 0 h 48"/>
                <a:gd name="T8" fmla="*/ 55563 w 32"/>
                <a:gd name="T9" fmla="*/ 12270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7"/>
                  </a:moveTo>
                  <a:lnTo>
                    <a:pt x="20" y="48"/>
                  </a:lnTo>
                  <a:lnTo>
                    <a:pt x="0" y="42"/>
                  </a:lnTo>
                  <a:lnTo>
                    <a:pt x="14" y="0"/>
                  </a:lnTo>
                  <a:lnTo>
                    <a:pt x="32"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396" name="Freeform 480"/>
            <p:cNvSpPr>
              <a:spLocks/>
            </p:cNvSpPr>
            <p:nvPr/>
          </p:nvSpPr>
          <p:spPr bwMode="auto">
            <a:xfrm>
              <a:off x="4810126" y="4565649"/>
              <a:ext cx="500063" cy="254000"/>
            </a:xfrm>
            <a:custGeom>
              <a:avLst/>
              <a:gdLst>
                <a:gd name="T0" fmla="*/ 0 w 293"/>
                <a:gd name="T1" fmla="*/ 148897 h 145"/>
                <a:gd name="T2" fmla="*/ 0 w 293"/>
                <a:gd name="T3" fmla="*/ 54303 h 145"/>
                <a:gd name="T4" fmla="*/ 264538 w 293"/>
                <a:gd name="T5" fmla="*/ 63062 h 145"/>
                <a:gd name="T6" fmla="*/ 291846 w 293"/>
                <a:gd name="T7" fmla="*/ 28028 h 145"/>
                <a:gd name="T8" fmla="*/ 337926 w 293"/>
                <a:gd name="T9" fmla="*/ 7007 h 145"/>
                <a:gd name="T10" fmla="*/ 394248 w 293"/>
                <a:gd name="T11" fmla="*/ 0 h 145"/>
                <a:gd name="T12" fmla="*/ 435208 w 293"/>
                <a:gd name="T13" fmla="*/ 10510 h 145"/>
                <a:gd name="T14" fmla="*/ 474463 w 293"/>
                <a:gd name="T15" fmla="*/ 43793 h 145"/>
                <a:gd name="T16" fmla="*/ 491530 w 293"/>
                <a:gd name="T17" fmla="*/ 78828 h 145"/>
                <a:gd name="T18" fmla="*/ 500063 w 293"/>
                <a:gd name="T19" fmla="*/ 126124 h 145"/>
                <a:gd name="T20" fmla="*/ 491530 w 293"/>
                <a:gd name="T21" fmla="*/ 169917 h 145"/>
                <a:gd name="T22" fmla="*/ 469342 w 293"/>
                <a:gd name="T23" fmla="*/ 215462 h 145"/>
                <a:gd name="T24" fmla="*/ 435208 w 293"/>
                <a:gd name="T25" fmla="*/ 238234 h 145"/>
                <a:gd name="T26" fmla="*/ 387421 w 293"/>
                <a:gd name="T27" fmla="*/ 252248 h 145"/>
                <a:gd name="T28" fmla="*/ 343047 w 293"/>
                <a:gd name="T29" fmla="*/ 254000 h 145"/>
                <a:gd name="T30" fmla="*/ 307206 w 293"/>
                <a:gd name="T31" fmla="*/ 241738 h 145"/>
                <a:gd name="T32" fmla="*/ 279899 w 293"/>
                <a:gd name="T33" fmla="*/ 220717 h 145"/>
                <a:gd name="T34" fmla="*/ 264538 w 293"/>
                <a:gd name="T35" fmla="*/ 199697 h 145"/>
                <a:gd name="T36" fmla="*/ 179203 w 293"/>
                <a:gd name="T37" fmla="*/ 215462 h 145"/>
                <a:gd name="T38" fmla="*/ 163843 w 293"/>
                <a:gd name="T39" fmla="*/ 138386 h 145"/>
                <a:gd name="T40" fmla="*/ 0 w 293"/>
                <a:gd name="T41" fmla="*/ 14889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3"/>
                <a:gd name="T64" fmla="*/ 0 h 145"/>
                <a:gd name="T65" fmla="*/ 293 w 293"/>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3" h="145">
                  <a:moveTo>
                    <a:pt x="0" y="85"/>
                  </a:moveTo>
                  <a:lnTo>
                    <a:pt x="0" y="31"/>
                  </a:lnTo>
                  <a:lnTo>
                    <a:pt x="155" y="36"/>
                  </a:lnTo>
                  <a:lnTo>
                    <a:pt x="171" y="16"/>
                  </a:lnTo>
                  <a:lnTo>
                    <a:pt x="198" y="4"/>
                  </a:lnTo>
                  <a:lnTo>
                    <a:pt x="231" y="0"/>
                  </a:lnTo>
                  <a:lnTo>
                    <a:pt x="255" y="6"/>
                  </a:lnTo>
                  <a:lnTo>
                    <a:pt x="278" y="25"/>
                  </a:lnTo>
                  <a:lnTo>
                    <a:pt x="288" y="45"/>
                  </a:lnTo>
                  <a:lnTo>
                    <a:pt x="293" y="72"/>
                  </a:lnTo>
                  <a:lnTo>
                    <a:pt x="288" y="97"/>
                  </a:lnTo>
                  <a:lnTo>
                    <a:pt x="275" y="123"/>
                  </a:lnTo>
                  <a:lnTo>
                    <a:pt x="255" y="136"/>
                  </a:lnTo>
                  <a:lnTo>
                    <a:pt x="227" y="144"/>
                  </a:lnTo>
                  <a:lnTo>
                    <a:pt x="201" y="145"/>
                  </a:lnTo>
                  <a:lnTo>
                    <a:pt x="180" y="138"/>
                  </a:lnTo>
                  <a:lnTo>
                    <a:pt x="164" y="126"/>
                  </a:lnTo>
                  <a:lnTo>
                    <a:pt x="155" y="114"/>
                  </a:lnTo>
                  <a:lnTo>
                    <a:pt x="105" y="123"/>
                  </a:lnTo>
                  <a:lnTo>
                    <a:pt x="96" y="79"/>
                  </a:lnTo>
                  <a:lnTo>
                    <a:pt x="0" y="8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397" name="Oval 479"/>
            <p:cNvSpPr>
              <a:spLocks noChangeArrowheads="1"/>
            </p:cNvSpPr>
            <p:nvPr/>
          </p:nvSpPr>
          <p:spPr bwMode="auto">
            <a:xfrm>
              <a:off x="5113339" y="4621213"/>
              <a:ext cx="139700" cy="142875"/>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sp>
          <p:nvSpPr>
            <p:cNvPr id="185398" name="AutoShape 481"/>
            <p:cNvSpPr>
              <a:spLocks noChangeArrowheads="1"/>
            </p:cNvSpPr>
            <p:nvPr/>
          </p:nvSpPr>
          <p:spPr bwMode="auto">
            <a:xfrm rot="-585871">
              <a:off x="4953000" y="4706938"/>
              <a:ext cx="88900" cy="68263"/>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399" name="AutoShape 482"/>
            <p:cNvSpPr>
              <a:spLocks noChangeArrowheads="1"/>
            </p:cNvSpPr>
            <p:nvPr/>
          </p:nvSpPr>
          <p:spPr bwMode="auto">
            <a:xfrm>
              <a:off x="4972050" y="4716465"/>
              <a:ext cx="50800" cy="47625"/>
            </a:xfrm>
            <a:prstGeom prst="hexagon">
              <a:avLst>
                <a:gd name="adj" fmla="val 26667"/>
                <a:gd name="vf" fmla="val 11547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400" name="Freeform 483"/>
            <p:cNvSpPr>
              <a:spLocks/>
            </p:cNvSpPr>
            <p:nvPr/>
          </p:nvSpPr>
          <p:spPr bwMode="auto">
            <a:xfrm>
              <a:off x="4870451" y="4725989"/>
              <a:ext cx="88900" cy="68263"/>
            </a:xfrm>
            <a:custGeom>
              <a:avLst/>
              <a:gdLst>
                <a:gd name="T0" fmla="*/ 76933 w 52"/>
                <a:gd name="T1" fmla="*/ 0 h 39"/>
                <a:gd name="T2" fmla="*/ 0 w 52"/>
                <a:gd name="T3" fmla="*/ 14003 h 39"/>
                <a:gd name="T4" fmla="*/ 10258 w 52"/>
                <a:gd name="T5" fmla="*/ 68263 h 39"/>
                <a:gd name="T6" fmla="*/ 88900 w 52"/>
                <a:gd name="T7" fmla="*/ 52510 h 39"/>
                <a:gd name="T8" fmla="*/ 76933 w 52"/>
                <a:gd name="T9" fmla="*/ 0 h 39"/>
                <a:gd name="T10" fmla="*/ 0 60000 65536"/>
                <a:gd name="T11" fmla="*/ 0 60000 65536"/>
                <a:gd name="T12" fmla="*/ 0 60000 65536"/>
                <a:gd name="T13" fmla="*/ 0 60000 65536"/>
                <a:gd name="T14" fmla="*/ 0 60000 65536"/>
                <a:gd name="T15" fmla="*/ 0 w 52"/>
                <a:gd name="T16" fmla="*/ 0 h 39"/>
                <a:gd name="T17" fmla="*/ 52 w 52"/>
                <a:gd name="T18" fmla="*/ 39 h 39"/>
              </a:gdLst>
              <a:ahLst/>
              <a:cxnLst>
                <a:cxn ang="T10">
                  <a:pos x="T0" y="T1"/>
                </a:cxn>
                <a:cxn ang="T11">
                  <a:pos x="T2" y="T3"/>
                </a:cxn>
                <a:cxn ang="T12">
                  <a:pos x="T4" y="T5"/>
                </a:cxn>
                <a:cxn ang="T13">
                  <a:pos x="T6" y="T7"/>
                </a:cxn>
                <a:cxn ang="T14">
                  <a:pos x="T8" y="T9"/>
                </a:cxn>
              </a:cxnLst>
              <a:rect l="T15" t="T16" r="T17" b="T18"/>
              <a:pathLst>
                <a:path w="52" h="39">
                  <a:moveTo>
                    <a:pt x="45" y="0"/>
                  </a:moveTo>
                  <a:lnTo>
                    <a:pt x="0" y="8"/>
                  </a:lnTo>
                  <a:lnTo>
                    <a:pt x="6" y="39"/>
                  </a:lnTo>
                  <a:lnTo>
                    <a:pt x="52" y="30"/>
                  </a:lnTo>
                  <a:lnTo>
                    <a:pt x="45"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01" name="Freeform 484"/>
            <p:cNvSpPr>
              <a:spLocks/>
            </p:cNvSpPr>
            <p:nvPr/>
          </p:nvSpPr>
          <p:spPr bwMode="auto">
            <a:xfrm>
              <a:off x="4094164" y="4729163"/>
              <a:ext cx="787400" cy="228600"/>
            </a:xfrm>
            <a:custGeom>
              <a:avLst/>
              <a:gdLst>
                <a:gd name="T0" fmla="*/ 770357 w 462"/>
                <a:gd name="T1" fmla="*/ 0 h 130"/>
                <a:gd name="T2" fmla="*/ 787400 w 462"/>
                <a:gd name="T3" fmla="*/ 84406 h 130"/>
                <a:gd name="T4" fmla="*/ 15339 w 462"/>
                <a:gd name="T5" fmla="*/ 228600 h 130"/>
                <a:gd name="T6" fmla="*/ 0 w 462"/>
                <a:gd name="T7" fmla="*/ 128368 h 130"/>
                <a:gd name="T8" fmla="*/ 770357 w 462"/>
                <a:gd name="T9" fmla="*/ 0 h 130"/>
                <a:gd name="T10" fmla="*/ 0 60000 65536"/>
                <a:gd name="T11" fmla="*/ 0 60000 65536"/>
                <a:gd name="T12" fmla="*/ 0 60000 65536"/>
                <a:gd name="T13" fmla="*/ 0 60000 65536"/>
                <a:gd name="T14" fmla="*/ 0 60000 65536"/>
                <a:gd name="T15" fmla="*/ 0 w 462"/>
                <a:gd name="T16" fmla="*/ 0 h 130"/>
                <a:gd name="T17" fmla="*/ 462 w 462"/>
                <a:gd name="T18" fmla="*/ 130 h 130"/>
              </a:gdLst>
              <a:ahLst/>
              <a:cxnLst>
                <a:cxn ang="T10">
                  <a:pos x="T0" y="T1"/>
                </a:cxn>
                <a:cxn ang="T11">
                  <a:pos x="T2" y="T3"/>
                </a:cxn>
                <a:cxn ang="T12">
                  <a:pos x="T4" y="T5"/>
                </a:cxn>
                <a:cxn ang="T13">
                  <a:pos x="T6" y="T7"/>
                </a:cxn>
                <a:cxn ang="T14">
                  <a:pos x="T8" y="T9"/>
                </a:cxn>
              </a:cxnLst>
              <a:rect l="T15" t="T16" r="T17" b="T18"/>
              <a:pathLst>
                <a:path w="462" h="130">
                  <a:moveTo>
                    <a:pt x="452" y="0"/>
                  </a:moveTo>
                  <a:lnTo>
                    <a:pt x="462" y="48"/>
                  </a:lnTo>
                  <a:lnTo>
                    <a:pt x="9" y="130"/>
                  </a:lnTo>
                  <a:lnTo>
                    <a:pt x="0" y="73"/>
                  </a:lnTo>
                  <a:lnTo>
                    <a:pt x="452"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02" name="Freeform 485"/>
            <p:cNvSpPr>
              <a:spLocks/>
            </p:cNvSpPr>
            <p:nvPr/>
          </p:nvSpPr>
          <p:spPr bwMode="auto">
            <a:xfrm>
              <a:off x="4168776" y="4606925"/>
              <a:ext cx="641350" cy="106363"/>
            </a:xfrm>
            <a:custGeom>
              <a:avLst/>
              <a:gdLst>
                <a:gd name="T0" fmla="*/ 641350 w 376"/>
                <a:gd name="T1" fmla="*/ 106363 h 60"/>
                <a:gd name="T2" fmla="*/ 0 w 376"/>
                <a:gd name="T3" fmla="*/ 90409 h 60"/>
                <a:gd name="T4" fmla="*/ 5117 w 376"/>
                <a:gd name="T5" fmla="*/ 0 h 60"/>
                <a:gd name="T6" fmla="*/ 641350 w 376"/>
                <a:gd name="T7" fmla="*/ 17727 h 60"/>
                <a:gd name="T8" fmla="*/ 641350 w 376"/>
                <a:gd name="T9" fmla="*/ 106363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nvGrpSpPr>
            <p:cNvPr id="185632" name="Group 565"/>
            <p:cNvGrpSpPr>
              <a:grpSpLocks/>
            </p:cNvGrpSpPr>
            <p:nvPr/>
          </p:nvGrpSpPr>
          <p:grpSpPr bwMode="auto">
            <a:xfrm>
              <a:off x="2159004" y="4525964"/>
              <a:ext cx="758826" cy="117475"/>
              <a:chOff x="1556" y="2874"/>
              <a:chExt cx="444" cy="66"/>
            </a:xfrm>
          </p:grpSpPr>
          <p:sp>
            <p:nvSpPr>
              <p:cNvPr id="185708" name="Freeform 562"/>
              <p:cNvSpPr>
                <a:spLocks/>
              </p:cNvSpPr>
              <p:nvPr/>
            </p:nvSpPr>
            <p:spPr bwMode="auto">
              <a:xfrm>
                <a:off x="1624" y="2880"/>
                <a:ext cx="376" cy="60"/>
              </a:xfrm>
              <a:custGeom>
                <a:avLst/>
                <a:gdLst>
                  <a:gd name="T0" fmla="*/ 376 w 376"/>
                  <a:gd name="T1" fmla="*/ 60 h 60"/>
                  <a:gd name="T2" fmla="*/ 0 w 376"/>
                  <a:gd name="T3" fmla="*/ 51 h 60"/>
                  <a:gd name="T4" fmla="*/ 3 w 376"/>
                  <a:gd name="T5" fmla="*/ 0 h 60"/>
                  <a:gd name="T6" fmla="*/ 376 w 376"/>
                  <a:gd name="T7" fmla="*/ 10 h 60"/>
                  <a:gd name="T8" fmla="*/ 376 w 376"/>
                  <a:gd name="T9" fmla="*/ 60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709" name="AutoShape 563"/>
              <p:cNvSpPr>
                <a:spLocks noChangeArrowheads="1"/>
              </p:cNvSpPr>
              <p:nvPr/>
            </p:nvSpPr>
            <p:spPr bwMode="auto">
              <a:xfrm rot="-10685886">
                <a:off x="1556" y="2874"/>
                <a:ext cx="76" cy="56"/>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10" name="AutoShape 564"/>
              <p:cNvSpPr>
                <a:spLocks noChangeArrowheads="1"/>
              </p:cNvSpPr>
              <p:nvPr/>
            </p:nvSpPr>
            <p:spPr bwMode="auto">
              <a:xfrm>
                <a:off x="1578" y="289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5633" name="Group 566"/>
            <p:cNvGrpSpPr>
              <a:grpSpLocks/>
            </p:cNvGrpSpPr>
            <p:nvPr/>
          </p:nvGrpSpPr>
          <p:grpSpPr bwMode="auto">
            <a:xfrm rot="-658040">
              <a:off x="2192343" y="5092699"/>
              <a:ext cx="758826" cy="115888"/>
              <a:chOff x="1556" y="2874"/>
              <a:chExt cx="444" cy="66"/>
            </a:xfrm>
          </p:grpSpPr>
          <p:sp>
            <p:nvSpPr>
              <p:cNvPr id="185705" name="Freeform 567"/>
              <p:cNvSpPr>
                <a:spLocks/>
              </p:cNvSpPr>
              <p:nvPr/>
            </p:nvSpPr>
            <p:spPr bwMode="auto">
              <a:xfrm>
                <a:off x="1624" y="2880"/>
                <a:ext cx="376" cy="60"/>
              </a:xfrm>
              <a:custGeom>
                <a:avLst/>
                <a:gdLst>
                  <a:gd name="T0" fmla="*/ 376 w 376"/>
                  <a:gd name="T1" fmla="*/ 60 h 60"/>
                  <a:gd name="T2" fmla="*/ 0 w 376"/>
                  <a:gd name="T3" fmla="*/ 51 h 60"/>
                  <a:gd name="T4" fmla="*/ 3 w 376"/>
                  <a:gd name="T5" fmla="*/ 0 h 60"/>
                  <a:gd name="T6" fmla="*/ 376 w 376"/>
                  <a:gd name="T7" fmla="*/ 10 h 60"/>
                  <a:gd name="T8" fmla="*/ 376 w 376"/>
                  <a:gd name="T9" fmla="*/ 60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706" name="AutoShape 568"/>
              <p:cNvSpPr>
                <a:spLocks noChangeArrowheads="1"/>
              </p:cNvSpPr>
              <p:nvPr/>
            </p:nvSpPr>
            <p:spPr bwMode="auto">
              <a:xfrm rot="-10685886">
                <a:off x="1556" y="2874"/>
                <a:ext cx="76" cy="56"/>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707" name="AutoShape 569"/>
              <p:cNvSpPr>
                <a:spLocks noChangeArrowheads="1"/>
              </p:cNvSpPr>
              <p:nvPr/>
            </p:nvSpPr>
            <p:spPr bwMode="auto">
              <a:xfrm>
                <a:off x="1578" y="289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5405" name="Freeform 120"/>
            <p:cNvSpPr>
              <a:spLocks/>
            </p:cNvSpPr>
            <p:nvPr/>
          </p:nvSpPr>
          <p:spPr bwMode="auto">
            <a:xfrm>
              <a:off x="4097339" y="4614865"/>
              <a:ext cx="795337" cy="403225"/>
            </a:xfrm>
            <a:custGeom>
              <a:avLst/>
              <a:gdLst>
                <a:gd name="T0" fmla="*/ 795337 w 465"/>
                <a:gd name="T1" fmla="*/ 282258 h 230"/>
                <a:gd name="T2" fmla="*/ 759419 w 465"/>
                <a:gd name="T3" fmla="*/ 403225 h 230"/>
                <a:gd name="T4" fmla="*/ 0 w 465"/>
                <a:gd name="T5" fmla="*/ 124474 h 230"/>
                <a:gd name="T6" fmla="*/ 35918 w 465"/>
                <a:gd name="T7" fmla="*/ 0 h 230"/>
                <a:gd name="T8" fmla="*/ 795337 w 465"/>
                <a:gd name="T9" fmla="*/ 282258 h 230"/>
                <a:gd name="T10" fmla="*/ 0 60000 65536"/>
                <a:gd name="T11" fmla="*/ 0 60000 65536"/>
                <a:gd name="T12" fmla="*/ 0 60000 65536"/>
                <a:gd name="T13" fmla="*/ 0 60000 65536"/>
                <a:gd name="T14" fmla="*/ 0 60000 65536"/>
                <a:gd name="T15" fmla="*/ 0 w 465"/>
                <a:gd name="T16" fmla="*/ 0 h 230"/>
                <a:gd name="T17" fmla="*/ 465 w 465"/>
                <a:gd name="T18" fmla="*/ 230 h 230"/>
              </a:gdLst>
              <a:ahLst/>
              <a:cxnLst>
                <a:cxn ang="T10">
                  <a:pos x="T0" y="T1"/>
                </a:cxn>
                <a:cxn ang="T11">
                  <a:pos x="T2" y="T3"/>
                </a:cxn>
                <a:cxn ang="T12">
                  <a:pos x="T4" y="T5"/>
                </a:cxn>
                <a:cxn ang="T13">
                  <a:pos x="T6" y="T7"/>
                </a:cxn>
                <a:cxn ang="T14">
                  <a:pos x="T8" y="T9"/>
                </a:cxn>
              </a:cxnLst>
              <a:rect l="T15" t="T16" r="T17" b="T18"/>
              <a:pathLst>
                <a:path w="465" h="230">
                  <a:moveTo>
                    <a:pt x="465" y="161"/>
                  </a:moveTo>
                  <a:lnTo>
                    <a:pt x="444" y="230"/>
                  </a:lnTo>
                  <a:lnTo>
                    <a:pt x="0" y="71"/>
                  </a:lnTo>
                  <a:lnTo>
                    <a:pt x="21" y="0"/>
                  </a:lnTo>
                  <a:lnTo>
                    <a:pt x="465" y="16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06" name="Freeform 570"/>
            <p:cNvSpPr>
              <a:spLocks/>
            </p:cNvSpPr>
            <p:nvPr/>
          </p:nvSpPr>
          <p:spPr bwMode="auto">
            <a:xfrm>
              <a:off x="4260851" y="4397377"/>
              <a:ext cx="263525" cy="962025"/>
            </a:xfrm>
            <a:custGeom>
              <a:avLst/>
              <a:gdLst>
                <a:gd name="T0" fmla="*/ 112939 w 154"/>
                <a:gd name="T1" fmla="*/ 0 h 548"/>
                <a:gd name="T2" fmla="*/ 154008 w 154"/>
                <a:gd name="T3" fmla="*/ 326527 h 548"/>
                <a:gd name="T4" fmla="*/ 160853 w 154"/>
                <a:gd name="T5" fmla="*/ 368659 h 548"/>
                <a:gd name="T6" fmla="*/ 160853 w 154"/>
                <a:gd name="T7" fmla="*/ 421325 h 548"/>
                <a:gd name="T8" fmla="*/ 133474 w 154"/>
                <a:gd name="T9" fmla="*/ 523145 h 548"/>
                <a:gd name="T10" fmla="*/ 0 w 154"/>
                <a:gd name="T11" fmla="*/ 958514 h 548"/>
                <a:gd name="T12" fmla="*/ 61603 w 154"/>
                <a:gd name="T13" fmla="*/ 958514 h 548"/>
                <a:gd name="T14" fmla="*/ 109517 w 154"/>
                <a:gd name="T15" fmla="*/ 962025 h 548"/>
                <a:gd name="T16" fmla="*/ 246413 w 154"/>
                <a:gd name="T17" fmla="*/ 484524 h 548"/>
                <a:gd name="T18" fmla="*/ 263525 w 154"/>
                <a:gd name="T19" fmla="*/ 424836 h 548"/>
                <a:gd name="T20" fmla="*/ 260103 w 154"/>
                <a:gd name="T21" fmla="*/ 358126 h 548"/>
                <a:gd name="T22" fmla="*/ 222456 w 154"/>
                <a:gd name="T23" fmla="*/ 133420 h 548"/>
                <a:gd name="T24" fmla="*/ 201922 w 154"/>
                <a:gd name="T25" fmla="*/ 0 h 548"/>
                <a:gd name="T26" fmla="*/ 112939 w 154"/>
                <a:gd name="T27" fmla="*/ 0 h 5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548"/>
                <a:gd name="T44" fmla="*/ 154 w 154"/>
                <a:gd name="T45" fmla="*/ 548 h 5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548">
                  <a:moveTo>
                    <a:pt x="66" y="0"/>
                  </a:moveTo>
                  <a:lnTo>
                    <a:pt x="90" y="186"/>
                  </a:lnTo>
                  <a:lnTo>
                    <a:pt x="94" y="210"/>
                  </a:lnTo>
                  <a:lnTo>
                    <a:pt x="94" y="240"/>
                  </a:lnTo>
                  <a:lnTo>
                    <a:pt x="78" y="298"/>
                  </a:lnTo>
                  <a:lnTo>
                    <a:pt x="0" y="546"/>
                  </a:lnTo>
                  <a:lnTo>
                    <a:pt x="36" y="546"/>
                  </a:lnTo>
                  <a:lnTo>
                    <a:pt x="64" y="548"/>
                  </a:lnTo>
                  <a:lnTo>
                    <a:pt x="144" y="276"/>
                  </a:lnTo>
                  <a:lnTo>
                    <a:pt x="154" y="242"/>
                  </a:lnTo>
                  <a:lnTo>
                    <a:pt x="152" y="204"/>
                  </a:lnTo>
                  <a:lnTo>
                    <a:pt x="130" y="76"/>
                  </a:lnTo>
                  <a:lnTo>
                    <a:pt x="118" y="0"/>
                  </a:lnTo>
                  <a:lnTo>
                    <a:pt x="66"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5407" name="Freeform 571"/>
            <p:cNvSpPr>
              <a:spLocks/>
            </p:cNvSpPr>
            <p:nvPr/>
          </p:nvSpPr>
          <p:spPr bwMode="auto">
            <a:xfrm>
              <a:off x="2395539" y="4389438"/>
              <a:ext cx="147637" cy="906463"/>
            </a:xfrm>
            <a:custGeom>
              <a:avLst/>
              <a:gdLst>
                <a:gd name="T0" fmla="*/ 109869 w 86"/>
                <a:gd name="T1" fmla="*/ 10540 h 516"/>
                <a:gd name="T2" fmla="*/ 96136 w 86"/>
                <a:gd name="T3" fmla="*/ 168644 h 516"/>
                <a:gd name="T4" fmla="*/ 89269 w 86"/>
                <a:gd name="T5" fmla="*/ 224859 h 516"/>
                <a:gd name="T6" fmla="*/ 103003 w 86"/>
                <a:gd name="T7" fmla="*/ 302154 h 516"/>
                <a:gd name="T8" fmla="*/ 133903 w 86"/>
                <a:gd name="T9" fmla="*/ 657010 h 516"/>
                <a:gd name="T10" fmla="*/ 123603 w 86"/>
                <a:gd name="T11" fmla="*/ 755386 h 516"/>
                <a:gd name="T12" fmla="*/ 133903 w 86"/>
                <a:gd name="T13" fmla="*/ 843221 h 516"/>
                <a:gd name="T14" fmla="*/ 147637 w 86"/>
                <a:gd name="T15" fmla="*/ 867815 h 516"/>
                <a:gd name="T16" fmla="*/ 144204 w 86"/>
                <a:gd name="T17" fmla="*/ 902950 h 516"/>
                <a:gd name="T18" fmla="*/ 30901 w 86"/>
                <a:gd name="T19" fmla="*/ 906463 h 516"/>
                <a:gd name="T20" fmla="*/ 27467 w 86"/>
                <a:gd name="T21" fmla="*/ 836194 h 516"/>
                <a:gd name="T22" fmla="*/ 10300 w 86"/>
                <a:gd name="T23" fmla="*/ 801060 h 516"/>
                <a:gd name="T24" fmla="*/ 13734 w 86"/>
                <a:gd name="T25" fmla="*/ 744845 h 516"/>
                <a:gd name="T26" fmla="*/ 27467 w 86"/>
                <a:gd name="T27" fmla="*/ 505933 h 516"/>
                <a:gd name="T28" fmla="*/ 10300 w 86"/>
                <a:gd name="T29" fmla="*/ 316208 h 516"/>
                <a:gd name="T30" fmla="*/ 0 w 86"/>
                <a:gd name="T31" fmla="*/ 214319 h 516"/>
                <a:gd name="T32" fmla="*/ 3433 w 86"/>
                <a:gd name="T33" fmla="*/ 161617 h 516"/>
                <a:gd name="T34" fmla="*/ 17167 w 86"/>
                <a:gd name="T35" fmla="*/ 126483 h 516"/>
                <a:gd name="T36" fmla="*/ 30901 w 86"/>
                <a:gd name="T37" fmla="*/ 0 h 516"/>
                <a:gd name="T38" fmla="*/ 109869 w 86"/>
                <a:gd name="T39" fmla="*/ 10540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516"/>
                <a:gd name="T62" fmla="*/ 86 w 86"/>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516">
                  <a:moveTo>
                    <a:pt x="64" y="6"/>
                  </a:moveTo>
                  <a:lnTo>
                    <a:pt x="56" y="96"/>
                  </a:lnTo>
                  <a:lnTo>
                    <a:pt x="52" y="128"/>
                  </a:lnTo>
                  <a:lnTo>
                    <a:pt x="60" y="172"/>
                  </a:lnTo>
                  <a:lnTo>
                    <a:pt x="78" y="374"/>
                  </a:lnTo>
                  <a:lnTo>
                    <a:pt x="72" y="430"/>
                  </a:lnTo>
                  <a:lnTo>
                    <a:pt x="78" y="480"/>
                  </a:lnTo>
                  <a:lnTo>
                    <a:pt x="86" y="494"/>
                  </a:lnTo>
                  <a:lnTo>
                    <a:pt x="84" y="514"/>
                  </a:lnTo>
                  <a:lnTo>
                    <a:pt x="18" y="516"/>
                  </a:lnTo>
                  <a:lnTo>
                    <a:pt x="16" y="476"/>
                  </a:lnTo>
                  <a:lnTo>
                    <a:pt x="6" y="456"/>
                  </a:lnTo>
                  <a:lnTo>
                    <a:pt x="8" y="424"/>
                  </a:lnTo>
                  <a:lnTo>
                    <a:pt x="16" y="288"/>
                  </a:lnTo>
                  <a:lnTo>
                    <a:pt x="6" y="180"/>
                  </a:lnTo>
                  <a:lnTo>
                    <a:pt x="0" y="122"/>
                  </a:lnTo>
                  <a:lnTo>
                    <a:pt x="2" y="92"/>
                  </a:lnTo>
                  <a:lnTo>
                    <a:pt x="10" y="72"/>
                  </a:lnTo>
                  <a:lnTo>
                    <a:pt x="18" y="0"/>
                  </a:lnTo>
                  <a:lnTo>
                    <a:pt x="64" y="6"/>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nvGrpSpPr>
            <p:cNvPr id="185638" name="Group 576"/>
            <p:cNvGrpSpPr>
              <a:grpSpLocks/>
            </p:cNvGrpSpPr>
            <p:nvPr/>
          </p:nvGrpSpPr>
          <p:grpSpPr bwMode="auto">
            <a:xfrm>
              <a:off x="2390776" y="4967289"/>
              <a:ext cx="163513" cy="361951"/>
              <a:chOff x="1637" y="2175"/>
              <a:chExt cx="97" cy="206"/>
            </a:xfrm>
          </p:grpSpPr>
          <p:sp>
            <p:nvSpPr>
              <p:cNvPr id="185701" name="Freeform 573"/>
              <p:cNvSpPr>
                <a:spLocks/>
              </p:cNvSpPr>
              <p:nvPr/>
            </p:nvSpPr>
            <p:spPr bwMode="auto">
              <a:xfrm>
                <a:off x="1637" y="2177"/>
                <a:ext cx="81" cy="204"/>
              </a:xfrm>
              <a:custGeom>
                <a:avLst/>
                <a:gdLst>
                  <a:gd name="T0" fmla="*/ 72 w 81"/>
                  <a:gd name="T1" fmla="*/ 0 h 204"/>
                  <a:gd name="T2" fmla="*/ 12 w 81"/>
                  <a:gd name="T3" fmla="*/ 0 h 204"/>
                  <a:gd name="T4" fmla="*/ 1 w 81"/>
                  <a:gd name="T5" fmla="*/ 19 h 204"/>
                  <a:gd name="T6" fmla="*/ 0 w 81"/>
                  <a:gd name="T7" fmla="*/ 46 h 204"/>
                  <a:gd name="T8" fmla="*/ 4 w 81"/>
                  <a:gd name="T9" fmla="*/ 73 h 204"/>
                  <a:gd name="T10" fmla="*/ 10 w 81"/>
                  <a:gd name="T11" fmla="*/ 93 h 204"/>
                  <a:gd name="T12" fmla="*/ 9 w 81"/>
                  <a:gd name="T13" fmla="*/ 111 h 204"/>
                  <a:gd name="T14" fmla="*/ 4 w 81"/>
                  <a:gd name="T15" fmla="*/ 129 h 204"/>
                  <a:gd name="T16" fmla="*/ 1 w 81"/>
                  <a:gd name="T17" fmla="*/ 147 h 204"/>
                  <a:gd name="T18" fmla="*/ 0 w 81"/>
                  <a:gd name="T19" fmla="*/ 171 h 204"/>
                  <a:gd name="T20" fmla="*/ 4 w 81"/>
                  <a:gd name="T21" fmla="*/ 193 h 204"/>
                  <a:gd name="T22" fmla="*/ 18 w 81"/>
                  <a:gd name="T23" fmla="*/ 204 h 204"/>
                  <a:gd name="T24" fmla="*/ 81 w 81"/>
                  <a:gd name="T25" fmla="*/ 199 h 204"/>
                  <a:gd name="T26" fmla="*/ 72 w 81"/>
                  <a:gd name="T27" fmla="*/ 0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204"/>
                  <a:gd name="T44" fmla="*/ 81 w 81"/>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204">
                    <a:moveTo>
                      <a:pt x="72" y="0"/>
                    </a:moveTo>
                    <a:lnTo>
                      <a:pt x="12" y="0"/>
                    </a:lnTo>
                    <a:lnTo>
                      <a:pt x="1" y="19"/>
                    </a:lnTo>
                    <a:lnTo>
                      <a:pt x="0" y="46"/>
                    </a:lnTo>
                    <a:lnTo>
                      <a:pt x="4" y="73"/>
                    </a:lnTo>
                    <a:lnTo>
                      <a:pt x="10" y="93"/>
                    </a:lnTo>
                    <a:lnTo>
                      <a:pt x="9" y="111"/>
                    </a:lnTo>
                    <a:lnTo>
                      <a:pt x="4" y="129"/>
                    </a:lnTo>
                    <a:lnTo>
                      <a:pt x="1" y="147"/>
                    </a:lnTo>
                    <a:lnTo>
                      <a:pt x="0" y="171"/>
                    </a:lnTo>
                    <a:lnTo>
                      <a:pt x="4" y="193"/>
                    </a:lnTo>
                    <a:lnTo>
                      <a:pt x="18" y="204"/>
                    </a:lnTo>
                    <a:lnTo>
                      <a:pt x="81" y="199"/>
                    </a:lnTo>
                    <a:lnTo>
                      <a:pt x="7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702" name="Freeform 572"/>
              <p:cNvSpPr>
                <a:spLocks/>
              </p:cNvSpPr>
              <p:nvPr/>
            </p:nvSpPr>
            <p:spPr bwMode="auto">
              <a:xfrm>
                <a:off x="1694" y="2175"/>
                <a:ext cx="40" cy="199"/>
              </a:xfrm>
              <a:custGeom>
                <a:avLst/>
                <a:gdLst>
                  <a:gd name="T0" fmla="*/ 8 w 40"/>
                  <a:gd name="T1" fmla="*/ 5 h 199"/>
                  <a:gd name="T2" fmla="*/ 18 w 40"/>
                  <a:gd name="T3" fmla="*/ 0 h 199"/>
                  <a:gd name="T4" fmla="*/ 28 w 40"/>
                  <a:gd name="T5" fmla="*/ 3 h 199"/>
                  <a:gd name="T6" fmla="*/ 36 w 40"/>
                  <a:gd name="T7" fmla="*/ 38 h 199"/>
                  <a:gd name="T8" fmla="*/ 32 w 40"/>
                  <a:gd name="T9" fmla="*/ 71 h 199"/>
                  <a:gd name="T10" fmla="*/ 20 w 40"/>
                  <a:gd name="T11" fmla="*/ 105 h 199"/>
                  <a:gd name="T12" fmla="*/ 33 w 40"/>
                  <a:gd name="T13" fmla="*/ 153 h 199"/>
                  <a:gd name="T14" fmla="*/ 40 w 40"/>
                  <a:gd name="T15" fmla="*/ 175 h 199"/>
                  <a:gd name="T16" fmla="*/ 40 w 40"/>
                  <a:gd name="T17" fmla="*/ 192 h 199"/>
                  <a:gd name="T18" fmla="*/ 30 w 40"/>
                  <a:gd name="T19" fmla="*/ 199 h 199"/>
                  <a:gd name="T20" fmla="*/ 14 w 40"/>
                  <a:gd name="T21" fmla="*/ 199 h 199"/>
                  <a:gd name="T22" fmla="*/ 6 w 40"/>
                  <a:gd name="T23" fmla="*/ 185 h 199"/>
                  <a:gd name="T24" fmla="*/ 2 w 40"/>
                  <a:gd name="T25" fmla="*/ 153 h 199"/>
                  <a:gd name="T26" fmla="*/ 6 w 40"/>
                  <a:gd name="T27" fmla="*/ 120 h 199"/>
                  <a:gd name="T28" fmla="*/ 9 w 40"/>
                  <a:gd name="T29" fmla="*/ 101 h 199"/>
                  <a:gd name="T30" fmla="*/ 3 w 40"/>
                  <a:gd name="T31" fmla="*/ 74 h 199"/>
                  <a:gd name="T32" fmla="*/ 0 w 40"/>
                  <a:gd name="T33" fmla="*/ 43 h 199"/>
                  <a:gd name="T34" fmla="*/ 8 w 40"/>
                  <a:gd name="T35" fmla="*/ 5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99"/>
                  <a:gd name="T56" fmla="*/ 40 w 40"/>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99">
                    <a:moveTo>
                      <a:pt x="8" y="5"/>
                    </a:moveTo>
                    <a:lnTo>
                      <a:pt x="18" y="0"/>
                    </a:lnTo>
                    <a:lnTo>
                      <a:pt x="28" y="3"/>
                    </a:lnTo>
                    <a:lnTo>
                      <a:pt x="36" y="38"/>
                    </a:lnTo>
                    <a:lnTo>
                      <a:pt x="32" y="71"/>
                    </a:lnTo>
                    <a:lnTo>
                      <a:pt x="20" y="105"/>
                    </a:lnTo>
                    <a:lnTo>
                      <a:pt x="33" y="153"/>
                    </a:lnTo>
                    <a:lnTo>
                      <a:pt x="40" y="175"/>
                    </a:lnTo>
                    <a:lnTo>
                      <a:pt x="40" y="192"/>
                    </a:lnTo>
                    <a:lnTo>
                      <a:pt x="30" y="199"/>
                    </a:lnTo>
                    <a:lnTo>
                      <a:pt x="14" y="199"/>
                    </a:lnTo>
                    <a:lnTo>
                      <a:pt x="6" y="185"/>
                    </a:lnTo>
                    <a:lnTo>
                      <a:pt x="2" y="153"/>
                    </a:lnTo>
                    <a:lnTo>
                      <a:pt x="6" y="120"/>
                    </a:lnTo>
                    <a:lnTo>
                      <a:pt x="9" y="101"/>
                    </a:lnTo>
                    <a:lnTo>
                      <a:pt x="3" y="74"/>
                    </a:lnTo>
                    <a:lnTo>
                      <a:pt x="0" y="43"/>
                    </a:lnTo>
                    <a:lnTo>
                      <a:pt x="8" y="5"/>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703" name="Freeform 574"/>
              <p:cNvSpPr>
                <a:spLocks/>
              </p:cNvSpPr>
              <p:nvPr/>
            </p:nvSpPr>
            <p:spPr bwMode="auto">
              <a:xfrm>
                <a:off x="1647" y="2271"/>
                <a:ext cx="71" cy="6"/>
              </a:xfrm>
              <a:custGeom>
                <a:avLst/>
                <a:gdLst>
                  <a:gd name="T0" fmla="*/ 0 w 71"/>
                  <a:gd name="T1" fmla="*/ 3 h 6"/>
                  <a:gd name="T2" fmla="*/ 56 w 71"/>
                  <a:gd name="T3" fmla="*/ 0 h 6"/>
                  <a:gd name="T4" fmla="*/ 71 w 71"/>
                  <a:gd name="T5" fmla="*/ 6 h 6"/>
                  <a:gd name="T6" fmla="*/ 0 60000 65536"/>
                  <a:gd name="T7" fmla="*/ 0 60000 65536"/>
                  <a:gd name="T8" fmla="*/ 0 60000 65536"/>
                  <a:gd name="T9" fmla="*/ 0 w 71"/>
                  <a:gd name="T10" fmla="*/ 0 h 6"/>
                  <a:gd name="T11" fmla="*/ 71 w 71"/>
                  <a:gd name="T12" fmla="*/ 6 h 6"/>
                </a:gdLst>
                <a:ahLst/>
                <a:cxnLst>
                  <a:cxn ang="T6">
                    <a:pos x="T0" y="T1"/>
                  </a:cxn>
                  <a:cxn ang="T7">
                    <a:pos x="T2" y="T3"/>
                  </a:cxn>
                  <a:cxn ang="T8">
                    <a:pos x="T4" y="T5"/>
                  </a:cxn>
                </a:cxnLst>
                <a:rect l="T9" t="T10" r="T11" b="T12"/>
                <a:pathLst>
                  <a:path w="71" h="6">
                    <a:moveTo>
                      <a:pt x="0" y="3"/>
                    </a:moveTo>
                    <a:lnTo>
                      <a:pt x="56" y="0"/>
                    </a:lnTo>
                    <a:lnTo>
                      <a:pt x="71" y="6"/>
                    </a:lnTo>
                  </a:path>
                </a:pathLst>
              </a:custGeom>
              <a:noFill/>
              <a:ln w="25400" cap="flat" cmpd="sng">
                <a:solidFill>
                  <a:schemeClr val="tx1"/>
                </a:solidFill>
                <a:prstDash val="solid"/>
                <a:round/>
                <a:headEnd type="none" w="med" len="med"/>
                <a:tailEnd type="none" w="med" len="med"/>
              </a:ln>
            </p:spPr>
            <p:txBody>
              <a:bodyPr/>
              <a:lstStyle/>
              <a:p>
                <a:endParaRPr lang="en-US" dirty="0"/>
              </a:p>
            </p:txBody>
          </p:sp>
          <p:sp>
            <p:nvSpPr>
              <p:cNvPr id="185704" name="Freeform 575"/>
              <p:cNvSpPr>
                <a:spLocks/>
              </p:cNvSpPr>
              <p:nvPr/>
            </p:nvSpPr>
            <p:spPr bwMode="auto">
              <a:xfrm>
                <a:off x="1709" y="2181"/>
                <a:ext cx="15" cy="191"/>
              </a:xfrm>
              <a:custGeom>
                <a:avLst/>
                <a:gdLst>
                  <a:gd name="T0" fmla="*/ 0 w 15"/>
                  <a:gd name="T1" fmla="*/ 0 h 191"/>
                  <a:gd name="T2" fmla="*/ 10 w 15"/>
                  <a:gd name="T3" fmla="*/ 15 h 191"/>
                  <a:gd name="T4" fmla="*/ 10 w 15"/>
                  <a:gd name="T5" fmla="*/ 45 h 191"/>
                  <a:gd name="T6" fmla="*/ 1 w 15"/>
                  <a:gd name="T7" fmla="*/ 84 h 191"/>
                  <a:gd name="T8" fmla="*/ 0 w 15"/>
                  <a:gd name="T9" fmla="*/ 105 h 191"/>
                  <a:gd name="T10" fmla="*/ 7 w 15"/>
                  <a:gd name="T11" fmla="*/ 137 h 191"/>
                  <a:gd name="T12" fmla="*/ 15 w 15"/>
                  <a:gd name="T13" fmla="*/ 176 h 191"/>
                  <a:gd name="T14" fmla="*/ 9 w 15"/>
                  <a:gd name="T15" fmla="*/ 191 h 19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91"/>
                  <a:gd name="T26" fmla="*/ 15 w 15"/>
                  <a:gd name="T27" fmla="*/ 191 h 1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91">
                    <a:moveTo>
                      <a:pt x="0" y="0"/>
                    </a:moveTo>
                    <a:lnTo>
                      <a:pt x="10" y="15"/>
                    </a:lnTo>
                    <a:lnTo>
                      <a:pt x="10" y="45"/>
                    </a:lnTo>
                    <a:lnTo>
                      <a:pt x="1" y="84"/>
                    </a:lnTo>
                    <a:lnTo>
                      <a:pt x="0" y="105"/>
                    </a:lnTo>
                    <a:lnTo>
                      <a:pt x="7" y="137"/>
                    </a:lnTo>
                    <a:lnTo>
                      <a:pt x="15" y="176"/>
                    </a:lnTo>
                    <a:lnTo>
                      <a:pt x="9" y="191"/>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85639" name="Group 577"/>
            <p:cNvGrpSpPr>
              <a:grpSpLocks/>
            </p:cNvGrpSpPr>
            <p:nvPr/>
          </p:nvGrpSpPr>
          <p:grpSpPr bwMode="auto">
            <a:xfrm rot="852325" flipH="1">
              <a:off x="4313238" y="4957763"/>
              <a:ext cx="165100" cy="361951"/>
              <a:chOff x="1637" y="2175"/>
              <a:chExt cx="97" cy="206"/>
            </a:xfrm>
          </p:grpSpPr>
          <p:sp>
            <p:nvSpPr>
              <p:cNvPr id="185697" name="Freeform 578"/>
              <p:cNvSpPr>
                <a:spLocks/>
              </p:cNvSpPr>
              <p:nvPr/>
            </p:nvSpPr>
            <p:spPr bwMode="auto">
              <a:xfrm>
                <a:off x="1637" y="2177"/>
                <a:ext cx="81" cy="204"/>
              </a:xfrm>
              <a:custGeom>
                <a:avLst/>
                <a:gdLst>
                  <a:gd name="T0" fmla="*/ 72 w 81"/>
                  <a:gd name="T1" fmla="*/ 0 h 204"/>
                  <a:gd name="T2" fmla="*/ 12 w 81"/>
                  <a:gd name="T3" fmla="*/ 0 h 204"/>
                  <a:gd name="T4" fmla="*/ 1 w 81"/>
                  <a:gd name="T5" fmla="*/ 19 h 204"/>
                  <a:gd name="T6" fmla="*/ 0 w 81"/>
                  <a:gd name="T7" fmla="*/ 46 h 204"/>
                  <a:gd name="T8" fmla="*/ 4 w 81"/>
                  <a:gd name="T9" fmla="*/ 73 h 204"/>
                  <a:gd name="T10" fmla="*/ 10 w 81"/>
                  <a:gd name="T11" fmla="*/ 93 h 204"/>
                  <a:gd name="T12" fmla="*/ 9 w 81"/>
                  <a:gd name="T13" fmla="*/ 111 h 204"/>
                  <a:gd name="T14" fmla="*/ 4 w 81"/>
                  <a:gd name="T15" fmla="*/ 129 h 204"/>
                  <a:gd name="T16" fmla="*/ 1 w 81"/>
                  <a:gd name="T17" fmla="*/ 147 h 204"/>
                  <a:gd name="T18" fmla="*/ 0 w 81"/>
                  <a:gd name="T19" fmla="*/ 171 h 204"/>
                  <a:gd name="T20" fmla="*/ 4 w 81"/>
                  <a:gd name="T21" fmla="*/ 193 h 204"/>
                  <a:gd name="T22" fmla="*/ 18 w 81"/>
                  <a:gd name="T23" fmla="*/ 204 h 204"/>
                  <a:gd name="T24" fmla="*/ 81 w 81"/>
                  <a:gd name="T25" fmla="*/ 199 h 204"/>
                  <a:gd name="T26" fmla="*/ 72 w 81"/>
                  <a:gd name="T27" fmla="*/ 0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204"/>
                  <a:gd name="T44" fmla="*/ 81 w 81"/>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204">
                    <a:moveTo>
                      <a:pt x="72" y="0"/>
                    </a:moveTo>
                    <a:lnTo>
                      <a:pt x="12" y="0"/>
                    </a:lnTo>
                    <a:lnTo>
                      <a:pt x="1" y="19"/>
                    </a:lnTo>
                    <a:lnTo>
                      <a:pt x="0" y="46"/>
                    </a:lnTo>
                    <a:lnTo>
                      <a:pt x="4" y="73"/>
                    </a:lnTo>
                    <a:lnTo>
                      <a:pt x="10" y="93"/>
                    </a:lnTo>
                    <a:lnTo>
                      <a:pt x="9" y="111"/>
                    </a:lnTo>
                    <a:lnTo>
                      <a:pt x="4" y="129"/>
                    </a:lnTo>
                    <a:lnTo>
                      <a:pt x="1" y="147"/>
                    </a:lnTo>
                    <a:lnTo>
                      <a:pt x="0" y="171"/>
                    </a:lnTo>
                    <a:lnTo>
                      <a:pt x="4" y="193"/>
                    </a:lnTo>
                    <a:lnTo>
                      <a:pt x="18" y="204"/>
                    </a:lnTo>
                    <a:lnTo>
                      <a:pt x="81" y="199"/>
                    </a:lnTo>
                    <a:lnTo>
                      <a:pt x="7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98" name="Freeform 579"/>
              <p:cNvSpPr>
                <a:spLocks/>
              </p:cNvSpPr>
              <p:nvPr/>
            </p:nvSpPr>
            <p:spPr bwMode="auto">
              <a:xfrm>
                <a:off x="1694" y="2175"/>
                <a:ext cx="40" cy="199"/>
              </a:xfrm>
              <a:custGeom>
                <a:avLst/>
                <a:gdLst>
                  <a:gd name="T0" fmla="*/ 8 w 40"/>
                  <a:gd name="T1" fmla="*/ 5 h 199"/>
                  <a:gd name="T2" fmla="*/ 18 w 40"/>
                  <a:gd name="T3" fmla="*/ 0 h 199"/>
                  <a:gd name="T4" fmla="*/ 28 w 40"/>
                  <a:gd name="T5" fmla="*/ 3 h 199"/>
                  <a:gd name="T6" fmla="*/ 36 w 40"/>
                  <a:gd name="T7" fmla="*/ 38 h 199"/>
                  <a:gd name="T8" fmla="*/ 32 w 40"/>
                  <a:gd name="T9" fmla="*/ 71 h 199"/>
                  <a:gd name="T10" fmla="*/ 20 w 40"/>
                  <a:gd name="T11" fmla="*/ 105 h 199"/>
                  <a:gd name="T12" fmla="*/ 33 w 40"/>
                  <a:gd name="T13" fmla="*/ 153 h 199"/>
                  <a:gd name="T14" fmla="*/ 40 w 40"/>
                  <a:gd name="T15" fmla="*/ 175 h 199"/>
                  <a:gd name="T16" fmla="*/ 40 w 40"/>
                  <a:gd name="T17" fmla="*/ 192 h 199"/>
                  <a:gd name="T18" fmla="*/ 30 w 40"/>
                  <a:gd name="T19" fmla="*/ 199 h 199"/>
                  <a:gd name="T20" fmla="*/ 14 w 40"/>
                  <a:gd name="T21" fmla="*/ 199 h 199"/>
                  <a:gd name="T22" fmla="*/ 6 w 40"/>
                  <a:gd name="T23" fmla="*/ 185 h 199"/>
                  <a:gd name="T24" fmla="*/ 2 w 40"/>
                  <a:gd name="T25" fmla="*/ 153 h 199"/>
                  <a:gd name="T26" fmla="*/ 6 w 40"/>
                  <a:gd name="T27" fmla="*/ 120 h 199"/>
                  <a:gd name="T28" fmla="*/ 9 w 40"/>
                  <a:gd name="T29" fmla="*/ 101 h 199"/>
                  <a:gd name="T30" fmla="*/ 3 w 40"/>
                  <a:gd name="T31" fmla="*/ 74 h 199"/>
                  <a:gd name="T32" fmla="*/ 0 w 40"/>
                  <a:gd name="T33" fmla="*/ 43 h 199"/>
                  <a:gd name="T34" fmla="*/ 8 w 40"/>
                  <a:gd name="T35" fmla="*/ 5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99"/>
                  <a:gd name="T56" fmla="*/ 40 w 40"/>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99">
                    <a:moveTo>
                      <a:pt x="8" y="5"/>
                    </a:moveTo>
                    <a:lnTo>
                      <a:pt x="18" y="0"/>
                    </a:lnTo>
                    <a:lnTo>
                      <a:pt x="28" y="3"/>
                    </a:lnTo>
                    <a:lnTo>
                      <a:pt x="36" y="38"/>
                    </a:lnTo>
                    <a:lnTo>
                      <a:pt x="32" y="71"/>
                    </a:lnTo>
                    <a:lnTo>
                      <a:pt x="20" y="105"/>
                    </a:lnTo>
                    <a:lnTo>
                      <a:pt x="33" y="153"/>
                    </a:lnTo>
                    <a:lnTo>
                      <a:pt x="40" y="175"/>
                    </a:lnTo>
                    <a:lnTo>
                      <a:pt x="40" y="192"/>
                    </a:lnTo>
                    <a:lnTo>
                      <a:pt x="30" y="199"/>
                    </a:lnTo>
                    <a:lnTo>
                      <a:pt x="14" y="199"/>
                    </a:lnTo>
                    <a:lnTo>
                      <a:pt x="6" y="185"/>
                    </a:lnTo>
                    <a:lnTo>
                      <a:pt x="2" y="153"/>
                    </a:lnTo>
                    <a:lnTo>
                      <a:pt x="6" y="120"/>
                    </a:lnTo>
                    <a:lnTo>
                      <a:pt x="9" y="101"/>
                    </a:lnTo>
                    <a:lnTo>
                      <a:pt x="3" y="74"/>
                    </a:lnTo>
                    <a:lnTo>
                      <a:pt x="0" y="43"/>
                    </a:lnTo>
                    <a:lnTo>
                      <a:pt x="8" y="5"/>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99" name="Freeform 580"/>
              <p:cNvSpPr>
                <a:spLocks/>
              </p:cNvSpPr>
              <p:nvPr/>
            </p:nvSpPr>
            <p:spPr bwMode="auto">
              <a:xfrm>
                <a:off x="1647" y="2271"/>
                <a:ext cx="71" cy="6"/>
              </a:xfrm>
              <a:custGeom>
                <a:avLst/>
                <a:gdLst>
                  <a:gd name="T0" fmla="*/ 0 w 71"/>
                  <a:gd name="T1" fmla="*/ 3 h 6"/>
                  <a:gd name="T2" fmla="*/ 56 w 71"/>
                  <a:gd name="T3" fmla="*/ 0 h 6"/>
                  <a:gd name="T4" fmla="*/ 71 w 71"/>
                  <a:gd name="T5" fmla="*/ 6 h 6"/>
                  <a:gd name="T6" fmla="*/ 0 60000 65536"/>
                  <a:gd name="T7" fmla="*/ 0 60000 65536"/>
                  <a:gd name="T8" fmla="*/ 0 60000 65536"/>
                  <a:gd name="T9" fmla="*/ 0 w 71"/>
                  <a:gd name="T10" fmla="*/ 0 h 6"/>
                  <a:gd name="T11" fmla="*/ 71 w 71"/>
                  <a:gd name="T12" fmla="*/ 6 h 6"/>
                </a:gdLst>
                <a:ahLst/>
                <a:cxnLst>
                  <a:cxn ang="T6">
                    <a:pos x="T0" y="T1"/>
                  </a:cxn>
                  <a:cxn ang="T7">
                    <a:pos x="T2" y="T3"/>
                  </a:cxn>
                  <a:cxn ang="T8">
                    <a:pos x="T4" y="T5"/>
                  </a:cxn>
                </a:cxnLst>
                <a:rect l="T9" t="T10" r="T11" b="T12"/>
                <a:pathLst>
                  <a:path w="71" h="6">
                    <a:moveTo>
                      <a:pt x="0" y="3"/>
                    </a:moveTo>
                    <a:lnTo>
                      <a:pt x="56" y="0"/>
                    </a:lnTo>
                    <a:lnTo>
                      <a:pt x="71" y="6"/>
                    </a:lnTo>
                  </a:path>
                </a:pathLst>
              </a:custGeom>
              <a:noFill/>
              <a:ln w="25400" cap="flat" cmpd="sng">
                <a:solidFill>
                  <a:schemeClr val="tx1"/>
                </a:solidFill>
                <a:prstDash val="solid"/>
                <a:round/>
                <a:headEnd type="none" w="med" len="med"/>
                <a:tailEnd type="none" w="med" len="med"/>
              </a:ln>
            </p:spPr>
            <p:txBody>
              <a:bodyPr/>
              <a:lstStyle/>
              <a:p>
                <a:endParaRPr lang="en-US" dirty="0"/>
              </a:p>
            </p:txBody>
          </p:sp>
          <p:sp>
            <p:nvSpPr>
              <p:cNvPr id="185700" name="Freeform 581"/>
              <p:cNvSpPr>
                <a:spLocks/>
              </p:cNvSpPr>
              <p:nvPr/>
            </p:nvSpPr>
            <p:spPr bwMode="auto">
              <a:xfrm>
                <a:off x="1709" y="2181"/>
                <a:ext cx="15" cy="191"/>
              </a:xfrm>
              <a:custGeom>
                <a:avLst/>
                <a:gdLst>
                  <a:gd name="T0" fmla="*/ 0 w 15"/>
                  <a:gd name="T1" fmla="*/ 0 h 191"/>
                  <a:gd name="T2" fmla="*/ 10 w 15"/>
                  <a:gd name="T3" fmla="*/ 15 h 191"/>
                  <a:gd name="T4" fmla="*/ 10 w 15"/>
                  <a:gd name="T5" fmla="*/ 45 h 191"/>
                  <a:gd name="T6" fmla="*/ 1 w 15"/>
                  <a:gd name="T7" fmla="*/ 84 h 191"/>
                  <a:gd name="T8" fmla="*/ 0 w 15"/>
                  <a:gd name="T9" fmla="*/ 105 h 191"/>
                  <a:gd name="T10" fmla="*/ 7 w 15"/>
                  <a:gd name="T11" fmla="*/ 137 h 191"/>
                  <a:gd name="T12" fmla="*/ 15 w 15"/>
                  <a:gd name="T13" fmla="*/ 176 h 191"/>
                  <a:gd name="T14" fmla="*/ 9 w 15"/>
                  <a:gd name="T15" fmla="*/ 191 h 19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91"/>
                  <a:gd name="T26" fmla="*/ 15 w 15"/>
                  <a:gd name="T27" fmla="*/ 191 h 1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91">
                    <a:moveTo>
                      <a:pt x="0" y="0"/>
                    </a:moveTo>
                    <a:lnTo>
                      <a:pt x="10" y="15"/>
                    </a:lnTo>
                    <a:lnTo>
                      <a:pt x="10" y="45"/>
                    </a:lnTo>
                    <a:lnTo>
                      <a:pt x="1" y="84"/>
                    </a:lnTo>
                    <a:lnTo>
                      <a:pt x="0" y="105"/>
                    </a:lnTo>
                    <a:lnTo>
                      <a:pt x="7" y="137"/>
                    </a:lnTo>
                    <a:lnTo>
                      <a:pt x="15" y="176"/>
                    </a:lnTo>
                    <a:lnTo>
                      <a:pt x="9" y="191"/>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5410" name="Freeform 638"/>
            <p:cNvSpPr>
              <a:spLocks/>
            </p:cNvSpPr>
            <p:nvPr/>
          </p:nvSpPr>
          <p:spPr bwMode="auto">
            <a:xfrm>
              <a:off x="1855789" y="3322638"/>
              <a:ext cx="3125787" cy="717551"/>
            </a:xfrm>
            <a:custGeom>
              <a:avLst/>
              <a:gdLst>
                <a:gd name="T0" fmla="*/ 263621 w 1743"/>
                <a:gd name="T1" fmla="*/ 0 h 408"/>
                <a:gd name="T2" fmla="*/ 2770706 w 1743"/>
                <a:gd name="T3" fmla="*/ 0 h 408"/>
                <a:gd name="T4" fmla="*/ 3125787 w 1743"/>
                <a:gd name="T5" fmla="*/ 696447 h 408"/>
                <a:gd name="T6" fmla="*/ 0 w 1743"/>
                <a:gd name="T7" fmla="*/ 717551 h 408"/>
                <a:gd name="T8" fmla="*/ 263621 w 1743"/>
                <a:gd name="T9" fmla="*/ 0 h 408"/>
                <a:gd name="T10" fmla="*/ 0 60000 65536"/>
                <a:gd name="T11" fmla="*/ 0 60000 65536"/>
                <a:gd name="T12" fmla="*/ 0 60000 65536"/>
                <a:gd name="T13" fmla="*/ 0 60000 65536"/>
                <a:gd name="T14" fmla="*/ 0 60000 65536"/>
                <a:gd name="T15" fmla="*/ 0 w 1743"/>
                <a:gd name="T16" fmla="*/ 0 h 408"/>
                <a:gd name="T17" fmla="*/ 1743 w 1743"/>
                <a:gd name="T18" fmla="*/ 408 h 408"/>
              </a:gdLst>
              <a:ahLst/>
              <a:cxnLst>
                <a:cxn ang="T10">
                  <a:pos x="T0" y="T1"/>
                </a:cxn>
                <a:cxn ang="T11">
                  <a:pos x="T2" y="T3"/>
                </a:cxn>
                <a:cxn ang="T12">
                  <a:pos x="T4" y="T5"/>
                </a:cxn>
                <a:cxn ang="T13">
                  <a:pos x="T6" y="T7"/>
                </a:cxn>
                <a:cxn ang="T14">
                  <a:pos x="T8" y="T9"/>
                </a:cxn>
              </a:cxnLst>
              <a:rect l="T15" t="T16" r="T17" b="T18"/>
              <a:pathLst>
                <a:path w="1743" h="408">
                  <a:moveTo>
                    <a:pt x="147" y="0"/>
                  </a:moveTo>
                  <a:lnTo>
                    <a:pt x="1545" y="0"/>
                  </a:lnTo>
                  <a:lnTo>
                    <a:pt x="1743" y="396"/>
                  </a:lnTo>
                  <a:lnTo>
                    <a:pt x="0" y="408"/>
                  </a:lnTo>
                  <a:lnTo>
                    <a:pt x="147" y="0"/>
                  </a:lnTo>
                  <a:close/>
                </a:path>
              </a:pathLst>
            </a:custGeom>
            <a:noFill/>
            <a:ln w="9525" cap="flat" cmpd="sng">
              <a:solidFill>
                <a:schemeClr val="tx1"/>
              </a:solidFill>
              <a:prstDash val="solid"/>
              <a:round/>
              <a:headEnd/>
              <a:tailEnd/>
            </a:ln>
          </p:spPr>
          <p:txBody>
            <a:bodyPr/>
            <a:lstStyle/>
            <a:p>
              <a:endParaRPr lang="en-US" dirty="0"/>
            </a:p>
          </p:txBody>
        </p:sp>
        <p:grpSp>
          <p:nvGrpSpPr>
            <p:cNvPr id="185646" name="Group 640"/>
            <p:cNvGrpSpPr>
              <a:grpSpLocks/>
            </p:cNvGrpSpPr>
            <p:nvPr/>
          </p:nvGrpSpPr>
          <p:grpSpPr bwMode="auto">
            <a:xfrm>
              <a:off x="914401" y="4035439"/>
              <a:ext cx="4988131" cy="288926"/>
              <a:chOff x="780" y="1842"/>
              <a:chExt cx="2782" cy="165"/>
            </a:xfrm>
          </p:grpSpPr>
          <p:grpSp>
            <p:nvGrpSpPr>
              <p:cNvPr id="185647" name="Group 625"/>
              <p:cNvGrpSpPr>
                <a:grpSpLocks/>
              </p:cNvGrpSpPr>
              <p:nvPr/>
            </p:nvGrpSpPr>
            <p:grpSpPr bwMode="auto">
              <a:xfrm>
                <a:off x="780" y="1893"/>
                <a:ext cx="2778" cy="59"/>
                <a:chOff x="1011" y="5022"/>
                <a:chExt cx="2352" cy="48"/>
              </a:xfrm>
            </p:grpSpPr>
            <p:sp>
              <p:nvSpPr>
                <p:cNvPr id="185695" name="Freeform 626"/>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5696" name="Freeform 627"/>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nvGrpSpPr>
              <p:cNvPr id="185652" name="Group 628"/>
              <p:cNvGrpSpPr>
                <a:grpSpLocks/>
              </p:cNvGrpSpPr>
              <p:nvPr/>
            </p:nvGrpSpPr>
            <p:grpSpPr bwMode="auto">
              <a:xfrm>
                <a:off x="784" y="1864"/>
                <a:ext cx="2778" cy="59"/>
                <a:chOff x="1011" y="5022"/>
                <a:chExt cx="2352" cy="48"/>
              </a:xfrm>
            </p:grpSpPr>
            <p:sp>
              <p:nvSpPr>
                <p:cNvPr id="185693" name="Freeform 629"/>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5694" name="Freeform 630"/>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sp>
            <p:nvSpPr>
              <p:cNvPr id="185690" name="Freeform 631"/>
              <p:cNvSpPr>
                <a:spLocks/>
              </p:cNvSpPr>
              <p:nvPr/>
            </p:nvSpPr>
            <p:spPr bwMode="auto">
              <a:xfrm>
                <a:off x="1046" y="1849"/>
                <a:ext cx="2292" cy="158"/>
              </a:xfrm>
              <a:custGeom>
                <a:avLst/>
                <a:gdLst>
                  <a:gd name="T0" fmla="*/ 7 w 2406"/>
                  <a:gd name="T1" fmla="*/ 18 h 158"/>
                  <a:gd name="T2" fmla="*/ 25 w 2406"/>
                  <a:gd name="T3" fmla="*/ 40 h 158"/>
                  <a:gd name="T4" fmla="*/ 14 w 2406"/>
                  <a:gd name="T5" fmla="*/ 66 h 158"/>
                  <a:gd name="T6" fmla="*/ 7 w 2406"/>
                  <a:gd name="T7" fmla="*/ 103 h 158"/>
                  <a:gd name="T8" fmla="*/ 0 w 2406"/>
                  <a:gd name="T9" fmla="*/ 118 h 158"/>
                  <a:gd name="T10" fmla="*/ 23 w 2406"/>
                  <a:gd name="T11" fmla="*/ 113 h 158"/>
                  <a:gd name="T12" fmla="*/ 63 w 2406"/>
                  <a:gd name="T13" fmla="*/ 110 h 158"/>
                  <a:gd name="T14" fmla="*/ 195 w 2406"/>
                  <a:gd name="T15" fmla="*/ 132 h 158"/>
                  <a:gd name="T16" fmla="*/ 309 w 2406"/>
                  <a:gd name="T17" fmla="*/ 121 h 158"/>
                  <a:gd name="T18" fmla="*/ 354 w 2406"/>
                  <a:gd name="T19" fmla="*/ 121 h 158"/>
                  <a:gd name="T20" fmla="*/ 414 w 2406"/>
                  <a:gd name="T21" fmla="*/ 136 h 158"/>
                  <a:gd name="T22" fmla="*/ 662 w 2406"/>
                  <a:gd name="T23" fmla="*/ 154 h 158"/>
                  <a:gd name="T24" fmla="*/ 900 w 2406"/>
                  <a:gd name="T25" fmla="*/ 154 h 158"/>
                  <a:gd name="T26" fmla="*/ 1098 w 2406"/>
                  <a:gd name="T27" fmla="*/ 158 h 158"/>
                  <a:gd name="T28" fmla="*/ 1381 w 2406"/>
                  <a:gd name="T29" fmla="*/ 158 h 158"/>
                  <a:gd name="T30" fmla="*/ 1601 w 2406"/>
                  <a:gd name="T31" fmla="*/ 154 h 158"/>
                  <a:gd name="T32" fmla="*/ 1739 w 2406"/>
                  <a:gd name="T33" fmla="*/ 143 h 158"/>
                  <a:gd name="T34" fmla="*/ 1849 w 2406"/>
                  <a:gd name="T35" fmla="*/ 129 h 158"/>
                  <a:gd name="T36" fmla="*/ 1896 w 2406"/>
                  <a:gd name="T37" fmla="*/ 118 h 158"/>
                  <a:gd name="T38" fmla="*/ 1977 w 2406"/>
                  <a:gd name="T39" fmla="*/ 114 h 158"/>
                  <a:gd name="T40" fmla="*/ 2037 w 2406"/>
                  <a:gd name="T41" fmla="*/ 129 h 158"/>
                  <a:gd name="T42" fmla="*/ 2086 w 2406"/>
                  <a:gd name="T43" fmla="*/ 125 h 158"/>
                  <a:gd name="T44" fmla="*/ 2121 w 2406"/>
                  <a:gd name="T45" fmla="*/ 119 h 158"/>
                  <a:gd name="T46" fmla="*/ 2149 w 2406"/>
                  <a:gd name="T47" fmla="*/ 116 h 158"/>
                  <a:gd name="T48" fmla="*/ 2195 w 2406"/>
                  <a:gd name="T49" fmla="*/ 119 h 158"/>
                  <a:gd name="T50" fmla="*/ 2224 w 2406"/>
                  <a:gd name="T51" fmla="*/ 129 h 158"/>
                  <a:gd name="T52" fmla="*/ 2267 w 2406"/>
                  <a:gd name="T53" fmla="*/ 129 h 158"/>
                  <a:gd name="T54" fmla="*/ 2292 w 2406"/>
                  <a:gd name="T55" fmla="*/ 125 h 158"/>
                  <a:gd name="T56" fmla="*/ 2288 w 2406"/>
                  <a:gd name="T57" fmla="*/ 85 h 158"/>
                  <a:gd name="T58" fmla="*/ 2269 w 2406"/>
                  <a:gd name="T59" fmla="*/ 56 h 158"/>
                  <a:gd name="T60" fmla="*/ 2282 w 2406"/>
                  <a:gd name="T61" fmla="*/ 18 h 158"/>
                  <a:gd name="T62" fmla="*/ 2059 w 2406"/>
                  <a:gd name="T63" fmla="*/ 4 h 158"/>
                  <a:gd name="T64" fmla="*/ 1945 w 2406"/>
                  <a:gd name="T65" fmla="*/ 7 h 158"/>
                  <a:gd name="T66" fmla="*/ 1594 w 2406"/>
                  <a:gd name="T67" fmla="*/ 0 h 158"/>
                  <a:gd name="T68" fmla="*/ 1152 w 2406"/>
                  <a:gd name="T69" fmla="*/ 0 h 158"/>
                  <a:gd name="T70" fmla="*/ 825 w 2406"/>
                  <a:gd name="T71" fmla="*/ 0 h 158"/>
                  <a:gd name="T72" fmla="*/ 581 w 2406"/>
                  <a:gd name="T73" fmla="*/ 0 h 158"/>
                  <a:gd name="T74" fmla="*/ 447 w 2406"/>
                  <a:gd name="T75" fmla="*/ 11 h 158"/>
                  <a:gd name="T76" fmla="*/ 361 w 2406"/>
                  <a:gd name="T77" fmla="*/ 11 h 158"/>
                  <a:gd name="T78" fmla="*/ 301 w 2406"/>
                  <a:gd name="T79" fmla="*/ 4 h 158"/>
                  <a:gd name="T80" fmla="*/ 206 w 2406"/>
                  <a:gd name="T81" fmla="*/ 0 h 158"/>
                  <a:gd name="T82" fmla="*/ 120 w 2406"/>
                  <a:gd name="T83" fmla="*/ 0 h 158"/>
                  <a:gd name="T84" fmla="*/ 29 w 2406"/>
                  <a:gd name="T85" fmla="*/ 4 h 158"/>
                  <a:gd name="T86" fmla="*/ 7 w 2406"/>
                  <a:gd name="T87" fmla="*/ 18 h 1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06"/>
                  <a:gd name="T133" fmla="*/ 0 h 158"/>
                  <a:gd name="T134" fmla="*/ 2406 w 2406"/>
                  <a:gd name="T135" fmla="*/ 158 h 1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06" h="158">
                    <a:moveTo>
                      <a:pt x="7" y="18"/>
                    </a:moveTo>
                    <a:lnTo>
                      <a:pt x="26" y="40"/>
                    </a:lnTo>
                    <a:lnTo>
                      <a:pt x="15" y="66"/>
                    </a:lnTo>
                    <a:lnTo>
                      <a:pt x="7" y="103"/>
                    </a:lnTo>
                    <a:lnTo>
                      <a:pt x="0" y="118"/>
                    </a:lnTo>
                    <a:lnTo>
                      <a:pt x="24" y="113"/>
                    </a:lnTo>
                    <a:lnTo>
                      <a:pt x="66" y="110"/>
                    </a:lnTo>
                    <a:lnTo>
                      <a:pt x="205" y="132"/>
                    </a:lnTo>
                    <a:lnTo>
                      <a:pt x="324" y="121"/>
                    </a:lnTo>
                    <a:lnTo>
                      <a:pt x="372" y="121"/>
                    </a:lnTo>
                    <a:lnTo>
                      <a:pt x="435" y="136"/>
                    </a:lnTo>
                    <a:lnTo>
                      <a:pt x="695" y="154"/>
                    </a:lnTo>
                    <a:lnTo>
                      <a:pt x="945" y="154"/>
                    </a:lnTo>
                    <a:lnTo>
                      <a:pt x="1153" y="158"/>
                    </a:lnTo>
                    <a:lnTo>
                      <a:pt x="1450" y="158"/>
                    </a:lnTo>
                    <a:lnTo>
                      <a:pt x="1681" y="154"/>
                    </a:lnTo>
                    <a:lnTo>
                      <a:pt x="1826" y="143"/>
                    </a:lnTo>
                    <a:lnTo>
                      <a:pt x="1941" y="129"/>
                    </a:lnTo>
                    <a:lnTo>
                      <a:pt x="1990" y="118"/>
                    </a:lnTo>
                    <a:lnTo>
                      <a:pt x="2075" y="114"/>
                    </a:lnTo>
                    <a:lnTo>
                      <a:pt x="2138" y="129"/>
                    </a:lnTo>
                    <a:lnTo>
                      <a:pt x="2190" y="125"/>
                    </a:lnTo>
                    <a:lnTo>
                      <a:pt x="2226" y="119"/>
                    </a:lnTo>
                    <a:lnTo>
                      <a:pt x="2256" y="116"/>
                    </a:lnTo>
                    <a:lnTo>
                      <a:pt x="2304" y="119"/>
                    </a:lnTo>
                    <a:lnTo>
                      <a:pt x="2335" y="129"/>
                    </a:lnTo>
                    <a:lnTo>
                      <a:pt x="2380" y="129"/>
                    </a:lnTo>
                    <a:lnTo>
                      <a:pt x="2406" y="125"/>
                    </a:lnTo>
                    <a:lnTo>
                      <a:pt x="2402" y="85"/>
                    </a:lnTo>
                    <a:lnTo>
                      <a:pt x="2382" y="56"/>
                    </a:lnTo>
                    <a:lnTo>
                      <a:pt x="2395" y="18"/>
                    </a:lnTo>
                    <a:lnTo>
                      <a:pt x="2161" y="4"/>
                    </a:lnTo>
                    <a:lnTo>
                      <a:pt x="2042" y="7"/>
                    </a:lnTo>
                    <a:lnTo>
                      <a:pt x="1673" y="0"/>
                    </a:lnTo>
                    <a:lnTo>
                      <a:pt x="1209" y="0"/>
                    </a:lnTo>
                    <a:lnTo>
                      <a:pt x="866" y="0"/>
                    </a:lnTo>
                    <a:lnTo>
                      <a:pt x="610" y="0"/>
                    </a:lnTo>
                    <a:lnTo>
                      <a:pt x="469" y="11"/>
                    </a:lnTo>
                    <a:lnTo>
                      <a:pt x="379" y="11"/>
                    </a:lnTo>
                    <a:lnTo>
                      <a:pt x="316" y="4"/>
                    </a:lnTo>
                    <a:lnTo>
                      <a:pt x="216" y="0"/>
                    </a:lnTo>
                    <a:lnTo>
                      <a:pt x="126" y="0"/>
                    </a:lnTo>
                    <a:lnTo>
                      <a:pt x="30" y="4"/>
                    </a:lnTo>
                    <a:lnTo>
                      <a:pt x="7" y="18"/>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5691" name="Freeform 632"/>
              <p:cNvSpPr>
                <a:spLocks/>
              </p:cNvSpPr>
              <p:nvPr/>
            </p:nvSpPr>
            <p:spPr bwMode="auto">
              <a:xfrm>
                <a:off x="1347" y="1849"/>
                <a:ext cx="70" cy="140"/>
              </a:xfrm>
              <a:custGeom>
                <a:avLst/>
                <a:gdLst>
                  <a:gd name="T0" fmla="*/ 4 w 60"/>
                  <a:gd name="T1" fmla="*/ 7 h 114"/>
                  <a:gd name="T2" fmla="*/ 11 w 60"/>
                  <a:gd name="T3" fmla="*/ 37 h 114"/>
                  <a:gd name="T4" fmla="*/ 11 w 60"/>
                  <a:gd name="T5" fmla="*/ 74 h 114"/>
                  <a:gd name="T6" fmla="*/ 4 w 60"/>
                  <a:gd name="T7" fmla="*/ 107 h 114"/>
                  <a:gd name="T8" fmla="*/ 0 w 60"/>
                  <a:gd name="T9" fmla="*/ 133 h 114"/>
                  <a:gd name="T10" fmla="*/ 35 w 60"/>
                  <a:gd name="T11" fmla="*/ 140 h 114"/>
                  <a:gd name="T12" fmla="*/ 67 w 60"/>
                  <a:gd name="T13" fmla="*/ 129 h 114"/>
                  <a:gd name="T14" fmla="*/ 70 w 60"/>
                  <a:gd name="T15" fmla="*/ 88 h 114"/>
                  <a:gd name="T16" fmla="*/ 70 w 60"/>
                  <a:gd name="T17" fmla="*/ 41 h 114"/>
                  <a:gd name="T18" fmla="*/ 60 w 60"/>
                  <a:gd name="T19" fmla="*/ 4 h 114"/>
                  <a:gd name="T20" fmla="*/ 28 w 60"/>
                  <a:gd name="T21" fmla="*/ 0 h 114"/>
                  <a:gd name="T22" fmla="*/ 4 w 60"/>
                  <a:gd name="T23" fmla="*/ 7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5692" name="Freeform 633"/>
              <p:cNvSpPr>
                <a:spLocks/>
              </p:cNvSpPr>
              <p:nvPr/>
            </p:nvSpPr>
            <p:spPr bwMode="auto">
              <a:xfrm flipH="1">
                <a:off x="2963" y="1842"/>
                <a:ext cx="70" cy="139"/>
              </a:xfrm>
              <a:custGeom>
                <a:avLst/>
                <a:gdLst>
                  <a:gd name="T0" fmla="*/ 4 w 60"/>
                  <a:gd name="T1" fmla="*/ 7 h 114"/>
                  <a:gd name="T2" fmla="*/ 11 w 60"/>
                  <a:gd name="T3" fmla="*/ 37 h 114"/>
                  <a:gd name="T4" fmla="*/ 11 w 60"/>
                  <a:gd name="T5" fmla="*/ 73 h 114"/>
                  <a:gd name="T6" fmla="*/ 4 w 60"/>
                  <a:gd name="T7" fmla="*/ 106 h 114"/>
                  <a:gd name="T8" fmla="*/ 0 w 60"/>
                  <a:gd name="T9" fmla="*/ 132 h 114"/>
                  <a:gd name="T10" fmla="*/ 35 w 60"/>
                  <a:gd name="T11" fmla="*/ 139 h 114"/>
                  <a:gd name="T12" fmla="*/ 67 w 60"/>
                  <a:gd name="T13" fmla="*/ 128 h 114"/>
                  <a:gd name="T14" fmla="*/ 70 w 60"/>
                  <a:gd name="T15" fmla="*/ 88 h 114"/>
                  <a:gd name="T16" fmla="*/ 70 w 60"/>
                  <a:gd name="T17" fmla="*/ 40 h 114"/>
                  <a:gd name="T18" fmla="*/ 60 w 60"/>
                  <a:gd name="T19" fmla="*/ 4 h 114"/>
                  <a:gd name="T20" fmla="*/ 28 w 60"/>
                  <a:gd name="T21" fmla="*/ 0 h 114"/>
                  <a:gd name="T22" fmla="*/ 4 w 60"/>
                  <a:gd name="T23" fmla="*/ 7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nvGrpSpPr>
            <p:cNvPr id="185653" name="Group 639"/>
            <p:cNvGrpSpPr>
              <a:grpSpLocks/>
            </p:cNvGrpSpPr>
            <p:nvPr/>
          </p:nvGrpSpPr>
          <p:grpSpPr bwMode="auto">
            <a:xfrm>
              <a:off x="2349499" y="3432176"/>
              <a:ext cx="1944687" cy="1963739"/>
              <a:chOff x="1658" y="1589"/>
              <a:chExt cx="977" cy="1046"/>
            </a:xfrm>
          </p:grpSpPr>
          <p:sp>
            <p:nvSpPr>
              <p:cNvPr id="185537" name="Oval 121"/>
              <p:cNvSpPr>
                <a:spLocks noChangeArrowheads="1"/>
              </p:cNvSpPr>
              <p:nvPr/>
            </p:nvSpPr>
            <p:spPr bwMode="auto">
              <a:xfrm>
                <a:off x="1731" y="1686"/>
                <a:ext cx="901" cy="942"/>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538" name="Oval 122"/>
              <p:cNvSpPr>
                <a:spLocks noChangeArrowheads="1"/>
              </p:cNvSpPr>
              <p:nvPr/>
            </p:nvSpPr>
            <p:spPr bwMode="auto">
              <a:xfrm>
                <a:off x="1966" y="1935"/>
                <a:ext cx="434" cy="447"/>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39" name="Oval 125"/>
              <p:cNvSpPr>
                <a:spLocks noChangeArrowheads="1"/>
              </p:cNvSpPr>
              <p:nvPr/>
            </p:nvSpPr>
            <p:spPr bwMode="auto">
              <a:xfrm>
                <a:off x="2126" y="2100"/>
                <a:ext cx="111" cy="114"/>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5540" name="Oval 126"/>
              <p:cNvSpPr>
                <a:spLocks noChangeArrowheads="1"/>
              </p:cNvSpPr>
              <p:nvPr/>
            </p:nvSpPr>
            <p:spPr bwMode="auto">
              <a:xfrm>
                <a:off x="2054" y="2025"/>
                <a:ext cx="255" cy="26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41" name="Oval 127"/>
              <p:cNvSpPr>
                <a:spLocks noChangeArrowheads="1"/>
              </p:cNvSpPr>
              <p:nvPr/>
            </p:nvSpPr>
            <p:spPr bwMode="auto">
              <a:xfrm>
                <a:off x="2037" y="2010"/>
                <a:ext cx="286" cy="29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42" name="AutoShape 128"/>
              <p:cNvSpPr>
                <a:spLocks noChangeArrowheads="1"/>
              </p:cNvSpPr>
              <p:nvPr/>
            </p:nvSpPr>
            <p:spPr bwMode="auto">
              <a:xfrm>
                <a:off x="2169" y="1963"/>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3" name="AutoShape 129"/>
              <p:cNvSpPr>
                <a:spLocks noChangeArrowheads="1"/>
              </p:cNvSpPr>
              <p:nvPr/>
            </p:nvSpPr>
            <p:spPr bwMode="auto">
              <a:xfrm>
                <a:off x="2169" y="2329"/>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4" name="AutoShape 130"/>
              <p:cNvSpPr>
                <a:spLocks noChangeArrowheads="1"/>
              </p:cNvSpPr>
              <p:nvPr/>
            </p:nvSpPr>
            <p:spPr bwMode="auto">
              <a:xfrm>
                <a:off x="2344" y="2145"/>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5" name="AutoShape 131"/>
              <p:cNvSpPr>
                <a:spLocks noChangeArrowheads="1"/>
              </p:cNvSpPr>
              <p:nvPr/>
            </p:nvSpPr>
            <p:spPr bwMode="auto">
              <a:xfrm>
                <a:off x="1988" y="2146"/>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6" name="AutoShape 132"/>
              <p:cNvSpPr>
                <a:spLocks noChangeArrowheads="1"/>
              </p:cNvSpPr>
              <p:nvPr/>
            </p:nvSpPr>
            <p:spPr bwMode="auto">
              <a:xfrm>
                <a:off x="2253" y="1988"/>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7" name="AutoShape 133"/>
              <p:cNvSpPr>
                <a:spLocks noChangeArrowheads="1"/>
              </p:cNvSpPr>
              <p:nvPr/>
            </p:nvSpPr>
            <p:spPr bwMode="auto">
              <a:xfrm>
                <a:off x="2319" y="2054"/>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8" name="AutoShape 134"/>
              <p:cNvSpPr>
                <a:spLocks noChangeArrowheads="1"/>
              </p:cNvSpPr>
              <p:nvPr/>
            </p:nvSpPr>
            <p:spPr bwMode="auto">
              <a:xfrm>
                <a:off x="2086" y="1984"/>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49" name="AutoShape 135"/>
              <p:cNvSpPr>
                <a:spLocks noChangeArrowheads="1"/>
              </p:cNvSpPr>
              <p:nvPr/>
            </p:nvSpPr>
            <p:spPr bwMode="auto">
              <a:xfrm>
                <a:off x="2018" y="2050"/>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0" name="AutoShape 136"/>
              <p:cNvSpPr>
                <a:spLocks noChangeArrowheads="1"/>
              </p:cNvSpPr>
              <p:nvPr/>
            </p:nvSpPr>
            <p:spPr bwMode="auto">
              <a:xfrm>
                <a:off x="2324" y="2236"/>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1" name="AutoShape 137"/>
              <p:cNvSpPr>
                <a:spLocks noChangeArrowheads="1"/>
              </p:cNvSpPr>
              <p:nvPr/>
            </p:nvSpPr>
            <p:spPr bwMode="auto">
              <a:xfrm>
                <a:off x="2257" y="2305"/>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2" name="AutoShape 138"/>
              <p:cNvSpPr>
                <a:spLocks noChangeArrowheads="1"/>
              </p:cNvSpPr>
              <p:nvPr/>
            </p:nvSpPr>
            <p:spPr bwMode="auto">
              <a:xfrm>
                <a:off x="2011" y="2239"/>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3" name="AutoShape 139"/>
              <p:cNvSpPr>
                <a:spLocks noChangeArrowheads="1"/>
              </p:cNvSpPr>
              <p:nvPr/>
            </p:nvSpPr>
            <p:spPr bwMode="auto">
              <a:xfrm>
                <a:off x="2078" y="2305"/>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4" name="AutoShape 140"/>
              <p:cNvSpPr>
                <a:spLocks noChangeArrowheads="1"/>
              </p:cNvSpPr>
              <p:nvPr/>
            </p:nvSpPr>
            <p:spPr bwMode="auto">
              <a:xfrm>
                <a:off x="2103" y="2076"/>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5" name="AutoShape 141"/>
              <p:cNvSpPr>
                <a:spLocks noChangeArrowheads="1"/>
              </p:cNvSpPr>
              <p:nvPr/>
            </p:nvSpPr>
            <p:spPr bwMode="auto">
              <a:xfrm>
                <a:off x="2230" y="2080"/>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6" name="AutoShape 142"/>
              <p:cNvSpPr>
                <a:spLocks noChangeArrowheads="1"/>
              </p:cNvSpPr>
              <p:nvPr/>
            </p:nvSpPr>
            <p:spPr bwMode="auto">
              <a:xfrm>
                <a:off x="2231" y="2212"/>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7" name="AutoShape 143"/>
              <p:cNvSpPr>
                <a:spLocks noChangeArrowheads="1"/>
              </p:cNvSpPr>
              <p:nvPr/>
            </p:nvSpPr>
            <p:spPr bwMode="auto">
              <a:xfrm>
                <a:off x="2106" y="2210"/>
                <a:ext cx="28" cy="27"/>
              </a:xfrm>
              <a:prstGeom prst="hexagon">
                <a:avLst>
                  <a:gd name="adj" fmla="val 2592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58" name="Oval 144"/>
              <p:cNvSpPr>
                <a:spLocks noChangeArrowheads="1"/>
              </p:cNvSpPr>
              <p:nvPr/>
            </p:nvSpPr>
            <p:spPr bwMode="auto">
              <a:xfrm>
                <a:off x="1954" y="1924"/>
                <a:ext cx="458" cy="470"/>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grpSp>
            <p:nvGrpSpPr>
              <p:cNvPr id="185658" name="Group 152"/>
              <p:cNvGrpSpPr>
                <a:grpSpLocks/>
              </p:cNvGrpSpPr>
              <p:nvPr/>
            </p:nvGrpSpPr>
            <p:grpSpPr bwMode="auto">
              <a:xfrm>
                <a:off x="2147" y="1680"/>
                <a:ext cx="335" cy="91"/>
                <a:chOff x="2221" y="1458"/>
                <a:chExt cx="352" cy="91"/>
              </a:xfrm>
            </p:grpSpPr>
            <p:grpSp>
              <p:nvGrpSpPr>
                <p:cNvPr id="185659" name="Group 148"/>
                <p:cNvGrpSpPr>
                  <a:grpSpLocks/>
                </p:cNvGrpSpPr>
                <p:nvPr/>
              </p:nvGrpSpPr>
              <p:grpSpPr bwMode="auto">
                <a:xfrm>
                  <a:off x="2221" y="1458"/>
                  <a:ext cx="170" cy="33"/>
                  <a:chOff x="2221" y="1458"/>
                  <a:chExt cx="170" cy="33"/>
                </a:xfrm>
              </p:grpSpPr>
              <p:sp>
                <p:nvSpPr>
                  <p:cNvPr id="185686" name="Freeform 14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87" name="Freeform 14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664" name="Group 149"/>
                <p:cNvGrpSpPr>
                  <a:grpSpLocks/>
                </p:cNvGrpSpPr>
                <p:nvPr/>
              </p:nvGrpSpPr>
              <p:grpSpPr bwMode="auto">
                <a:xfrm rot="1356018">
                  <a:off x="2403" y="1516"/>
                  <a:ext cx="170" cy="33"/>
                  <a:chOff x="2221" y="1458"/>
                  <a:chExt cx="170" cy="33"/>
                </a:xfrm>
              </p:grpSpPr>
              <p:sp>
                <p:nvSpPr>
                  <p:cNvPr id="185684" name="Freeform 15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85" name="Freeform 15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665" name="Group 153"/>
              <p:cNvGrpSpPr>
                <a:grpSpLocks/>
              </p:cNvGrpSpPr>
              <p:nvPr/>
            </p:nvGrpSpPr>
            <p:grpSpPr bwMode="auto">
              <a:xfrm rot="2864426">
                <a:off x="2386" y="1933"/>
                <a:ext cx="352" cy="88"/>
                <a:chOff x="2221" y="1458"/>
                <a:chExt cx="352" cy="91"/>
              </a:xfrm>
            </p:grpSpPr>
            <p:grpSp>
              <p:nvGrpSpPr>
                <p:cNvPr id="185670" name="Group 154"/>
                <p:cNvGrpSpPr>
                  <a:grpSpLocks/>
                </p:cNvGrpSpPr>
                <p:nvPr/>
              </p:nvGrpSpPr>
              <p:grpSpPr bwMode="auto">
                <a:xfrm>
                  <a:off x="2221" y="1458"/>
                  <a:ext cx="170" cy="33"/>
                  <a:chOff x="2221" y="1458"/>
                  <a:chExt cx="170" cy="33"/>
                </a:xfrm>
              </p:grpSpPr>
              <p:sp>
                <p:nvSpPr>
                  <p:cNvPr id="185680" name="Freeform 15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81" name="Freeform 15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671" name="Group 157"/>
                <p:cNvGrpSpPr>
                  <a:grpSpLocks/>
                </p:cNvGrpSpPr>
                <p:nvPr/>
              </p:nvGrpSpPr>
              <p:grpSpPr bwMode="auto">
                <a:xfrm rot="1356018">
                  <a:off x="2403" y="1516"/>
                  <a:ext cx="170" cy="33"/>
                  <a:chOff x="2221" y="1458"/>
                  <a:chExt cx="170" cy="33"/>
                </a:xfrm>
              </p:grpSpPr>
              <p:sp>
                <p:nvSpPr>
                  <p:cNvPr id="185678" name="Freeform 15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79" name="Freeform 15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676" name="Group 160"/>
              <p:cNvGrpSpPr>
                <a:grpSpLocks/>
              </p:cNvGrpSpPr>
              <p:nvPr/>
            </p:nvGrpSpPr>
            <p:grpSpPr bwMode="auto">
              <a:xfrm rot="-2817006">
                <a:off x="1805" y="1732"/>
                <a:ext cx="352" cy="88"/>
                <a:chOff x="2221" y="1458"/>
                <a:chExt cx="352" cy="91"/>
              </a:xfrm>
            </p:grpSpPr>
            <p:grpSp>
              <p:nvGrpSpPr>
                <p:cNvPr id="185677" name="Group 161"/>
                <p:cNvGrpSpPr>
                  <a:grpSpLocks/>
                </p:cNvGrpSpPr>
                <p:nvPr/>
              </p:nvGrpSpPr>
              <p:grpSpPr bwMode="auto">
                <a:xfrm>
                  <a:off x="2221" y="1458"/>
                  <a:ext cx="170" cy="33"/>
                  <a:chOff x="2221" y="1458"/>
                  <a:chExt cx="170" cy="33"/>
                </a:xfrm>
              </p:grpSpPr>
              <p:sp>
                <p:nvSpPr>
                  <p:cNvPr id="185674" name="Freeform 16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75" name="Freeform 16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682" name="Group 164"/>
                <p:cNvGrpSpPr>
                  <a:grpSpLocks/>
                </p:cNvGrpSpPr>
                <p:nvPr/>
              </p:nvGrpSpPr>
              <p:grpSpPr bwMode="auto">
                <a:xfrm rot="1356018">
                  <a:off x="2403" y="1516"/>
                  <a:ext cx="170" cy="33"/>
                  <a:chOff x="2221" y="1458"/>
                  <a:chExt cx="170" cy="33"/>
                </a:xfrm>
              </p:grpSpPr>
              <p:sp>
                <p:nvSpPr>
                  <p:cNvPr id="185672" name="Freeform 16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73" name="Freeform 16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683" name="Group 167"/>
              <p:cNvGrpSpPr>
                <a:grpSpLocks/>
              </p:cNvGrpSpPr>
              <p:nvPr/>
            </p:nvGrpSpPr>
            <p:grpSpPr bwMode="auto">
              <a:xfrm rot="-5693849">
                <a:off x="1603" y="2008"/>
                <a:ext cx="352" cy="88"/>
                <a:chOff x="2221" y="1458"/>
                <a:chExt cx="352" cy="91"/>
              </a:xfrm>
            </p:grpSpPr>
            <p:grpSp>
              <p:nvGrpSpPr>
                <p:cNvPr id="185688" name="Group 168"/>
                <p:cNvGrpSpPr>
                  <a:grpSpLocks/>
                </p:cNvGrpSpPr>
                <p:nvPr/>
              </p:nvGrpSpPr>
              <p:grpSpPr bwMode="auto">
                <a:xfrm>
                  <a:off x="2221" y="1458"/>
                  <a:ext cx="170" cy="33"/>
                  <a:chOff x="2221" y="1458"/>
                  <a:chExt cx="170" cy="33"/>
                </a:xfrm>
              </p:grpSpPr>
              <p:sp>
                <p:nvSpPr>
                  <p:cNvPr id="185668" name="Freeform 16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69" name="Freeform 17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689" name="Group 171"/>
                <p:cNvGrpSpPr>
                  <a:grpSpLocks/>
                </p:cNvGrpSpPr>
                <p:nvPr/>
              </p:nvGrpSpPr>
              <p:grpSpPr bwMode="auto">
                <a:xfrm rot="1356018">
                  <a:off x="2403" y="1516"/>
                  <a:ext cx="170" cy="33"/>
                  <a:chOff x="2221" y="1458"/>
                  <a:chExt cx="170" cy="33"/>
                </a:xfrm>
              </p:grpSpPr>
              <p:sp>
                <p:nvSpPr>
                  <p:cNvPr id="185666" name="Freeform 17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67" name="Freeform 17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24" name="Group 174"/>
              <p:cNvGrpSpPr>
                <a:grpSpLocks/>
              </p:cNvGrpSpPr>
              <p:nvPr/>
            </p:nvGrpSpPr>
            <p:grpSpPr bwMode="auto">
              <a:xfrm rot="-8478795">
                <a:off x="1658" y="2364"/>
                <a:ext cx="335" cy="91"/>
                <a:chOff x="2221" y="1458"/>
                <a:chExt cx="352" cy="91"/>
              </a:xfrm>
            </p:grpSpPr>
            <p:grpSp>
              <p:nvGrpSpPr>
                <p:cNvPr id="185727" name="Group 175"/>
                <p:cNvGrpSpPr>
                  <a:grpSpLocks/>
                </p:cNvGrpSpPr>
                <p:nvPr/>
              </p:nvGrpSpPr>
              <p:grpSpPr bwMode="auto">
                <a:xfrm>
                  <a:off x="2221" y="1458"/>
                  <a:ext cx="170" cy="33"/>
                  <a:chOff x="2221" y="1458"/>
                  <a:chExt cx="170" cy="33"/>
                </a:xfrm>
              </p:grpSpPr>
              <p:sp>
                <p:nvSpPr>
                  <p:cNvPr id="185662" name="Freeform 17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63" name="Freeform 17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728" name="Group 178"/>
                <p:cNvGrpSpPr>
                  <a:grpSpLocks/>
                </p:cNvGrpSpPr>
                <p:nvPr/>
              </p:nvGrpSpPr>
              <p:grpSpPr bwMode="auto">
                <a:xfrm rot="1356018">
                  <a:off x="2403" y="1516"/>
                  <a:ext cx="170" cy="33"/>
                  <a:chOff x="2221" y="1458"/>
                  <a:chExt cx="170" cy="33"/>
                </a:xfrm>
              </p:grpSpPr>
              <p:sp>
                <p:nvSpPr>
                  <p:cNvPr id="185660" name="Freeform 17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61" name="Freeform 18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35" name="Group 181"/>
              <p:cNvGrpSpPr>
                <a:grpSpLocks/>
              </p:cNvGrpSpPr>
              <p:nvPr/>
            </p:nvGrpSpPr>
            <p:grpSpPr bwMode="auto">
              <a:xfrm rot="5729847">
                <a:off x="2392" y="2285"/>
                <a:ext cx="352" cy="88"/>
                <a:chOff x="2221" y="1458"/>
                <a:chExt cx="352" cy="91"/>
              </a:xfrm>
            </p:grpSpPr>
            <p:grpSp>
              <p:nvGrpSpPr>
                <p:cNvPr id="185759" name="Group 182"/>
                <p:cNvGrpSpPr>
                  <a:grpSpLocks/>
                </p:cNvGrpSpPr>
                <p:nvPr/>
              </p:nvGrpSpPr>
              <p:grpSpPr bwMode="auto">
                <a:xfrm>
                  <a:off x="2221" y="1458"/>
                  <a:ext cx="170" cy="33"/>
                  <a:chOff x="2221" y="1458"/>
                  <a:chExt cx="170" cy="33"/>
                </a:xfrm>
              </p:grpSpPr>
              <p:sp>
                <p:nvSpPr>
                  <p:cNvPr id="185656" name="Freeform 18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57" name="Freeform 18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764" name="Group 185"/>
                <p:cNvGrpSpPr>
                  <a:grpSpLocks/>
                </p:cNvGrpSpPr>
                <p:nvPr/>
              </p:nvGrpSpPr>
              <p:grpSpPr bwMode="auto">
                <a:xfrm rot="1356018">
                  <a:off x="2403" y="1516"/>
                  <a:ext cx="170" cy="33"/>
                  <a:chOff x="2221" y="1458"/>
                  <a:chExt cx="170" cy="33"/>
                </a:xfrm>
              </p:grpSpPr>
              <p:sp>
                <p:nvSpPr>
                  <p:cNvPr id="185654" name="Freeform 18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55" name="Freeform 18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65" name="Group 188"/>
              <p:cNvGrpSpPr>
                <a:grpSpLocks/>
              </p:cNvGrpSpPr>
              <p:nvPr/>
            </p:nvGrpSpPr>
            <p:grpSpPr bwMode="auto">
              <a:xfrm rot="8492915">
                <a:off x="2171" y="2536"/>
                <a:ext cx="335" cy="91"/>
                <a:chOff x="2221" y="1458"/>
                <a:chExt cx="352" cy="91"/>
              </a:xfrm>
            </p:grpSpPr>
            <p:grpSp>
              <p:nvGrpSpPr>
                <p:cNvPr id="185766" name="Group 189"/>
                <p:cNvGrpSpPr>
                  <a:grpSpLocks/>
                </p:cNvGrpSpPr>
                <p:nvPr/>
              </p:nvGrpSpPr>
              <p:grpSpPr bwMode="auto">
                <a:xfrm>
                  <a:off x="2221" y="1458"/>
                  <a:ext cx="170" cy="33"/>
                  <a:chOff x="2221" y="1458"/>
                  <a:chExt cx="170" cy="33"/>
                </a:xfrm>
              </p:grpSpPr>
              <p:sp>
                <p:nvSpPr>
                  <p:cNvPr id="185650" name="Freeform 19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51" name="Freeform 19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767" name="Group 192"/>
                <p:cNvGrpSpPr>
                  <a:grpSpLocks/>
                </p:cNvGrpSpPr>
                <p:nvPr/>
              </p:nvGrpSpPr>
              <p:grpSpPr bwMode="auto">
                <a:xfrm rot="1356018">
                  <a:off x="2403" y="1516"/>
                  <a:ext cx="170" cy="33"/>
                  <a:chOff x="2221" y="1458"/>
                  <a:chExt cx="170" cy="33"/>
                </a:xfrm>
              </p:grpSpPr>
              <p:sp>
                <p:nvSpPr>
                  <p:cNvPr id="185648" name="Freeform 19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49" name="Freeform 19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68" name="Group 196"/>
              <p:cNvGrpSpPr>
                <a:grpSpLocks/>
              </p:cNvGrpSpPr>
              <p:nvPr/>
            </p:nvGrpSpPr>
            <p:grpSpPr bwMode="auto">
              <a:xfrm rot="-9924237">
                <a:off x="1929" y="2569"/>
                <a:ext cx="163" cy="33"/>
                <a:chOff x="2221" y="1458"/>
                <a:chExt cx="170" cy="33"/>
              </a:xfrm>
            </p:grpSpPr>
            <p:sp>
              <p:nvSpPr>
                <p:cNvPr id="185644" name="Freeform 197"/>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45" name="Freeform 198"/>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5567" name="Freeform 203"/>
              <p:cNvSpPr>
                <a:spLocks/>
              </p:cNvSpPr>
              <p:nvPr/>
            </p:nvSpPr>
            <p:spPr bwMode="auto">
              <a:xfrm rot="-10392840">
                <a:off x="2109" y="2608"/>
                <a:ext cx="57" cy="27"/>
              </a:xfrm>
              <a:custGeom>
                <a:avLst/>
                <a:gdLst>
                  <a:gd name="T0" fmla="*/ 2 w 74"/>
                  <a:gd name="T1" fmla="*/ 27 h 23"/>
                  <a:gd name="T2" fmla="*/ 29 w 74"/>
                  <a:gd name="T3" fmla="*/ 23 h 23"/>
                  <a:gd name="T4" fmla="*/ 57 w 74"/>
                  <a:gd name="T5" fmla="*/ 27 h 23"/>
                  <a:gd name="T6" fmla="*/ 57 w 74"/>
                  <a:gd name="T7" fmla="*/ 4 h 23"/>
                  <a:gd name="T8" fmla="*/ 29 w 74"/>
                  <a:gd name="T9" fmla="*/ 0 h 23"/>
                  <a:gd name="T10" fmla="*/ 0 w 74"/>
                  <a:gd name="T11" fmla="*/ 4 h 23"/>
                  <a:gd name="T12" fmla="*/ 2 w 74"/>
                  <a:gd name="T13" fmla="*/ 27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5769" name="Group 391"/>
              <p:cNvGrpSpPr>
                <a:grpSpLocks/>
              </p:cNvGrpSpPr>
              <p:nvPr/>
            </p:nvGrpSpPr>
            <p:grpSpPr bwMode="auto">
              <a:xfrm>
                <a:off x="1661" y="1589"/>
                <a:ext cx="974" cy="1046"/>
                <a:chOff x="1825" y="3359"/>
                <a:chExt cx="1022" cy="1046"/>
              </a:xfrm>
            </p:grpSpPr>
            <p:sp>
              <p:nvSpPr>
                <p:cNvPr id="185569" name="Oval 316"/>
                <p:cNvSpPr>
                  <a:spLocks noChangeArrowheads="1"/>
                </p:cNvSpPr>
                <p:nvPr/>
              </p:nvSpPr>
              <p:spPr bwMode="auto">
                <a:xfrm>
                  <a:off x="1902" y="3456"/>
                  <a:ext cx="945" cy="942"/>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5570" name="Oval 317"/>
                <p:cNvSpPr>
                  <a:spLocks noChangeArrowheads="1"/>
                </p:cNvSpPr>
                <p:nvPr/>
              </p:nvSpPr>
              <p:spPr bwMode="auto">
                <a:xfrm>
                  <a:off x="2148" y="3705"/>
                  <a:ext cx="456" cy="447"/>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71" name="Oval 318"/>
                <p:cNvSpPr>
                  <a:spLocks noChangeArrowheads="1"/>
                </p:cNvSpPr>
                <p:nvPr/>
              </p:nvSpPr>
              <p:spPr bwMode="auto">
                <a:xfrm>
                  <a:off x="2316" y="3870"/>
                  <a:ext cx="117" cy="114"/>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5572" name="Oval 319"/>
                <p:cNvSpPr>
                  <a:spLocks noChangeArrowheads="1"/>
                </p:cNvSpPr>
                <p:nvPr/>
              </p:nvSpPr>
              <p:spPr bwMode="auto">
                <a:xfrm>
                  <a:off x="2241" y="3795"/>
                  <a:ext cx="267" cy="26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73" name="Oval 320"/>
                <p:cNvSpPr>
                  <a:spLocks noChangeArrowheads="1"/>
                </p:cNvSpPr>
                <p:nvPr/>
              </p:nvSpPr>
              <p:spPr bwMode="auto">
                <a:xfrm>
                  <a:off x="2223" y="3780"/>
                  <a:ext cx="300" cy="29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574" name="AutoShape 321"/>
                <p:cNvSpPr>
                  <a:spLocks noChangeArrowheads="1"/>
                </p:cNvSpPr>
                <p:nvPr/>
              </p:nvSpPr>
              <p:spPr bwMode="auto">
                <a:xfrm>
                  <a:off x="2361" y="3733"/>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75" name="AutoShape 322"/>
                <p:cNvSpPr>
                  <a:spLocks noChangeArrowheads="1"/>
                </p:cNvSpPr>
                <p:nvPr/>
              </p:nvSpPr>
              <p:spPr bwMode="auto">
                <a:xfrm>
                  <a:off x="2361" y="4099"/>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76" name="AutoShape 323"/>
                <p:cNvSpPr>
                  <a:spLocks noChangeArrowheads="1"/>
                </p:cNvSpPr>
                <p:nvPr/>
              </p:nvSpPr>
              <p:spPr bwMode="auto">
                <a:xfrm>
                  <a:off x="2545" y="391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77" name="AutoShape 324"/>
                <p:cNvSpPr>
                  <a:spLocks noChangeArrowheads="1"/>
                </p:cNvSpPr>
                <p:nvPr/>
              </p:nvSpPr>
              <p:spPr bwMode="auto">
                <a:xfrm>
                  <a:off x="2171" y="391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78" name="AutoShape 325"/>
                <p:cNvSpPr>
                  <a:spLocks noChangeArrowheads="1"/>
                </p:cNvSpPr>
                <p:nvPr/>
              </p:nvSpPr>
              <p:spPr bwMode="auto">
                <a:xfrm>
                  <a:off x="2449" y="3758"/>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79" name="AutoShape 326"/>
                <p:cNvSpPr>
                  <a:spLocks noChangeArrowheads="1"/>
                </p:cNvSpPr>
                <p:nvPr/>
              </p:nvSpPr>
              <p:spPr bwMode="auto">
                <a:xfrm>
                  <a:off x="2519" y="3824"/>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0" name="AutoShape 327"/>
                <p:cNvSpPr>
                  <a:spLocks noChangeArrowheads="1"/>
                </p:cNvSpPr>
                <p:nvPr/>
              </p:nvSpPr>
              <p:spPr bwMode="auto">
                <a:xfrm>
                  <a:off x="2274" y="3754"/>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1" name="AutoShape 328"/>
                <p:cNvSpPr>
                  <a:spLocks noChangeArrowheads="1"/>
                </p:cNvSpPr>
                <p:nvPr/>
              </p:nvSpPr>
              <p:spPr bwMode="auto">
                <a:xfrm>
                  <a:off x="2203" y="382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2" name="AutoShape 329"/>
                <p:cNvSpPr>
                  <a:spLocks noChangeArrowheads="1"/>
                </p:cNvSpPr>
                <p:nvPr/>
              </p:nvSpPr>
              <p:spPr bwMode="auto">
                <a:xfrm>
                  <a:off x="2524" y="400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3" name="AutoShape 330"/>
                <p:cNvSpPr>
                  <a:spLocks noChangeArrowheads="1"/>
                </p:cNvSpPr>
                <p:nvPr/>
              </p:nvSpPr>
              <p:spPr bwMode="auto">
                <a:xfrm>
                  <a:off x="2454" y="407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4" name="AutoShape 331"/>
                <p:cNvSpPr>
                  <a:spLocks noChangeArrowheads="1"/>
                </p:cNvSpPr>
                <p:nvPr/>
              </p:nvSpPr>
              <p:spPr bwMode="auto">
                <a:xfrm>
                  <a:off x="2195" y="4009"/>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5" name="AutoShape 332"/>
                <p:cNvSpPr>
                  <a:spLocks noChangeArrowheads="1"/>
                </p:cNvSpPr>
                <p:nvPr/>
              </p:nvSpPr>
              <p:spPr bwMode="auto">
                <a:xfrm>
                  <a:off x="2266" y="407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6" name="AutoShape 333"/>
                <p:cNvSpPr>
                  <a:spLocks noChangeArrowheads="1"/>
                </p:cNvSpPr>
                <p:nvPr/>
              </p:nvSpPr>
              <p:spPr bwMode="auto">
                <a:xfrm>
                  <a:off x="2292" y="384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7" name="AutoShape 334"/>
                <p:cNvSpPr>
                  <a:spLocks noChangeArrowheads="1"/>
                </p:cNvSpPr>
                <p:nvPr/>
              </p:nvSpPr>
              <p:spPr bwMode="auto">
                <a:xfrm>
                  <a:off x="2425" y="385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8" name="AutoShape 335"/>
                <p:cNvSpPr>
                  <a:spLocks noChangeArrowheads="1"/>
                </p:cNvSpPr>
                <p:nvPr/>
              </p:nvSpPr>
              <p:spPr bwMode="auto">
                <a:xfrm>
                  <a:off x="2426" y="3982"/>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89" name="AutoShape 336"/>
                <p:cNvSpPr>
                  <a:spLocks noChangeArrowheads="1"/>
                </p:cNvSpPr>
                <p:nvPr/>
              </p:nvSpPr>
              <p:spPr bwMode="auto">
                <a:xfrm>
                  <a:off x="2295" y="398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590" name="Oval 337"/>
                <p:cNvSpPr>
                  <a:spLocks noChangeArrowheads="1"/>
                </p:cNvSpPr>
                <p:nvPr/>
              </p:nvSpPr>
              <p:spPr bwMode="auto">
                <a:xfrm>
                  <a:off x="2136" y="3694"/>
                  <a:ext cx="480" cy="470"/>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grpSp>
              <p:nvGrpSpPr>
                <p:cNvPr id="185770" name="Group 338"/>
                <p:cNvGrpSpPr>
                  <a:grpSpLocks/>
                </p:cNvGrpSpPr>
                <p:nvPr/>
              </p:nvGrpSpPr>
              <p:grpSpPr bwMode="auto">
                <a:xfrm>
                  <a:off x="2338" y="3450"/>
                  <a:ext cx="352" cy="91"/>
                  <a:chOff x="2221" y="1458"/>
                  <a:chExt cx="352" cy="91"/>
                </a:xfrm>
              </p:grpSpPr>
              <p:grpSp>
                <p:nvGrpSpPr>
                  <p:cNvPr id="185771" name="Group 339"/>
                  <p:cNvGrpSpPr>
                    <a:grpSpLocks/>
                  </p:cNvGrpSpPr>
                  <p:nvPr/>
                </p:nvGrpSpPr>
                <p:grpSpPr bwMode="auto">
                  <a:xfrm>
                    <a:off x="2221" y="1458"/>
                    <a:ext cx="170" cy="33"/>
                    <a:chOff x="2221" y="1458"/>
                    <a:chExt cx="170" cy="33"/>
                  </a:xfrm>
                </p:grpSpPr>
                <p:sp>
                  <p:nvSpPr>
                    <p:cNvPr id="185642" name="Freeform 34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43" name="Freeform 34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772" name="Group 342"/>
                  <p:cNvGrpSpPr>
                    <a:grpSpLocks/>
                  </p:cNvGrpSpPr>
                  <p:nvPr/>
                </p:nvGrpSpPr>
                <p:grpSpPr bwMode="auto">
                  <a:xfrm rot="1356018">
                    <a:off x="2403" y="1516"/>
                    <a:ext cx="170" cy="33"/>
                    <a:chOff x="2221" y="1458"/>
                    <a:chExt cx="170" cy="33"/>
                  </a:xfrm>
                </p:grpSpPr>
                <p:sp>
                  <p:nvSpPr>
                    <p:cNvPr id="185640" name="Freeform 34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41" name="Freeform 34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88" name="Group 345"/>
                <p:cNvGrpSpPr>
                  <a:grpSpLocks/>
                </p:cNvGrpSpPr>
                <p:nvPr/>
              </p:nvGrpSpPr>
              <p:grpSpPr bwMode="auto">
                <a:xfrm rot="2864426">
                  <a:off x="2611" y="3690"/>
                  <a:ext cx="352" cy="91"/>
                  <a:chOff x="2221" y="1458"/>
                  <a:chExt cx="352" cy="91"/>
                </a:xfrm>
              </p:grpSpPr>
              <p:grpSp>
                <p:nvGrpSpPr>
                  <p:cNvPr id="185789" name="Group 346"/>
                  <p:cNvGrpSpPr>
                    <a:grpSpLocks/>
                  </p:cNvGrpSpPr>
                  <p:nvPr/>
                </p:nvGrpSpPr>
                <p:grpSpPr bwMode="auto">
                  <a:xfrm>
                    <a:off x="2221" y="1458"/>
                    <a:ext cx="170" cy="33"/>
                    <a:chOff x="2221" y="1458"/>
                    <a:chExt cx="170" cy="33"/>
                  </a:xfrm>
                </p:grpSpPr>
                <p:sp>
                  <p:nvSpPr>
                    <p:cNvPr id="185636" name="Freeform 347"/>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37" name="Freeform 348"/>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790" name="Group 349"/>
                  <p:cNvGrpSpPr>
                    <a:grpSpLocks/>
                  </p:cNvGrpSpPr>
                  <p:nvPr/>
                </p:nvGrpSpPr>
                <p:grpSpPr bwMode="auto">
                  <a:xfrm rot="1356018">
                    <a:off x="2403" y="1516"/>
                    <a:ext cx="170" cy="33"/>
                    <a:chOff x="2221" y="1458"/>
                    <a:chExt cx="170" cy="33"/>
                  </a:xfrm>
                </p:grpSpPr>
                <p:sp>
                  <p:nvSpPr>
                    <p:cNvPr id="185634" name="Freeform 35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35" name="Freeform 35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791" name="Group 352"/>
                <p:cNvGrpSpPr>
                  <a:grpSpLocks/>
                </p:cNvGrpSpPr>
                <p:nvPr/>
              </p:nvGrpSpPr>
              <p:grpSpPr bwMode="auto">
                <a:xfrm rot="-2817006">
                  <a:off x="1975" y="3489"/>
                  <a:ext cx="352" cy="91"/>
                  <a:chOff x="2221" y="1458"/>
                  <a:chExt cx="352" cy="91"/>
                </a:xfrm>
              </p:grpSpPr>
              <p:grpSp>
                <p:nvGrpSpPr>
                  <p:cNvPr id="185792" name="Group 353"/>
                  <p:cNvGrpSpPr>
                    <a:grpSpLocks/>
                  </p:cNvGrpSpPr>
                  <p:nvPr/>
                </p:nvGrpSpPr>
                <p:grpSpPr bwMode="auto">
                  <a:xfrm>
                    <a:off x="2221" y="1458"/>
                    <a:ext cx="170" cy="33"/>
                    <a:chOff x="2221" y="1458"/>
                    <a:chExt cx="170" cy="33"/>
                  </a:xfrm>
                </p:grpSpPr>
                <p:sp>
                  <p:nvSpPr>
                    <p:cNvPr id="185630" name="Freeform 354"/>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31" name="Freeform 355"/>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808" name="Group 356"/>
                  <p:cNvGrpSpPr>
                    <a:grpSpLocks/>
                  </p:cNvGrpSpPr>
                  <p:nvPr/>
                </p:nvGrpSpPr>
                <p:grpSpPr bwMode="auto">
                  <a:xfrm rot="1356018">
                    <a:off x="2403" y="1516"/>
                    <a:ext cx="170" cy="33"/>
                    <a:chOff x="2221" y="1458"/>
                    <a:chExt cx="170" cy="33"/>
                  </a:xfrm>
                </p:grpSpPr>
                <p:sp>
                  <p:nvSpPr>
                    <p:cNvPr id="185628" name="Freeform 357"/>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29" name="Freeform 358"/>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809" name="Group 359"/>
                <p:cNvGrpSpPr>
                  <a:grpSpLocks/>
                </p:cNvGrpSpPr>
                <p:nvPr/>
              </p:nvGrpSpPr>
              <p:grpSpPr bwMode="auto">
                <a:xfrm rot="-5693849">
                  <a:off x="1759" y="3778"/>
                  <a:ext cx="352" cy="91"/>
                  <a:chOff x="2221" y="1458"/>
                  <a:chExt cx="352" cy="91"/>
                </a:xfrm>
              </p:grpSpPr>
              <p:grpSp>
                <p:nvGrpSpPr>
                  <p:cNvPr id="185810" name="Group 360"/>
                  <p:cNvGrpSpPr>
                    <a:grpSpLocks/>
                  </p:cNvGrpSpPr>
                  <p:nvPr/>
                </p:nvGrpSpPr>
                <p:grpSpPr bwMode="auto">
                  <a:xfrm>
                    <a:off x="2221" y="1458"/>
                    <a:ext cx="170" cy="33"/>
                    <a:chOff x="2221" y="1458"/>
                    <a:chExt cx="170" cy="33"/>
                  </a:xfrm>
                </p:grpSpPr>
                <p:sp>
                  <p:nvSpPr>
                    <p:cNvPr id="185624" name="Freeform 361"/>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25" name="Freeform 362"/>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811" name="Group 363"/>
                  <p:cNvGrpSpPr>
                    <a:grpSpLocks/>
                  </p:cNvGrpSpPr>
                  <p:nvPr/>
                </p:nvGrpSpPr>
                <p:grpSpPr bwMode="auto">
                  <a:xfrm rot="1356018">
                    <a:off x="2403" y="1516"/>
                    <a:ext cx="170" cy="33"/>
                    <a:chOff x="2221" y="1458"/>
                    <a:chExt cx="170" cy="33"/>
                  </a:xfrm>
                </p:grpSpPr>
                <p:sp>
                  <p:nvSpPr>
                    <p:cNvPr id="185622" name="Freeform 364"/>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23" name="Freeform 365"/>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812" name="Group 366"/>
                <p:cNvGrpSpPr>
                  <a:grpSpLocks/>
                </p:cNvGrpSpPr>
                <p:nvPr/>
              </p:nvGrpSpPr>
              <p:grpSpPr bwMode="auto">
                <a:xfrm rot="-8478795">
                  <a:off x="1825" y="4134"/>
                  <a:ext cx="352" cy="91"/>
                  <a:chOff x="2221" y="1458"/>
                  <a:chExt cx="352" cy="91"/>
                </a:xfrm>
              </p:grpSpPr>
              <p:grpSp>
                <p:nvGrpSpPr>
                  <p:cNvPr id="185828" name="Group 367"/>
                  <p:cNvGrpSpPr>
                    <a:grpSpLocks/>
                  </p:cNvGrpSpPr>
                  <p:nvPr/>
                </p:nvGrpSpPr>
                <p:grpSpPr bwMode="auto">
                  <a:xfrm>
                    <a:off x="2221" y="1458"/>
                    <a:ext cx="170" cy="33"/>
                    <a:chOff x="2221" y="1458"/>
                    <a:chExt cx="170" cy="33"/>
                  </a:xfrm>
                </p:grpSpPr>
                <p:sp>
                  <p:nvSpPr>
                    <p:cNvPr id="185618" name="Freeform 36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19" name="Freeform 36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829" name="Group 370"/>
                  <p:cNvGrpSpPr>
                    <a:grpSpLocks/>
                  </p:cNvGrpSpPr>
                  <p:nvPr/>
                </p:nvGrpSpPr>
                <p:grpSpPr bwMode="auto">
                  <a:xfrm rot="1356018">
                    <a:off x="2403" y="1516"/>
                    <a:ext cx="170" cy="33"/>
                    <a:chOff x="2221" y="1458"/>
                    <a:chExt cx="170" cy="33"/>
                  </a:xfrm>
                </p:grpSpPr>
                <p:sp>
                  <p:nvSpPr>
                    <p:cNvPr id="185616" name="Freeform 371"/>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17" name="Freeform 372"/>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830" name="Group 373"/>
                <p:cNvGrpSpPr>
                  <a:grpSpLocks/>
                </p:cNvGrpSpPr>
                <p:nvPr/>
              </p:nvGrpSpPr>
              <p:grpSpPr bwMode="auto">
                <a:xfrm rot="5729847">
                  <a:off x="2622" y="4055"/>
                  <a:ext cx="352" cy="91"/>
                  <a:chOff x="2221" y="1458"/>
                  <a:chExt cx="352" cy="91"/>
                </a:xfrm>
              </p:grpSpPr>
              <p:grpSp>
                <p:nvGrpSpPr>
                  <p:cNvPr id="185831" name="Group 374"/>
                  <p:cNvGrpSpPr>
                    <a:grpSpLocks/>
                  </p:cNvGrpSpPr>
                  <p:nvPr/>
                </p:nvGrpSpPr>
                <p:grpSpPr bwMode="auto">
                  <a:xfrm>
                    <a:off x="2221" y="1458"/>
                    <a:ext cx="170" cy="33"/>
                    <a:chOff x="2221" y="1458"/>
                    <a:chExt cx="170" cy="33"/>
                  </a:xfrm>
                </p:grpSpPr>
                <p:sp>
                  <p:nvSpPr>
                    <p:cNvPr id="185612" name="Freeform 37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13" name="Freeform 37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832" name="Group 377"/>
                  <p:cNvGrpSpPr>
                    <a:grpSpLocks/>
                  </p:cNvGrpSpPr>
                  <p:nvPr/>
                </p:nvGrpSpPr>
                <p:grpSpPr bwMode="auto">
                  <a:xfrm rot="1356018">
                    <a:off x="2403" y="1516"/>
                    <a:ext cx="170" cy="33"/>
                    <a:chOff x="2221" y="1458"/>
                    <a:chExt cx="170" cy="33"/>
                  </a:xfrm>
                </p:grpSpPr>
                <p:sp>
                  <p:nvSpPr>
                    <p:cNvPr id="185610" name="Freeform 37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11" name="Freeform 37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849" name="Group 380"/>
                <p:cNvGrpSpPr>
                  <a:grpSpLocks/>
                </p:cNvGrpSpPr>
                <p:nvPr/>
              </p:nvGrpSpPr>
              <p:grpSpPr bwMode="auto">
                <a:xfrm rot="8492915">
                  <a:off x="2363" y="4306"/>
                  <a:ext cx="352" cy="91"/>
                  <a:chOff x="2221" y="1458"/>
                  <a:chExt cx="352" cy="91"/>
                </a:xfrm>
              </p:grpSpPr>
              <p:grpSp>
                <p:nvGrpSpPr>
                  <p:cNvPr id="185850" name="Group 381"/>
                  <p:cNvGrpSpPr>
                    <a:grpSpLocks/>
                  </p:cNvGrpSpPr>
                  <p:nvPr/>
                </p:nvGrpSpPr>
                <p:grpSpPr bwMode="auto">
                  <a:xfrm>
                    <a:off x="2221" y="1458"/>
                    <a:ext cx="170" cy="33"/>
                    <a:chOff x="2221" y="1458"/>
                    <a:chExt cx="170" cy="33"/>
                  </a:xfrm>
                </p:grpSpPr>
                <p:sp>
                  <p:nvSpPr>
                    <p:cNvPr id="185606" name="Freeform 38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07" name="Freeform 38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5851" name="Group 384"/>
                  <p:cNvGrpSpPr>
                    <a:grpSpLocks/>
                  </p:cNvGrpSpPr>
                  <p:nvPr/>
                </p:nvGrpSpPr>
                <p:grpSpPr bwMode="auto">
                  <a:xfrm rot="1356018">
                    <a:off x="2403" y="1516"/>
                    <a:ext cx="170" cy="33"/>
                    <a:chOff x="2221" y="1458"/>
                    <a:chExt cx="170" cy="33"/>
                  </a:xfrm>
                </p:grpSpPr>
                <p:sp>
                  <p:nvSpPr>
                    <p:cNvPr id="185604" name="Freeform 38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05" name="Freeform 38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5852" name="Group 387"/>
                <p:cNvGrpSpPr>
                  <a:grpSpLocks/>
                </p:cNvGrpSpPr>
                <p:nvPr/>
              </p:nvGrpSpPr>
              <p:grpSpPr bwMode="auto">
                <a:xfrm rot="-9924237">
                  <a:off x="2124" y="4342"/>
                  <a:ext cx="170" cy="33"/>
                  <a:chOff x="2221" y="1458"/>
                  <a:chExt cx="170" cy="33"/>
                </a:xfrm>
              </p:grpSpPr>
              <p:sp>
                <p:nvSpPr>
                  <p:cNvPr id="185600" name="Freeform 38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601" name="Freeform 38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5599" name="Freeform 390"/>
                <p:cNvSpPr>
                  <a:spLocks/>
                </p:cNvSpPr>
                <p:nvPr/>
              </p:nvSpPr>
              <p:spPr bwMode="auto">
                <a:xfrm rot="-10392840">
                  <a:off x="2298" y="4378"/>
                  <a:ext cx="60" cy="27"/>
                </a:xfrm>
                <a:custGeom>
                  <a:avLst/>
                  <a:gdLst>
                    <a:gd name="T0" fmla="*/ 2 w 74"/>
                    <a:gd name="T1" fmla="*/ 27 h 23"/>
                    <a:gd name="T2" fmla="*/ 31 w 74"/>
                    <a:gd name="T3" fmla="*/ 23 h 23"/>
                    <a:gd name="T4" fmla="*/ 60 w 74"/>
                    <a:gd name="T5" fmla="*/ 27 h 23"/>
                    <a:gd name="T6" fmla="*/ 60 w 74"/>
                    <a:gd name="T7" fmla="*/ 4 h 23"/>
                    <a:gd name="T8" fmla="*/ 31 w 74"/>
                    <a:gd name="T9" fmla="*/ 0 h 23"/>
                    <a:gd name="T10" fmla="*/ 0 w 74"/>
                    <a:gd name="T11" fmla="*/ 4 h 23"/>
                    <a:gd name="T12" fmla="*/ 2 w 74"/>
                    <a:gd name="T13" fmla="*/ 27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sp>
          <p:nvSpPr>
            <p:cNvPr id="185413" name="Line 641"/>
            <p:cNvSpPr>
              <a:spLocks noChangeShapeType="1"/>
            </p:cNvSpPr>
            <p:nvPr/>
          </p:nvSpPr>
          <p:spPr bwMode="auto">
            <a:xfrm>
              <a:off x="2130425" y="3322639"/>
              <a:ext cx="0" cy="706437"/>
            </a:xfrm>
            <a:prstGeom prst="line">
              <a:avLst/>
            </a:prstGeom>
            <a:noFill/>
            <a:ln w="9525">
              <a:solidFill>
                <a:schemeClr val="tx1"/>
              </a:solidFill>
              <a:round/>
              <a:headEnd/>
              <a:tailEnd/>
            </a:ln>
          </p:spPr>
          <p:txBody>
            <a:bodyPr/>
            <a:lstStyle/>
            <a:p>
              <a:endParaRPr lang="en-US" dirty="0"/>
            </a:p>
          </p:txBody>
        </p:sp>
        <p:sp>
          <p:nvSpPr>
            <p:cNvPr id="185414" name="Line 642"/>
            <p:cNvSpPr>
              <a:spLocks noChangeShapeType="1"/>
            </p:cNvSpPr>
            <p:nvPr/>
          </p:nvSpPr>
          <p:spPr bwMode="auto">
            <a:xfrm>
              <a:off x="4621213" y="3317876"/>
              <a:ext cx="0" cy="695325"/>
            </a:xfrm>
            <a:prstGeom prst="line">
              <a:avLst/>
            </a:prstGeom>
            <a:noFill/>
            <a:ln w="9525">
              <a:solidFill>
                <a:schemeClr val="tx1"/>
              </a:solidFill>
              <a:round/>
              <a:headEnd/>
              <a:tailEnd/>
            </a:ln>
          </p:spPr>
          <p:txBody>
            <a:bodyPr/>
            <a:lstStyle/>
            <a:p>
              <a:endParaRPr lang="en-US" dirty="0"/>
            </a:p>
          </p:txBody>
        </p:sp>
        <p:grpSp>
          <p:nvGrpSpPr>
            <p:cNvPr id="185853" name="Group 648"/>
            <p:cNvGrpSpPr>
              <a:grpSpLocks/>
            </p:cNvGrpSpPr>
            <p:nvPr/>
          </p:nvGrpSpPr>
          <p:grpSpPr bwMode="auto">
            <a:xfrm>
              <a:off x="1887539" y="2200275"/>
              <a:ext cx="2986087" cy="1101725"/>
              <a:chOff x="1311" y="822"/>
              <a:chExt cx="1665" cy="627"/>
            </a:xfrm>
          </p:grpSpPr>
          <p:grpSp>
            <p:nvGrpSpPr>
              <p:cNvPr id="185854" name="Group 645"/>
              <p:cNvGrpSpPr>
                <a:grpSpLocks/>
              </p:cNvGrpSpPr>
              <p:nvPr/>
            </p:nvGrpSpPr>
            <p:grpSpPr bwMode="auto">
              <a:xfrm>
                <a:off x="1311" y="822"/>
                <a:ext cx="1665" cy="627"/>
                <a:chOff x="1311" y="1026"/>
                <a:chExt cx="1665" cy="423"/>
              </a:xfrm>
            </p:grpSpPr>
            <p:sp>
              <p:nvSpPr>
                <p:cNvPr id="185535" name="Freeform 643"/>
                <p:cNvSpPr>
                  <a:spLocks/>
                </p:cNvSpPr>
                <p:nvPr/>
              </p:nvSpPr>
              <p:spPr bwMode="auto">
                <a:xfrm>
                  <a:off x="2145" y="1026"/>
                  <a:ext cx="831" cy="423"/>
                </a:xfrm>
                <a:custGeom>
                  <a:avLst/>
                  <a:gdLst>
                    <a:gd name="T0" fmla="*/ 0 w 816"/>
                    <a:gd name="T1" fmla="*/ 420 h 423"/>
                    <a:gd name="T2" fmla="*/ 690 w 816"/>
                    <a:gd name="T3" fmla="*/ 423 h 423"/>
                    <a:gd name="T4" fmla="*/ 767 w 816"/>
                    <a:gd name="T5" fmla="*/ 72 h 423"/>
                    <a:gd name="T6" fmla="*/ 788 w 816"/>
                    <a:gd name="T7" fmla="*/ 45 h 423"/>
                    <a:gd name="T8" fmla="*/ 831 w 816"/>
                    <a:gd name="T9" fmla="*/ 18 h 423"/>
                    <a:gd name="T10" fmla="*/ 825 w 816"/>
                    <a:gd name="T11" fmla="*/ 0 h 423"/>
                    <a:gd name="T12" fmla="*/ 0 w 816"/>
                    <a:gd name="T13" fmla="*/ 0 h 423"/>
                    <a:gd name="T14" fmla="*/ 0 w 816"/>
                    <a:gd name="T15" fmla="*/ 420 h 423"/>
                    <a:gd name="T16" fmla="*/ 0 60000 65536"/>
                    <a:gd name="T17" fmla="*/ 0 60000 65536"/>
                    <a:gd name="T18" fmla="*/ 0 60000 65536"/>
                    <a:gd name="T19" fmla="*/ 0 60000 65536"/>
                    <a:gd name="T20" fmla="*/ 0 60000 65536"/>
                    <a:gd name="T21" fmla="*/ 0 60000 65536"/>
                    <a:gd name="T22" fmla="*/ 0 60000 65536"/>
                    <a:gd name="T23" fmla="*/ 0 60000 65536"/>
                    <a:gd name="T24" fmla="*/ 0 w 816"/>
                    <a:gd name="T25" fmla="*/ 0 h 423"/>
                    <a:gd name="T26" fmla="*/ 816 w 816"/>
                    <a:gd name="T27" fmla="*/ 423 h 4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6" h="423">
                      <a:moveTo>
                        <a:pt x="0" y="420"/>
                      </a:moveTo>
                      <a:lnTo>
                        <a:pt x="678" y="423"/>
                      </a:lnTo>
                      <a:lnTo>
                        <a:pt x="753" y="72"/>
                      </a:lnTo>
                      <a:lnTo>
                        <a:pt x="774" y="45"/>
                      </a:lnTo>
                      <a:lnTo>
                        <a:pt x="816" y="18"/>
                      </a:lnTo>
                      <a:lnTo>
                        <a:pt x="810" y="0"/>
                      </a:lnTo>
                      <a:lnTo>
                        <a:pt x="0" y="0"/>
                      </a:lnTo>
                      <a:lnTo>
                        <a:pt x="0" y="42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536" name="Freeform 644"/>
                <p:cNvSpPr>
                  <a:spLocks/>
                </p:cNvSpPr>
                <p:nvPr/>
              </p:nvSpPr>
              <p:spPr bwMode="auto">
                <a:xfrm flipH="1">
                  <a:off x="1311" y="1026"/>
                  <a:ext cx="831" cy="423"/>
                </a:xfrm>
                <a:custGeom>
                  <a:avLst/>
                  <a:gdLst>
                    <a:gd name="T0" fmla="*/ 0 w 816"/>
                    <a:gd name="T1" fmla="*/ 420 h 423"/>
                    <a:gd name="T2" fmla="*/ 690 w 816"/>
                    <a:gd name="T3" fmla="*/ 423 h 423"/>
                    <a:gd name="T4" fmla="*/ 767 w 816"/>
                    <a:gd name="T5" fmla="*/ 72 h 423"/>
                    <a:gd name="T6" fmla="*/ 788 w 816"/>
                    <a:gd name="T7" fmla="*/ 45 h 423"/>
                    <a:gd name="T8" fmla="*/ 831 w 816"/>
                    <a:gd name="T9" fmla="*/ 18 h 423"/>
                    <a:gd name="T10" fmla="*/ 825 w 816"/>
                    <a:gd name="T11" fmla="*/ 0 h 423"/>
                    <a:gd name="T12" fmla="*/ 0 w 816"/>
                    <a:gd name="T13" fmla="*/ 0 h 423"/>
                    <a:gd name="T14" fmla="*/ 0 w 816"/>
                    <a:gd name="T15" fmla="*/ 420 h 423"/>
                    <a:gd name="T16" fmla="*/ 0 60000 65536"/>
                    <a:gd name="T17" fmla="*/ 0 60000 65536"/>
                    <a:gd name="T18" fmla="*/ 0 60000 65536"/>
                    <a:gd name="T19" fmla="*/ 0 60000 65536"/>
                    <a:gd name="T20" fmla="*/ 0 60000 65536"/>
                    <a:gd name="T21" fmla="*/ 0 60000 65536"/>
                    <a:gd name="T22" fmla="*/ 0 60000 65536"/>
                    <a:gd name="T23" fmla="*/ 0 60000 65536"/>
                    <a:gd name="T24" fmla="*/ 0 w 816"/>
                    <a:gd name="T25" fmla="*/ 0 h 423"/>
                    <a:gd name="T26" fmla="*/ 816 w 816"/>
                    <a:gd name="T27" fmla="*/ 423 h 4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6" h="423">
                      <a:moveTo>
                        <a:pt x="0" y="420"/>
                      </a:moveTo>
                      <a:lnTo>
                        <a:pt x="678" y="423"/>
                      </a:lnTo>
                      <a:lnTo>
                        <a:pt x="753" y="72"/>
                      </a:lnTo>
                      <a:lnTo>
                        <a:pt x="774" y="45"/>
                      </a:lnTo>
                      <a:lnTo>
                        <a:pt x="816" y="18"/>
                      </a:lnTo>
                      <a:lnTo>
                        <a:pt x="810" y="0"/>
                      </a:lnTo>
                      <a:lnTo>
                        <a:pt x="0" y="0"/>
                      </a:lnTo>
                      <a:lnTo>
                        <a:pt x="0" y="42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5533" name="Rectangle 646"/>
              <p:cNvSpPr>
                <a:spLocks noChangeArrowheads="1"/>
              </p:cNvSpPr>
              <p:nvPr/>
            </p:nvSpPr>
            <p:spPr bwMode="auto">
              <a:xfrm>
                <a:off x="2103" y="825"/>
                <a:ext cx="72" cy="621"/>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sp>
            <p:nvSpPr>
              <p:cNvPr id="185534" name="Line 647"/>
              <p:cNvSpPr>
                <a:spLocks noChangeShapeType="1"/>
              </p:cNvSpPr>
              <p:nvPr/>
            </p:nvSpPr>
            <p:spPr bwMode="auto">
              <a:xfrm>
                <a:off x="1317" y="843"/>
                <a:ext cx="1647" cy="0"/>
              </a:xfrm>
              <a:prstGeom prst="line">
                <a:avLst/>
              </a:prstGeom>
              <a:noFill/>
              <a:ln w="9525">
                <a:solidFill>
                  <a:schemeClr val="tx1"/>
                </a:solidFill>
                <a:round/>
                <a:headEnd/>
                <a:tailEnd/>
              </a:ln>
            </p:spPr>
            <p:txBody>
              <a:bodyPr/>
              <a:lstStyle/>
              <a:p>
                <a:endParaRPr lang="en-US" dirty="0"/>
              </a:p>
            </p:txBody>
          </p:sp>
        </p:grpSp>
        <p:sp>
          <p:nvSpPr>
            <p:cNvPr id="185416" name="Oval 672"/>
            <p:cNvSpPr>
              <a:spLocks noChangeArrowheads="1"/>
            </p:cNvSpPr>
            <p:nvPr/>
          </p:nvSpPr>
          <p:spPr bwMode="auto">
            <a:xfrm>
              <a:off x="4975225" y="3730626"/>
              <a:ext cx="463550" cy="8255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5417" name="AutoShape 656"/>
            <p:cNvSpPr>
              <a:spLocks noChangeArrowheads="1"/>
            </p:cNvSpPr>
            <p:nvPr/>
          </p:nvSpPr>
          <p:spPr bwMode="auto">
            <a:xfrm flipV="1">
              <a:off x="5148264" y="3532189"/>
              <a:ext cx="160337" cy="234951"/>
            </a:xfrm>
            <a:custGeom>
              <a:avLst/>
              <a:gdLst>
                <a:gd name="T0" fmla="*/ 1131719 w 21600"/>
                <a:gd name="T1" fmla="*/ 1277829 h 21600"/>
                <a:gd name="T2" fmla="*/ 595095 w 21600"/>
                <a:gd name="T3" fmla="*/ 2555647 h 21600"/>
                <a:gd name="T4" fmla="*/ 58464 w 21600"/>
                <a:gd name="T5" fmla="*/ 1277829 h 21600"/>
                <a:gd name="T6" fmla="*/ 595095 w 21600"/>
                <a:gd name="T7" fmla="*/ 0 h 21600"/>
                <a:gd name="T8" fmla="*/ 0 60000 65536"/>
                <a:gd name="T9" fmla="*/ 0 60000 65536"/>
                <a:gd name="T10" fmla="*/ 0 60000 65536"/>
                <a:gd name="T11" fmla="*/ 0 60000 65536"/>
                <a:gd name="T12" fmla="*/ 2861 w 21600"/>
                <a:gd name="T13" fmla="*/ 2861 h 21600"/>
                <a:gd name="T14" fmla="*/ 18739 w 21600"/>
                <a:gd name="T15" fmla="*/ 1873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sp>
          <p:nvSpPr>
            <p:cNvPr id="185418" name="Freeform 658"/>
            <p:cNvSpPr>
              <a:spLocks/>
            </p:cNvSpPr>
            <p:nvPr/>
          </p:nvSpPr>
          <p:spPr bwMode="auto">
            <a:xfrm>
              <a:off x="5175250" y="3314700"/>
              <a:ext cx="101600" cy="217488"/>
            </a:xfrm>
            <a:custGeom>
              <a:avLst/>
              <a:gdLst>
                <a:gd name="T0" fmla="*/ 10160 w 60"/>
                <a:gd name="T1" fmla="*/ 217488 h 154"/>
                <a:gd name="T2" fmla="*/ 84667 w 60"/>
                <a:gd name="T3" fmla="*/ 217488 h 154"/>
                <a:gd name="T4" fmla="*/ 101600 w 60"/>
                <a:gd name="T5" fmla="*/ 107332 h 154"/>
                <a:gd name="T6" fmla="*/ 84667 w 60"/>
                <a:gd name="T7" fmla="*/ 0 h 154"/>
                <a:gd name="T8" fmla="*/ 13547 w 60"/>
                <a:gd name="T9" fmla="*/ 0 h 154"/>
                <a:gd name="T10" fmla="*/ 0 w 60"/>
                <a:gd name="T11" fmla="*/ 107332 h 154"/>
                <a:gd name="T12" fmla="*/ 10160 w 60"/>
                <a:gd name="T13" fmla="*/ 217488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19" name="Line 659"/>
            <p:cNvSpPr>
              <a:spLocks noChangeShapeType="1"/>
            </p:cNvSpPr>
            <p:nvPr/>
          </p:nvSpPr>
          <p:spPr bwMode="auto">
            <a:xfrm>
              <a:off x="5189539" y="3513139"/>
              <a:ext cx="71437" cy="1587"/>
            </a:xfrm>
            <a:prstGeom prst="line">
              <a:avLst/>
            </a:prstGeom>
            <a:noFill/>
            <a:ln w="9525">
              <a:solidFill>
                <a:schemeClr val="tx1"/>
              </a:solidFill>
              <a:round/>
              <a:headEnd/>
              <a:tailEnd/>
            </a:ln>
          </p:spPr>
          <p:txBody>
            <a:bodyPr/>
            <a:lstStyle/>
            <a:p>
              <a:endParaRPr lang="en-US" dirty="0"/>
            </a:p>
          </p:txBody>
        </p:sp>
        <p:sp>
          <p:nvSpPr>
            <p:cNvPr id="185420" name="Line 660"/>
            <p:cNvSpPr>
              <a:spLocks noChangeShapeType="1"/>
            </p:cNvSpPr>
            <p:nvPr/>
          </p:nvSpPr>
          <p:spPr bwMode="auto">
            <a:xfrm>
              <a:off x="5181601" y="3490913"/>
              <a:ext cx="80963" cy="1587"/>
            </a:xfrm>
            <a:prstGeom prst="line">
              <a:avLst/>
            </a:prstGeom>
            <a:noFill/>
            <a:ln w="9525">
              <a:solidFill>
                <a:schemeClr val="tx1"/>
              </a:solidFill>
              <a:round/>
              <a:headEnd/>
              <a:tailEnd/>
            </a:ln>
          </p:spPr>
          <p:txBody>
            <a:bodyPr/>
            <a:lstStyle/>
            <a:p>
              <a:endParaRPr lang="en-US" dirty="0"/>
            </a:p>
          </p:txBody>
        </p:sp>
        <p:sp>
          <p:nvSpPr>
            <p:cNvPr id="185421" name="Line 661"/>
            <p:cNvSpPr>
              <a:spLocks noChangeShapeType="1"/>
            </p:cNvSpPr>
            <p:nvPr/>
          </p:nvSpPr>
          <p:spPr bwMode="auto">
            <a:xfrm>
              <a:off x="5184776" y="3463926"/>
              <a:ext cx="85725" cy="1588"/>
            </a:xfrm>
            <a:prstGeom prst="line">
              <a:avLst/>
            </a:prstGeom>
            <a:noFill/>
            <a:ln w="9525">
              <a:solidFill>
                <a:schemeClr val="tx1"/>
              </a:solidFill>
              <a:round/>
              <a:headEnd/>
              <a:tailEnd/>
            </a:ln>
          </p:spPr>
          <p:txBody>
            <a:bodyPr/>
            <a:lstStyle/>
            <a:p>
              <a:endParaRPr lang="en-US" dirty="0"/>
            </a:p>
          </p:txBody>
        </p:sp>
        <p:sp>
          <p:nvSpPr>
            <p:cNvPr id="185422" name="Line 662"/>
            <p:cNvSpPr>
              <a:spLocks noChangeShapeType="1"/>
            </p:cNvSpPr>
            <p:nvPr/>
          </p:nvSpPr>
          <p:spPr bwMode="auto">
            <a:xfrm>
              <a:off x="5175251" y="3448051"/>
              <a:ext cx="98425" cy="0"/>
            </a:xfrm>
            <a:prstGeom prst="line">
              <a:avLst/>
            </a:prstGeom>
            <a:noFill/>
            <a:ln w="9525">
              <a:solidFill>
                <a:schemeClr val="tx1"/>
              </a:solidFill>
              <a:round/>
              <a:headEnd/>
              <a:tailEnd/>
            </a:ln>
          </p:spPr>
          <p:txBody>
            <a:bodyPr/>
            <a:lstStyle/>
            <a:p>
              <a:endParaRPr lang="en-US" dirty="0"/>
            </a:p>
          </p:txBody>
        </p:sp>
        <p:sp>
          <p:nvSpPr>
            <p:cNvPr id="185423" name="Line 663"/>
            <p:cNvSpPr>
              <a:spLocks noChangeShapeType="1"/>
            </p:cNvSpPr>
            <p:nvPr/>
          </p:nvSpPr>
          <p:spPr bwMode="auto">
            <a:xfrm>
              <a:off x="5175251" y="3425826"/>
              <a:ext cx="98425" cy="1588"/>
            </a:xfrm>
            <a:prstGeom prst="line">
              <a:avLst/>
            </a:prstGeom>
            <a:noFill/>
            <a:ln w="9525">
              <a:solidFill>
                <a:schemeClr val="tx1"/>
              </a:solidFill>
              <a:round/>
              <a:headEnd/>
              <a:tailEnd/>
            </a:ln>
          </p:spPr>
          <p:txBody>
            <a:bodyPr/>
            <a:lstStyle/>
            <a:p>
              <a:endParaRPr lang="en-US" dirty="0"/>
            </a:p>
          </p:txBody>
        </p:sp>
        <p:sp>
          <p:nvSpPr>
            <p:cNvPr id="185424" name="Line 664"/>
            <p:cNvSpPr>
              <a:spLocks noChangeShapeType="1"/>
            </p:cNvSpPr>
            <p:nvPr/>
          </p:nvSpPr>
          <p:spPr bwMode="auto">
            <a:xfrm>
              <a:off x="5181600" y="3398839"/>
              <a:ext cx="88900" cy="1587"/>
            </a:xfrm>
            <a:prstGeom prst="line">
              <a:avLst/>
            </a:prstGeom>
            <a:noFill/>
            <a:ln w="9525">
              <a:solidFill>
                <a:schemeClr val="tx1"/>
              </a:solidFill>
              <a:round/>
              <a:headEnd/>
              <a:tailEnd/>
            </a:ln>
          </p:spPr>
          <p:txBody>
            <a:bodyPr/>
            <a:lstStyle/>
            <a:p>
              <a:endParaRPr lang="en-US" dirty="0"/>
            </a:p>
          </p:txBody>
        </p:sp>
        <p:sp>
          <p:nvSpPr>
            <p:cNvPr id="185425" name="Line 665"/>
            <p:cNvSpPr>
              <a:spLocks noChangeShapeType="1"/>
            </p:cNvSpPr>
            <p:nvPr/>
          </p:nvSpPr>
          <p:spPr bwMode="auto">
            <a:xfrm>
              <a:off x="5181600" y="3376613"/>
              <a:ext cx="88900" cy="1587"/>
            </a:xfrm>
            <a:prstGeom prst="line">
              <a:avLst/>
            </a:prstGeom>
            <a:noFill/>
            <a:ln w="9525">
              <a:solidFill>
                <a:schemeClr val="tx1"/>
              </a:solidFill>
              <a:round/>
              <a:headEnd/>
              <a:tailEnd/>
            </a:ln>
          </p:spPr>
          <p:txBody>
            <a:bodyPr/>
            <a:lstStyle/>
            <a:p>
              <a:endParaRPr lang="en-US" dirty="0"/>
            </a:p>
          </p:txBody>
        </p:sp>
        <p:sp>
          <p:nvSpPr>
            <p:cNvPr id="185426" name="Line 666"/>
            <p:cNvSpPr>
              <a:spLocks noChangeShapeType="1"/>
            </p:cNvSpPr>
            <p:nvPr/>
          </p:nvSpPr>
          <p:spPr bwMode="auto">
            <a:xfrm>
              <a:off x="5184775" y="3357564"/>
              <a:ext cx="82550" cy="1587"/>
            </a:xfrm>
            <a:prstGeom prst="line">
              <a:avLst/>
            </a:prstGeom>
            <a:noFill/>
            <a:ln w="9525">
              <a:solidFill>
                <a:schemeClr val="tx1"/>
              </a:solidFill>
              <a:round/>
              <a:headEnd/>
              <a:tailEnd/>
            </a:ln>
          </p:spPr>
          <p:txBody>
            <a:bodyPr/>
            <a:lstStyle/>
            <a:p>
              <a:endParaRPr lang="en-US" dirty="0"/>
            </a:p>
          </p:txBody>
        </p:sp>
        <p:sp>
          <p:nvSpPr>
            <p:cNvPr id="185427" name="Line 667"/>
            <p:cNvSpPr>
              <a:spLocks noChangeShapeType="1"/>
            </p:cNvSpPr>
            <p:nvPr/>
          </p:nvSpPr>
          <p:spPr bwMode="auto">
            <a:xfrm>
              <a:off x="5192714" y="3336926"/>
              <a:ext cx="69850" cy="1588"/>
            </a:xfrm>
            <a:prstGeom prst="line">
              <a:avLst/>
            </a:prstGeom>
            <a:noFill/>
            <a:ln w="9525">
              <a:solidFill>
                <a:schemeClr val="tx1"/>
              </a:solidFill>
              <a:round/>
              <a:headEnd/>
              <a:tailEnd/>
            </a:ln>
          </p:spPr>
          <p:txBody>
            <a:bodyPr/>
            <a:lstStyle/>
            <a:p>
              <a:endParaRPr lang="en-US" dirty="0"/>
            </a:p>
          </p:txBody>
        </p:sp>
        <p:sp>
          <p:nvSpPr>
            <p:cNvPr id="185428" name="Freeform 668"/>
            <p:cNvSpPr>
              <a:spLocks/>
            </p:cNvSpPr>
            <p:nvPr/>
          </p:nvSpPr>
          <p:spPr bwMode="auto">
            <a:xfrm>
              <a:off x="5197476" y="2439989"/>
              <a:ext cx="52388" cy="871537"/>
            </a:xfrm>
            <a:custGeom>
              <a:avLst/>
              <a:gdLst>
                <a:gd name="T0" fmla="*/ 0 w 30"/>
                <a:gd name="T1" fmla="*/ 871537 h 496"/>
                <a:gd name="T2" fmla="*/ 52388 w 30"/>
                <a:gd name="T3" fmla="*/ 871537 h 496"/>
                <a:gd name="T4" fmla="*/ 52388 w 30"/>
                <a:gd name="T5" fmla="*/ 42171 h 496"/>
                <a:gd name="T6" fmla="*/ 27940 w 30"/>
                <a:gd name="T7" fmla="*/ 0 h 496"/>
                <a:gd name="T8" fmla="*/ 17463 w 30"/>
                <a:gd name="T9" fmla="*/ 77314 h 496"/>
                <a:gd name="T10" fmla="*/ 0 w 30"/>
                <a:gd name="T11" fmla="*/ 7029 h 496"/>
                <a:gd name="T12" fmla="*/ 0 w 30"/>
                <a:gd name="T13" fmla="*/ 871537 h 496"/>
                <a:gd name="T14" fmla="*/ 0 60000 65536"/>
                <a:gd name="T15" fmla="*/ 0 60000 65536"/>
                <a:gd name="T16" fmla="*/ 0 60000 65536"/>
                <a:gd name="T17" fmla="*/ 0 60000 65536"/>
                <a:gd name="T18" fmla="*/ 0 60000 65536"/>
                <a:gd name="T19" fmla="*/ 0 60000 65536"/>
                <a:gd name="T20" fmla="*/ 0 60000 65536"/>
                <a:gd name="T21" fmla="*/ 0 w 30"/>
                <a:gd name="T22" fmla="*/ 0 h 496"/>
                <a:gd name="T23" fmla="*/ 30 w 30"/>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496">
                  <a:moveTo>
                    <a:pt x="0" y="496"/>
                  </a:moveTo>
                  <a:lnTo>
                    <a:pt x="30" y="496"/>
                  </a:lnTo>
                  <a:lnTo>
                    <a:pt x="30" y="24"/>
                  </a:lnTo>
                  <a:lnTo>
                    <a:pt x="16" y="0"/>
                  </a:lnTo>
                  <a:lnTo>
                    <a:pt x="10" y="44"/>
                  </a:lnTo>
                  <a:lnTo>
                    <a:pt x="0" y="4"/>
                  </a:lnTo>
                  <a:lnTo>
                    <a:pt x="0" y="49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29" name="Rectangle 669"/>
            <p:cNvSpPr>
              <a:spLocks noChangeArrowheads="1"/>
            </p:cNvSpPr>
            <p:nvPr/>
          </p:nvSpPr>
          <p:spPr bwMode="auto">
            <a:xfrm>
              <a:off x="5181600" y="2425701"/>
              <a:ext cx="95250" cy="98425"/>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grpSp>
          <p:nvGrpSpPr>
            <p:cNvPr id="185855" name="Group 689"/>
            <p:cNvGrpSpPr>
              <a:grpSpLocks/>
            </p:cNvGrpSpPr>
            <p:nvPr/>
          </p:nvGrpSpPr>
          <p:grpSpPr bwMode="auto">
            <a:xfrm>
              <a:off x="1360489" y="3360744"/>
              <a:ext cx="581025" cy="533401"/>
              <a:chOff x="973" y="1409"/>
              <a:chExt cx="324" cy="304"/>
            </a:xfrm>
          </p:grpSpPr>
          <p:grpSp>
            <p:nvGrpSpPr>
              <p:cNvPr id="185856" name="Group 680"/>
              <p:cNvGrpSpPr>
                <a:grpSpLocks/>
              </p:cNvGrpSpPr>
              <p:nvPr/>
            </p:nvGrpSpPr>
            <p:grpSpPr bwMode="auto">
              <a:xfrm>
                <a:off x="973" y="1621"/>
                <a:ext cx="211" cy="92"/>
                <a:chOff x="973" y="1621"/>
                <a:chExt cx="211" cy="92"/>
              </a:xfrm>
            </p:grpSpPr>
            <p:sp>
              <p:nvSpPr>
                <p:cNvPr id="185529" name="Freeform 676"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30" name="Freeform 678"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31" name="Freeform 679"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nvGrpSpPr>
              <p:cNvPr id="185857" name="Group 681"/>
              <p:cNvGrpSpPr>
                <a:grpSpLocks/>
              </p:cNvGrpSpPr>
              <p:nvPr/>
            </p:nvGrpSpPr>
            <p:grpSpPr bwMode="auto">
              <a:xfrm>
                <a:off x="1030" y="1514"/>
                <a:ext cx="211" cy="92"/>
                <a:chOff x="973" y="1621"/>
                <a:chExt cx="211" cy="92"/>
              </a:xfrm>
            </p:grpSpPr>
            <p:sp>
              <p:nvSpPr>
                <p:cNvPr id="185526" name="Freeform 682"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27" name="Freeform 683"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28" name="Freeform 684"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nvGrpSpPr>
              <p:cNvPr id="185873" name="Group 685"/>
              <p:cNvGrpSpPr>
                <a:grpSpLocks/>
              </p:cNvGrpSpPr>
              <p:nvPr/>
            </p:nvGrpSpPr>
            <p:grpSpPr bwMode="auto">
              <a:xfrm>
                <a:off x="1086" y="1409"/>
                <a:ext cx="211" cy="92"/>
                <a:chOff x="973" y="1621"/>
                <a:chExt cx="211" cy="92"/>
              </a:xfrm>
            </p:grpSpPr>
            <p:sp>
              <p:nvSpPr>
                <p:cNvPr id="185523" name="Freeform 686"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24" name="Freeform 687"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5525" name="Freeform 688"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sp>
          <p:nvSpPr>
            <p:cNvPr id="185431" name="Freeform 691"/>
            <p:cNvSpPr>
              <a:spLocks/>
            </p:cNvSpPr>
            <p:nvPr/>
          </p:nvSpPr>
          <p:spPr bwMode="auto">
            <a:xfrm>
              <a:off x="1309689" y="3344863"/>
              <a:ext cx="693737" cy="571500"/>
            </a:xfrm>
            <a:custGeom>
              <a:avLst/>
              <a:gdLst>
                <a:gd name="T0" fmla="*/ 0 w 387"/>
                <a:gd name="T1" fmla="*/ 571500 h 325"/>
                <a:gd name="T2" fmla="*/ 397958 w 387"/>
                <a:gd name="T3" fmla="*/ 571500 h 325"/>
                <a:gd name="T4" fmla="*/ 693737 w 387"/>
                <a:gd name="T5" fmla="*/ 0 h 325"/>
                <a:gd name="T6" fmla="*/ 311913 w 387"/>
                <a:gd name="T7" fmla="*/ 0 h 325"/>
                <a:gd name="T8" fmla="*/ 0 w 387"/>
                <a:gd name="T9" fmla="*/ 571500 h 325"/>
                <a:gd name="T10" fmla="*/ 0 60000 65536"/>
                <a:gd name="T11" fmla="*/ 0 60000 65536"/>
                <a:gd name="T12" fmla="*/ 0 60000 65536"/>
                <a:gd name="T13" fmla="*/ 0 60000 65536"/>
                <a:gd name="T14" fmla="*/ 0 60000 65536"/>
                <a:gd name="T15" fmla="*/ 0 w 387"/>
                <a:gd name="T16" fmla="*/ 0 h 325"/>
                <a:gd name="T17" fmla="*/ 387 w 387"/>
                <a:gd name="T18" fmla="*/ 325 h 325"/>
              </a:gdLst>
              <a:ahLst/>
              <a:cxnLst>
                <a:cxn ang="T10">
                  <a:pos x="T0" y="T1"/>
                </a:cxn>
                <a:cxn ang="T11">
                  <a:pos x="T2" y="T3"/>
                </a:cxn>
                <a:cxn ang="T12">
                  <a:pos x="T4" y="T5"/>
                </a:cxn>
                <a:cxn ang="T13">
                  <a:pos x="T6" y="T7"/>
                </a:cxn>
                <a:cxn ang="T14">
                  <a:pos x="T8" y="T9"/>
                </a:cxn>
              </a:cxnLst>
              <a:rect l="T15" t="T16" r="T17" b="T18"/>
              <a:pathLst>
                <a:path w="387" h="325">
                  <a:moveTo>
                    <a:pt x="0" y="325"/>
                  </a:moveTo>
                  <a:lnTo>
                    <a:pt x="222" y="325"/>
                  </a:lnTo>
                  <a:lnTo>
                    <a:pt x="387" y="0"/>
                  </a:lnTo>
                  <a:lnTo>
                    <a:pt x="174" y="0"/>
                  </a:lnTo>
                  <a:lnTo>
                    <a:pt x="0" y="325"/>
                  </a:lnTo>
                  <a:close/>
                </a:path>
              </a:pathLst>
            </a:custGeom>
            <a:noFill/>
            <a:ln w="9525" cap="flat" cmpd="sng">
              <a:solidFill>
                <a:schemeClr val="tx1"/>
              </a:solidFill>
              <a:prstDash val="solid"/>
              <a:round/>
              <a:headEnd/>
              <a:tailEnd/>
            </a:ln>
          </p:spPr>
          <p:txBody>
            <a:bodyPr/>
            <a:lstStyle/>
            <a:p>
              <a:endParaRPr lang="en-US" dirty="0"/>
            </a:p>
          </p:txBody>
        </p:sp>
        <p:sp>
          <p:nvSpPr>
            <p:cNvPr id="185432" name="Freeform 692"/>
            <p:cNvSpPr>
              <a:spLocks/>
            </p:cNvSpPr>
            <p:nvPr/>
          </p:nvSpPr>
          <p:spPr bwMode="auto">
            <a:xfrm>
              <a:off x="1917700" y="2903539"/>
              <a:ext cx="223838" cy="1004887"/>
            </a:xfrm>
            <a:custGeom>
              <a:avLst/>
              <a:gdLst>
                <a:gd name="T0" fmla="*/ 223838 w 124"/>
                <a:gd name="T1" fmla="*/ 21082 h 572"/>
                <a:gd name="T2" fmla="*/ 191345 w 124"/>
                <a:gd name="T3" fmla="*/ 179193 h 572"/>
                <a:gd name="T4" fmla="*/ 202176 w 124"/>
                <a:gd name="T5" fmla="*/ 186220 h 572"/>
                <a:gd name="T6" fmla="*/ 57765 w 124"/>
                <a:gd name="T7" fmla="*/ 959210 h 572"/>
                <a:gd name="T8" fmla="*/ 39713 w 124"/>
                <a:gd name="T9" fmla="*/ 955697 h 572"/>
                <a:gd name="T10" fmla="*/ 32493 w 124"/>
                <a:gd name="T11" fmla="*/ 990833 h 572"/>
                <a:gd name="T12" fmla="*/ 14441 w 124"/>
                <a:gd name="T13" fmla="*/ 1004887 h 572"/>
                <a:gd name="T14" fmla="*/ 0 w 124"/>
                <a:gd name="T15" fmla="*/ 973265 h 572"/>
                <a:gd name="T16" fmla="*/ 7221 w 124"/>
                <a:gd name="T17" fmla="*/ 948670 h 572"/>
                <a:gd name="T18" fmla="*/ 0 w 124"/>
                <a:gd name="T19" fmla="*/ 941642 h 572"/>
                <a:gd name="T20" fmla="*/ 140801 w 124"/>
                <a:gd name="T21" fmla="*/ 182707 h 572"/>
                <a:gd name="T22" fmla="*/ 158853 w 124"/>
                <a:gd name="T23" fmla="*/ 182707 h 572"/>
                <a:gd name="T24" fmla="*/ 191345 w 124"/>
                <a:gd name="T25" fmla="*/ 21082 h 572"/>
                <a:gd name="T26" fmla="*/ 202176 w 124"/>
                <a:gd name="T27" fmla="*/ 3514 h 572"/>
                <a:gd name="T28" fmla="*/ 223838 w 124"/>
                <a:gd name="T29" fmla="*/ 0 h 572"/>
                <a:gd name="T30" fmla="*/ 223838 w 124"/>
                <a:gd name="T31" fmla="*/ 21082 h 5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572"/>
                <a:gd name="T50" fmla="*/ 124 w 124"/>
                <a:gd name="T51" fmla="*/ 572 h 5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572">
                  <a:moveTo>
                    <a:pt x="124" y="12"/>
                  </a:moveTo>
                  <a:lnTo>
                    <a:pt x="106" y="102"/>
                  </a:lnTo>
                  <a:lnTo>
                    <a:pt x="112" y="106"/>
                  </a:lnTo>
                  <a:lnTo>
                    <a:pt x="32" y="546"/>
                  </a:lnTo>
                  <a:lnTo>
                    <a:pt x="22" y="544"/>
                  </a:lnTo>
                  <a:lnTo>
                    <a:pt x="18" y="564"/>
                  </a:lnTo>
                  <a:lnTo>
                    <a:pt x="8" y="572"/>
                  </a:lnTo>
                  <a:lnTo>
                    <a:pt x="0" y="554"/>
                  </a:lnTo>
                  <a:lnTo>
                    <a:pt x="4" y="540"/>
                  </a:lnTo>
                  <a:lnTo>
                    <a:pt x="0" y="536"/>
                  </a:lnTo>
                  <a:lnTo>
                    <a:pt x="78" y="104"/>
                  </a:lnTo>
                  <a:lnTo>
                    <a:pt x="88" y="104"/>
                  </a:lnTo>
                  <a:lnTo>
                    <a:pt x="106" y="12"/>
                  </a:lnTo>
                  <a:lnTo>
                    <a:pt x="112" y="2"/>
                  </a:lnTo>
                  <a:lnTo>
                    <a:pt x="124" y="0"/>
                  </a:lnTo>
                  <a:lnTo>
                    <a:pt x="124" y="12"/>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5433" name="Freeform 693"/>
            <p:cNvSpPr>
              <a:spLocks/>
            </p:cNvSpPr>
            <p:nvPr/>
          </p:nvSpPr>
          <p:spPr bwMode="auto">
            <a:xfrm flipH="1">
              <a:off x="4637088" y="2895600"/>
              <a:ext cx="222250" cy="1004888"/>
            </a:xfrm>
            <a:custGeom>
              <a:avLst/>
              <a:gdLst>
                <a:gd name="T0" fmla="*/ 222250 w 124"/>
                <a:gd name="T1" fmla="*/ 21082 h 572"/>
                <a:gd name="T2" fmla="*/ 189988 w 124"/>
                <a:gd name="T3" fmla="*/ 179193 h 572"/>
                <a:gd name="T4" fmla="*/ 200742 w 124"/>
                <a:gd name="T5" fmla="*/ 186220 h 572"/>
                <a:gd name="T6" fmla="*/ 57355 w 124"/>
                <a:gd name="T7" fmla="*/ 959211 h 572"/>
                <a:gd name="T8" fmla="*/ 39431 w 124"/>
                <a:gd name="T9" fmla="*/ 955698 h 572"/>
                <a:gd name="T10" fmla="*/ 32262 w 124"/>
                <a:gd name="T11" fmla="*/ 990834 h 572"/>
                <a:gd name="T12" fmla="*/ 14339 w 124"/>
                <a:gd name="T13" fmla="*/ 1004888 h 572"/>
                <a:gd name="T14" fmla="*/ 0 w 124"/>
                <a:gd name="T15" fmla="*/ 973266 h 572"/>
                <a:gd name="T16" fmla="*/ 7169 w 124"/>
                <a:gd name="T17" fmla="*/ 948671 h 572"/>
                <a:gd name="T18" fmla="*/ 0 w 124"/>
                <a:gd name="T19" fmla="*/ 941643 h 572"/>
                <a:gd name="T20" fmla="*/ 139802 w 124"/>
                <a:gd name="T21" fmla="*/ 182707 h 572"/>
                <a:gd name="T22" fmla="*/ 157726 w 124"/>
                <a:gd name="T23" fmla="*/ 182707 h 572"/>
                <a:gd name="T24" fmla="*/ 189988 w 124"/>
                <a:gd name="T25" fmla="*/ 21082 h 572"/>
                <a:gd name="T26" fmla="*/ 200742 w 124"/>
                <a:gd name="T27" fmla="*/ 3514 h 572"/>
                <a:gd name="T28" fmla="*/ 222250 w 124"/>
                <a:gd name="T29" fmla="*/ 0 h 572"/>
                <a:gd name="T30" fmla="*/ 222250 w 124"/>
                <a:gd name="T31" fmla="*/ 21082 h 5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572"/>
                <a:gd name="T50" fmla="*/ 124 w 124"/>
                <a:gd name="T51" fmla="*/ 572 h 5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572">
                  <a:moveTo>
                    <a:pt x="124" y="12"/>
                  </a:moveTo>
                  <a:lnTo>
                    <a:pt x="106" y="102"/>
                  </a:lnTo>
                  <a:lnTo>
                    <a:pt x="112" y="106"/>
                  </a:lnTo>
                  <a:lnTo>
                    <a:pt x="32" y="546"/>
                  </a:lnTo>
                  <a:lnTo>
                    <a:pt x="22" y="544"/>
                  </a:lnTo>
                  <a:lnTo>
                    <a:pt x="18" y="564"/>
                  </a:lnTo>
                  <a:lnTo>
                    <a:pt x="8" y="572"/>
                  </a:lnTo>
                  <a:lnTo>
                    <a:pt x="0" y="554"/>
                  </a:lnTo>
                  <a:lnTo>
                    <a:pt x="4" y="540"/>
                  </a:lnTo>
                  <a:lnTo>
                    <a:pt x="0" y="536"/>
                  </a:lnTo>
                  <a:lnTo>
                    <a:pt x="78" y="104"/>
                  </a:lnTo>
                  <a:lnTo>
                    <a:pt x="88" y="104"/>
                  </a:lnTo>
                  <a:lnTo>
                    <a:pt x="106" y="12"/>
                  </a:lnTo>
                  <a:lnTo>
                    <a:pt x="112" y="2"/>
                  </a:lnTo>
                  <a:lnTo>
                    <a:pt x="124" y="0"/>
                  </a:lnTo>
                  <a:lnTo>
                    <a:pt x="124" y="12"/>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5434" name="AutoShape 694"/>
            <p:cNvSpPr>
              <a:spLocks noChangeArrowheads="1"/>
            </p:cNvSpPr>
            <p:nvPr/>
          </p:nvSpPr>
          <p:spPr bwMode="auto">
            <a:xfrm>
              <a:off x="2082801" y="2417763"/>
              <a:ext cx="115888" cy="127000"/>
            </a:xfrm>
            <a:prstGeom prst="cube">
              <a:avLst>
                <a:gd name="adj" fmla="val 1250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435" name="AutoShape 695"/>
            <p:cNvSpPr>
              <a:spLocks noChangeArrowheads="1"/>
            </p:cNvSpPr>
            <p:nvPr/>
          </p:nvSpPr>
          <p:spPr bwMode="auto">
            <a:xfrm flipH="1">
              <a:off x="4551363" y="2417763"/>
              <a:ext cx="114300" cy="127000"/>
            </a:xfrm>
            <a:prstGeom prst="cube">
              <a:avLst>
                <a:gd name="adj" fmla="val 1250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5436" name="Freeform 696"/>
            <p:cNvSpPr>
              <a:spLocks/>
            </p:cNvSpPr>
            <p:nvPr/>
          </p:nvSpPr>
          <p:spPr bwMode="auto">
            <a:xfrm>
              <a:off x="2111375" y="2420939"/>
              <a:ext cx="2514600" cy="798512"/>
            </a:xfrm>
            <a:custGeom>
              <a:avLst/>
              <a:gdLst>
                <a:gd name="T0" fmla="*/ 114789 w 1402"/>
                <a:gd name="T1" fmla="*/ 3518 h 454"/>
                <a:gd name="T2" fmla="*/ 114789 w 1402"/>
                <a:gd name="T3" fmla="*/ 133672 h 454"/>
                <a:gd name="T4" fmla="*/ 0 w 1402"/>
                <a:gd name="T5" fmla="*/ 133672 h 454"/>
                <a:gd name="T6" fmla="*/ 82505 w 1402"/>
                <a:gd name="T7" fmla="*/ 622628 h 454"/>
                <a:gd name="T8" fmla="*/ 154248 w 1402"/>
                <a:gd name="T9" fmla="*/ 671876 h 454"/>
                <a:gd name="T10" fmla="*/ 168597 w 1402"/>
                <a:gd name="T11" fmla="*/ 798512 h 454"/>
                <a:gd name="T12" fmla="*/ 2406985 w 1402"/>
                <a:gd name="T13" fmla="*/ 798512 h 454"/>
                <a:gd name="T14" fmla="*/ 2514600 w 1402"/>
                <a:gd name="T15" fmla="*/ 140707 h 454"/>
                <a:gd name="T16" fmla="*/ 2424921 w 1402"/>
                <a:gd name="T17" fmla="*/ 140707 h 454"/>
                <a:gd name="T18" fmla="*/ 2424921 w 1402"/>
                <a:gd name="T19" fmla="*/ 0 h 454"/>
                <a:gd name="T20" fmla="*/ 2191756 w 1402"/>
                <a:gd name="T21" fmla="*/ 0 h 454"/>
                <a:gd name="T22" fmla="*/ 2180994 w 1402"/>
                <a:gd name="T23" fmla="*/ 77389 h 454"/>
                <a:gd name="T24" fmla="*/ 1768470 w 1402"/>
                <a:gd name="T25" fmla="*/ 77389 h 454"/>
                <a:gd name="T26" fmla="*/ 1772057 w 1402"/>
                <a:gd name="T27" fmla="*/ 3518 h 454"/>
                <a:gd name="T28" fmla="*/ 114789 w 1402"/>
                <a:gd name="T29" fmla="*/ 3518 h 4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2"/>
                <a:gd name="T46" fmla="*/ 0 h 454"/>
                <a:gd name="T47" fmla="*/ 1402 w 1402"/>
                <a:gd name="T48" fmla="*/ 454 h 4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2" h="454">
                  <a:moveTo>
                    <a:pt x="64" y="2"/>
                  </a:moveTo>
                  <a:lnTo>
                    <a:pt x="64" y="76"/>
                  </a:lnTo>
                  <a:lnTo>
                    <a:pt x="0" y="76"/>
                  </a:lnTo>
                  <a:lnTo>
                    <a:pt x="46" y="354"/>
                  </a:lnTo>
                  <a:lnTo>
                    <a:pt x="86" y="382"/>
                  </a:lnTo>
                  <a:lnTo>
                    <a:pt x="94" y="454"/>
                  </a:lnTo>
                  <a:lnTo>
                    <a:pt x="1342" y="454"/>
                  </a:lnTo>
                  <a:lnTo>
                    <a:pt x="1402" y="80"/>
                  </a:lnTo>
                  <a:lnTo>
                    <a:pt x="1352" y="80"/>
                  </a:lnTo>
                  <a:lnTo>
                    <a:pt x="1352" y="0"/>
                  </a:lnTo>
                  <a:lnTo>
                    <a:pt x="1222" y="0"/>
                  </a:lnTo>
                  <a:lnTo>
                    <a:pt x="1216" y="44"/>
                  </a:lnTo>
                  <a:lnTo>
                    <a:pt x="986" y="44"/>
                  </a:lnTo>
                  <a:lnTo>
                    <a:pt x="988" y="2"/>
                  </a:lnTo>
                  <a:lnTo>
                    <a:pt x="64" y="2"/>
                  </a:lnTo>
                  <a:close/>
                </a:path>
              </a:pathLst>
            </a:custGeom>
            <a:noFill/>
            <a:ln w="9525" cap="flat" cmpd="sng">
              <a:solidFill>
                <a:schemeClr val="tx1"/>
              </a:solidFill>
              <a:prstDash val="solid"/>
              <a:round/>
              <a:headEnd/>
              <a:tailEnd/>
            </a:ln>
          </p:spPr>
          <p:txBody>
            <a:bodyPr/>
            <a:lstStyle/>
            <a:p>
              <a:endParaRPr lang="en-US" dirty="0"/>
            </a:p>
          </p:txBody>
        </p:sp>
        <p:sp>
          <p:nvSpPr>
            <p:cNvPr id="185437" name="Freeform 697"/>
            <p:cNvSpPr>
              <a:spLocks/>
            </p:cNvSpPr>
            <p:nvPr/>
          </p:nvSpPr>
          <p:spPr bwMode="auto">
            <a:xfrm>
              <a:off x="2111375" y="2463801"/>
              <a:ext cx="36513" cy="55563"/>
            </a:xfrm>
            <a:custGeom>
              <a:avLst/>
              <a:gdLst>
                <a:gd name="T0" fmla="*/ 0 w 20"/>
                <a:gd name="T1" fmla="*/ 3473 h 32"/>
                <a:gd name="T2" fmla="*/ 3651 w 20"/>
                <a:gd name="T3" fmla="*/ 55563 h 32"/>
                <a:gd name="T4" fmla="*/ 32862 w 20"/>
                <a:gd name="T5" fmla="*/ 55563 h 32"/>
                <a:gd name="T6" fmla="*/ 36513 w 20"/>
                <a:gd name="T7" fmla="*/ 0 h 32"/>
                <a:gd name="T8" fmla="*/ 0 w 20"/>
                <a:gd name="T9" fmla="*/ 3473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0" y="2"/>
                  </a:moveTo>
                  <a:lnTo>
                    <a:pt x="2" y="32"/>
                  </a:lnTo>
                  <a:lnTo>
                    <a:pt x="18" y="32"/>
                  </a:lnTo>
                  <a:lnTo>
                    <a:pt x="20" y="0"/>
                  </a:lnTo>
                  <a:lnTo>
                    <a:pt x="0" y="2"/>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5438" name="Freeform 698"/>
            <p:cNvSpPr>
              <a:spLocks/>
            </p:cNvSpPr>
            <p:nvPr/>
          </p:nvSpPr>
          <p:spPr bwMode="auto">
            <a:xfrm>
              <a:off x="4597401" y="2463801"/>
              <a:ext cx="34925" cy="55563"/>
            </a:xfrm>
            <a:custGeom>
              <a:avLst/>
              <a:gdLst>
                <a:gd name="T0" fmla="*/ 0 w 20"/>
                <a:gd name="T1" fmla="*/ 3473 h 32"/>
                <a:gd name="T2" fmla="*/ 3493 w 20"/>
                <a:gd name="T3" fmla="*/ 55563 h 32"/>
                <a:gd name="T4" fmla="*/ 31433 w 20"/>
                <a:gd name="T5" fmla="*/ 55563 h 32"/>
                <a:gd name="T6" fmla="*/ 34925 w 20"/>
                <a:gd name="T7" fmla="*/ 0 h 32"/>
                <a:gd name="T8" fmla="*/ 0 w 20"/>
                <a:gd name="T9" fmla="*/ 3473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0" y="2"/>
                  </a:moveTo>
                  <a:lnTo>
                    <a:pt x="2" y="32"/>
                  </a:lnTo>
                  <a:lnTo>
                    <a:pt x="18" y="32"/>
                  </a:lnTo>
                  <a:lnTo>
                    <a:pt x="20" y="0"/>
                  </a:lnTo>
                  <a:lnTo>
                    <a:pt x="0" y="2"/>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5439" name="Freeform 699"/>
            <p:cNvSpPr>
              <a:spLocks/>
            </p:cNvSpPr>
            <p:nvPr/>
          </p:nvSpPr>
          <p:spPr bwMode="auto">
            <a:xfrm>
              <a:off x="3227389" y="2270125"/>
              <a:ext cx="293687" cy="66675"/>
            </a:xfrm>
            <a:custGeom>
              <a:avLst/>
              <a:gdLst>
                <a:gd name="T0" fmla="*/ 0 w 164"/>
                <a:gd name="T1" fmla="*/ 0 h 38"/>
                <a:gd name="T2" fmla="*/ 293687 w 164"/>
                <a:gd name="T3" fmla="*/ 0 h 38"/>
                <a:gd name="T4" fmla="*/ 268616 w 164"/>
                <a:gd name="T5" fmla="*/ 66675 h 38"/>
                <a:gd name="T6" fmla="*/ 32234 w 164"/>
                <a:gd name="T7" fmla="*/ 66675 h 38"/>
                <a:gd name="T8" fmla="*/ 0 w 164"/>
                <a:gd name="T9" fmla="*/ 0 h 38"/>
                <a:gd name="T10" fmla="*/ 0 60000 65536"/>
                <a:gd name="T11" fmla="*/ 0 60000 65536"/>
                <a:gd name="T12" fmla="*/ 0 60000 65536"/>
                <a:gd name="T13" fmla="*/ 0 60000 65536"/>
                <a:gd name="T14" fmla="*/ 0 60000 65536"/>
                <a:gd name="T15" fmla="*/ 0 w 164"/>
                <a:gd name="T16" fmla="*/ 0 h 38"/>
                <a:gd name="T17" fmla="*/ 164 w 164"/>
                <a:gd name="T18" fmla="*/ 38 h 38"/>
              </a:gdLst>
              <a:ahLst/>
              <a:cxnLst>
                <a:cxn ang="T10">
                  <a:pos x="T0" y="T1"/>
                </a:cxn>
                <a:cxn ang="T11">
                  <a:pos x="T2" y="T3"/>
                </a:cxn>
                <a:cxn ang="T12">
                  <a:pos x="T4" y="T5"/>
                </a:cxn>
                <a:cxn ang="T13">
                  <a:pos x="T6" y="T7"/>
                </a:cxn>
                <a:cxn ang="T14">
                  <a:pos x="T8" y="T9"/>
                </a:cxn>
              </a:cxnLst>
              <a:rect l="T15" t="T16" r="T17" b="T18"/>
              <a:pathLst>
                <a:path w="164" h="38">
                  <a:moveTo>
                    <a:pt x="0" y="0"/>
                  </a:moveTo>
                  <a:lnTo>
                    <a:pt x="164" y="0"/>
                  </a:lnTo>
                  <a:lnTo>
                    <a:pt x="150" y="38"/>
                  </a:lnTo>
                  <a:lnTo>
                    <a:pt x="18" y="38"/>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5440" name="Freeform 702"/>
            <p:cNvSpPr>
              <a:spLocks/>
            </p:cNvSpPr>
            <p:nvPr/>
          </p:nvSpPr>
          <p:spPr bwMode="auto">
            <a:xfrm>
              <a:off x="2230438" y="3167064"/>
              <a:ext cx="2330450" cy="34925"/>
            </a:xfrm>
            <a:custGeom>
              <a:avLst/>
              <a:gdLst>
                <a:gd name="T0" fmla="*/ 10756 w 1300"/>
                <a:gd name="T1" fmla="*/ 34925 h 20"/>
                <a:gd name="T2" fmla="*/ 2319694 w 1300"/>
                <a:gd name="T3" fmla="*/ 34925 h 20"/>
                <a:gd name="T4" fmla="*/ 2330450 w 1300"/>
                <a:gd name="T5" fmla="*/ 0 h 20"/>
                <a:gd name="T6" fmla="*/ 0 w 1300"/>
                <a:gd name="T7" fmla="*/ 0 h 20"/>
                <a:gd name="T8" fmla="*/ 10756 w 1300"/>
                <a:gd name="T9" fmla="*/ 34925 h 20"/>
                <a:gd name="T10" fmla="*/ 0 60000 65536"/>
                <a:gd name="T11" fmla="*/ 0 60000 65536"/>
                <a:gd name="T12" fmla="*/ 0 60000 65536"/>
                <a:gd name="T13" fmla="*/ 0 60000 65536"/>
                <a:gd name="T14" fmla="*/ 0 60000 65536"/>
                <a:gd name="T15" fmla="*/ 0 w 1300"/>
                <a:gd name="T16" fmla="*/ 0 h 20"/>
                <a:gd name="T17" fmla="*/ 1300 w 1300"/>
                <a:gd name="T18" fmla="*/ 20 h 20"/>
              </a:gdLst>
              <a:ahLst/>
              <a:cxnLst>
                <a:cxn ang="T10">
                  <a:pos x="T0" y="T1"/>
                </a:cxn>
                <a:cxn ang="T11">
                  <a:pos x="T2" y="T3"/>
                </a:cxn>
                <a:cxn ang="T12">
                  <a:pos x="T4" y="T5"/>
                </a:cxn>
                <a:cxn ang="T13">
                  <a:pos x="T6" y="T7"/>
                </a:cxn>
                <a:cxn ang="T14">
                  <a:pos x="T8" y="T9"/>
                </a:cxn>
              </a:cxnLst>
              <a:rect l="T15" t="T16" r="T17" b="T18"/>
              <a:pathLst>
                <a:path w="1300" h="20">
                  <a:moveTo>
                    <a:pt x="6" y="20"/>
                  </a:moveTo>
                  <a:lnTo>
                    <a:pt x="1294" y="20"/>
                  </a:lnTo>
                  <a:lnTo>
                    <a:pt x="1300" y="0"/>
                  </a:lnTo>
                  <a:lnTo>
                    <a:pt x="0" y="0"/>
                  </a:lnTo>
                  <a:lnTo>
                    <a:pt x="6" y="2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5874" name="Group 603"/>
            <p:cNvGrpSpPr>
              <a:grpSpLocks/>
            </p:cNvGrpSpPr>
            <p:nvPr/>
          </p:nvGrpSpPr>
          <p:grpSpPr bwMode="auto">
            <a:xfrm>
              <a:off x="5445126" y="2884486"/>
              <a:ext cx="334963" cy="1725611"/>
              <a:chOff x="844" y="996"/>
              <a:chExt cx="196" cy="982"/>
            </a:xfrm>
          </p:grpSpPr>
          <p:grpSp>
            <p:nvGrpSpPr>
              <p:cNvPr id="185875" name="Group 604"/>
              <p:cNvGrpSpPr>
                <a:grpSpLocks/>
              </p:cNvGrpSpPr>
              <p:nvPr/>
            </p:nvGrpSpPr>
            <p:grpSpPr bwMode="auto">
              <a:xfrm>
                <a:off x="844" y="1626"/>
                <a:ext cx="196" cy="352"/>
                <a:chOff x="844" y="1626"/>
                <a:chExt cx="196" cy="352"/>
              </a:xfrm>
            </p:grpSpPr>
            <p:sp>
              <p:nvSpPr>
                <p:cNvPr id="185514" name="Freeform 605"/>
                <p:cNvSpPr>
                  <a:spLocks/>
                </p:cNvSpPr>
                <p:nvPr/>
              </p:nvSpPr>
              <p:spPr bwMode="auto">
                <a:xfrm>
                  <a:off x="852" y="1786"/>
                  <a:ext cx="182" cy="192"/>
                </a:xfrm>
                <a:custGeom>
                  <a:avLst/>
                  <a:gdLst>
                    <a:gd name="T0" fmla="*/ 18 w 182"/>
                    <a:gd name="T1" fmla="*/ 192 h 192"/>
                    <a:gd name="T2" fmla="*/ 0 w 182"/>
                    <a:gd name="T3" fmla="*/ 0 h 192"/>
                    <a:gd name="T4" fmla="*/ 182 w 182"/>
                    <a:gd name="T5" fmla="*/ 0 h 192"/>
                    <a:gd name="T6" fmla="*/ 162 w 182"/>
                    <a:gd name="T7" fmla="*/ 188 h 192"/>
                    <a:gd name="T8" fmla="*/ 148 w 182"/>
                    <a:gd name="T9" fmla="*/ 190 h 192"/>
                    <a:gd name="T10" fmla="*/ 170 w 182"/>
                    <a:gd name="T11" fmla="*/ 14 h 192"/>
                    <a:gd name="T12" fmla="*/ 12 w 182"/>
                    <a:gd name="T13" fmla="*/ 14 h 192"/>
                    <a:gd name="T14" fmla="*/ 32 w 182"/>
                    <a:gd name="T15" fmla="*/ 190 h 192"/>
                    <a:gd name="T16" fmla="*/ 18 w 182"/>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92"/>
                    <a:gd name="T29" fmla="*/ 182 w 18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92">
                      <a:moveTo>
                        <a:pt x="18" y="192"/>
                      </a:moveTo>
                      <a:lnTo>
                        <a:pt x="0" y="0"/>
                      </a:lnTo>
                      <a:lnTo>
                        <a:pt x="182" y="0"/>
                      </a:lnTo>
                      <a:lnTo>
                        <a:pt x="162" y="188"/>
                      </a:lnTo>
                      <a:lnTo>
                        <a:pt x="148" y="190"/>
                      </a:lnTo>
                      <a:lnTo>
                        <a:pt x="170" y="14"/>
                      </a:lnTo>
                      <a:lnTo>
                        <a:pt x="12" y="14"/>
                      </a:lnTo>
                      <a:lnTo>
                        <a:pt x="32" y="190"/>
                      </a:lnTo>
                      <a:lnTo>
                        <a:pt x="18"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515" name="Line 606"/>
                <p:cNvSpPr>
                  <a:spLocks noChangeShapeType="1"/>
                </p:cNvSpPr>
                <p:nvPr/>
              </p:nvSpPr>
              <p:spPr bwMode="auto">
                <a:xfrm>
                  <a:off x="880" y="1958"/>
                  <a:ext cx="120" cy="0"/>
                </a:xfrm>
                <a:prstGeom prst="line">
                  <a:avLst/>
                </a:prstGeom>
                <a:noFill/>
                <a:ln w="9525">
                  <a:solidFill>
                    <a:schemeClr val="tx1"/>
                  </a:solidFill>
                  <a:round/>
                  <a:headEnd/>
                  <a:tailEnd/>
                </a:ln>
              </p:spPr>
              <p:txBody>
                <a:bodyPr/>
                <a:lstStyle/>
                <a:p>
                  <a:endParaRPr lang="en-US" dirty="0"/>
                </a:p>
              </p:txBody>
            </p:sp>
            <p:sp>
              <p:nvSpPr>
                <p:cNvPr id="185516" name="Line 607"/>
                <p:cNvSpPr>
                  <a:spLocks noChangeShapeType="1"/>
                </p:cNvSpPr>
                <p:nvPr/>
              </p:nvSpPr>
              <p:spPr bwMode="auto">
                <a:xfrm>
                  <a:off x="880" y="1944"/>
                  <a:ext cx="122" cy="0"/>
                </a:xfrm>
                <a:prstGeom prst="line">
                  <a:avLst/>
                </a:prstGeom>
                <a:noFill/>
                <a:ln w="9525">
                  <a:solidFill>
                    <a:schemeClr val="tx1"/>
                  </a:solidFill>
                  <a:round/>
                  <a:headEnd/>
                  <a:tailEnd/>
                </a:ln>
              </p:spPr>
              <p:txBody>
                <a:bodyPr/>
                <a:lstStyle/>
                <a:p>
                  <a:endParaRPr lang="en-US" dirty="0"/>
                </a:p>
              </p:txBody>
            </p:sp>
            <p:sp>
              <p:nvSpPr>
                <p:cNvPr id="185517" name="Rectangle 608"/>
                <p:cNvSpPr>
                  <a:spLocks noChangeArrowheads="1"/>
                </p:cNvSpPr>
                <p:nvPr/>
              </p:nvSpPr>
              <p:spPr bwMode="auto">
                <a:xfrm>
                  <a:off x="892" y="1800"/>
                  <a:ext cx="98" cy="106"/>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518" name="Rectangle 609"/>
                <p:cNvSpPr>
                  <a:spLocks noChangeArrowheads="1"/>
                </p:cNvSpPr>
                <p:nvPr/>
              </p:nvSpPr>
              <p:spPr bwMode="auto">
                <a:xfrm>
                  <a:off x="844" y="1759"/>
                  <a:ext cx="196" cy="27"/>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519" name="AutoShape 610"/>
                <p:cNvSpPr>
                  <a:spLocks noChangeArrowheads="1"/>
                </p:cNvSpPr>
                <p:nvPr/>
              </p:nvSpPr>
              <p:spPr bwMode="auto">
                <a:xfrm flipV="1">
                  <a:off x="896" y="1626"/>
                  <a:ext cx="94" cy="134"/>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2757 w 21600"/>
                    <a:gd name="T13" fmla="*/ 2901 h 21600"/>
                    <a:gd name="T14" fmla="*/ 18843 w 21600"/>
                    <a:gd name="T15" fmla="*/ 1869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grpSp>
            <p:nvGrpSpPr>
              <p:cNvPr id="185876" name="Group 611"/>
              <p:cNvGrpSpPr>
                <a:grpSpLocks/>
              </p:cNvGrpSpPr>
              <p:nvPr/>
            </p:nvGrpSpPr>
            <p:grpSpPr bwMode="auto">
              <a:xfrm>
                <a:off x="912" y="1502"/>
                <a:ext cx="60" cy="124"/>
                <a:chOff x="912" y="1472"/>
                <a:chExt cx="60" cy="154"/>
              </a:xfrm>
            </p:grpSpPr>
            <p:sp>
              <p:nvSpPr>
                <p:cNvPr id="185504" name="Freeform 612"/>
                <p:cNvSpPr>
                  <a:spLocks/>
                </p:cNvSpPr>
                <p:nvPr/>
              </p:nvSpPr>
              <p:spPr bwMode="auto">
                <a:xfrm>
                  <a:off x="912" y="1472"/>
                  <a:ext cx="60" cy="154"/>
                </a:xfrm>
                <a:custGeom>
                  <a:avLst/>
                  <a:gdLst>
                    <a:gd name="T0" fmla="*/ 6 w 60"/>
                    <a:gd name="T1" fmla="*/ 154 h 154"/>
                    <a:gd name="T2" fmla="*/ 50 w 60"/>
                    <a:gd name="T3" fmla="*/ 154 h 154"/>
                    <a:gd name="T4" fmla="*/ 60 w 60"/>
                    <a:gd name="T5" fmla="*/ 76 h 154"/>
                    <a:gd name="T6" fmla="*/ 50 w 60"/>
                    <a:gd name="T7" fmla="*/ 0 h 154"/>
                    <a:gd name="T8" fmla="*/ 8 w 60"/>
                    <a:gd name="T9" fmla="*/ 0 h 154"/>
                    <a:gd name="T10" fmla="*/ 0 w 60"/>
                    <a:gd name="T11" fmla="*/ 76 h 154"/>
                    <a:gd name="T12" fmla="*/ 6 w 60"/>
                    <a:gd name="T13" fmla="*/ 154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505" name="Line 613"/>
                <p:cNvSpPr>
                  <a:spLocks noChangeShapeType="1"/>
                </p:cNvSpPr>
                <p:nvPr/>
              </p:nvSpPr>
              <p:spPr bwMode="auto">
                <a:xfrm>
                  <a:off x="920" y="1612"/>
                  <a:ext cx="42" cy="1"/>
                </a:xfrm>
                <a:prstGeom prst="line">
                  <a:avLst/>
                </a:prstGeom>
                <a:noFill/>
                <a:ln w="9525">
                  <a:solidFill>
                    <a:schemeClr val="tx1"/>
                  </a:solidFill>
                  <a:round/>
                  <a:headEnd/>
                  <a:tailEnd/>
                </a:ln>
              </p:spPr>
              <p:txBody>
                <a:bodyPr/>
                <a:lstStyle/>
                <a:p>
                  <a:endParaRPr lang="en-US" dirty="0"/>
                </a:p>
              </p:txBody>
            </p:sp>
            <p:sp>
              <p:nvSpPr>
                <p:cNvPr id="185506" name="Line 614"/>
                <p:cNvSpPr>
                  <a:spLocks noChangeShapeType="1"/>
                </p:cNvSpPr>
                <p:nvPr/>
              </p:nvSpPr>
              <p:spPr bwMode="auto">
                <a:xfrm>
                  <a:off x="916" y="1596"/>
                  <a:ext cx="48" cy="1"/>
                </a:xfrm>
                <a:prstGeom prst="line">
                  <a:avLst/>
                </a:prstGeom>
                <a:noFill/>
                <a:ln w="9525">
                  <a:solidFill>
                    <a:schemeClr val="tx1"/>
                  </a:solidFill>
                  <a:round/>
                  <a:headEnd/>
                  <a:tailEnd/>
                </a:ln>
              </p:spPr>
              <p:txBody>
                <a:bodyPr/>
                <a:lstStyle/>
                <a:p>
                  <a:endParaRPr lang="en-US" dirty="0"/>
                </a:p>
              </p:txBody>
            </p:sp>
            <p:sp>
              <p:nvSpPr>
                <p:cNvPr id="185507" name="Line 615"/>
                <p:cNvSpPr>
                  <a:spLocks noChangeShapeType="1"/>
                </p:cNvSpPr>
                <p:nvPr/>
              </p:nvSpPr>
              <p:spPr bwMode="auto">
                <a:xfrm>
                  <a:off x="918" y="1578"/>
                  <a:ext cx="50" cy="1"/>
                </a:xfrm>
                <a:prstGeom prst="line">
                  <a:avLst/>
                </a:prstGeom>
                <a:noFill/>
                <a:ln w="9525">
                  <a:solidFill>
                    <a:schemeClr val="tx1"/>
                  </a:solidFill>
                  <a:round/>
                  <a:headEnd/>
                  <a:tailEnd/>
                </a:ln>
              </p:spPr>
              <p:txBody>
                <a:bodyPr/>
                <a:lstStyle/>
                <a:p>
                  <a:endParaRPr lang="en-US" dirty="0"/>
                </a:p>
              </p:txBody>
            </p:sp>
            <p:sp>
              <p:nvSpPr>
                <p:cNvPr id="185508" name="Line 616"/>
                <p:cNvSpPr>
                  <a:spLocks noChangeShapeType="1"/>
                </p:cNvSpPr>
                <p:nvPr/>
              </p:nvSpPr>
              <p:spPr bwMode="auto">
                <a:xfrm>
                  <a:off x="912" y="1566"/>
                  <a:ext cx="58" cy="1"/>
                </a:xfrm>
                <a:prstGeom prst="line">
                  <a:avLst/>
                </a:prstGeom>
                <a:noFill/>
                <a:ln w="9525">
                  <a:solidFill>
                    <a:schemeClr val="tx1"/>
                  </a:solidFill>
                  <a:round/>
                  <a:headEnd/>
                  <a:tailEnd/>
                </a:ln>
              </p:spPr>
              <p:txBody>
                <a:bodyPr/>
                <a:lstStyle/>
                <a:p>
                  <a:endParaRPr lang="en-US" dirty="0"/>
                </a:p>
              </p:txBody>
            </p:sp>
            <p:sp>
              <p:nvSpPr>
                <p:cNvPr id="185509" name="Line 617"/>
                <p:cNvSpPr>
                  <a:spLocks noChangeShapeType="1"/>
                </p:cNvSpPr>
                <p:nvPr/>
              </p:nvSpPr>
              <p:spPr bwMode="auto">
                <a:xfrm>
                  <a:off x="912" y="1550"/>
                  <a:ext cx="58" cy="1"/>
                </a:xfrm>
                <a:prstGeom prst="line">
                  <a:avLst/>
                </a:prstGeom>
                <a:noFill/>
                <a:ln w="9525">
                  <a:solidFill>
                    <a:schemeClr val="tx1"/>
                  </a:solidFill>
                  <a:round/>
                  <a:headEnd/>
                  <a:tailEnd/>
                </a:ln>
              </p:spPr>
              <p:txBody>
                <a:bodyPr/>
                <a:lstStyle/>
                <a:p>
                  <a:endParaRPr lang="en-US" dirty="0"/>
                </a:p>
              </p:txBody>
            </p:sp>
            <p:sp>
              <p:nvSpPr>
                <p:cNvPr id="185510" name="Line 618"/>
                <p:cNvSpPr>
                  <a:spLocks noChangeShapeType="1"/>
                </p:cNvSpPr>
                <p:nvPr/>
              </p:nvSpPr>
              <p:spPr bwMode="auto">
                <a:xfrm>
                  <a:off x="916" y="1532"/>
                  <a:ext cx="52" cy="1"/>
                </a:xfrm>
                <a:prstGeom prst="line">
                  <a:avLst/>
                </a:prstGeom>
                <a:noFill/>
                <a:ln w="9525">
                  <a:solidFill>
                    <a:schemeClr val="tx1"/>
                  </a:solidFill>
                  <a:round/>
                  <a:headEnd/>
                  <a:tailEnd/>
                </a:ln>
              </p:spPr>
              <p:txBody>
                <a:bodyPr/>
                <a:lstStyle/>
                <a:p>
                  <a:endParaRPr lang="en-US" dirty="0"/>
                </a:p>
              </p:txBody>
            </p:sp>
            <p:sp>
              <p:nvSpPr>
                <p:cNvPr id="185511" name="Line 619"/>
                <p:cNvSpPr>
                  <a:spLocks noChangeShapeType="1"/>
                </p:cNvSpPr>
                <p:nvPr/>
              </p:nvSpPr>
              <p:spPr bwMode="auto">
                <a:xfrm>
                  <a:off x="916" y="1516"/>
                  <a:ext cx="52" cy="1"/>
                </a:xfrm>
                <a:prstGeom prst="line">
                  <a:avLst/>
                </a:prstGeom>
                <a:noFill/>
                <a:ln w="9525">
                  <a:solidFill>
                    <a:schemeClr val="tx1"/>
                  </a:solidFill>
                  <a:round/>
                  <a:headEnd/>
                  <a:tailEnd/>
                </a:ln>
              </p:spPr>
              <p:txBody>
                <a:bodyPr/>
                <a:lstStyle/>
                <a:p>
                  <a:endParaRPr lang="en-US" dirty="0"/>
                </a:p>
              </p:txBody>
            </p:sp>
            <p:sp>
              <p:nvSpPr>
                <p:cNvPr id="185512" name="Line 620"/>
                <p:cNvSpPr>
                  <a:spLocks noChangeShapeType="1"/>
                </p:cNvSpPr>
                <p:nvPr/>
              </p:nvSpPr>
              <p:spPr bwMode="auto">
                <a:xfrm>
                  <a:off x="918" y="1502"/>
                  <a:ext cx="48" cy="1"/>
                </a:xfrm>
                <a:prstGeom prst="line">
                  <a:avLst/>
                </a:prstGeom>
                <a:noFill/>
                <a:ln w="9525">
                  <a:solidFill>
                    <a:schemeClr val="tx1"/>
                  </a:solidFill>
                  <a:round/>
                  <a:headEnd/>
                  <a:tailEnd/>
                </a:ln>
              </p:spPr>
              <p:txBody>
                <a:bodyPr/>
                <a:lstStyle/>
                <a:p>
                  <a:endParaRPr lang="en-US" dirty="0"/>
                </a:p>
              </p:txBody>
            </p:sp>
            <p:sp>
              <p:nvSpPr>
                <p:cNvPr id="185513" name="Line 621"/>
                <p:cNvSpPr>
                  <a:spLocks noChangeShapeType="1"/>
                </p:cNvSpPr>
                <p:nvPr/>
              </p:nvSpPr>
              <p:spPr bwMode="auto">
                <a:xfrm>
                  <a:off x="922" y="1488"/>
                  <a:ext cx="42" cy="1"/>
                </a:xfrm>
                <a:prstGeom prst="line">
                  <a:avLst/>
                </a:prstGeom>
                <a:noFill/>
                <a:ln w="9525">
                  <a:solidFill>
                    <a:schemeClr val="tx1"/>
                  </a:solidFill>
                  <a:round/>
                  <a:headEnd/>
                  <a:tailEnd/>
                </a:ln>
              </p:spPr>
              <p:txBody>
                <a:bodyPr/>
                <a:lstStyle/>
                <a:p>
                  <a:endParaRPr lang="en-US" dirty="0"/>
                </a:p>
              </p:txBody>
            </p:sp>
          </p:grpSp>
          <p:sp>
            <p:nvSpPr>
              <p:cNvPr id="185502" name="Freeform 622"/>
              <p:cNvSpPr>
                <a:spLocks/>
              </p:cNvSpPr>
              <p:nvPr/>
            </p:nvSpPr>
            <p:spPr bwMode="auto">
              <a:xfrm>
                <a:off x="926" y="1004"/>
                <a:ext cx="30" cy="496"/>
              </a:xfrm>
              <a:custGeom>
                <a:avLst/>
                <a:gdLst>
                  <a:gd name="T0" fmla="*/ 0 w 30"/>
                  <a:gd name="T1" fmla="*/ 496 h 496"/>
                  <a:gd name="T2" fmla="*/ 30 w 30"/>
                  <a:gd name="T3" fmla="*/ 496 h 496"/>
                  <a:gd name="T4" fmla="*/ 30 w 30"/>
                  <a:gd name="T5" fmla="*/ 24 h 496"/>
                  <a:gd name="T6" fmla="*/ 16 w 30"/>
                  <a:gd name="T7" fmla="*/ 0 h 496"/>
                  <a:gd name="T8" fmla="*/ 10 w 30"/>
                  <a:gd name="T9" fmla="*/ 44 h 496"/>
                  <a:gd name="T10" fmla="*/ 0 w 30"/>
                  <a:gd name="T11" fmla="*/ 4 h 496"/>
                  <a:gd name="T12" fmla="*/ 0 w 30"/>
                  <a:gd name="T13" fmla="*/ 496 h 496"/>
                  <a:gd name="T14" fmla="*/ 0 60000 65536"/>
                  <a:gd name="T15" fmla="*/ 0 60000 65536"/>
                  <a:gd name="T16" fmla="*/ 0 60000 65536"/>
                  <a:gd name="T17" fmla="*/ 0 60000 65536"/>
                  <a:gd name="T18" fmla="*/ 0 60000 65536"/>
                  <a:gd name="T19" fmla="*/ 0 60000 65536"/>
                  <a:gd name="T20" fmla="*/ 0 60000 65536"/>
                  <a:gd name="T21" fmla="*/ 0 w 30"/>
                  <a:gd name="T22" fmla="*/ 0 h 496"/>
                  <a:gd name="T23" fmla="*/ 30 w 30"/>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496">
                    <a:moveTo>
                      <a:pt x="0" y="496"/>
                    </a:moveTo>
                    <a:lnTo>
                      <a:pt x="30" y="496"/>
                    </a:lnTo>
                    <a:lnTo>
                      <a:pt x="30" y="24"/>
                    </a:lnTo>
                    <a:lnTo>
                      <a:pt x="16" y="0"/>
                    </a:lnTo>
                    <a:lnTo>
                      <a:pt x="10" y="44"/>
                    </a:lnTo>
                    <a:lnTo>
                      <a:pt x="0" y="4"/>
                    </a:lnTo>
                    <a:lnTo>
                      <a:pt x="0" y="496"/>
                    </a:lnTo>
                    <a:close/>
                  </a:path>
                </a:pathLst>
              </a:custGeom>
              <a:noFill/>
              <a:ln w="9525" cap="flat" cmpd="sng">
                <a:solidFill>
                  <a:schemeClr val="tx1"/>
                </a:solidFill>
                <a:prstDash val="solid"/>
                <a:round/>
                <a:headEnd/>
                <a:tailEnd/>
              </a:ln>
            </p:spPr>
            <p:txBody>
              <a:bodyPr/>
              <a:lstStyle/>
              <a:p>
                <a:endParaRPr lang="en-US" dirty="0"/>
              </a:p>
            </p:txBody>
          </p:sp>
          <p:sp>
            <p:nvSpPr>
              <p:cNvPr id="185503" name="Rectangle 623"/>
              <p:cNvSpPr>
                <a:spLocks noChangeArrowheads="1"/>
              </p:cNvSpPr>
              <p:nvPr/>
            </p:nvSpPr>
            <p:spPr bwMode="auto">
              <a:xfrm>
                <a:off x="916" y="996"/>
                <a:ext cx="56" cy="56"/>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grpSp>
        <p:grpSp>
          <p:nvGrpSpPr>
            <p:cNvPr id="185877" name="Group 602"/>
            <p:cNvGrpSpPr>
              <a:grpSpLocks/>
            </p:cNvGrpSpPr>
            <p:nvPr/>
          </p:nvGrpSpPr>
          <p:grpSpPr bwMode="auto">
            <a:xfrm>
              <a:off x="1039813" y="2886076"/>
              <a:ext cx="334962" cy="1725613"/>
              <a:chOff x="844" y="996"/>
              <a:chExt cx="196" cy="982"/>
            </a:xfrm>
          </p:grpSpPr>
          <p:grpSp>
            <p:nvGrpSpPr>
              <p:cNvPr id="185893" name="Group 588"/>
              <p:cNvGrpSpPr>
                <a:grpSpLocks/>
              </p:cNvGrpSpPr>
              <p:nvPr/>
            </p:nvGrpSpPr>
            <p:grpSpPr bwMode="auto">
              <a:xfrm>
                <a:off x="844" y="1626"/>
                <a:ext cx="196" cy="352"/>
                <a:chOff x="844" y="1626"/>
                <a:chExt cx="196" cy="352"/>
              </a:xfrm>
            </p:grpSpPr>
            <p:sp>
              <p:nvSpPr>
                <p:cNvPr id="185494" name="Freeform 582"/>
                <p:cNvSpPr>
                  <a:spLocks/>
                </p:cNvSpPr>
                <p:nvPr/>
              </p:nvSpPr>
              <p:spPr bwMode="auto">
                <a:xfrm>
                  <a:off x="852" y="1786"/>
                  <a:ext cx="182" cy="192"/>
                </a:xfrm>
                <a:custGeom>
                  <a:avLst/>
                  <a:gdLst>
                    <a:gd name="T0" fmla="*/ 18 w 182"/>
                    <a:gd name="T1" fmla="*/ 192 h 192"/>
                    <a:gd name="T2" fmla="*/ 0 w 182"/>
                    <a:gd name="T3" fmla="*/ 0 h 192"/>
                    <a:gd name="T4" fmla="*/ 182 w 182"/>
                    <a:gd name="T5" fmla="*/ 0 h 192"/>
                    <a:gd name="T6" fmla="*/ 162 w 182"/>
                    <a:gd name="T7" fmla="*/ 188 h 192"/>
                    <a:gd name="T8" fmla="*/ 148 w 182"/>
                    <a:gd name="T9" fmla="*/ 190 h 192"/>
                    <a:gd name="T10" fmla="*/ 170 w 182"/>
                    <a:gd name="T11" fmla="*/ 14 h 192"/>
                    <a:gd name="T12" fmla="*/ 12 w 182"/>
                    <a:gd name="T13" fmla="*/ 14 h 192"/>
                    <a:gd name="T14" fmla="*/ 32 w 182"/>
                    <a:gd name="T15" fmla="*/ 190 h 192"/>
                    <a:gd name="T16" fmla="*/ 18 w 182"/>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92"/>
                    <a:gd name="T29" fmla="*/ 182 w 18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92">
                      <a:moveTo>
                        <a:pt x="18" y="192"/>
                      </a:moveTo>
                      <a:lnTo>
                        <a:pt x="0" y="0"/>
                      </a:lnTo>
                      <a:lnTo>
                        <a:pt x="182" y="0"/>
                      </a:lnTo>
                      <a:lnTo>
                        <a:pt x="162" y="188"/>
                      </a:lnTo>
                      <a:lnTo>
                        <a:pt x="148" y="190"/>
                      </a:lnTo>
                      <a:lnTo>
                        <a:pt x="170" y="14"/>
                      </a:lnTo>
                      <a:lnTo>
                        <a:pt x="12" y="14"/>
                      </a:lnTo>
                      <a:lnTo>
                        <a:pt x="32" y="190"/>
                      </a:lnTo>
                      <a:lnTo>
                        <a:pt x="18"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95" name="Line 583"/>
                <p:cNvSpPr>
                  <a:spLocks noChangeShapeType="1"/>
                </p:cNvSpPr>
                <p:nvPr/>
              </p:nvSpPr>
              <p:spPr bwMode="auto">
                <a:xfrm>
                  <a:off x="880" y="1958"/>
                  <a:ext cx="120" cy="0"/>
                </a:xfrm>
                <a:prstGeom prst="line">
                  <a:avLst/>
                </a:prstGeom>
                <a:noFill/>
                <a:ln w="9525">
                  <a:solidFill>
                    <a:schemeClr val="tx1"/>
                  </a:solidFill>
                  <a:round/>
                  <a:headEnd/>
                  <a:tailEnd/>
                </a:ln>
              </p:spPr>
              <p:txBody>
                <a:bodyPr/>
                <a:lstStyle/>
                <a:p>
                  <a:endParaRPr lang="en-US" dirty="0"/>
                </a:p>
              </p:txBody>
            </p:sp>
            <p:sp>
              <p:nvSpPr>
                <p:cNvPr id="185496" name="Line 584"/>
                <p:cNvSpPr>
                  <a:spLocks noChangeShapeType="1"/>
                </p:cNvSpPr>
                <p:nvPr/>
              </p:nvSpPr>
              <p:spPr bwMode="auto">
                <a:xfrm>
                  <a:off x="880" y="1944"/>
                  <a:ext cx="122" cy="0"/>
                </a:xfrm>
                <a:prstGeom prst="line">
                  <a:avLst/>
                </a:prstGeom>
                <a:noFill/>
                <a:ln w="9525">
                  <a:solidFill>
                    <a:schemeClr val="tx1"/>
                  </a:solidFill>
                  <a:round/>
                  <a:headEnd/>
                  <a:tailEnd/>
                </a:ln>
              </p:spPr>
              <p:txBody>
                <a:bodyPr/>
                <a:lstStyle/>
                <a:p>
                  <a:endParaRPr lang="en-US" dirty="0"/>
                </a:p>
              </p:txBody>
            </p:sp>
            <p:sp>
              <p:nvSpPr>
                <p:cNvPr id="185497" name="Rectangle 585"/>
                <p:cNvSpPr>
                  <a:spLocks noChangeArrowheads="1"/>
                </p:cNvSpPr>
                <p:nvPr/>
              </p:nvSpPr>
              <p:spPr bwMode="auto">
                <a:xfrm>
                  <a:off x="892" y="1800"/>
                  <a:ext cx="98" cy="106"/>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498" name="Rectangle 586"/>
                <p:cNvSpPr>
                  <a:spLocks noChangeArrowheads="1"/>
                </p:cNvSpPr>
                <p:nvPr/>
              </p:nvSpPr>
              <p:spPr bwMode="auto">
                <a:xfrm>
                  <a:off x="844" y="1759"/>
                  <a:ext cx="196" cy="27"/>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499" name="AutoShape 587"/>
                <p:cNvSpPr>
                  <a:spLocks noChangeArrowheads="1"/>
                </p:cNvSpPr>
                <p:nvPr/>
              </p:nvSpPr>
              <p:spPr bwMode="auto">
                <a:xfrm flipV="1">
                  <a:off x="896" y="1626"/>
                  <a:ext cx="94" cy="134"/>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2757 w 21600"/>
                    <a:gd name="T13" fmla="*/ 2901 h 21600"/>
                    <a:gd name="T14" fmla="*/ 18843 w 21600"/>
                    <a:gd name="T15" fmla="*/ 1869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grpSp>
            <p:nvGrpSpPr>
              <p:cNvPr id="185894" name="Group 599"/>
              <p:cNvGrpSpPr>
                <a:grpSpLocks/>
              </p:cNvGrpSpPr>
              <p:nvPr/>
            </p:nvGrpSpPr>
            <p:grpSpPr bwMode="auto">
              <a:xfrm>
                <a:off x="912" y="1502"/>
                <a:ext cx="60" cy="124"/>
                <a:chOff x="912" y="1472"/>
                <a:chExt cx="60" cy="154"/>
              </a:xfrm>
            </p:grpSpPr>
            <p:sp>
              <p:nvSpPr>
                <p:cNvPr id="185484" name="Freeform 589"/>
                <p:cNvSpPr>
                  <a:spLocks/>
                </p:cNvSpPr>
                <p:nvPr/>
              </p:nvSpPr>
              <p:spPr bwMode="auto">
                <a:xfrm>
                  <a:off x="912" y="1472"/>
                  <a:ext cx="60" cy="154"/>
                </a:xfrm>
                <a:custGeom>
                  <a:avLst/>
                  <a:gdLst>
                    <a:gd name="T0" fmla="*/ 6 w 60"/>
                    <a:gd name="T1" fmla="*/ 154 h 154"/>
                    <a:gd name="T2" fmla="*/ 50 w 60"/>
                    <a:gd name="T3" fmla="*/ 154 h 154"/>
                    <a:gd name="T4" fmla="*/ 60 w 60"/>
                    <a:gd name="T5" fmla="*/ 76 h 154"/>
                    <a:gd name="T6" fmla="*/ 50 w 60"/>
                    <a:gd name="T7" fmla="*/ 0 h 154"/>
                    <a:gd name="T8" fmla="*/ 8 w 60"/>
                    <a:gd name="T9" fmla="*/ 0 h 154"/>
                    <a:gd name="T10" fmla="*/ 0 w 60"/>
                    <a:gd name="T11" fmla="*/ 76 h 154"/>
                    <a:gd name="T12" fmla="*/ 6 w 60"/>
                    <a:gd name="T13" fmla="*/ 154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85" name="Line 590"/>
                <p:cNvSpPr>
                  <a:spLocks noChangeShapeType="1"/>
                </p:cNvSpPr>
                <p:nvPr/>
              </p:nvSpPr>
              <p:spPr bwMode="auto">
                <a:xfrm>
                  <a:off x="920" y="1612"/>
                  <a:ext cx="42" cy="1"/>
                </a:xfrm>
                <a:prstGeom prst="line">
                  <a:avLst/>
                </a:prstGeom>
                <a:noFill/>
                <a:ln w="9525">
                  <a:solidFill>
                    <a:schemeClr val="tx1"/>
                  </a:solidFill>
                  <a:round/>
                  <a:headEnd/>
                  <a:tailEnd/>
                </a:ln>
              </p:spPr>
              <p:txBody>
                <a:bodyPr/>
                <a:lstStyle/>
                <a:p>
                  <a:endParaRPr lang="en-US" dirty="0"/>
                </a:p>
              </p:txBody>
            </p:sp>
            <p:sp>
              <p:nvSpPr>
                <p:cNvPr id="185486" name="Line 591"/>
                <p:cNvSpPr>
                  <a:spLocks noChangeShapeType="1"/>
                </p:cNvSpPr>
                <p:nvPr/>
              </p:nvSpPr>
              <p:spPr bwMode="auto">
                <a:xfrm>
                  <a:off x="916" y="1596"/>
                  <a:ext cx="48" cy="1"/>
                </a:xfrm>
                <a:prstGeom prst="line">
                  <a:avLst/>
                </a:prstGeom>
                <a:noFill/>
                <a:ln w="9525">
                  <a:solidFill>
                    <a:schemeClr val="tx1"/>
                  </a:solidFill>
                  <a:round/>
                  <a:headEnd/>
                  <a:tailEnd/>
                </a:ln>
              </p:spPr>
              <p:txBody>
                <a:bodyPr/>
                <a:lstStyle/>
                <a:p>
                  <a:endParaRPr lang="en-US" dirty="0"/>
                </a:p>
              </p:txBody>
            </p:sp>
            <p:sp>
              <p:nvSpPr>
                <p:cNvPr id="185487" name="Line 592"/>
                <p:cNvSpPr>
                  <a:spLocks noChangeShapeType="1"/>
                </p:cNvSpPr>
                <p:nvPr/>
              </p:nvSpPr>
              <p:spPr bwMode="auto">
                <a:xfrm>
                  <a:off x="918" y="1578"/>
                  <a:ext cx="50" cy="1"/>
                </a:xfrm>
                <a:prstGeom prst="line">
                  <a:avLst/>
                </a:prstGeom>
                <a:noFill/>
                <a:ln w="9525">
                  <a:solidFill>
                    <a:schemeClr val="tx1"/>
                  </a:solidFill>
                  <a:round/>
                  <a:headEnd/>
                  <a:tailEnd/>
                </a:ln>
              </p:spPr>
              <p:txBody>
                <a:bodyPr/>
                <a:lstStyle/>
                <a:p>
                  <a:endParaRPr lang="en-US" dirty="0"/>
                </a:p>
              </p:txBody>
            </p:sp>
            <p:sp>
              <p:nvSpPr>
                <p:cNvPr id="185488" name="Line 593"/>
                <p:cNvSpPr>
                  <a:spLocks noChangeShapeType="1"/>
                </p:cNvSpPr>
                <p:nvPr/>
              </p:nvSpPr>
              <p:spPr bwMode="auto">
                <a:xfrm>
                  <a:off x="912" y="1566"/>
                  <a:ext cx="58" cy="1"/>
                </a:xfrm>
                <a:prstGeom prst="line">
                  <a:avLst/>
                </a:prstGeom>
                <a:noFill/>
                <a:ln w="9525">
                  <a:solidFill>
                    <a:schemeClr val="tx1"/>
                  </a:solidFill>
                  <a:round/>
                  <a:headEnd/>
                  <a:tailEnd/>
                </a:ln>
              </p:spPr>
              <p:txBody>
                <a:bodyPr/>
                <a:lstStyle/>
                <a:p>
                  <a:endParaRPr lang="en-US" dirty="0"/>
                </a:p>
              </p:txBody>
            </p:sp>
            <p:sp>
              <p:nvSpPr>
                <p:cNvPr id="185489" name="Line 594"/>
                <p:cNvSpPr>
                  <a:spLocks noChangeShapeType="1"/>
                </p:cNvSpPr>
                <p:nvPr/>
              </p:nvSpPr>
              <p:spPr bwMode="auto">
                <a:xfrm>
                  <a:off x="912" y="1550"/>
                  <a:ext cx="58" cy="1"/>
                </a:xfrm>
                <a:prstGeom prst="line">
                  <a:avLst/>
                </a:prstGeom>
                <a:noFill/>
                <a:ln w="9525">
                  <a:solidFill>
                    <a:schemeClr val="tx1"/>
                  </a:solidFill>
                  <a:round/>
                  <a:headEnd/>
                  <a:tailEnd/>
                </a:ln>
              </p:spPr>
              <p:txBody>
                <a:bodyPr/>
                <a:lstStyle/>
                <a:p>
                  <a:endParaRPr lang="en-US" dirty="0"/>
                </a:p>
              </p:txBody>
            </p:sp>
            <p:sp>
              <p:nvSpPr>
                <p:cNvPr id="185490" name="Line 595"/>
                <p:cNvSpPr>
                  <a:spLocks noChangeShapeType="1"/>
                </p:cNvSpPr>
                <p:nvPr/>
              </p:nvSpPr>
              <p:spPr bwMode="auto">
                <a:xfrm>
                  <a:off x="916" y="1532"/>
                  <a:ext cx="52" cy="1"/>
                </a:xfrm>
                <a:prstGeom prst="line">
                  <a:avLst/>
                </a:prstGeom>
                <a:noFill/>
                <a:ln w="9525">
                  <a:solidFill>
                    <a:schemeClr val="tx1"/>
                  </a:solidFill>
                  <a:round/>
                  <a:headEnd/>
                  <a:tailEnd/>
                </a:ln>
              </p:spPr>
              <p:txBody>
                <a:bodyPr/>
                <a:lstStyle/>
                <a:p>
                  <a:endParaRPr lang="en-US" dirty="0"/>
                </a:p>
              </p:txBody>
            </p:sp>
            <p:sp>
              <p:nvSpPr>
                <p:cNvPr id="185491" name="Line 596"/>
                <p:cNvSpPr>
                  <a:spLocks noChangeShapeType="1"/>
                </p:cNvSpPr>
                <p:nvPr/>
              </p:nvSpPr>
              <p:spPr bwMode="auto">
                <a:xfrm>
                  <a:off x="916" y="1516"/>
                  <a:ext cx="52" cy="1"/>
                </a:xfrm>
                <a:prstGeom prst="line">
                  <a:avLst/>
                </a:prstGeom>
                <a:noFill/>
                <a:ln w="9525">
                  <a:solidFill>
                    <a:schemeClr val="tx1"/>
                  </a:solidFill>
                  <a:round/>
                  <a:headEnd/>
                  <a:tailEnd/>
                </a:ln>
              </p:spPr>
              <p:txBody>
                <a:bodyPr/>
                <a:lstStyle/>
                <a:p>
                  <a:endParaRPr lang="en-US" dirty="0"/>
                </a:p>
              </p:txBody>
            </p:sp>
            <p:sp>
              <p:nvSpPr>
                <p:cNvPr id="185492" name="Line 597"/>
                <p:cNvSpPr>
                  <a:spLocks noChangeShapeType="1"/>
                </p:cNvSpPr>
                <p:nvPr/>
              </p:nvSpPr>
              <p:spPr bwMode="auto">
                <a:xfrm>
                  <a:off x="918" y="1502"/>
                  <a:ext cx="48" cy="1"/>
                </a:xfrm>
                <a:prstGeom prst="line">
                  <a:avLst/>
                </a:prstGeom>
                <a:noFill/>
                <a:ln w="9525">
                  <a:solidFill>
                    <a:schemeClr val="tx1"/>
                  </a:solidFill>
                  <a:round/>
                  <a:headEnd/>
                  <a:tailEnd/>
                </a:ln>
              </p:spPr>
              <p:txBody>
                <a:bodyPr/>
                <a:lstStyle/>
                <a:p>
                  <a:endParaRPr lang="en-US" dirty="0"/>
                </a:p>
              </p:txBody>
            </p:sp>
            <p:sp>
              <p:nvSpPr>
                <p:cNvPr id="185493" name="Line 598"/>
                <p:cNvSpPr>
                  <a:spLocks noChangeShapeType="1"/>
                </p:cNvSpPr>
                <p:nvPr/>
              </p:nvSpPr>
              <p:spPr bwMode="auto">
                <a:xfrm>
                  <a:off x="922" y="1488"/>
                  <a:ext cx="42" cy="1"/>
                </a:xfrm>
                <a:prstGeom prst="line">
                  <a:avLst/>
                </a:prstGeom>
                <a:noFill/>
                <a:ln w="9525">
                  <a:solidFill>
                    <a:schemeClr val="tx1"/>
                  </a:solidFill>
                  <a:round/>
                  <a:headEnd/>
                  <a:tailEnd/>
                </a:ln>
              </p:spPr>
              <p:txBody>
                <a:bodyPr/>
                <a:lstStyle/>
                <a:p>
                  <a:endParaRPr lang="en-US" dirty="0"/>
                </a:p>
              </p:txBody>
            </p:sp>
          </p:grpSp>
          <p:sp>
            <p:nvSpPr>
              <p:cNvPr id="185482" name="Freeform 600"/>
              <p:cNvSpPr>
                <a:spLocks/>
              </p:cNvSpPr>
              <p:nvPr/>
            </p:nvSpPr>
            <p:spPr bwMode="auto">
              <a:xfrm>
                <a:off x="926" y="1004"/>
                <a:ext cx="30" cy="496"/>
              </a:xfrm>
              <a:custGeom>
                <a:avLst/>
                <a:gdLst>
                  <a:gd name="T0" fmla="*/ 0 w 30"/>
                  <a:gd name="T1" fmla="*/ 496 h 496"/>
                  <a:gd name="T2" fmla="*/ 30 w 30"/>
                  <a:gd name="T3" fmla="*/ 496 h 496"/>
                  <a:gd name="T4" fmla="*/ 30 w 30"/>
                  <a:gd name="T5" fmla="*/ 24 h 496"/>
                  <a:gd name="T6" fmla="*/ 16 w 30"/>
                  <a:gd name="T7" fmla="*/ 0 h 496"/>
                  <a:gd name="T8" fmla="*/ 10 w 30"/>
                  <a:gd name="T9" fmla="*/ 44 h 496"/>
                  <a:gd name="T10" fmla="*/ 0 w 30"/>
                  <a:gd name="T11" fmla="*/ 4 h 496"/>
                  <a:gd name="T12" fmla="*/ 0 w 30"/>
                  <a:gd name="T13" fmla="*/ 496 h 496"/>
                  <a:gd name="T14" fmla="*/ 0 60000 65536"/>
                  <a:gd name="T15" fmla="*/ 0 60000 65536"/>
                  <a:gd name="T16" fmla="*/ 0 60000 65536"/>
                  <a:gd name="T17" fmla="*/ 0 60000 65536"/>
                  <a:gd name="T18" fmla="*/ 0 60000 65536"/>
                  <a:gd name="T19" fmla="*/ 0 60000 65536"/>
                  <a:gd name="T20" fmla="*/ 0 60000 65536"/>
                  <a:gd name="T21" fmla="*/ 0 w 30"/>
                  <a:gd name="T22" fmla="*/ 0 h 496"/>
                  <a:gd name="T23" fmla="*/ 30 w 30"/>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496">
                    <a:moveTo>
                      <a:pt x="0" y="496"/>
                    </a:moveTo>
                    <a:lnTo>
                      <a:pt x="30" y="496"/>
                    </a:lnTo>
                    <a:lnTo>
                      <a:pt x="30" y="24"/>
                    </a:lnTo>
                    <a:lnTo>
                      <a:pt x="16" y="0"/>
                    </a:lnTo>
                    <a:lnTo>
                      <a:pt x="10" y="44"/>
                    </a:lnTo>
                    <a:lnTo>
                      <a:pt x="0" y="4"/>
                    </a:lnTo>
                    <a:lnTo>
                      <a:pt x="0" y="496"/>
                    </a:lnTo>
                    <a:close/>
                  </a:path>
                </a:pathLst>
              </a:custGeom>
              <a:noFill/>
              <a:ln w="9525" cap="flat" cmpd="sng">
                <a:solidFill>
                  <a:schemeClr val="tx1"/>
                </a:solidFill>
                <a:prstDash val="solid"/>
                <a:round/>
                <a:headEnd/>
                <a:tailEnd/>
              </a:ln>
            </p:spPr>
            <p:txBody>
              <a:bodyPr/>
              <a:lstStyle/>
              <a:p>
                <a:endParaRPr lang="en-US" dirty="0"/>
              </a:p>
            </p:txBody>
          </p:sp>
          <p:sp>
            <p:nvSpPr>
              <p:cNvPr id="185483" name="Rectangle 601"/>
              <p:cNvSpPr>
                <a:spLocks noChangeArrowheads="1"/>
              </p:cNvSpPr>
              <p:nvPr/>
            </p:nvSpPr>
            <p:spPr bwMode="auto">
              <a:xfrm>
                <a:off x="916" y="996"/>
                <a:ext cx="56" cy="56"/>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grpSp>
        <p:sp>
          <p:nvSpPr>
            <p:cNvPr id="185443" name="Text Box 704"/>
            <p:cNvSpPr txBox="1">
              <a:spLocks noChangeArrowheads="1"/>
            </p:cNvSpPr>
            <p:nvPr/>
          </p:nvSpPr>
          <p:spPr bwMode="auto">
            <a:xfrm>
              <a:off x="1023939" y="5073651"/>
              <a:ext cx="716147" cy="276990"/>
            </a:xfrm>
            <a:prstGeom prst="rect">
              <a:avLst/>
            </a:prstGeom>
            <a:noFill/>
            <a:ln w="9525">
              <a:noFill/>
              <a:miter lim="800000"/>
              <a:headEnd/>
              <a:tailEnd/>
            </a:ln>
          </p:spPr>
          <p:txBody>
            <a:bodyPr wrap="none">
              <a:spAutoFit/>
            </a:bodyPr>
            <a:lstStyle/>
            <a:p>
              <a:r>
                <a:rPr lang="en-US" sz="1200" b="1" dirty="0" smtClean="0">
                  <a:latin typeface="Calibri" pitchFamily="34" charset="0"/>
                </a:rPr>
                <a:t>3-7 </a:t>
              </a:r>
              <a:r>
                <a:rPr lang="en-US" sz="1200" b="1" dirty="0">
                  <a:latin typeface="Calibri" pitchFamily="34" charset="0"/>
                </a:rPr>
                <a:t>CAV</a:t>
              </a:r>
            </a:p>
          </p:txBody>
        </p:sp>
        <p:sp>
          <p:nvSpPr>
            <p:cNvPr id="185444" name="Text Box 705"/>
            <p:cNvSpPr txBox="1">
              <a:spLocks noChangeArrowheads="1"/>
            </p:cNvSpPr>
            <p:nvPr/>
          </p:nvSpPr>
          <p:spPr bwMode="auto">
            <a:xfrm>
              <a:off x="5275263" y="5094290"/>
              <a:ext cx="470000" cy="276999"/>
            </a:xfrm>
            <a:prstGeom prst="rect">
              <a:avLst/>
            </a:prstGeom>
            <a:noFill/>
            <a:ln w="9525">
              <a:noFill/>
              <a:miter lim="800000"/>
              <a:headEnd/>
              <a:tailEnd/>
            </a:ln>
          </p:spPr>
          <p:txBody>
            <a:bodyPr wrap="none">
              <a:spAutoFit/>
            </a:bodyPr>
            <a:lstStyle/>
            <a:p>
              <a:r>
                <a:rPr lang="en-US" sz="1200" b="1" dirty="0">
                  <a:latin typeface="Calibri" pitchFamily="34" charset="0"/>
                </a:rPr>
                <a:t>A 14</a:t>
              </a:r>
            </a:p>
          </p:txBody>
        </p:sp>
        <p:sp>
          <p:nvSpPr>
            <p:cNvPr id="185445" name="Text Box 706"/>
            <p:cNvSpPr txBox="1">
              <a:spLocks noChangeArrowheads="1"/>
            </p:cNvSpPr>
            <p:nvPr/>
          </p:nvSpPr>
          <p:spPr bwMode="auto">
            <a:xfrm>
              <a:off x="1423988" y="5432426"/>
              <a:ext cx="849312" cy="246221"/>
            </a:xfrm>
            <a:prstGeom prst="rect">
              <a:avLst/>
            </a:prstGeom>
            <a:noFill/>
            <a:ln w="9525">
              <a:noFill/>
              <a:miter lim="800000"/>
              <a:headEnd/>
              <a:tailEnd/>
            </a:ln>
          </p:spPr>
          <p:txBody>
            <a:bodyPr>
              <a:spAutoFit/>
            </a:bodyPr>
            <a:lstStyle/>
            <a:p>
              <a:r>
                <a:rPr lang="en-US" sz="500" b="1" dirty="0">
                  <a:latin typeface="Calibri" pitchFamily="34" charset="0"/>
                </a:rPr>
                <a:t>SLING AND</a:t>
              </a:r>
            </a:p>
            <a:p>
              <a:r>
                <a:rPr lang="en-US" sz="500" b="1" dirty="0">
                  <a:latin typeface="Calibri" pitchFamily="34" charset="0"/>
                </a:rPr>
                <a:t>TIE DOWN</a:t>
              </a:r>
            </a:p>
          </p:txBody>
        </p:sp>
        <p:sp>
          <p:nvSpPr>
            <p:cNvPr id="185446" name="Freeform 715"/>
            <p:cNvSpPr>
              <a:spLocks/>
            </p:cNvSpPr>
            <p:nvPr/>
          </p:nvSpPr>
          <p:spPr bwMode="auto">
            <a:xfrm>
              <a:off x="4410075" y="4322763"/>
              <a:ext cx="58738" cy="74612"/>
            </a:xfrm>
            <a:custGeom>
              <a:avLst/>
              <a:gdLst>
                <a:gd name="T0" fmla="*/ 0 w 32"/>
                <a:gd name="T1" fmla="*/ 0 h 42"/>
                <a:gd name="T2" fmla="*/ 14685 w 32"/>
                <a:gd name="T3" fmla="*/ 42635 h 42"/>
                <a:gd name="T4" fmla="*/ 42218 w 32"/>
                <a:gd name="T5" fmla="*/ 53294 h 42"/>
                <a:gd name="T6" fmla="*/ 58738 w 32"/>
                <a:gd name="T7" fmla="*/ 74612 h 42"/>
                <a:gd name="T8" fmla="*/ 0 60000 65536"/>
                <a:gd name="T9" fmla="*/ 0 60000 65536"/>
                <a:gd name="T10" fmla="*/ 0 60000 65536"/>
                <a:gd name="T11" fmla="*/ 0 60000 65536"/>
                <a:gd name="T12" fmla="*/ 0 w 32"/>
                <a:gd name="T13" fmla="*/ 0 h 42"/>
                <a:gd name="T14" fmla="*/ 32 w 32"/>
                <a:gd name="T15" fmla="*/ 42 h 42"/>
              </a:gdLst>
              <a:ahLst/>
              <a:cxnLst>
                <a:cxn ang="T8">
                  <a:pos x="T0" y="T1"/>
                </a:cxn>
                <a:cxn ang="T9">
                  <a:pos x="T2" y="T3"/>
                </a:cxn>
                <a:cxn ang="T10">
                  <a:pos x="T4" y="T5"/>
                </a:cxn>
                <a:cxn ang="T11">
                  <a:pos x="T6" y="T7"/>
                </a:cxn>
              </a:cxnLst>
              <a:rect l="T12" t="T13" r="T14" b="T15"/>
              <a:pathLst>
                <a:path w="32" h="42">
                  <a:moveTo>
                    <a:pt x="0" y="0"/>
                  </a:moveTo>
                  <a:lnTo>
                    <a:pt x="8" y="24"/>
                  </a:lnTo>
                  <a:lnTo>
                    <a:pt x="23" y="30"/>
                  </a:lnTo>
                  <a:lnTo>
                    <a:pt x="32" y="42"/>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5447" name="Freeform 716"/>
            <p:cNvSpPr>
              <a:spLocks/>
            </p:cNvSpPr>
            <p:nvPr/>
          </p:nvSpPr>
          <p:spPr bwMode="auto">
            <a:xfrm>
              <a:off x="4367214" y="4325937"/>
              <a:ext cx="36512" cy="80963"/>
            </a:xfrm>
            <a:custGeom>
              <a:avLst/>
              <a:gdLst>
                <a:gd name="T0" fmla="*/ 36512 w 20"/>
                <a:gd name="T1" fmla="*/ 0 h 46"/>
                <a:gd name="T2" fmla="*/ 23733 w 20"/>
                <a:gd name="T3" fmla="*/ 42242 h 46"/>
                <a:gd name="T4" fmla="*/ 1826 w 20"/>
                <a:gd name="T5" fmla="*/ 52802 h 46"/>
                <a:gd name="T6" fmla="*/ 0 w 20"/>
                <a:gd name="T7" fmla="*/ 80963 h 46"/>
                <a:gd name="T8" fmla="*/ 0 60000 65536"/>
                <a:gd name="T9" fmla="*/ 0 60000 65536"/>
                <a:gd name="T10" fmla="*/ 0 60000 65536"/>
                <a:gd name="T11" fmla="*/ 0 60000 65536"/>
                <a:gd name="T12" fmla="*/ 0 w 20"/>
                <a:gd name="T13" fmla="*/ 0 h 46"/>
                <a:gd name="T14" fmla="*/ 20 w 20"/>
                <a:gd name="T15" fmla="*/ 46 h 46"/>
              </a:gdLst>
              <a:ahLst/>
              <a:cxnLst>
                <a:cxn ang="T8">
                  <a:pos x="T0" y="T1"/>
                </a:cxn>
                <a:cxn ang="T9">
                  <a:pos x="T2" y="T3"/>
                </a:cxn>
                <a:cxn ang="T10">
                  <a:pos x="T4" y="T5"/>
                </a:cxn>
                <a:cxn ang="T11">
                  <a:pos x="T6" y="T7"/>
                </a:cxn>
              </a:cxnLst>
              <a:rect l="T12" t="T13" r="T14" b="T15"/>
              <a:pathLst>
                <a:path w="20" h="46">
                  <a:moveTo>
                    <a:pt x="20" y="0"/>
                  </a:moveTo>
                  <a:lnTo>
                    <a:pt x="13" y="24"/>
                  </a:lnTo>
                  <a:lnTo>
                    <a:pt x="1" y="30"/>
                  </a:lnTo>
                  <a:lnTo>
                    <a:pt x="0" y="46"/>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5448" name="Freeform 717"/>
            <p:cNvSpPr>
              <a:spLocks/>
            </p:cNvSpPr>
            <p:nvPr/>
          </p:nvSpPr>
          <p:spPr bwMode="auto">
            <a:xfrm flipH="1">
              <a:off x="2413000" y="4325939"/>
              <a:ext cx="57150" cy="74612"/>
            </a:xfrm>
            <a:custGeom>
              <a:avLst/>
              <a:gdLst>
                <a:gd name="T0" fmla="*/ 0 w 32"/>
                <a:gd name="T1" fmla="*/ 0 h 42"/>
                <a:gd name="T2" fmla="*/ 14288 w 32"/>
                <a:gd name="T3" fmla="*/ 42635 h 42"/>
                <a:gd name="T4" fmla="*/ 41077 w 32"/>
                <a:gd name="T5" fmla="*/ 53294 h 42"/>
                <a:gd name="T6" fmla="*/ 57150 w 32"/>
                <a:gd name="T7" fmla="*/ 74612 h 42"/>
                <a:gd name="T8" fmla="*/ 0 60000 65536"/>
                <a:gd name="T9" fmla="*/ 0 60000 65536"/>
                <a:gd name="T10" fmla="*/ 0 60000 65536"/>
                <a:gd name="T11" fmla="*/ 0 60000 65536"/>
                <a:gd name="T12" fmla="*/ 0 w 32"/>
                <a:gd name="T13" fmla="*/ 0 h 42"/>
                <a:gd name="T14" fmla="*/ 32 w 32"/>
                <a:gd name="T15" fmla="*/ 42 h 42"/>
              </a:gdLst>
              <a:ahLst/>
              <a:cxnLst>
                <a:cxn ang="T8">
                  <a:pos x="T0" y="T1"/>
                </a:cxn>
                <a:cxn ang="T9">
                  <a:pos x="T2" y="T3"/>
                </a:cxn>
                <a:cxn ang="T10">
                  <a:pos x="T4" y="T5"/>
                </a:cxn>
                <a:cxn ang="T11">
                  <a:pos x="T6" y="T7"/>
                </a:cxn>
              </a:cxnLst>
              <a:rect l="T12" t="T13" r="T14" b="T15"/>
              <a:pathLst>
                <a:path w="32" h="42">
                  <a:moveTo>
                    <a:pt x="0" y="0"/>
                  </a:moveTo>
                  <a:lnTo>
                    <a:pt x="8" y="24"/>
                  </a:lnTo>
                  <a:lnTo>
                    <a:pt x="23" y="30"/>
                  </a:lnTo>
                  <a:lnTo>
                    <a:pt x="32" y="42"/>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5449" name="Line 718"/>
            <p:cNvSpPr>
              <a:spLocks noChangeShapeType="1"/>
            </p:cNvSpPr>
            <p:nvPr/>
          </p:nvSpPr>
          <p:spPr bwMode="auto">
            <a:xfrm>
              <a:off x="2481263" y="4340226"/>
              <a:ext cx="11112" cy="52388"/>
            </a:xfrm>
            <a:prstGeom prst="line">
              <a:avLst/>
            </a:prstGeom>
            <a:noFill/>
            <a:ln w="15875">
              <a:solidFill>
                <a:schemeClr val="tx1"/>
              </a:solidFill>
              <a:round/>
              <a:headEnd/>
              <a:tailEnd/>
            </a:ln>
          </p:spPr>
          <p:txBody>
            <a:bodyPr/>
            <a:lstStyle/>
            <a:p>
              <a:endParaRPr lang="en-US" dirty="0"/>
            </a:p>
          </p:txBody>
        </p:sp>
        <p:sp>
          <p:nvSpPr>
            <p:cNvPr id="185450" name="Freeform 710"/>
            <p:cNvSpPr>
              <a:spLocks/>
            </p:cNvSpPr>
            <p:nvPr/>
          </p:nvSpPr>
          <p:spPr bwMode="auto">
            <a:xfrm>
              <a:off x="581025" y="4295776"/>
              <a:ext cx="400050" cy="2600325"/>
            </a:xfrm>
            <a:custGeom>
              <a:avLst/>
              <a:gdLst>
                <a:gd name="T0" fmla="*/ 0 w 252"/>
                <a:gd name="T1" fmla="*/ 2600325 h 1638"/>
                <a:gd name="T2" fmla="*/ 123825 w 252"/>
                <a:gd name="T3" fmla="*/ 142875 h 1638"/>
                <a:gd name="T4" fmla="*/ 400050 w 252"/>
                <a:gd name="T5" fmla="*/ 0 h 1638"/>
                <a:gd name="T6" fmla="*/ 0 60000 65536"/>
                <a:gd name="T7" fmla="*/ 0 60000 65536"/>
                <a:gd name="T8" fmla="*/ 0 60000 65536"/>
                <a:gd name="T9" fmla="*/ 0 w 252"/>
                <a:gd name="T10" fmla="*/ 0 h 1638"/>
                <a:gd name="T11" fmla="*/ 252 w 252"/>
                <a:gd name="T12" fmla="*/ 1638 h 1638"/>
              </a:gdLst>
              <a:ahLst/>
              <a:cxnLst>
                <a:cxn ang="T6">
                  <a:pos x="T0" y="T1"/>
                </a:cxn>
                <a:cxn ang="T7">
                  <a:pos x="T2" y="T3"/>
                </a:cxn>
                <a:cxn ang="T8">
                  <a:pos x="T4" y="T5"/>
                </a:cxn>
              </a:cxnLst>
              <a:rect l="T9" t="T10" r="T11" b="T12"/>
              <a:pathLst>
                <a:path w="252" h="1638">
                  <a:moveTo>
                    <a:pt x="0" y="1638"/>
                  </a:moveTo>
                  <a:lnTo>
                    <a:pt x="78" y="90"/>
                  </a:lnTo>
                  <a:lnTo>
                    <a:pt x="252" y="0"/>
                  </a:lnTo>
                </a:path>
              </a:pathLst>
            </a:custGeom>
            <a:noFill/>
            <a:ln w="9525" cap="flat" cmpd="sng">
              <a:solidFill>
                <a:schemeClr val="tx1"/>
              </a:solidFill>
              <a:prstDash val="solid"/>
              <a:round/>
              <a:headEnd type="none" w="med" len="med"/>
              <a:tailEnd type="triangle" w="med" len="med"/>
            </a:ln>
          </p:spPr>
          <p:txBody>
            <a:bodyPr/>
            <a:lstStyle/>
            <a:p>
              <a:endParaRPr lang="en-US" dirty="0"/>
            </a:p>
          </p:txBody>
        </p:sp>
        <p:sp>
          <p:nvSpPr>
            <p:cNvPr id="185451" name="Freeform 721"/>
            <p:cNvSpPr>
              <a:spLocks/>
            </p:cNvSpPr>
            <p:nvPr/>
          </p:nvSpPr>
          <p:spPr bwMode="auto">
            <a:xfrm>
              <a:off x="4686301" y="5795963"/>
              <a:ext cx="66675" cy="74612"/>
            </a:xfrm>
            <a:custGeom>
              <a:avLst/>
              <a:gdLst>
                <a:gd name="T0" fmla="*/ 0 w 42"/>
                <a:gd name="T1" fmla="*/ 4762 h 47"/>
                <a:gd name="T2" fmla="*/ 17462 w 42"/>
                <a:gd name="T3" fmla="*/ 0 h 47"/>
                <a:gd name="T4" fmla="*/ 36512 w 42"/>
                <a:gd name="T5" fmla="*/ 4762 h 47"/>
                <a:gd name="T6" fmla="*/ 50800 w 42"/>
                <a:gd name="T7" fmla="*/ 17462 h 47"/>
                <a:gd name="T8" fmla="*/ 66675 w 42"/>
                <a:gd name="T9" fmla="*/ 22225 h 47"/>
                <a:gd name="T10" fmla="*/ 65088 w 42"/>
                <a:gd name="T11" fmla="*/ 74612 h 47"/>
                <a:gd name="T12" fmla="*/ 26988 w 42"/>
                <a:gd name="T13" fmla="*/ 71437 h 47"/>
                <a:gd name="T14" fmla="*/ 4762 w 42"/>
                <a:gd name="T15" fmla="*/ 61912 h 47"/>
                <a:gd name="T16" fmla="*/ 0 w 42"/>
                <a:gd name="T17" fmla="*/ 42862 h 47"/>
                <a:gd name="T18" fmla="*/ 4762 w 42"/>
                <a:gd name="T19" fmla="*/ 26987 h 47"/>
                <a:gd name="T20" fmla="*/ 0 w 42"/>
                <a:gd name="T21" fmla="*/ 476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7"/>
                <a:gd name="T35" fmla="*/ 42 w 42"/>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7">
                  <a:moveTo>
                    <a:pt x="0" y="3"/>
                  </a:moveTo>
                  <a:lnTo>
                    <a:pt x="11" y="0"/>
                  </a:lnTo>
                  <a:lnTo>
                    <a:pt x="23" y="3"/>
                  </a:lnTo>
                  <a:lnTo>
                    <a:pt x="32" y="11"/>
                  </a:lnTo>
                  <a:lnTo>
                    <a:pt x="42" y="14"/>
                  </a:lnTo>
                  <a:lnTo>
                    <a:pt x="41" y="47"/>
                  </a:lnTo>
                  <a:lnTo>
                    <a:pt x="17" y="45"/>
                  </a:lnTo>
                  <a:lnTo>
                    <a:pt x="3" y="39"/>
                  </a:lnTo>
                  <a:lnTo>
                    <a:pt x="0" y="27"/>
                  </a:lnTo>
                  <a:lnTo>
                    <a:pt x="3" y="17"/>
                  </a:lnTo>
                  <a:lnTo>
                    <a:pt x="0" y="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2" name="Freeform 722"/>
            <p:cNvSpPr>
              <a:spLocks/>
            </p:cNvSpPr>
            <p:nvPr/>
          </p:nvSpPr>
          <p:spPr bwMode="auto">
            <a:xfrm>
              <a:off x="4751389" y="5775326"/>
              <a:ext cx="85725" cy="96839"/>
            </a:xfrm>
            <a:custGeom>
              <a:avLst/>
              <a:gdLst>
                <a:gd name="T0" fmla="*/ 0 w 54"/>
                <a:gd name="T1" fmla="*/ 39688 h 61"/>
                <a:gd name="T2" fmla="*/ 30163 w 54"/>
                <a:gd name="T3" fmla="*/ 19050 h 61"/>
                <a:gd name="T4" fmla="*/ 53975 w 54"/>
                <a:gd name="T5" fmla="*/ 6350 h 61"/>
                <a:gd name="T6" fmla="*/ 68263 w 54"/>
                <a:gd name="T7" fmla="*/ 0 h 61"/>
                <a:gd name="T8" fmla="*/ 80963 w 54"/>
                <a:gd name="T9" fmla="*/ 19050 h 61"/>
                <a:gd name="T10" fmla="*/ 85725 w 54"/>
                <a:gd name="T11" fmla="*/ 57151 h 61"/>
                <a:gd name="T12" fmla="*/ 76200 w 54"/>
                <a:gd name="T13" fmla="*/ 76201 h 61"/>
                <a:gd name="T14" fmla="*/ 58738 w 54"/>
                <a:gd name="T15" fmla="*/ 85726 h 61"/>
                <a:gd name="T16" fmla="*/ 25400 w 54"/>
                <a:gd name="T17" fmla="*/ 96839 h 61"/>
                <a:gd name="T18" fmla="*/ 1588 w 54"/>
                <a:gd name="T19" fmla="*/ 95251 h 61"/>
                <a:gd name="T20" fmla="*/ 0 w 54"/>
                <a:gd name="T21" fmla="*/ 39688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61"/>
                <a:gd name="T35" fmla="*/ 54 w 54"/>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61">
                  <a:moveTo>
                    <a:pt x="0" y="25"/>
                  </a:moveTo>
                  <a:lnTo>
                    <a:pt x="19" y="12"/>
                  </a:lnTo>
                  <a:lnTo>
                    <a:pt x="34" y="4"/>
                  </a:lnTo>
                  <a:lnTo>
                    <a:pt x="43" y="0"/>
                  </a:lnTo>
                  <a:lnTo>
                    <a:pt x="51" y="12"/>
                  </a:lnTo>
                  <a:lnTo>
                    <a:pt x="54" y="36"/>
                  </a:lnTo>
                  <a:lnTo>
                    <a:pt x="48" y="48"/>
                  </a:lnTo>
                  <a:lnTo>
                    <a:pt x="37" y="54"/>
                  </a:lnTo>
                  <a:lnTo>
                    <a:pt x="16" y="61"/>
                  </a:lnTo>
                  <a:lnTo>
                    <a:pt x="1" y="60"/>
                  </a:lnTo>
                  <a:lnTo>
                    <a:pt x="0" y="2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3" name="Freeform 725"/>
            <p:cNvSpPr>
              <a:spLocks/>
            </p:cNvSpPr>
            <p:nvPr/>
          </p:nvSpPr>
          <p:spPr bwMode="auto">
            <a:xfrm>
              <a:off x="5727701" y="4595814"/>
              <a:ext cx="252413" cy="90487"/>
            </a:xfrm>
            <a:custGeom>
              <a:avLst/>
              <a:gdLst>
                <a:gd name="T0" fmla="*/ 0 w 159"/>
                <a:gd name="T1" fmla="*/ 23812 h 57"/>
                <a:gd name="T2" fmla="*/ 49213 w 159"/>
                <a:gd name="T3" fmla="*/ 9525 h 57"/>
                <a:gd name="T4" fmla="*/ 104775 w 159"/>
                <a:gd name="T5" fmla="*/ 3175 h 57"/>
                <a:gd name="T6" fmla="*/ 153988 w 159"/>
                <a:gd name="T7" fmla="*/ 0 h 57"/>
                <a:gd name="T8" fmla="*/ 196850 w 159"/>
                <a:gd name="T9" fmla="*/ 12700 h 57"/>
                <a:gd name="T10" fmla="*/ 228600 w 159"/>
                <a:gd name="T11" fmla="*/ 31750 h 57"/>
                <a:gd name="T12" fmla="*/ 252413 w 159"/>
                <a:gd name="T13" fmla="*/ 55562 h 57"/>
                <a:gd name="T14" fmla="*/ 252413 w 159"/>
                <a:gd name="T15" fmla="*/ 90487 h 57"/>
                <a:gd name="T16" fmla="*/ 77788 w 159"/>
                <a:gd name="T17" fmla="*/ 19050 h 57"/>
                <a:gd name="T18" fmla="*/ 47625 w 159"/>
                <a:gd name="T19" fmla="*/ 28575 h 57"/>
                <a:gd name="T20" fmla="*/ 0 w 159"/>
                <a:gd name="T21" fmla="*/ 23812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57"/>
                <a:gd name="T35" fmla="*/ 159 w 159"/>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57">
                  <a:moveTo>
                    <a:pt x="0" y="15"/>
                  </a:moveTo>
                  <a:lnTo>
                    <a:pt x="31" y="6"/>
                  </a:lnTo>
                  <a:lnTo>
                    <a:pt x="66" y="2"/>
                  </a:lnTo>
                  <a:lnTo>
                    <a:pt x="97" y="0"/>
                  </a:lnTo>
                  <a:lnTo>
                    <a:pt x="124" y="8"/>
                  </a:lnTo>
                  <a:lnTo>
                    <a:pt x="144" y="20"/>
                  </a:lnTo>
                  <a:lnTo>
                    <a:pt x="159" y="35"/>
                  </a:lnTo>
                  <a:lnTo>
                    <a:pt x="159" y="57"/>
                  </a:lnTo>
                  <a:lnTo>
                    <a:pt x="49" y="12"/>
                  </a:lnTo>
                  <a:lnTo>
                    <a:pt x="30" y="18"/>
                  </a:lnTo>
                  <a:lnTo>
                    <a:pt x="0" y="1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4" name="Freeform 724"/>
            <p:cNvSpPr>
              <a:spLocks/>
            </p:cNvSpPr>
            <p:nvPr/>
          </p:nvSpPr>
          <p:spPr bwMode="auto">
            <a:xfrm>
              <a:off x="4505325" y="4608514"/>
              <a:ext cx="1479550" cy="1439863"/>
            </a:xfrm>
            <a:custGeom>
              <a:avLst/>
              <a:gdLst>
                <a:gd name="T0" fmla="*/ 55563 w 932"/>
                <a:gd name="T1" fmla="*/ 1433513 h 907"/>
                <a:gd name="T2" fmla="*/ 14288 w 932"/>
                <a:gd name="T3" fmla="*/ 1363663 h 907"/>
                <a:gd name="T4" fmla="*/ 0 w 932"/>
                <a:gd name="T5" fmla="*/ 1268413 h 907"/>
                <a:gd name="T6" fmla="*/ 14288 w 932"/>
                <a:gd name="T7" fmla="*/ 1073150 h 907"/>
                <a:gd name="T8" fmla="*/ 47625 w 932"/>
                <a:gd name="T9" fmla="*/ 923925 h 907"/>
                <a:gd name="T10" fmla="*/ 133350 w 932"/>
                <a:gd name="T11" fmla="*/ 720725 h 907"/>
                <a:gd name="T12" fmla="*/ 198437 w 932"/>
                <a:gd name="T13" fmla="*/ 642938 h 907"/>
                <a:gd name="T14" fmla="*/ 504825 w 932"/>
                <a:gd name="T15" fmla="*/ 619125 h 907"/>
                <a:gd name="T16" fmla="*/ 595313 w 932"/>
                <a:gd name="T17" fmla="*/ 687388 h 907"/>
                <a:gd name="T18" fmla="*/ 555625 w 932"/>
                <a:gd name="T19" fmla="*/ 715963 h 907"/>
                <a:gd name="T20" fmla="*/ 508000 w 932"/>
                <a:gd name="T21" fmla="*/ 719138 h 907"/>
                <a:gd name="T22" fmla="*/ 474663 w 932"/>
                <a:gd name="T23" fmla="*/ 692150 h 907"/>
                <a:gd name="T24" fmla="*/ 427038 w 932"/>
                <a:gd name="T25" fmla="*/ 676275 h 907"/>
                <a:gd name="T26" fmla="*/ 309563 w 932"/>
                <a:gd name="T27" fmla="*/ 671513 h 907"/>
                <a:gd name="T28" fmla="*/ 242888 w 932"/>
                <a:gd name="T29" fmla="*/ 700088 h 907"/>
                <a:gd name="T30" fmla="*/ 276225 w 932"/>
                <a:gd name="T31" fmla="*/ 709613 h 907"/>
                <a:gd name="T32" fmla="*/ 328613 w 932"/>
                <a:gd name="T33" fmla="*/ 687388 h 907"/>
                <a:gd name="T34" fmla="*/ 409575 w 932"/>
                <a:gd name="T35" fmla="*/ 687388 h 907"/>
                <a:gd name="T36" fmla="*/ 471488 w 932"/>
                <a:gd name="T37" fmla="*/ 711200 h 907"/>
                <a:gd name="T38" fmla="*/ 585788 w 932"/>
                <a:gd name="T39" fmla="*/ 730250 h 907"/>
                <a:gd name="T40" fmla="*/ 766762 w 932"/>
                <a:gd name="T41" fmla="*/ 611188 h 907"/>
                <a:gd name="T42" fmla="*/ 884238 w 932"/>
                <a:gd name="T43" fmla="*/ 404813 h 907"/>
                <a:gd name="T44" fmla="*/ 993775 w 932"/>
                <a:gd name="T45" fmla="*/ 209550 h 907"/>
                <a:gd name="T46" fmla="*/ 1141413 w 932"/>
                <a:gd name="T47" fmla="*/ 42863 h 907"/>
                <a:gd name="T48" fmla="*/ 1222375 w 932"/>
                <a:gd name="T49" fmla="*/ 4763 h 907"/>
                <a:gd name="T50" fmla="*/ 1303338 w 932"/>
                <a:gd name="T51" fmla="*/ 6350 h 907"/>
                <a:gd name="T52" fmla="*/ 1403350 w 932"/>
                <a:gd name="T53" fmla="*/ 82550 h 907"/>
                <a:gd name="T54" fmla="*/ 1452563 w 932"/>
                <a:gd name="T55" fmla="*/ 61913 h 907"/>
                <a:gd name="T56" fmla="*/ 1479550 w 932"/>
                <a:gd name="T57" fmla="*/ 95250 h 907"/>
                <a:gd name="T58" fmla="*/ 1450975 w 932"/>
                <a:gd name="T59" fmla="*/ 138113 h 907"/>
                <a:gd name="T60" fmla="*/ 1384300 w 932"/>
                <a:gd name="T61" fmla="*/ 144463 h 907"/>
                <a:gd name="T62" fmla="*/ 1293813 w 932"/>
                <a:gd name="T63" fmla="*/ 82550 h 907"/>
                <a:gd name="T64" fmla="*/ 1174750 w 932"/>
                <a:gd name="T65" fmla="*/ 44450 h 907"/>
                <a:gd name="T66" fmla="*/ 1108075 w 932"/>
                <a:gd name="T67" fmla="*/ 139700 h 907"/>
                <a:gd name="T68" fmla="*/ 1014413 w 932"/>
                <a:gd name="T69" fmla="*/ 314325 h 907"/>
                <a:gd name="T70" fmla="*/ 917575 w 932"/>
                <a:gd name="T71" fmla="*/ 539750 h 907"/>
                <a:gd name="T72" fmla="*/ 803275 w 932"/>
                <a:gd name="T73" fmla="*/ 696913 h 907"/>
                <a:gd name="T74" fmla="*/ 685800 w 932"/>
                <a:gd name="T75" fmla="*/ 744538 h 907"/>
                <a:gd name="T76" fmla="*/ 541338 w 932"/>
                <a:gd name="T77" fmla="*/ 749300 h 907"/>
                <a:gd name="T78" fmla="*/ 450850 w 932"/>
                <a:gd name="T79" fmla="*/ 714375 h 907"/>
                <a:gd name="T80" fmla="*/ 374650 w 932"/>
                <a:gd name="T81" fmla="*/ 706438 h 907"/>
                <a:gd name="T82" fmla="*/ 293688 w 932"/>
                <a:gd name="T83" fmla="*/ 720725 h 907"/>
                <a:gd name="T84" fmla="*/ 228600 w 932"/>
                <a:gd name="T85" fmla="*/ 738188 h 907"/>
                <a:gd name="T86" fmla="*/ 219075 w 932"/>
                <a:gd name="T87" fmla="*/ 700088 h 907"/>
                <a:gd name="T88" fmla="*/ 295275 w 932"/>
                <a:gd name="T89" fmla="*/ 654050 h 907"/>
                <a:gd name="T90" fmla="*/ 400050 w 932"/>
                <a:gd name="T91" fmla="*/ 657225 h 907"/>
                <a:gd name="T92" fmla="*/ 442913 w 932"/>
                <a:gd name="T93" fmla="*/ 654050 h 907"/>
                <a:gd name="T94" fmla="*/ 488950 w 932"/>
                <a:gd name="T95" fmla="*/ 671513 h 907"/>
                <a:gd name="T96" fmla="*/ 565150 w 932"/>
                <a:gd name="T97" fmla="*/ 692150 h 907"/>
                <a:gd name="T98" fmla="*/ 528638 w 932"/>
                <a:gd name="T99" fmla="*/ 654050 h 907"/>
                <a:gd name="T100" fmla="*/ 476250 w 932"/>
                <a:gd name="T101" fmla="*/ 639763 h 907"/>
                <a:gd name="T102" fmla="*/ 304800 w 932"/>
                <a:gd name="T103" fmla="*/ 639763 h 907"/>
                <a:gd name="T104" fmla="*/ 214313 w 932"/>
                <a:gd name="T105" fmla="*/ 676275 h 907"/>
                <a:gd name="T106" fmla="*/ 161925 w 932"/>
                <a:gd name="T107" fmla="*/ 773113 h 907"/>
                <a:gd name="T108" fmla="*/ 119063 w 932"/>
                <a:gd name="T109" fmla="*/ 904875 h 907"/>
                <a:gd name="T110" fmla="*/ 80963 w 932"/>
                <a:gd name="T111" fmla="*/ 1082675 h 907"/>
                <a:gd name="T112" fmla="*/ 71438 w 932"/>
                <a:gd name="T113" fmla="*/ 1243013 h 907"/>
                <a:gd name="T114" fmla="*/ 93662 w 932"/>
                <a:gd name="T115" fmla="*/ 1357313 h 907"/>
                <a:gd name="T116" fmla="*/ 141288 w 932"/>
                <a:gd name="T117" fmla="*/ 1425575 h 9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32"/>
                <a:gd name="T178" fmla="*/ 0 h 907"/>
                <a:gd name="T179" fmla="*/ 932 w 932"/>
                <a:gd name="T180" fmla="*/ 907 h 9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32" h="907">
                  <a:moveTo>
                    <a:pt x="47" y="907"/>
                  </a:moveTo>
                  <a:lnTo>
                    <a:pt x="35" y="903"/>
                  </a:lnTo>
                  <a:lnTo>
                    <a:pt x="15" y="882"/>
                  </a:lnTo>
                  <a:lnTo>
                    <a:pt x="9" y="859"/>
                  </a:lnTo>
                  <a:lnTo>
                    <a:pt x="5" y="843"/>
                  </a:lnTo>
                  <a:lnTo>
                    <a:pt x="0" y="799"/>
                  </a:lnTo>
                  <a:lnTo>
                    <a:pt x="3" y="742"/>
                  </a:lnTo>
                  <a:lnTo>
                    <a:pt x="9" y="676"/>
                  </a:lnTo>
                  <a:lnTo>
                    <a:pt x="17" y="631"/>
                  </a:lnTo>
                  <a:lnTo>
                    <a:pt x="30" y="582"/>
                  </a:lnTo>
                  <a:lnTo>
                    <a:pt x="51" y="516"/>
                  </a:lnTo>
                  <a:lnTo>
                    <a:pt x="84" y="454"/>
                  </a:lnTo>
                  <a:lnTo>
                    <a:pt x="107" y="421"/>
                  </a:lnTo>
                  <a:lnTo>
                    <a:pt x="125" y="405"/>
                  </a:lnTo>
                  <a:lnTo>
                    <a:pt x="150" y="387"/>
                  </a:lnTo>
                  <a:lnTo>
                    <a:pt x="318" y="390"/>
                  </a:lnTo>
                  <a:lnTo>
                    <a:pt x="354" y="409"/>
                  </a:lnTo>
                  <a:lnTo>
                    <a:pt x="375" y="433"/>
                  </a:lnTo>
                  <a:lnTo>
                    <a:pt x="362" y="444"/>
                  </a:lnTo>
                  <a:lnTo>
                    <a:pt x="350" y="451"/>
                  </a:lnTo>
                  <a:lnTo>
                    <a:pt x="330" y="451"/>
                  </a:lnTo>
                  <a:lnTo>
                    <a:pt x="320" y="453"/>
                  </a:lnTo>
                  <a:lnTo>
                    <a:pt x="317" y="445"/>
                  </a:lnTo>
                  <a:lnTo>
                    <a:pt x="299" y="436"/>
                  </a:lnTo>
                  <a:lnTo>
                    <a:pt x="285" y="429"/>
                  </a:lnTo>
                  <a:lnTo>
                    <a:pt x="269" y="426"/>
                  </a:lnTo>
                  <a:lnTo>
                    <a:pt x="248" y="424"/>
                  </a:lnTo>
                  <a:lnTo>
                    <a:pt x="195" y="423"/>
                  </a:lnTo>
                  <a:lnTo>
                    <a:pt x="174" y="426"/>
                  </a:lnTo>
                  <a:lnTo>
                    <a:pt x="153" y="441"/>
                  </a:lnTo>
                  <a:lnTo>
                    <a:pt x="150" y="454"/>
                  </a:lnTo>
                  <a:lnTo>
                    <a:pt x="174" y="447"/>
                  </a:lnTo>
                  <a:lnTo>
                    <a:pt x="189" y="436"/>
                  </a:lnTo>
                  <a:lnTo>
                    <a:pt x="207" y="433"/>
                  </a:lnTo>
                  <a:lnTo>
                    <a:pt x="231" y="435"/>
                  </a:lnTo>
                  <a:lnTo>
                    <a:pt x="258" y="433"/>
                  </a:lnTo>
                  <a:lnTo>
                    <a:pt x="284" y="438"/>
                  </a:lnTo>
                  <a:lnTo>
                    <a:pt x="297" y="448"/>
                  </a:lnTo>
                  <a:lnTo>
                    <a:pt x="317" y="460"/>
                  </a:lnTo>
                  <a:lnTo>
                    <a:pt x="369" y="460"/>
                  </a:lnTo>
                  <a:lnTo>
                    <a:pt x="417" y="445"/>
                  </a:lnTo>
                  <a:lnTo>
                    <a:pt x="483" y="385"/>
                  </a:lnTo>
                  <a:lnTo>
                    <a:pt x="533" y="313"/>
                  </a:lnTo>
                  <a:lnTo>
                    <a:pt x="557" y="255"/>
                  </a:lnTo>
                  <a:lnTo>
                    <a:pt x="593" y="177"/>
                  </a:lnTo>
                  <a:lnTo>
                    <a:pt x="626" y="132"/>
                  </a:lnTo>
                  <a:lnTo>
                    <a:pt x="677" y="60"/>
                  </a:lnTo>
                  <a:lnTo>
                    <a:pt x="719" y="27"/>
                  </a:lnTo>
                  <a:lnTo>
                    <a:pt x="743" y="9"/>
                  </a:lnTo>
                  <a:lnTo>
                    <a:pt x="770" y="3"/>
                  </a:lnTo>
                  <a:lnTo>
                    <a:pt x="800" y="0"/>
                  </a:lnTo>
                  <a:lnTo>
                    <a:pt x="821" y="4"/>
                  </a:lnTo>
                  <a:lnTo>
                    <a:pt x="861" y="34"/>
                  </a:lnTo>
                  <a:lnTo>
                    <a:pt x="884" y="52"/>
                  </a:lnTo>
                  <a:lnTo>
                    <a:pt x="908" y="57"/>
                  </a:lnTo>
                  <a:lnTo>
                    <a:pt x="915" y="39"/>
                  </a:lnTo>
                  <a:lnTo>
                    <a:pt x="924" y="21"/>
                  </a:lnTo>
                  <a:lnTo>
                    <a:pt x="932" y="60"/>
                  </a:lnTo>
                  <a:lnTo>
                    <a:pt x="929" y="73"/>
                  </a:lnTo>
                  <a:lnTo>
                    <a:pt x="914" y="87"/>
                  </a:lnTo>
                  <a:lnTo>
                    <a:pt x="897" y="96"/>
                  </a:lnTo>
                  <a:lnTo>
                    <a:pt x="872" y="91"/>
                  </a:lnTo>
                  <a:lnTo>
                    <a:pt x="848" y="76"/>
                  </a:lnTo>
                  <a:lnTo>
                    <a:pt x="815" y="52"/>
                  </a:lnTo>
                  <a:lnTo>
                    <a:pt x="764" y="25"/>
                  </a:lnTo>
                  <a:lnTo>
                    <a:pt x="740" y="28"/>
                  </a:lnTo>
                  <a:lnTo>
                    <a:pt x="716" y="63"/>
                  </a:lnTo>
                  <a:lnTo>
                    <a:pt x="698" y="88"/>
                  </a:lnTo>
                  <a:lnTo>
                    <a:pt x="684" y="118"/>
                  </a:lnTo>
                  <a:lnTo>
                    <a:pt x="639" y="198"/>
                  </a:lnTo>
                  <a:lnTo>
                    <a:pt x="611" y="262"/>
                  </a:lnTo>
                  <a:lnTo>
                    <a:pt x="578" y="340"/>
                  </a:lnTo>
                  <a:lnTo>
                    <a:pt x="537" y="405"/>
                  </a:lnTo>
                  <a:lnTo>
                    <a:pt x="506" y="439"/>
                  </a:lnTo>
                  <a:lnTo>
                    <a:pt x="467" y="460"/>
                  </a:lnTo>
                  <a:lnTo>
                    <a:pt x="432" y="469"/>
                  </a:lnTo>
                  <a:lnTo>
                    <a:pt x="378" y="472"/>
                  </a:lnTo>
                  <a:lnTo>
                    <a:pt x="341" y="472"/>
                  </a:lnTo>
                  <a:lnTo>
                    <a:pt x="309" y="466"/>
                  </a:lnTo>
                  <a:lnTo>
                    <a:pt x="284" y="450"/>
                  </a:lnTo>
                  <a:lnTo>
                    <a:pt x="260" y="445"/>
                  </a:lnTo>
                  <a:lnTo>
                    <a:pt x="236" y="445"/>
                  </a:lnTo>
                  <a:lnTo>
                    <a:pt x="206" y="444"/>
                  </a:lnTo>
                  <a:lnTo>
                    <a:pt x="185" y="454"/>
                  </a:lnTo>
                  <a:lnTo>
                    <a:pt x="171" y="460"/>
                  </a:lnTo>
                  <a:lnTo>
                    <a:pt x="144" y="465"/>
                  </a:lnTo>
                  <a:lnTo>
                    <a:pt x="132" y="459"/>
                  </a:lnTo>
                  <a:lnTo>
                    <a:pt x="138" y="441"/>
                  </a:lnTo>
                  <a:lnTo>
                    <a:pt x="159" y="420"/>
                  </a:lnTo>
                  <a:lnTo>
                    <a:pt x="186" y="412"/>
                  </a:lnTo>
                  <a:lnTo>
                    <a:pt x="234" y="412"/>
                  </a:lnTo>
                  <a:lnTo>
                    <a:pt x="252" y="414"/>
                  </a:lnTo>
                  <a:lnTo>
                    <a:pt x="266" y="414"/>
                  </a:lnTo>
                  <a:lnTo>
                    <a:pt x="279" y="412"/>
                  </a:lnTo>
                  <a:lnTo>
                    <a:pt x="294" y="415"/>
                  </a:lnTo>
                  <a:lnTo>
                    <a:pt x="308" y="423"/>
                  </a:lnTo>
                  <a:lnTo>
                    <a:pt x="326" y="435"/>
                  </a:lnTo>
                  <a:lnTo>
                    <a:pt x="356" y="436"/>
                  </a:lnTo>
                  <a:lnTo>
                    <a:pt x="348" y="421"/>
                  </a:lnTo>
                  <a:lnTo>
                    <a:pt x="333" y="412"/>
                  </a:lnTo>
                  <a:lnTo>
                    <a:pt x="320" y="403"/>
                  </a:lnTo>
                  <a:lnTo>
                    <a:pt x="300" y="403"/>
                  </a:lnTo>
                  <a:lnTo>
                    <a:pt x="233" y="402"/>
                  </a:lnTo>
                  <a:lnTo>
                    <a:pt x="192" y="403"/>
                  </a:lnTo>
                  <a:lnTo>
                    <a:pt x="159" y="406"/>
                  </a:lnTo>
                  <a:lnTo>
                    <a:pt x="135" y="426"/>
                  </a:lnTo>
                  <a:lnTo>
                    <a:pt x="120" y="450"/>
                  </a:lnTo>
                  <a:lnTo>
                    <a:pt x="102" y="487"/>
                  </a:lnTo>
                  <a:lnTo>
                    <a:pt x="90" y="523"/>
                  </a:lnTo>
                  <a:lnTo>
                    <a:pt x="75" y="570"/>
                  </a:lnTo>
                  <a:lnTo>
                    <a:pt x="62" y="627"/>
                  </a:lnTo>
                  <a:lnTo>
                    <a:pt x="51" y="682"/>
                  </a:lnTo>
                  <a:lnTo>
                    <a:pt x="44" y="744"/>
                  </a:lnTo>
                  <a:lnTo>
                    <a:pt x="45" y="783"/>
                  </a:lnTo>
                  <a:lnTo>
                    <a:pt x="51" y="825"/>
                  </a:lnTo>
                  <a:lnTo>
                    <a:pt x="59" y="855"/>
                  </a:lnTo>
                  <a:lnTo>
                    <a:pt x="68" y="879"/>
                  </a:lnTo>
                  <a:lnTo>
                    <a:pt x="89" y="898"/>
                  </a:lnTo>
                  <a:lnTo>
                    <a:pt x="47" y="907"/>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5" name="Line 712"/>
            <p:cNvSpPr>
              <a:spLocks noChangeShapeType="1"/>
            </p:cNvSpPr>
            <p:nvPr/>
          </p:nvSpPr>
          <p:spPr bwMode="auto">
            <a:xfrm flipH="1" flipV="1">
              <a:off x="2667001" y="5172077"/>
              <a:ext cx="33338" cy="1262063"/>
            </a:xfrm>
            <a:prstGeom prst="line">
              <a:avLst/>
            </a:prstGeom>
            <a:noFill/>
            <a:ln w="9525">
              <a:solidFill>
                <a:schemeClr val="tx1"/>
              </a:solidFill>
              <a:round/>
              <a:headEnd/>
              <a:tailEnd type="triangle" w="med" len="med"/>
            </a:ln>
          </p:spPr>
          <p:txBody>
            <a:bodyPr/>
            <a:lstStyle/>
            <a:p>
              <a:endParaRPr lang="en-US" dirty="0"/>
            </a:p>
          </p:txBody>
        </p:sp>
        <p:sp>
          <p:nvSpPr>
            <p:cNvPr id="185456" name="Freeform 723"/>
            <p:cNvSpPr>
              <a:spLocks/>
            </p:cNvSpPr>
            <p:nvPr/>
          </p:nvSpPr>
          <p:spPr bwMode="auto">
            <a:xfrm>
              <a:off x="4575175" y="5927726"/>
              <a:ext cx="215900" cy="125413"/>
            </a:xfrm>
            <a:custGeom>
              <a:avLst/>
              <a:gdLst>
                <a:gd name="T0" fmla="*/ 138112 w 136"/>
                <a:gd name="T1" fmla="*/ 6350 h 79"/>
                <a:gd name="T2" fmla="*/ 128587 w 136"/>
                <a:gd name="T3" fmla="*/ 44450 h 79"/>
                <a:gd name="T4" fmla="*/ 104775 w 136"/>
                <a:gd name="T5" fmla="*/ 73025 h 79"/>
                <a:gd name="T6" fmla="*/ 58737 w 136"/>
                <a:gd name="T7" fmla="*/ 100013 h 79"/>
                <a:gd name="T8" fmla="*/ 0 w 136"/>
                <a:gd name="T9" fmla="*/ 123825 h 79"/>
                <a:gd name="T10" fmla="*/ 100012 w 136"/>
                <a:gd name="T11" fmla="*/ 125413 h 79"/>
                <a:gd name="T12" fmla="*/ 138112 w 136"/>
                <a:gd name="T13" fmla="*/ 114300 h 79"/>
                <a:gd name="T14" fmla="*/ 176212 w 136"/>
                <a:gd name="T15" fmla="*/ 90488 h 79"/>
                <a:gd name="T16" fmla="*/ 196850 w 136"/>
                <a:gd name="T17" fmla="*/ 58738 h 79"/>
                <a:gd name="T18" fmla="*/ 214313 w 136"/>
                <a:gd name="T19" fmla="*/ 20638 h 79"/>
                <a:gd name="T20" fmla="*/ 215900 w 136"/>
                <a:gd name="T21" fmla="*/ 0 h 79"/>
                <a:gd name="T22" fmla="*/ 138112 w 136"/>
                <a:gd name="T23" fmla="*/ 635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79"/>
                <a:gd name="T38" fmla="*/ 136 w 136"/>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79">
                  <a:moveTo>
                    <a:pt x="87" y="4"/>
                  </a:moveTo>
                  <a:lnTo>
                    <a:pt x="81" y="28"/>
                  </a:lnTo>
                  <a:lnTo>
                    <a:pt x="66" y="46"/>
                  </a:lnTo>
                  <a:lnTo>
                    <a:pt x="37" y="63"/>
                  </a:lnTo>
                  <a:lnTo>
                    <a:pt x="0" y="78"/>
                  </a:lnTo>
                  <a:lnTo>
                    <a:pt x="63" y="79"/>
                  </a:lnTo>
                  <a:lnTo>
                    <a:pt x="87" y="72"/>
                  </a:lnTo>
                  <a:lnTo>
                    <a:pt x="111" y="57"/>
                  </a:lnTo>
                  <a:lnTo>
                    <a:pt x="124" y="37"/>
                  </a:lnTo>
                  <a:lnTo>
                    <a:pt x="135" y="13"/>
                  </a:lnTo>
                  <a:lnTo>
                    <a:pt x="136" y="0"/>
                  </a:lnTo>
                  <a:lnTo>
                    <a:pt x="87" y="4"/>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7" name="Freeform 720"/>
            <p:cNvSpPr>
              <a:spLocks/>
            </p:cNvSpPr>
            <p:nvPr/>
          </p:nvSpPr>
          <p:spPr bwMode="auto">
            <a:xfrm>
              <a:off x="4689476" y="5857875"/>
              <a:ext cx="123825" cy="84139"/>
            </a:xfrm>
            <a:custGeom>
              <a:avLst/>
              <a:gdLst>
                <a:gd name="T0" fmla="*/ 0 w 78"/>
                <a:gd name="T1" fmla="*/ 0 h 53"/>
                <a:gd name="T2" fmla="*/ 34925 w 78"/>
                <a:gd name="T3" fmla="*/ 9525 h 53"/>
                <a:gd name="T4" fmla="*/ 73025 w 78"/>
                <a:gd name="T5" fmla="*/ 12700 h 53"/>
                <a:gd name="T6" fmla="*/ 100012 w 78"/>
                <a:gd name="T7" fmla="*/ 9525 h 53"/>
                <a:gd name="T8" fmla="*/ 123825 w 78"/>
                <a:gd name="T9" fmla="*/ 0 h 53"/>
                <a:gd name="T10" fmla="*/ 104775 w 78"/>
                <a:gd name="T11" fmla="*/ 73026 h 53"/>
                <a:gd name="T12" fmla="*/ 76200 w 78"/>
                <a:gd name="T13" fmla="*/ 84139 h 53"/>
                <a:gd name="T14" fmla="*/ 38100 w 78"/>
                <a:gd name="T15" fmla="*/ 80964 h 53"/>
                <a:gd name="T16" fmla="*/ 15875 w 78"/>
                <a:gd name="T17" fmla="*/ 76201 h 53"/>
                <a:gd name="T18" fmla="*/ 0 w 78"/>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53"/>
                <a:gd name="T32" fmla="*/ 78 w 78"/>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53">
                  <a:moveTo>
                    <a:pt x="0" y="0"/>
                  </a:moveTo>
                  <a:lnTo>
                    <a:pt x="22" y="6"/>
                  </a:lnTo>
                  <a:lnTo>
                    <a:pt x="46" y="8"/>
                  </a:lnTo>
                  <a:lnTo>
                    <a:pt x="63" y="6"/>
                  </a:lnTo>
                  <a:lnTo>
                    <a:pt x="78" y="0"/>
                  </a:lnTo>
                  <a:lnTo>
                    <a:pt x="66" y="46"/>
                  </a:lnTo>
                  <a:lnTo>
                    <a:pt x="48" y="53"/>
                  </a:lnTo>
                  <a:lnTo>
                    <a:pt x="24" y="51"/>
                  </a:lnTo>
                  <a:lnTo>
                    <a:pt x="10" y="48"/>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5458" name="Line 726"/>
            <p:cNvSpPr>
              <a:spLocks noChangeShapeType="1"/>
            </p:cNvSpPr>
            <p:nvPr/>
          </p:nvSpPr>
          <p:spPr bwMode="auto">
            <a:xfrm>
              <a:off x="4819651" y="5167314"/>
              <a:ext cx="61913" cy="160337"/>
            </a:xfrm>
            <a:prstGeom prst="line">
              <a:avLst/>
            </a:prstGeom>
            <a:noFill/>
            <a:ln w="9525">
              <a:solidFill>
                <a:schemeClr val="tx1"/>
              </a:solidFill>
              <a:round/>
              <a:headEnd/>
              <a:tailEnd/>
            </a:ln>
          </p:spPr>
          <p:txBody>
            <a:bodyPr/>
            <a:lstStyle/>
            <a:p>
              <a:endParaRPr lang="en-US" dirty="0"/>
            </a:p>
          </p:txBody>
        </p:sp>
        <p:sp>
          <p:nvSpPr>
            <p:cNvPr id="185459" name="Line 727"/>
            <p:cNvSpPr>
              <a:spLocks noChangeShapeType="1"/>
            </p:cNvSpPr>
            <p:nvPr/>
          </p:nvSpPr>
          <p:spPr bwMode="auto">
            <a:xfrm flipH="1">
              <a:off x="4843463" y="5165725"/>
              <a:ext cx="28575" cy="158751"/>
            </a:xfrm>
            <a:prstGeom prst="line">
              <a:avLst/>
            </a:prstGeom>
            <a:noFill/>
            <a:ln w="9525">
              <a:solidFill>
                <a:schemeClr val="tx1"/>
              </a:solidFill>
              <a:round/>
              <a:headEnd/>
              <a:tailEnd/>
            </a:ln>
          </p:spPr>
          <p:txBody>
            <a:bodyPr/>
            <a:lstStyle/>
            <a:p>
              <a:endParaRPr lang="en-US" dirty="0"/>
            </a:p>
          </p:txBody>
        </p:sp>
        <p:sp>
          <p:nvSpPr>
            <p:cNvPr id="185460" name="Line 728"/>
            <p:cNvSpPr>
              <a:spLocks noChangeShapeType="1"/>
            </p:cNvSpPr>
            <p:nvPr/>
          </p:nvSpPr>
          <p:spPr bwMode="auto">
            <a:xfrm>
              <a:off x="5638801" y="4538663"/>
              <a:ext cx="52388" cy="119063"/>
            </a:xfrm>
            <a:prstGeom prst="line">
              <a:avLst/>
            </a:prstGeom>
            <a:noFill/>
            <a:ln w="9525">
              <a:solidFill>
                <a:schemeClr val="tx1"/>
              </a:solidFill>
              <a:round/>
              <a:headEnd/>
              <a:tailEnd/>
            </a:ln>
          </p:spPr>
          <p:txBody>
            <a:bodyPr/>
            <a:lstStyle/>
            <a:p>
              <a:endParaRPr lang="en-US" dirty="0"/>
            </a:p>
          </p:txBody>
        </p:sp>
        <p:sp>
          <p:nvSpPr>
            <p:cNvPr id="185461" name="Line 729"/>
            <p:cNvSpPr>
              <a:spLocks noChangeShapeType="1"/>
            </p:cNvSpPr>
            <p:nvPr/>
          </p:nvSpPr>
          <p:spPr bwMode="auto">
            <a:xfrm flipH="1">
              <a:off x="5664200" y="4541839"/>
              <a:ext cx="7938" cy="163512"/>
            </a:xfrm>
            <a:prstGeom prst="line">
              <a:avLst/>
            </a:prstGeom>
            <a:noFill/>
            <a:ln w="9525">
              <a:solidFill>
                <a:schemeClr val="tx1"/>
              </a:solidFill>
              <a:round/>
              <a:headEnd/>
              <a:tailEnd/>
            </a:ln>
          </p:spPr>
          <p:txBody>
            <a:bodyPr/>
            <a:lstStyle/>
            <a:p>
              <a:endParaRPr lang="en-US" dirty="0"/>
            </a:p>
          </p:txBody>
        </p:sp>
        <p:sp>
          <p:nvSpPr>
            <p:cNvPr id="185462" name="Text Box 730"/>
            <p:cNvSpPr txBox="1">
              <a:spLocks noChangeArrowheads="1"/>
            </p:cNvSpPr>
            <p:nvPr/>
          </p:nvSpPr>
          <p:spPr bwMode="auto">
            <a:xfrm>
              <a:off x="4768850" y="7086601"/>
              <a:ext cx="1817688" cy="461665"/>
            </a:xfrm>
            <a:prstGeom prst="rect">
              <a:avLst/>
            </a:prstGeom>
            <a:noFill/>
            <a:ln w="12700">
              <a:noFill/>
              <a:miter lim="800000"/>
              <a:headEnd/>
              <a:tailEnd/>
            </a:ln>
          </p:spPr>
          <p:txBody>
            <a:bodyPr>
              <a:spAutoFit/>
            </a:bodyPr>
            <a:lstStyle/>
            <a:p>
              <a:pPr algn="ctr"/>
              <a:r>
                <a:rPr lang="en-US" sz="1200" dirty="0">
                  <a:latin typeface="Calibri" pitchFamily="34" charset="0"/>
                </a:rPr>
                <a:t>Tow Strap Girth-hitched to rear sling point</a:t>
              </a:r>
            </a:p>
          </p:txBody>
        </p:sp>
        <p:sp>
          <p:nvSpPr>
            <p:cNvPr id="185463" name="Line 731"/>
            <p:cNvSpPr>
              <a:spLocks noChangeShapeType="1"/>
            </p:cNvSpPr>
            <p:nvPr/>
          </p:nvSpPr>
          <p:spPr bwMode="auto">
            <a:xfrm flipH="1" flipV="1">
              <a:off x="4895851" y="5781676"/>
              <a:ext cx="638175" cy="1362075"/>
            </a:xfrm>
            <a:prstGeom prst="line">
              <a:avLst/>
            </a:prstGeom>
            <a:noFill/>
            <a:ln w="9525">
              <a:solidFill>
                <a:schemeClr val="tx1"/>
              </a:solidFill>
              <a:round/>
              <a:headEnd/>
              <a:tailEnd type="triangle" w="med" len="med"/>
            </a:ln>
          </p:spPr>
          <p:txBody>
            <a:bodyPr/>
            <a:lstStyle/>
            <a:p>
              <a:endParaRPr lang="en-US" dirty="0"/>
            </a:p>
          </p:txBody>
        </p:sp>
        <p:sp>
          <p:nvSpPr>
            <p:cNvPr id="185464" name="Text Box 732"/>
            <p:cNvSpPr txBox="1">
              <a:spLocks noChangeArrowheads="1"/>
            </p:cNvSpPr>
            <p:nvPr/>
          </p:nvSpPr>
          <p:spPr bwMode="auto">
            <a:xfrm>
              <a:off x="2616200" y="7115177"/>
              <a:ext cx="2036763" cy="861775"/>
            </a:xfrm>
            <a:prstGeom prst="rect">
              <a:avLst/>
            </a:prstGeom>
            <a:noFill/>
            <a:ln w="12700">
              <a:noFill/>
              <a:miter lim="800000"/>
              <a:headEnd/>
              <a:tailEnd/>
            </a:ln>
          </p:spPr>
          <p:txBody>
            <a:bodyPr>
              <a:spAutoFit/>
            </a:bodyPr>
            <a:lstStyle/>
            <a:p>
              <a:pPr algn="ctr"/>
              <a:r>
                <a:rPr lang="en-US" sz="1200" dirty="0">
                  <a:latin typeface="Calibri" pitchFamily="34" charset="0"/>
                </a:rPr>
                <a:t>Excess strap S-folded and secured with single loop of break-cord (single strand of 550-cord gut)</a:t>
              </a:r>
            </a:p>
          </p:txBody>
        </p:sp>
        <p:sp>
          <p:nvSpPr>
            <p:cNvPr id="185465" name="Line 733"/>
            <p:cNvSpPr>
              <a:spLocks noChangeShapeType="1"/>
            </p:cNvSpPr>
            <p:nvPr/>
          </p:nvSpPr>
          <p:spPr bwMode="auto">
            <a:xfrm flipV="1">
              <a:off x="3552825" y="5362575"/>
              <a:ext cx="1295400" cy="1828800"/>
            </a:xfrm>
            <a:prstGeom prst="line">
              <a:avLst/>
            </a:prstGeom>
            <a:noFill/>
            <a:ln w="9525">
              <a:solidFill>
                <a:schemeClr val="tx1"/>
              </a:solidFill>
              <a:round/>
              <a:headEnd/>
              <a:tailEnd type="triangle" w="med" len="med"/>
            </a:ln>
          </p:spPr>
          <p:txBody>
            <a:bodyPr/>
            <a:lstStyle/>
            <a:p>
              <a:endParaRPr lang="en-US" dirty="0"/>
            </a:p>
          </p:txBody>
        </p:sp>
        <p:sp>
          <p:nvSpPr>
            <p:cNvPr id="185466" name="Text Box 734"/>
            <p:cNvSpPr txBox="1">
              <a:spLocks noChangeArrowheads="1"/>
            </p:cNvSpPr>
            <p:nvPr/>
          </p:nvSpPr>
          <p:spPr bwMode="auto">
            <a:xfrm>
              <a:off x="4983163" y="1504951"/>
              <a:ext cx="1712912" cy="1015663"/>
            </a:xfrm>
            <a:prstGeom prst="rect">
              <a:avLst/>
            </a:prstGeom>
            <a:noFill/>
            <a:ln w="12700">
              <a:noFill/>
              <a:miter lim="800000"/>
              <a:headEnd/>
              <a:tailEnd/>
            </a:ln>
          </p:spPr>
          <p:txBody>
            <a:bodyPr>
              <a:spAutoFit/>
            </a:bodyPr>
            <a:lstStyle/>
            <a:p>
              <a:pPr algn="ctr"/>
              <a:r>
                <a:rPr lang="en-US" sz="1200" dirty="0">
                  <a:latin typeface="Calibri" pitchFamily="34" charset="0"/>
                </a:rPr>
                <a:t>Looped-end of tow strap secured to right rear antenna mount with single strand of break cord</a:t>
              </a:r>
            </a:p>
          </p:txBody>
        </p:sp>
        <p:sp>
          <p:nvSpPr>
            <p:cNvPr id="185467" name="Freeform 735"/>
            <p:cNvSpPr>
              <a:spLocks/>
            </p:cNvSpPr>
            <p:nvPr/>
          </p:nvSpPr>
          <p:spPr bwMode="auto">
            <a:xfrm>
              <a:off x="5734051" y="2476501"/>
              <a:ext cx="504825" cy="2124075"/>
            </a:xfrm>
            <a:custGeom>
              <a:avLst/>
              <a:gdLst>
                <a:gd name="T0" fmla="*/ 152400 w 318"/>
                <a:gd name="T1" fmla="*/ 0 h 1338"/>
                <a:gd name="T2" fmla="*/ 504825 w 318"/>
                <a:gd name="T3" fmla="*/ 1800225 h 1338"/>
                <a:gd name="T4" fmla="*/ 0 w 318"/>
                <a:gd name="T5" fmla="*/ 2124075 h 1338"/>
                <a:gd name="T6" fmla="*/ 0 60000 65536"/>
                <a:gd name="T7" fmla="*/ 0 60000 65536"/>
                <a:gd name="T8" fmla="*/ 0 60000 65536"/>
                <a:gd name="T9" fmla="*/ 0 w 318"/>
                <a:gd name="T10" fmla="*/ 0 h 1338"/>
                <a:gd name="T11" fmla="*/ 318 w 318"/>
                <a:gd name="T12" fmla="*/ 1338 h 1338"/>
              </a:gdLst>
              <a:ahLst/>
              <a:cxnLst>
                <a:cxn ang="T6">
                  <a:pos x="T0" y="T1"/>
                </a:cxn>
                <a:cxn ang="T7">
                  <a:pos x="T2" y="T3"/>
                </a:cxn>
                <a:cxn ang="T8">
                  <a:pos x="T4" y="T5"/>
                </a:cxn>
              </a:cxnLst>
              <a:rect l="T9" t="T10" r="T11" b="T12"/>
              <a:pathLst>
                <a:path w="318" h="1338">
                  <a:moveTo>
                    <a:pt x="96" y="0"/>
                  </a:moveTo>
                  <a:lnTo>
                    <a:pt x="318" y="1134"/>
                  </a:lnTo>
                  <a:lnTo>
                    <a:pt x="0" y="1338"/>
                  </a:lnTo>
                </a:path>
              </a:pathLst>
            </a:custGeom>
            <a:noFill/>
            <a:ln w="9525" cap="flat" cmpd="sng">
              <a:solidFill>
                <a:schemeClr val="tx1"/>
              </a:solidFill>
              <a:prstDash val="solid"/>
              <a:round/>
              <a:headEnd type="none" w="med" len="med"/>
              <a:tailEnd type="triangle" w="med" len="med"/>
            </a:ln>
          </p:spPr>
          <p:txBody>
            <a:bodyPr/>
            <a:lstStyle/>
            <a:p>
              <a:endParaRPr lang="en-US" dirty="0"/>
            </a:p>
          </p:txBody>
        </p:sp>
        <p:sp>
          <p:nvSpPr>
            <p:cNvPr id="185468" name="Text Box 736"/>
            <p:cNvSpPr txBox="1">
              <a:spLocks noChangeArrowheads="1"/>
            </p:cNvSpPr>
            <p:nvPr/>
          </p:nvSpPr>
          <p:spPr bwMode="auto">
            <a:xfrm>
              <a:off x="5688014" y="4953001"/>
              <a:ext cx="1284287" cy="646331"/>
            </a:xfrm>
            <a:prstGeom prst="rect">
              <a:avLst/>
            </a:prstGeom>
            <a:noFill/>
            <a:ln w="12700">
              <a:noFill/>
              <a:miter lim="800000"/>
              <a:headEnd/>
              <a:tailEnd/>
            </a:ln>
          </p:spPr>
          <p:txBody>
            <a:bodyPr>
              <a:spAutoFit/>
            </a:bodyPr>
            <a:lstStyle/>
            <a:p>
              <a:pPr algn="ctr"/>
              <a:r>
                <a:rPr lang="en-US" sz="1200" dirty="0">
                  <a:latin typeface="Calibri" pitchFamily="34" charset="0"/>
                </a:rPr>
                <a:t>Looped end must protrude past side of vehicle</a:t>
              </a:r>
            </a:p>
          </p:txBody>
        </p:sp>
        <p:sp>
          <p:nvSpPr>
            <p:cNvPr id="185469" name="Line 737"/>
            <p:cNvSpPr>
              <a:spLocks noChangeShapeType="1"/>
            </p:cNvSpPr>
            <p:nvPr/>
          </p:nvSpPr>
          <p:spPr bwMode="auto">
            <a:xfrm flipH="1" flipV="1">
              <a:off x="5991225" y="4762500"/>
              <a:ext cx="171450" cy="247651"/>
            </a:xfrm>
            <a:prstGeom prst="line">
              <a:avLst/>
            </a:prstGeom>
            <a:noFill/>
            <a:ln w="9525">
              <a:solidFill>
                <a:schemeClr val="tx1"/>
              </a:solidFill>
              <a:round/>
              <a:headEnd/>
              <a:tailEnd type="triangle" w="med" len="med"/>
            </a:ln>
          </p:spPr>
          <p:txBody>
            <a:bodyPr/>
            <a:lstStyle/>
            <a:p>
              <a:endParaRPr lang="en-US" dirty="0"/>
            </a:p>
          </p:txBody>
        </p:sp>
        <p:sp>
          <p:nvSpPr>
            <p:cNvPr id="185470" name="Rectangle 738"/>
            <p:cNvSpPr>
              <a:spLocks noChangeArrowheads="1"/>
            </p:cNvSpPr>
            <p:nvPr/>
          </p:nvSpPr>
          <p:spPr bwMode="auto">
            <a:xfrm>
              <a:off x="5105401" y="3921126"/>
              <a:ext cx="352425" cy="889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471" name="Rectangle 739"/>
            <p:cNvSpPr>
              <a:spLocks noChangeArrowheads="1"/>
            </p:cNvSpPr>
            <p:nvPr/>
          </p:nvSpPr>
          <p:spPr bwMode="auto">
            <a:xfrm>
              <a:off x="1295401" y="3946526"/>
              <a:ext cx="352425" cy="889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5472" name="Text Box 740"/>
            <p:cNvSpPr txBox="1">
              <a:spLocks noChangeArrowheads="1"/>
            </p:cNvSpPr>
            <p:nvPr/>
          </p:nvSpPr>
          <p:spPr bwMode="auto">
            <a:xfrm>
              <a:off x="206375" y="2238377"/>
              <a:ext cx="1550988" cy="646331"/>
            </a:xfrm>
            <a:prstGeom prst="rect">
              <a:avLst/>
            </a:prstGeom>
            <a:noFill/>
            <a:ln w="12700">
              <a:noFill/>
              <a:miter lim="800000"/>
              <a:headEnd/>
              <a:tailEnd/>
            </a:ln>
          </p:spPr>
          <p:txBody>
            <a:bodyPr>
              <a:spAutoFit/>
            </a:bodyPr>
            <a:lstStyle/>
            <a:p>
              <a:pPr algn="ctr"/>
              <a:r>
                <a:rPr lang="en-US" sz="1200" dirty="0">
                  <a:latin typeface="Calibri" pitchFamily="34" charset="0"/>
                </a:rPr>
                <a:t>Reflective Tape</a:t>
              </a:r>
            </a:p>
            <a:p>
              <a:pPr algn="ctr"/>
              <a:r>
                <a:rPr lang="en-US" sz="1200" dirty="0">
                  <a:latin typeface="Calibri" pitchFamily="34" charset="0"/>
                </a:rPr>
                <a:t>Horizontal; Coalition vehicle marking</a:t>
              </a:r>
            </a:p>
          </p:txBody>
        </p:sp>
        <p:sp>
          <p:nvSpPr>
            <p:cNvPr id="185473" name="Line 741"/>
            <p:cNvSpPr>
              <a:spLocks noChangeShapeType="1"/>
            </p:cNvSpPr>
            <p:nvPr/>
          </p:nvSpPr>
          <p:spPr bwMode="auto">
            <a:xfrm>
              <a:off x="914401" y="2838449"/>
              <a:ext cx="600075" cy="1162051"/>
            </a:xfrm>
            <a:prstGeom prst="line">
              <a:avLst/>
            </a:prstGeom>
            <a:noFill/>
            <a:ln w="9525">
              <a:solidFill>
                <a:schemeClr val="tx1"/>
              </a:solidFill>
              <a:round/>
              <a:headEnd/>
              <a:tailEnd type="triangle" w="med" len="med"/>
            </a:ln>
          </p:spPr>
          <p:txBody>
            <a:bodyPr/>
            <a:lstStyle/>
            <a:p>
              <a:endParaRPr lang="en-US" dirty="0"/>
            </a:p>
          </p:txBody>
        </p:sp>
        <p:sp>
          <p:nvSpPr>
            <p:cNvPr id="185474" name="Text Box 742"/>
            <p:cNvSpPr txBox="1">
              <a:spLocks noChangeArrowheads="1"/>
            </p:cNvSpPr>
            <p:nvPr/>
          </p:nvSpPr>
          <p:spPr bwMode="auto">
            <a:xfrm>
              <a:off x="3349625" y="1228726"/>
              <a:ext cx="1550988" cy="646331"/>
            </a:xfrm>
            <a:prstGeom prst="rect">
              <a:avLst/>
            </a:prstGeom>
            <a:noFill/>
            <a:ln w="12700">
              <a:noFill/>
              <a:miter lim="800000"/>
              <a:headEnd/>
              <a:tailEnd/>
            </a:ln>
          </p:spPr>
          <p:txBody>
            <a:bodyPr>
              <a:spAutoFit/>
            </a:bodyPr>
            <a:lstStyle/>
            <a:p>
              <a:pPr algn="ctr"/>
              <a:r>
                <a:rPr lang="en-US" sz="1200" dirty="0">
                  <a:latin typeface="Calibri" pitchFamily="34" charset="0"/>
                </a:rPr>
                <a:t>Reflective Tape</a:t>
              </a:r>
            </a:p>
            <a:p>
              <a:pPr algn="ctr"/>
              <a:r>
                <a:rPr lang="en-US" sz="1200" dirty="0">
                  <a:latin typeface="Calibri" pitchFamily="34" charset="0"/>
                </a:rPr>
                <a:t>Horizontal; Coalition vehicle marking</a:t>
              </a:r>
            </a:p>
          </p:txBody>
        </p:sp>
        <p:sp>
          <p:nvSpPr>
            <p:cNvPr id="185475" name="Text Box 745"/>
            <p:cNvSpPr txBox="1">
              <a:spLocks noChangeArrowheads="1"/>
            </p:cNvSpPr>
            <p:nvPr/>
          </p:nvSpPr>
          <p:spPr bwMode="auto">
            <a:xfrm>
              <a:off x="215900" y="7581901"/>
              <a:ext cx="2227263" cy="861775"/>
            </a:xfrm>
            <a:prstGeom prst="rect">
              <a:avLst/>
            </a:prstGeom>
            <a:noFill/>
            <a:ln w="12700">
              <a:solidFill>
                <a:schemeClr val="tx1"/>
              </a:solidFill>
              <a:miter lim="800000"/>
              <a:headEnd/>
              <a:tailEnd/>
            </a:ln>
          </p:spPr>
          <p:txBody>
            <a:bodyPr>
              <a:spAutoFit/>
            </a:bodyPr>
            <a:lstStyle/>
            <a:p>
              <a:pPr algn="ctr"/>
              <a:r>
                <a:rPr lang="en-US" sz="1200" b="1" dirty="0">
                  <a:latin typeface="Calibri" pitchFamily="34" charset="0"/>
                </a:rPr>
                <a:t>Not shown in Diagram:</a:t>
              </a:r>
            </a:p>
            <a:p>
              <a:pPr algn="ctr"/>
              <a:r>
                <a:rPr lang="en-US" sz="1200" dirty="0">
                  <a:latin typeface="Calibri" pitchFamily="34" charset="0"/>
                </a:rPr>
                <a:t>Warning sign – “Warning, stay back 50 meters” – attach to spare tire with 550-cord </a:t>
              </a:r>
            </a:p>
          </p:txBody>
        </p:sp>
        <p:sp>
          <p:nvSpPr>
            <p:cNvPr id="185476" name="Freeform 700"/>
            <p:cNvSpPr>
              <a:spLocks/>
            </p:cNvSpPr>
            <p:nvPr/>
          </p:nvSpPr>
          <p:spPr bwMode="auto">
            <a:xfrm>
              <a:off x="2097089" y="2582863"/>
              <a:ext cx="2543175" cy="34925"/>
            </a:xfrm>
            <a:custGeom>
              <a:avLst/>
              <a:gdLst>
                <a:gd name="T0" fmla="*/ 0 w 1418"/>
                <a:gd name="T1" fmla="*/ 0 h 20"/>
                <a:gd name="T2" fmla="*/ 2543175 w 1418"/>
                <a:gd name="T3" fmla="*/ 0 h 20"/>
                <a:gd name="T4" fmla="*/ 2539588 w 1418"/>
                <a:gd name="T5" fmla="*/ 34925 h 20"/>
                <a:gd name="T6" fmla="*/ 3587 w 1418"/>
                <a:gd name="T7" fmla="*/ 34925 h 20"/>
                <a:gd name="T8" fmla="*/ 0 w 1418"/>
                <a:gd name="T9" fmla="*/ 0 h 20"/>
                <a:gd name="T10" fmla="*/ 0 60000 65536"/>
                <a:gd name="T11" fmla="*/ 0 60000 65536"/>
                <a:gd name="T12" fmla="*/ 0 60000 65536"/>
                <a:gd name="T13" fmla="*/ 0 60000 65536"/>
                <a:gd name="T14" fmla="*/ 0 60000 65536"/>
                <a:gd name="T15" fmla="*/ 0 w 1418"/>
                <a:gd name="T16" fmla="*/ 0 h 20"/>
                <a:gd name="T17" fmla="*/ 1418 w 1418"/>
                <a:gd name="T18" fmla="*/ 20 h 20"/>
              </a:gdLst>
              <a:ahLst/>
              <a:cxnLst>
                <a:cxn ang="T10">
                  <a:pos x="T0" y="T1"/>
                </a:cxn>
                <a:cxn ang="T11">
                  <a:pos x="T2" y="T3"/>
                </a:cxn>
                <a:cxn ang="T12">
                  <a:pos x="T4" y="T5"/>
                </a:cxn>
                <a:cxn ang="T13">
                  <a:pos x="T6" y="T7"/>
                </a:cxn>
                <a:cxn ang="T14">
                  <a:pos x="T8" y="T9"/>
                </a:cxn>
              </a:cxnLst>
              <a:rect l="T15" t="T16" r="T17" b="T18"/>
              <a:pathLst>
                <a:path w="1418" h="20">
                  <a:moveTo>
                    <a:pt x="0" y="0"/>
                  </a:moveTo>
                  <a:lnTo>
                    <a:pt x="1418" y="0"/>
                  </a:lnTo>
                  <a:lnTo>
                    <a:pt x="1416" y="20"/>
                  </a:lnTo>
                  <a:lnTo>
                    <a:pt x="2" y="20"/>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77" name="Freeform 701"/>
            <p:cNvSpPr>
              <a:spLocks/>
            </p:cNvSpPr>
            <p:nvPr/>
          </p:nvSpPr>
          <p:spPr bwMode="auto">
            <a:xfrm>
              <a:off x="2151064" y="2889251"/>
              <a:ext cx="2463800" cy="41275"/>
            </a:xfrm>
            <a:custGeom>
              <a:avLst/>
              <a:gdLst>
                <a:gd name="T0" fmla="*/ 0 w 1374"/>
                <a:gd name="T1" fmla="*/ 0 h 24"/>
                <a:gd name="T2" fmla="*/ 2463800 w 1374"/>
                <a:gd name="T3" fmla="*/ 0 h 24"/>
                <a:gd name="T4" fmla="*/ 2456627 w 1374"/>
                <a:gd name="T5" fmla="*/ 41275 h 24"/>
                <a:gd name="T6" fmla="*/ 7173 w 1374"/>
                <a:gd name="T7" fmla="*/ 41275 h 24"/>
                <a:gd name="T8" fmla="*/ 0 w 1374"/>
                <a:gd name="T9" fmla="*/ 0 h 24"/>
                <a:gd name="T10" fmla="*/ 0 60000 65536"/>
                <a:gd name="T11" fmla="*/ 0 60000 65536"/>
                <a:gd name="T12" fmla="*/ 0 60000 65536"/>
                <a:gd name="T13" fmla="*/ 0 60000 65536"/>
                <a:gd name="T14" fmla="*/ 0 60000 65536"/>
                <a:gd name="T15" fmla="*/ 0 w 1374"/>
                <a:gd name="T16" fmla="*/ 0 h 24"/>
                <a:gd name="T17" fmla="*/ 1374 w 1374"/>
                <a:gd name="T18" fmla="*/ 24 h 24"/>
              </a:gdLst>
              <a:ahLst/>
              <a:cxnLst>
                <a:cxn ang="T10">
                  <a:pos x="T0" y="T1"/>
                </a:cxn>
                <a:cxn ang="T11">
                  <a:pos x="T2" y="T3"/>
                </a:cxn>
                <a:cxn ang="T12">
                  <a:pos x="T4" y="T5"/>
                </a:cxn>
                <a:cxn ang="T13">
                  <a:pos x="T6" y="T7"/>
                </a:cxn>
                <a:cxn ang="T14">
                  <a:pos x="T8" y="T9"/>
                </a:cxn>
              </a:cxnLst>
              <a:rect l="T15" t="T16" r="T17" b="T18"/>
              <a:pathLst>
                <a:path w="1374" h="24">
                  <a:moveTo>
                    <a:pt x="0" y="0"/>
                  </a:moveTo>
                  <a:lnTo>
                    <a:pt x="1374" y="0"/>
                  </a:lnTo>
                  <a:lnTo>
                    <a:pt x="1370" y="24"/>
                  </a:lnTo>
                  <a:lnTo>
                    <a:pt x="4" y="24"/>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78" name="Freeform 747"/>
            <p:cNvSpPr>
              <a:spLocks/>
            </p:cNvSpPr>
            <p:nvPr/>
          </p:nvSpPr>
          <p:spPr bwMode="auto">
            <a:xfrm>
              <a:off x="5078414" y="3767137"/>
              <a:ext cx="295275" cy="44451"/>
            </a:xfrm>
            <a:custGeom>
              <a:avLst/>
              <a:gdLst>
                <a:gd name="T0" fmla="*/ 155575 w 186"/>
                <a:gd name="T1" fmla="*/ 0 h 28"/>
                <a:gd name="T2" fmla="*/ 293688 w 186"/>
                <a:gd name="T3" fmla="*/ 0 h 28"/>
                <a:gd name="T4" fmla="*/ 295275 w 186"/>
                <a:gd name="T5" fmla="*/ 33338 h 28"/>
                <a:gd name="T6" fmla="*/ 246063 w 186"/>
                <a:gd name="T7" fmla="*/ 38101 h 28"/>
                <a:gd name="T8" fmla="*/ 155575 w 186"/>
                <a:gd name="T9" fmla="*/ 44451 h 28"/>
                <a:gd name="T10" fmla="*/ 84137 w 186"/>
                <a:gd name="T11" fmla="*/ 42863 h 28"/>
                <a:gd name="T12" fmla="*/ 28575 w 186"/>
                <a:gd name="T13" fmla="*/ 42863 h 28"/>
                <a:gd name="T14" fmla="*/ 0 w 186"/>
                <a:gd name="T15" fmla="*/ 34926 h 28"/>
                <a:gd name="T16" fmla="*/ 0 w 186"/>
                <a:gd name="T17" fmla="*/ 0 h 28"/>
                <a:gd name="T18" fmla="*/ 155575 w 186"/>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6"/>
                <a:gd name="T31" fmla="*/ 0 h 28"/>
                <a:gd name="T32" fmla="*/ 186 w 186"/>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6" h="28">
                  <a:moveTo>
                    <a:pt x="98" y="0"/>
                  </a:moveTo>
                  <a:lnTo>
                    <a:pt x="185" y="0"/>
                  </a:lnTo>
                  <a:lnTo>
                    <a:pt x="186" y="21"/>
                  </a:lnTo>
                  <a:lnTo>
                    <a:pt x="155" y="24"/>
                  </a:lnTo>
                  <a:lnTo>
                    <a:pt x="98" y="28"/>
                  </a:lnTo>
                  <a:lnTo>
                    <a:pt x="53" y="27"/>
                  </a:lnTo>
                  <a:lnTo>
                    <a:pt x="18" y="27"/>
                  </a:lnTo>
                  <a:lnTo>
                    <a:pt x="0" y="22"/>
                  </a:lnTo>
                  <a:lnTo>
                    <a:pt x="0" y="0"/>
                  </a:lnTo>
                  <a:lnTo>
                    <a:pt x="98"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5479" name="Line 743"/>
            <p:cNvSpPr>
              <a:spLocks noChangeShapeType="1"/>
            </p:cNvSpPr>
            <p:nvPr/>
          </p:nvSpPr>
          <p:spPr bwMode="auto">
            <a:xfrm>
              <a:off x="4705351" y="1695452"/>
              <a:ext cx="504825" cy="2257425"/>
            </a:xfrm>
            <a:prstGeom prst="line">
              <a:avLst/>
            </a:prstGeom>
            <a:noFill/>
            <a:ln w="9525">
              <a:solidFill>
                <a:schemeClr val="tx1"/>
              </a:solidFill>
              <a:round/>
              <a:headEnd/>
              <a:tailEnd type="triangle" w="med" len="med"/>
            </a:ln>
          </p:spPr>
          <p:txBody>
            <a:bodyPr/>
            <a:lstStyle/>
            <a:p>
              <a:endParaRPr lang="en-US"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84"/>
          <p:cNvSpPr>
            <a:spLocks noChangeArrowheads="1"/>
          </p:cNvSpPr>
          <p:nvPr/>
        </p:nvSpPr>
        <p:spPr bwMode="auto">
          <a:xfrm>
            <a:off x="304800" y="1143000"/>
            <a:ext cx="6324600" cy="7432675"/>
          </a:xfrm>
          <a:prstGeom prst="rect">
            <a:avLst/>
          </a:prstGeom>
          <a:noFill/>
          <a:ln w="9525">
            <a:noFill/>
            <a:miter lim="800000"/>
            <a:headEnd/>
            <a:tailEnd/>
          </a:ln>
        </p:spPr>
        <p:txBody>
          <a:bodyPr>
            <a:spAutoFit/>
          </a:bodyPr>
          <a:lstStyle/>
          <a:p>
            <a:pPr>
              <a:lnSpc>
                <a:spcPct val="150000"/>
              </a:lnSpc>
            </a:pPr>
            <a:r>
              <a:rPr lang="en-US" sz="1600" dirty="0">
                <a:cs typeface="Arial" pitchFamily="34" charset="0"/>
              </a:rPr>
              <a:t>The fundamental role of the squadron is conducting </a:t>
            </a:r>
            <a:r>
              <a:rPr lang="en-US" sz="1600" b="1" i="1" dirty="0">
                <a:cs typeface="Arial" pitchFamily="34" charset="0"/>
              </a:rPr>
              <a:t>reconnaissance or security missions in support </a:t>
            </a:r>
            <a:r>
              <a:rPr lang="en-US" sz="1600" dirty="0">
                <a:cs typeface="Arial" pitchFamily="34" charset="0"/>
              </a:rPr>
              <a:t>of its higher headquarters. The squadron progressively builds situational awareness (SA) of the OE for the higher commander. The combat information provided by the squadron enables the higher commander to develop situational understanding (SU), make better and quicker plans and decisions, and visualize and direct operations. The squadron employs unique combinations of reconnaissance and security capabilities to successfully meet the information challenges intrinsic to the spectrum of conflict. The squadron’s reconnaissance operations yield an extraordinarily high payoff in the areas of threat location, disposition, and composition, early warning, protection, and battle damage assessment (BDA). This preserves its parent unit’s freedom of maneuver and initiative over the enemy. Skillful reconnaissance operations allow the commander to shape the battlefield, ideally accepting or initiating combat at times and places of his choosing and applying combat power in a manner most likely to achieve his desired effects.</a:t>
            </a:r>
          </a:p>
          <a:p>
            <a:pPr algn="r">
              <a:lnSpc>
                <a:spcPct val="150000"/>
              </a:lnSpc>
            </a:pPr>
            <a:endParaRPr lang="en-US" sz="1600" dirty="0">
              <a:cs typeface="Arial" pitchFamily="34" charset="0"/>
            </a:endParaRPr>
          </a:p>
          <a:p>
            <a:pPr algn="r">
              <a:lnSpc>
                <a:spcPct val="150000"/>
              </a:lnSpc>
            </a:pPr>
            <a:r>
              <a:rPr lang="en-US" sz="1600" dirty="0">
                <a:cs typeface="Arial" pitchFamily="34" charset="0"/>
              </a:rPr>
              <a:t>-FM 3-20.96, Role of the Squadron</a:t>
            </a:r>
          </a:p>
        </p:txBody>
      </p:sp>
      <p:sp>
        <p:nvSpPr>
          <p:cNvPr id="35843"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5"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a:ea typeface="+mj-ea"/>
                <a:cs typeface="Arial" pitchFamily="34" charset="0"/>
              </a:rPr>
              <a:t>100</a:t>
            </a:r>
            <a:br>
              <a:rPr lang="en-US" sz="1600" b="1" dirty="0">
                <a:ea typeface="+mj-ea"/>
                <a:cs typeface="Arial" pitchFamily="34" charset="0"/>
              </a:rPr>
            </a:br>
            <a:r>
              <a:rPr lang="en-US" sz="1600" b="1" dirty="0">
                <a:ea typeface="+mj-ea"/>
                <a:cs typeface="Arial" pitchFamily="34" charset="0"/>
              </a:rPr>
              <a:t>Introduction</a:t>
            </a:r>
            <a:br>
              <a:rPr lang="en-US" sz="1600" b="1" dirty="0">
                <a:ea typeface="+mj-ea"/>
                <a:cs typeface="Arial" pitchFamily="34" charset="0"/>
              </a:rPr>
            </a:br>
            <a:r>
              <a:rPr lang="en-US" sz="1600" b="1" dirty="0">
                <a:ea typeface="+mj-ea"/>
                <a:cs typeface="Arial" pitchFamily="34" charset="0"/>
              </a:rPr>
              <a:t>Squadron’s Role</a:t>
            </a:r>
            <a:endParaRPr lang="en-US" sz="1600" dirty="0">
              <a:ea typeface="+mj-ea"/>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(5 of 6)</a:t>
            </a:r>
            <a:endParaRPr lang="en-US" sz="1600" dirty="0" smtClean="0">
              <a:latin typeface="Arial" pitchFamily="34" charset="0"/>
              <a:cs typeface="Arial" pitchFamily="34" charset="0"/>
            </a:endParaRPr>
          </a:p>
        </p:txBody>
      </p:sp>
      <p:sp>
        <p:nvSpPr>
          <p:cNvPr id="186371"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86373" name="Rectangle 5"/>
          <p:cNvSpPr>
            <a:spLocks noChangeArrowheads="1"/>
          </p:cNvSpPr>
          <p:nvPr/>
        </p:nvSpPr>
        <p:spPr bwMode="auto">
          <a:xfrm>
            <a:off x="2200275" y="1066800"/>
            <a:ext cx="2466975"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Close-up, Left Front</a:t>
            </a:r>
          </a:p>
        </p:txBody>
      </p:sp>
      <p:grpSp>
        <p:nvGrpSpPr>
          <p:cNvPr id="2" name="Group 8"/>
          <p:cNvGrpSpPr>
            <a:grpSpLocks/>
          </p:cNvGrpSpPr>
          <p:nvPr/>
        </p:nvGrpSpPr>
        <p:grpSpPr bwMode="auto">
          <a:xfrm>
            <a:off x="228600" y="2020888"/>
            <a:ext cx="6405563" cy="6818312"/>
            <a:chOff x="1" y="1390651"/>
            <a:chExt cx="6710362" cy="6818531"/>
          </a:xfrm>
        </p:grpSpPr>
        <p:sp>
          <p:nvSpPr>
            <p:cNvPr id="186375" name="Text Box 744"/>
            <p:cNvSpPr txBox="1">
              <a:spLocks noChangeArrowheads="1"/>
            </p:cNvSpPr>
            <p:nvPr/>
          </p:nvSpPr>
          <p:spPr bwMode="auto">
            <a:xfrm>
              <a:off x="320675" y="1390651"/>
              <a:ext cx="1770063" cy="646331"/>
            </a:xfrm>
            <a:prstGeom prst="rect">
              <a:avLst/>
            </a:prstGeom>
            <a:noFill/>
            <a:ln w="12700">
              <a:noFill/>
              <a:miter lim="800000"/>
              <a:headEnd/>
              <a:tailEnd/>
            </a:ln>
          </p:spPr>
          <p:txBody>
            <a:bodyPr>
              <a:spAutoFit/>
            </a:bodyPr>
            <a:lstStyle/>
            <a:p>
              <a:pPr algn="ctr"/>
              <a:r>
                <a:rPr lang="en-US" sz="1200" dirty="0">
                  <a:latin typeface="Calibri" pitchFamily="34" charset="0"/>
                </a:rPr>
                <a:t>Concertina secured to hood with single-strand of 550-cord </a:t>
              </a:r>
            </a:p>
          </p:txBody>
        </p:sp>
        <p:sp>
          <p:nvSpPr>
            <p:cNvPr id="186376" name="Text Box 745"/>
            <p:cNvSpPr txBox="1">
              <a:spLocks noChangeArrowheads="1"/>
            </p:cNvSpPr>
            <p:nvPr/>
          </p:nvSpPr>
          <p:spPr bwMode="auto">
            <a:xfrm>
              <a:off x="2587625" y="1590676"/>
              <a:ext cx="2960688" cy="646331"/>
            </a:xfrm>
            <a:prstGeom prst="rect">
              <a:avLst/>
            </a:prstGeom>
            <a:noFill/>
            <a:ln w="12700">
              <a:noFill/>
              <a:miter lim="800000"/>
              <a:headEnd/>
              <a:tailEnd/>
            </a:ln>
          </p:spPr>
          <p:txBody>
            <a:bodyPr>
              <a:spAutoFit/>
            </a:bodyPr>
            <a:lstStyle/>
            <a:p>
              <a:pPr algn="ctr"/>
              <a:r>
                <a:rPr lang="en-US" sz="1200" dirty="0">
                  <a:latin typeface="Calibri" pitchFamily="34" charset="0"/>
                </a:rPr>
                <a:t>End-of-Line-Bowline knot on end of 550-cord looped over hood latch secures concertina wire to hood of vehicle</a:t>
              </a:r>
            </a:p>
          </p:txBody>
        </p:sp>
        <p:sp>
          <p:nvSpPr>
            <p:cNvPr id="186377" name="Line 751"/>
            <p:cNvSpPr>
              <a:spLocks noChangeShapeType="1"/>
            </p:cNvSpPr>
            <p:nvPr/>
          </p:nvSpPr>
          <p:spPr bwMode="auto">
            <a:xfrm>
              <a:off x="1238250" y="1981201"/>
              <a:ext cx="266700" cy="2571751"/>
            </a:xfrm>
            <a:prstGeom prst="line">
              <a:avLst/>
            </a:prstGeom>
            <a:noFill/>
            <a:ln w="9525">
              <a:solidFill>
                <a:schemeClr val="tx1"/>
              </a:solidFill>
              <a:round/>
              <a:headEnd/>
              <a:tailEnd type="triangle" w="med" len="med"/>
            </a:ln>
          </p:spPr>
          <p:txBody>
            <a:bodyPr/>
            <a:lstStyle/>
            <a:p>
              <a:endParaRPr lang="en-US" dirty="0"/>
            </a:p>
          </p:txBody>
        </p:sp>
        <p:pic>
          <p:nvPicPr>
            <p:cNvPr id="186378" name="Picture 754" descr="us-flag-stars-top-r2">
              <a:hlinkClick r:id="rId2"/>
            </p:cNvPr>
            <p:cNvPicPr>
              <a:picLocks noChangeAspect="1" noChangeArrowheads="1"/>
            </p:cNvPicPr>
            <p:nvPr/>
          </p:nvPicPr>
          <p:blipFill>
            <a:blip r:embed="rId3" cstate="print"/>
            <a:srcRect/>
            <a:stretch>
              <a:fillRect/>
            </a:stretch>
          </p:blipFill>
          <p:spPr bwMode="auto">
            <a:xfrm rot="636911">
              <a:off x="1681163" y="3484563"/>
              <a:ext cx="409575" cy="247651"/>
            </a:xfrm>
            <a:prstGeom prst="rect">
              <a:avLst/>
            </a:prstGeom>
            <a:noFill/>
            <a:ln w="9525">
              <a:noFill/>
              <a:miter lim="800000"/>
              <a:headEnd/>
              <a:tailEnd/>
            </a:ln>
          </p:spPr>
        </p:pic>
        <p:sp>
          <p:nvSpPr>
            <p:cNvPr id="186379" name="Rectangle 712"/>
            <p:cNvSpPr>
              <a:spLocks noChangeArrowheads="1"/>
            </p:cNvSpPr>
            <p:nvPr/>
          </p:nvSpPr>
          <p:spPr bwMode="auto">
            <a:xfrm>
              <a:off x="57150" y="3900489"/>
              <a:ext cx="285750" cy="1438275"/>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sp>
          <p:nvSpPr>
            <p:cNvPr id="186380" name="Freeform 449"/>
            <p:cNvSpPr>
              <a:spLocks/>
            </p:cNvSpPr>
            <p:nvPr/>
          </p:nvSpPr>
          <p:spPr bwMode="auto">
            <a:xfrm>
              <a:off x="1246188" y="2517775"/>
              <a:ext cx="5365750" cy="466725"/>
            </a:xfrm>
            <a:custGeom>
              <a:avLst/>
              <a:gdLst>
                <a:gd name="T0" fmla="*/ 10260 w 3138"/>
                <a:gd name="T1" fmla="*/ 96802 h 270"/>
                <a:gd name="T2" fmla="*/ 164153 w 3138"/>
                <a:gd name="T3" fmla="*/ 79516 h 270"/>
                <a:gd name="T4" fmla="*/ 369344 w 3138"/>
                <a:gd name="T5" fmla="*/ 58773 h 270"/>
                <a:gd name="T6" fmla="*/ 660032 w 3138"/>
                <a:gd name="T7" fmla="*/ 44944 h 270"/>
                <a:gd name="T8" fmla="*/ 1049895 w 3138"/>
                <a:gd name="T9" fmla="*/ 34572 h 270"/>
                <a:gd name="T10" fmla="*/ 1473957 w 3138"/>
                <a:gd name="T11" fmla="*/ 10372 h 270"/>
                <a:gd name="T12" fmla="*/ 1915118 w 3138"/>
                <a:gd name="T13" fmla="*/ 0 h 270"/>
                <a:gd name="T14" fmla="*/ 2274203 w 3138"/>
                <a:gd name="T15" fmla="*/ 0 h 270"/>
                <a:gd name="T16" fmla="*/ 2568310 w 3138"/>
                <a:gd name="T17" fmla="*/ 0 h 270"/>
                <a:gd name="T18" fmla="*/ 2756402 w 3138"/>
                <a:gd name="T19" fmla="*/ 10372 h 270"/>
                <a:gd name="T20" fmla="*/ 5119521 w 3138"/>
                <a:gd name="T21" fmla="*/ 186690 h 270"/>
                <a:gd name="T22" fmla="*/ 5211857 w 3138"/>
                <a:gd name="T23" fmla="*/ 217805 h 270"/>
                <a:gd name="T24" fmla="*/ 5297353 w 3138"/>
                <a:gd name="T25" fmla="*/ 255834 h 270"/>
                <a:gd name="T26" fmla="*/ 5348651 w 3138"/>
                <a:gd name="T27" fmla="*/ 314607 h 270"/>
                <a:gd name="T28" fmla="*/ 5358910 w 3138"/>
                <a:gd name="T29" fmla="*/ 380294 h 270"/>
                <a:gd name="T30" fmla="*/ 5365750 w 3138"/>
                <a:gd name="T31" fmla="*/ 466725 h 270"/>
                <a:gd name="T32" fmla="*/ 3047089 w 3138"/>
                <a:gd name="T33" fmla="*/ 459811 h 270"/>
                <a:gd name="T34" fmla="*/ 2968433 w 3138"/>
                <a:gd name="T35" fmla="*/ 466725 h 270"/>
                <a:gd name="T36" fmla="*/ 2951333 w 3138"/>
                <a:gd name="T37" fmla="*/ 380294 h 270"/>
                <a:gd name="T38" fmla="*/ 2927394 w 3138"/>
                <a:gd name="T39" fmla="*/ 314607 h 270"/>
                <a:gd name="T40" fmla="*/ 2889776 w 3138"/>
                <a:gd name="T41" fmla="*/ 255834 h 270"/>
                <a:gd name="T42" fmla="*/ 2835058 w 3138"/>
                <a:gd name="T43" fmla="*/ 190147 h 270"/>
                <a:gd name="T44" fmla="*/ 2787180 w 3138"/>
                <a:gd name="T45" fmla="*/ 148661 h 270"/>
                <a:gd name="T46" fmla="*/ 2735883 w 3138"/>
                <a:gd name="T47" fmla="*/ 124460 h 270"/>
                <a:gd name="T48" fmla="*/ 2670906 w 3138"/>
                <a:gd name="T49" fmla="*/ 114088 h 270"/>
                <a:gd name="T50" fmla="*/ 2544371 w 3138"/>
                <a:gd name="T51" fmla="*/ 114088 h 270"/>
                <a:gd name="T52" fmla="*/ 2202386 w 3138"/>
                <a:gd name="T53" fmla="*/ 103717 h 270"/>
                <a:gd name="T54" fmla="*/ 1928798 w 3138"/>
                <a:gd name="T55" fmla="*/ 103717 h 270"/>
                <a:gd name="T56" fmla="*/ 1781744 w 3138"/>
                <a:gd name="T57" fmla="*/ 103717 h 270"/>
                <a:gd name="T58" fmla="*/ 608734 w 3138"/>
                <a:gd name="T59" fmla="*/ 124460 h 270"/>
                <a:gd name="T60" fmla="*/ 468520 w 3138"/>
                <a:gd name="T61" fmla="*/ 127917 h 270"/>
                <a:gd name="T62" fmla="*/ 348825 w 3138"/>
                <a:gd name="T63" fmla="*/ 134832 h 270"/>
                <a:gd name="T64" fmla="*/ 242810 w 3138"/>
                <a:gd name="T65" fmla="*/ 141746 h 270"/>
                <a:gd name="T66" fmla="*/ 129954 w 3138"/>
                <a:gd name="T67" fmla="*/ 152118 h 270"/>
                <a:gd name="T68" fmla="*/ 61557 w 3138"/>
                <a:gd name="T69" fmla="*/ 162489 h 270"/>
                <a:gd name="T70" fmla="*/ 0 w 3138"/>
                <a:gd name="T71" fmla="*/ 162489 h 270"/>
                <a:gd name="T72" fmla="*/ 10260 w 3138"/>
                <a:gd name="T73" fmla="*/ 96802 h 2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38"/>
                <a:gd name="T112" fmla="*/ 0 h 270"/>
                <a:gd name="T113" fmla="*/ 3138 w 3138"/>
                <a:gd name="T114" fmla="*/ 270 h 2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38" h="270">
                  <a:moveTo>
                    <a:pt x="6" y="56"/>
                  </a:moveTo>
                  <a:lnTo>
                    <a:pt x="96" y="46"/>
                  </a:lnTo>
                  <a:lnTo>
                    <a:pt x="216" y="34"/>
                  </a:lnTo>
                  <a:lnTo>
                    <a:pt x="386" y="26"/>
                  </a:lnTo>
                  <a:lnTo>
                    <a:pt x="614" y="20"/>
                  </a:lnTo>
                  <a:lnTo>
                    <a:pt x="862" y="6"/>
                  </a:lnTo>
                  <a:lnTo>
                    <a:pt x="1120" y="0"/>
                  </a:lnTo>
                  <a:lnTo>
                    <a:pt x="1330" y="0"/>
                  </a:lnTo>
                  <a:lnTo>
                    <a:pt x="1502" y="0"/>
                  </a:lnTo>
                  <a:lnTo>
                    <a:pt x="1612" y="6"/>
                  </a:lnTo>
                  <a:lnTo>
                    <a:pt x="2994" y="108"/>
                  </a:lnTo>
                  <a:lnTo>
                    <a:pt x="3048" y="126"/>
                  </a:lnTo>
                  <a:lnTo>
                    <a:pt x="3098" y="148"/>
                  </a:lnTo>
                  <a:lnTo>
                    <a:pt x="3128" y="182"/>
                  </a:lnTo>
                  <a:lnTo>
                    <a:pt x="3134" y="220"/>
                  </a:lnTo>
                  <a:lnTo>
                    <a:pt x="3138" y="270"/>
                  </a:lnTo>
                  <a:lnTo>
                    <a:pt x="1782" y="266"/>
                  </a:lnTo>
                  <a:lnTo>
                    <a:pt x="1736" y="270"/>
                  </a:lnTo>
                  <a:lnTo>
                    <a:pt x="1726" y="220"/>
                  </a:lnTo>
                  <a:lnTo>
                    <a:pt x="1712" y="182"/>
                  </a:lnTo>
                  <a:lnTo>
                    <a:pt x="1690" y="148"/>
                  </a:lnTo>
                  <a:lnTo>
                    <a:pt x="1658" y="110"/>
                  </a:lnTo>
                  <a:lnTo>
                    <a:pt x="1630" y="86"/>
                  </a:lnTo>
                  <a:lnTo>
                    <a:pt x="1600" y="72"/>
                  </a:lnTo>
                  <a:lnTo>
                    <a:pt x="1562" y="66"/>
                  </a:lnTo>
                  <a:lnTo>
                    <a:pt x="1488" y="66"/>
                  </a:lnTo>
                  <a:lnTo>
                    <a:pt x="1288" y="60"/>
                  </a:lnTo>
                  <a:lnTo>
                    <a:pt x="1128" y="60"/>
                  </a:lnTo>
                  <a:lnTo>
                    <a:pt x="1042" y="60"/>
                  </a:lnTo>
                  <a:lnTo>
                    <a:pt x="356" y="72"/>
                  </a:lnTo>
                  <a:lnTo>
                    <a:pt x="274" y="74"/>
                  </a:lnTo>
                  <a:lnTo>
                    <a:pt x="204" y="78"/>
                  </a:lnTo>
                  <a:lnTo>
                    <a:pt x="142" y="82"/>
                  </a:lnTo>
                  <a:lnTo>
                    <a:pt x="76" y="88"/>
                  </a:lnTo>
                  <a:lnTo>
                    <a:pt x="36" y="94"/>
                  </a:lnTo>
                  <a:lnTo>
                    <a:pt x="0" y="94"/>
                  </a:lnTo>
                  <a:lnTo>
                    <a:pt x="6" y="5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381" name="Freeform 450"/>
            <p:cNvSpPr>
              <a:spLocks/>
            </p:cNvSpPr>
            <p:nvPr/>
          </p:nvSpPr>
          <p:spPr bwMode="auto">
            <a:xfrm>
              <a:off x="3981451" y="2517776"/>
              <a:ext cx="314325" cy="449263"/>
            </a:xfrm>
            <a:custGeom>
              <a:avLst/>
              <a:gdLst>
                <a:gd name="T0" fmla="*/ 0 w 184"/>
                <a:gd name="T1" fmla="*/ 0 h 260"/>
                <a:gd name="T2" fmla="*/ 105914 w 184"/>
                <a:gd name="T3" fmla="*/ 55294 h 260"/>
                <a:gd name="T4" fmla="*/ 153746 w 184"/>
                <a:gd name="T5" fmla="*/ 93308 h 260"/>
                <a:gd name="T6" fmla="*/ 191328 w 184"/>
                <a:gd name="T7" fmla="*/ 138235 h 260"/>
                <a:gd name="T8" fmla="*/ 225494 w 184"/>
                <a:gd name="T9" fmla="*/ 190073 h 260"/>
                <a:gd name="T10" fmla="*/ 256243 w 184"/>
                <a:gd name="T11" fmla="*/ 252278 h 260"/>
                <a:gd name="T12" fmla="*/ 283576 w 184"/>
                <a:gd name="T13" fmla="*/ 317940 h 260"/>
                <a:gd name="T14" fmla="*/ 300659 w 184"/>
                <a:gd name="T15" fmla="*/ 380146 h 260"/>
                <a:gd name="T16" fmla="*/ 314325 w 184"/>
                <a:gd name="T17" fmla="*/ 449263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260"/>
                <a:gd name="T29" fmla="*/ 184 w 18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260">
                  <a:moveTo>
                    <a:pt x="0" y="0"/>
                  </a:moveTo>
                  <a:lnTo>
                    <a:pt x="62" y="32"/>
                  </a:lnTo>
                  <a:lnTo>
                    <a:pt x="90" y="54"/>
                  </a:lnTo>
                  <a:lnTo>
                    <a:pt x="112" y="80"/>
                  </a:lnTo>
                  <a:lnTo>
                    <a:pt x="132" y="110"/>
                  </a:lnTo>
                  <a:lnTo>
                    <a:pt x="150" y="146"/>
                  </a:lnTo>
                  <a:lnTo>
                    <a:pt x="166" y="184"/>
                  </a:lnTo>
                  <a:lnTo>
                    <a:pt x="176" y="220"/>
                  </a:lnTo>
                  <a:lnTo>
                    <a:pt x="184" y="26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3" name="Group 472"/>
            <p:cNvGrpSpPr>
              <a:grpSpLocks/>
            </p:cNvGrpSpPr>
            <p:nvPr/>
          </p:nvGrpSpPr>
          <p:grpSpPr bwMode="auto">
            <a:xfrm>
              <a:off x="5507039" y="2990852"/>
              <a:ext cx="1042987" cy="2987676"/>
              <a:chOff x="3388" y="1938"/>
              <a:chExt cx="610" cy="1730"/>
            </a:xfrm>
          </p:grpSpPr>
          <p:sp>
            <p:nvSpPr>
              <p:cNvPr id="186753" name="Freeform 465"/>
              <p:cNvSpPr>
                <a:spLocks/>
              </p:cNvSpPr>
              <p:nvPr/>
            </p:nvSpPr>
            <p:spPr bwMode="auto">
              <a:xfrm>
                <a:off x="3432" y="1938"/>
                <a:ext cx="566" cy="804"/>
              </a:xfrm>
              <a:custGeom>
                <a:avLst/>
                <a:gdLst>
                  <a:gd name="T0" fmla="*/ 566 w 566"/>
                  <a:gd name="T1" fmla="*/ 62 h 804"/>
                  <a:gd name="T2" fmla="*/ 552 w 566"/>
                  <a:gd name="T3" fmla="*/ 26 h 804"/>
                  <a:gd name="T4" fmla="*/ 538 w 566"/>
                  <a:gd name="T5" fmla="*/ 12 h 804"/>
                  <a:gd name="T6" fmla="*/ 524 w 566"/>
                  <a:gd name="T7" fmla="*/ 6 h 804"/>
                  <a:gd name="T8" fmla="*/ 182 w 566"/>
                  <a:gd name="T9" fmla="*/ 0 h 804"/>
                  <a:gd name="T10" fmla="*/ 158 w 566"/>
                  <a:gd name="T11" fmla="*/ 4 h 804"/>
                  <a:gd name="T12" fmla="*/ 140 w 566"/>
                  <a:gd name="T13" fmla="*/ 18 h 804"/>
                  <a:gd name="T14" fmla="*/ 132 w 566"/>
                  <a:gd name="T15" fmla="*/ 44 h 804"/>
                  <a:gd name="T16" fmla="*/ 30 w 566"/>
                  <a:gd name="T17" fmla="*/ 600 h 804"/>
                  <a:gd name="T18" fmla="*/ 18 w 566"/>
                  <a:gd name="T19" fmla="*/ 650 h 804"/>
                  <a:gd name="T20" fmla="*/ 0 w 566"/>
                  <a:gd name="T21" fmla="*/ 804 h 804"/>
                  <a:gd name="T22" fmla="*/ 16 w 566"/>
                  <a:gd name="T23" fmla="*/ 786 h 804"/>
                  <a:gd name="T24" fmla="*/ 58 w 566"/>
                  <a:gd name="T25" fmla="*/ 794 h 804"/>
                  <a:gd name="T26" fmla="*/ 566 w 566"/>
                  <a:gd name="T27" fmla="*/ 62 h 8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6"/>
                  <a:gd name="T43" fmla="*/ 0 h 804"/>
                  <a:gd name="T44" fmla="*/ 566 w 566"/>
                  <a:gd name="T45" fmla="*/ 804 h 8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6" h="804">
                    <a:moveTo>
                      <a:pt x="566" y="62"/>
                    </a:moveTo>
                    <a:lnTo>
                      <a:pt x="552" y="26"/>
                    </a:lnTo>
                    <a:lnTo>
                      <a:pt x="538" y="12"/>
                    </a:lnTo>
                    <a:lnTo>
                      <a:pt x="524" y="6"/>
                    </a:lnTo>
                    <a:lnTo>
                      <a:pt x="182" y="0"/>
                    </a:lnTo>
                    <a:lnTo>
                      <a:pt x="158" y="4"/>
                    </a:lnTo>
                    <a:lnTo>
                      <a:pt x="140" y="18"/>
                    </a:lnTo>
                    <a:lnTo>
                      <a:pt x="132" y="44"/>
                    </a:lnTo>
                    <a:lnTo>
                      <a:pt x="30" y="600"/>
                    </a:lnTo>
                    <a:lnTo>
                      <a:pt x="18" y="650"/>
                    </a:lnTo>
                    <a:lnTo>
                      <a:pt x="0" y="804"/>
                    </a:lnTo>
                    <a:lnTo>
                      <a:pt x="16" y="786"/>
                    </a:lnTo>
                    <a:lnTo>
                      <a:pt x="58" y="794"/>
                    </a:lnTo>
                    <a:lnTo>
                      <a:pt x="566" y="62"/>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6754" name="Line 466"/>
              <p:cNvSpPr>
                <a:spLocks noChangeShapeType="1"/>
              </p:cNvSpPr>
              <p:nvPr/>
            </p:nvSpPr>
            <p:spPr bwMode="auto">
              <a:xfrm flipH="1">
                <a:off x="3476" y="2058"/>
                <a:ext cx="106" cy="2"/>
              </a:xfrm>
              <a:prstGeom prst="line">
                <a:avLst/>
              </a:prstGeom>
              <a:noFill/>
              <a:ln w="9525">
                <a:solidFill>
                  <a:schemeClr val="tx1"/>
                </a:solidFill>
                <a:round/>
                <a:headEnd/>
                <a:tailEnd/>
              </a:ln>
            </p:spPr>
            <p:txBody>
              <a:bodyPr/>
              <a:lstStyle/>
              <a:p>
                <a:endParaRPr lang="en-US" dirty="0"/>
              </a:p>
            </p:txBody>
          </p:sp>
          <p:sp>
            <p:nvSpPr>
              <p:cNvPr id="186755" name="Freeform 467"/>
              <p:cNvSpPr>
                <a:spLocks/>
              </p:cNvSpPr>
              <p:nvPr/>
            </p:nvSpPr>
            <p:spPr bwMode="auto">
              <a:xfrm>
                <a:off x="3414" y="2728"/>
                <a:ext cx="54" cy="940"/>
              </a:xfrm>
              <a:custGeom>
                <a:avLst/>
                <a:gdLst>
                  <a:gd name="T0" fmla="*/ 54 w 54"/>
                  <a:gd name="T1" fmla="*/ 0 h 940"/>
                  <a:gd name="T2" fmla="*/ 0 w 54"/>
                  <a:gd name="T3" fmla="*/ 928 h 940"/>
                  <a:gd name="T4" fmla="*/ 14 w 54"/>
                  <a:gd name="T5" fmla="*/ 940 h 940"/>
                  <a:gd name="T6" fmla="*/ 34 w 54"/>
                  <a:gd name="T7" fmla="*/ 930 h 940"/>
                  <a:gd name="T8" fmla="*/ 0 60000 65536"/>
                  <a:gd name="T9" fmla="*/ 0 60000 65536"/>
                  <a:gd name="T10" fmla="*/ 0 60000 65536"/>
                  <a:gd name="T11" fmla="*/ 0 60000 65536"/>
                  <a:gd name="T12" fmla="*/ 0 w 54"/>
                  <a:gd name="T13" fmla="*/ 0 h 940"/>
                  <a:gd name="T14" fmla="*/ 54 w 54"/>
                  <a:gd name="T15" fmla="*/ 940 h 940"/>
                </a:gdLst>
                <a:ahLst/>
                <a:cxnLst>
                  <a:cxn ang="T8">
                    <a:pos x="T0" y="T1"/>
                  </a:cxn>
                  <a:cxn ang="T9">
                    <a:pos x="T2" y="T3"/>
                  </a:cxn>
                  <a:cxn ang="T10">
                    <a:pos x="T4" y="T5"/>
                  </a:cxn>
                  <a:cxn ang="T11">
                    <a:pos x="T6" y="T7"/>
                  </a:cxn>
                </a:cxnLst>
                <a:rect l="T12" t="T13" r="T14" b="T15"/>
                <a:pathLst>
                  <a:path w="54" h="940">
                    <a:moveTo>
                      <a:pt x="54" y="0"/>
                    </a:moveTo>
                    <a:lnTo>
                      <a:pt x="0" y="928"/>
                    </a:lnTo>
                    <a:lnTo>
                      <a:pt x="14" y="940"/>
                    </a:lnTo>
                    <a:lnTo>
                      <a:pt x="34" y="93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756" name="Freeform 468"/>
              <p:cNvSpPr>
                <a:spLocks/>
              </p:cNvSpPr>
              <p:nvPr/>
            </p:nvSpPr>
            <p:spPr bwMode="auto">
              <a:xfrm>
                <a:off x="3388" y="3024"/>
                <a:ext cx="58" cy="626"/>
              </a:xfrm>
              <a:custGeom>
                <a:avLst/>
                <a:gdLst>
                  <a:gd name="T0" fmla="*/ 26 w 58"/>
                  <a:gd name="T1" fmla="*/ 620 h 626"/>
                  <a:gd name="T2" fmla="*/ 0 w 58"/>
                  <a:gd name="T3" fmla="*/ 626 h 626"/>
                  <a:gd name="T4" fmla="*/ 22 w 58"/>
                  <a:gd name="T5" fmla="*/ 60 h 626"/>
                  <a:gd name="T6" fmla="*/ 28 w 58"/>
                  <a:gd name="T7" fmla="*/ 0 h 626"/>
                  <a:gd name="T8" fmla="*/ 58 w 58"/>
                  <a:gd name="T9" fmla="*/ 4 h 626"/>
                  <a:gd name="T10" fmla="*/ 26 w 58"/>
                  <a:gd name="T11" fmla="*/ 620 h 626"/>
                  <a:gd name="T12" fmla="*/ 0 60000 65536"/>
                  <a:gd name="T13" fmla="*/ 0 60000 65536"/>
                  <a:gd name="T14" fmla="*/ 0 60000 65536"/>
                  <a:gd name="T15" fmla="*/ 0 60000 65536"/>
                  <a:gd name="T16" fmla="*/ 0 60000 65536"/>
                  <a:gd name="T17" fmla="*/ 0 60000 65536"/>
                  <a:gd name="T18" fmla="*/ 0 w 58"/>
                  <a:gd name="T19" fmla="*/ 0 h 626"/>
                  <a:gd name="T20" fmla="*/ 58 w 58"/>
                  <a:gd name="T21" fmla="*/ 626 h 626"/>
                </a:gdLst>
                <a:ahLst/>
                <a:cxnLst>
                  <a:cxn ang="T12">
                    <a:pos x="T0" y="T1"/>
                  </a:cxn>
                  <a:cxn ang="T13">
                    <a:pos x="T2" y="T3"/>
                  </a:cxn>
                  <a:cxn ang="T14">
                    <a:pos x="T4" y="T5"/>
                  </a:cxn>
                  <a:cxn ang="T15">
                    <a:pos x="T6" y="T7"/>
                  </a:cxn>
                  <a:cxn ang="T16">
                    <a:pos x="T8" y="T9"/>
                  </a:cxn>
                  <a:cxn ang="T17">
                    <a:pos x="T10" y="T11"/>
                  </a:cxn>
                </a:cxnLst>
                <a:rect l="T18" t="T19" r="T20" b="T21"/>
                <a:pathLst>
                  <a:path w="58" h="626">
                    <a:moveTo>
                      <a:pt x="26" y="620"/>
                    </a:moveTo>
                    <a:lnTo>
                      <a:pt x="0" y="626"/>
                    </a:lnTo>
                    <a:lnTo>
                      <a:pt x="22" y="60"/>
                    </a:lnTo>
                    <a:lnTo>
                      <a:pt x="28" y="0"/>
                    </a:lnTo>
                    <a:lnTo>
                      <a:pt x="58" y="4"/>
                    </a:lnTo>
                    <a:lnTo>
                      <a:pt x="26" y="620"/>
                    </a:lnTo>
                    <a:close/>
                  </a:path>
                </a:pathLst>
              </a:custGeom>
              <a:noFill/>
              <a:ln w="9525" cap="flat" cmpd="sng">
                <a:solidFill>
                  <a:schemeClr val="tx1"/>
                </a:solidFill>
                <a:prstDash val="solid"/>
                <a:round/>
                <a:headEnd/>
                <a:tailEnd/>
              </a:ln>
            </p:spPr>
            <p:txBody>
              <a:bodyPr/>
              <a:lstStyle/>
              <a:p>
                <a:endParaRPr lang="en-US" dirty="0"/>
              </a:p>
            </p:txBody>
          </p:sp>
          <p:sp>
            <p:nvSpPr>
              <p:cNvPr id="186757" name="Freeform 469"/>
              <p:cNvSpPr>
                <a:spLocks/>
              </p:cNvSpPr>
              <p:nvPr/>
            </p:nvSpPr>
            <p:spPr bwMode="auto">
              <a:xfrm>
                <a:off x="3408" y="3108"/>
                <a:ext cx="24" cy="92"/>
              </a:xfrm>
              <a:custGeom>
                <a:avLst/>
                <a:gdLst>
                  <a:gd name="T0" fmla="*/ 2 w 24"/>
                  <a:gd name="T1" fmla="*/ 0 h 92"/>
                  <a:gd name="T2" fmla="*/ 24 w 24"/>
                  <a:gd name="T3" fmla="*/ 4 h 92"/>
                  <a:gd name="T4" fmla="*/ 20 w 24"/>
                  <a:gd name="T5" fmla="*/ 92 h 92"/>
                  <a:gd name="T6" fmla="*/ 0 w 24"/>
                  <a:gd name="T7" fmla="*/ 88 h 92"/>
                  <a:gd name="T8" fmla="*/ 0 60000 65536"/>
                  <a:gd name="T9" fmla="*/ 0 60000 65536"/>
                  <a:gd name="T10" fmla="*/ 0 60000 65536"/>
                  <a:gd name="T11" fmla="*/ 0 60000 65536"/>
                  <a:gd name="T12" fmla="*/ 0 w 24"/>
                  <a:gd name="T13" fmla="*/ 0 h 92"/>
                  <a:gd name="T14" fmla="*/ 24 w 24"/>
                  <a:gd name="T15" fmla="*/ 92 h 92"/>
                </a:gdLst>
                <a:ahLst/>
                <a:cxnLst>
                  <a:cxn ang="T8">
                    <a:pos x="T0" y="T1"/>
                  </a:cxn>
                  <a:cxn ang="T9">
                    <a:pos x="T2" y="T3"/>
                  </a:cxn>
                  <a:cxn ang="T10">
                    <a:pos x="T4" y="T5"/>
                  </a:cxn>
                  <a:cxn ang="T11">
                    <a:pos x="T6" y="T7"/>
                  </a:cxn>
                </a:cxnLst>
                <a:rect l="T12" t="T13" r="T14" b="T15"/>
                <a:pathLst>
                  <a:path w="24" h="92">
                    <a:moveTo>
                      <a:pt x="2" y="0"/>
                    </a:moveTo>
                    <a:lnTo>
                      <a:pt x="24" y="4"/>
                    </a:lnTo>
                    <a:lnTo>
                      <a:pt x="20" y="92"/>
                    </a:lnTo>
                    <a:lnTo>
                      <a:pt x="0" y="88"/>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758" name="Freeform 470"/>
              <p:cNvSpPr>
                <a:spLocks/>
              </p:cNvSpPr>
              <p:nvPr/>
            </p:nvSpPr>
            <p:spPr bwMode="auto">
              <a:xfrm>
                <a:off x="3402" y="3272"/>
                <a:ext cx="24" cy="92"/>
              </a:xfrm>
              <a:custGeom>
                <a:avLst/>
                <a:gdLst>
                  <a:gd name="T0" fmla="*/ 2 w 24"/>
                  <a:gd name="T1" fmla="*/ 0 h 92"/>
                  <a:gd name="T2" fmla="*/ 24 w 24"/>
                  <a:gd name="T3" fmla="*/ 4 h 92"/>
                  <a:gd name="T4" fmla="*/ 20 w 24"/>
                  <a:gd name="T5" fmla="*/ 92 h 92"/>
                  <a:gd name="T6" fmla="*/ 0 w 24"/>
                  <a:gd name="T7" fmla="*/ 88 h 92"/>
                  <a:gd name="T8" fmla="*/ 0 60000 65536"/>
                  <a:gd name="T9" fmla="*/ 0 60000 65536"/>
                  <a:gd name="T10" fmla="*/ 0 60000 65536"/>
                  <a:gd name="T11" fmla="*/ 0 60000 65536"/>
                  <a:gd name="T12" fmla="*/ 0 w 24"/>
                  <a:gd name="T13" fmla="*/ 0 h 92"/>
                  <a:gd name="T14" fmla="*/ 24 w 24"/>
                  <a:gd name="T15" fmla="*/ 92 h 92"/>
                </a:gdLst>
                <a:ahLst/>
                <a:cxnLst>
                  <a:cxn ang="T8">
                    <a:pos x="T0" y="T1"/>
                  </a:cxn>
                  <a:cxn ang="T9">
                    <a:pos x="T2" y="T3"/>
                  </a:cxn>
                  <a:cxn ang="T10">
                    <a:pos x="T4" y="T5"/>
                  </a:cxn>
                  <a:cxn ang="T11">
                    <a:pos x="T6" y="T7"/>
                  </a:cxn>
                </a:cxnLst>
                <a:rect l="T12" t="T13" r="T14" b="T15"/>
                <a:pathLst>
                  <a:path w="24" h="92">
                    <a:moveTo>
                      <a:pt x="2" y="0"/>
                    </a:moveTo>
                    <a:lnTo>
                      <a:pt x="24" y="4"/>
                    </a:lnTo>
                    <a:lnTo>
                      <a:pt x="20" y="92"/>
                    </a:lnTo>
                    <a:lnTo>
                      <a:pt x="0" y="88"/>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759" name="Freeform 471"/>
              <p:cNvSpPr>
                <a:spLocks/>
              </p:cNvSpPr>
              <p:nvPr/>
            </p:nvSpPr>
            <p:spPr bwMode="auto">
              <a:xfrm>
                <a:off x="3398" y="3430"/>
                <a:ext cx="27" cy="92"/>
              </a:xfrm>
              <a:custGeom>
                <a:avLst/>
                <a:gdLst>
                  <a:gd name="T0" fmla="*/ 2 w 24"/>
                  <a:gd name="T1" fmla="*/ 0 h 92"/>
                  <a:gd name="T2" fmla="*/ 27 w 24"/>
                  <a:gd name="T3" fmla="*/ 4 h 92"/>
                  <a:gd name="T4" fmla="*/ 23 w 24"/>
                  <a:gd name="T5" fmla="*/ 92 h 92"/>
                  <a:gd name="T6" fmla="*/ 0 w 24"/>
                  <a:gd name="T7" fmla="*/ 88 h 92"/>
                  <a:gd name="T8" fmla="*/ 0 60000 65536"/>
                  <a:gd name="T9" fmla="*/ 0 60000 65536"/>
                  <a:gd name="T10" fmla="*/ 0 60000 65536"/>
                  <a:gd name="T11" fmla="*/ 0 60000 65536"/>
                  <a:gd name="T12" fmla="*/ 0 w 24"/>
                  <a:gd name="T13" fmla="*/ 0 h 92"/>
                  <a:gd name="T14" fmla="*/ 24 w 24"/>
                  <a:gd name="T15" fmla="*/ 92 h 92"/>
                </a:gdLst>
                <a:ahLst/>
                <a:cxnLst>
                  <a:cxn ang="T8">
                    <a:pos x="T0" y="T1"/>
                  </a:cxn>
                  <a:cxn ang="T9">
                    <a:pos x="T2" y="T3"/>
                  </a:cxn>
                  <a:cxn ang="T10">
                    <a:pos x="T4" y="T5"/>
                  </a:cxn>
                  <a:cxn ang="T11">
                    <a:pos x="T6" y="T7"/>
                  </a:cxn>
                </a:cxnLst>
                <a:rect l="T12" t="T13" r="T14" b="T15"/>
                <a:pathLst>
                  <a:path w="24" h="92">
                    <a:moveTo>
                      <a:pt x="2" y="0"/>
                    </a:moveTo>
                    <a:lnTo>
                      <a:pt x="24" y="4"/>
                    </a:lnTo>
                    <a:lnTo>
                      <a:pt x="20" y="92"/>
                    </a:lnTo>
                    <a:lnTo>
                      <a:pt x="0" y="88"/>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4" name="Group 464"/>
            <p:cNvGrpSpPr>
              <a:grpSpLocks/>
            </p:cNvGrpSpPr>
            <p:nvPr/>
          </p:nvGrpSpPr>
          <p:grpSpPr bwMode="auto">
            <a:xfrm>
              <a:off x="5602212" y="3035297"/>
              <a:ext cx="1001699" cy="2892421"/>
              <a:chOff x="3444" y="1970"/>
              <a:chExt cx="586" cy="1674"/>
            </a:xfrm>
          </p:grpSpPr>
          <p:grpSp>
            <p:nvGrpSpPr>
              <p:cNvPr id="5" name="Group 330"/>
              <p:cNvGrpSpPr>
                <a:grpSpLocks/>
              </p:cNvGrpSpPr>
              <p:nvPr/>
            </p:nvGrpSpPr>
            <p:grpSpPr bwMode="auto">
              <a:xfrm>
                <a:off x="3539" y="3500"/>
                <a:ext cx="39" cy="40"/>
                <a:chOff x="3138" y="3237"/>
                <a:chExt cx="49" cy="53"/>
              </a:xfrm>
            </p:grpSpPr>
            <p:sp>
              <p:nvSpPr>
                <p:cNvPr id="186751" name="Freeform 331"/>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52" name="AutoShape 332"/>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740" name="Freeform 453"/>
              <p:cNvSpPr>
                <a:spLocks/>
              </p:cNvSpPr>
              <p:nvPr/>
            </p:nvSpPr>
            <p:spPr bwMode="auto">
              <a:xfrm>
                <a:off x="3444" y="1970"/>
                <a:ext cx="586" cy="1674"/>
              </a:xfrm>
              <a:custGeom>
                <a:avLst/>
                <a:gdLst>
                  <a:gd name="T0" fmla="*/ 544 w 586"/>
                  <a:gd name="T1" fmla="*/ 10 h 1674"/>
                  <a:gd name="T2" fmla="*/ 518 w 586"/>
                  <a:gd name="T3" fmla="*/ 0 h 1674"/>
                  <a:gd name="T4" fmla="*/ 156 w 586"/>
                  <a:gd name="T5" fmla="*/ 0 h 1674"/>
                  <a:gd name="T6" fmla="*/ 40 w 586"/>
                  <a:gd name="T7" fmla="*/ 686 h 1674"/>
                  <a:gd name="T8" fmla="*/ 38 w 586"/>
                  <a:gd name="T9" fmla="*/ 762 h 1674"/>
                  <a:gd name="T10" fmla="*/ 50 w 586"/>
                  <a:gd name="T11" fmla="*/ 778 h 1674"/>
                  <a:gd name="T12" fmla="*/ 36 w 586"/>
                  <a:gd name="T13" fmla="*/ 1062 h 1674"/>
                  <a:gd name="T14" fmla="*/ 20 w 586"/>
                  <a:gd name="T15" fmla="*/ 1076 h 1674"/>
                  <a:gd name="T16" fmla="*/ 8 w 586"/>
                  <a:gd name="T17" fmla="*/ 1354 h 1674"/>
                  <a:gd name="T18" fmla="*/ 22 w 586"/>
                  <a:gd name="T19" fmla="*/ 1362 h 1674"/>
                  <a:gd name="T20" fmla="*/ 0 w 586"/>
                  <a:gd name="T21" fmla="*/ 1660 h 1674"/>
                  <a:gd name="T22" fmla="*/ 14 w 586"/>
                  <a:gd name="T23" fmla="*/ 1674 h 1674"/>
                  <a:gd name="T24" fmla="*/ 38 w 586"/>
                  <a:gd name="T25" fmla="*/ 1670 h 1674"/>
                  <a:gd name="T26" fmla="*/ 390 w 586"/>
                  <a:gd name="T27" fmla="*/ 1468 h 1674"/>
                  <a:gd name="T28" fmla="*/ 414 w 586"/>
                  <a:gd name="T29" fmla="*/ 1448 h 1674"/>
                  <a:gd name="T30" fmla="*/ 442 w 586"/>
                  <a:gd name="T31" fmla="*/ 1408 h 1674"/>
                  <a:gd name="T32" fmla="*/ 462 w 586"/>
                  <a:gd name="T33" fmla="*/ 1362 h 1674"/>
                  <a:gd name="T34" fmla="*/ 478 w 586"/>
                  <a:gd name="T35" fmla="*/ 1318 h 1674"/>
                  <a:gd name="T36" fmla="*/ 496 w 586"/>
                  <a:gd name="T37" fmla="*/ 1250 h 1674"/>
                  <a:gd name="T38" fmla="*/ 578 w 586"/>
                  <a:gd name="T39" fmla="*/ 918 h 1674"/>
                  <a:gd name="T40" fmla="*/ 576 w 586"/>
                  <a:gd name="T41" fmla="*/ 844 h 1674"/>
                  <a:gd name="T42" fmla="*/ 558 w 586"/>
                  <a:gd name="T43" fmla="*/ 832 h 1674"/>
                  <a:gd name="T44" fmla="*/ 486 w 586"/>
                  <a:gd name="T45" fmla="*/ 856 h 1674"/>
                  <a:gd name="T46" fmla="*/ 486 w 586"/>
                  <a:gd name="T47" fmla="*/ 778 h 1674"/>
                  <a:gd name="T48" fmla="*/ 586 w 586"/>
                  <a:gd name="T49" fmla="*/ 746 h 1674"/>
                  <a:gd name="T50" fmla="*/ 572 w 586"/>
                  <a:gd name="T51" fmla="*/ 78 h 1674"/>
                  <a:gd name="T52" fmla="*/ 556 w 586"/>
                  <a:gd name="T53" fmla="*/ 32 h 1674"/>
                  <a:gd name="T54" fmla="*/ 544 w 586"/>
                  <a:gd name="T55" fmla="*/ 10 h 16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6"/>
                  <a:gd name="T85" fmla="*/ 0 h 1674"/>
                  <a:gd name="T86" fmla="*/ 586 w 586"/>
                  <a:gd name="T87" fmla="*/ 1674 h 167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6" h="1674">
                    <a:moveTo>
                      <a:pt x="544" y="10"/>
                    </a:moveTo>
                    <a:lnTo>
                      <a:pt x="518" y="0"/>
                    </a:lnTo>
                    <a:lnTo>
                      <a:pt x="156" y="0"/>
                    </a:lnTo>
                    <a:lnTo>
                      <a:pt x="40" y="686"/>
                    </a:lnTo>
                    <a:lnTo>
                      <a:pt x="38" y="762"/>
                    </a:lnTo>
                    <a:lnTo>
                      <a:pt x="50" y="778"/>
                    </a:lnTo>
                    <a:lnTo>
                      <a:pt x="36" y="1062"/>
                    </a:lnTo>
                    <a:lnTo>
                      <a:pt x="20" y="1076"/>
                    </a:lnTo>
                    <a:lnTo>
                      <a:pt x="8" y="1354"/>
                    </a:lnTo>
                    <a:lnTo>
                      <a:pt x="22" y="1362"/>
                    </a:lnTo>
                    <a:lnTo>
                      <a:pt x="0" y="1660"/>
                    </a:lnTo>
                    <a:lnTo>
                      <a:pt x="14" y="1674"/>
                    </a:lnTo>
                    <a:lnTo>
                      <a:pt x="38" y="1670"/>
                    </a:lnTo>
                    <a:lnTo>
                      <a:pt x="390" y="1468"/>
                    </a:lnTo>
                    <a:lnTo>
                      <a:pt x="414" y="1448"/>
                    </a:lnTo>
                    <a:lnTo>
                      <a:pt x="442" y="1408"/>
                    </a:lnTo>
                    <a:lnTo>
                      <a:pt x="462" y="1362"/>
                    </a:lnTo>
                    <a:lnTo>
                      <a:pt x="478" y="1318"/>
                    </a:lnTo>
                    <a:lnTo>
                      <a:pt x="496" y="1250"/>
                    </a:lnTo>
                    <a:lnTo>
                      <a:pt x="578" y="918"/>
                    </a:lnTo>
                    <a:lnTo>
                      <a:pt x="576" y="844"/>
                    </a:lnTo>
                    <a:lnTo>
                      <a:pt x="558" y="832"/>
                    </a:lnTo>
                    <a:lnTo>
                      <a:pt x="486" y="856"/>
                    </a:lnTo>
                    <a:lnTo>
                      <a:pt x="486" y="778"/>
                    </a:lnTo>
                    <a:lnTo>
                      <a:pt x="586" y="746"/>
                    </a:lnTo>
                    <a:lnTo>
                      <a:pt x="572" y="78"/>
                    </a:lnTo>
                    <a:lnTo>
                      <a:pt x="556" y="32"/>
                    </a:lnTo>
                    <a:lnTo>
                      <a:pt x="544" y="1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741" name="Freeform 454"/>
              <p:cNvSpPr>
                <a:spLocks/>
              </p:cNvSpPr>
              <p:nvPr/>
            </p:nvSpPr>
            <p:spPr bwMode="auto">
              <a:xfrm>
                <a:off x="3928" y="2814"/>
                <a:ext cx="86" cy="26"/>
              </a:xfrm>
              <a:custGeom>
                <a:avLst/>
                <a:gdLst>
                  <a:gd name="T0" fmla="*/ 86 w 86"/>
                  <a:gd name="T1" fmla="*/ 0 h 26"/>
                  <a:gd name="T2" fmla="*/ 6 w 86"/>
                  <a:gd name="T3" fmla="*/ 26 h 26"/>
                  <a:gd name="T4" fmla="*/ 0 w 86"/>
                  <a:gd name="T5" fmla="*/ 16 h 26"/>
                  <a:gd name="T6" fmla="*/ 0 60000 65536"/>
                  <a:gd name="T7" fmla="*/ 0 60000 65536"/>
                  <a:gd name="T8" fmla="*/ 0 60000 65536"/>
                  <a:gd name="T9" fmla="*/ 0 w 86"/>
                  <a:gd name="T10" fmla="*/ 0 h 26"/>
                  <a:gd name="T11" fmla="*/ 86 w 86"/>
                  <a:gd name="T12" fmla="*/ 26 h 26"/>
                </a:gdLst>
                <a:ahLst/>
                <a:cxnLst>
                  <a:cxn ang="T6">
                    <a:pos x="T0" y="T1"/>
                  </a:cxn>
                  <a:cxn ang="T7">
                    <a:pos x="T2" y="T3"/>
                  </a:cxn>
                  <a:cxn ang="T8">
                    <a:pos x="T4" y="T5"/>
                  </a:cxn>
                </a:cxnLst>
                <a:rect l="T9" t="T10" r="T11" b="T12"/>
                <a:pathLst>
                  <a:path w="86" h="26">
                    <a:moveTo>
                      <a:pt x="86" y="0"/>
                    </a:moveTo>
                    <a:lnTo>
                      <a:pt x="6" y="26"/>
                    </a:lnTo>
                    <a:lnTo>
                      <a:pt x="0" y="16"/>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742" name="Freeform 455"/>
              <p:cNvSpPr>
                <a:spLocks/>
              </p:cNvSpPr>
              <p:nvPr/>
            </p:nvSpPr>
            <p:spPr bwMode="auto">
              <a:xfrm>
                <a:off x="3460" y="1978"/>
                <a:ext cx="524" cy="1660"/>
              </a:xfrm>
              <a:custGeom>
                <a:avLst/>
                <a:gdLst>
                  <a:gd name="T0" fmla="*/ 524 w 524"/>
                  <a:gd name="T1" fmla="*/ 0 h 1660"/>
                  <a:gd name="T2" fmla="*/ 154 w 524"/>
                  <a:gd name="T3" fmla="*/ 0 h 1660"/>
                  <a:gd name="T4" fmla="*/ 40 w 524"/>
                  <a:gd name="T5" fmla="*/ 676 h 1660"/>
                  <a:gd name="T6" fmla="*/ 36 w 524"/>
                  <a:gd name="T7" fmla="*/ 754 h 1660"/>
                  <a:gd name="T8" fmla="*/ 48 w 524"/>
                  <a:gd name="T9" fmla="*/ 768 h 1660"/>
                  <a:gd name="T10" fmla="*/ 36 w 524"/>
                  <a:gd name="T11" fmla="*/ 1054 h 1660"/>
                  <a:gd name="T12" fmla="*/ 20 w 524"/>
                  <a:gd name="T13" fmla="*/ 1076 h 1660"/>
                  <a:gd name="T14" fmla="*/ 8 w 524"/>
                  <a:gd name="T15" fmla="*/ 1334 h 1660"/>
                  <a:gd name="T16" fmla="*/ 22 w 524"/>
                  <a:gd name="T17" fmla="*/ 1352 h 1660"/>
                  <a:gd name="T18" fmla="*/ 0 w 524"/>
                  <a:gd name="T19" fmla="*/ 1644 h 1660"/>
                  <a:gd name="T20" fmla="*/ 2 w 524"/>
                  <a:gd name="T21" fmla="*/ 1658 h 1660"/>
                  <a:gd name="T22" fmla="*/ 18 w 524"/>
                  <a:gd name="T23" fmla="*/ 1660 h 16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4"/>
                  <a:gd name="T37" fmla="*/ 0 h 1660"/>
                  <a:gd name="T38" fmla="*/ 524 w 524"/>
                  <a:gd name="T39" fmla="*/ 1660 h 16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4" h="1660">
                    <a:moveTo>
                      <a:pt x="524" y="0"/>
                    </a:moveTo>
                    <a:lnTo>
                      <a:pt x="154" y="0"/>
                    </a:lnTo>
                    <a:lnTo>
                      <a:pt x="40" y="676"/>
                    </a:lnTo>
                    <a:lnTo>
                      <a:pt x="36" y="754"/>
                    </a:lnTo>
                    <a:lnTo>
                      <a:pt x="48" y="768"/>
                    </a:lnTo>
                    <a:lnTo>
                      <a:pt x="36" y="1054"/>
                    </a:lnTo>
                    <a:lnTo>
                      <a:pt x="20" y="1076"/>
                    </a:lnTo>
                    <a:lnTo>
                      <a:pt x="8" y="1334"/>
                    </a:lnTo>
                    <a:lnTo>
                      <a:pt x="22" y="1352"/>
                    </a:lnTo>
                    <a:lnTo>
                      <a:pt x="0" y="1644"/>
                    </a:lnTo>
                    <a:lnTo>
                      <a:pt x="2" y="1658"/>
                    </a:lnTo>
                    <a:lnTo>
                      <a:pt x="18" y="166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743" name="Freeform 456"/>
              <p:cNvSpPr>
                <a:spLocks/>
              </p:cNvSpPr>
              <p:nvPr/>
            </p:nvSpPr>
            <p:spPr bwMode="auto">
              <a:xfrm>
                <a:off x="3682" y="2100"/>
                <a:ext cx="252" cy="488"/>
              </a:xfrm>
              <a:custGeom>
                <a:avLst/>
                <a:gdLst>
                  <a:gd name="T0" fmla="*/ 216 w 252"/>
                  <a:gd name="T1" fmla="*/ 0 h 488"/>
                  <a:gd name="T2" fmla="*/ 238 w 252"/>
                  <a:gd name="T3" fmla="*/ 0 h 488"/>
                  <a:gd name="T4" fmla="*/ 248 w 252"/>
                  <a:gd name="T5" fmla="*/ 4 h 488"/>
                  <a:gd name="T6" fmla="*/ 252 w 252"/>
                  <a:gd name="T7" fmla="*/ 26 h 488"/>
                  <a:gd name="T8" fmla="*/ 236 w 252"/>
                  <a:gd name="T9" fmla="*/ 420 h 488"/>
                  <a:gd name="T10" fmla="*/ 230 w 252"/>
                  <a:gd name="T11" fmla="*/ 438 h 488"/>
                  <a:gd name="T12" fmla="*/ 208 w 252"/>
                  <a:gd name="T13" fmla="*/ 446 h 488"/>
                  <a:gd name="T14" fmla="*/ 32 w 252"/>
                  <a:gd name="T15" fmla="*/ 488 h 488"/>
                  <a:gd name="T16" fmla="*/ 18 w 252"/>
                  <a:gd name="T17" fmla="*/ 486 h 488"/>
                  <a:gd name="T18" fmla="*/ 6 w 252"/>
                  <a:gd name="T19" fmla="*/ 474 h 488"/>
                  <a:gd name="T20" fmla="*/ 0 w 252"/>
                  <a:gd name="T21" fmla="*/ 464 h 4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2"/>
                  <a:gd name="T34" fmla="*/ 0 h 488"/>
                  <a:gd name="T35" fmla="*/ 252 w 252"/>
                  <a:gd name="T36" fmla="*/ 488 h 4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2" h="488">
                    <a:moveTo>
                      <a:pt x="216" y="0"/>
                    </a:moveTo>
                    <a:lnTo>
                      <a:pt x="238" y="0"/>
                    </a:lnTo>
                    <a:lnTo>
                      <a:pt x="248" y="4"/>
                    </a:lnTo>
                    <a:lnTo>
                      <a:pt x="252" y="26"/>
                    </a:lnTo>
                    <a:lnTo>
                      <a:pt x="236" y="420"/>
                    </a:lnTo>
                    <a:lnTo>
                      <a:pt x="230" y="438"/>
                    </a:lnTo>
                    <a:lnTo>
                      <a:pt x="208" y="446"/>
                    </a:lnTo>
                    <a:lnTo>
                      <a:pt x="32" y="488"/>
                    </a:lnTo>
                    <a:lnTo>
                      <a:pt x="18" y="486"/>
                    </a:lnTo>
                    <a:lnTo>
                      <a:pt x="6" y="474"/>
                    </a:lnTo>
                    <a:lnTo>
                      <a:pt x="0" y="464"/>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6" name="Group 458"/>
              <p:cNvGrpSpPr>
                <a:grpSpLocks/>
              </p:cNvGrpSpPr>
              <p:nvPr/>
            </p:nvGrpSpPr>
            <p:grpSpPr bwMode="auto">
              <a:xfrm>
                <a:off x="3517" y="2816"/>
                <a:ext cx="32" cy="34"/>
                <a:chOff x="3138" y="3237"/>
                <a:chExt cx="49" cy="53"/>
              </a:xfrm>
            </p:grpSpPr>
            <p:sp>
              <p:nvSpPr>
                <p:cNvPr id="186749" name="Freeform 459"/>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50" name="AutoShape 460"/>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7" name="Group 461"/>
              <p:cNvGrpSpPr>
                <a:grpSpLocks/>
              </p:cNvGrpSpPr>
              <p:nvPr/>
            </p:nvGrpSpPr>
            <p:grpSpPr bwMode="auto">
              <a:xfrm>
                <a:off x="3981" y="2215"/>
                <a:ext cx="30" cy="27"/>
                <a:chOff x="3138" y="3237"/>
                <a:chExt cx="49" cy="53"/>
              </a:xfrm>
            </p:grpSpPr>
            <p:sp>
              <p:nvSpPr>
                <p:cNvPr id="186747" name="Freeform 462"/>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48" name="AutoShape 463"/>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746" name="Freeform 452" descr="25%"/>
              <p:cNvSpPr>
                <a:spLocks/>
              </p:cNvSpPr>
              <p:nvPr/>
            </p:nvSpPr>
            <p:spPr bwMode="auto">
              <a:xfrm>
                <a:off x="3687" y="2100"/>
                <a:ext cx="218" cy="464"/>
              </a:xfrm>
              <a:custGeom>
                <a:avLst/>
                <a:gdLst>
                  <a:gd name="T0" fmla="*/ 64 w 218"/>
                  <a:gd name="T1" fmla="*/ 8 h 464"/>
                  <a:gd name="T2" fmla="*/ 218 w 218"/>
                  <a:gd name="T3" fmla="*/ 0 h 464"/>
                  <a:gd name="T4" fmla="*/ 194 w 218"/>
                  <a:gd name="T5" fmla="*/ 422 h 464"/>
                  <a:gd name="T6" fmla="*/ 0 w 218"/>
                  <a:gd name="T7" fmla="*/ 464 h 464"/>
                  <a:gd name="T8" fmla="*/ 22 w 218"/>
                  <a:gd name="T9" fmla="*/ 50 h 464"/>
                  <a:gd name="T10" fmla="*/ 26 w 218"/>
                  <a:gd name="T11" fmla="*/ 22 h 464"/>
                  <a:gd name="T12" fmla="*/ 34 w 218"/>
                  <a:gd name="T13" fmla="*/ 12 h 464"/>
                  <a:gd name="T14" fmla="*/ 64 w 218"/>
                  <a:gd name="T15" fmla="*/ 8 h 464"/>
                  <a:gd name="T16" fmla="*/ 0 60000 65536"/>
                  <a:gd name="T17" fmla="*/ 0 60000 65536"/>
                  <a:gd name="T18" fmla="*/ 0 60000 65536"/>
                  <a:gd name="T19" fmla="*/ 0 60000 65536"/>
                  <a:gd name="T20" fmla="*/ 0 60000 65536"/>
                  <a:gd name="T21" fmla="*/ 0 60000 65536"/>
                  <a:gd name="T22" fmla="*/ 0 60000 65536"/>
                  <a:gd name="T23" fmla="*/ 0 60000 65536"/>
                  <a:gd name="T24" fmla="*/ 0 w 218"/>
                  <a:gd name="T25" fmla="*/ 0 h 464"/>
                  <a:gd name="T26" fmla="*/ 218 w 218"/>
                  <a:gd name="T27" fmla="*/ 464 h 4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 h="464">
                    <a:moveTo>
                      <a:pt x="64" y="8"/>
                    </a:moveTo>
                    <a:lnTo>
                      <a:pt x="218" y="0"/>
                    </a:lnTo>
                    <a:lnTo>
                      <a:pt x="194" y="422"/>
                    </a:lnTo>
                    <a:lnTo>
                      <a:pt x="0" y="464"/>
                    </a:lnTo>
                    <a:lnTo>
                      <a:pt x="22" y="50"/>
                    </a:lnTo>
                    <a:lnTo>
                      <a:pt x="26" y="22"/>
                    </a:lnTo>
                    <a:lnTo>
                      <a:pt x="34" y="12"/>
                    </a:lnTo>
                    <a:lnTo>
                      <a:pt x="64" y="8"/>
                    </a:lnTo>
                    <a:close/>
                  </a:path>
                </a:pathLst>
              </a:custGeom>
              <a:pattFill prst="pct25">
                <a:fgClr>
                  <a:srgbClr val="000000"/>
                </a:fgClr>
                <a:bgClr>
                  <a:schemeClr val="bg1"/>
                </a:bgClr>
              </a:pattFill>
              <a:ln w="9525" cap="flat" cmpd="sng">
                <a:solidFill>
                  <a:schemeClr val="tx1"/>
                </a:solidFill>
                <a:prstDash val="solid"/>
                <a:round/>
                <a:headEnd/>
                <a:tailEnd/>
              </a:ln>
            </p:spPr>
            <p:txBody>
              <a:bodyPr/>
              <a:lstStyle/>
              <a:p>
                <a:endParaRPr lang="en-US" dirty="0"/>
              </a:p>
            </p:txBody>
          </p:sp>
        </p:grpSp>
        <p:sp>
          <p:nvSpPr>
            <p:cNvPr id="186384" name="Freeform 442" descr="25%"/>
            <p:cNvSpPr>
              <a:spLocks/>
            </p:cNvSpPr>
            <p:nvPr/>
          </p:nvSpPr>
          <p:spPr bwMode="auto">
            <a:xfrm>
              <a:off x="1184276" y="2876551"/>
              <a:ext cx="2755900" cy="1333500"/>
            </a:xfrm>
            <a:custGeom>
              <a:avLst/>
              <a:gdLst>
                <a:gd name="T0" fmla="*/ 160704 w 1612"/>
                <a:gd name="T1" fmla="*/ 0 h 772"/>
                <a:gd name="T2" fmla="*/ 2725127 w 1612"/>
                <a:gd name="T3" fmla="*/ 76003 h 772"/>
                <a:gd name="T4" fmla="*/ 2755900 w 1612"/>
                <a:gd name="T5" fmla="*/ 317829 h 772"/>
                <a:gd name="T6" fmla="*/ 2738804 w 1612"/>
                <a:gd name="T7" fmla="*/ 1288589 h 772"/>
                <a:gd name="T8" fmla="*/ 2656742 w 1612"/>
                <a:gd name="T9" fmla="*/ 1333500 h 772"/>
                <a:gd name="T10" fmla="*/ 0 w 1612"/>
                <a:gd name="T11" fmla="*/ 770390 h 772"/>
                <a:gd name="T12" fmla="*/ 54708 w 1612"/>
                <a:gd name="T13" fmla="*/ 304010 h 772"/>
                <a:gd name="T14" fmla="*/ 105996 w 1612"/>
                <a:gd name="T15" fmla="*/ 41456 h 772"/>
                <a:gd name="T16" fmla="*/ 160704 w 1612"/>
                <a:gd name="T17" fmla="*/ 0 h 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2"/>
                <a:gd name="T28" fmla="*/ 0 h 772"/>
                <a:gd name="T29" fmla="*/ 1612 w 1612"/>
                <a:gd name="T30" fmla="*/ 772 h 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2" h="772">
                  <a:moveTo>
                    <a:pt x="94" y="0"/>
                  </a:moveTo>
                  <a:lnTo>
                    <a:pt x="1594" y="44"/>
                  </a:lnTo>
                  <a:lnTo>
                    <a:pt x="1612" y="184"/>
                  </a:lnTo>
                  <a:lnTo>
                    <a:pt x="1602" y="746"/>
                  </a:lnTo>
                  <a:lnTo>
                    <a:pt x="1554" y="772"/>
                  </a:lnTo>
                  <a:lnTo>
                    <a:pt x="0" y="446"/>
                  </a:lnTo>
                  <a:lnTo>
                    <a:pt x="32" y="176"/>
                  </a:lnTo>
                  <a:lnTo>
                    <a:pt x="62" y="24"/>
                  </a:lnTo>
                  <a:lnTo>
                    <a:pt x="94" y="0"/>
                  </a:lnTo>
                  <a:close/>
                </a:path>
              </a:pathLst>
            </a:custGeom>
            <a:pattFill prst="pct25">
              <a:fgClr>
                <a:srgbClr val="000000"/>
              </a:fgClr>
              <a:bgClr>
                <a:schemeClr val="bg1"/>
              </a:bgClr>
            </a:pattFill>
            <a:ln w="9525" cap="flat" cmpd="sng">
              <a:solidFill>
                <a:schemeClr val="tx1"/>
              </a:solidFill>
              <a:prstDash val="solid"/>
              <a:round/>
              <a:headEnd/>
              <a:tailEnd/>
            </a:ln>
          </p:spPr>
          <p:txBody>
            <a:bodyPr/>
            <a:lstStyle/>
            <a:p>
              <a:endParaRPr lang="en-US" dirty="0"/>
            </a:p>
          </p:txBody>
        </p:sp>
        <p:sp>
          <p:nvSpPr>
            <p:cNvPr id="186385" name="Freeform 424"/>
            <p:cNvSpPr>
              <a:spLocks/>
            </p:cNvSpPr>
            <p:nvPr/>
          </p:nvSpPr>
          <p:spPr bwMode="auto">
            <a:xfrm>
              <a:off x="2305050" y="2932114"/>
              <a:ext cx="96838" cy="987425"/>
            </a:xfrm>
            <a:custGeom>
              <a:avLst/>
              <a:gdLst>
                <a:gd name="T0" fmla="*/ 96838 w 56"/>
                <a:gd name="T1" fmla="*/ 3453 h 572"/>
                <a:gd name="T2" fmla="*/ 72629 w 56"/>
                <a:gd name="T3" fmla="*/ 0 h 572"/>
                <a:gd name="T4" fmla="*/ 0 w 56"/>
                <a:gd name="T5" fmla="*/ 987425 h 572"/>
                <a:gd name="T6" fmla="*/ 0 60000 65536"/>
                <a:gd name="T7" fmla="*/ 0 60000 65536"/>
                <a:gd name="T8" fmla="*/ 0 60000 65536"/>
                <a:gd name="T9" fmla="*/ 0 w 56"/>
                <a:gd name="T10" fmla="*/ 0 h 572"/>
                <a:gd name="T11" fmla="*/ 56 w 56"/>
                <a:gd name="T12" fmla="*/ 572 h 572"/>
              </a:gdLst>
              <a:ahLst/>
              <a:cxnLst>
                <a:cxn ang="T6">
                  <a:pos x="T0" y="T1"/>
                </a:cxn>
                <a:cxn ang="T7">
                  <a:pos x="T2" y="T3"/>
                </a:cxn>
                <a:cxn ang="T8">
                  <a:pos x="T4" y="T5"/>
                </a:cxn>
              </a:cxnLst>
              <a:rect l="T9" t="T10" r="T11" b="T12"/>
              <a:pathLst>
                <a:path w="56" h="572">
                  <a:moveTo>
                    <a:pt x="56" y="2"/>
                  </a:moveTo>
                  <a:lnTo>
                    <a:pt x="42" y="0"/>
                  </a:lnTo>
                  <a:lnTo>
                    <a:pt x="0" y="572"/>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386" name="Freeform 425"/>
            <p:cNvSpPr>
              <a:spLocks/>
            </p:cNvSpPr>
            <p:nvPr/>
          </p:nvSpPr>
          <p:spPr bwMode="auto">
            <a:xfrm>
              <a:off x="1193801" y="2908300"/>
              <a:ext cx="150813" cy="811213"/>
            </a:xfrm>
            <a:custGeom>
              <a:avLst/>
              <a:gdLst>
                <a:gd name="T0" fmla="*/ 150813 w 88"/>
                <a:gd name="T1" fmla="*/ 0 h 470"/>
                <a:gd name="T2" fmla="*/ 102827 w 88"/>
                <a:gd name="T3" fmla="*/ 24164 h 470"/>
                <a:gd name="T4" fmla="*/ 82262 w 88"/>
                <a:gd name="T5" fmla="*/ 72491 h 470"/>
                <a:gd name="T6" fmla="*/ 65124 w 88"/>
                <a:gd name="T7" fmla="*/ 124271 h 470"/>
                <a:gd name="T8" fmla="*/ 0 w 88"/>
                <a:gd name="T9" fmla="*/ 811213 h 470"/>
                <a:gd name="T10" fmla="*/ 0 60000 65536"/>
                <a:gd name="T11" fmla="*/ 0 60000 65536"/>
                <a:gd name="T12" fmla="*/ 0 60000 65536"/>
                <a:gd name="T13" fmla="*/ 0 60000 65536"/>
                <a:gd name="T14" fmla="*/ 0 60000 65536"/>
                <a:gd name="T15" fmla="*/ 0 w 88"/>
                <a:gd name="T16" fmla="*/ 0 h 470"/>
                <a:gd name="T17" fmla="*/ 88 w 88"/>
                <a:gd name="T18" fmla="*/ 470 h 470"/>
              </a:gdLst>
              <a:ahLst/>
              <a:cxnLst>
                <a:cxn ang="T10">
                  <a:pos x="T0" y="T1"/>
                </a:cxn>
                <a:cxn ang="T11">
                  <a:pos x="T2" y="T3"/>
                </a:cxn>
                <a:cxn ang="T12">
                  <a:pos x="T4" y="T5"/>
                </a:cxn>
                <a:cxn ang="T13">
                  <a:pos x="T6" y="T7"/>
                </a:cxn>
                <a:cxn ang="T14">
                  <a:pos x="T8" y="T9"/>
                </a:cxn>
              </a:cxnLst>
              <a:rect l="T15" t="T16" r="T17" b="T18"/>
              <a:pathLst>
                <a:path w="88" h="470">
                  <a:moveTo>
                    <a:pt x="88" y="0"/>
                  </a:moveTo>
                  <a:lnTo>
                    <a:pt x="60" y="14"/>
                  </a:lnTo>
                  <a:lnTo>
                    <a:pt x="48" y="42"/>
                  </a:lnTo>
                  <a:lnTo>
                    <a:pt x="38" y="72"/>
                  </a:lnTo>
                  <a:lnTo>
                    <a:pt x="0" y="47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387" name="Line 426"/>
            <p:cNvSpPr>
              <a:spLocks noChangeShapeType="1"/>
            </p:cNvSpPr>
            <p:nvPr/>
          </p:nvSpPr>
          <p:spPr bwMode="auto">
            <a:xfrm>
              <a:off x="2162176" y="2962277"/>
              <a:ext cx="207963" cy="11113"/>
            </a:xfrm>
            <a:prstGeom prst="line">
              <a:avLst/>
            </a:prstGeom>
            <a:noFill/>
            <a:ln w="9525">
              <a:solidFill>
                <a:schemeClr val="tx1"/>
              </a:solidFill>
              <a:round/>
              <a:headEnd/>
              <a:tailEnd/>
            </a:ln>
          </p:spPr>
          <p:txBody>
            <a:bodyPr/>
            <a:lstStyle/>
            <a:p>
              <a:endParaRPr lang="en-US" dirty="0"/>
            </a:p>
          </p:txBody>
        </p:sp>
        <p:grpSp>
          <p:nvGrpSpPr>
            <p:cNvPr id="8" name="Group 422"/>
            <p:cNvGrpSpPr>
              <a:grpSpLocks/>
            </p:cNvGrpSpPr>
            <p:nvPr/>
          </p:nvGrpSpPr>
          <p:grpSpPr bwMode="auto">
            <a:xfrm>
              <a:off x="998539" y="3622675"/>
              <a:ext cx="3127375" cy="1054100"/>
              <a:chOff x="758" y="2302"/>
              <a:chExt cx="1828" cy="610"/>
            </a:xfrm>
          </p:grpSpPr>
          <p:sp>
            <p:nvSpPr>
              <p:cNvPr id="186737" name="Freeform 420"/>
              <p:cNvSpPr>
                <a:spLocks/>
              </p:cNvSpPr>
              <p:nvPr/>
            </p:nvSpPr>
            <p:spPr bwMode="auto">
              <a:xfrm>
                <a:off x="758" y="2302"/>
                <a:ext cx="1828" cy="610"/>
              </a:xfrm>
              <a:custGeom>
                <a:avLst/>
                <a:gdLst>
                  <a:gd name="T0" fmla="*/ 1738 w 1828"/>
                  <a:gd name="T1" fmla="*/ 610 h 610"/>
                  <a:gd name="T2" fmla="*/ 1746 w 1828"/>
                  <a:gd name="T3" fmla="*/ 480 h 610"/>
                  <a:gd name="T4" fmla="*/ 1828 w 1828"/>
                  <a:gd name="T5" fmla="*/ 360 h 610"/>
                  <a:gd name="T6" fmla="*/ 1770 w 1828"/>
                  <a:gd name="T7" fmla="*/ 350 h 610"/>
                  <a:gd name="T8" fmla="*/ 1754 w 1828"/>
                  <a:gd name="T9" fmla="*/ 382 h 610"/>
                  <a:gd name="T10" fmla="*/ 1740 w 1828"/>
                  <a:gd name="T11" fmla="*/ 394 h 610"/>
                  <a:gd name="T12" fmla="*/ 1720 w 1828"/>
                  <a:gd name="T13" fmla="*/ 394 h 610"/>
                  <a:gd name="T14" fmla="*/ 1714 w 1828"/>
                  <a:gd name="T15" fmla="*/ 382 h 610"/>
                  <a:gd name="T16" fmla="*/ 1732 w 1828"/>
                  <a:gd name="T17" fmla="*/ 354 h 610"/>
                  <a:gd name="T18" fmla="*/ 1692 w 1828"/>
                  <a:gd name="T19" fmla="*/ 350 h 610"/>
                  <a:gd name="T20" fmla="*/ 1708 w 1828"/>
                  <a:gd name="T21" fmla="*/ 338 h 610"/>
                  <a:gd name="T22" fmla="*/ 1648 w 1828"/>
                  <a:gd name="T23" fmla="*/ 324 h 610"/>
                  <a:gd name="T24" fmla="*/ 1662 w 1828"/>
                  <a:gd name="T25" fmla="*/ 312 h 610"/>
                  <a:gd name="T26" fmla="*/ 772 w 1828"/>
                  <a:gd name="T27" fmla="*/ 130 h 610"/>
                  <a:gd name="T28" fmla="*/ 756 w 1828"/>
                  <a:gd name="T29" fmla="*/ 144 h 610"/>
                  <a:gd name="T30" fmla="*/ 642 w 1828"/>
                  <a:gd name="T31" fmla="*/ 120 h 610"/>
                  <a:gd name="T32" fmla="*/ 652 w 1828"/>
                  <a:gd name="T33" fmla="*/ 104 h 610"/>
                  <a:gd name="T34" fmla="*/ 118 w 1828"/>
                  <a:gd name="T35" fmla="*/ 0 h 610"/>
                  <a:gd name="T36" fmla="*/ 94 w 1828"/>
                  <a:gd name="T37" fmla="*/ 8 h 610"/>
                  <a:gd name="T38" fmla="*/ 86 w 1828"/>
                  <a:gd name="T39" fmla="*/ 18 h 610"/>
                  <a:gd name="T40" fmla="*/ 68 w 1828"/>
                  <a:gd name="T41" fmla="*/ 12 h 610"/>
                  <a:gd name="T42" fmla="*/ 58 w 1828"/>
                  <a:gd name="T43" fmla="*/ 32 h 610"/>
                  <a:gd name="T44" fmla="*/ 42 w 1828"/>
                  <a:gd name="T45" fmla="*/ 28 h 610"/>
                  <a:gd name="T46" fmla="*/ 48 w 1828"/>
                  <a:gd name="T47" fmla="*/ 14 h 610"/>
                  <a:gd name="T48" fmla="*/ 62 w 1828"/>
                  <a:gd name="T49" fmla="*/ 4 h 610"/>
                  <a:gd name="T50" fmla="*/ 44 w 1828"/>
                  <a:gd name="T51" fmla="*/ 0 h 610"/>
                  <a:gd name="T52" fmla="*/ 0 w 1828"/>
                  <a:gd name="T53" fmla="*/ 48 h 610"/>
                  <a:gd name="T54" fmla="*/ 4 w 1828"/>
                  <a:gd name="T55" fmla="*/ 156 h 610"/>
                  <a:gd name="T56" fmla="*/ 1738 w 1828"/>
                  <a:gd name="T57" fmla="*/ 610 h 6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8"/>
                  <a:gd name="T88" fmla="*/ 0 h 610"/>
                  <a:gd name="T89" fmla="*/ 1828 w 1828"/>
                  <a:gd name="T90" fmla="*/ 610 h 6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8" h="610">
                    <a:moveTo>
                      <a:pt x="1738" y="610"/>
                    </a:moveTo>
                    <a:lnTo>
                      <a:pt x="1746" y="480"/>
                    </a:lnTo>
                    <a:lnTo>
                      <a:pt x="1828" y="360"/>
                    </a:lnTo>
                    <a:lnTo>
                      <a:pt x="1770" y="350"/>
                    </a:lnTo>
                    <a:lnTo>
                      <a:pt x="1754" y="382"/>
                    </a:lnTo>
                    <a:lnTo>
                      <a:pt x="1740" y="394"/>
                    </a:lnTo>
                    <a:lnTo>
                      <a:pt x="1720" y="394"/>
                    </a:lnTo>
                    <a:lnTo>
                      <a:pt x="1714" y="382"/>
                    </a:lnTo>
                    <a:lnTo>
                      <a:pt x="1732" y="354"/>
                    </a:lnTo>
                    <a:lnTo>
                      <a:pt x="1692" y="350"/>
                    </a:lnTo>
                    <a:lnTo>
                      <a:pt x="1708" y="338"/>
                    </a:lnTo>
                    <a:lnTo>
                      <a:pt x="1648" y="324"/>
                    </a:lnTo>
                    <a:lnTo>
                      <a:pt x="1662" y="312"/>
                    </a:lnTo>
                    <a:lnTo>
                      <a:pt x="772" y="130"/>
                    </a:lnTo>
                    <a:lnTo>
                      <a:pt x="756" y="144"/>
                    </a:lnTo>
                    <a:lnTo>
                      <a:pt x="642" y="120"/>
                    </a:lnTo>
                    <a:lnTo>
                      <a:pt x="652" y="104"/>
                    </a:lnTo>
                    <a:lnTo>
                      <a:pt x="118" y="0"/>
                    </a:lnTo>
                    <a:lnTo>
                      <a:pt x="94" y="8"/>
                    </a:lnTo>
                    <a:lnTo>
                      <a:pt x="86" y="18"/>
                    </a:lnTo>
                    <a:lnTo>
                      <a:pt x="68" y="12"/>
                    </a:lnTo>
                    <a:lnTo>
                      <a:pt x="58" y="32"/>
                    </a:lnTo>
                    <a:lnTo>
                      <a:pt x="42" y="28"/>
                    </a:lnTo>
                    <a:lnTo>
                      <a:pt x="48" y="14"/>
                    </a:lnTo>
                    <a:lnTo>
                      <a:pt x="62" y="4"/>
                    </a:lnTo>
                    <a:lnTo>
                      <a:pt x="44" y="0"/>
                    </a:lnTo>
                    <a:lnTo>
                      <a:pt x="0" y="48"/>
                    </a:lnTo>
                    <a:lnTo>
                      <a:pt x="4" y="156"/>
                    </a:lnTo>
                    <a:lnTo>
                      <a:pt x="1738" y="61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738" name="Line 421"/>
              <p:cNvSpPr>
                <a:spLocks noChangeShapeType="1"/>
              </p:cNvSpPr>
              <p:nvPr/>
            </p:nvSpPr>
            <p:spPr bwMode="auto">
              <a:xfrm>
                <a:off x="758" y="2352"/>
                <a:ext cx="1748" cy="406"/>
              </a:xfrm>
              <a:prstGeom prst="line">
                <a:avLst/>
              </a:prstGeom>
              <a:noFill/>
              <a:ln w="9525">
                <a:solidFill>
                  <a:schemeClr val="tx1"/>
                </a:solidFill>
                <a:round/>
                <a:headEnd/>
                <a:tailEnd/>
              </a:ln>
            </p:spPr>
            <p:txBody>
              <a:bodyPr/>
              <a:lstStyle/>
              <a:p>
                <a:endParaRPr lang="en-US" dirty="0"/>
              </a:p>
            </p:txBody>
          </p:sp>
        </p:grpSp>
        <p:sp>
          <p:nvSpPr>
            <p:cNvPr id="186389" name="Freeform 300"/>
            <p:cNvSpPr>
              <a:spLocks/>
            </p:cNvSpPr>
            <p:nvPr/>
          </p:nvSpPr>
          <p:spPr bwMode="auto">
            <a:xfrm>
              <a:off x="3105150" y="4203701"/>
              <a:ext cx="1214438" cy="2119313"/>
            </a:xfrm>
            <a:custGeom>
              <a:avLst/>
              <a:gdLst>
                <a:gd name="T0" fmla="*/ 1046811 w 710"/>
                <a:gd name="T1" fmla="*/ 19000 h 1227"/>
                <a:gd name="T2" fmla="*/ 1086152 w 710"/>
                <a:gd name="T3" fmla="*/ 25908 h 1227"/>
                <a:gd name="T4" fmla="*/ 1214438 w 710"/>
                <a:gd name="T5" fmla="*/ 0 h 1227"/>
                <a:gd name="T6" fmla="*/ 1195623 w 710"/>
                <a:gd name="T7" fmla="*/ 212449 h 1227"/>
                <a:gd name="T8" fmla="*/ 1178518 w 710"/>
                <a:gd name="T9" fmla="*/ 329901 h 1227"/>
                <a:gd name="T10" fmla="*/ 1159703 w 710"/>
                <a:gd name="T11" fmla="*/ 373082 h 1227"/>
                <a:gd name="T12" fmla="*/ 1127204 w 710"/>
                <a:gd name="T13" fmla="*/ 409354 h 1227"/>
                <a:gd name="T14" fmla="*/ 1067337 w 710"/>
                <a:gd name="T15" fmla="*/ 430081 h 1227"/>
                <a:gd name="T16" fmla="*/ 1021154 w 710"/>
                <a:gd name="T17" fmla="*/ 440444 h 1227"/>
                <a:gd name="T18" fmla="*/ 962998 w 710"/>
                <a:gd name="T19" fmla="*/ 2117586 h 1227"/>
                <a:gd name="T20" fmla="*/ 0 w 710"/>
                <a:gd name="T21" fmla="*/ 2119313 h 1227"/>
                <a:gd name="T22" fmla="*/ 0 w 710"/>
                <a:gd name="T23" fmla="*/ 2057133 h 1227"/>
                <a:gd name="T24" fmla="*/ 785108 w 710"/>
                <a:gd name="T25" fmla="*/ 1088156 h 1227"/>
                <a:gd name="T26" fmla="*/ 862080 w 710"/>
                <a:gd name="T27" fmla="*/ 994885 h 1227"/>
                <a:gd name="T28" fmla="*/ 913394 w 710"/>
                <a:gd name="T29" fmla="*/ 267721 h 1227"/>
                <a:gd name="T30" fmla="*/ 1039970 w 710"/>
                <a:gd name="T31" fmla="*/ 81180 h 1227"/>
                <a:gd name="T32" fmla="*/ 1046811 w 710"/>
                <a:gd name="T33" fmla="*/ 19000 h 1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0"/>
                <a:gd name="T52" fmla="*/ 0 h 1227"/>
                <a:gd name="T53" fmla="*/ 710 w 710"/>
                <a:gd name="T54" fmla="*/ 1227 h 12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0" h="1227">
                  <a:moveTo>
                    <a:pt x="612" y="11"/>
                  </a:moveTo>
                  <a:lnTo>
                    <a:pt x="635" y="15"/>
                  </a:lnTo>
                  <a:lnTo>
                    <a:pt x="710" y="0"/>
                  </a:lnTo>
                  <a:lnTo>
                    <a:pt x="699" y="123"/>
                  </a:lnTo>
                  <a:lnTo>
                    <a:pt x="689" y="191"/>
                  </a:lnTo>
                  <a:lnTo>
                    <a:pt x="678" y="216"/>
                  </a:lnTo>
                  <a:lnTo>
                    <a:pt x="659" y="237"/>
                  </a:lnTo>
                  <a:lnTo>
                    <a:pt x="624" y="249"/>
                  </a:lnTo>
                  <a:lnTo>
                    <a:pt x="597" y="255"/>
                  </a:lnTo>
                  <a:lnTo>
                    <a:pt x="563" y="1226"/>
                  </a:lnTo>
                  <a:lnTo>
                    <a:pt x="0" y="1227"/>
                  </a:lnTo>
                  <a:lnTo>
                    <a:pt x="0" y="1191"/>
                  </a:lnTo>
                  <a:lnTo>
                    <a:pt x="459" y="630"/>
                  </a:lnTo>
                  <a:lnTo>
                    <a:pt x="504" y="576"/>
                  </a:lnTo>
                  <a:lnTo>
                    <a:pt x="534" y="155"/>
                  </a:lnTo>
                  <a:lnTo>
                    <a:pt x="608" y="47"/>
                  </a:lnTo>
                  <a:lnTo>
                    <a:pt x="612" y="1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390" name="Freeform 301"/>
            <p:cNvSpPr>
              <a:spLocks/>
            </p:cNvSpPr>
            <p:nvPr/>
          </p:nvSpPr>
          <p:spPr bwMode="auto">
            <a:xfrm>
              <a:off x="3125789" y="4227513"/>
              <a:ext cx="1050925" cy="2098675"/>
            </a:xfrm>
            <a:custGeom>
              <a:avLst/>
              <a:gdLst>
                <a:gd name="T0" fmla="*/ 1050925 w 615"/>
                <a:gd name="T1" fmla="*/ 0 h 1215"/>
                <a:gd name="T2" fmla="*/ 1045799 w 615"/>
                <a:gd name="T3" fmla="*/ 63910 h 1215"/>
                <a:gd name="T4" fmla="*/ 922763 w 615"/>
                <a:gd name="T5" fmla="*/ 253914 h 1215"/>
                <a:gd name="T6" fmla="*/ 871499 w 615"/>
                <a:gd name="T7" fmla="*/ 981109 h 1215"/>
                <a:gd name="T8" fmla="*/ 0 w 615"/>
                <a:gd name="T9" fmla="*/ 2043401 h 1215"/>
                <a:gd name="T10" fmla="*/ 0 w 615"/>
                <a:gd name="T11" fmla="*/ 2098675 h 1215"/>
                <a:gd name="T12" fmla="*/ 0 60000 65536"/>
                <a:gd name="T13" fmla="*/ 0 60000 65536"/>
                <a:gd name="T14" fmla="*/ 0 60000 65536"/>
                <a:gd name="T15" fmla="*/ 0 60000 65536"/>
                <a:gd name="T16" fmla="*/ 0 60000 65536"/>
                <a:gd name="T17" fmla="*/ 0 60000 65536"/>
                <a:gd name="T18" fmla="*/ 0 w 615"/>
                <a:gd name="T19" fmla="*/ 0 h 1215"/>
                <a:gd name="T20" fmla="*/ 615 w 615"/>
                <a:gd name="T21" fmla="*/ 1215 h 1215"/>
              </a:gdLst>
              <a:ahLst/>
              <a:cxnLst>
                <a:cxn ang="T12">
                  <a:pos x="T0" y="T1"/>
                </a:cxn>
                <a:cxn ang="T13">
                  <a:pos x="T2" y="T3"/>
                </a:cxn>
                <a:cxn ang="T14">
                  <a:pos x="T4" y="T5"/>
                </a:cxn>
                <a:cxn ang="T15">
                  <a:pos x="T6" y="T7"/>
                </a:cxn>
                <a:cxn ang="T16">
                  <a:pos x="T8" y="T9"/>
                </a:cxn>
                <a:cxn ang="T17">
                  <a:pos x="T10" y="T11"/>
                </a:cxn>
              </a:cxnLst>
              <a:rect l="T18" t="T19" r="T20" b="T21"/>
              <a:pathLst>
                <a:path w="615" h="1215">
                  <a:moveTo>
                    <a:pt x="615" y="0"/>
                  </a:moveTo>
                  <a:lnTo>
                    <a:pt x="612" y="37"/>
                  </a:lnTo>
                  <a:lnTo>
                    <a:pt x="540" y="147"/>
                  </a:lnTo>
                  <a:lnTo>
                    <a:pt x="510" y="568"/>
                  </a:lnTo>
                  <a:lnTo>
                    <a:pt x="0" y="1183"/>
                  </a:lnTo>
                  <a:lnTo>
                    <a:pt x="0" y="1215"/>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391" name="Freeform 303"/>
            <p:cNvSpPr>
              <a:spLocks/>
            </p:cNvSpPr>
            <p:nvPr/>
          </p:nvSpPr>
          <p:spPr bwMode="auto">
            <a:xfrm>
              <a:off x="3454400" y="5126039"/>
              <a:ext cx="561975" cy="1195387"/>
            </a:xfrm>
            <a:custGeom>
              <a:avLst/>
              <a:gdLst>
                <a:gd name="T0" fmla="*/ 0 w 329"/>
                <a:gd name="T1" fmla="*/ 1195387 h 692"/>
                <a:gd name="T2" fmla="*/ 0 w 329"/>
                <a:gd name="T3" fmla="*/ 785984 h 692"/>
                <a:gd name="T4" fmla="*/ 553434 w 329"/>
                <a:gd name="T5" fmla="*/ 107101 h 692"/>
                <a:gd name="T6" fmla="*/ 561975 w 329"/>
                <a:gd name="T7" fmla="*/ 0 h 692"/>
                <a:gd name="T8" fmla="*/ 0 60000 65536"/>
                <a:gd name="T9" fmla="*/ 0 60000 65536"/>
                <a:gd name="T10" fmla="*/ 0 60000 65536"/>
                <a:gd name="T11" fmla="*/ 0 60000 65536"/>
                <a:gd name="T12" fmla="*/ 0 w 329"/>
                <a:gd name="T13" fmla="*/ 0 h 692"/>
                <a:gd name="T14" fmla="*/ 329 w 329"/>
                <a:gd name="T15" fmla="*/ 692 h 692"/>
              </a:gdLst>
              <a:ahLst/>
              <a:cxnLst>
                <a:cxn ang="T8">
                  <a:pos x="T0" y="T1"/>
                </a:cxn>
                <a:cxn ang="T9">
                  <a:pos x="T2" y="T3"/>
                </a:cxn>
                <a:cxn ang="T10">
                  <a:pos x="T4" y="T5"/>
                </a:cxn>
                <a:cxn ang="T11">
                  <a:pos x="T6" y="T7"/>
                </a:cxn>
              </a:cxnLst>
              <a:rect l="T12" t="T13" r="T14" b="T15"/>
              <a:pathLst>
                <a:path w="329" h="692">
                  <a:moveTo>
                    <a:pt x="0" y="692"/>
                  </a:moveTo>
                  <a:lnTo>
                    <a:pt x="0" y="455"/>
                  </a:lnTo>
                  <a:lnTo>
                    <a:pt x="324" y="62"/>
                  </a:lnTo>
                  <a:lnTo>
                    <a:pt x="329"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392" name="Freeform 312"/>
            <p:cNvSpPr>
              <a:spLocks/>
            </p:cNvSpPr>
            <p:nvPr/>
          </p:nvSpPr>
          <p:spPr bwMode="auto">
            <a:xfrm>
              <a:off x="4216400" y="3055937"/>
              <a:ext cx="1466850" cy="3281363"/>
            </a:xfrm>
            <a:custGeom>
              <a:avLst/>
              <a:gdLst>
                <a:gd name="T0" fmla="*/ 304312 w 858"/>
                <a:gd name="T1" fmla="*/ 82941 h 1899"/>
                <a:gd name="T2" fmla="*/ 314569 w 858"/>
                <a:gd name="T3" fmla="*/ 31103 h 1899"/>
                <a:gd name="T4" fmla="*/ 343633 w 858"/>
                <a:gd name="T5" fmla="*/ 10368 h 1899"/>
                <a:gd name="T6" fmla="*/ 376115 w 858"/>
                <a:gd name="T7" fmla="*/ 1728 h 1899"/>
                <a:gd name="T8" fmla="*/ 1420690 w 858"/>
                <a:gd name="T9" fmla="*/ 0 h 1899"/>
                <a:gd name="T10" fmla="*/ 1466850 w 858"/>
                <a:gd name="T11" fmla="*/ 15551 h 1899"/>
                <a:gd name="T12" fmla="*/ 1395046 w 858"/>
                <a:gd name="T13" fmla="*/ 1624266 h 1899"/>
                <a:gd name="T14" fmla="*/ 1155700 w 858"/>
                <a:gd name="T15" fmla="*/ 1702023 h 1899"/>
                <a:gd name="T16" fmla="*/ 1148862 w 858"/>
                <a:gd name="T17" fmla="*/ 1897281 h 1899"/>
                <a:gd name="T18" fmla="*/ 1371112 w 858"/>
                <a:gd name="T19" fmla="*/ 1829892 h 1899"/>
                <a:gd name="T20" fmla="*/ 1107831 w 858"/>
                <a:gd name="T21" fmla="*/ 3089561 h 1899"/>
                <a:gd name="T22" fmla="*/ 771037 w 858"/>
                <a:gd name="T23" fmla="*/ 3281363 h 1899"/>
                <a:gd name="T24" fmla="*/ 20515 w 858"/>
                <a:gd name="T25" fmla="*/ 3272723 h 1899"/>
                <a:gd name="T26" fmla="*/ 20515 w 858"/>
                <a:gd name="T27" fmla="*/ 3125848 h 1899"/>
                <a:gd name="T28" fmla="*/ 0 w 858"/>
                <a:gd name="T29" fmla="*/ 3112025 h 1899"/>
                <a:gd name="T30" fmla="*/ 25644 w 858"/>
                <a:gd name="T31" fmla="*/ 2355186 h 1899"/>
                <a:gd name="T32" fmla="*/ 56417 w 858"/>
                <a:gd name="T33" fmla="*/ 2318899 h 1899"/>
                <a:gd name="T34" fmla="*/ 66675 w 858"/>
                <a:gd name="T35" fmla="*/ 1660553 h 1899"/>
                <a:gd name="T36" fmla="*/ 210283 w 858"/>
                <a:gd name="T37" fmla="*/ 1059229 h 1899"/>
                <a:gd name="T38" fmla="*/ 304312 w 858"/>
                <a:gd name="T39" fmla="*/ 82941 h 18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58"/>
                <a:gd name="T61" fmla="*/ 0 h 1899"/>
                <a:gd name="T62" fmla="*/ 858 w 858"/>
                <a:gd name="T63" fmla="*/ 1899 h 18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58" h="1899">
                  <a:moveTo>
                    <a:pt x="178" y="48"/>
                  </a:moveTo>
                  <a:lnTo>
                    <a:pt x="184" y="18"/>
                  </a:lnTo>
                  <a:lnTo>
                    <a:pt x="201" y="6"/>
                  </a:lnTo>
                  <a:lnTo>
                    <a:pt x="220" y="1"/>
                  </a:lnTo>
                  <a:lnTo>
                    <a:pt x="831" y="0"/>
                  </a:lnTo>
                  <a:lnTo>
                    <a:pt x="858" y="9"/>
                  </a:lnTo>
                  <a:lnTo>
                    <a:pt x="816" y="940"/>
                  </a:lnTo>
                  <a:lnTo>
                    <a:pt x="676" y="985"/>
                  </a:lnTo>
                  <a:lnTo>
                    <a:pt x="672" y="1098"/>
                  </a:lnTo>
                  <a:lnTo>
                    <a:pt x="802" y="1059"/>
                  </a:lnTo>
                  <a:lnTo>
                    <a:pt x="648" y="1788"/>
                  </a:lnTo>
                  <a:lnTo>
                    <a:pt x="451" y="1899"/>
                  </a:lnTo>
                  <a:lnTo>
                    <a:pt x="12" y="1894"/>
                  </a:lnTo>
                  <a:lnTo>
                    <a:pt x="12" y="1809"/>
                  </a:lnTo>
                  <a:lnTo>
                    <a:pt x="0" y="1801"/>
                  </a:lnTo>
                  <a:lnTo>
                    <a:pt x="15" y="1363"/>
                  </a:lnTo>
                  <a:lnTo>
                    <a:pt x="33" y="1342"/>
                  </a:lnTo>
                  <a:lnTo>
                    <a:pt x="39" y="961"/>
                  </a:lnTo>
                  <a:lnTo>
                    <a:pt x="123" y="613"/>
                  </a:lnTo>
                  <a:lnTo>
                    <a:pt x="178" y="4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393" name="Freeform 313"/>
            <p:cNvSpPr>
              <a:spLocks/>
            </p:cNvSpPr>
            <p:nvPr/>
          </p:nvSpPr>
          <p:spPr bwMode="auto">
            <a:xfrm>
              <a:off x="4252914" y="4973639"/>
              <a:ext cx="61912" cy="1358900"/>
            </a:xfrm>
            <a:custGeom>
              <a:avLst/>
              <a:gdLst>
                <a:gd name="T0" fmla="*/ 10040 w 37"/>
                <a:gd name="T1" fmla="*/ 1358900 h 786"/>
                <a:gd name="T2" fmla="*/ 15060 w 37"/>
                <a:gd name="T3" fmla="*/ 1210216 h 786"/>
                <a:gd name="T4" fmla="*/ 0 w 37"/>
                <a:gd name="T5" fmla="*/ 1189470 h 786"/>
                <a:gd name="T6" fmla="*/ 16733 w 37"/>
                <a:gd name="T7" fmla="*/ 447780 h 786"/>
                <a:gd name="T8" fmla="*/ 55219 w 37"/>
                <a:gd name="T9" fmla="*/ 395914 h 786"/>
                <a:gd name="T10" fmla="*/ 61912 w 37"/>
                <a:gd name="T11" fmla="*/ 0 h 786"/>
                <a:gd name="T12" fmla="*/ 0 60000 65536"/>
                <a:gd name="T13" fmla="*/ 0 60000 65536"/>
                <a:gd name="T14" fmla="*/ 0 60000 65536"/>
                <a:gd name="T15" fmla="*/ 0 60000 65536"/>
                <a:gd name="T16" fmla="*/ 0 60000 65536"/>
                <a:gd name="T17" fmla="*/ 0 60000 65536"/>
                <a:gd name="T18" fmla="*/ 0 w 37"/>
                <a:gd name="T19" fmla="*/ 0 h 786"/>
                <a:gd name="T20" fmla="*/ 37 w 37"/>
                <a:gd name="T21" fmla="*/ 786 h 786"/>
              </a:gdLst>
              <a:ahLst/>
              <a:cxnLst>
                <a:cxn ang="T12">
                  <a:pos x="T0" y="T1"/>
                </a:cxn>
                <a:cxn ang="T13">
                  <a:pos x="T2" y="T3"/>
                </a:cxn>
                <a:cxn ang="T14">
                  <a:pos x="T4" y="T5"/>
                </a:cxn>
                <a:cxn ang="T15">
                  <a:pos x="T6" y="T7"/>
                </a:cxn>
                <a:cxn ang="T16">
                  <a:pos x="T8" y="T9"/>
                </a:cxn>
                <a:cxn ang="T17">
                  <a:pos x="T10" y="T11"/>
                </a:cxn>
              </a:cxnLst>
              <a:rect l="T18" t="T19" r="T20" b="T21"/>
              <a:pathLst>
                <a:path w="37" h="786">
                  <a:moveTo>
                    <a:pt x="6" y="786"/>
                  </a:moveTo>
                  <a:lnTo>
                    <a:pt x="9" y="700"/>
                  </a:lnTo>
                  <a:lnTo>
                    <a:pt x="0" y="688"/>
                  </a:lnTo>
                  <a:lnTo>
                    <a:pt x="10" y="259"/>
                  </a:lnTo>
                  <a:lnTo>
                    <a:pt x="33" y="229"/>
                  </a:lnTo>
                  <a:lnTo>
                    <a:pt x="37"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394" name="Freeform 314"/>
            <p:cNvSpPr>
              <a:spLocks/>
            </p:cNvSpPr>
            <p:nvPr/>
          </p:nvSpPr>
          <p:spPr bwMode="auto">
            <a:xfrm>
              <a:off x="4438651" y="3073401"/>
              <a:ext cx="1230313" cy="1139825"/>
            </a:xfrm>
            <a:custGeom>
              <a:avLst/>
              <a:gdLst>
                <a:gd name="T0" fmla="*/ 0 w 720"/>
                <a:gd name="T1" fmla="*/ 1139825 h 660"/>
                <a:gd name="T2" fmla="*/ 116196 w 720"/>
                <a:gd name="T3" fmla="*/ 51810 h 660"/>
                <a:gd name="T4" fmla="*/ 121323 w 720"/>
                <a:gd name="T5" fmla="*/ 20724 h 660"/>
                <a:gd name="T6" fmla="*/ 146954 w 720"/>
                <a:gd name="T7" fmla="*/ 8635 h 660"/>
                <a:gd name="T8" fmla="*/ 1230313 w 720"/>
                <a:gd name="T9" fmla="*/ 0 h 660"/>
                <a:gd name="T10" fmla="*/ 0 60000 65536"/>
                <a:gd name="T11" fmla="*/ 0 60000 65536"/>
                <a:gd name="T12" fmla="*/ 0 60000 65536"/>
                <a:gd name="T13" fmla="*/ 0 60000 65536"/>
                <a:gd name="T14" fmla="*/ 0 60000 65536"/>
                <a:gd name="T15" fmla="*/ 0 w 720"/>
                <a:gd name="T16" fmla="*/ 0 h 660"/>
                <a:gd name="T17" fmla="*/ 720 w 720"/>
                <a:gd name="T18" fmla="*/ 660 h 660"/>
              </a:gdLst>
              <a:ahLst/>
              <a:cxnLst>
                <a:cxn ang="T10">
                  <a:pos x="T0" y="T1"/>
                </a:cxn>
                <a:cxn ang="T11">
                  <a:pos x="T2" y="T3"/>
                </a:cxn>
                <a:cxn ang="T12">
                  <a:pos x="T4" y="T5"/>
                </a:cxn>
                <a:cxn ang="T13">
                  <a:pos x="T6" y="T7"/>
                </a:cxn>
                <a:cxn ang="T14">
                  <a:pos x="T8" y="T9"/>
                </a:cxn>
              </a:cxnLst>
              <a:rect l="T15" t="T16" r="T17" b="T18"/>
              <a:pathLst>
                <a:path w="720" h="660">
                  <a:moveTo>
                    <a:pt x="0" y="660"/>
                  </a:moveTo>
                  <a:lnTo>
                    <a:pt x="68" y="30"/>
                  </a:lnTo>
                  <a:lnTo>
                    <a:pt x="71" y="12"/>
                  </a:lnTo>
                  <a:lnTo>
                    <a:pt x="86" y="5"/>
                  </a:lnTo>
                  <a:lnTo>
                    <a:pt x="720" y="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9" name="Group 324"/>
            <p:cNvGrpSpPr>
              <a:grpSpLocks/>
            </p:cNvGrpSpPr>
            <p:nvPr/>
          </p:nvGrpSpPr>
          <p:grpSpPr bwMode="auto">
            <a:xfrm>
              <a:off x="5246688" y="5881689"/>
              <a:ext cx="57150" cy="52387"/>
              <a:chOff x="3138" y="3237"/>
              <a:chExt cx="49" cy="53"/>
            </a:xfrm>
          </p:grpSpPr>
          <p:sp>
            <p:nvSpPr>
              <p:cNvPr id="186735" name="Freeform 325"/>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36" name="AutoShape 326"/>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0" name="Group 354"/>
            <p:cNvGrpSpPr>
              <a:grpSpLocks/>
            </p:cNvGrpSpPr>
            <p:nvPr/>
          </p:nvGrpSpPr>
          <p:grpSpPr bwMode="auto">
            <a:xfrm>
              <a:off x="5259389" y="5364163"/>
              <a:ext cx="46037" cy="69851"/>
              <a:chOff x="3369" y="2225"/>
              <a:chExt cx="56" cy="141"/>
            </a:xfrm>
          </p:grpSpPr>
          <p:sp>
            <p:nvSpPr>
              <p:cNvPr id="186733" name="Oval 355"/>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34" name="Freeform 356"/>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1" name="Group 357"/>
            <p:cNvGrpSpPr>
              <a:grpSpLocks/>
            </p:cNvGrpSpPr>
            <p:nvPr/>
          </p:nvGrpSpPr>
          <p:grpSpPr bwMode="auto">
            <a:xfrm>
              <a:off x="4514850" y="5683251"/>
              <a:ext cx="46038" cy="68263"/>
              <a:chOff x="3369" y="2225"/>
              <a:chExt cx="56" cy="141"/>
            </a:xfrm>
          </p:grpSpPr>
          <p:sp>
            <p:nvSpPr>
              <p:cNvPr id="186731" name="Oval 358"/>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32" name="Freeform 359"/>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2" name="Group 360"/>
            <p:cNvGrpSpPr>
              <a:grpSpLocks/>
            </p:cNvGrpSpPr>
            <p:nvPr/>
          </p:nvGrpSpPr>
          <p:grpSpPr bwMode="auto">
            <a:xfrm>
              <a:off x="5176839" y="5892800"/>
              <a:ext cx="46037" cy="69851"/>
              <a:chOff x="3369" y="2225"/>
              <a:chExt cx="56" cy="141"/>
            </a:xfrm>
          </p:grpSpPr>
          <p:sp>
            <p:nvSpPr>
              <p:cNvPr id="186729" name="Oval 361"/>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30" name="Freeform 362"/>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3" name="Group 363"/>
            <p:cNvGrpSpPr>
              <a:grpSpLocks/>
            </p:cNvGrpSpPr>
            <p:nvPr/>
          </p:nvGrpSpPr>
          <p:grpSpPr bwMode="auto">
            <a:xfrm>
              <a:off x="5205413" y="5986463"/>
              <a:ext cx="47625" cy="69851"/>
              <a:chOff x="3369" y="2225"/>
              <a:chExt cx="56" cy="141"/>
            </a:xfrm>
          </p:grpSpPr>
          <p:sp>
            <p:nvSpPr>
              <p:cNvPr id="186727" name="Oval 364"/>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28" name="Freeform 365"/>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6400" name="Freeform 366"/>
            <p:cNvSpPr>
              <a:spLocks/>
            </p:cNvSpPr>
            <p:nvPr/>
          </p:nvSpPr>
          <p:spPr bwMode="auto">
            <a:xfrm>
              <a:off x="4335464" y="2984500"/>
              <a:ext cx="1349375" cy="1193800"/>
            </a:xfrm>
            <a:custGeom>
              <a:avLst/>
              <a:gdLst>
                <a:gd name="T0" fmla="*/ 1349375 w 789"/>
                <a:gd name="T1" fmla="*/ 100203 h 691"/>
                <a:gd name="T2" fmla="*/ 1339114 w 789"/>
                <a:gd name="T3" fmla="*/ 53557 h 691"/>
                <a:gd name="T4" fmla="*/ 1306619 w 789"/>
                <a:gd name="T5" fmla="*/ 20732 h 691"/>
                <a:gd name="T6" fmla="*/ 1260443 w 789"/>
                <a:gd name="T7" fmla="*/ 0 h 691"/>
                <a:gd name="T8" fmla="*/ 1224528 w 789"/>
                <a:gd name="T9" fmla="*/ 0 h 691"/>
                <a:gd name="T10" fmla="*/ 182995 w 789"/>
                <a:gd name="T11" fmla="*/ 1728 h 691"/>
                <a:gd name="T12" fmla="*/ 123137 w 789"/>
                <a:gd name="T13" fmla="*/ 15549 h 691"/>
                <a:gd name="T14" fmla="*/ 100904 w 789"/>
                <a:gd name="T15" fmla="*/ 46646 h 691"/>
                <a:gd name="T16" fmla="*/ 0 w 789"/>
                <a:gd name="T17" fmla="*/ 1186889 h 691"/>
                <a:gd name="T18" fmla="*/ 76961 w 789"/>
                <a:gd name="T19" fmla="*/ 1193800 h 691"/>
                <a:gd name="T20" fmla="*/ 90642 w 789"/>
                <a:gd name="T21" fmla="*/ 1121239 h 691"/>
                <a:gd name="T22" fmla="*/ 189836 w 789"/>
                <a:gd name="T23" fmla="*/ 115752 h 691"/>
                <a:gd name="T24" fmla="*/ 205228 w 789"/>
                <a:gd name="T25" fmla="*/ 89837 h 691"/>
                <a:gd name="T26" fmla="*/ 234302 w 789"/>
                <a:gd name="T27" fmla="*/ 77744 h 691"/>
                <a:gd name="T28" fmla="*/ 259956 w 789"/>
                <a:gd name="T29" fmla="*/ 72561 h 691"/>
                <a:gd name="T30" fmla="*/ 1306619 w 789"/>
                <a:gd name="T31" fmla="*/ 72561 h 691"/>
                <a:gd name="T32" fmla="*/ 1339114 w 789"/>
                <a:gd name="T33" fmla="*/ 84654 h 691"/>
                <a:gd name="T34" fmla="*/ 1349375 w 789"/>
                <a:gd name="T35" fmla="*/ 100203 h 6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9"/>
                <a:gd name="T55" fmla="*/ 0 h 691"/>
                <a:gd name="T56" fmla="*/ 789 w 789"/>
                <a:gd name="T57" fmla="*/ 691 h 6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9" h="691">
                  <a:moveTo>
                    <a:pt x="789" y="58"/>
                  </a:moveTo>
                  <a:lnTo>
                    <a:pt x="783" y="31"/>
                  </a:lnTo>
                  <a:lnTo>
                    <a:pt x="764" y="12"/>
                  </a:lnTo>
                  <a:lnTo>
                    <a:pt x="737" y="0"/>
                  </a:lnTo>
                  <a:lnTo>
                    <a:pt x="716" y="0"/>
                  </a:lnTo>
                  <a:lnTo>
                    <a:pt x="107" y="1"/>
                  </a:lnTo>
                  <a:lnTo>
                    <a:pt x="72" y="9"/>
                  </a:lnTo>
                  <a:lnTo>
                    <a:pt x="59" y="27"/>
                  </a:lnTo>
                  <a:lnTo>
                    <a:pt x="0" y="687"/>
                  </a:lnTo>
                  <a:lnTo>
                    <a:pt x="45" y="691"/>
                  </a:lnTo>
                  <a:lnTo>
                    <a:pt x="53" y="649"/>
                  </a:lnTo>
                  <a:lnTo>
                    <a:pt x="111" y="67"/>
                  </a:lnTo>
                  <a:lnTo>
                    <a:pt x="120" y="52"/>
                  </a:lnTo>
                  <a:lnTo>
                    <a:pt x="137" y="45"/>
                  </a:lnTo>
                  <a:lnTo>
                    <a:pt x="152" y="42"/>
                  </a:lnTo>
                  <a:lnTo>
                    <a:pt x="764" y="42"/>
                  </a:lnTo>
                  <a:lnTo>
                    <a:pt x="783" y="49"/>
                  </a:lnTo>
                  <a:lnTo>
                    <a:pt x="789" y="58"/>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6401" name="Freeform 310" descr="25%"/>
            <p:cNvSpPr>
              <a:spLocks/>
            </p:cNvSpPr>
            <p:nvPr/>
          </p:nvSpPr>
          <p:spPr bwMode="auto">
            <a:xfrm>
              <a:off x="4633914" y="3343276"/>
              <a:ext cx="625475" cy="1050925"/>
            </a:xfrm>
            <a:custGeom>
              <a:avLst/>
              <a:gdLst>
                <a:gd name="T0" fmla="*/ 70067 w 366"/>
                <a:gd name="T1" fmla="*/ 31113 h 608"/>
                <a:gd name="T2" fmla="*/ 594714 w 366"/>
                <a:gd name="T3" fmla="*/ 0 h 608"/>
                <a:gd name="T4" fmla="*/ 625475 w 366"/>
                <a:gd name="T5" fmla="*/ 0 h 608"/>
                <a:gd name="T6" fmla="*/ 587878 w 366"/>
                <a:gd name="T7" fmla="*/ 917831 h 608"/>
                <a:gd name="T8" fmla="*/ 23925 w 366"/>
                <a:gd name="T9" fmla="*/ 1050925 h 608"/>
                <a:gd name="T10" fmla="*/ 0 w 366"/>
                <a:gd name="T11" fmla="*/ 705226 h 608"/>
                <a:gd name="T12" fmla="*/ 15381 w 366"/>
                <a:gd name="T13" fmla="*/ 134823 h 608"/>
                <a:gd name="T14" fmla="*/ 20507 w 366"/>
                <a:gd name="T15" fmla="*/ 91610 h 608"/>
                <a:gd name="T16" fmla="*/ 30761 w 366"/>
                <a:gd name="T17" fmla="*/ 65683 h 608"/>
                <a:gd name="T18" fmla="*/ 44433 w 366"/>
                <a:gd name="T19" fmla="*/ 44941 h 608"/>
                <a:gd name="T20" fmla="*/ 70067 w 366"/>
                <a:gd name="T21" fmla="*/ 31113 h 6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608"/>
                <a:gd name="T35" fmla="*/ 366 w 366"/>
                <a:gd name="T36" fmla="*/ 608 h 6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608">
                  <a:moveTo>
                    <a:pt x="41" y="18"/>
                  </a:moveTo>
                  <a:lnTo>
                    <a:pt x="348" y="0"/>
                  </a:lnTo>
                  <a:lnTo>
                    <a:pt x="366" y="0"/>
                  </a:lnTo>
                  <a:lnTo>
                    <a:pt x="344" y="531"/>
                  </a:lnTo>
                  <a:lnTo>
                    <a:pt x="14" y="608"/>
                  </a:lnTo>
                  <a:lnTo>
                    <a:pt x="0" y="408"/>
                  </a:lnTo>
                  <a:lnTo>
                    <a:pt x="9" y="78"/>
                  </a:lnTo>
                  <a:lnTo>
                    <a:pt x="12" y="53"/>
                  </a:lnTo>
                  <a:lnTo>
                    <a:pt x="18" y="38"/>
                  </a:lnTo>
                  <a:lnTo>
                    <a:pt x="26" y="26"/>
                  </a:lnTo>
                  <a:lnTo>
                    <a:pt x="41" y="18"/>
                  </a:lnTo>
                  <a:close/>
                </a:path>
              </a:pathLst>
            </a:custGeom>
            <a:pattFill prst="pct25">
              <a:fgClr>
                <a:srgbClr val="000000"/>
              </a:fgClr>
              <a:bgClr>
                <a:schemeClr val="bg1"/>
              </a:bgClr>
            </a:pattFill>
            <a:ln w="9525" cap="flat" cmpd="sng">
              <a:solidFill>
                <a:schemeClr val="tx1"/>
              </a:solidFill>
              <a:prstDash val="solid"/>
              <a:round/>
              <a:headEnd/>
              <a:tailEnd/>
            </a:ln>
          </p:spPr>
          <p:txBody>
            <a:bodyPr/>
            <a:lstStyle/>
            <a:p>
              <a:endParaRPr lang="en-US" dirty="0"/>
            </a:p>
          </p:txBody>
        </p:sp>
        <p:sp>
          <p:nvSpPr>
            <p:cNvPr id="186402" name="Freeform 311"/>
            <p:cNvSpPr>
              <a:spLocks/>
            </p:cNvSpPr>
            <p:nvPr/>
          </p:nvSpPr>
          <p:spPr bwMode="auto">
            <a:xfrm>
              <a:off x="4868864" y="3336925"/>
              <a:ext cx="465137" cy="1071563"/>
            </a:xfrm>
            <a:custGeom>
              <a:avLst/>
              <a:gdLst>
                <a:gd name="T0" fmla="*/ 389894 w 272"/>
                <a:gd name="T1" fmla="*/ 5177 h 621"/>
                <a:gd name="T2" fmla="*/ 418965 w 272"/>
                <a:gd name="T3" fmla="*/ 0 h 621"/>
                <a:gd name="T4" fmla="*/ 449746 w 272"/>
                <a:gd name="T5" fmla="*/ 6902 h 621"/>
                <a:gd name="T6" fmla="*/ 460007 w 272"/>
                <a:gd name="T7" fmla="*/ 22432 h 621"/>
                <a:gd name="T8" fmla="*/ 465137 w 272"/>
                <a:gd name="T9" fmla="*/ 46590 h 621"/>
                <a:gd name="T10" fmla="*/ 465137 w 272"/>
                <a:gd name="T11" fmla="*/ 119063 h 621"/>
                <a:gd name="T12" fmla="*/ 430936 w 272"/>
                <a:gd name="T13" fmla="*/ 916264 h 621"/>
                <a:gd name="T14" fmla="*/ 424095 w 272"/>
                <a:gd name="T15" fmla="*/ 957677 h 621"/>
                <a:gd name="T16" fmla="*/ 395024 w 272"/>
                <a:gd name="T17" fmla="*/ 980109 h 621"/>
                <a:gd name="T18" fmla="*/ 338592 w 272"/>
                <a:gd name="T19" fmla="*/ 995639 h 621"/>
                <a:gd name="T20" fmla="*/ 30781 w 272"/>
                <a:gd name="T21" fmla="*/ 1071563 h 621"/>
                <a:gd name="T22" fmla="*/ 0 w 272"/>
                <a:gd name="T23" fmla="*/ 1004267 h 621"/>
                <a:gd name="T24" fmla="*/ 352273 w 272"/>
                <a:gd name="T25" fmla="*/ 921441 h 621"/>
                <a:gd name="T26" fmla="*/ 389894 w 272"/>
                <a:gd name="T27" fmla="*/ 5177 h 6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2"/>
                <a:gd name="T43" fmla="*/ 0 h 621"/>
                <a:gd name="T44" fmla="*/ 272 w 272"/>
                <a:gd name="T45" fmla="*/ 621 h 6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2" h="621">
                  <a:moveTo>
                    <a:pt x="228" y="3"/>
                  </a:moveTo>
                  <a:lnTo>
                    <a:pt x="245" y="0"/>
                  </a:lnTo>
                  <a:lnTo>
                    <a:pt x="263" y="4"/>
                  </a:lnTo>
                  <a:lnTo>
                    <a:pt x="269" y="13"/>
                  </a:lnTo>
                  <a:lnTo>
                    <a:pt x="272" y="27"/>
                  </a:lnTo>
                  <a:lnTo>
                    <a:pt x="272" y="69"/>
                  </a:lnTo>
                  <a:lnTo>
                    <a:pt x="252" y="531"/>
                  </a:lnTo>
                  <a:lnTo>
                    <a:pt x="248" y="555"/>
                  </a:lnTo>
                  <a:lnTo>
                    <a:pt x="231" y="568"/>
                  </a:lnTo>
                  <a:lnTo>
                    <a:pt x="198" y="577"/>
                  </a:lnTo>
                  <a:lnTo>
                    <a:pt x="18" y="621"/>
                  </a:lnTo>
                  <a:lnTo>
                    <a:pt x="0" y="582"/>
                  </a:lnTo>
                  <a:lnTo>
                    <a:pt x="206" y="534"/>
                  </a:lnTo>
                  <a:lnTo>
                    <a:pt x="228" y="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4" name="Group 315"/>
            <p:cNvGrpSpPr>
              <a:grpSpLocks/>
            </p:cNvGrpSpPr>
            <p:nvPr/>
          </p:nvGrpSpPr>
          <p:grpSpPr bwMode="auto">
            <a:xfrm>
              <a:off x="5592763" y="3260726"/>
              <a:ext cx="57150" cy="53975"/>
              <a:chOff x="3138" y="3237"/>
              <a:chExt cx="49" cy="53"/>
            </a:xfrm>
          </p:grpSpPr>
          <p:sp>
            <p:nvSpPr>
              <p:cNvPr id="186725" name="Freeform 316"/>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26" name="AutoShape 317"/>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 name="Group 318"/>
            <p:cNvGrpSpPr>
              <a:grpSpLocks/>
            </p:cNvGrpSpPr>
            <p:nvPr/>
          </p:nvGrpSpPr>
          <p:grpSpPr bwMode="auto">
            <a:xfrm>
              <a:off x="4597336" y="3400426"/>
              <a:ext cx="55562" cy="53975"/>
              <a:chOff x="3138" y="3237"/>
              <a:chExt cx="49" cy="53"/>
            </a:xfrm>
          </p:grpSpPr>
          <p:sp>
            <p:nvSpPr>
              <p:cNvPr id="186723" name="Freeform 319"/>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24" name="AutoShape 320"/>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6" name="Group 321"/>
            <p:cNvGrpSpPr>
              <a:grpSpLocks/>
            </p:cNvGrpSpPr>
            <p:nvPr/>
          </p:nvGrpSpPr>
          <p:grpSpPr bwMode="auto">
            <a:xfrm>
              <a:off x="4876800" y="3286126"/>
              <a:ext cx="57150" cy="52388"/>
              <a:chOff x="3138" y="3237"/>
              <a:chExt cx="49" cy="53"/>
            </a:xfrm>
          </p:grpSpPr>
          <p:sp>
            <p:nvSpPr>
              <p:cNvPr id="186721" name="Freeform 322"/>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722" name="AutoShape 323"/>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7" name="Group 329"/>
            <p:cNvGrpSpPr>
              <a:grpSpLocks/>
            </p:cNvGrpSpPr>
            <p:nvPr/>
          </p:nvGrpSpPr>
          <p:grpSpPr bwMode="auto">
            <a:xfrm>
              <a:off x="5546725" y="3373437"/>
              <a:ext cx="46038" cy="69851"/>
              <a:chOff x="3369" y="2225"/>
              <a:chExt cx="56" cy="141"/>
            </a:xfrm>
          </p:grpSpPr>
          <p:sp>
            <p:nvSpPr>
              <p:cNvPr id="186719" name="Oval 327"/>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20" name="Freeform 328"/>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8" name="Group 333"/>
            <p:cNvGrpSpPr>
              <a:grpSpLocks/>
            </p:cNvGrpSpPr>
            <p:nvPr/>
          </p:nvGrpSpPr>
          <p:grpSpPr bwMode="auto">
            <a:xfrm>
              <a:off x="5111750" y="3260726"/>
              <a:ext cx="46038" cy="68263"/>
              <a:chOff x="3369" y="2225"/>
              <a:chExt cx="56" cy="141"/>
            </a:xfrm>
          </p:grpSpPr>
          <p:sp>
            <p:nvSpPr>
              <p:cNvPr id="186717" name="Oval 334"/>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18" name="Freeform 335"/>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9" name="Group 336"/>
            <p:cNvGrpSpPr>
              <a:grpSpLocks/>
            </p:cNvGrpSpPr>
            <p:nvPr/>
          </p:nvGrpSpPr>
          <p:grpSpPr bwMode="auto">
            <a:xfrm>
              <a:off x="5524500" y="3260726"/>
              <a:ext cx="46038" cy="68263"/>
              <a:chOff x="3369" y="2225"/>
              <a:chExt cx="56" cy="141"/>
            </a:xfrm>
          </p:grpSpPr>
          <p:sp>
            <p:nvSpPr>
              <p:cNvPr id="186715" name="Oval 337"/>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16" name="Freeform 338"/>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0" name="Group 339"/>
            <p:cNvGrpSpPr>
              <a:grpSpLocks/>
            </p:cNvGrpSpPr>
            <p:nvPr/>
          </p:nvGrpSpPr>
          <p:grpSpPr bwMode="auto">
            <a:xfrm>
              <a:off x="5345114" y="3330575"/>
              <a:ext cx="46037" cy="69851"/>
              <a:chOff x="3369" y="2225"/>
              <a:chExt cx="56" cy="141"/>
            </a:xfrm>
          </p:grpSpPr>
          <p:sp>
            <p:nvSpPr>
              <p:cNvPr id="186713" name="Oval 340"/>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14" name="Freeform 341"/>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1" name="Group 342"/>
            <p:cNvGrpSpPr>
              <a:grpSpLocks/>
            </p:cNvGrpSpPr>
            <p:nvPr/>
          </p:nvGrpSpPr>
          <p:grpSpPr bwMode="auto">
            <a:xfrm>
              <a:off x="5322889" y="3971925"/>
              <a:ext cx="46037" cy="69851"/>
              <a:chOff x="3369" y="2225"/>
              <a:chExt cx="56" cy="141"/>
            </a:xfrm>
          </p:grpSpPr>
          <p:sp>
            <p:nvSpPr>
              <p:cNvPr id="186711" name="Oval 343"/>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12" name="Freeform 344"/>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2" name="Group 345"/>
            <p:cNvGrpSpPr>
              <a:grpSpLocks/>
            </p:cNvGrpSpPr>
            <p:nvPr/>
          </p:nvGrpSpPr>
          <p:grpSpPr bwMode="auto">
            <a:xfrm>
              <a:off x="5027614" y="4432302"/>
              <a:ext cx="47625" cy="68263"/>
              <a:chOff x="3369" y="2225"/>
              <a:chExt cx="56" cy="141"/>
            </a:xfrm>
          </p:grpSpPr>
          <p:sp>
            <p:nvSpPr>
              <p:cNvPr id="186709" name="Oval 346"/>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10" name="Freeform 347"/>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3" name="Group 348"/>
            <p:cNvGrpSpPr>
              <a:grpSpLocks/>
            </p:cNvGrpSpPr>
            <p:nvPr/>
          </p:nvGrpSpPr>
          <p:grpSpPr bwMode="auto">
            <a:xfrm>
              <a:off x="5168900" y="4400549"/>
              <a:ext cx="46038" cy="69851"/>
              <a:chOff x="3369" y="2225"/>
              <a:chExt cx="56" cy="141"/>
            </a:xfrm>
          </p:grpSpPr>
          <p:sp>
            <p:nvSpPr>
              <p:cNvPr id="186707" name="Oval 349"/>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08" name="Freeform 350"/>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4" name="Group 351"/>
            <p:cNvGrpSpPr>
              <a:grpSpLocks/>
            </p:cNvGrpSpPr>
            <p:nvPr/>
          </p:nvGrpSpPr>
          <p:grpSpPr bwMode="auto">
            <a:xfrm>
              <a:off x="5299075" y="4416426"/>
              <a:ext cx="46038" cy="68263"/>
              <a:chOff x="3369" y="2225"/>
              <a:chExt cx="56" cy="141"/>
            </a:xfrm>
          </p:grpSpPr>
          <p:sp>
            <p:nvSpPr>
              <p:cNvPr id="186705" name="Oval 352"/>
              <p:cNvSpPr>
                <a:spLocks noChangeArrowheads="1"/>
              </p:cNvSpPr>
              <p:nvPr/>
            </p:nvSpPr>
            <p:spPr bwMode="auto">
              <a:xfrm>
                <a:off x="3369" y="2225"/>
                <a:ext cx="56" cy="141"/>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706" name="Freeform 353"/>
              <p:cNvSpPr>
                <a:spLocks/>
              </p:cNvSpPr>
              <p:nvPr/>
            </p:nvSpPr>
            <p:spPr bwMode="auto">
              <a:xfrm>
                <a:off x="3384" y="2235"/>
                <a:ext cx="23" cy="117"/>
              </a:xfrm>
              <a:custGeom>
                <a:avLst/>
                <a:gdLst>
                  <a:gd name="T0" fmla="*/ 0 w 23"/>
                  <a:gd name="T1" fmla="*/ 0 h 117"/>
                  <a:gd name="T2" fmla="*/ 12 w 23"/>
                  <a:gd name="T3" fmla="*/ 2 h 117"/>
                  <a:gd name="T4" fmla="*/ 18 w 23"/>
                  <a:gd name="T5" fmla="*/ 17 h 117"/>
                  <a:gd name="T6" fmla="*/ 23 w 23"/>
                  <a:gd name="T7" fmla="*/ 39 h 117"/>
                  <a:gd name="T8" fmla="*/ 23 w 23"/>
                  <a:gd name="T9" fmla="*/ 65 h 117"/>
                  <a:gd name="T10" fmla="*/ 21 w 23"/>
                  <a:gd name="T11" fmla="*/ 86 h 117"/>
                  <a:gd name="T12" fmla="*/ 18 w 23"/>
                  <a:gd name="T13" fmla="*/ 110 h 117"/>
                  <a:gd name="T14" fmla="*/ 12 w 23"/>
                  <a:gd name="T15" fmla="*/ 116 h 117"/>
                  <a:gd name="T16" fmla="*/ 3 w 23"/>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17"/>
                  <a:gd name="T29" fmla="*/ 23 w 23"/>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17">
                    <a:moveTo>
                      <a:pt x="0" y="0"/>
                    </a:moveTo>
                    <a:lnTo>
                      <a:pt x="12" y="2"/>
                    </a:lnTo>
                    <a:lnTo>
                      <a:pt x="18" y="17"/>
                    </a:lnTo>
                    <a:lnTo>
                      <a:pt x="23" y="39"/>
                    </a:lnTo>
                    <a:lnTo>
                      <a:pt x="23" y="65"/>
                    </a:lnTo>
                    <a:lnTo>
                      <a:pt x="21" y="86"/>
                    </a:lnTo>
                    <a:lnTo>
                      <a:pt x="18" y="110"/>
                    </a:lnTo>
                    <a:lnTo>
                      <a:pt x="12" y="116"/>
                    </a:lnTo>
                    <a:lnTo>
                      <a:pt x="3" y="11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5" name="Group 371"/>
            <p:cNvGrpSpPr>
              <a:grpSpLocks/>
            </p:cNvGrpSpPr>
            <p:nvPr/>
          </p:nvGrpSpPr>
          <p:grpSpPr bwMode="auto">
            <a:xfrm>
              <a:off x="5381626" y="4740275"/>
              <a:ext cx="296863" cy="173039"/>
              <a:chOff x="3309" y="2948"/>
              <a:chExt cx="173" cy="100"/>
            </a:xfrm>
          </p:grpSpPr>
          <p:sp>
            <p:nvSpPr>
              <p:cNvPr id="186701" name="Freeform 370"/>
              <p:cNvSpPr>
                <a:spLocks/>
              </p:cNvSpPr>
              <p:nvPr/>
            </p:nvSpPr>
            <p:spPr bwMode="auto">
              <a:xfrm>
                <a:off x="3339" y="2948"/>
                <a:ext cx="63" cy="100"/>
              </a:xfrm>
              <a:custGeom>
                <a:avLst/>
                <a:gdLst>
                  <a:gd name="T0" fmla="*/ 5 w 63"/>
                  <a:gd name="T1" fmla="*/ 1 h 100"/>
                  <a:gd name="T2" fmla="*/ 0 w 63"/>
                  <a:gd name="T3" fmla="*/ 25 h 100"/>
                  <a:gd name="T4" fmla="*/ 15 w 63"/>
                  <a:gd name="T5" fmla="*/ 34 h 100"/>
                  <a:gd name="T6" fmla="*/ 0 w 63"/>
                  <a:gd name="T7" fmla="*/ 36 h 100"/>
                  <a:gd name="T8" fmla="*/ 2 w 63"/>
                  <a:gd name="T9" fmla="*/ 84 h 100"/>
                  <a:gd name="T10" fmla="*/ 8 w 63"/>
                  <a:gd name="T11" fmla="*/ 97 h 100"/>
                  <a:gd name="T12" fmla="*/ 36 w 63"/>
                  <a:gd name="T13" fmla="*/ 100 h 100"/>
                  <a:gd name="T14" fmla="*/ 54 w 63"/>
                  <a:gd name="T15" fmla="*/ 93 h 100"/>
                  <a:gd name="T16" fmla="*/ 62 w 63"/>
                  <a:gd name="T17" fmla="*/ 58 h 100"/>
                  <a:gd name="T18" fmla="*/ 63 w 63"/>
                  <a:gd name="T19" fmla="*/ 21 h 100"/>
                  <a:gd name="T20" fmla="*/ 57 w 63"/>
                  <a:gd name="T21" fmla="*/ 3 h 100"/>
                  <a:gd name="T22" fmla="*/ 36 w 63"/>
                  <a:gd name="T23" fmla="*/ 1 h 100"/>
                  <a:gd name="T24" fmla="*/ 30 w 63"/>
                  <a:gd name="T25" fmla="*/ 21 h 100"/>
                  <a:gd name="T26" fmla="*/ 29 w 63"/>
                  <a:gd name="T27" fmla="*/ 52 h 100"/>
                  <a:gd name="T28" fmla="*/ 27 w 63"/>
                  <a:gd name="T29" fmla="*/ 79 h 100"/>
                  <a:gd name="T30" fmla="*/ 33 w 63"/>
                  <a:gd name="T31" fmla="*/ 96 h 100"/>
                  <a:gd name="T32" fmla="*/ 24 w 63"/>
                  <a:gd name="T33" fmla="*/ 67 h 100"/>
                  <a:gd name="T34" fmla="*/ 27 w 63"/>
                  <a:gd name="T35" fmla="*/ 36 h 100"/>
                  <a:gd name="T36" fmla="*/ 27 w 63"/>
                  <a:gd name="T37" fmla="*/ 12 h 100"/>
                  <a:gd name="T38" fmla="*/ 35 w 63"/>
                  <a:gd name="T39" fmla="*/ 1 h 100"/>
                  <a:gd name="T40" fmla="*/ 15 w 63"/>
                  <a:gd name="T41" fmla="*/ 0 h 100"/>
                  <a:gd name="T42" fmla="*/ 5 w 63"/>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100"/>
                  <a:gd name="T68" fmla="*/ 63 w 63"/>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100">
                    <a:moveTo>
                      <a:pt x="5" y="1"/>
                    </a:moveTo>
                    <a:lnTo>
                      <a:pt x="0" y="25"/>
                    </a:lnTo>
                    <a:lnTo>
                      <a:pt x="15" y="34"/>
                    </a:lnTo>
                    <a:lnTo>
                      <a:pt x="0" y="36"/>
                    </a:lnTo>
                    <a:lnTo>
                      <a:pt x="2" y="84"/>
                    </a:lnTo>
                    <a:lnTo>
                      <a:pt x="8" y="97"/>
                    </a:lnTo>
                    <a:lnTo>
                      <a:pt x="36" y="100"/>
                    </a:lnTo>
                    <a:lnTo>
                      <a:pt x="54" y="93"/>
                    </a:lnTo>
                    <a:lnTo>
                      <a:pt x="62" y="58"/>
                    </a:lnTo>
                    <a:lnTo>
                      <a:pt x="63" y="21"/>
                    </a:lnTo>
                    <a:lnTo>
                      <a:pt x="57" y="3"/>
                    </a:lnTo>
                    <a:lnTo>
                      <a:pt x="36" y="1"/>
                    </a:lnTo>
                    <a:lnTo>
                      <a:pt x="30" y="21"/>
                    </a:lnTo>
                    <a:lnTo>
                      <a:pt x="29" y="52"/>
                    </a:lnTo>
                    <a:lnTo>
                      <a:pt x="27" y="79"/>
                    </a:lnTo>
                    <a:lnTo>
                      <a:pt x="33" y="96"/>
                    </a:lnTo>
                    <a:lnTo>
                      <a:pt x="24" y="67"/>
                    </a:lnTo>
                    <a:lnTo>
                      <a:pt x="27" y="36"/>
                    </a:lnTo>
                    <a:lnTo>
                      <a:pt x="27" y="12"/>
                    </a:lnTo>
                    <a:lnTo>
                      <a:pt x="35" y="1"/>
                    </a:lnTo>
                    <a:lnTo>
                      <a:pt x="15" y="0"/>
                    </a:lnTo>
                    <a:lnTo>
                      <a:pt x="5" y="1"/>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26" name="Group 369"/>
              <p:cNvGrpSpPr>
                <a:grpSpLocks/>
              </p:cNvGrpSpPr>
              <p:nvPr/>
            </p:nvGrpSpPr>
            <p:grpSpPr bwMode="auto">
              <a:xfrm>
                <a:off x="3309" y="2974"/>
                <a:ext cx="173" cy="63"/>
                <a:chOff x="3303" y="2975"/>
                <a:chExt cx="173" cy="63"/>
              </a:xfrm>
            </p:grpSpPr>
            <p:sp>
              <p:nvSpPr>
                <p:cNvPr id="186703" name="Freeform 367"/>
                <p:cNvSpPr>
                  <a:spLocks/>
                </p:cNvSpPr>
                <p:nvPr/>
              </p:nvSpPr>
              <p:spPr bwMode="auto">
                <a:xfrm>
                  <a:off x="3303" y="2975"/>
                  <a:ext cx="173" cy="63"/>
                </a:xfrm>
                <a:custGeom>
                  <a:avLst/>
                  <a:gdLst>
                    <a:gd name="T0" fmla="*/ 26 w 173"/>
                    <a:gd name="T1" fmla="*/ 0 h 63"/>
                    <a:gd name="T2" fmla="*/ 12 w 173"/>
                    <a:gd name="T3" fmla="*/ 4 h 63"/>
                    <a:gd name="T4" fmla="*/ 3 w 173"/>
                    <a:gd name="T5" fmla="*/ 15 h 63"/>
                    <a:gd name="T6" fmla="*/ 0 w 173"/>
                    <a:gd name="T7" fmla="*/ 31 h 63"/>
                    <a:gd name="T8" fmla="*/ 0 w 173"/>
                    <a:gd name="T9" fmla="*/ 51 h 63"/>
                    <a:gd name="T10" fmla="*/ 9 w 173"/>
                    <a:gd name="T11" fmla="*/ 58 h 63"/>
                    <a:gd name="T12" fmla="*/ 30 w 173"/>
                    <a:gd name="T13" fmla="*/ 63 h 63"/>
                    <a:gd name="T14" fmla="*/ 56 w 173"/>
                    <a:gd name="T15" fmla="*/ 61 h 63"/>
                    <a:gd name="T16" fmla="*/ 96 w 173"/>
                    <a:gd name="T17" fmla="*/ 51 h 63"/>
                    <a:gd name="T18" fmla="*/ 135 w 173"/>
                    <a:gd name="T19" fmla="*/ 37 h 63"/>
                    <a:gd name="T20" fmla="*/ 170 w 173"/>
                    <a:gd name="T21" fmla="*/ 28 h 63"/>
                    <a:gd name="T22" fmla="*/ 173 w 173"/>
                    <a:gd name="T23" fmla="*/ 13 h 63"/>
                    <a:gd name="T24" fmla="*/ 162 w 173"/>
                    <a:gd name="T25" fmla="*/ 1 h 63"/>
                    <a:gd name="T26" fmla="*/ 66 w 173"/>
                    <a:gd name="T27" fmla="*/ 19 h 63"/>
                    <a:gd name="T28" fmla="*/ 48 w 173"/>
                    <a:gd name="T29" fmla="*/ 18 h 63"/>
                    <a:gd name="T30" fmla="*/ 33 w 173"/>
                    <a:gd name="T31" fmla="*/ 12 h 63"/>
                    <a:gd name="T32" fmla="*/ 26 w 173"/>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63"/>
                    <a:gd name="T53" fmla="*/ 173 w 173"/>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63">
                      <a:moveTo>
                        <a:pt x="26" y="0"/>
                      </a:moveTo>
                      <a:lnTo>
                        <a:pt x="12" y="4"/>
                      </a:lnTo>
                      <a:lnTo>
                        <a:pt x="3" y="15"/>
                      </a:lnTo>
                      <a:lnTo>
                        <a:pt x="0" y="31"/>
                      </a:lnTo>
                      <a:lnTo>
                        <a:pt x="0" y="51"/>
                      </a:lnTo>
                      <a:lnTo>
                        <a:pt x="9" y="58"/>
                      </a:lnTo>
                      <a:lnTo>
                        <a:pt x="30" y="63"/>
                      </a:lnTo>
                      <a:lnTo>
                        <a:pt x="56" y="61"/>
                      </a:lnTo>
                      <a:lnTo>
                        <a:pt x="96" y="51"/>
                      </a:lnTo>
                      <a:lnTo>
                        <a:pt x="135" y="37"/>
                      </a:lnTo>
                      <a:lnTo>
                        <a:pt x="170" y="28"/>
                      </a:lnTo>
                      <a:lnTo>
                        <a:pt x="173" y="13"/>
                      </a:lnTo>
                      <a:lnTo>
                        <a:pt x="162" y="1"/>
                      </a:lnTo>
                      <a:lnTo>
                        <a:pt x="66" y="19"/>
                      </a:lnTo>
                      <a:lnTo>
                        <a:pt x="48" y="18"/>
                      </a:lnTo>
                      <a:lnTo>
                        <a:pt x="33" y="12"/>
                      </a:lnTo>
                      <a:lnTo>
                        <a:pt x="26"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704" name="Freeform 368"/>
                <p:cNvSpPr>
                  <a:spLocks/>
                </p:cNvSpPr>
                <p:nvPr/>
              </p:nvSpPr>
              <p:spPr bwMode="auto">
                <a:xfrm>
                  <a:off x="3312" y="2984"/>
                  <a:ext cx="159" cy="25"/>
                </a:xfrm>
                <a:custGeom>
                  <a:avLst/>
                  <a:gdLst>
                    <a:gd name="T0" fmla="*/ 0 w 159"/>
                    <a:gd name="T1" fmla="*/ 0 h 25"/>
                    <a:gd name="T2" fmla="*/ 11 w 159"/>
                    <a:gd name="T3" fmla="*/ 16 h 25"/>
                    <a:gd name="T4" fmla="*/ 27 w 159"/>
                    <a:gd name="T5" fmla="*/ 22 h 25"/>
                    <a:gd name="T6" fmla="*/ 45 w 159"/>
                    <a:gd name="T7" fmla="*/ 25 h 25"/>
                    <a:gd name="T8" fmla="*/ 159 w 159"/>
                    <a:gd name="T9" fmla="*/ 1 h 25"/>
                    <a:gd name="T10" fmla="*/ 0 60000 65536"/>
                    <a:gd name="T11" fmla="*/ 0 60000 65536"/>
                    <a:gd name="T12" fmla="*/ 0 60000 65536"/>
                    <a:gd name="T13" fmla="*/ 0 60000 65536"/>
                    <a:gd name="T14" fmla="*/ 0 60000 65536"/>
                    <a:gd name="T15" fmla="*/ 0 w 159"/>
                    <a:gd name="T16" fmla="*/ 0 h 25"/>
                    <a:gd name="T17" fmla="*/ 159 w 159"/>
                    <a:gd name="T18" fmla="*/ 25 h 25"/>
                  </a:gdLst>
                  <a:ahLst/>
                  <a:cxnLst>
                    <a:cxn ang="T10">
                      <a:pos x="T0" y="T1"/>
                    </a:cxn>
                    <a:cxn ang="T11">
                      <a:pos x="T2" y="T3"/>
                    </a:cxn>
                    <a:cxn ang="T12">
                      <a:pos x="T4" y="T5"/>
                    </a:cxn>
                    <a:cxn ang="T13">
                      <a:pos x="T6" y="T7"/>
                    </a:cxn>
                    <a:cxn ang="T14">
                      <a:pos x="T8" y="T9"/>
                    </a:cxn>
                  </a:cxnLst>
                  <a:rect l="T15" t="T16" r="T17" b="T18"/>
                  <a:pathLst>
                    <a:path w="159" h="25">
                      <a:moveTo>
                        <a:pt x="0" y="0"/>
                      </a:moveTo>
                      <a:lnTo>
                        <a:pt x="11" y="16"/>
                      </a:lnTo>
                      <a:lnTo>
                        <a:pt x="27" y="22"/>
                      </a:lnTo>
                      <a:lnTo>
                        <a:pt x="45" y="25"/>
                      </a:lnTo>
                      <a:lnTo>
                        <a:pt x="159" y="1"/>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sp>
          <p:nvSpPr>
            <p:cNvPr id="186415" name="Freeform 385"/>
            <p:cNvSpPr>
              <a:spLocks/>
            </p:cNvSpPr>
            <p:nvPr/>
          </p:nvSpPr>
          <p:spPr bwMode="auto">
            <a:xfrm>
              <a:off x="331788" y="3860800"/>
              <a:ext cx="3511550" cy="2478088"/>
            </a:xfrm>
            <a:custGeom>
              <a:avLst/>
              <a:gdLst>
                <a:gd name="T0" fmla="*/ 1020640 w 2054"/>
                <a:gd name="T1" fmla="*/ 0 h 1434"/>
                <a:gd name="T2" fmla="*/ 700942 w 2054"/>
                <a:gd name="T3" fmla="*/ 51843 h 1434"/>
                <a:gd name="T4" fmla="*/ 598365 w 2054"/>
                <a:gd name="T5" fmla="*/ 65668 h 1434"/>
                <a:gd name="T6" fmla="*/ 490660 w 2054"/>
                <a:gd name="T7" fmla="*/ 67396 h 1434"/>
                <a:gd name="T8" fmla="*/ 398340 w 2054"/>
                <a:gd name="T9" fmla="*/ 57027 h 1434"/>
                <a:gd name="T10" fmla="*/ 300892 w 2054"/>
                <a:gd name="T11" fmla="*/ 34562 h 1434"/>
                <a:gd name="T12" fmla="*/ 261571 w 2054"/>
                <a:gd name="T13" fmla="*/ 15553 h 1434"/>
                <a:gd name="T14" fmla="*/ 8548 w 2054"/>
                <a:gd name="T15" fmla="*/ 67396 h 1434"/>
                <a:gd name="T16" fmla="*/ 0 w 2054"/>
                <a:gd name="T17" fmla="*/ 1076603 h 1434"/>
                <a:gd name="T18" fmla="*/ 3419 w 2054"/>
                <a:gd name="T19" fmla="*/ 2478088 h 1434"/>
                <a:gd name="T20" fmla="*/ 897548 w 2054"/>
                <a:gd name="T21" fmla="*/ 2476360 h 1434"/>
                <a:gd name="T22" fmla="*/ 936869 w 2054"/>
                <a:gd name="T23" fmla="*/ 2455623 h 1434"/>
                <a:gd name="T24" fmla="*/ 1049704 w 2054"/>
                <a:gd name="T25" fmla="*/ 2421061 h 1434"/>
                <a:gd name="T26" fmla="*/ 1277083 w 2054"/>
                <a:gd name="T27" fmla="*/ 2358849 h 1434"/>
                <a:gd name="T28" fmla="*/ 1518138 w 2054"/>
                <a:gd name="T29" fmla="*/ 2305279 h 1434"/>
                <a:gd name="T30" fmla="*/ 1672003 w 2054"/>
                <a:gd name="T31" fmla="*/ 2274173 h 1434"/>
                <a:gd name="T32" fmla="*/ 1820740 w 2054"/>
                <a:gd name="T33" fmla="*/ 2244795 h 1434"/>
                <a:gd name="T34" fmla="*/ 1967767 w 2054"/>
                <a:gd name="T35" fmla="*/ 2224058 h 1434"/>
                <a:gd name="T36" fmla="*/ 2123342 w 2054"/>
                <a:gd name="T37" fmla="*/ 2224058 h 1434"/>
                <a:gd name="T38" fmla="*/ 2213952 w 2054"/>
                <a:gd name="T39" fmla="*/ 2227514 h 1434"/>
                <a:gd name="T40" fmla="*/ 2266950 w 2054"/>
                <a:gd name="T41" fmla="*/ 2239611 h 1434"/>
                <a:gd name="T42" fmla="*/ 2318238 w 2054"/>
                <a:gd name="T43" fmla="*/ 2270717 h 1434"/>
                <a:gd name="T44" fmla="*/ 2369527 w 2054"/>
                <a:gd name="T45" fmla="*/ 2301822 h 1434"/>
                <a:gd name="T46" fmla="*/ 2372946 w 2054"/>
                <a:gd name="T47" fmla="*/ 2338112 h 1434"/>
                <a:gd name="T48" fmla="*/ 2405429 w 2054"/>
                <a:gd name="T49" fmla="*/ 2369218 h 1434"/>
                <a:gd name="T50" fmla="*/ 2441330 w 2054"/>
                <a:gd name="T51" fmla="*/ 2377859 h 1434"/>
                <a:gd name="T52" fmla="*/ 2805478 w 2054"/>
                <a:gd name="T53" fmla="*/ 2239611 h 1434"/>
                <a:gd name="T54" fmla="*/ 2795221 w 2054"/>
                <a:gd name="T55" fmla="*/ 2125557 h 1434"/>
                <a:gd name="T56" fmla="*/ 2779834 w 2054"/>
                <a:gd name="T57" fmla="*/ 2078898 h 1434"/>
                <a:gd name="T58" fmla="*/ 2742223 w 2054"/>
                <a:gd name="T59" fmla="*/ 2037424 h 1434"/>
                <a:gd name="T60" fmla="*/ 2749061 w 2054"/>
                <a:gd name="T61" fmla="*/ 2016687 h 1434"/>
                <a:gd name="T62" fmla="*/ 2872153 w 2054"/>
                <a:gd name="T63" fmla="*/ 1892264 h 1434"/>
                <a:gd name="T64" fmla="*/ 2896088 w 2054"/>
                <a:gd name="T65" fmla="*/ 1887080 h 1434"/>
                <a:gd name="T66" fmla="*/ 2923442 w 2054"/>
                <a:gd name="T67" fmla="*/ 1913001 h 1434"/>
                <a:gd name="T68" fmla="*/ 2964473 w 2054"/>
                <a:gd name="T69" fmla="*/ 1926826 h 1434"/>
                <a:gd name="T70" fmla="*/ 3049953 w 2054"/>
                <a:gd name="T71" fmla="*/ 1959660 h 1434"/>
                <a:gd name="T72" fmla="*/ 3210657 w 2054"/>
                <a:gd name="T73" fmla="*/ 1766113 h 1434"/>
                <a:gd name="T74" fmla="*/ 3492743 w 2054"/>
                <a:gd name="T75" fmla="*/ 1423950 h 1434"/>
                <a:gd name="T76" fmla="*/ 3506421 w 2054"/>
                <a:gd name="T77" fmla="*/ 1384204 h 1434"/>
                <a:gd name="T78" fmla="*/ 3511550 w 2054"/>
                <a:gd name="T79" fmla="*/ 1356554 h 1434"/>
                <a:gd name="T80" fmla="*/ 3487615 w 2054"/>
                <a:gd name="T81" fmla="*/ 1278790 h 1434"/>
                <a:gd name="T82" fmla="*/ 3465390 w 2054"/>
                <a:gd name="T83" fmla="*/ 1182017 h 1434"/>
                <a:gd name="T84" fmla="*/ 3444874 w 2054"/>
                <a:gd name="T85" fmla="*/ 803564 h 1434"/>
                <a:gd name="T86" fmla="*/ 3400424 w 2054"/>
                <a:gd name="T87" fmla="*/ 765546 h 1434"/>
                <a:gd name="T88" fmla="*/ 3414101 w 2054"/>
                <a:gd name="T89" fmla="*/ 751721 h 1434"/>
                <a:gd name="T90" fmla="*/ 3465390 w 2054"/>
                <a:gd name="T91" fmla="*/ 746537 h 1434"/>
                <a:gd name="T92" fmla="*/ 3475647 w 2054"/>
                <a:gd name="T93" fmla="*/ 724072 h 1434"/>
                <a:gd name="T94" fmla="*/ 2759319 w 2054"/>
                <a:gd name="T95" fmla="*/ 513244 h 1434"/>
                <a:gd name="T96" fmla="*/ 2737094 w 2054"/>
                <a:gd name="T97" fmla="*/ 492507 h 1434"/>
                <a:gd name="T98" fmla="*/ 2733675 w 2054"/>
                <a:gd name="T99" fmla="*/ 444120 h 1434"/>
                <a:gd name="T100" fmla="*/ 2244725 w 2054"/>
                <a:gd name="T101" fmla="*/ 295504 h 1434"/>
                <a:gd name="T102" fmla="*/ 1579684 w 2054"/>
                <a:gd name="T103" fmla="*/ 129607 h 1434"/>
                <a:gd name="T104" fmla="*/ 1020640 w 2054"/>
                <a:gd name="T105" fmla="*/ 0 h 14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4"/>
                <a:gd name="T160" fmla="*/ 0 h 1434"/>
                <a:gd name="T161" fmla="*/ 2054 w 2054"/>
                <a:gd name="T162" fmla="*/ 1434 h 14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4" h="1434">
                  <a:moveTo>
                    <a:pt x="597" y="0"/>
                  </a:moveTo>
                  <a:lnTo>
                    <a:pt x="410" y="30"/>
                  </a:lnTo>
                  <a:lnTo>
                    <a:pt x="350" y="38"/>
                  </a:lnTo>
                  <a:lnTo>
                    <a:pt x="287" y="39"/>
                  </a:lnTo>
                  <a:lnTo>
                    <a:pt x="233" y="33"/>
                  </a:lnTo>
                  <a:lnTo>
                    <a:pt x="176" y="20"/>
                  </a:lnTo>
                  <a:lnTo>
                    <a:pt x="153" y="9"/>
                  </a:lnTo>
                  <a:lnTo>
                    <a:pt x="5" y="39"/>
                  </a:lnTo>
                  <a:lnTo>
                    <a:pt x="0" y="623"/>
                  </a:lnTo>
                  <a:lnTo>
                    <a:pt x="2" y="1434"/>
                  </a:lnTo>
                  <a:lnTo>
                    <a:pt x="525" y="1433"/>
                  </a:lnTo>
                  <a:lnTo>
                    <a:pt x="548" y="1421"/>
                  </a:lnTo>
                  <a:lnTo>
                    <a:pt x="614" y="1401"/>
                  </a:lnTo>
                  <a:lnTo>
                    <a:pt x="747" y="1365"/>
                  </a:lnTo>
                  <a:lnTo>
                    <a:pt x="888" y="1334"/>
                  </a:lnTo>
                  <a:lnTo>
                    <a:pt x="978" y="1316"/>
                  </a:lnTo>
                  <a:lnTo>
                    <a:pt x="1065" y="1299"/>
                  </a:lnTo>
                  <a:lnTo>
                    <a:pt x="1151" y="1287"/>
                  </a:lnTo>
                  <a:lnTo>
                    <a:pt x="1242" y="1287"/>
                  </a:lnTo>
                  <a:lnTo>
                    <a:pt x="1295" y="1289"/>
                  </a:lnTo>
                  <a:lnTo>
                    <a:pt x="1326" y="1296"/>
                  </a:lnTo>
                  <a:lnTo>
                    <a:pt x="1356" y="1314"/>
                  </a:lnTo>
                  <a:lnTo>
                    <a:pt x="1386" y="1332"/>
                  </a:lnTo>
                  <a:lnTo>
                    <a:pt x="1388" y="1353"/>
                  </a:lnTo>
                  <a:lnTo>
                    <a:pt x="1407" y="1371"/>
                  </a:lnTo>
                  <a:lnTo>
                    <a:pt x="1428" y="1376"/>
                  </a:lnTo>
                  <a:lnTo>
                    <a:pt x="1641" y="1296"/>
                  </a:lnTo>
                  <a:lnTo>
                    <a:pt x="1635" y="1230"/>
                  </a:lnTo>
                  <a:lnTo>
                    <a:pt x="1626" y="1203"/>
                  </a:lnTo>
                  <a:lnTo>
                    <a:pt x="1604" y="1179"/>
                  </a:lnTo>
                  <a:lnTo>
                    <a:pt x="1608" y="1167"/>
                  </a:lnTo>
                  <a:lnTo>
                    <a:pt x="1680" y="1095"/>
                  </a:lnTo>
                  <a:lnTo>
                    <a:pt x="1694" y="1092"/>
                  </a:lnTo>
                  <a:lnTo>
                    <a:pt x="1710" y="1107"/>
                  </a:lnTo>
                  <a:lnTo>
                    <a:pt x="1734" y="1115"/>
                  </a:lnTo>
                  <a:lnTo>
                    <a:pt x="1784" y="1134"/>
                  </a:lnTo>
                  <a:lnTo>
                    <a:pt x="1878" y="1022"/>
                  </a:lnTo>
                  <a:lnTo>
                    <a:pt x="2043" y="824"/>
                  </a:lnTo>
                  <a:lnTo>
                    <a:pt x="2051" y="801"/>
                  </a:lnTo>
                  <a:lnTo>
                    <a:pt x="2054" y="785"/>
                  </a:lnTo>
                  <a:lnTo>
                    <a:pt x="2040" y="740"/>
                  </a:lnTo>
                  <a:lnTo>
                    <a:pt x="2027" y="684"/>
                  </a:lnTo>
                  <a:lnTo>
                    <a:pt x="2015" y="465"/>
                  </a:lnTo>
                  <a:lnTo>
                    <a:pt x="1989" y="443"/>
                  </a:lnTo>
                  <a:lnTo>
                    <a:pt x="1997" y="435"/>
                  </a:lnTo>
                  <a:lnTo>
                    <a:pt x="2027" y="432"/>
                  </a:lnTo>
                  <a:lnTo>
                    <a:pt x="2033" y="419"/>
                  </a:lnTo>
                  <a:lnTo>
                    <a:pt x="1614" y="297"/>
                  </a:lnTo>
                  <a:lnTo>
                    <a:pt x="1601" y="285"/>
                  </a:lnTo>
                  <a:lnTo>
                    <a:pt x="1599" y="257"/>
                  </a:lnTo>
                  <a:lnTo>
                    <a:pt x="1313" y="171"/>
                  </a:lnTo>
                  <a:lnTo>
                    <a:pt x="924" y="75"/>
                  </a:lnTo>
                  <a:lnTo>
                    <a:pt x="597"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16" name="Freeform 386"/>
            <p:cNvSpPr>
              <a:spLocks/>
            </p:cNvSpPr>
            <p:nvPr/>
          </p:nvSpPr>
          <p:spPr bwMode="auto">
            <a:xfrm>
              <a:off x="328614" y="4659314"/>
              <a:ext cx="3441700" cy="638175"/>
            </a:xfrm>
            <a:custGeom>
              <a:avLst/>
              <a:gdLst>
                <a:gd name="T0" fmla="*/ 3441700 w 2013"/>
                <a:gd name="T1" fmla="*/ 0 h 369"/>
                <a:gd name="T2" fmla="*/ 2632995 w 2013"/>
                <a:gd name="T3" fmla="*/ 186783 h 369"/>
                <a:gd name="T4" fmla="*/ 2352598 w 2013"/>
                <a:gd name="T5" fmla="*/ 228290 h 369"/>
                <a:gd name="T6" fmla="*/ 2101267 w 2013"/>
                <a:gd name="T7" fmla="*/ 238667 h 369"/>
                <a:gd name="T8" fmla="*/ 1812321 w 2013"/>
                <a:gd name="T9" fmla="*/ 247314 h 369"/>
                <a:gd name="T10" fmla="*/ 1643057 w 2013"/>
                <a:gd name="T11" fmla="*/ 257691 h 369"/>
                <a:gd name="T12" fmla="*/ 1490890 w 2013"/>
                <a:gd name="T13" fmla="*/ 274986 h 369"/>
                <a:gd name="T14" fmla="*/ 1360951 w 2013"/>
                <a:gd name="T15" fmla="*/ 299199 h 369"/>
                <a:gd name="T16" fmla="*/ 0 w 2013"/>
                <a:gd name="T17" fmla="*/ 638175 h 3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3"/>
                <a:gd name="T28" fmla="*/ 0 h 369"/>
                <a:gd name="T29" fmla="*/ 2013 w 2013"/>
                <a:gd name="T30" fmla="*/ 369 h 3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3" h="369">
                  <a:moveTo>
                    <a:pt x="2013" y="0"/>
                  </a:moveTo>
                  <a:lnTo>
                    <a:pt x="1540" y="108"/>
                  </a:lnTo>
                  <a:lnTo>
                    <a:pt x="1376" y="132"/>
                  </a:lnTo>
                  <a:lnTo>
                    <a:pt x="1229" y="138"/>
                  </a:lnTo>
                  <a:lnTo>
                    <a:pt x="1060" y="143"/>
                  </a:lnTo>
                  <a:lnTo>
                    <a:pt x="961" y="149"/>
                  </a:lnTo>
                  <a:lnTo>
                    <a:pt x="872" y="159"/>
                  </a:lnTo>
                  <a:lnTo>
                    <a:pt x="796" y="173"/>
                  </a:lnTo>
                  <a:lnTo>
                    <a:pt x="0" y="369"/>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17" name="Freeform 387"/>
            <p:cNvSpPr>
              <a:spLocks/>
            </p:cNvSpPr>
            <p:nvPr/>
          </p:nvSpPr>
          <p:spPr bwMode="auto">
            <a:xfrm>
              <a:off x="333376" y="4305301"/>
              <a:ext cx="2727325" cy="742951"/>
            </a:xfrm>
            <a:custGeom>
              <a:avLst/>
              <a:gdLst>
                <a:gd name="T0" fmla="*/ 2727325 w 1595"/>
                <a:gd name="T1" fmla="*/ 0 h 430"/>
                <a:gd name="T2" fmla="*/ 1537219 w 1595"/>
                <a:gd name="T3" fmla="*/ 266080 h 430"/>
                <a:gd name="T4" fmla="*/ 1152487 w 1595"/>
                <a:gd name="T5" fmla="*/ 368020 h 430"/>
                <a:gd name="T6" fmla="*/ 916518 w 1595"/>
                <a:gd name="T7" fmla="*/ 430220 h 430"/>
                <a:gd name="T8" fmla="*/ 680549 w 1595"/>
                <a:gd name="T9" fmla="*/ 502788 h 430"/>
                <a:gd name="T10" fmla="*/ 439450 w 1595"/>
                <a:gd name="T11" fmla="*/ 582266 h 430"/>
                <a:gd name="T12" fmla="*/ 160733 w 1595"/>
                <a:gd name="T13" fmla="*/ 684206 h 430"/>
                <a:gd name="T14" fmla="*/ 0 w 1595"/>
                <a:gd name="T15" fmla="*/ 742951 h 430"/>
                <a:gd name="T16" fmla="*/ 0 60000 65536"/>
                <a:gd name="T17" fmla="*/ 0 60000 65536"/>
                <a:gd name="T18" fmla="*/ 0 60000 65536"/>
                <a:gd name="T19" fmla="*/ 0 60000 65536"/>
                <a:gd name="T20" fmla="*/ 0 60000 65536"/>
                <a:gd name="T21" fmla="*/ 0 60000 65536"/>
                <a:gd name="T22" fmla="*/ 0 60000 65536"/>
                <a:gd name="T23" fmla="*/ 0 60000 65536"/>
                <a:gd name="T24" fmla="*/ 0 w 1595"/>
                <a:gd name="T25" fmla="*/ 0 h 430"/>
                <a:gd name="T26" fmla="*/ 1595 w 1595"/>
                <a:gd name="T27" fmla="*/ 430 h 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5" h="430">
                  <a:moveTo>
                    <a:pt x="1595" y="0"/>
                  </a:moveTo>
                  <a:lnTo>
                    <a:pt x="899" y="154"/>
                  </a:lnTo>
                  <a:lnTo>
                    <a:pt x="674" y="213"/>
                  </a:lnTo>
                  <a:lnTo>
                    <a:pt x="536" y="249"/>
                  </a:lnTo>
                  <a:lnTo>
                    <a:pt x="398" y="291"/>
                  </a:lnTo>
                  <a:lnTo>
                    <a:pt x="257" y="337"/>
                  </a:lnTo>
                  <a:lnTo>
                    <a:pt x="94" y="396"/>
                  </a:lnTo>
                  <a:lnTo>
                    <a:pt x="0" y="43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18" name="Freeform 388"/>
            <p:cNvSpPr>
              <a:spLocks/>
            </p:cNvSpPr>
            <p:nvPr/>
          </p:nvSpPr>
          <p:spPr bwMode="auto">
            <a:xfrm>
              <a:off x="333376" y="4364038"/>
              <a:ext cx="2738438" cy="754063"/>
            </a:xfrm>
            <a:custGeom>
              <a:avLst/>
              <a:gdLst>
                <a:gd name="T0" fmla="*/ 2738438 w 1601"/>
                <a:gd name="T1" fmla="*/ 0 h 437"/>
                <a:gd name="T2" fmla="*/ 1476122 w 1601"/>
                <a:gd name="T3" fmla="*/ 295068 h 437"/>
                <a:gd name="T4" fmla="*/ 1193897 w 1601"/>
                <a:gd name="T5" fmla="*/ 372718 h 437"/>
                <a:gd name="T6" fmla="*/ 947592 w 1601"/>
                <a:gd name="T7" fmla="*/ 438288 h 437"/>
                <a:gd name="T8" fmla="*/ 684182 w 1601"/>
                <a:gd name="T9" fmla="*/ 515938 h 437"/>
                <a:gd name="T10" fmla="*/ 345512 w 1601"/>
                <a:gd name="T11" fmla="*/ 636726 h 437"/>
                <a:gd name="T12" fmla="*/ 0 w 1601"/>
                <a:gd name="T13" fmla="*/ 754063 h 437"/>
                <a:gd name="T14" fmla="*/ 0 60000 65536"/>
                <a:gd name="T15" fmla="*/ 0 60000 65536"/>
                <a:gd name="T16" fmla="*/ 0 60000 65536"/>
                <a:gd name="T17" fmla="*/ 0 60000 65536"/>
                <a:gd name="T18" fmla="*/ 0 60000 65536"/>
                <a:gd name="T19" fmla="*/ 0 60000 65536"/>
                <a:gd name="T20" fmla="*/ 0 60000 65536"/>
                <a:gd name="T21" fmla="*/ 0 w 1601"/>
                <a:gd name="T22" fmla="*/ 0 h 437"/>
                <a:gd name="T23" fmla="*/ 1601 w 1601"/>
                <a:gd name="T24" fmla="*/ 437 h 4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1" h="437">
                  <a:moveTo>
                    <a:pt x="1601" y="0"/>
                  </a:moveTo>
                  <a:lnTo>
                    <a:pt x="863" y="171"/>
                  </a:lnTo>
                  <a:lnTo>
                    <a:pt x="698" y="216"/>
                  </a:lnTo>
                  <a:lnTo>
                    <a:pt x="554" y="254"/>
                  </a:lnTo>
                  <a:lnTo>
                    <a:pt x="400" y="299"/>
                  </a:lnTo>
                  <a:lnTo>
                    <a:pt x="202" y="369"/>
                  </a:lnTo>
                  <a:lnTo>
                    <a:pt x="0" y="437"/>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19" name="Freeform 389"/>
            <p:cNvSpPr>
              <a:spLocks/>
            </p:cNvSpPr>
            <p:nvPr/>
          </p:nvSpPr>
          <p:spPr bwMode="auto">
            <a:xfrm>
              <a:off x="2746376" y="4957763"/>
              <a:ext cx="549275" cy="950912"/>
            </a:xfrm>
            <a:custGeom>
              <a:avLst/>
              <a:gdLst>
                <a:gd name="T0" fmla="*/ 299449 w 321"/>
                <a:gd name="T1" fmla="*/ 950912 h 550"/>
                <a:gd name="T2" fmla="*/ 150580 w 321"/>
                <a:gd name="T3" fmla="*/ 689843 h 550"/>
                <a:gd name="T4" fmla="*/ 46201 w 321"/>
                <a:gd name="T5" fmla="*/ 359618 h 550"/>
                <a:gd name="T6" fmla="*/ 10267 w 321"/>
                <a:gd name="T7" fmla="*/ 235135 h 550"/>
                <a:gd name="T8" fmla="*/ 0 w 321"/>
                <a:gd name="T9" fmla="*/ 176351 h 550"/>
                <a:gd name="T10" fmla="*/ 15400 w 321"/>
                <a:gd name="T11" fmla="*/ 145230 h 550"/>
                <a:gd name="T12" fmla="*/ 135180 w 321"/>
                <a:gd name="T13" fmla="*/ 10374 h 550"/>
                <a:gd name="T14" fmla="*/ 169403 w 321"/>
                <a:gd name="T15" fmla="*/ 0 h 550"/>
                <a:gd name="T16" fmla="*/ 212181 w 321"/>
                <a:gd name="T17" fmla="*/ 12103 h 550"/>
                <a:gd name="T18" fmla="*/ 256671 w 321"/>
                <a:gd name="T19" fmla="*/ 53597 h 550"/>
                <a:gd name="T20" fmla="*/ 354205 w 321"/>
                <a:gd name="T21" fmla="*/ 165977 h 550"/>
                <a:gd name="T22" fmla="*/ 381584 w 321"/>
                <a:gd name="T23" fmla="*/ 217845 h 550"/>
                <a:gd name="T24" fmla="*/ 549275 w 321"/>
                <a:gd name="T25" fmla="*/ 727880 h 5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1"/>
                <a:gd name="T40" fmla="*/ 0 h 550"/>
                <a:gd name="T41" fmla="*/ 321 w 321"/>
                <a:gd name="T42" fmla="*/ 550 h 5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1" h="550">
                  <a:moveTo>
                    <a:pt x="175" y="550"/>
                  </a:moveTo>
                  <a:lnTo>
                    <a:pt x="88" y="399"/>
                  </a:lnTo>
                  <a:lnTo>
                    <a:pt x="27" y="208"/>
                  </a:lnTo>
                  <a:lnTo>
                    <a:pt x="6" y="136"/>
                  </a:lnTo>
                  <a:lnTo>
                    <a:pt x="0" y="102"/>
                  </a:lnTo>
                  <a:lnTo>
                    <a:pt x="9" y="84"/>
                  </a:lnTo>
                  <a:lnTo>
                    <a:pt x="79" y="6"/>
                  </a:lnTo>
                  <a:lnTo>
                    <a:pt x="99" y="0"/>
                  </a:lnTo>
                  <a:lnTo>
                    <a:pt x="124" y="7"/>
                  </a:lnTo>
                  <a:lnTo>
                    <a:pt x="150" y="31"/>
                  </a:lnTo>
                  <a:lnTo>
                    <a:pt x="207" y="96"/>
                  </a:lnTo>
                  <a:lnTo>
                    <a:pt x="223" y="126"/>
                  </a:lnTo>
                  <a:lnTo>
                    <a:pt x="321" y="421"/>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20" name="Freeform 390"/>
            <p:cNvSpPr>
              <a:spLocks/>
            </p:cNvSpPr>
            <p:nvPr/>
          </p:nvSpPr>
          <p:spPr bwMode="auto">
            <a:xfrm>
              <a:off x="2917826" y="5006977"/>
              <a:ext cx="290513" cy="714375"/>
            </a:xfrm>
            <a:custGeom>
              <a:avLst/>
              <a:gdLst>
                <a:gd name="T0" fmla="*/ 0 w 170"/>
                <a:gd name="T1" fmla="*/ 0 h 414"/>
                <a:gd name="T2" fmla="*/ 123041 w 170"/>
                <a:gd name="T3" fmla="*/ 207065 h 414"/>
                <a:gd name="T4" fmla="*/ 285386 w 170"/>
                <a:gd name="T5" fmla="*/ 619470 h 414"/>
                <a:gd name="T6" fmla="*/ 290513 w 170"/>
                <a:gd name="T7" fmla="*/ 660883 h 414"/>
                <a:gd name="T8" fmla="*/ 287095 w 170"/>
                <a:gd name="T9" fmla="*/ 714375 h 414"/>
                <a:gd name="T10" fmla="*/ 0 60000 65536"/>
                <a:gd name="T11" fmla="*/ 0 60000 65536"/>
                <a:gd name="T12" fmla="*/ 0 60000 65536"/>
                <a:gd name="T13" fmla="*/ 0 60000 65536"/>
                <a:gd name="T14" fmla="*/ 0 60000 65536"/>
                <a:gd name="T15" fmla="*/ 0 w 170"/>
                <a:gd name="T16" fmla="*/ 0 h 414"/>
                <a:gd name="T17" fmla="*/ 170 w 170"/>
                <a:gd name="T18" fmla="*/ 414 h 414"/>
              </a:gdLst>
              <a:ahLst/>
              <a:cxnLst>
                <a:cxn ang="T10">
                  <a:pos x="T0" y="T1"/>
                </a:cxn>
                <a:cxn ang="T11">
                  <a:pos x="T2" y="T3"/>
                </a:cxn>
                <a:cxn ang="T12">
                  <a:pos x="T4" y="T5"/>
                </a:cxn>
                <a:cxn ang="T13">
                  <a:pos x="T6" y="T7"/>
                </a:cxn>
                <a:cxn ang="T14">
                  <a:pos x="T8" y="T9"/>
                </a:cxn>
              </a:cxnLst>
              <a:rect l="T15" t="T16" r="T17" b="T18"/>
              <a:pathLst>
                <a:path w="170" h="414">
                  <a:moveTo>
                    <a:pt x="0" y="0"/>
                  </a:moveTo>
                  <a:lnTo>
                    <a:pt x="72" y="120"/>
                  </a:lnTo>
                  <a:lnTo>
                    <a:pt x="167" y="359"/>
                  </a:lnTo>
                  <a:lnTo>
                    <a:pt x="170" y="383"/>
                  </a:lnTo>
                  <a:lnTo>
                    <a:pt x="168" y="414"/>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27" name="Group 412"/>
            <p:cNvGrpSpPr>
              <a:grpSpLocks/>
            </p:cNvGrpSpPr>
            <p:nvPr/>
          </p:nvGrpSpPr>
          <p:grpSpPr bwMode="auto">
            <a:xfrm>
              <a:off x="2840039" y="5187952"/>
              <a:ext cx="377825" cy="620713"/>
              <a:chOff x="1827" y="3201"/>
              <a:chExt cx="221" cy="359"/>
            </a:xfrm>
          </p:grpSpPr>
          <p:sp>
            <p:nvSpPr>
              <p:cNvPr id="186697" name="Freeform 408"/>
              <p:cNvSpPr>
                <a:spLocks/>
              </p:cNvSpPr>
              <p:nvPr/>
            </p:nvSpPr>
            <p:spPr bwMode="auto">
              <a:xfrm>
                <a:off x="1827" y="3201"/>
                <a:ext cx="200" cy="357"/>
              </a:xfrm>
              <a:custGeom>
                <a:avLst/>
                <a:gdLst>
                  <a:gd name="T0" fmla="*/ 0 w 200"/>
                  <a:gd name="T1" fmla="*/ 63 h 357"/>
                  <a:gd name="T2" fmla="*/ 105 w 200"/>
                  <a:gd name="T3" fmla="*/ 338 h 357"/>
                  <a:gd name="T4" fmla="*/ 114 w 200"/>
                  <a:gd name="T5" fmla="*/ 354 h 357"/>
                  <a:gd name="T6" fmla="*/ 129 w 200"/>
                  <a:gd name="T7" fmla="*/ 357 h 357"/>
                  <a:gd name="T8" fmla="*/ 147 w 200"/>
                  <a:gd name="T9" fmla="*/ 348 h 357"/>
                  <a:gd name="T10" fmla="*/ 198 w 200"/>
                  <a:gd name="T11" fmla="*/ 288 h 357"/>
                  <a:gd name="T12" fmla="*/ 200 w 200"/>
                  <a:gd name="T13" fmla="*/ 270 h 357"/>
                  <a:gd name="T14" fmla="*/ 104 w 200"/>
                  <a:gd name="T15" fmla="*/ 11 h 357"/>
                  <a:gd name="T16" fmla="*/ 86 w 200"/>
                  <a:gd name="T17" fmla="*/ 0 h 357"/>
                  <a:gd name="T18" fmla="*/ 69 w 200"/>
                  <a:gd name="T19" fmla="*/ 3 h 357"/>
                  <a:gd name="T20" fmla="*/ 50 w 200"/>
                  <a:gd name="T21" fmla="*/ 14 h 357"/>
                  <a:gd name="T22" fmla="*/ 8 w 200"/>
                  <a:gd name="T23" fmla="*/ 48 h 357"/>
                  <a:gd name="T24" fmla="*/ 0 w 200"/>
                  <a:gd name="T25" fmla="*/ 63 h 3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357"/>
                  <a:gd name="T41" fmla="*/ 200 w 200"/>
                  <a:gd name="T42" fmla="*/ 357 h 3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357">
                    <a:moveTo>
                      <a:pt x="0" y="63"/>
                    </a:moveTo>
                    <a:lnTo>
                      <a:pt x="105" y="338"/>
                    </a:lnTo>
                    <a:lnTo>
                      <a:pt x="114" y="354"/>
                    </a:lnTo>
                    <a:lnTo>
                      <a:pt x="129" y="357"/>
                    </a:lnTo>
                    <a:lnTo>
                      <a:pt x="147" y="348"/>
                    </a:lnTo>
                    <a:lnTo>
                      <a:pt x="198" y="288"/>
                    </a:lnTo>
                    <a:lnTo>
                      <a:pt x="200" y="270"/>
                    </a:lnTo>
                    <a:lnTo>
                      <a:pt x="104" y="11"/>
                    </a:lnTo>
                    <a:lnTo>
                      <a:pt x="86" y="0"/>
                    </a:lnTo>
                    <a:lnTo>
                      <a:pt x="69" y="3"/>
                    </a:lnTo>
                    <a:lnTo>
                      <a:pt x="50" y="14"/>
                    </a:lnTo>
                    <a:lnTo>
                      <a:pt x="8" y="48"/>
                    </a:lnTo>
                    <a:lnTo>
                      <a:pt x="0" y="6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698" name="Freeform 409"/>
              <p:cNvSpPr>
                <a:spLocks/>
              </p:cNvSpPr>
              <p:nvPr/>
            </p:nvSpPr>
            <p:spPr bwMode="auto">
              <a:xfrm>
                <a:off x="1860" y="3308"/>
                <a:ext cx="120" cy="174"/>
              </a:xfrm>
              <a:custGeom>
                <a:avLst/>
                <a:gdLst>
                  <a:gd name="T0" fmla="*/ 0 w 120"/>
                  <a:gd name="T1" fmla="*/ 8 h 174"/>
                  <a:gd name="T2" fmla="*/ 57 w 120"/>
                  <a:gd name="T3" fmla="*/ 152 h 174"/>
                  <a:gd name="T4" fmla="*/ 111 w 120"/>
                  <a:gd name="T5" fmla="*/ 174 h 174"/>
                  <a:gd name="T6" fmla="*/ 120 w 120"/>
                  <a:gd name="T7" fmla="*/ 168 h 174"/>
                  <a:gd name="T8" fmla="*/ 91 w 120"/>
                  <a:gd name="T9" fmla="*/ 99 h 174"/>
                  <a:gd name="T10" fmla="*/ 81 w 120"/>
                  <a:gd name="T11" fmla="*/ 104 h 174"/>
                  <a:gd name="T12" fmla="*/ 66 w 120"/>
                  <a:gd name="T13" fmla="*/ 98 h 174"/>
                  <a:gd name="T14" fmla="*/ 67 w 120"/>
                  <a:gd name="T15" fmla="*/ 77 h 174"/>
                  <a:gd name="T16" fmla="*/ 61 w 120"/>
                  <a:gd name="T17" fmla="*/ 69 h 174"/>
                  <a:gd name="T18" fmla="*/ 49 w 120"/>
                  <a:gd name="T19" fmla="*/ 83 h 174"/>
                  <a:gd name="T20" fmla="*/ 37 w 120"/>
                  <a:gd name="T21" fmla="*/ 77 h 174"/>
                  <a:gd name="T22" fmla="*/ 36 w 120"/>
                  <a:gd name="T23" fmla="*/ 56 h 174"/>
                  <a:gd name="T24" fmla="*/ 43 w 120"/>
                  <a:gd name="T25" fmla="*/ 48 h 174"/>
                  <a:gd name="T26" fmla="*/ 40 w 120"/>
                  <a:gd name="T27" fmla="*/ 38 h 174"/>
                  <a:gd name="T28" fmla="*/ 28 w 120"/>
                  <a:gd name="T29" fmla="*/ 27 h 174"/>
                  <a:gd name="T30" fmla="*/ 19 w 120"/>
                  <a:gd name="T31" fmla="*/ 18 h 174"/>
                  <a:gd name="T32" fmla="*/ 9 w 120"/>
                  <a:gd name="T33" fmla="*/ 0 h 174"/>
                  <a:gd name="T34" fmla="*/ 0 w 120"/>
                  <a:gd name="T35" fmla="*/ 8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74"/>
                  <a:gd name="T56" fmla="*/ 120 w 120"/>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74">
                    <a:moveTo>
                      <a:pt x="0" y="8"/>
                    </a:moveTo>
                    <a:lnTo>
                      <a:pt x="57" y="152"/>
                    </a:lnTo>
                    <a:lnTo>
                      <a:pt x="111" y="174"/>
                    </a:lnTo>
                    <a:lnTo>
                      <a:pt x="120" y="168"/>
                    </a:lnTo>
                    <a:lnTo>
                      <a:pt x="91" y="99"/>
                    </a:lnTo>
                    <a:lnTo>
                      <a:pt x="81" y="104"/>
                    </a:lnTo>
                    <a:lnTo>
                      <a:pt x="66" y="98"/>
                    </a:lnTo>
                    <a:lnTo>
                      <a:pt x="67" y="77"/>
                    </a:lnTo>
                    <a:lnTo>
                      <a:pt x="61" y="69"/>
                    </a:lnTo>
                    <a:lnTo>
                      <a:pt x="49" y="83"/>
                    </a:lnTo>
                    <a:lnTo>
                      <a:pt x="37" y="77"/>
                    </a:lnTo>
                    <a:lnTo>
                      <a:pt x="36" y="56"/>
                    </a:lnTo>
                    <a:lnTo>
                      <a:pt x="43" y="48"/>
                    </a:lnTo>
                    <a:lnTo>
                      <a:pt x="40" y="38"/>
                    </a:lnTo>
                    <a:lnTo>
                      <a:pt x="28" y="27"/>
                    </a:lnTo>
                    <a:lnTo>
                      <a:pt x="19" y="18"/>
                    </a:lnTo>
                    <a:lnTo>
                      <a:pt x="9" y="0"/>
                    </a:lnTo>
                    <a:lnTo>
                      <a:pt x="0" y="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699" name="Freeform 410"/>
              <p:cNvSpPr>
                <a:spLocks/>
              </p:cNvSpPr>
              <p:nvPr/>
            </p:nvSpPr>
            <p:spPr bwMode="auto">
              <a:xfrm>
                <a:off x="1928" y="3243"/>
                <a:ext cx="120" cy="174"/>
              </a:xfrm>
              <a:custGeom>
                <a:avLst/>
                <a:gdLst>
                  <a:gd name="T0" fmla="*/ 0 w 120"/>
                  <a:gd name="T1" fmla="*/ 8 h 174"/>
                  <a:gd name="T2" fmla="*/ 57 w 120"/>
                  <a:gd name="T3" fmla="*/ 152 h 174"/>
                  <a:gd name="T4" fmla="*/ 111 w 120"/>
                  <a:gd name="T5" fmla="*/ 174 h 174"/>
                  <a:gd name="T6" fmla="*/ 120 w 120"/>
                  <a:gd name="T7" fmla="*/ 168 h 174"/>
                  <a:gd name="T8" fmla="*/ 91 w 120"/>
                  <a:gd name="T9" fmla="*/ 99 h 174"/>
                  <a:gd name="T10" fmla="*/ 81 w 120"/>
                  <a:gd name="T11" fmla="*/ 104 h 174"/>
                  <a:gd name="T12" fmla="*/ 66 w 120"/>
                  <a:gd name="T13" fmla="*/ 98 h 174"/>
                  <a:gd name="T14" fmla="*/ 67 w 120"/>
                  <a:gd name="T15" fmla="*/ 77 h 174"/>
                  <a:gd name="T16" fmla="*/ 61 w 120"/>
                  <a:gd name="T17" fmla="*/ 69 h 174"/>
                  <a:gd name="T18" fmla="*/ 49 w 120"/>
                  <a:gd name="T19" fmla="*/ 83 h 174"/>
                  <a:gd name="T20" fmla="*/ 37 w 120"/>
                  <a:gd name="T21" fmla="*/ 77 h 174"/>
                  <a:gd name="T22" fmla="*/ 36 w 120"/>
                  <a:gd name="T23" fmla="*/ 56 h 174"/>
                  <a:gd name="T24" fmla="*/ 43 w 120"/>
                  <a:gd name="T25" fmla="*/ 48 h 174"/>
                  <a:gd name="T26" fmla="*/ 40 w 120"/>
                  <a:gd name="T27" fmla="*/ 38 h 174"/>
                  <a:gd name="T28" fmla="*/ 28 w 120"/>
                  <a:gd name="T29" fmla="*/ 27 h 174"/>
                  <a:gd name="T30" fmla="*/ 19 w 120"/>
                  <a:gd name="T31" fmla="*/ 18 h 174"/>
                  <a:gd name="T32" fmla="*/ 9 w 120"/>
                  <a:gd name="T33" fmla="*/ 0 h 174"/>
                  <a:gd name="T34" fmla="*/ 0 w 120"/>
                  <a:gd name="T35" fmla="*/ 8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74"/>
                  <a:gd name="T56" fmla="*/ 120 w 120"/>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74">
                    <a:moveTo>
                      <a:pt x="0" y="8"/>
                    </a:moveTo>
                    <a:lnTo>
                      <a:pt x="57" y="152"/>
                    </a:lnTo>
                    <a:lnTo>
                      <a:pt x="111" y="174"/>
                    </a:lnTo>
                    <a:lnTo>
                      <a:pt x="120" y="168"/>
                    </a:lnTo>
                    <a:lnTo>
                      <a:pt x="91" y="99"/>
                    </a:lnTo>
                    <a:lnTo>
                      <a:pt x="81" y="104"/>
                    </a:lnTo>
                    <a:lnTo>
                      <a:pt x="66" y="98"/>
                    </a:lnTo>
                    <a:lnTo>
                      <a:pt x="67" y="77"/>
                    </a:lnTo>
                    <a:lnTo>
                      <a:pt x="61" y="69"/>
                    </a:lnTo>
                    <a:lnTo>
                      <a:pt x="49" y="83"/>
                    </a:lnTo>
                    <a:lnTo>
                      <a:pt x="37" y="77"/>
                    </a:lnTo>
                    <a:lnTo>
                      <a:pt x="36" y="56"/>
                    </a:lnTo>
                    <a:lnTo>
                      <a:pt x="43" y="48"/>
                    </a:lnTo>
                    <a:lnTo>
                      <a:pt x="40" y="38"/>
                    </a:lnTo>
                    <a:lnTo>
                      <a:pt x="28" y="27"/>
                    </a:lnTo>
                    <a:lnTo>
                      <a:pt x="19" y="18"/>
                    </a:lnTo>
                    <a:lnTo>
                      <a:pt x="9" y="0"/>
                    </a:lnTo>
                    <a:lnTo>
                      <a:pt x="0" y="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700" name="Freeform 411"/>
              <p:cNvSpPr>
                <a:spLocks/>
              </p:cNvSpPr>
              <p:nvPr/>
            </p:nvSpPr>
            <p:spPr bwMode="auto">
              <a:xfrm>
                <a:off x="1841" y="3206"/>
                <a:ext cx="114" cy="354"/>
              </a:xfrm>
              <a:custGeom>
                <a:avLst/>
                <a:gdLst>
                  <a:gd name="T0" fmla="*/ 72 w 114"/>
                  <a:gd name="T1" fmla="*/ 0 h 354"/>
                  <a:gd name="T2" fmla="*/ 58 w 114"/>
                  <a:gd name="T3" fmla="*/ 7 h 354"/>
                  <a:gd name="T4" fmla="*/ 3 w 114"/>
                  <a:gd name="T5" fmla="*/ 49 h 354"/>
                  <a:gd name="T6" fmla="*/ 0 w 114"/>
                  <a:gd name="T7" fmla="*/ 66 h 354"/>
                  <a:gd name="T8" fmla="*/ 114 w 114"/>
                  <a:gd name="T9" fmla="*/ 354 h 354"/>
                  <a:gd name="T10" fmla="*/ 0 60000 65536"/>
                  <a:gd name="T11" fmla="*/ 0 60000 65536"/>
                  <a:gd name="T12" fmla="*/ 0 60000 65536"/>
                  <a:gd name="T13" fmla="*/ 0 60000 65536"/>
                  <a:gd name="T14" fmla="*/ 0 60000 65536"/>
                  <a:gd name="T15" fmla="*/ 0 w 114"/>
                  <a:gd name="T16" fmla="*/ 0 h 354"/>
                  <a:gd name="T17" fmla="*/ 114 w 114"/>
                  <a:gd name="T18" fmla="*/ 354 h 354"/>
                </a:gdLst>
                <a:ahLst/>
                <a:cxnLst>
                  <a:cxn ang="T10">
                    <a:pos x="T0" y="T1"/>
                  </a:cxn>
                  <a:cxn ang="T11">
                    <a:pos x="T2" y="T3"/>
                  </a:cxn>
                  <a:cxn ang="T12">
                    <a:pos x="T4" y="T5"/>
                  </a:cxn>
                  <a:cxn ang="T13">
                    <a:pos x="T6" y="T7"/>
                  </a:cxn>
                  <a:cxn ang="T14">
                    <a:pos x="T8" y="T9"/>
                  </a:cxn>
                </a:cxnLst>
                <a:rect l="T15" t="T16" r="T17" b="T18"/>
                <a:pathLst>
                  <a:path w="114" h="354">
                    <a:moveTo>
                      <a:pt x="72" y="0"/>
                    </a:moveTo>
                    <a:lnTo>
                      <a:pt x="58" y="7"/>
                    </a:lnTo>
                    <a:lnTo>
                      <a:pt x="3" y="49"/>
                    </a:lnTo>
                    <a:lnTo>
                      <a:pt x="0" y="66"/>
                    </a:lnTo>
                    <a:lnTo>
                      <a:pt x="114" y="354"/>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28" name="Group 384"/>
            <p:cNvGrpSpPr>
              <a:grpSpLocks/>
            </p:cNvGrpSpPr>
            <p:nvPr/>
          </p:nvGrpSpPr>
          <p:grpSpPr bwMode="auto">
            <a:xfrm>
              <a:off x="301627" y="4102100"/>
              <a:ext cx="1087439" cy="644525"/>
              <a:chOff x="342" y="2573"/>
              <a:chExt cx="636" cy="373"/>
            </a:xfrm>
          </p:grpSpPr>
          <p:sp>
            <p:nvSpPr>
              <p:cNvPr id="186686" name="Freeform 379"/>
              <p:cNvSpPr>
                <a:spLocks/>
              </p:cNvSpPr>
              <p:nvPr/>
            </p:nvSpPr>
            <p:spPr bwMode="auto">
              <a:xfrm>
                <a:off x="360" y="2573"/>
                <a:ext cx="429" cy="346"/>
              </a:xfrm>
              <a:custGeom>
                <a:avLst/>
                <a:gdLst>
                  <a:gd name="T0" fmla="*/ 2 w 429"/>
                  <a:gd name="T1" fmla="*/ 346 h 346"/>
                  <a:gd name="T2" fmla="*/ 12 w 429"/>
                  <a:gd name="T3" fmla="*/ 337 h 346"/>
                  <a:gd name="T4" fmla="*/ 126 w 429"/>
                  <a:gd name="T5" fmla="*/ 297 h 346"/>
                  <a:gd name="T6" fmla="*/ 227 w 429"/>
                  <a:gd name="T7" fmla="*/ 265 h 346"/>
                  <a:gd name="T8" fmla="*/ 330 w 429"/>
                  <a:gd name="T9" fmla="*/ 232 h 346"/>
                  <a:gd name="T10" fmla="*/ 429 w 429"/>
                  <a:gd name="T11" fmla="*/ 204 h 346"/>
                  <a:gd name="T12" fmla="*/ 0 w 429"/>
                  <a:gd name="T13" fmla="*/ 0 h 346"/>
                  <a:gd name="T14" fmla="*/ 2 w 429"/>
                  <a:gd name="T15" fmla="*/ 346 h 346"/>
                  <a:gd name="T16" fmla="*/ 0 60000 65536"/>
                  <a:gd name="T17" fmla="*/ 0 60000 65536"/>
                  <a:gd name="T18" fmla="*/ 0 60000 65536"/>
                  <a:gd name="T19" fmla="*/ 0 60000 65536"/>
                  <a:gd name="T20" fmla="*/ 0 60000 65536"/>
                  <a:gd name="T21" fmla="*/ 0 60000 65536"/>
                  <a:gd name="T22" fmla="*/ 0 60000 65536"/>
                  <a:gd name="T23" fmla="*/ 0 60000 65536"/>
                  <a:gd name="T24" fmla="*/ 0 w 429"/>
                  <a:gd name="T25" fmla="*/ 0 h 346"/>
                  <a:gd name="T26" fmla="*/ 429 w 429"/>
                  <a:gd name="T27" fmla="*/ 346 h 3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9" h="346">
                    <a:moveTo>
                      <a:pt x="2" y="346"/>
                    </a:moveTo>
                    <a:lnTo>
                      <a:pt x="12" y="337"/>
                    </a:lnTo>
                    <a:lnTo>
                      <a:pt x="126" y="297"/>
                    </a:lnTo>
                    <a:lnTo>
                      <a:pt x="227" y="265"/>
                    </a:lnTo>
                    <a:lnTo>
                      <a:pt x="330" y="232"/>
                    </a:lnTo>
                    <a:lnTo>
                      <a:pt x="429" y="204"/>
                    </a:lnTo>
                    <a:lnTo>
                      <a:pt x="0" y="0"/>
                    </a:lnTo>
                    <a:lnTo>
                      <a:pt x="2" y="34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687" name="Freeform 380"/>
              <p:cNvSpPr>
                <a:spLocks/>
              </p:cNvSpPr>
              <p:nvPr/>
            </p:nvSpPr>
            <p:spPr bwMode="auto">
              <a:xfrm>
                <a:off x="342" y="2589"/>
                <a:ext cx="360" cy="306"/>
              </a:xfrm>
              <a:custGeom>
                <a:avLst/>
                <a:gdLst>
                  <a:gd name="T0" fmla="*/ 24 w 360"/>
                  <a:gd name="T1" fmla="*/ 293 h 306"/>
                  <a:gd name="T2" fmla="*/ 80 w 360"/>
                  <a:gd name="T3" fmla="*/ 272 h 306"/>
                  <a:gd name="T4" fmla="*/ 17 w 360"/>
                  <a:gd name="T5" fmla="*/ 242 h 306"/>
                  <a:gd name="T6" fmla="*/ 18 w 360"/>
                  <a:gd name="T7" fmla="*/ 189 h 306"/>
                  <a:gd name="T8" fmla="*/ 141 w 360"/>
                  <a:gd name="T9" fmla="*/ 252 h 306"/>
                  <a:gd name="T10" fmla="*/ 189 w 360"/>
                  <a:gd name="T11" fmla="*/ 237 h 306"/>
                  <a:gd name="T12" fmla="*/ 17 w 360"/>
                  <a:gd name="T13" fmla="*/ 152 h 306"/>
                  <a:gd name="T14" fmla="*/ 18 w 360"/>
                  <a:gd name="T15" fmla="*/ 96 h 306"/>
                  <a:gd name="T16" fmla="*/ 246 w 360"/>
                  <a:gd name="T17" fmla="*/ 216 h 306"/>
                  <a:gd name="T18" fmla="*/ 288 w 360"/>
                  <a:gd name="T19" fmla="*/ 206 h 306"/>
                  <a:gd name="T20" fmla="*/ 20 w 360"/>
                  <a:gd name="T21" fmla="*/ 63 h 306"/>
                  <a:gd name="T22" fmla="*/ 21 w 360"/>
                  <a:gd name="T23" fmla="*/ 17 h 306"/>
                  <a:gd name="T24" fmla="*/ 342 w 360"/>
                  <a:gd name="T25" fmla="*/ 183 h 306"/>
                  <a:gd name="T26" fmla="*/ 360 w 360"/>
                  <a:gd name="T27" fmla="*/ 179 h 306"/>
                  <a:gd name="T28" fmla="*/ 15 w 360"/>
                  <a:gd name="T29" fmla="*/ 0 h 306"/>
                  <a:gd name="T30" fmla="*/ 0 w 360"/>
                  <a:gd name="T31" fmla="*/ 33 h 306"/>
                  <a:gd name="T32" fmla="*/ 3 w 360"/>
                  <a:gd name="T33" fmla="*/ 249 h 306"/>
                  <a:gd name="T34" fmla="*/ 2 w 360"/>
                  <a:gd name="T35" fmla="*/ 306 h 306"/>
                  <a:gd name="T36" fmla="*/ 24 w 360"/>
                  <a:gd name="T37" fmla="*/ 293 h 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306"/>
                  <a:gd name="T59" fmla="*/ 360 w 360"/>
                  <a:gd name="T60" fmla="*/ 306 h 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306">
                    <a:moveTo>
                      <a:pt x="24" y="293"/>
                    </a:moveTo>
                    <a:lnTo>
                      <a:pt x="80" y="272"/>
                    </a:lnTo>
                    <a:lnTo>
                      <a:pt x="17" y="242"/>
                    </a:lnTo>
                    <a:lnTo>
                      <a:pt x="18" y="189"/>
                    </a:lnTo>
                    <a:lnTo>
                      <a:pt x="141" y="252"/>
                    </a:lnTo>
                    <a:lnTo>
                      <a:pt x="189" y="237"/>
                    </a:lnTo>
                    <a:lnTo>
                      <a:pt x="17" y="152"/>
                    </a:lnTo>
                    <a:lnTo>
                      <a:pt x="18" y="96"/>
                    </a:lnTo>
                    <a:lnTo>
                      <a:pt x="246" y="216"/>
                    </a:lnTo>
                    <a:lnTo>
                      <a:pt x="288" y="206"/>
                    </a:lnTo>
                    <a:lnTo>
                      <a:pt x="20" y="63"/>
                    </a:lnTo>
                    <a:lnTo>
                      <a:pt x="21" y="17"/>
                    </a:lnTo>
                    <a:lnTo>
                      <a:pt x="342" y="183"/>
                    </a:lnTo>
                    <a:lnTo>
                      <a:pt x="360" y="179"/>
                    </a:lnTo>
                    <a:lnTo>
                      <a:pt x="15" y="0"/>
                    </a:lnTo>
                    <a:lnTo>
                      <a:pt x="0" y="33"/>
                    </a:lnTo>
                    <a:lnTo>
                      <a:pt x="3" y="249"/>
                    </a:lnTo>
                    <a:lnTo>
                      <a:pt x="2" y="306"/>
                    </a:lnTo>
                    <a:lnTo>
                      <a:pt x="24" y="293"/>
                    </a:lnTo>
                    <a:close/>
                  </a:path>
                </a:pathLst>
              </a:custGeom>
              <a:solidFill>
                <a:schemeClr val="tx1"/>
              </a:solidFill>
              <a:ln w="9525" cap="flat" cmpd="sng">
                <a:solidFill>
                  <a:schemeClr val="tx1"/>
                </a:solidFill>
                <a:prstDash val="solid"/>
                <a:round/>
                <a:headEnd/>
                <a:tailEnd/>
              </a:ln>
            </p:spPr>
            <p:txBody>
              <a:bodyPr/>
              <a:lstStyle/>
              <a:p>
                <a:endParaRPr lang="en-US" dirty="0"/>
              </a:p>
            </p:txBody>
          </p:sp>
          <p:sp>
            <p:nvSpPr>
              <p:cNvPr id="186688" name="Freeform 381"/>
              <p:cNvSpPr>
                <a:spLocks/>
              </p:cNvSpPr>
              <p:nvPr/>
            </p:nvSpPr>
            <p:spPr bwMode="auto">
              <a:xfrm>
                <a:off x="363" y="2817"/>
                <a:ext cx="78" cy="45"/>
              </a:xfrm>
              <a:custGeom>
                <a:avLst/>
                <a:gdLst>
                  <a:gd name="T0" fmla="*/ 0 w 78"/>
                  <a:gd name="T1" fmla="*/ 0 h 45"/>
                  <a:gd name="T2" fmla="*/ 78 w 78"/>
                  <a:gd name="T3" fmla="*/ 39 h 45"/>
                  <a:gd name="T4" fmla="*/ 63 w 78"/>
                  <a:gd name="T5" fmla="*/ 45 h 45"/>
                  <a:gd name="T6" fmla="*/ 0 60000 65536"/>
                  <a:gd name="T7" fmla="*/ 0 60000 65536"/>
                  <a:gd name="T8" fmla="*/ 0 60000 65536"/>
                  <a:gd name="T9" fmla="*/ 0 w 78"/>
                  <a:gd name="T10" fmla="*/ 0 h 45"/>
                  <a:gd name="T11" fmla="*/ 78 w 78"/>
                  <a:gd name="T12" fmla="*/ 45 h 45"/>
                </a:gdLst>
                <a:ahLst/>
                <a:cxnLst>
                  <a:cxn ang="T6">
                    <a:pos x="T0" y="T1"/>
                  </a:cxn>
                  <a:cxn ang="T7">
                    <a:pos x="T2" y="T3"/>
                  </a:cxn>
                  <a:cxn ang="T8">
                    <a:pos x="T4" y="T5"/>
                  </a:cxn>
                </a:cxnLst>
                <a:rect l="T9" t="T10" r="T11" b="T12"/>
                <a:pathLst>
                  <a:path w="78" h="45">
                    <a:moveTo>
                      <a:pt x="0" y="0"/>
                    </a:moveTo>
                    <a:lnTo>
                      <a:pt x="78" y="39"/>
                    </a:lnTo>
                    <a:lnTo>
                      <a:pt x="63" y="45"/>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689" name="Freeform 382"/>
              <p:cNvSpPr>
                <a:spLocks/>
              </p:cNvSpPr>
              <p:nvPr/>
            </p:nvSpPr>
            <p:spPr bwMode="auto">
              <a:xfrm>
                <a:off x="362" y="2726"/>
                <a:ext cx="189" cy="102"/>
              </a:xfrm>
              <a:custGeom>
                <a:avLst/>
                <a:gdLst>
                  <a:gd name="T0" fmla="*/ 0 w 189"/>
                  <a:gd name="T1" fmla="*/ 0 h 102"/>
                  <a:gd name="T2" fmla="*/ 189 w 189"/>
                  <a:gd name="T3" fmla="*/ 97 h 102"/>
                  <a:gd name="T4" fmla="*/ 175 w 189"/>
                  <a:gd name="T5" fmla="*/ 102 h 102"/>
                  <a:gd name="T6" fmla="*/ 0 60000 65536"/>
                  <a:gd name="T7" fmla="*/ 0 60000 65536"/>
                  <a:gd name="T8" fmla="*/ 0 60000 65536"/>
                  <a:gd name="T9" fmla="*/ 0 w 189"/>
                  <a:gd name="T10" fmla="*/ 0 h 102"/>
                  <a:gd name="T11" fmla="*/ 189 w 189"/>
                  <a:gd name="T12" fmla="*/ 102 h 102"/>
                </a:gdLst>
                <a:ahLst/>
                <a:cxnLst>
                  <a:cxn ang="T6">
                    <a:pos x="T0" y="T1"/>
                  </a:cxn>
                  <a:cxn ang="T7">
                    <a:pos x="T2" y="T3"/>
                  </a:cxn>
                  <a:cxn ang="T8">
                    <a:pos x="T4" y="T5"/>
                  </a:cxn>
                </a:cxnLst>
                <a:rect l="T9" t="T10" r="T11" b="T12"/>
                <a:pathLst>
                  <a:path w="189" h="102">
                    <a:moveTo>
                      <a:pt x="0" y="0"/>
                    </a:moveTo>
                    <a:lnTo>
                      <a:pt x="189" y="97"/>
                    </a:lnTo>
                    <a:lnTo>
                      <a:pt x="175" y="102"/>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690" name="Freeform 383"/>
              <p:cNvSpPr>
                <a:spLocks/>
              </p:cNvSpPr>
              <p:nvPr/>
            </p:nvSpPr>
            <p:spPr bwMode="auto">
              <a:xfrm>
                <a:off x="365" y="2637"/>
                <a:ext cx="288" cy="159"/>
              </a:xfrm>
              <a:custGeom>
                <a:avLst/>
                <a:gdLst>
                  <a:gd name="T0" fmla="*/ 0 w 288"/>
                  <a:gd name="T1" fmla="*/ 0 h 159"/>
                  <a:gd name="T2" fmla="*/ 288 w 288"/>
                  <a:gd name="T3" fmla="*/ 155 h 159"/>
                  <a:gd name="T4" fmla="*/ 270 w 288"/>
                  <a:gd name="T5" fmla="*/ 159 h 159"/>
                  <a:gd name="T6" fmla="*/ 0 60000 65536"/>
                  <a:gd name="T7" fmla="*/ 0 60000 65536"/>
                  <a:gd name="T8" fmla="*/ 0 60000 65536"/>
                  <a:gd name="T9" fmla="*/ 0 w 288"/>
                  <a:gd name="T10" fmla="*/ 0 h 159"/>
                  <a:gd name="T11" fmla="*/ 288 w 288"/>
                  <a:gd name="T12" fmla="*/ 159 h 159"/>
                </a:gdLst>
                <a:ahLst/>
                <a:cxnLst>
                  <a:cxn ang="T6">
                    <a:pos x="T0" y="T1"/>
                  </a:cxn>
                  <a:cxn ang="T7">
                    <a:pos x="T2" y="T3"/>
                  </a:cxn>
                  <a:cxn ang="T8">
                    <a:pos x="T4" y="T5"/>
                  </a:cxn>
                </a:cxnLst>
                <a:rect l="T9" t="T10" r="T11" b="T12"/>
                <a:pathLst>
                  <a:path w="288" h="159">
                    <a:moveTo>
                      <a:pt x="0" y="0"/>
                    </a:moveTo>
                    <a:lnTo>
                      <a:pt x="288" y="155"/>
                    </a:lnTo>
                    <a:lnTo>
                      <a:pt x="270" y="159"/>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29" name="Group 378"/>
              <p:cNvGrpSpPr>
                <a:grpSpLocks/>
              </p:cNvGrpSpPr>
              <p:nvPr/>
            </p:nvGrpSpPr>
            <p:grpSpPr bwMode="auto">
              <a:xfrm>
                <a:off x="464" y="2709"/>
                <a:ext cx="514" cy="237"/>
                <a:chOff x="464" y="2709"/>
                <a:chExt cx="514" cy="237"/>
              </a:xfrm>
            </p:grpSpPr>
            <p:sp>
              <p:nvSpPr>
                <p:cNvPr id="186692" name="Freeform 374"/>
                <p:cNvSpPr>
                  <a:spLocks/>
                </p:cNvSpPr>
                <p:nvPr/>
              </p:nvSpPr>
              <p:spPr bwMode="auto">
                <a:xfrm>
                  <a:off x="464" y="2774"/>
                  <a:ext cx="514" cy="172"/>
                </a:xfrm>
                <a:custGeom>
                  <a:avLst/>
                  <a:gdLst>
                    <a:gd name="T0" fmla="*/ 0 w 514"/>
                    <a:gd name="T1" fmla="*/ 142 h 172"/>
                    <a:gd name="T2" fmla="*/ 58 w 514"/>
                    <a:gd name="T3" fmla="*/ 169 h 172"/>
                    <a:gd name="T4" fmla="*/ 82 w 514"/>
                    <a:gd name="T5" fmla="*/ 172 h 172"/>
                    <a:gd name="T6" fmla="*/ 262 w 514"/>
                    <a:gd name="T7" fmla="*/ 157 h 172"/>
                    <a:gd name="T8" fmla="*/ 277 w 514"/>
                    <a:gd name="T9" fmla="*/ 156 h 172"/>
                    <a:gd name="T10" fmla="*/ 292 w 514"/>
                    <a:gd name="T11" fmla="*/ 151 h 172"/>
                    <a:gd name="T12" fmla="*/ 486 w 514"/>
                    <a:gd name="T13" fmla="*/ 87 h 172"/>
                    <a:gd name="T14" fmla="*/ 513 w 514"/>
                    <a:gd name="T15" fmla="*/ 75 h 172"/>
                    <a:gd name="T16" fmla="*/ 514 w 514"/>
                    <a:gd name="T17" fmla="*/ 60 h 172"/>
                    <a:gd name="T18" fmla="*/ 508 w 514"/>
                    <a:gd name="T19" fmla="*/ 42 h 172"/>
                    <a:gd name="T20" fmla="*/ 498 w 514"/>
                    <a:gd name="T21" fmla="*/ 33 h 172"/>
                    <a:gd name="T22" fmla="*/ 403 w 514"/>
                    <a:gd name="T23" fmla="*/ 0 h 172"/>
                    <a:gd name="T24" fmla="*/ 376 w 514"/>
                    <a:gd name="T25" fmla="*/ 0 h 172"/>
                    <a:gd name="T26" fmla="*/ 352 w 514"/>
                    <a:gd name="T27" fmla="*/ 3 h 172"/>
                    <a:gd name="T28" fmla="*/ 342 w 514"/>
                    <a:gd name="T29" fmla="*/ 6 h 172"/>
                    <a:gd name="T30" fmla="*/ 294 w 514"/>
                    <a:gd name="T31" fmla="*/ 13 h 172"/>
                    <a:gd name="T32" fmla="*/ 276 w 514"/>
                    <a:gd name="T33" fmla="*/ 18 h 172"/>
                    <a:gd name="T34" fmla="*/ 82 w 514"/>
                    <a:gd name="T35" fmla="*/ 81 h 172"/>
                    <a:gd name="T36" fmla="*/ 61 w 514"/>
                    <a:gd name="T37" fmla="*/ 87 h 172"/>
                    <a:gd name="T38" fmla="*/ 39 w 514"/>
                    <a:gd name="T39" fmla="*/ 96 h 172"/>
                    <a:gd name="T40" fmla="*/ 9 w 514"/>
                    <a:gd name="T41" fmla="*/ 108 h 172"/>
                    <a:gd name="T42" fmla="*/ 0 w 514"/>
                    <a:gd name="T43" fmla="*/ 120 h 172"/>
                    <a:gd name="T44" fmla="*/ 0 w 514"/>
                    <a:gd name="T45" fmla="*/ 142 h 1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4"/>
                    <a:gd name="T70" fmla="*/ 0 h 172"/>
                    <a:gd name="T71" fmla="*/ 514 w 514"/>
                    <a:gd name="T72" fmla="*/ 172 h 1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4" h="172">
                      <a:moveTo>
                        <a:pt x="0" y="142"/>
                      </a:moveTo>
                      <a:lnTo>
                        <a:pt x="58" y="169"/>
                      </a:lnTo>
                      <a:lnTo>
                        <a:pt x="82" y="172"/>
                      </a:lnTo>
                      <a:lnTo>
                        <a:pt x="262" y="157"/>
                      </a:lnTo>
                      <a:lnTo>
                        <a:pt x="277" y="156"/>
                      </a:lnTo>
                      <a:lnTo>
                        <a:pt x="292" y="151"/>
                      </a:lnTo>
                      <a:lnTo>
                        <a:pt x="486" y="87"/>
                      </a:lnTo>
                      <a:lnTo>
                        <a:pt x="513" y="75"/>
                      </a:lnTo>
                      <a:lnTo>
                        <a:pt x="514" y="60"/>
                      </a:lnTo>
                      <a:lnTo>
                        <a:pt x="508" y="42"/>
                      </a:lnTo>
                      <a:lnTo>
                        <a:pt x="498" y="33"/>
                      </a:lnTo>
                      <a:lnTo>
                        <a:pt x="403" y="0"/>
                      </a:lnTo>
                      <a:lnTo>
                        <a:pt x="376" y="0"/>
                      </a:lnTo>
                      <a:lnTo>
                        <a:pt x="352" y="3"/>
                      </a:lnTo>
                      <a:lnTo>
                        <a:pt x="342" y="6"/>
                      </a:lnTo>
                      <a:lnTo>
                        <a:pt x="294" y="13"/>
                      </a:lnTo>
                      <a:lnTo>
                        <a:pt x="276" y="18"/>
                      </a:lnTo>
                      <a:lnTo>
                        <a:pt x="82" y="81"/>
                      </a:lnTo>
                      <a:lnTo>
                        <a:pt x="61" y="87"/>
                      </a:lnTo>
                      <a:lnTo>
                        <a:pt x="39" y="96"/>
                      </a:lnTo>
                      <a:lnTo>
                        <a:pt x="9" y="108"/>
                      </a:lnTo>
                      <a:lnTo>
                        <a:pt x="0" y="120"/>
                      </a:lnTo>
                      <a:lnTo>
                        <a:pt x="0" y="14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693" name="Freeform 375"/>
                <p:cNvSpPr>
                  <a:spLocks/>
                </p:cNvSpPr>
                <p:nvPr/>
              </p:nvSpPr>
              <p:spPr bwMode="auto">
                <a:xfrm>
                  <a:off x="464" y="2824"/>
                  <a:ext cx="513" cy="109"/>
                </a:xfrm>
                <a:custGeom>
                  <a:avLst/>
                  <a:gdLst>
                    <a:gd name="T0" fmla="*/ 0 w 513"/>
                    <a:gd name="T1" fmla="*/ 75 h 109"/>
                    <a:gd name="T2" fmla="*/ 66 w 513"/>
                    <a:gd name="T3" fmla="*/ 107 h 109"/>
                    <a:gd name="T4" fmla="*/ 79 w 513"/>
                    <a:gd name="T5" fmla="*/ 109 h 109"/>
                    <a:gd name="T6" fmla="*/ 255 w 513"/>
                    <a:gd name="T7" fmla="*/ 94 h 109"/>
                    <a:gd name="T8" fmla="*/ 280 w 513"/>
                    <a:gd name="T9" fmla="*/ 89 h 109"/>
                    <a:gd name="T10" fmla="*/ 505 w 513"/>
                    <a:gd name="T11" fmla="*/ 16 h 109"/>
                    <a:gd name="T12" fmla="*/ 513 w 513"/>
                    <a:gd name="T13" fmla="*/ 0 h 109"/>
                    <a:gd name="T14" fmla="*/ 0 60000 65536"/>
                    <a:gd name="T15" fmla="*/ 0 60000 65536"/>
                    <a:gd name="T16" fmla="*/ 0 60000 65536"/>
                    <a:gd name="T17" fmla="*/ 0 60000 65536"/>
                    <a:gd name="T18" fmla="*/ 0 60000 65536"/>
                    <a:gd name="T19" fmla="*/ 0 60000 65536"/>
                    <a:gd name="T20" fmla="*/ 0 60000 65536"/>
                    <a:gd name="T21" fmla="*/ 0 w 513"/>
                    <a:gd name="T22" fmla="*/ 0 h 109"/>
                    <a:gd name="T23" fmla="*/ 513 w 513"/>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109">
                      <a:moveTo>
                        <a:pt x="0" y="75"/>
                      </a:moveTo>
                      <a:lnTo>
                        <a:pt x="66" y="107"/>
                      </a:lnTo>
                      <a:lnTo>
                        <a:pt x="79" y="109"/>
                      </a:lnTo>
                      <a:lnTo>
                        <a:pt x="255" y="94"/>
                      </a:lnTo>
                      <a:lnTo>
                        <a:pt x="280" y="89"/>
                      </a:lnTo>
                      <a:lnTo>
                        <a:pt x="505" y="16"/>
                      </a:lnTo>
                      <a:lnTo>
                        <a:pt x="513"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694" name="Oval 376"/>
                <p:cNvSpPr>
                  <a:spLocks noChangeArrowheads="1"/>
                </p:cNvSpPr>
                <p:nvPr/>
              </p:nvSpPr>
              <p:spPr bwMode="auto">
                <a:xfrm rot="-825278">
                  <a:off x="534" y="2865"/>
                  <a:ext cx="107"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6695" name="Oval 377"/>
                <p:cNvSpPr>
                  <a:spLocks noChangeArrowheads="1"/>
                </p:cNvSpPr>
                <p:nvPr/>
              </p:nvSpPr>
              <p:spPr bwMode="auto">
                <a:xfrm rot="-825278">
                  <a:off x="738" y="2786"/>
                  <a:ext cx="107"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6696" name="Freeform 373"/>
                <p:cNvSpPr>
                  <a:spLocks/>
                </p:cNvSpPr>
                <p:nvPr/>
              </p:nvSpPr>
              <p:spPr bwMode="auto">
                <a:xfrm>
                  <a:off x="551" y="2709"/>
                  <a:ext cx="270" cy="195"/>
                </a:xfrm>
                <a:custGeom>
                  <a:avLst/>
                  <a:gdLst>
                    <a:gd name="T0" fmla="*/ 0 w 270"/>
                    <a:gd name="T1" fmla="*/ 186 h 195"/>
                    <a:gd name="T2" fmla="*/ 15 w 270"/>
                    <a:gd name="T3" fmla="*/ 195 h 195"/>
                    <a:gd name="T4" fmla="*/ 40 w 270"/>
                    <a:gd name="T5" fmla="*/ 192 h 195"/>
                    <a:gd name="T6" fmla="*/ 55 w 270"/>
                    <a:gd name="T7" fmla="*/ 188 h 195"/>
                    <a:gd name="T8" fmla="*/ 61 w 270"/>
                    <a:gd name="T9" fmla="*/ 176 h 195"/>
                    <a:gd name="T10" fmla="*/ 58 w 270"/>
                    <a:gd name="T11" fmla="*/ 164 h 195"/>
                    <a:gd name="T12" fmla="*/ 70 w 270"/>
                    <a:gd name="T13" fmla="*/ 120 h 195"/>
                    <a:gd name="T14" fmla="*/ 94 w 270"/>
                    <a:gd name="T15" fmla="*/ 89 h 195"/>
                    <a:gd name="T16" fmla="*/ 123 w 270"/>
                    <a:gd name="T17" fmla="*/ 68 h 195"/>
                    <a:gd name="T18" fmla="*/ 151 w 270"/>
                    <a:gd name="T19" fmla="*/ 57 h 195"/>
                    <a:gd name="T20" fmla="*/ 174 w 270"/>
                    <a:gd name="T21" fmla="*/ 59 h 195"/>
                    <a:gd name="T22" fmla="*/ 193 w 270"/>
                    <a:gd name="T23" fmla="*/ 69 h 195"/>
                    <a:gd name="T24" fmla="*/ 205 w 270"/>
                    <a:gd name="T25" fmla="*/ 83 h 195"/>
                    <a:gd name="T26" fmla="*/ 211 w 270"/>
                    <a:gd name="T27" fmla="*/ 99 h 195"/>
                    <a:gd name="T28" fmla="*/ 231 w 270"/>
                    <a:gd name="T29" fmla="*/ 108 h 195"/>
                    <a:gd name="T30" fmla="*/ 249 w 270"/>
                    <a:gd name="T31" fmla="*/ 105 h 195"/>
                    <a:gd name="T32" fmla="*/ 265 w 270"/>
                    <a:gd name="T33" fmla="*/ 101 h 195"/>
                    <a:gd name="T34" fmla="*/ 270 w 270"/>
                    <a:gd name="T35" fmla="*/ 92 h 195"/>
                    <a:gd name="T36" fmla="*/ 247 w 270"/>
                    <a:gd name="T37" fmla="*/ 47 h 195"/>
                    <a:gd name="T38" fmla="*/ 223 w 270"/>
                    <a:gd name="T39" fmla="*/ 20 h 195"/>
                    <a:gd name="T40" fmla="*/ 190 w 270"/>
                    <a:gd name="T41" fmla="*/ 3 h 195"/>
                    <a:gd name="T42" fmla="*/ 138 w 270"/>
                    <a:gd name="T43" fmla="*/ 0 h 195"/>
                    <a:gd name="T44" fmla="*/ 105 w 270"/>
                    <a:gd name="T45" fmla="*/ 11 h 195"/>
                    <a:gd name="T46" fmla="*/ 76 w 270"/>
                    <a:gd name="T47" fmla="*/ 30 h 195"/>
                    <a:gd name="T48" fmla="*/ 49 w 270"/>
                    <a:gd name="T49" fmla="*/ 56 h 195"/>
                    <a:gd name="T50" fmla="*/ 28 w 270"/>
                    <a:gd name="T51" fmla="*/ 86 h 195"/>
                    <a:gd name="T52" fmla="*/ 13 w 270"/>
                    <a:gd name="T53" fmla="*/ 116 h 195"/>
                    <a:gd name="T54" fmla="*/ 6 w 270"/>
                    <a:gd name="T55" fmla="*/ 149 h 195"/>
                    <a:gd name="T56" fmla="*/ 0 w 270"/>
                    <a:gd name="T57" fmla="*/ 186 h 1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0"/>
                    <a:gd name="T88" fmla="*/ 0 h 195"/>
                    <a:gd name="T89" fmla="*/ 270 w 270"/>
                    <a:gd name="T90" fmla="*/ 195 h 1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0" h="195">
                      <a:moveTo>
                        <a:pt x="0" y="186"/>
                      </a:moveTo>
                      <a:lnTo>
                        <a:pt x="15" y="195"/>
                      </a:lnTo>
                      <a:lnTo>
                        <a:pt x="40" y="192"/>
                      </a:lnTo>
                      <a:lnTo>
                        <a:pt x="55" y="188"/>
                      </a:lnTo>
                      <a:lnTo>
                        <a:pt x="61" y="176"/>
                      </a:lnTo>
                      <a:lnTo>
                        <a:pt x="58" y="164"/>
                      </a:lnTo>
                      <a:lnTo>
                        <a:pt x="70" y="120"/>
                      </a:lnTo>
                      <a:lnTo>
                        <a:pt x="94" y="89"/>
                      </a:lnTo>
                      <a:lnTo>
                        <a:pt x="123" y="68"/>
                      </a:lnTo>
                      <a:lnTo>
                        <a:pt x="151" y="57"/>
                      </a:lnTo>
                      <a:lnTo>
                        <a:pt x="174" y="59"/>
                      </a:lnTo>
                      <a:lnTo>
                        <a:pt x="193" y="69"/>
                      </a:lnTo>
                      <a:lnTo>
                        <a:pt x="205" y="83"/>
                      </a:lnTo>
                      <a:lnTo>
                        <a:pt x="211" y="99"/>
                      </a:lnTo>
                      <a:lnTo>
                        <a:pt x="231" y="108"/>
                      </a:lnTo>
                      <a:lnTo>
                        <a:pt x="249" y="105"/>
                      </a:lnTo>
                      <a:lnTo>
                        <a:pt x="265" y="101"/>
                      </a:lnTo>
                      <a:lnTo>
                        <a:pt x="270" y="92"/>
                      </a:lnTo>
                      <a:lnTo>
                        <a:pt x="247" y="47"/>
                      </a:lnTo>
                      <a:lnTo>
                        <a:pt x="223" y="20"/>
                      </a:lnTo>
                      <a:lnTo>
                        <a:pt x="190" y="3"/>
                      </a:lnTo>
                      <a:lnTo>
                        <a:pt x="138" y="0"/>
                      </a:lnTo>
                      <a:lnTo>
                        <a:pt x="105" y="11"/>
                      </a:lnTo>
                      <a:lnTo>
                        <a:pt x="76" y="30"/>
                      </a:lnTo>
                      <a:lnTo>
                        <a:pt x="49" y="56"/>
                      </a:lnTo>
                      <a:lnTo>
                        <a:pt x="28" y="86"/>
                      </a:lnTo>
                      <a:lnTo>
                        <a:pt x="13" y="116"/>
                      </a:lnTo>
                      <a:lnTo>
                        <a:pt x="6" y="149"/>
                      </a:lnTo>
                      <a:lnTo>
                        <a:pt x="0" y="186"/>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sp>
          <p:nvSpPr>
            <p:cNvPr id="186423" name="Freeform 416"/>
            <p:cNvSpPr>
              <a:spLocks/>
            </p:cNvSpPr>
            <p:nvPr/>
          </p:nvSpPr>
          <p:spPr bwMode="auto">
            <a:xfrm>
              <a:off x="4103689" y="4694240"/>
              <a:ext cx="122237" cy="668337"/>
            </a:xfrm>
            <a:custGeom>
              <a:avLst/>
              <a:gdLst>
                <a:gd name="T0" fmla="*/ 100166 w 72"/>
                <a:gd name="T1" fmla="*/ 1727 h 387"/>
                <a:gd name="T2" fmla="*/ 39048 w 72"/>
                <a:gd name="T3" fmla="*/ 12089 h 387"/>
                <a:gd name="T4" fmla="*/ 40746 w 72"/>
                <a:gd name="T5" fmla="*/ 108799 h 387"/>
                <a:gd name="T6" fmla="*/ 59421 w 72"/>
                <a:gd name="T7" fmla="*/ 110526 h 387"/>
                <a:gd name="T8" fmla="*/ 81491 w 72"/>
                <a:gd name="T9" fmla="*/ 98437 h 387"/>
                <a:gd name="T10" fmla="*/ 76398 w 72"/>
                <a:gd name="T11" fmla="*/ 284950 h 387"/>
                <a:gd name="T12" fmla="*/ 61119 w 72"/>
                <a:gd name="T13" fmla="*/ 291858 h 387"/>
                <a:gd name="T14" fmla="*/ 44141 w 72"/>
                <a:gd name="T15" fmla="*/ 295312 h 387"/>
                <a:gd name="T16" fmla="*/ 0 w 72"/>
                <a:gd name="T17" fmla="*/ 524999 h 387"/>
                <a:gd name="T18" fmla="*/ 0 w 72"/>
                <a:gd name="T19" fmla="*/ 657975 h 387"/>
                <a:gd name="T20" fmla="*/ 23768 w 72"/>
                <a:gd name="T21" fmla="*/ 668337 h 387"/>
                <a:gd name="T22" fmla="*/ 50932 w 72"/>
                <a:gd name="T23" fmla="*/ 663156 h 387"/>
                <a:gd name="T24" fmla="*/ 89980 w 72"/>
                <a:gd name="T25" fmla="*/ 647613 h 387"/>
                <a:gd name="T26" fmla="*/ 56025 w 72"/>
                <a:gd name="T27" fmla="*/ 659702 h 387"/>
                <a:gd name="T28" fmla="*/ 105260 w 72"/>
                <a:gd name="T29" fmla="*/ 556084 h 387"/>
                <a:gd name="T30" fmla="*/ 122237 w 72"/>
                <a:gd name="T31" fmla="*/ 0 h 387"/>
                <a:gd name="T32" fmla="*/ 100166 w 72"/>
                <a:gd name="T33" fmla="*/ 1727 h 3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387"/>
                <a:gd name="T53" fmla="*/ 72 w 72"/>
                <a:gd name="T54" fmla="*/ 387 h 3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387">
                  <a:moveTo>
                    <a:pt x="59" y="1"/>
                  </a:moveTo>
                  <a:lnTo>
                    <a:pt x="23" y="7"/>
                  </a:lnTo>
                  <a:lnTo>
                    <a:pt x="24" y="63"/>
                  </a:lnTo>
                  <a:lnTo>
                    <a:pt x="35" y="64"/>
                  </a:lnTo>
                  <a:lnTo>
                    <a:pt x="48" y="57"/>
                  </a:lnTo>
                  <a:lnTo>
                    <a:pt x="45" y="165"/>
                  </a:lnTo>
                  <a:lnTo>
                    <a:pt x="36" y="169"/>
                  </a:lnTo>
                  <a:lnTo>
                    <a:pt x="26" y="171"/>
                  </a:lnTo>
                  <a:lnTo>
                    <a:pt x="0" y="304"/>
                  </a:lnTo>
                  <a:lnTo>
                    <a:pt x="0" y="381"/>
                  </a:lnTo>
                  <a:lnTo>
                    <a:pt x="14" y="387"/>
                  </a:lnTo>
                  <a:lnTo>
                    <a:pt x="30" y="384"/>
                  </a:lnTo>
                  <a:lnTo>
                    <a:pt x="53" y="375"/>
                  </a:lnTo>
                  <a:lnTo>
                    <a:pt x="33" y="382"/>
                  </a:lnTo>
                  <a:lnTo>
                    <a:pt x="62" y="322"/>
                  </a:lnTo>
                  <a:lnTo>
                    <a:pt x="72" y="0"/>
                  </a:lnTo>
                  <a:lnTo>
                    <a:pt x="59" y="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24" name="Freeform 417"/>
            <p:cNvSpPr>
              <a:spLocks/>
            </p:cNvSpPr>
            <p:nvPr/>
          </p:nvSpPr>
          <p:spPr bwMode="auto">
            <a:xfrm>
              <a:off x="4075114" y="5346701"/>
              <a:ext cx="128587" cy="995363"/>
            </a:xfrm>
            <a:custGeom>
              <a:avLst/>
              <a:gdLst>
                <a:gd name="T0" fmla="*/ 25717 w 75"/>
                <a:gd name="T1" fmla="*/ 17281 h 576"/>
                <a:gd name="T2" fmla="*/ 20574 w 75"/>
                <a:gd name="T3" fmla="*/ 181446 h 576"/>
                <a:gd name="T4" fmla="*/ 46291 w 75"/>
                <a:gd name="T5" fmla="*/ 196999 h 576"/>
                <a:gd name="T6" fmla="*/ 82296 w 75"/>
                <a:gd name="T7" fmla="*/ 191815 h 576"/>
                <a:gd name="T8" fmla="*/ 82296 w 75"/>
                <a:gd name="T9" fmla="*/ 362893 h 576"/>
                <a:gd name="T10" fmla="*/ 66865 w 75"/>
                <a:gd name="T11" fmla="*/ 373261 h 576"/>
                <a:gd name="T12" fmla="*/ 36004 w 75"/>
                <a:gd name="T13" fmla="*/ 373261 h 576"/>
                <a:gd name="T14" fmla="*/ 17145 w 75"/>
                <a:gd name="T15" fmla="*/ 362893 h 576"/>
                <a:gd name="T16" fmla="*/ 10287 w 75"/>
                <a:gd name="T17" fmla="*/ 554707 h 576"/>
                <a:gd name="T18" fmla="*/ 27432 w 75"/>
                <a:gd name="T19" fmla="*/ 561620 h 576"/>
                <a:gd name="T20" fmla="*/ 53149 w 75"/>
                <a:gd name="T21" fmla="*/ 565076 h 576"/>
                <a:gd name="T22" fmla="*/ 82296 w 75"/>
                <a:gd name="T23" fmla="*/ 544339 h 576"/>
                <a:gd name="T24" fmla="*/ 73723 w 75"/>
                <a:gd name="T25" fmla="*/ 715417 h 576"/>
                <a:gd name="T26" fmla="*/ 32575 w 75"/>
                <a:gd name="T27" fmla="*/ 732698 h 576"/>
                <a:gd name="T28" fmla="*/ 5143 w 75"/>
                <a:gd name="T29" fmla="*/ 730970 h 576"/>
                <a:gd name="T30" fmla="*/ 6858 w 75"/>
                <a:gd name="T31" fmla="*/ 751706 h 576"/>
                <a:gd name="T32" fmla="*/ 0 w 75"/>
                <a:gd name="T33" fmla="*/ 991907 h 576"/>
                <a:gd name="T34" fmla="*/ 92583 w 75"/>
                <a:gd name="T35" fmla="*/ 995363 h 576"/>
                <a:gd name="T36" fmla="*/ 128587 w 75"/>
                <a:gd name="T37" fmla="*/ 0 h 576"/>
                <a:gd name="T38" fmla="*/ 97726 w 75"/>
                <a:gd name="T39" fmla="*/ 10368 h 576"/>
                <a:gd name="T40" fmla="*/ 66865 w 75"/>
                <a:gd name="T41" fmla="*/ 17281 h 576"/>
                <a:gd name="T42" fmla="*/ 25717 w 75"/>
                <a:gd name="T43" fmla="*/ 17281 h 5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
                <a:gd name="T67" fmla="*/ 0 h 576"/>
                <a:gd name="T68" fmla="*/ 75 w 75"/>
                <a:gd name="T69" fmla="*/ 576 h 5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 h="576">
                  <a:moveTo>
                    <a:pt x="15" y="10"/>
                  </a:moveTo>
                  <a:lnTo>
                    <a:pt x="12" y="105"/>
                  </a:lnTo>
                  <a:lnTo>
                    <a:pt x="27" y="114"/>
                  </a:lnTo>
                  <a:lnTo>
                    <a:pt x="48" y="111"/>
                  </a:lnTo>
                  <a:lnTo>
                    <a:pt x="48" y="210"/>
                  </a:lnTo>
                  <a:lnTo>
                    <a:pt x="39" y="216"/>
                  </a:lnTo>
                  <a:lnTo>
                    <a:pt x="21" y="216"/>
                  </a:lnTo>
                  <a:lnTo>
                    <a:pt x="10" y="210"/>
                  </a:lnTo>
                  <a:lnTo>
                    <a:pt x="6" y="321"/>
                  </a:lnTo>
                  <a:lnTo>
                    <a:pt x="16" y="325"/>
                  </a:lnTo>
                  <a:lnTo>
                    <a:pt x="31" y="327"/>
                  </a:lnTo>
                  <a:lnTo>
                    <a:pt x="48" y="315"/>
                  </a:lnTo>
                  <a:lnTo>
                    <a:pt x="43" y="414"/>
                  </a:lnTo>
                  <a:lnTo>
                    <a:pt x="19" y="424"/>
                  </a:lnTo>
                  <a:lnTo>
                    <a:pt x="3" y="423"/>
                  </a:lnTo>
                  <a:lnTo>
                    <a:pt x="4" y="435"/>
                  </a:lnTo>
                  <a:lnTo>
                    <a:pt x="0" y="574"/>
                  </a:lnTo>
                  <a:lnTo>
                    <a:pt x="54" y="576"/>
                  </a:lnTo>
                  <a:lnTo>
                    <a:pt x="75" y="0"/>
                  </a:lnTo>
                  <a:lnTo>
                    <a:pt x="57" y="6"/>
                  </a:lnTo>
                  <a:lnTo>
                    <a:pt x="39" y="10"/>
                  </a:lnTo>
                  <a:lnTo>
                    <a:pt x="15" y="1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25" name="Freeform 445"/>
            <p:cNvSpPr>
              <a:spLocks/>
            </p:cNvSpPr>
            <p:nvPr/>
          </p:nvSpPr>
          <p:spPr bwMode="auto">
            <a:xfrm>
              <a:off x="796926" y="2667000"/>
              <a:ext cx="269875" cy="1371600"/>
            </a:xfrm>
            <a:custGeom>
              <a:avLst/>
              <a:gdLst>
                <a:gd name="T0" fmla="*/ 0 w 157"/>
                <a:gd name="T1" fmla="*/ 33728 h 122"/>
                <a:gd name="T2" fmla="*/ 73915 w 157"/>
                <a:gd name="T3" fmla="*/ 157397 h 122"/>
                <a:gd name="T4" fmla="*/ 154705 w 157"/>
                <a:gd name="T5" fmla="*/ 191125 h 122"/>
                <a:gd name="T6" fmla="*/ 211431 w 157"/>
                <a:gd name="T7" fmla="*/ 123669 h 122"/>
                <a:gd name="T8" fmla="*/ 262999 w 157"/>
                <a:gd name="T9" fmla="*/ 0 h 122"/>
                <a:gd name="T10" fmla="*/ 269875 w 157"/>
                <a:gd name="T11" fmla="*/ 1236689 h 122"/>
                <a:gd name="T12" fmla="*/ 201117 w 157"/>
                <a:gd name="T13" fmla="*/ 1281659 h 122"/>
                <a:gd name="T14" fmla="*/ 113451 w 157"/>
                <a:gd name="T15" fmla="*/ 1371600 h 122"/>
                <a:gd name="T16" fmla="*/ 41255 w 157"/>
                <a:gd name="T17" fmla="*/ 1349115 h 122"/>
                <a:gd name="T18" fmla="*/ 1719 w 157"/>
                <a:gd name="T19" fmla="*/ 1337872 h 122"/>
                <a:gd name="T20" fmla="*/ 0 w 157"/>
                <a:gd name="T21" fmla="*/ 33728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22"/>
                <a:gd name="T35" fmla="*/ 157 w 157"/>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22">
                  <a:moveTo>
                    <a:pt x="0" y="3"/>
                  </a:moveTo>
                  <a:lnTo>
                    <a:pt x="43" y="14"/>
                  </a:lnTo>
                  <a:lnTo>
                    <a:pt x="90" y="17"/>
                  </a:lnTo>
                  <a:lnTo>
                    <a:pt x="123" y="11"/>
                  </a:lnTo>
                  <a:lnTo>
                    <a:pt x="153" y="0"/>
                  </a:lnTo>
                  <a:lnTo>
                    <a:pt x="157" y="110"/>
                  </a:lnTo>
                  <a:lnTo>
                    <a:pt x="117" y="114"/>
                  </a:lnTo>
                  <a:lnTo>
                    <a:pt x="66" y="122"/>
                  </a:lnTo>
                  <a:lnTo>
                    <a:pt x="24" y="120"/>
                  </a:lnTo>
                  <a:lnTo>
                    <a:pt x="1" y="119"/>
                  </a:lnTo>
                  <a:lnTo>
                    <a:pt x="0" y="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26" name="AutoShape 447"/>
            <p:cNvSpPr>
              <a:spLocks noChangeArrowheads="1"/>
            </p:cNvSpPr>
            <p:nvPr/>
          </p:nvSpPr>
          <p:spPr bwMode="auto">
            <a:xfrm>
              <a:off x="717551" y="2667000"/>
              <a:ext cx="420688" cy="187325"/>
            </a:xfrm>
            <a:prstGeom prst="can">
              <a:avLst>
                <a:gd name="adj" fmla="val 47620"/>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6427" name="Freeform 473"/>
            <p:cNvSpPr>
              <a:spLocks/>
            </p:cNvSpPr>
            <p:nvPr/>
          </p:nvSpPr>
          <p:spPr bwMode="auto">
            <a:xfrm>
              <a:off x="5643564" y="4849814"/>
              <a:ext cx="998537" cy="1592263"/>
            </a:xfrm>
            <a:custGeom>
              <a:avLst/>
              <a:gdLst>
                <a:gd name="T0" fmla="*/ 0 w 584"/>
                <a:gd name="T1" fmla="*/ 1592263 h 922"/>
                <a:gd name="T2" fmla="*/ 642894 w 584"/>
                <a:gd name="T3" fmla="*/ 1143252 h 922"/>
                <a:gd name="T4" fmla="*/ 690769 w 584"/>
                <a:gd name="T5" fmla="*/ 1077627 h 922"/>
                <a:gd name="T6" fmla="*/ 728385 w 584"/>
                <a:gd name="T7" fmla="*/ 1008549 h 922"/>
                <a:gd name="T8" fmla="*/ 906207 w 584"/>
                <a:gd name="T9" fmla="*/ 321216 h 922"/>
                <a:gd name="T10" fmla="*/ 889108 w 584"/>
                <a:gd name="T11" fmla="*/ 324670 h 922"/>
                <a:gd name="T12" fmla="*/ 899367 w 584"/>
                <a:gd name="T13" fmla="*/ 265953 h 922"/>
                <a:gd name="T14" fmla="*/ 923305 w 584"/>
                <a:gd name="T15" fmla="*/ 252137 h 922"/>
                <a:gd name="T16" fmla="*/ 998537 w 584"/>
                <a:gd name="T17" fmla="*/ 0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4"/>
                <a:gd name="T28" fmla="*/ 0 h 922"/>
                <a:gd name="T29" fmla="*/ 584 w 584"/>
                <a:gd name="T30" fmla="*/ 922 h 9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4" h="922">
                  <a:moveTo>
                    <a:pt x="0" y="922"/>
                  </a:moveTo>
                  <a:lnTo>
                    <a:pt x="376" y="662"/>
                  </a:lnTo>
                  <a:lnTo>
                    <a:pt x="404" y="624"/>
                  </a:lnTo>
                  <a:lnTo>
                    <a:pt x="426" y="584"/>
                  </a:lnTo>
                  <a:lnTo>
                    <a:pt x="530" y="186"/>
                  </a:lnTo>
                  <a:lnTo>
                    <a:pt x="520" y="188"/>
                  </a:lnTo>
                  <a:lnTo>
                    <a:pt x="526" y="154"/>
                  </a:lnTo>
                  <a:lnTo>
                    <a:pt x="540" y="146"/>
                  </a:lnTo>
                  <a:lnTo>
                    <a:pt x="584"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28" name="Line 474"/>
            <p:cNvSpPr>
              <a:spLocks noChangeShapeType="1"/>
            </p:cNvSpPr>
            <p:nvPr/>
          </p:nvSpPr>
          <p:spPr bwMode="auto">
            <a:xfrm flipH="1">
              <a:off x="6454775" y="5099049"/>
              <a:ext cx="112713" cy="58739"/>
            </a:xfrm>
            <a:prstGeom prst="line">
              <a:avLst/>
            </a:prstGeom>
            <a:noFill/>
            <a:ln w="9525">
              <a:solidFill>
                <a:schemeClr val="tx1"/>
              </a:solidFill>
              <a:round/>
              <a:headEnd/>
              <a:tailEnd/>
            </a:ln>
          </p:spPr>
          <p:txBody>
            <a:bodyPr/>
            <a:lstStyle/>
            <a:p>
              <a:endParaRPr lang="en-US" dirty="0"/>
            </a:p>
          </p:txBody>
        </p:sp>
        <p:sp>
          <p:nvSpPr>
            <p:cNvPr id="186429" name="Line 475"/>
            <p:cNvSpPr>
              <a:spLocks noChangeShapeType="1"/>
            </p:cNvSpPr>
            <p:nvPr/>
          </p:nvSpPr>
          <p:spPr bwMode="auto">
            <a:xfrm flipH="1">
              <a:off x="6443663" y="5170489"/>
              <a:ext cx="85725" cy="38100"/>
            </a:xfrm>
            <a:prstGeom prst="line">
              <a:avLst/>
            </a:prstGeom>
            <a:noFill/>
            <a:ln w="9525">
              <a:solidFill>
                <a:schemeClr val="tx1"/>
              </a:solidFill>
              <a:round/>
              <a:headEnd/>
              <a:tailEnd/>
            </a:ln>
          </p:spPr>
          <p:txBody>
            <a:bodyPr/>
            <a:lstStyle/>
            <a:p>
              <a:endParaRPr lang="en-US" dirty="0"/>
            </a:p>
          </p:txBody>
        </p:sp>
        <p:sp>
          <p:nvSpPr>
            <p:cNvPr id="186430" name="Line 476"/>
            <p:cNvSpPr>
              <a:spLocks noChangeShapeType="1"/>
            </p:cNvSpPr>
            <p:nvPr/>
          </p:nvSpPr>
          <p:spPr bwMode="auto">
            <a:xfrm flipH="1">
              <a:off x="6440489" y="5184777"/>
              <a:ext cx="109537" cy="47625"/>
            </a:xfrm>
            <a:prstGeom prst="line">
              <a:avLst/>
            </a:prstGeom>
            <a:noFill/>
            <a:ln w="9525">
              <a:solidFill>
                <a:schemeClr val="tx1"/>
              </a:solidFill>
              <a:round/>
              <a:headEnd/>
              <a:tailEnd/>
            </a:ln>
          </p:spPr>
          <p:txBody>
            <a:bodyPr/>
            <a:lstStyle/>
            <a:p>
              <a:endParaRPr lang="en-US" dirty="0"/>
            </a:p>
          </p:txBody>
        </p:sp>
        <p:sp>
          <p:nvSpPr>
            <p:cNvPr id="186431" name="Rectangle 479"/>
            <p:cNvSpPr>
              <a:spLocks noChangeArrowheads="1"/>
            </p:cNvSpPr>
            <p:nvPr/>
          </p:nvSpPr>
          <p:spPr bwMode="auto">
            <a:xfrm rot="5400000">
              <a:off x="3231357" y="3404394"/>
              <a:ext cx="228600" cy="6011863"/>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grpSp>
          <p:nvGrpSpPr>
            <p:cNvPr id="30" name="Group 711"/>
            <p:cNvGrpSpPr>
              <a:grpSpLocks/>
            </p:cNvGrpSpPr>
            <p:nvPr/>
          </p:nvGrpSpPr>
          <p:grpSpPr bwMode="auto">
            <a:xfrm>
              <a:off x="134939" y="4054478"/>
              <a:ext cx="2727325" cy="1062041"/>
              <a:chOff x="1054" y="673"/>
              <a:chExt cx="1718" cy="669"/>
            </a:xfrm>
          </p:grpSpPr>
          <p:grpSp>
            <p:nvGrpSpPr>
              <p:cNvPr id="31" name="Group 611"/>
              <p:cNvGrpSpPr>
                <a:grpSpLocks/>
              </p:cNvGrpSpPr>
              <p:nvPr/>
            </p:nvGrpSpPr>
            <p:grpSpPr bwMode="auto">
              <a:xfrm>
                <a:off x="1104" y="741"/>
                <a:ext cx="1620" cy="601"/>
                <a:chOff x="1104" y="741"/>
                <a:chExt cx="1620" cy="601"/>
              </a:xfrm>
            </p:grpSpPr>
            <p:grpSp>
              <p:nvGrpSpPr>
                <p:cNvPr id="186368" name="Group 579"/>
                <p:cNvGrpSpPr>
                  <a:grpSpLocks/>
                </p:cNvGrpSpPr>
                <p:nvPr/>
              </p:nvGrpSpPr>
              <p:grpSpPr bwMode="auto">
                <a:xfrm>
                  <a:off x="1553" y="1251"/>
                  <a:ext cx="183" cy="91"/>
                  <a:chOff x="1553" y="1251"/>
                  <a:chExt cx="183" cy="91"/>
                </a:xfrm>
              </p:grpSpPr>
              <p:sp>
                <p:nvSpPr>
                  <p:cNvPr id="186684" name="AutoShape 57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85" name="AutoShape 57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69" name="Group 580"/>
                <p:cNvGrpSpPr>
                  <a:grpSpLocks/>
                </p:cNvGrpSpPr>
                <p:nvPr/>
              </p:nvGrpSpPr>
              <p:grpSpPr bwMode="auto">
                <a:xfrm rot="-347039">
                  <a:off x="1865" y="1223"/>
                  <a:ext cx="183" cy="91"/>
                  <a:chOff x="1553" y="1251"/>
                  <a:chExt cx="183" cy="91"/>
                </a:xfrm>
              </p:grpSpPr>
              <p:sp>
                <p:nvSpPr>
                  <p:cNvPr id="186682" name="AutoShape 581"/>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83" name="AutoShape 582"/>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72" name="Group 583"/>
                <p:cNvGrpSpPr>
                  <a:grpSpLocks/>
                </p:cNvGrpSpPr>
                <p:nvPr/>
              </p:nvGrpSpPr>
              <p:grpSpPr bwMode="auto">
                <a:xfrm rot="256986">
                  <a:off x="1213" y="1249"/>
                  <a:ext cx="183" cy="91"/>
                  <a:chOff x="1553" y="1251"/>
                  <a:chExt cx="183" cy="91"/>
                </a:xfrm>
              </p:grpSpPr>
              <p:sp>
                <p:nvSpPr>
                  <p:cNvPr id="186680" name="AutoShape 584"/>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81" name="AutoShape 585"/>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74" name="Group 595"/>
                <p:cNvGrpSpPr>
                  <a:grpSpLocks/>
                </p:cNvGrpSpPr>
                <p:nvPr/>
              </p:nvGrpSpPr>
              <p:grpSpPr bwMode="auto">
                <a:xfrm rot="21133096" flipV="1">
                  <a:off x="1227" y="745"/>
                  <a:ext cx="835" cy="119"/>
                  <a:chOff x="1309" y="1319"/>
                  <a:chExt cx="835" cy="119"/>
                </a:xfrm>
              </p:grpSpPr>
              <p:grpSp>
                <p:nvGrpSpPr>
                  <p:cNvPr id="186382" name="Group 586"/>
                  <p:cNvGrpSpPr>
                    <a:grpSpLocks/>
                  </p:cNvGrpSpPr>
                  <p:nvPr/>
                </p:nvGrpSpPr>
                <p:grpSpPr bwMode="auto">
                  <a:xfrm>
                    <a:off x="1649" y="1347"/>
                    <a:ext cx="183" cy="91"/>
                    <a:chOff x="1553" y="1251"/>
                    <a:chExt cx="183" cy="91"/>
                  </a:xfrm>
                </p:grpSpPr>
                <p:sp>
                  <p:nvSpPr>
                    <p:cNvPr id="186678" name="AutoShape 58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79" name="AutoShape 58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83" name="Group 589"/>
                  <p:cNvGrpSpPr>
                    <a:grpSpLocks/>
                  </p:cNvGrpSpPr>
                  <p:nvPr/>
                </p:nvGrpSpPr>
                <p:grpSpPr bwMode="auto">
                  <a:xfrm rot="-347039">
                    <a:off x="1961" y="1319"/>
                    <a:ext cx="183" cy="91"/>
                    <a:chOff x="1553" y="1251"/>
                    <a:chExt cx="183" cy="91"/>
                  </a:xfrm>
                </p:grpSpPr>
                <p:sp>
                  <p:nvSpPr>
                    <p:cNvPr id="186676" name="AutoShape 59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77" name="AutoShape 59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88" name="Group 592"/>
                  <p:cNvGrpSpPr>
                    <a:grpSpLocks/>
                  </p:cNvGrpSpPr>
                  <p:nvPr/>
                </p:nvGrpSpPr>
                <p:grpSpPr bwMode="auto">
                  <a:xfrm rot="256986">
                    <a:off x="1309" y="1345"/>
                    <a:ext cx="183" cy="91"/>
                    <a:chOff x="1553" y="1251"/>
                    <a:chExt cx="183" cy="91"/>
                  </a:xfrm>
                </p:grpSpPr>
                <p:sp>
                  <p:nvSpPr>
                    <p:cNvPr id="186674" name="AutoShape 59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75" name="AutoShape 59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6395" name="Group 596"/>
                <p:cNvGrpSpPr>
                  <a:grpSpLocks/>
                </p:cNvGrpSpPr>
                <p:nvPr/>
              </p:nvGrpSpPr>
              <p:grpSpPr bwMode="auto">
                <a:xfrm rot="-744277">
                  <a:off x="2191" y="1159"/>
                  <a:ext cx="183" cy="91"/>
                  <a:chOff x="1553" y="1251"/>
                  <a:chExt cx="183" cy="91"/>
                </a:xfrm>
              </p:grpSpPr>
              <p:sp>
                <p:nvSpPr>
                  <p:cNvPr id="186669" name="AutoShape 59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70" name="AutoShape 59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96" name="Group 599"/>
                <p:cNvGrpSpPr>
                  <a:grpSpLocks/>
                </p:cNvGrpSpPr>
                <p:nvPr/>
              </p:nvGrpSpPr>
              <p:grpSpPr bwMode="auto">
                <a:xfrm rot="-1307508">
                  <a:off x="2483" y="1057"/>
                  <a:ext cx="183" cy="91"/>
                  <a:chOff x="1553" y="1251"/>
                  <a:chExt cx="183" cy="91"/>
                </a:xfrm>
              </p:grpSpPr>
              <p:sp>
                <p:nvSpPr>
                  <p:cNvPr id="186667" name="AutoShape 60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68" name="AutoShape 60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397" name="Group 602"/>
                <p:cNvGrpSpPr>
                  <a:grpSpLocks/>
                </p:cNvGrpSpPr>
                <p:nvPr/>
              </p:nvGrpSpPr>
              <p:grpSpPr bwMode="auto">
                <a:xfrm rot="216126" flipV="1">
                  <a:off x="2189" y="741"/>
                  <a:ext cx="183" cy="91"/>
                  <a:chOff x="1553" y="1251"/>
                  <a:chExt cx="183" cy="91"/>
                </a:xfrm>
              </p:grpSpPr>
              <p:sp>
                <p:nvSpPr>
                  <p:cNvPr id="186665" name="AutoShape 60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66" name="AutoShape 60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661" name="AutoShape 606"/>
                <p:cNvSpPr>
                  <a:spLocks noChangeArrowheads="1"/>
                </p:cNvSpPr>
                <p:nvPr/>
              </p:nvSpPr>
              <p:spPr bwMode="auto">
                <a:xfrm rot="-8489978">
                  <a:off x="2660" y="947"/>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62" name="AutoShape 607"/>
                <p:cNvSpPr>
                  <a:spLocks noChangeArrowheads="1"/>
                </p:cNvSpPr>
                <p:nvPr/>
              </p:nvSpPr>
              <p:spPr bwMode="auto">
                <a:xfrm rot="16090717" flipV="1">
                  <a:off x="2667" y="85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63" name="AutoShape 609"/>
                <p:cNvSpPr>
                  <a:spLocks noChangeArrowheads="1"/>
                </p:cNvSpPr>
                <p:nvPr/>
              </p:nvSpPr>
              <p:spPr bwMode="auto">
                <a:xfrm rot="4043573" flipV="1">
                  <a:off x="2493" y="833"/>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64" name="Freeform 576"/>
                <p:cNvSpPr>
                  <a:spLocks/>
                </p:cNvSpPr>
                <p:nvPr/>
              </p:nvSpPr>
              <p:spPr bwMode="auto">
                <a:xfrm>
                  <a:off x="1104" y="760"/>
                  <a:ext cx="1620" cy="550"/>
                </a:xfrm>
                <a:custGeom>
                  <a:avLst/>
                  <a:gdLst>
                    <a:gd name="T0" fmla="*/ 130 w 1620"/>
                    <a:gd name="T1" fmla="*/ 100 h 550"/>
                    <a:gd name="T2" fmla="*/ 402 w 1620"/>
                    <a:gd name="T3" fmla="*/ 52 h 550"/>
                    <a:gd name="T4" fmla="*/ 692 w 1620"/>
                    <a:gd name="T5" fmla="*/ 24 h 550"/>
                    <a:gd name="T6" fmla="*/ 956 w 1620"/>
                    <a:gd name="T7" fmla="*/ 20 h 550"/>
                    <a:gd name="T8" fmla="*/ 1150 w 1620"/>
                    <a:gd name="T9" fmla="*/ 30 h 550"/>
                    <a:gd name="T10" fmla="*/ 1392 w 1620"/>
                    <a:gd name="T11" fmla="*/ 72 h 550"/>
                    <a:gd name="T12" fmla="*/ 1536 w 1620"/>
                    <a:gd name="T13" fmla="*/ 122 h 550"/>
                    <a:gd name="T14" fmla="*/ 1590 w 1620"/>
                    <a:gd name="T15" fmla="*/ 184 h 550"/>
                    <a:gd name="T16" fmla="*/ 1574 w 1620"/>
                    <a:gd name="T17" fmla="*/ 262 h 550"/>
                    <a:gd name="T18" fmla="*/ 1494 w 1620"/>
                    <a:gd name="T19" fmla="*/ 322 h 550"/>
                    <a:gd name="T20" fmla="*/ 1230 w 1620"/>
                    <a:gd name="T21" fmla="*/ 424 h 550"/>
                    <a:gd name="T22" fmla="*/ 942 w 1620"/>
                    <a:gd name="T23" fmla="*/ 484 h 550"/>
                    <a:gd name="T24" fmla="*/ 536 w 1620"/>
                    <a:gd name="T25" fmla="*/ 522 h 550"/>
                    <a:gd name="T26" fmla="*/ 238 w 1620"/>
                    <a:gd name="T27" fmla="*/ 520 h 550"/>
                    <a:gd name="T28" fmla="*/ 74 w 1620"/>
                    <a:gd name="T29" fmla="*/ 508 h 550"/>
                    <a:gd name="T30" fmla="*/ 0 w 1620"/>
                    <a:gd name="T31" fmla="*/ 498 h 550"/>
                    <a:gd name="T32" fmla="*/ 134 w 1620"/>
                    <a:gd name="T33" fmla="*/ 538 h 550"/>
                    <a:gd name="T34" fmla="*/ 556 w 1620"/>
                    <a:gd name="T35" fmla="*/ 548 h 550"/>
                    <a:gd name="T36" fmla="*/ 910 w 1620"/>
                    <a:gd name="T37" fmla="*/ 514 h 550"/>
                    <a:gd name="T38" fmla="*/ 1236 w 1620"/>
                    <a:gd name="T39" fmla="*/ 446 h 550"/>
                    <a:gd name="T40" fmla="*/ 1478 w 1620"/>
                    <a:gd name="T41" fmla="*/ 358 h 550"/>
                    <a:gd name="T42" fmla="*/ 1594 w 1620"/>
                    <a:gd name="T43" fmla="*/ 278 h 550"/>
                    <a:gd name="T44" fmla="*/ 1620 w 1620"/>
                    <a:gd name="T45" fmla="*/ 186 h 550"/>
                    <a:gd name="T46" fmla="*/ 1540 w 1620"/>
                    <a:gd name="T47" fmla="*/ 100 h 550"/>
                    <a:gd name="T48" fmla="*/ 1404 w 1620"/>
                    <a:gd name="T49" fmla="*/ 54 h 550"/>
                    <a:gd name="T50" fmla="*/ 1232 w 1620"/>
                    <a:gd name="T51" fmla="*/ 20 h 550"/>
                    <a:gd name="T52" fmla="*/ 1024 w 1620"/>
                    <a:gd name="T53" fmla="*/ 4 h 550"/>
                    <a:gd name="T54" fmla="*/ 808 w 1620"/>
                    <a:gd name="T55" fmla="*/ 0 h 550"/>
                    <a:gd name="T56" fmla="*/ 578 w 1620"/>
                    <a:gd name="T57" fmla="*/ 14 h 550"/>
                    <a:gd name="T58" fmla="*/ 362 w 1620"/>
                    <a:gd name="T59" fmla="*/ 38 h 550"/>
                    <a:gd name="T60" fmla="*/ 164 w 1620"/>
                    <a:gd name="T61" fmla="*/ 74 h 550"/>
                    <a:gd name="T62" fmla="*/ 8 w 1620"/>
                    <a:gd name="T63" fmla="*/ 112 h 550"/>
                    <a:gd name="T64" fmla="*/ 46 w 1620"/>
                    <a:gd name="T65" fmla="*/ 124 h 5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0"/>
                    <a:gd name="T100" fmla="*/ 0 h 550"/>
                    <a:gd name="T101" fmla="*/ 1620 w 1620"/>
                    <a:gd name="T102" fmla="*/ 550 h 5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0" h="550">
                      <a:moveTo>
                        <a:pt x="46" y="124"/>
                      </a:moveTo>
                      <a:lnTo>
                        <a:pt x="130" y="100"/>
                      </a:lnTo>
                      <a:lnTo>
                        <a:pt x="242" y="78"/>
                      </a:lnTo>
                      <a:lnTo>
                        <a:pt x="402" y="52"/>
                      </a:lnTo>
                      <a:lnTo>
                        <a:pt x="532" y="38"/>
                      </a:lnTo>
                      <a:lnTo>
                        <a:pt x="692" y="24"/>
                      </a:lnTo>
                      <a:lnTo>
                        <a:pt x="828" y="18"/>
                      </a:lnTo>
                      <a:lnTo>
                        <a:pt x="956" y="20"/>
                      </a:lnTo>
                      <a:lnTo>
                        <a:pt x="1048" y="22"/>
                      </a:lnTo>
                      <a:lnTo>
                        <a:pt x="1150" y="30"/>
                      </a:lnTo>
                      <a:lnTo>
                        <a:pt x="1284" y="48"/>
                      </a:lnTo>
                      <a:lnTo>
                        <a:pt x="1392" y="72"/>
                      </a:lnTo>
                      <a:lnTo>
                        <a:pt x="1482" y="98"/>
                      </a:lnTo>
                      <a:lnTo>
                        <a:pt x="1536" y="122"/>
                      </a:lnTo>
                      <a:lnTo>
                        <a:pt x="1570" y="148"/>
                      </a:lnTo>
                      <a:lnTo>
                        <a:pt x="1590" y="184"/>
                      </a:lnTo>
                      <a:lnTo>
                        <a:pt x="1594" y="226"/>
                      </a:lnTo>
                      <a:lnTo>
                        <a:pt x="1574" y="262"/>
                      </a:lnTo>
                      <a:lnTo>
                        <a:pt x="1546" y="288"/>
                      </a:lnTo>
                      <a:lnTo>
                        <a:pt x="1494" y="322"/>
                      </a:lnTo>
                      <a:lnTo>
                        <a:pt x="1402" y="366"/>
                      </a:lnTo>
                      <a:lnTo>
                        <a:pt x="1230" y="424"/>
                      </a:lnTo>
                      <a:lnTo>
                        <a:pt x="1110" y="452"/>
                      </a:lnTo>
                      <a:lnTo>
                        <a:pt x="942" y="484"/>
                      </a:lnTo>
                      <a:lnTo>
                        <a:pt x="750" y="506"/>
                      </a:lnTo>
                      <a:lnTo>
                        <a:pt x="536" y="522"/>
                      </a:lnTo>
                      <a:lnTo>
                        <a:pt x="382" y="528"/>
                      </a:lnTo>
                      <a:lnTo>
                        <a:pt x="238" y="520"/>
                      </a:lnTo>
                      <a:lnTo>
                        <a:pt x="134" y="514"/>
                      </a:lnTo>
                      <a:lnTo>
                        <a:pt x="74" y="508"/>
                      </a:lnTo>
                      <a:lnTo>
                        <a:pt x="38" y="502"/>
                      </a:lnTo>
                      <a:lnTo>
                        <a:pt x="0" y="498"/>
                      </a:lnTo>
                      <a:lnTo>
                        <a:pt x="0" y="522"/>
                      </a:lnTo>
                      <a:lnTo>
                        <a:pt x="134" y="538"/>
                      </a:lnTo>
                      <a:lnTo>
                        <a:pt x="348" y="550"/>
                      </a:lnTo>
                      <a:lnTo>
                        <a:pt x="556" y="548"/>
                      </a:lnTo>
                      <a:lnTo>
                        <a:pt x="740" y="532"/>
                      </a:lnTo>
                      <a:lnTo>
                        <a:pt x="910" y="514"/>
                      </a:lnTo>
                      <a:lnTo>
                        <a:pt x="1088" y="482"/>
                      </a:lnTo>
                      <a:lnTo>
                        <a:pt x="1236" y="446"/>
                      </a:lnTo>
                      <a:lnTo>
                        <a:pt x="1364" y="404"/>
                      </a:lnTo>
                      <a:lnTo>
                        <a:pt x="1478" y="358"/>
                      </a:lnTo>
                      <a:lnTo>
                        <a:pt x="1540" y="322"/>
                      </a:lnTo>
                      <a:lnTo>
                        <a:pt x="1594" y="278"/>
                      </a:lnTo>
                      <a:lnTo>
                        <a:pt x="1620" y="238"/>
                      </a:lnTo>
                      <a:lnTo>
                        <a:pt x="1620" y="186"/>
                      </a:lnTo>
                      <a:lnTo>
                        <a:pt x="1596" y="142"/>
                      </a:lnTo>
                      <a:lnTo>
                        <a:pt x="1540" y="100"/>
                      </a:lnTo>
                      <a:lnTo>
                        <a:pt x="1482" y="78"/>
                      </a:lnTo>
                      <a:lnTo>
                        <a:pt x="1404" y="54"/>
                      </a:lnTo>
                      <a:lnTo>
                        <a:pt x="1322" y="36"/>
                      </a:lnTo>
                      <a:lnTo>
                        <a:pt x="1232" y="20"/>
                      </a:lnTo>
                      <a:lnTo>
                        <a:pt x="1130" y="10"/>
                      </a:lnTo>
                      <a:lnTo>
                        <a:pt x="1024" y="4"/>
                      </a:lnTo>
                      <a:lnTo>
                        <a:pt x="930" y="2"/>
                      </a:lnTo>
                      <a:lnTo>
                        <a:pt x="808" y="0"/>
                      </a:lnTo>
                      <a:lnTo>
                        <a:pt x="702" y="4"/>
                      </a:lnTo>
                      <a:lnTo>
                        <a:pt x="578" y="14"/>
                      </a:lnTo>
                      <a:lnTo>
                        <a:pt x="470" y="24"/>
                      </a:lnTo>
                      <a:lnTo>
                        <a:pt x="362" y="38"/>
                      </a:lnTo>
                      <a:lnTo>
                        <a:pt x="258" y="56"/>
                      </a:lnTo>
                      <a:lnTo>
                        <a:pt x="164" y="74"/>
                      </a:lnTo>
                      <a:lnTo>
                        <a:pt x="74" y="94"/>
                      </a:lnTo>
                      <a:lnTo>
                        <a:pt x="8" y="112"/>
                      </a:lnTo>
                      <a:lnTo>
                        <a:pt x="20" y="126"/>
                      </a:lnTo>
                      <a:lnTo>
                        <a:pt x="46" y="124"/>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grpSp>
            <p:nvGrpSpPr>
              <p:cNvPr id="186398" name="Group 612"/>
              <p:cNvGrpSpPr>
                <a:grpSpLocks/>
              </p:cNvGrpSpPr>
              <p:nvPr/>
            </p:nvGrpSpPr>
            <p:grpSpPr bwMode="auto">
              <a:xfrm>
                <a:off x="1126" y="709"/>
                <a:ext cx="1620" cy="601"/>
                <a:chOff x="1104" y="741"/>
                <a:chExt cx="1620" cy="601"/>
              </a:xfrm>
            </p:grpSpPr>
            <p:grpSp>
              <p:nvGrpSpPr>
                <p:cNvPr id="186399" name="Group 613"/>
                <p:cNvGrpSpPr>
                  <a:grpSpLocks/>
                </p:cNvGrpSpPr>
                <p:nvPr/>
              </p:nvGrpSpPr>
              <p:grpSpPr bwMode="auto">
                <a:xfrm>
                  <a:off x="1553" y="1251"/>
                  <a:ext cx="183" cy="91"/>
                  <a:chOff x="1553" y="1251"/>
                  <a:chExt cx="183" cy="91"/>
                </a:xfrm>
              </p:grpSpPr>
              <p:sp>
                <p:nvSpPr>
                  <p:cNvPr id="186652" name="AutoShape 614"/>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53" name="AutoShape 615"/>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03" name="Group 616"/>
                <p:cNvGrpSpPr>
                  <a:grpSpLocks/>
                </p:cNvGrpSpPr>
                <p:nvPr/>
              </p:nvGrpSpPr>
              <p:grpSpPr bwMode="auto">
                <a:xfrm rot="-347039">
                  <a:off x="1865" y="1223"/>
                  <a:ext cx="183" cy="91"/>
                  <a:chOff x="1553" y="1251"/>
                  <a:chExt cx="183" cy="91"/>
                </a:xfrm>
              </p:grpSpPr>
              <p:sp>
                <p:nvSpPr>
                  <p:cNvPr id="186650" name="AutoShape 61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51" name="AutoShape 61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04" name="Group 619"/>
                <p:cNvGrpSpPr>
                  <a:grpSpLocks/>
                </p:cNvGrpSpPr>
                <p:nvPr/>
              </p:nvGrpSpPr>
              <p:grpSpPr bwMode="auto">
                <a:xfrm rot="256986">
                  <a:off x="1213" y="1249"/>
                  <a:ext cx="183" cy="91"/>
                  <a:chOff x="1553" y="1251"/>
                  <a:chExt cx="183" cy="91"/>
                </a:xfrm>
              </p:grpSpPr>
              <p:sp>
                <p:nvSpPr>
                  <p:cNvPr id="186648" name="AutoShape 62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49" name="AutoShape 62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05" name="Group 622"/>
                <p:cNvGrpSpPr>
                  <a:grpSpLocks/>
                </p:cNvGrpSpPr>
                <p:nvPr/>
              </p:nvGrpSpPr>
              <p:grpSpPr bwMode="auto">
                <a:xfrm rot="21133096" flipV="1">
                  <a:off x="1227" y="745"/>
                  <a:ext cx="835" cy="119"/>
                  <a:chOff x="1309" y="1319"/>
                  <a:chExt cx="835" cy="119"/>
                </a:xfrm>
              </p:grpSpPr>
              <p:grpSp>
                <p:nvGrpSpPr>
                  <p:cNvPr id="186406" name="Group 623"/>
                  <p:cNvGrpSpPr>
                    <a:grpSpLocks/>
                  </p:cNvGrpSpPr>
                  <p:nvPr/>
                </p:nvGrpSpPr>
                <p:grpSpPr bwMode="auto">
                  <a:xfrm>
                    <a:off x="1649" y="1347"/>
                    <a:ext cx="183" cy="91"/>
                    <a:chOff x="1553" y="1251"/>
                    <a:chExt cx="183" cy="91"/>
                  </a:xfrm>
                </p:grpSpPr>
                <p:sp>
                  <p:nvSpPr>
                    <p:cNvPr id="186646" name="AutoShape 624"/>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47" name="AutoShape 625"/>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07" name="Group 626"/>
                  <p:cNvGrpSpPr>
                    <a:grpSpLocks/>
                  </p:cNvGrpSpPr>
                  <p:nvPr/>
                </p:nvGrpSpPr>
                <p:grpSpPr bwMode="auto">
                  <a:xfrm rot="-347039">
                    <a:off x="1961" y="1319"/>
                    <a:ext cx="183" cy="91"/>
                    <a:chOff x="1553" y="1251"/>
                    <a:chExt cx="183" cy="91"/>
                  </a:xfrm>
                </p:grpSpPr>
                <p:sp>
                  <p:nvSpPr>
                    <p:cNvPr id="186644" name="AutoShape 62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45" name="AutoShape 62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08" name="Group 629"/>
                  <p:cNvGrpSpPr>
                    <a:grpSpLocks/>
                  </p:cNvGrpSpPr>
                  <p:nvPr/>
                </p:nvGrpSpPr>
                <p:grpSpPr bwMode="auto">
                  <a:xfrm rot="256986">
                    <a:off x="1309" y="1345"/>
                    <a:ext cx="183" cy="91"/>
                    <a:chOff x="1553" y="1251"/>
                    <a:chExt cx="183" cy="91"/>
                  </a:xfrm>
                </p:grpSpPr>
                <p:sp>
                  <p:nvSpPr>
                    <p:cNvPr id="186642" name="AutoShape 63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43" name="AutoShape 63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6409" name="Group 632"/>
                <p:cNvGrpSpPr>
                  <a:grpSpLocks/>
                </p:cNvGrpSpPr>
                <p:nvPr/>
              </p:nvGrpSpPr>
              <p:grpSpPr bwMode="auto">
                <a:xfrm rot="-744277">
                  <a:off x="2191" y="1159"/>
                  <a:ext cx="183" cy="91"/>
                  <a:chOff x="1553" y="1251"/>
                  <a:chExt cx="183" cy="91"/>
                </a:xfrm>
              </p:grpSpPr>
              <p:sp>
                <p:nvSpPr>
                  <p:cNvPr id="186637" name="AutoShape 63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8" name="AutoShape 63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10" name="Group 635"/>
                <p:cNvGrpSpPr>
                  <a:grpSpLocks/>
                </p:cNvGrpSpPr>
                <p:nvPr/>
              </p:nvGrpSpPr>
              <p:grpSpPr bwMode="auto">
                <a:xfrm rot="-1307508">
                  <a:off x="2483" y="1057"/>
                  <a:ext cx="183" cy="91"/>
                  <a:chOff x="1553" y="1251"/>
                  <a:chExt cx="183" cy="91"/>
                </a:xfrm>
              </p:grpSpPr>
              <p:sp>
                <p:nvSpPr>
                  <p:cNvPr id="186635" name="AutoShape 636"/>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6" name="AutoShape 637"/>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11" name="Group 638"/>
                <p:cNvGrpSpPr>
                  <a:grpSpLocks/>
                </p:cNvGrpSpPr>
                <p:nvPr/>
              </p:nvGrpSpPr>
              <p:grpSpPr bwMode="auto">
                <a:xfrm rot="216126" flipV="1">
                  <a:off x="2189" y="741"/>
                  <a:ext cx="183" cy="91"/>
                  <a:chOff x="1553" y="1251"/>
                  <a:chExt cx="183" cy="91"/>
                </a:xfrm>
              </p:grpSpPr>
              <p:sp>
                <p:nvSpPr>
                  <p:cNvPr id="186633" name="AutoShape 639"/>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4" name="AutoShape 640"/>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629" name="AutoShape 641"/>
                <p:cNvSpPr>
                  <a:spLocks noChangeArrowheads="1"/>
                </p:cNvSpPr>
                <p:nvPr/>
              </p:nvSpPr>
              <p:spPr bwMode="auto">
                <a:xfrm rot="-8489978">
                  <a:off x="2660" y="947"/>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0" name="AutoShape 642"/>
                <p:cNvSpPr>
                  <a:spLocks noChangeArrowheads="1"/>
                </p:cNvSpPr>
                <p:nvPr/>
              </p:nvSpPr>
              <p:spPr bwMode="auto">
                <a:xfrm rot="16090717" flipV="1">
                  <a:off x="2667" y="85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1" name="AutoShape 643"/>
                <p:cNvSpPr>
                  <a:spLocks noChangeArrowheads="1"/>
                </p:cNvSpPr>
                <p:nvPr/>
              </p:nvSpPr>
              <p:spPr bwMode="auto">
                <a:xfrm rot="4043573" flipV="1">
                  <a:off x="2493" y="833"/>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32" name="Freeform 644"/>
                <p:cNvSpPr>
                  <a:spLocks/>
                </p:cNvSpPr>
                <p:nvPr/>
              </p:nvSpPr>
              <p:spPr bwMode="auto">
                <a:xfrm>
                  <a:off x="1104" y="760"/>
                  <a:ext cx="1620" cy="550"/>
                </a:xfrm>
                <a:custGeom>
                  <a:avLst/>
                  <a:gdLst>
                    <a:gd name="T0" fmla="*/ 130 w 1620"/>
                    <a:gd name="T1" fmla="*/ 100 h 550"/>
                    <a:gd name="T2" fmla="*/ 402 w 1620"/>
                    <a:gd name="T3" fmla="*/ 52 h 550"/>
                    <a:gd name="T4" fmla="*/ 692 w 1620"/>
                    <a:gd name="T5" fmla="*/ 24 h 550"/>
                    <a:gd name="T6" fmla="*/ 956 w 1620"/>
                    <a:gd name="T7" fmla="*/ 20 h 550"/>
                    <a:gd name="T8" fmla="*/ 1150 w 1620"/>
                    <a:gd name="T9" fmla="*/ 30 h 550"/>
                    <a:gd name="T10" fmla="*/ 1392 w 1620"/>
                    <a:gd name="T11" fmla="*/ 72 h 550"/>
                    <a:gd name="T12" fmla="*/ 1536 w 1620"/>
                    <a:gd name="T13" fmla="*/ 122 h 550"/>
                    <a:gd name="T14" fmla="*/ 1590 w 1620"/>
                    <a:gd name="T15" fmla="*/ 184 h 550"/>
                    <a:gd name="T16" fmla="*/ 1574 w 1620"/>
                    <a:gd name="T17" fmla="*/ 262 h 550"/>
                    <a:gd name="T18" fmla="*/ 1494 w 1620"/>
                    <a:gd name="T19" fmla="*/ 322 h 550"/>
                    <a:gd name="T20" fmla="*/ 1230 w 1620"/>
                    <a:gd name="T21" fmla="*/ 424 h 550"/>
                    <a:gd name="T22" fmla="*/ 942 w 1620"/>
                    <a:gd name="T23" fmla="*/ 484 h 550"/>
                    <a:gd name="T24" fmla="*/ 536 w 1620"/>
                    <a:gd name="T25" fmla="*/ 522 h 550"/>
                    <a:gd name="T26" fmla="*/ 238 w 1620"/>
                    <a:gd name="T27" fmla="*/ 520 h 550"/>
                    <a:gd name="T28" fmla="*/ 74 w 1620"/>
                    <a:gd name="T29" fmla="*/ 508 h 550"/>
                    <a:gd name="T30" fmla="*/ 0 w 1620"/>
                    <a:gd name="T31" fmla="*/ 498 h 550"/>
                    <a:gd name="T32" fmla="*/ 134 w 1620"/>
                    <a:gd name="T33" fmla="*/ 538 h 550"/>
                    <a:gd name="T34" fmla="*/ 556 w 1620"/>
                    <a:gd name="T35" fmla="*/ 548 h 550"/>
                    <a:gd name="T36" fmla="*/ 910 w 1620"/>
                    <a:gd name="T37" fmla="*/ 514 h 550"/>
                    <a:gd name="T38" fmla="*/ 1236 w 1620"/>
                    <a:gd name="T39" fmla="*/ 446 h 550"/>
                    <a:gd name="T40" fmla="*/ 1478 w 1620"/>
                    <a:gd name="T41" fmla="*/ 358 h 550"/>
                    <a:gd name="T42" fmla="*/ 1594 w 1620"/>
                    <a:gd name="T43" fmla="*/ 278 h 550"/>
                    <a:gd name="T44" fmla="*/ 1620 w 1620"/>
                    <a:gd name="T45" fmla="*/ 186 h 550"/>
                    <a:gd name="T46" fmla="*/ 1540 w 1620"/>
                    <a:gd name="T47" fmla="*/ 100 h 550"/>
                    <a:gd name="T48" fmla="*/ 1404 w 1620"/>
                    <a:gd name="T49" fmla="*/ 54 h 550"/>
                    <a:gd name="T50" fmla="*/ 1232 w 1620"/>
                    <a:gd name="T51" fmla="*/ 20 h 550"/>
                    <a:gd name="T52" fmla="*/ 1024 w 1620"/>
                    <a:gd name="T53" fmla="*/ 4 h 550"/>
                    <a:gd name="T54" fmla="*/ 808 w 1620"/>
                    <a:gd name="T55" fmla="*/ 0 h 550"/>
                    <a:gd name="T56" fmla="*/ 578 w 1620"/>
                    <a:gd name="T57" fmla="*/ 14 h 550"/>
                    <a:gd name="T58" fmla="*/ 362 w 1620"/>
                    <a:gd name="T59" fmla="*/ 38 h 550"/>
                    <a:gd name="T60" fmla="*/ 164 w 1620"/>
                    <a:gd name="T61" fmla="*/ 74 h 550"/>
                    <a:gd name="T62" fmla="*/ 8 w 1620"/>
                    <a:gd name="T63" fmla="*/ 112 h 550"/>
                    <a:gd name="T64" fmla="*/ 46 w 1620"/>
                    <a:gd name="T65" fmla="*/ 124 h 5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0"/>
                    <a:gd name="T100" fmla="*/ 0 h 550"/>
                    <a:gd name="T101" fmla="*/ 1620 w 1620"/>
                    <a:gd name="T102" fmla="*/ 550 h 5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0" h="550">
                      <a:moveTo>
                        <a:pt x="46" y="124"/>
                      </a:moveTo>
                      <a:lnTo>
                        <a:pt x="130" y="100"/>
                      </a:lnTo>
                      <a:lnTo>
                        <a:pt x="242" y="78"/>
                      </a:lnTo>
                      <a:lnTo>
                        <a:pt x="402" y="52"/>
                      </a:lnTo>
                      <a:lnTo>
                        <a:pt x="532" y="38"/>
                      </a:lnTo>
                      <a:lnTo>
                        <a:pt x="692" y="24"/>
                      </a:lnTo>
                      <a:lnTo>
                        <a:pt x="828" y="18"/>
                      </a:lnTo>
                      <a:lnTo>
                        <a:pt x="956" y="20"/>
                      </a:lnTo>
                      <a:lnTo>
                        <a:pt x="1048" y="22"/>
                      </a:lnTo>
                      <a:lnTo>
                        <a:pt x="1150" y="30"/>
                      </a:lnTo>
                      <a:lnTo>
                        <a:pt x="1284" y="48"/>
                      </a:lnTo>
                      <a:lnTo>
                        <a:pt x="1392" y="72"/>
                      </a:lnTo>
                      <a:lnTo>
                        <a:pt x="1482" y="98"/>
                      </a:lnTo>
                      <a:lnTo>
                        <a:pt x="1536" y="122"/>
                      </a:lnTo>
                      <a:lnTo>
                        <a:pt x="1570" y="148"/>
                      </a:lnTo>
                      <a:lnTo>
                        <a:pt x="1590" y="184"/>
                      </a:lnTo>
                      <a:lnTo>
                        <a:pt x="1594" y="226"/>
                      </a:lnTo>
                      <a:lnTo>
                        <a:pt x="1574" y="262"/>
                      </a:lnTo>
                      <a:lnTo>
                        <a:pt x="1546" y="288"/>
                      </a:lnTo>
                      <a:lnTo>
                        <a:pt x="1494" y="322"/>
                      </a:lnTo>
                      <a:lnTo>
                        <a:pt x="1402" y="366"/>
                      </a:lnTo>
                      <a:lnTo>
                        <a:pt x="1230" y="424"/>
                      </a:lnTo>
                      <a:lnTo>
                        <a:pt x="1110" y="452"/>
                      </a:lnTo>
                      <a:lnTo>
                        <a:pt x="942" y="484"/>
                      </a:lnTo>
                      <a:lnTo>
                        <a:pt x="750" y="506"/>
                      </a:lnTo>
                      <a:lnTo>
                        <a:pt x="536" y="522"/>
                      </a:lnTo>
                      <a:lnTo>
                        <a:pt x="382" y="528"/>
                      </a:lnTo>
                      <a:lnTo>
                        <a:pt x="238" y="520"/>
                      </a:lnTo>
                      <a:lnTo>
                        <a:pt x="134" y="514"/>
                      </a:lnTo>
                      <a:lnTo>
                        <a:pt x="74" y="508"/>
                      </a:lnTo>
                      <a:lnTo>
                        <a:pt x="38" y="502"/>
                      </a:lnTo>
                      <a:lnTo>
                        <a:pt x="0" y="498"/>
                      </a:lnTo>
                      <a:lnTo>
                        <a:pt x="0" y="522"/>
                      </a:lnTo>
                      <a:lnTo>
                        <a:pt x="134" y="538"/>
                      </a:lnTo>
                      <a:lnTo>
                        <a:pt x="348" y="550"/>
                      </a:lnTo>
                      <a:lnTo>
                        <a:pt x="556" y="548"/>
                      </a:lnTo>
                      <a:lnTo>
                        <a:pt x="740" y="532"/>
                      </a:lnTo>
                      <a:lnTo>
                        <a:pt x="910" y="514"/>
                      </a:lnTo>
                      <a:lnTo>
                        <a:pt x="1088" y="482"/>
                      </a:lnTo>
                      <a:lnTo>
                        <a:pt x="1236" y="446"/>
                      </a:lnTo>
                      <a:lnTo>
                        <a:pt x="1364" y="404"/>
                      </a:lnTo>
                      <a:lnTo>
                        <a:pt x="1478" y="358"/>
                      </a:lnTo>
                      <a:lnTo>
                        <a:pt x="1540" y="322"/>
                      </a:lnTo>
                      <a:lnTo>
                        <a:pt x="1594" y="278"/>
                      </a:lnTo>
                      <a:lnTo>
                        <a:pt x="1620" y="238"/>
                      </a:lnTo>
                      <a:lnTo>
                        <a:pt x="1620" y="186"/>
                      </a:lnTo>
                      <a:lnTo>
                        <a:pt x="1596" y="142"/>
                      </a:lnTo>
                      <a:lnTo>
                        <a:pt x="1540" y="100"/>
                      </a:lnTo>
                      <a:lnTo>
                        <a:pt x="1482" y="78"/>
                      </a:lnTo>
                      <a:lnTo>
                        <a:pt x="1404" y="54"/>
                      </a:lnTo>
                      <a:lnTo>
                        <a:pt x="1322" y="36"/>
                      </a:lnTo>
                      <a:lnTo>
                        <a:pt x="1232" y="20"/>
                      </a:lnTo>
                      <a:lnTo>
                        <a:pt x="1130" y="10"/>
                      </a:lnTo>
                      <a:lnTo>
                        <a:pt x="1024" y="4"/>
                      </a:lnTo>
                      <a:lnTo>
                        <a:pt x="930" y="2"/>
                      </a:lnTo>
                      <a:lnTo>
                        <a:pt x="808" y="0"/>
                      </a:lnTo>
                      <a:lnTo>
                        <a:pt x="702" y="4"/>
                      </a:lnTo>
                      <a:lnTo>
                        <a:pt x="578" y="14"/>
                      </a:lnTo>
                      <a:lnTo>
                        <a:pt x="470" y="24"/>
                      </a:lnTo>
                      <a:lnTo>
                        <a:pt x="362" y="38"/>
                      </a:lnTo>
                      <a:lnTo>
                        <a:pt x="258" y="56"/>
                      </a:lnTo>
                      <a:lnTo>
                        <a:pt x="164" y="74"/>
                      </a:lnTo>
                      <a:lnTo>
                        <a:pt x="74" y="94"/>
                      </a:lnTo>
                      <a:lnTo>
                        <a:pt x="8" y="112"/>
                      </a:lnTo>
                      <a:lnTo>
                        <a:pt x="20" y="126"/>
                      </a:lnTo>
                      <a:lnTo>
                        <a:pt x="46" y="124"/>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grpSp>
            <p:nvGrpSpPr>
              <p:cNvPr id="186412" name="Group 645"/>
              <p:cNvGrpSpPr>
                <a:grpSpLocks/>
              </p:cNvGrpSpPr>
              <p:nvPr/>
            </p:nvGrpSpPr>
            <p:grpSpPr bwMode="auto">
              <a:xfrm rot="20972798" flipV="1">
                <a:off x="1054" y="687"/>
                <a:ext cx="1620" cy="601"/>
                <a:chOff x="1104" y="741"/>
                <a:chExt cx="1620" cy="601"/>
              </a:xfrm>
            </p:grpSpPr>
            <p:grpSp>
              <p:nvGrpSpPr>
                <p:cNvPr id="186413" name="Group 646"/>
                <p:cNvGrpSpPr>
                  <a:grpSpLocks/>
                </p:cNvGrpSpPr>
                <p:nvPr/>
              </p:nvGrpSpPr>
              <p:grpSpPr bwMode="auto">
                <a:xfrm>
                  <a:off x="1553" y="1251"/>
                  <a:ext cx="183" cy="91"/>
                  <a:chOff x="1553" y="1251"/>
                  <a:chExt cx="183" cy="91"/>
                </a:xfrm>
              </p:grpSpPr>
              <p:sp>
                <p:nvSpPr>
                  <p:cNvPr id="186620" name="AutoShape 64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21" name="AutoShape 64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14" name="Group 649"/>
                <p:cNvGrpSpPr>
                  <a:grpSpLocks/>
                </p:cNvGrpSpPr>
                <p:nvPr/>
              </p:nvGrpSpPr>
              <p:grpSpPr bwMode="auto">
                <a:xfrm rot="-347039">
                  <a:off x="1865" y="1223"/>
                  <a:ext cx="183" cy="91"/>
                  <a:chOff x="1553" y="1251"/>
                  <a:chExt cx="183" cy="91"/>
                </a:xfrm>
              </p:grpSpPr>
              <p:sp>
                <p:nvSpPr>
                  <p:cNvPr id="186618" name="AutoShape 65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19" name="AutoShape 65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21" name="Group 652"/>
                <p:cNvGrpSpPr>
                  <a:grpSpLocks/>
                </p:cNvGrpSpPr>
                <p:nvPr/>
              </p:nvGrpSpPr>
              <p:grpSpPr bwMode="auto">
                <a:xfrm rot="256986">
                  <a:off x="1213" y="1249"/>
                  <a:ext cx="183" cy="91"/>
                  <a:chOff x="1553" y="1251"/>
                  <a:chExt cx="183" cy="91"/>
                </a:xfrm>
              </p:grpSpPr>
              <p:sp>
                <p:nvSpPr>
                  <p:cNvPr id="186616" name="AutoShape 65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17" name="AutoShape 65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22" name="Group 655"/>
                <p:cNvGrpSpPr>
                  <a:grpSpLocks/>
                </p:cNvGrpSpPr>
                <p:nvPr/>
              </p:nvGrpSpPr>
              <p:grpSpPr bwMode="auto">
                <a:xfrm rot="21133096" flipV="1">
                  <a:off x="1227" y="745"/>
                  <a:ext cx="835" cy="119"/>
                  <a:chOff x="1309" y="1319"/>
                  <a:chExt cx="835" cy="119"/>
                </a:xfrm>
              </p:grpSpPr>
              <p:grpSp>
                <p:nvGrpSpPr>
                  <p:cNvPr id="186432" name="Group 656"/>
                  <p:cNvGrpSpPr>
                    <a:grpSpLocks/>
                  </p:cNvGrpSpPr>
                  <p:nvPr/>
                </p:nvGrpSpPr>
                <p:grpSpPr bwMode="auto">
                  <a:xfrm>
                    <a:off x="1649" y="1347"/>
                    <a:ext cx="183" cy="91"/>
                    <a:chOff x="1553" y="1251"/>
                    <a:chExt cx="183" cy="91"/>
                  </a:xfrm>
                </p:grpSpPr>
                <p:sp>
                  <p:nvSpPr>
                    <p:cNvPr id="186614" name="AutoShape 657"/>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15" name="AutoShape 658"/>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49" name="Group 659"/>
                  <p:cNvGrpSpPr>
                    <a:grpSpLocks/>
                  </p:cNvGrpSpPr>
                  <p:nvPr/>
                </p:nvGrpSpPr>
                <p:grpSpPr bwMode="auto">
                  <a:xfrm rot="-347039">
                    <a:off x="1961" y="1319"/>
                    <a:ext cx="183" cy="91"/>
                    <a:chOff x="1553" y="1251"/>
                    <a:chExt cx="183" cy="91"/>
                  </a:xfrm>
                </p:grpSpPr>
                <p:sp>
                  <p:nvSpPr>
                    <p:cNvPr id="186612" name="AutoShape 66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13" name="AutoShape 66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50" name="Group 662"/>
                  <p:cNvGrpSpPr>
                    <a:grpSpLocks/>
                  </p:cNvGrpSpPr>
                  <p:nvPr/>
                </p:nvGrpSpPr>
                <p:grpSpPr bwMode="auto">
                  <a:xfrm rot="256986">
                    <a:off x="1309" y="1345"/>
                    <a:ext cx="183" cy="91"/>
                    <a:chOff x="1553" y="1251"/>
                    <a:chExt cx="183" cy="91"/>
                  </a:xfrm>
                </p:grpSpPr>
                <p:sp>
                  <p:nvSpPr>
                    <p:cNvPr id="186610" name="AutoShape 66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11" name="AutoShape 66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6466" name="Group 665"/>
                <p:cNvGrpSpPr>
                  <a:grpSpLocks/>
                </p:cNvGrpSpPr>
                <p:nvPr/>
              </p:nvGrpSpPr>
              <p:grpSpPr bwMode="auto">
                <a:xfrm rot="-744277">
                  <a:off x="2191" y="1159"/>
                  <a:ext cx="183" cy="91"/>
                  <a:chOff x="1553" y="1251"/>
                  <a:chExt cx="183" cy="91"/>
                </a:xfrm>
              </p:grpSpPr>
              <p:sp>
                <p:nvSpPr>
                  <p:cNvPr id="186605" name="AutoShape 666"/>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06" name="AutoShape 667"/>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67" name="Group 668"/>
                <p:cNvGrpSpPr>
                  <a:grpSpLocks/>
                </p:cNvGrpSpPr>
                <p:nvPr/>
              </p:nvGrpSpPr>
              <p:grpSpPr bwMode="auto">
                <a:xfrm rot="-1307508">
                  <a:off x="2483" y="1057"/>
                  <a:ext cx="183" cy="91"/>
                  <a:chOff x="1553" y="1251"/>
                  <a:chExt cx="183" cy="91"/>
                </a:xfrm>
              </p:grpSpPr>
              <p:sp>
                <p:nvSpPr>
                  <p:cNvPr id="186603" name="AutoShape 669"/>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04" name="AutoShape 670"/>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75" name="Group 671"/>
                <p:cNvGrpSpPr>
                  <a:grpSpLocks/>
                </p:cNvGrpSpPr>
                <p:nvPr/>
              </p:nvGrpSpPr>
              <p:grpSpPr bwMode="auto">
                <a:xfrm rot="216126" flipV="1">
                  <a:off x="2189" y="741"/>
                  <a:ext cx="183" cy="91"/>
                  <a:chOff x="1553" y="1251"/>
                  <a:chExt cx="183" cy="91"/>
                </a:xfrm>
              </p:grpSpPr>
              <p:sp>
                <p:nvSpPr>
                  <p:cNvPr id="186601" name="AutoShape 672"/>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02" name="AutoShape 673"/>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597" name="AutoShape 674"/>
                <p:cNvSpPr>
                  <a:spLocks noChangeArrowheads="1"/>
                </p:cNvSpPr>
                <p:nvPr/>
              </p:nvSpPr>
              <p:spPr bwMode="auto">
                <a:xfrm rot="-8489978">
                  <a:off x="2660" y="947"/>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98" name="AutoShape 675"/>
                <p:cNvSpPr>
                  <a:spLocks noChangeArrowheads="1"/>
                </p:cNvSpPr>
                <p:nvPr/>
              </p:nvSpPr>
              <p:spPr bwMode="auto">
                <a:xfrm rot="16090717" flipV="1">
                  <a:off x="2667" y="85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99" name="AutoShape 676"/>
                <p:cNvSpPr>
                  <a:spLocks noChangeArrowheads="1"/>
                </p:cNvSpPr>
                <p:nvPr/>
              </p:nvSpPr>
              <p:spPr bwMode="auto">
                <a:xfrm rot="4043573" flipV="1">
                  <a:off x="2493" y="833"/>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600" name="Freeform 677"/>
                <p:cNvSpPr>
                  <a:spLocks/>
                </p:cNvSpPr>
                <p:nvPr/>
              </p:nvSpPr>
              <p:spPr bwMode="auto">
                <a:xfrm>
                  <a:off x="1104" y="760"/>
                  <a:ext cx="1620" cy="550"/>
                </a:xfrm>
                <a:custGeom>
                  <a:avLst/>
                  <a:gdLst>
                    <a:gd name="T0" fmla="*/ 130 w 1620"/>
                    <a:gd name="T1" fmla="*/ 100 h 550"/>
                    <a:gd name="T2" fmla="*/ 402 w 1620"/>
                    <a:gd name="T3" fmla="*/ 52 h 550"/>
                    <a:gd name="T4" fmla="*/ 692 w 1620"/>
                    <a:gd name="T5" fmla="*/ 24 h 550"/>
                    <a:gd name="T6" fmla="*/ 956 w 1620"/>
                    <a:gd name="T7" fmla="*/ 20 h 550"/>
                    <a:gd name="T8" fmla="*/ 1150 w 1620"/>
                    <a:gd name="T9" fmla="*/ 30 h 550"/>
                    <a:gd name="T10" fmla="*/ 1392 w 1620"/>
                    <a:gd name="T11" fmla="*/ 72 h 550"/>
                    <a:gd name="T12" fmla="*/ 1536 w 1620"/>
                    <a:gd name="T13" fmla="*/ 122 h 550"/>
                    <a:gd name="T14" fmla="*/ 1590 w 1620"/>
                    <a:gd name="T15" fmla="*/ 184 h 550"/>
                    <a:gd name="T16" fmla="*/ 1574 w 1620"/>
                    <a:gd name="T17" fmla="*/ 262 h 550"/>
                    <a:gd name="T18" fmla="*/ 1494 w 1620"/>
                    <a:gd name="T19" fmla="*/ 322 h 550"/>
                    <a:gd name="T20" fmla="*/ 1230 w 1620"/>
                    <a:gd name="T21" fmla="*/ 424 h 550"/>
                    <a:gd name="T22" fmla="*/ 942 w 1620"/>
                    <a:gd name="T23" fmla="*/ 484 h 550"/>
                    <a:gd name="T24" fmla="*/ 536 w 1620"/>
                    <a:gd name="T25" fmla="*/ 522 h 550"/>
                    <a:gd name="T26" fmla="*/ 238 w 1620"/>
                    <a:gd name="T27" fmla="*/ 520 h 550"/>
                    <a:gd name="T28" fmla="*/ 74 w 1620"/>
                    <a:gd name="T29" fmla="*/ 508 h 550"/>
                    <a:gd name="T30" fmla="*/ 0 w 1620"/>
                    <a:gd name="T31" fmla="*/ 498 h 550"/>
                    <a:gd name="T32" fmla="*/ 134 w 1620"/>
                    <a:gd name="T33" fmla="*/ 538 h 550"/>
                    <a:gd name="T34" fmla="*/ 556 w 1620"/>
                    <a:gd name="T35" fmla="*/ 548 h 550"/>
                    <a:gd name="T36" fmla="*/ 910 w 1620"/>
                    <a:gd name="T37" fmla="*/ 514 h 550"/>
                    <a:gd name="T38" fmla="*/ 1236 w 1620"/>
                    <a:gd name="T39" fmla="*/ 446 h 550"/>
                    <a:gd name="T40" fmla="*/ 1478 w 1620"/>
                    <a:gd name="T41" fmla="*/ 358 h 550"/>
                    <a:gd name="T42" fmla="*/ 1594 w 1620"/>
                    <a:gd name="T43" fmla="*/ 278 h 550"/>
                    <a:gd name="T44" fmla="*/ 1620 w 1620"/>
                    <a:gd name="T45" fmla="*/ 186 h 550"/>
                    <a:gd name="T46" fmla="*/ 1540 w 1620"/>
                    <a:gd name="T47" fmla="*/ 100 h 550"/>
                    <a:gd name="T48" fmla="*/ 1404 w 1620"/>
                    <a:gd name="T49" fmla="*/ 54 h 550"/>
                    <a:gd name="T50" fmla="*/ 1232 w 1620"/>
                    <a:gd name="T51" fmla="*/ 20 h 550"/>
                    <a:gd name="T52" fmla="*/ 1024 w 1620"/>
                    <a:gd name="T53" fmla="*/ 4 h 550"/>
                    <a:gd name="T54" fmla="*/ 808 w 1620"/>
                    <a:gd name="T55" fmla="*/ 0 h 550"/>
                    <a:gd name="T56" fmla="*/ 578 w 1620"/>
                    <a:gd name="T57" fmla="*/ 14 h 550"/>
                    <a:gd name="T58" fmla="*/ 362 w 1620"/>
                    <a:gd name="T59" fmla="*/ 38 h 550"/>
                    <a:gd name="T60" fmla="*/ 164 w 1620"/>
                    <a:gd name="T61" fmla="*/ 74 h 550"/>
                    <a:gd name="T62" fmla="*/ 8 w 1620"/>
                    <a:gd name="T63" fmla="*/ 112 h 550"/>
                    <a:gd name="T64" fmla="*/ 46 w 1620"/>
                    <a:gd name="T65" fmla="*/ 124 h 5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0"/>
                    <a:gd name="T100" fmla="*/ 0 h 550"/>
                    <a:gd name="T101" fmla="*/ 1620 w 1620"/>
                    <a:gd name="T102" fmla="*/ 550 h 5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0" h="550">
                      <a:moveTo>
                        <a:pt x="46" y="124"/>
                      </a:moveTo>
                      <a:lnTo>
                        <a:pt x="130" y="100"/>
                      </a:lnTo>
                      <a:lnTo>
                        <a:pt x="242" y="78"/>
                      </a:lnTo>
                      <a:lnTo>
                        <a:pt x="402" y="52"/>
                      </a:lnTo>
                      <a:lnTo>
                        <a:pt x="532" y="38"/>
                      </a:lnTo>
                      <a:lnTo>
                        <a:pt x="692" y="24"/>
                      </a:lnTo>
                      <a:lnTo>
                        <a:pt x="828" y="18"/>
                      </a:lnTo>
                      <a:lnTo>
                        <a:pt x="956" y="20"/>
                      </a:lnTo>
                      <a:lnTo>
                        <a:pt x="1048" y="22"/>
                      </a:lnTo>
                      <a:lnTo>
                        <a:pt x="1150" y="30"/>
                      </a:lnTo>
                      <a:lnTo>
                        <a:pt x="1284" y="48"/>
                      </a:lnTo>
                      <a:lnTo>
                        <a:pt x="1392" y="72"/>
                      </a:lnTo>
                      <a:lnTo>
                        <a:pt x="1482" y="98"/>
                      </a:lnTo>
                      <a:lnTo>
                        <a:pt x="1536" y="122"/>
                      </a:lnTo>
                      <a:lnTo>
                        <a:pt x="1570" y="148"/>
                      </a:lnTo>
                      <a:lnTo>
                        <a:pt x="1590" y="184"/>
                      </a:lnTo>
                      <a:lnTo>
                        <a:pt x="1594" y="226"/>
                      </a:lnTo>
                      <a:lnTo>
                        <a:pt x="1574" y="262"/>
                      </a:lnTo>
                      <a:lnTo>
                        <a:pt x="1546" y="288"/>
                      </a:lnTo>
                      <a:lnTo>
                        <a:pt x="1494" y="322"/>
                      </a:lnTo>
                      <a:lnTo>
                        <a:pt x="1402" y="366"/>
                      </a:lnTo>
                      <a:lnTo>
                        <a:pt x="1230" y="424"/>
                      </a:lnTo>
                      <a:lnTo>
                        <a:pt x="1110" y="452"/>
                      </a:lnTo>
                      <a:lnTo>
                        <a:pt x="942" y="484"/>
                      </a:lnTo>
                      <a:lnTo>
                        <a:pt x="750" y="506"/>
                      </a:lnTo>
                      <a:lnTo>
                        <a:pt x="536" y="522"/>
                      </a:lnTo>
                      <a:lnTo>
                        <a:pt x="382" y="528"/>
                      </a:lnTo>
                      <a:lnTo>
                        <a:pt x="238" y="520"/>
                      </a:lnTo>
                      <a:lnTo>
                        <a:pt x="134" y="514"/>
                      </a:lnTo>
                      <a:lnTo>
                        <a:pt x="74" y="508"/>
                      </a:lnTo>
                      <a:lnTo>
                        <a:pt x="38" y="502"/>
                      </a:lnTo>
                      <a:lnTo>
                        <a:pt x="0" y="498"/>
                      </a:lnTo>
                      <a:lnTo>
                        <a:pt x="0" y="522"/>
                      </a:lnTo>
                      <a:lnTo>
                        <a:pt x="134" y="538"/>
                      </a:lnTo>
                      <a:lnTo>
                        <a:pt x="348" y="550"/>
                      </a:lnTo>
                      <a:lnTo>
                        <a:pt x="556" y="548"/>
                      </a:lnTo>
                      <a:lnTo>
                        <a:pt x="740" y="532"/>
                      </a:lnTo>
                      <a:lnTo>
                        <a:pt x="910" y="514"/>
                      </a:lnTo>
                      <a:lnTo>
                        <a:pt x="1088" y="482"/>
                      </a:lnTo>
                      <a:lnTo>
                        <a:pt x="1236" y="446"/>
                      </a:lnTo>
                      <a:lnTo>
                        <a:pt x="1364" y="404"/>
                      </a:lnTo>
                      <a:lnTo>
                        <a:pt x="1478" y="358"/>
                      </a:lnTo>
                      <a:lnTo>
                        <a:pt x="1540" y="322"/>
                      </a:lnTo>
                      <a:lnTo>
                        <a:pt x="1594" y="278"/>
                      </a:lnTo>
                      <a:lnTo>
                        <a:pt x="1620" y="238"/>
                      </a:lnTo>
                      <a:lnTo>
                        <a:pt x="1620" y="186"/>
                      </a:lnTo>
                      <a:lnTo>
                        <a:pt x="1596" y="142"/>
                      </a:lnTo>
                      <a:lnTo>
                        <a:pt x="1540" y="100"/>
                      </a:lnTo>
                      <a:lnTo>
                        <a:pt x="1482" y="78"/>
                      </a:lnTo>
                      <a:lnTo>
                        <a:pt x="1404" y="54"/>
                      </a:lnTo>
                      <a:lnTo>
                        <a:pt x="1322" y="36"/>
                      </a:lnTo>
                      <a:lnTo>
                        <a:pt x="1232" y="20"/>
                      </a:lnTo>
                      <a:lnTo>
                        <a:pt x="1130" y="10"/>
                      </a:lnTo>
                      <a:lnTo>
                        <a:pt x="1024" y="4"/>
                      </a:lnTo>
                      <a:lnTo>
                        <a:pt x="930" y="2"/>
                      </a:lnTo>
                      <a:lnTo>
                        <a:pt x="808" y="0"/>
                      </a:lnTo>
                      <a:lnTo>
                        <a:pt x="702" y="4"/>
                      </a:lnTo>
                      <a:lnTo>
                        <a:pt x="578" y="14"/>
                      </a:lnTo>
                      <a:lnTo>
                        <a:pt x="470" y="24"/>
                      </a:lnTo>
                      <a:lnTo>
                        <a:pt x="362" y="38"/>
                      </a:lnTo>
                      <a:lnTo>
                        <a:pt x="258" y="56"/>
                      </a:lnTo>
                      <a:lnTo>
                        <a:pt x="164" y="74"/>
                      </a:lnTo>
                      <a:lnTo>
                        <a:pt x="74" y="94"/>
                      </a:lnTo>
                      <a:lnTo>
                        <a:pt x="8" y="112"/>
                      </a:lnTo>
                      <a:lnTo>
                        <a:pt x="20" y="126"/>
                      </a:lnTo>
                      <a:lnTo>
                        <a:pt x="46" y="124"/>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grpSp>
            <p:nvGrpSpPr>
              <p:cNvPr id="186477" name="Group 679"/>
              <p:cNvGrpSpPr>
                <a:grpSpLocks/>
              </p:cNvGrpSpPr>
              <p:nvPr/>
            </p:nvGrpSpPr>
            <p:grpSpPr bwMode="auto">
              <a:xfrm rot="93123">
                <a:off x="1592" y="1179"/>
                <a:ext cx="183" cy="91"/>
                <a:chOff x="1553" y="1251"/>
                <a:chExt cx="183" cy="91"/>
              </a:xfrm>
            </p:grpSpPr>
            <p:sp>
              <p:nvSpPr>
                <p:cNvPr id="186588" name="AutoShape 68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89" name="AutoShape 68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86" name="Group 682"/>
              <p:cNvGrpSpPr>
                <a:grpSpLocks/>
              </p:cNvGrpSpPr>
              <p:nvPr/>
            </p:nvGrpSpPr>
            <p:grpSpPr bwMode="auto">
              <a:xfrm rot="-253916">
                <a:off x="1904" y="1160"/>
                <a:ext cx="183" cy="91"/>
                <a:chOff x="1553" y="1251"/>
                <a:chExt cx="183" cy="91"/>
              </a:xfrm>
            </p:grpSpPr>
            <p:sp>
              <p:nvSpPr>
                <p:cNvPr id="186586" name="AutoShape 68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87" name="AutoShape 68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87" name="Group 685"/>
              <p:cNvGrpSpPr>
                <a:grpSpLocks/>
              </p:cNvGrpSpPr>
              <p:nvPr/>
            </p:nvGrpSpPr>
            <p:grpSpPr bwMode="auto">
              <a:xfrm rot="350109">
                <a:off x="1252" y="1168"/>
                <a:ext cx="183" cy="91"/>
                <a:chOff x="1553" y="1251"/>
                <a:chExt cx="183" cy="91"/>
              </a:xfrm>
            </p:grpSpPr>
            <p:sp>
              <p:nvSpPr>
                <p:cNvPr id="186584" name="AutoShape 686"/>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85" name="AutoShape 687"/>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498" name="Group 688"/>
              <p:cNvGrpSpPr>
                <a:grpSpLocks/>
              </p:cNvGrpSpPr>
              <p:nvPr/>
            </p:nvGrpSpPr>
            <p:grpSpPr bwMode="auto">
              <a:xfrm rot="21226219" flipV="1">
                <a:off x="1279" y="673"/>
                <a:ext cx="835" cy="119"/>
                <a:chOff x="1309" y="1319"/>
                <a:chExt cx="835" cy="119"/>
              </a:xfrm>
            </p:grpSpPr>
            <p:grpSp>
              <p:nvGrpSpPr>
                <p:cNvPr id="186507" name="Group 689"/>
                <p:cNvGrpSpPr>
                  <a:grpSpLocks/>
                </p:cNvGrpSpPr>
                <p:nvPr/>
              </p:nvGrpSpPr>
              <p:grpSpPr bwMode="auto">
                <a:xfrm>
                  <a:off x="1649" y="1347"/>
                  <a:ext cx="183" cy="91"/>
                  <a:chOff x="1553" y="1251"/>
                  <a:chExt cx="183" cy="91"/>
                </a:xfrm>
              </p:grpSpPr>
              <p:sp>
                <p:nvSpPr>
                  <p:cNvPr id="186582" name="AutoShape 690"/>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83" name="AutoShape 691"/>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08" name="Group 692"/>
                <p:cNvGrpSpPr>
                  <a:grpSpLocks/>
                </p:cNvGrpSpPr>
                <p:nvPr/>
              </p:nvGrpSpPr>
              <p:grpSpPr bwMode="auto">
                <a:xfrm rot="-347039">
                  <a:off x="1961" y="1319"/>
                  <a:ext cx="183" cy="91"/>
                  <a:chOff x="1553" y="1251"/>
                  <a:chExt cx="183" cy="91"/>
                </a:xfrm>
              </p:grpSpPr>
              <p:sp>
                <p:nvSpPr>
                  <p:cNvPr id="186580" name="AutoShape 693"/>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81" name="AutoShape 694"/>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11" name="Group 695"/>
                <p:cNvGrpSpPr>
                  <a:grpSpLocks/>
                </p:cNvGrpSpPr>
                <p:nvPr/>
              </p:nvGrpSpPr>
              <p:grpSpPr bwMode="auto">
                <a:xfrm rot="256986">
                  <a:off x="1309" y="1345"/>
                  <a:ext cx="183" cy="91"/>
                  <a:chOff x="1553" y="1251"/>
                  <a:chExt cx="183" cy="91"/>
                </a:xfrm>
              </p:grpSpPr>
              <p:sp>
                <p:nvSpPr>
                  <p:cNvPr id="186578" name="AutoShape 696"/>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79" name="AutoShape 697"/>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6512" name="Group 698"/>
              <p:cNvGrpSpPr>
                <a:grpSpLocks/>
              </p:cNvGrpSpPr>
              <p:nvPr/>
            </p:nvGrpSpPr>
            <p:grpSpPr bwMode="auto">
              <a:xfrm rot="-651154">
                <a:off x="2232" y="1104"/>
                <a:ext cx="183" cy="91"/>
                <a:chOff x="1553" y="1251"/>
                <a:chExt cx="183" cy="91"/>
              </a:xfrm>
            </p:grpSpPr>
            <p:sp>
              <p:nvSpPr>
                <p:cNvPr id="186573" name="AutoShape 699"/>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74" name="AutoShape 700"/>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13" name="Group 701"/>
              <p:cNvGrpSpPr>
                <a:grpSpLocks/>
              </p:cNvGrpSpPr>
              <p:nvPr/>
            </p:nvGrpSpPr>
            <p:grpSpPr bwMode="auto">
              <a:xfrm rot="-1214385">
                <a:off x="2527" y="1010"/>
                <a:ext cx="183" cy="91"/>
                <a:chOff x="1553" y="1251"/>
                <a:chExt cx="183" cy="91"/>
              </a:xfrm>
            </p:grpSpPr>
            <p:sp>
              <p:nvSpPr>
                <p:cNvPr id="186571" name="AutoShape 702"/>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72" name="AutoShape 703"/>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14" name="Group 704"/>
              <p:cNvGrpSpPr>
                <a:grpSpLocks/>
              </p:cNvGrpSpPr>
              <p:nvPr/>
            </p:nvGrpSpPr>
            <p:grpSpPr bwMode="auto">
              <a:xfrm rot="309249" flipV="1">
                <a:off x="2241" y="687"/>
                <a:ext cx="183" cy="91"/>
                <a:chOff x="1553" y="1251"/>
                <a:chExt cx="183" cy="91"/>
              </a:xfrm>
            </p:grpSpPr>
            <p:sp>
              <p:nvSpPr>
                <p:cNvPr id="186569" name="AutoShape 705"/>
                <p:cNvSpPr>
                  <a:spLocks noChangeArrowheads="1"/>
                </p:cNvSpPr>
                <p:nvPr/>
              </p:nvSpPr>
              <p:spPr bwMode="auto">
                <a:xfrm rot="-2788129">
                  <a:off x="1554" y="1250"/>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70" name="AutoShape 706"/>
                <p:cNvSpPr>
                  <a:spLocks noChangeArrowheads="1"/>
                </p:cNvSpPr>
                <p:nvPr/>
              </p:nvSpPr>
              <p:spPr bwMode="auto">
                <a:xfrm rot="2582450" flipV="1">
                  <a:off x="1698" y="1302"/>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565" name="AutoShape 707"/>
              <p:cNvSpPr>
                <a:spLocks noChangeArrowheads="1"/>
              </p:cNvSpPr>
              <p:nvPr/>
            </p:nvSpPr>
            <p:spPr bwMode="auto">
              <a:xfrm rot="-8396854">
                <a:off x="2707" y="903"/>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66" name="AutoShape 708"/>
              <p:cNvSpPr>
                <a:spLocks noChangeArrowheads="1"/>
              </p:cNvSpPr>
              <p:nvPr/>
            </p:nvSpPr>
            <p:spPr bwMode="auto">
              <a:xfrm rot="16183840" flipV="1">
                <a:off x="2717" y="808"/>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67" name="AutoShape 709"/>
              <p:cNvSpPr>
                <a:spLocks noChangeArrowheads="1"/>
              </p:cNvSpPr>
              <p:nvPr/>
            </p:nvSpPr>
            <p:spPr bwMode="auto">
              <a:xfrm rot="4136697" flipV="1">
                <a:off x="2543" y="785"/>
                <a:ext cx="38" cy="40"/>
              </a:xfrm>
              <a:prstGeom prst="rtTriangle">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6568" name="Freeform 710"/>
              <p:cNvSpPr>
                <a:spLocks/>
              </p:cNvSpPr>
              <p:nvPr/>
            </p:nvSpPr>
            <p:spPr bwMode="auto">
              <a:xfrm>
                <a:off x="1086" y="696"/>
                <a:ext cx="1686" cy="541"/>
              </a:xfrm>
              <a:custGeom>
                <a:avLst/>
                <a:gdLst>
                  <a:gd name="T0" fmla="*/ 198 w 1686"/>
                  <a:gd name="T1" fmla="*/ 81 h 541"/>
                  <a:gd name="T2" fmla="*/ 472 w 1686"/>
                  <a:gd name="T3" fmla="*/ 41 h 541"/>
                  <a:gd name="T4" fmla="*/ 762 w 1686"/>
                  <a:gd name="T5" fmla="*/ 20 h 541"/>
                  <a:gd name="T6" fmla="*/ 1026 w 1686"/>
                  <a:gd name="T7" fmla="*/ 24 h 541"/>
                  <a:gd name="T8" fmla="*/ 1220 w 1686"/>
                  <a:gd name="T9" fmla="*/ 39 h 541"/>
                  <a:gd name="T10" fmla="*/ 1461 w 1686"/>
                  <a:gd name="T11" fmla="*/ 87 h 541"/>
                  <a:gd name="T12" fmla="*/ 1603 w 1686"/>
                  <a:gd name="T13" fmla="*/ 141 h 541"/>
                  <a:gd name="T14" fmla="*/ 1656 w 1686"/>
                  <a:gd name="T15" fmla="*/ 205 h 541"/>
                  <a:gd name="T16" fmla="*/ 1638 w 1686"/>
                  <a:gd name="T17" fmla="*/ 282 h 541"/>
                  <a:gd name="T18" fmla="*/ 1556 w 1686"/>
                  <a:gd name="T19" fmla="*/ 340 h 541"/>
                  <a:gd name="T20" fmla="*/ 1289 w 1686"/>
                  <a:gd name="T21" fmla="*/ 435 h 541"/>
                  <a:gd name="T22" fmla="*/ 1000 w 1686"/>
                  <a:gd name="T23" fmla="*/ 487 h 541"/>
                  <a:gd name="T24" fmla="*/ 593 w 1686"/>
                  <a:gd name="T25" fmla="*/ 514 h 541"/>
                  <a:gd name="T26" fmla="*/ 295 w 1686"/>
                  <a:gd name="T27" fmla="*/ 504 h 541"/>
                  <a:gd name="T28" fmla="*/ 131 w 1686"/>
                  <a:gd name="T29" fmla="*/ 487 h 541"/>
                  <a:gd name="T30" fmla="*/ 58 w 1686"/>
                  <a:gd name="T31" fmla="*/ 475 h 541"/>
                  <a:gd name="T32" fmla="*/ 191 w 1686"/>
                  <a:gd name="T33" fmla="*/ 519 h 541"/>
                  <a:gd name="T34" fmla="*/ 612 w 1686"/>
                  <a:gd name="T35" fmla="*/ 541 h 541"/>
                  <a:gd name="T36" fmla="*/ 967 w 1686"/>
                  <a:gd name="T37" fmla="*/ 516 h 541"/>
                  <a:gd name="T38" fmla="*/ 1295 w 1686"/>
                  <a:gd name="T39" fmla="*/ 457 h 541"/>
                  <a:gd name="T40" fmla="*/ 1539 w 1686"/>
                  <a:gd name="T41" fmla="*/ 376 h 541"/>
                  <a:gd name="T42" fmla="*/ 1657 w 1686"/>
                  <a:gd name="T43" fmla="*/ 299 h 541"/>
                  <a:gd name="T44" fmla="*/ 1686 w 1686"/>
                  <a:gd name="T45" fmla="*/ 207 h 541"/>
                  <a:gd name="T46" fmla="*/ 1608 w 1686"/>
                  <a:gd name="T47" fmla="*/ 119 h 541"/>
                  <a:gd name="T48" fmla="*/ 1473 w 1686"/>
                  <a:gd name="T49" fmla="*/ 70 h 541"/>
                  <a:gd name="T50" fmla="*/ 1302 w 1686"/>
                  <a:gd name="T51" fmla="*/ 31 h 541"/>
                  <a:gd name="T52" fmla="*/ 1095 w 1686"/>
                  <a:gd name="T53" fmla="*/ 9 h 541"/>
                  <a:gd name="T54" fmla="*/ 879 w 1686"/>
                  <a:gd name="T55" fmla="*/ 0 h 541"/>
                  <a:gd name="T56" fmla="*/ 649 w 1686"/>
                  <a:gd name="T57" fmla="*/ 7 h 541"/>
                  <a:gd name="T58" fmla="*/ 432 w 1686"/>
                  <a:gd name="T59" fmla="*/ 25 h 541"/>
                  <a:gd name="T60" fmla="*/ 233 w 1686"/>
                  <a:gd name="T61" fmla="*/ 56 h 541"/>
                  <a:gd name="T62" fmla="*/ 76 w 1686"/>
                  <a:gd name="T63" fmla="*/ 90 h 541"/>
                  <a:gd name="T64" fmla="*/ 14 w 1686"/>
                  <a:gd name="T65" fmla="*/ 128 h 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6"/>
                  <a:gd name="T100" fmla="*/ 0 h 541"/>
                  <a:gd name="T101" fmla="*/ 1686 w 1686"/>
                  <a:gd name="T102" fmla="*/ 541 h 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6" h="541">
                    <a:moveTo>
                      <a:pt x="114" y="103"/>
                    </a:moveTo>
                    <a:lnTo>
                      <a:pt x="198" y="81"/>
                    </a:lnTo>
                    <a:lnTo>
                      <a:pt x="311" y="62"/>
                    </a:lnTo>
                    <a:lnTo>
                      <a:pt x="472" y="41"/>
                    </a:lnTo>
                    <a:lnTo>
                      <a:pt x="602" y="30"/>
                    </a:lnTo>
                    <a:lnTo>
                      <a:pt x="762" y="20"/>
                    </a:lnTo>
                    <a:lnTo>
                      <a:pt x="898" y="18"/>
                    </a:lnTo>
                    <a:lnTo>
                      <a:pt x="1026" y="24"/>
                    </a:lnTo>
                    <a:lnTo>
                      <a:pt x="1118" y="28"/>
                    </a:lnTo>
                    <a:lnTo>
                      <a:pt x="1220" y="39"/>
                    </a:lnTo>
                    <a:lnTo>
                      <a:pt x="1353" y="60"/>
                    </a:lnTo>
                    <a:lnTo>
                      <a:pt x="1461" y="87"/>
                    </a:lnTo>
                    <a:lnTo>
                      <a:pt x="1550" y="116"/>
                    </a:lnTo>
                    <a:lnTo>
                      <a:pt x="1603" y="141"/>
                    </a:lnTo>
                    <a:lnTo>
                      <a:pt x="1637" y="168"/>
                    </a:lnTo>
                    <a:lnTo>
                      <a:pt x="1656" y="205"/>
                    </a:lnTo>
                    <a:lnTo>
                      <a:pt x="1659" y="247"/>
                    </a:lnTo>
                    <a:lnTo>
                      <a:pt x="1638" y="282"/>
                    </a:lnTo>
                    <a:lnTo>
                      <a:pt x="1609" y="307"/>
                    </a:lnTo>
                    <a:lnTo>
                      <a:pt x="1556" y="340"/>
                    </a:lnTo>
                    <a:lnTo>
                      <a:pt x="1463" y="382"/>
                    </a:lnTo>
                    <a:lnTo>
                      <a:pt x="1289" y="435"/>
                    </a:lnTo>
                    <a:lnTo>
                      <a:pt x="1169" y="460"/>
                    </a:lnTo>
                    <a:lnTo>
                      <a:pt x="1000" y="487"/>
                    </a:lnTo>
                    <a:lnTo>
                      <a:pt x="807" y="504"/>
                    </a:lnTo>
                    <a:lnTo>
                      <a:pt x="593" y="514"/>
                    </a:lnTo>
                    <a:lnTo>
                      <a:pt x="439" y="516"/>
                    </a:lnTo>
                    <a:lnTo>
                      <a:pt x="295" y="504"/>
                    </a:lnTo>
                    <a:lnTo>
                      <a:pt x="191" y="495"/>
                    </a:lnTo>
                    <a:lnTo>
                      <a:pt x="131" y="487"/>
                    </a:lnTo>
                    <a:lnTo>
                      <a:pt x="96" y="481"/>
                    </a:lnTo>
                    <a:lnTo>
                      <a:pt x="58" y="475"/>
                    </a:lnTo>
                    <a:lnTo>
                      <a:pt x="57" y="499"/>
                    </a:lnTo>
                    <a:lnTo>
                      <a:pt x="191" y="519"/>
                    </a:lnTo>
                    <a:lnTo>
                      <a:pt x="404" y="537"/>
                    </a:lnTo>
                    <a:lnTo>
                      <a:pt x="612" y="541"/>
                    </a:lnTo>
                    <a:lnTo>
                      <a:pt x="797" y="530"/>
                    </a:lnTo>
                    <a:lnTo>
                      <a:pt x="967" y="516"/>
                    </a:lnTo>
                    <a:lnTo>
                      <a:pt x="1146" y="489"/>
                    </a:lnTo>
                    <a:lnTo>
                      <a:pt x="1295" y="457"/>
                    </a:lnTo>
                    <a:lnTo>
                      <a:pt x="1424" y="418"/>
                    </a:lnTo>
                    <a:lnTo>
                      <a:pt x="1539" y="376"/>
                    </a:lnTo>
                    <a:lnTo>
                      <a:pt x="1602" y="341"/>
                    </a:lnTo>
                    <a:lnTo>
                      <a:pt x="1657" y="299"/>
                    </a:lnTo>
                    <a:lnTo>
                      <a:pt x="1684" y="259"/>
                    </a:lnTo>
                    <a:lnTo>
                      <a:pt x="1686" y="207"/>
                    </a:lnTo>
                    <a:lnTo>
                      <a:pt x="1663" y="163"/>
                    </a:lnTo>
                    <a:lnTo>
                      <a:pt x="1608" y="119"/>
                    </a:lnTo>
                    <a:lnTo>
                      <a:pt x="1551" y="96"/>
                    </a:lnTo>
                    <a:lnTo>
                      <a:pt x="1473" y="70"/>
                    </a:lnTo>
                    <a:lnTo>
                      <a:pt x="1392" y="49"/>
                    </a:lnTo>
                    <a:lnTo>
                      <a:pt x="1302" y="31"/>
                    </a:lnTo>
                    <a:lnTo>
                      <a:pt x="1201" y="18"/>
                    </a:lnTo>
                    <a:lnTo>
                      <a:pt x="1095" y="9"/>
                    </a:lnTo>
                    <a:lnTo>
                      <a:pt x="1001" y="5"/>
                    </a:lnTo>
                    <a:lnTo>
                      <a:pt x="879" y="0"/>
                    </a:lnTo>
                    <a:lnTo>
                      <a:pt x="773" y="1"/>
                    </a:lnTo>
                    <a:lnTo>
                      <a:pt x="649" y="7"/>
                    </a:lnTo>
                    <a:lnTo>
                      <a:pt x="540" y="14"/>
                    </a:lnTo>
                    <a:lnTo>
                      <a:pt x="432" y="25"/>
                    </a:lnTo>
                    <a:lnTo>
                      <a:pt x="328" y="41"/>
                    </a:lnTo>
                    <a:lnTo>
                      <a:pt x="233" y="56"/>
                    </a:lnTo>
                    <a:lnTo>
                      <a:pt x="143" y="74"/>
                    </a:lnTo>
                    <a:lnTo>
                      <a:pt x="76" y="90"/>
                    </a:lnTo>
                    <a:lnTo>
                      <a:pt x="0" y="114"/>
                    </a:lnTo>
                    <a:lnTo>
                      <a:pt x="14" y="128"/>
                    </a:lnTo>
                    <a:lnTo>
                      <a:pt x="114" y="103"/>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sp>
          <p:nvSpPr>
            <p:cNvPr id="186433" name="Freeform 713"/>
            <p:cNvSpPr>
              <a:spLocks/>
            </p:cNvSpPr>
            <p:nvPr/>
          </p:nvSpPr>
          <p:spPr bwMode="auto">
            <a:xfrm>
              <a:off x="342901" y="4438649"/>
              <a:ext cx="2543175" cy="776288"/>
            </a:xfrm>
            <a:custGeom>
              <a:avLst/>
              <a:gdLst>
                <a:gd name="T0" fmla="*/ 0 w 1602"/>
                <a:gd name="T1" fmla="*/ 33338 h 489"/>
                <a:gd name="T2" fmla="*/ 2109788 w 1602"/>
                <a:gd name="T3" fmla="*/ 285750 h 489"/>
                <a:gd name="T4" fmla="*/ 2147888 w 1602"/>
                <a:gd name="T5" fmla="*/ 314325 h 489"/>
                <a:gd name="T6" fmla="*/ 2457450 w 1602"/>
                <a:gd name="T7" fmla="*/ 647700 h 489"/>
                <a:gd name="T8" fmla="*/ 2514600 w 1602"/>
                <a:gd name="T9" fmla="*/ 776288 h 489"/>
                <a:gd name="T10" fmla="*/ 2543175 w 1602"/>
                <a:gd name="T11" fmla="*/ 757238 h 489"/>
                <a:gd name="T12" fmla="*/ 2476500 w 1602"/>
                <a:gd name="T13" fmla="*/ 614363 h 489"/>
                <a:gd name="T14" fmla="*/ 2162175 w 1602"/>
                <a:gd name="T15" fmla="*/ 276225 h 489"/>
                <a:gd name="T16" fmla="*/ 2133600 w 1602"/>
                <a:gd name="T17" fmla="*/ 261938 h 489"/>
                <a:gd name="T18" fmla="*/ 2043113 w 1602"/>
                <a:gd name="T19" fmla="*/ 242888 h 489"/>
                <a:gd name="T20" fmla="*/ 0 w 1602"/>
                <a:gd name="T21" fmla="*/ 0 h 489"/>
                <a:gd name="T22" fmla="*/ 0 w 1602"/>
                <a:gd name="T23" fmla="*/ 33338 h 4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2"/>
                <a:gd name="T37" fmla="*/ 0 h 489"/>
                <a:gd name="T38" fmla="*/ 1602 w 1602"/>
                <a:gd name="T39" fmla="*/ 489 h 4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2" h="489">
                  <a:moveTo>
                    <a:pt x="0" y="21"/>
                  </a:moveTo>
                  <a:lnTo>
                    <a:pt x="1329" y="180"/>
                  </a:lnTo>
                  <a:lnTo>
                    <a:pt x="1353" y="198"/>
                  </a:lnTo>
                  <a:lnTo>
                    <a:pt x="1548" y="408"/>
                  </a:lnTo>
                  <a:lnTo>
                    <a:pt x="1584" y="489"/>
                  </a:lnTo>
                  <a:lnTo>
                    <a:pt x="1602" y="477"/>
                  </a:lnTo>
                  <a:lnTo>
                    <a:pt x="1560" y="387"/>
                  </a:lnTo>
                  <a:lnTo>
                    <a:pt x="1362" y="174"/>
                  </a:lnTo>
                  <a:lnTo>
                    <a:pt x="1344" y="165"/>
                  </a:lnTo>
                  <a:lnTo>
                    <a:pt x="1287" y="153"/>
                  </a:lnTo>
                  <a:lnTo>
                    <a:pt x="0" y="0"/>
                  </a:lnTo>
                  <a:lnTo>
                    <a:pt x="0" y="21"/>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4" name="Freeform 714"/>
            <p:cNvSpPr>
              <a:spLocks/>
            </p:cNvSpPr>
            <p:nvPr/>
          </p:nvSpPr>
          <p:spPr bwMode="auto">
            <a:xfrm>
              <a:off x="2857501" y="5189539"/>
              <a:ext cx="188913" cy="492125"/>
            </a:xfrm>
            <a:custGeom>
              <a:avLst/>
              <a:gdLst>
                <a:gd name="T0" fmla="*/ 0 w 119"/>
                <a:gd name="T1" fmla="*/ 20637 h 310"/>
                <a:gd name="T2" fmla="*/ 0 w 119"/>
                <a:gd name="T3" fmla="*/ 76200 h 310"/>
                <a:gd name="T4" fmla="*/ 7938 w 119"/>
                <a:gd name="T5" fmla="*/ 152400 h 310"/>
                <a:gd name="T6" fmla="*/ 23813 w 119"/>
                <a:gd name="T7" fmla="*/ 233363 h 310"/>
                <a:gd name="T8" fmla="*/ 50800 w 119"/>
                <a:gd name="T9" fmla="*/ 301625 h 310"/>
                <a:gd name="T10" fmla="*/ 80963 w 119"/>
                <a:gd name="T11" fmla="*/ 392112 h 310"/>
                <a:gd name="T12" fmla="*/ 107950 w 119"/>
                <a:gd name="T13" fmla="*/ 447675 h 310"/>
                <a:gd name="T14" fmla="*/ 133350 w 119"/>
                <a:gd name="T15" fmla="*/ 485775 h 310"/>
                <a:gd name="T16" fmla="*/ 141288 w 119"/>
                <a:gd name="T17" fmla="*/ 487363 h 310"/>
                <a:gd name="T18" fmla="*/ 160338 w 119"/>
                <a:gd name="T19" fmla="*/ 492125 h 310"/>
                <a:gd name="T20" fmla="*/ 176213 w 119"/>
                <a:gd name="T21" fmla="*/ 482600 h 310"/>
                <a:gd name="T22" fmla="*/ 188913 w 119"/>
                <a:gd name="T23" fmla="*/ 471488 h 310"/>
                <a:gd name="T24" fmla="*/ 136525 w 119"/>
                <a:gd name="T25" fmla="*/ 452438 h 310"/>
                <a:gd name="T26" fmla="*/ 90488 w 119"/>
                <a:gd name="T27" fmla="*/ 328612 h 310"/>
                <a:gd name="T28" fmla="*/ 46038 w 119"/>
                <a:gd name="T29" fmla="*/ 195262 h 310"/>
                <a:gd name="T30" fmla="*/ 33338 w 119"/>
                <a:gd name="T31" fmla="*/ 96837 h 310"/>
                <a:gd name="T32" fmla="*/ 26988 w 119"/>
                <a:gd name="T33" fmla="*/ 38100 h 310"/>
                <a:gd name="T34" fmla="*/ 28575 w 119"/>
                <a:gd name="T35" fmla="*/ 0 h 310"/>
                <a:gd name="T36" fmla="*/ 0 w 119"/>
                <a:gd name="T37" fmla="*/ 20637 h 3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
                <a:gd name="T58" fmla="*/ 0 h 310"/>
                <a:gd name="T59" fmla="*/ 119 w 119"/>
                <a:gd name="T60" fmla="*/ 310 h 3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 h="310">
                  <a:moveTo>
                    <a:pt x="0" y="13"/>
                  </a:moveTo>
                  <a:lnTo>
                    <a:pt x="0" y="48"/>
                  </a:lnTo>
                  <a:lnTo>
                    <a:pt x="5" y="96"/>
                  </a:lnTo>
                  <a:lnTo>
                    <a:pt x="15" y="147"/>
                  </a:lnTo>
                  <a:lnTo>
                    <a:pt x="32" y="190"/>
                  </a:lnTo>
                  <a:lnTo>
                    <a:pt x="51" y="247"/>
                  </a:lnTo>
                  <a:lnTo>
                    <a:pt x="68" y="282"/>
                  </a:lnTo>
                  <a:lnTo>
                    <a:pt x="84" y="306"/>
                  </a:lnTo>
                  <a:lnTo>
                    <a:pt x="89" y="307"/>
                  </a:lnTo>
                  <a:lnTo>
                    <a:pt x="101" y="310"/>
                  </a:lnTo>
                  <a:lnTo>
                    <a:pt x="111" y="304"/>
                  </a:lnTo>
                  <a:lnTo>
                    <a:pt x="119" y="297"/>
                  </a:lnTo>
                  <a:lnTo>
                    <a:pt x="86" y="285"/>
                  </a:lnTo>
                  <a:lnTo>
                    <a:pt x="57" y="207"/>
                  </a:lnTo>
                  <a:lnTo>
                    <a:pt x="29" y="123"/>
                  </a:lnTo>
                  <a:lnTo>
                    <a:pt x="21" y="61"/>
                  </a:lnTo>
                  <a:lnTo>
                    <a:pt x="17" y="24"/>
                  </a:lnTo>
                  <a:lnTo>
                    <a:pt x="18" y="0"/>
                  </a:lnTo>
                  <a:lnTo>
                    <a:pt x="0" y="1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5" name="Freeform 715"/>
            <p:cNvSpPr>
              <a:spLocks/>
            </p:cNvSpPr>
            <p:nvPr/>
          </p:nvSpPr>
          <p:spPr bwMode="auto">
            <a:xfrm>
              <a:off x="2871788" y="5175250"/>
              <a:ext cx="200025" cy="139700"/>
            </a:xfrm>
            <a:custGeom>
              <a:avLst/>
              <a:gdLst>
                <a:gd name="T0" fmla="*/ 17463 w 126"/>
                <a:gd name="T1" fmla="*/ 23812 h 88"/>
                <a:gd name="T2" fmla="*/ 150813 w 126"/>
                <a:gd name="T3" fmla="*/ 71437 h 88"/>
                <a:gd name="T4" fmla="*/ 161925 w 126"/>
                <a:gd name="T5" fmla="*/ 85725 h 88"/>
                <a:gd name="T6" fmla="*/ 174625 w 126"/>
                <a:gd name="T7" fmla="*/ 114300 h 88"/>
                <a:gd name="T8" fmla="*/ 200025 w 126"/>
                <a:gd name="T9" fmla="*/ 139700 h 88"/>
                <a:gd name="T10" fmla="*/ 171450 w 126"/>
                <a:gd name="T11" fmla="*/ 53975 h 88"/>
                <a:gd name="T12" fmla="*/ 146050 w 126"/>
                <a:gd name="T13" fmla="*/ 33338 h 88"/>
                <a:gd name="T14" fmla="*/ 79375 w 126"/>
                <a:gd name="T15" fmla="*/ 15875 h 88"/>
                <a:gd name="T16" fmla="*/ 17463 w 126"/>
                <a:gd name="T17" fmla="*/ 1588 h 88"/>
                <a:gd name="T18" fmla="*/ 0 w 126"/>
                <a:gd name="T19" fmla="*/ 0 h 88"/>
                <a:gd name="T20" fmla="*/ 17463 w 126"/>
                <a:gd name="T21" fmla="*/ 23812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88"/>
                <a:gd name="T35" fmla="*/ 126 w 126"/>
                <a:gd name="T36" fmla="*/ 88 h 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88">
                  <a:moveTo>
                    <a:pt x="11" y="15"/>
                  </a:moveTo>
                  <a:lnTo>
                    <a:pt x="95" y="45"/>
                  </a:lnTo>
                  <a:lnTo>
                    <a:pt x="102" y="54"/>
                  </a:lnTo>
                  <a:lnTo>
                    <a:pt x="110" y="72"/>
                  </a:lnTo>
                  <a:lnTo>
                    <a:pt x="126" y="88"/>
                  </a:lnTo>
                  <a:lnTo>
                    <a:pt x="108" y="34"/>
                  </a:lnTo>
                  <a:lnTo>
                    <a:pt x="92" y="21"/>
                  </a:lnTo>
                  <a:lnTo>
                    <a:pt x="50" y="10"/>
                  </a:lnTo>
                  <a:lnTo>
                    <a:pt x="11" y="1"/>
                  </a:lnTo>
                  <a:lnTo>
                    <a:pt x="0" y="0"/>
                  </a:lnTo>
                  <a:lnTo>
                    <a:pt x="11" y="1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6" name="Freeform 716"/>
            <p:cNvSpPr>
              <a:spLocks/>
            </p:cNvSpPr>
            <p:nvPr/>
          </p:nvSpPr>
          <p:spPr bwMode="auto">
            <a:xfrm>
              <a:off x="3071814" y="5527675"/>
              <a:ext cx="79375" cy="96839"/>
            </a:xfrm>
            <a:custGeom>
              <a:avLst/>
              <a:gdLst>
                <a:gd name="T0" fmla="*/ 17463 w 50"/>
                <a:gd name="T1" fmla="*/ 96839 h 61"/>
                <a:gd name="T2" fmla="*/ 61913 w 50"/>
                <a:gd name="T3" fmla="*/ 30163 h 61"/>
                <a:gd name="T4" fmla="*/ 79375 w 50"/>
                <a:gd name="T5" fmla="*/ 11113 h 61"/>
                <a:gd name="T6" fmla="*/ 42862 w 50"/>
                <a:gd name="T7" fmla="*/ 0 h 61"/>
                <a:gd name="T8" fmla="*/ 0 w 50"/>
                <a:gd name="T9" fmla="*/ 57151 h 61"/>
                <a:gd name="T10" fmla="*/ 17463 w 50"/>
                <a:gd name="T11" fmla="*/ 96839 h 61"/>
                <a:gd name="T12" fmla="*/ 0 60000 65536"/>
                <a:gd name="T13" fmla="*/ 0 60000 65536"/>
                <a:gd name="T14" fmla="*/ 0 60000 65536"/>
                <a:gd name="T15" fmla="*/ 0 60000 65536"/>
                <a:gd name="T16" fmla="*/ 0 60000 65536"/>
                <a:gd name="T17" fmla="*/ 0 60000 65536"/>
                <a:gd name="T18" fmla="*/ 0 w 50"/>
                <a:gd name="T19" fmla="*/ 0 h 61"/>
                <a:gd name="T20" fmla="*/ 50 w 50"/>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0" h="61">
                  <a:moveTo>
                    <a:pt x="11" y="61"/>
                  </a:moveTo>
                  <a:lnTo>
                    <a:pt x="39" y="19"/>
                  </a:lnTo>
                  <a:lnTo>
                    <a:pt x="50" y="7"/>
                  </a:lnTo>
                  <a:lnTo>
                    <a:pt x="27" y="0"/>
                  </a:lnTo>
                  <a:lnTo>
                    <a:pt x="0" y="36"/>
                  </a:lnTo>
                  <a:lnTo>
                    <a:pt x="11" y="61"/>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7" name="Freeform 717"/>
            <p:cNvSpPr>
              <a:spLocks/>
            </p:cNvSpPr>
            <p:nvPr/>
          </p:nvSpPr>
          <p:spPr bwMode="auto">
            <a:xfrm>
              <a:off x="2828926" y="5156201"/>
              <a:ext cx="66675" cy="73025"/>
            </a:xfrm>
            <a:custGeom>
              <a:avLst/>
              <a:gdLst>
                <a:gd name="T0" fmla="*/ 22225 w 42"/>
                <a:gd name="T1" fmla="*/ 73025 h 46"/>
                <a:gd name="T2" fmla="*/ 61913 w 42"/>
                <a:gd name="T3" fmla="*/ 34925 h 46"/>
                <a:gd name="T4" fmla="*/ 66675 w 42"/>
                <a:gd name="T5" fmla="*/ 15875 h 46"/>
                <a:gd name="T6" fmla="*/ 52388 w 42"/>
                <a:gd name="T7" fmla="*/ 0 h 46"/>
                <a:gd name="T8" fmla="*/ 36512 w 42"/>
                <a:gd name="T9" fmla="*/ 1588 h 46"/>
                <a:gd name="T10" fmla="*/ 14288 w 42"/>
                <a:gd name="T11" fmla="*/ 20637 h 46"/>
                <a:gd name="T12" fmla="*/ 3175 w 42"/>
                <a:gd name="T13" fmla="*/ 39687 h 46"/>
                <a:gd name="T14" fmla="*/ 0 w 42"/>
                <a:gd name="T15" fmla="*/ 63500 h 46"/>
                <a:gd name="T16" fmla="*/ 22225 w 42"/>
                <a:gd name="T17" fmla="*/ 7302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6"/>
                <a:gd name="T29" fmla="*/ 42 w 42"/>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6">
                  <a:moveTo>
                    <a:pt x="14" y="46"/>
                  </a:moveTo>
                  <a:lnTo>
                    <a:pt x="39" y="22"/>
                  </a:lnTo>
                  <a:lnTo>
                    <a:pt x="42" y="10"/>
                  </a:lnTo>
                  <a:lnTo>
                    <a:pt x="33" y="0"/>
                  </a:lnTo>
                  <a:lnTo>
                    <a:pt x="23" y="1"/>
                  </a:lnTo>
                  <a:lnTo>
                    <a:pt x="9" y="13"/>
                  </a:lnTo>
                  <a:lnTo>
                    <a:pt x="2" y="25"/>
                  </a:lnTo>
                  <a:lnTo>
                    <a:pt x="0" y="40"/>
                  </a:lnTo>
                  <a:lnTo>
                    <a:pt x="14" y="46"/>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8" name="Freeform 719"/>
            <p:cNvSpPr>
              <a:spLocks/>
            </p:cNvSpPr>
            <p:nvPr/>
          </p:nvSpPr>
          <p:spPr bwMode="auto">
            <a:xfrm>
              <a:off x="2870201" y="5086351"/>
              <a:ext cx="142875" cy="76200"/>
            </a:xfrm>
            <a:custGeom>
              <a:avLst/>
              <a:gdLst>
                <a:gd name="T0" fmla="*/ 0 w 90"/>
                <a:gd name="T1" fmla="*/ 52388 h 48"/>
                <a:gd name="T2" fmla="*/ 42862 w 90"/>
                <a:gd name="T3" fmla="*/ 42862 h 48"/>
                <a:gd name="T4" fmla="*/ 76200 w 90"/>
                <a:gd name="T5" fmla="*/ 26988 h 48"/>
                <a:gd name="T6" fmla="*/ 106363 w 90"/>
                <a:gd name="T7" fmla="*/ 9525 h 48"/>
                <a:gd name="T8" fmla="*/ 119063 w 90"/>
                <a:gd name="T9" fmla="*/ 0 h 48"/>
                <a:gd name="T10" fmla="*/ 138113 w 90"/>
                <a:gd name="T11" fmla="*/ 7938 h 48"/>
                <a:gd name="T12" fmla="*/ 142875 w 90"/>
                <a:gd name="T13" fmla="*/ 28575 h 48"/>
                <a:gd name="T14" fmla="*/ 114300 w 90"/>
                <a:gd name="T15" fmla="*/ 50800 h 48"/>
                <a:gd name="T16" fmla="*/ 66675 w 90"/>
                <a:gd name="T17" fmla="*/ 69850 h 48"/>
                <a:gd name="T18" fmla="*/ 30163 w 90"/>
                <a:gd name="T19" fmla="*/ 76200 h 48"/>
                <a:gd name="T20" fmla="*/ 0 w 90"/>
                <a:gd name="T21" fmla="*/ 74613 h 48"/>
                <a:gd name="T22" fmla="*/ 0 w 90"/>
                <a:gd name="T23" fmla="*/ 52388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48"/>
                <a:gd name="T38" fmla="*/ 90 w 90"/>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48">
                  <a:moveTo>
                    <a:pt x="0" y="33"/>
                  </a:moveTo>
                  <a:lnTo>
                    <a:pt x="27" y="27"/>
                  </a:lnTo>
                  <a:lnTo>
                    <a:pt x="48" y="17"/>
                  </a:lnTo>
                  <a:lnTo>
                    <a:pt x="67" y="6"/>
                  </a:lnTo>
                  <a:lnTo>
                    <a:pt x="75" y="0"/>
                  </a:lnTo>
                  <a:lnTo>
                    <a:pt x="87" y="5"/>
                  </a:lnTo>
                  <a:lnTo>
                    <a:pt x="90" y="18"/>
                  </a:lnTo>
                  <a:lnTo>
                    <a:pt x="72" y="32"/>
                  </a:lnTo>
                  <a:lnTo>
                    <a:pt x="42" y="44"/>
                  </a:lnTo>
                  <a:lnTo>
                    <a:pt x="19" y="48"/>
                  </a:lnTo>
                  <a:lnTo>
                    <a:pt x="0" y="47"/>
                  </a:lnTo>
                  <a:lnTo>
                    <a:pt x="0" y="3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39" name="Freeform 718"/>
            <p:cNvSpPr>
              <a:spLocks/>
            </p:cNvSpPr>
            <p:nvPr/>
          </p:nvSpPr>
          <p:spPr bwMode="auto">
            <a:xfrm>
              <a:off x="2819401" y="5114926"/>
              <a:ext cx="66675" cy="73025"/>
            </a:xfrm>
            <a:custGeom>
              <a:avLst/>
              <a:gdLst>
                <a:gd name="T0" fmla="*/ 22225 w 42"/>
                <a:gd name="T1" fmla="*/ 73025 h 46"/>
                <a:gd name="T2" fmla="*/ 61913 w 42"/>
                <a:gd name="T3" fmla="*/ 34925 h 46"/>
                <a:gd name="T4" fmla="*/ 66675 w 42"/>
                <a:gd name="T5" fmla="*/ 15875 h 46"/>
                <a:gd name="T6" fmla="*/ 52388 w 42"/>
                <a:gd name="T7" fmla="*/ 0 h 46"/>
                <a:gd name="T8" fmla="*/ 36512 w 42"/>
                <a:gd name="T9" fmla="*/ 1588 h 46"/>
                <a:gd name="T10" fmla="*/ 14288 w 42"/>
                <a:gd name="T11" fmla="*/ 20637 h 46"/>
                <a:gd name="T12" fmla="*/ 3175 w 42"/>
                <a:gd name="T13" fmla="*/ 39687 h 46"/>
                <a:gd name="T14" fmla="*/ 0 w 42"/>
                <a:gd name="T15" fmla="*/ 63500 h 46"/>
                <a:gd name="T16" fmla="*/ 22225 w 42"/>
                <a:gd name="T17" fmla="*/ 7302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6"/>
                <a:gd name="T29" fmla="*/ 42 w 42"/>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6">
                  <a:moveTo>
                    <a:pt x="14" y="46"/>
                  </a:moveTo>
                  <a:lnTo>
                    <a:pt x="39" y="22"/>
                  </a:lnTo>
                  <a:lnTo>
                    <a:pt x="42" y="10"/>
                  </a:lnTo>
                  <a:lnTo>
                    <a:pt x="33" y="0"/>
                  </a:lnTo>
                  <a:lnTo>
                    <a:pt x="23" y="1"/>
                  </a:lnTo>
                  <a:lnTo>
                    <a:pt x="9" y="13"/>
                  </a:lnTo>
                  <a:lnTo>
                    <a:pt x="2" y="25"/>
                  </a:lnTo>
                  <a:lnTo>
                    <a:pt x="0" y="40"/>
                  </a:lnTo>
                  <a:lnTo>
                    <a:pt x="14" y="46"/>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40" name="Freeform 728"/>
            <p:cNvSpPr>
              <a:spLocks/>
            </p:cNvSpPr>
            <p:nvPr/>
          </p:nvSpPr>
          <p:spPr bwMode="auto">
            <a:xfrm>
              <a:off x="295275" y="5451476"/>
              <a:ext cx="4002088" cy="709613"/>
            </a:xfrm>
            <a:custGeom>
              <a:avLst/>
              <a:gdLst>
                <a:gd name="T0" fmla="*/ 3903663 w 2521"/>
                <a:gd name="T1" fmla="*/ 0 h 447"/>
                <a:gd name="T2" fmla="*/ 3833813 w 2521"/>
                <a:gd name="T3" fmla="*/ 28575 h 447"/>
                <a:gd name="T4" fmla="*/ 3724276 w 2521"/>
                <a:gd name="T5" fmla="*/ 71438 h 447"/>
                <a:gd name="T6" fmla="*/ 3640138 w 2521"/>
                <a:gd name="T7" fmla="*/ 119063 h 447"/>
                <a:gd name="T8" fmla="*/ 3527426 w 2521"/>
                <a:gd name="T9" fmla="*/ 163513 h 447"/>
                <a:gd name="T10" fmla="*/ 3408363 w 2521"/>
                <a:gd name="T11" fmla="*/ 211138 h 447"/>
                <a:gd name="T12" fmla="*/ 3305176 w 2521"/>
                <a:gd name="T13" fmla="*/ 263525 h 447"/>
                <a:gd name="T14" fmla="*/ 3238500 w 2521"/>
                <a:gd name="T15" fmla="*/ 314325 h 447"/>
                <a:gd name="T16" fmla="*/ 3149600 w 2521"/>
                <a:gd name="T17" fmla="*/ 368300 h 447"/>
                <a:gd name="T18" fmla="*/ 3101975 w 2521"/>
                <a:gd name="T19" fmla="*/ 422275 h 447"/>
                <a:gd name="T20" fmla="*/ 3035300 w 2521"/>
                <a:gd name="T21" fmla="*/ 473075 h 447"/>
                <a:gd name="T22" fmla="*/ 3000375 w 2521"/>
                <a:gd name="T23" fmla="*/ 501650 h 447"/>
                <a:gd name="T24" fmla="*/ 2936875 w 2521"/>
                <a:gd name="T25" fmla="*/ 530225 h 447"/>
                <a:gd name="T26" fmla="*/ 2876550 w 2521"/>
                <a:gd name="T27" fmla="*/ 558800 h 447"/>
                <a:gd name="T28" fmla="*/ 2816225 w 2521"/>
                <a:gd name="T29" fmla="*/ 574675 h 447"/>
                <a:gd name="T30" fmla="*/ 2743200 w 2521"/>
                <a:gd name="T31" fmla="*/ 587375 h 447"/>
                <a:gd name="T32" fmla="*/ 2638425 w 2521"/>
                <a:gd name="T33" fmla="*/ 593725 h 447"/>
                <a:gd name="T34" fmla="*/ 2527300 w 2521"/>
                <a:gd name="T35" fmla="*/ 590550 h 447"/>
                <a:gd name="T36" fmla="*/ 2419350 w 2521"/>
                <a:gd name="T37" fmla="*/ 577850 h 447"/>
                <a:gd name="T38" fmla="*/ 2362200 w 2521"/>
                <a:gd name="T39" fmla="*/ 568325 h 447"/>
                <a:gd name="T40" fmla="*/ 2219325 w 2521"/>
                <a:gd name="T41" fmla="*/ 533400 h 447"/>
                <a:gd name="T42" fmla="*/ 2025650 w 2521"/>
                <a:gd name="T43" fmla="*/ 485775 h 447"/>
                <a:gd name="T44" fmla="*/ 1879600 w 2521"/>
                <a:gd name="T45" fmla="*/ 460375 h 447"/>
                <a:gd name="T46" fmla="*/ 1666875 w 2521"/>
                <a:gd name="T47" fmla="*/ 442913 h 447"/>
                <a:gd name="T48" fmla="*/ 1314450 w 2521"/>
                <a:gd name="T49" fmla="*/ 403225 h 447"/>
                <a:gd name="T50" fmla="*/ 957263 w 2521"/>
                <a:gd name="T51" fmla="*/ 423863 h 447"/>
                <a:gd name="T52" fmla="*/ 3175 w 2521"/>
                <a:gd name="T53" fmla="*/ 476250 h 447"/>
                <a:gd name="T54" fmla="*/ 12700 w 2521"/>
                <a:gd name="T55" fmla="*/ 577850 h 447"/>
                <a:gd name="T56" fmla="*/ 0 w 2521"/>
                <a:gd name="T57" fmla="*/ 647700 h 447"/>
                <a:gd name="T58" fmla="*/ 419100 w 2521"/>
                <a:gd name="T59" fmla="*/ 585788 h 447"/>
                <a:gd name="T60" fmla="*/ 785812 w 2521"/>
                <a:gd name="T61" fmla="*/ 547688 h 447"/>
                <a:gd name="T62" fmla="*/ 1200150 w 2521"/>
                <a:gd name="T63" fmla="*/ 519113 h 447"/>
                <a:gd name="T64" fmla="*/ 1543050 w 2521"/>
                <a:gd name="T65" fmla="*/ 542925 h 447"/>
                <a:gd name="T66" fmla="*/ 1900238 w 2521"/>
                <a:gd name="T67" fmla="*/ 619125 h 447"/>
                <a:gd name="T68" fmla="*/ 2185988 w 2521"/>
                <a:gd name="T69" fmla="*/ 666750 h 447"/>
                <a:gd name="T70" fmla="*/ 2443163 w 2521"/>
                <a:gd name="T71" fmla="*/ 709613 h 447"/>
                <a:gd name="T72" fmla="*/ 2681288 w 2521"/>
                <a:gd name="T73" fmla="*/ 690563 h 447"/>
                <a:gd name="T74" fmla="*/ 2876550 w 2521"/>
                <a:gd name="T75" fmla="*/ 623888 h 447"/>
                <a:gd name="T76" fmla="*/ 3036887 w 2521"/>
                <a:gd name="T77" fmla="*/ 547688 h 447"/>
                <a:gd name="T78" fmla="*/ 3316288 w 2521"/>
                <a:gd name="T79" fmla="*/ 419100 h 447"/>
                <a:gd name="T80" fmla="*/ 3494088 w 2521"/>
                <a:gd name="T81" fmla="*/ 382588 h 447"/>
                <a:gd name="T82" fmla="*/ 3681413 w 2521"/>
                <a:gd name="T83" fmla="*/ 317500 h 447"/>
                <a:gd name="T84" fmla="*/ 3816351 w 2521"/>
                <a:gd name="T85" fmla="*/ 252413 h 447"/>
                <a:gd name="T86" fmla="*/ 3917951 w 2521"/>
                <a:gd name="T87" fmla="*/ 212725 h 447"/>
                <a:gd name="T88" fmla="*/ 3984626 w 2521"/>
                <a:gd name="T89" fmla="*/ 188913 h 447"/>
                <a:gd name="T90" fmla="*/ 4002088 w 2521"/>
                <a:gd name="T91" fmla="*/ 185738 h 447"/>
                <a:gd name="T92" fmla="*/ 3943351 w 2521"/>
                <a:gd name="T93" fmla="*/ 6350 h 447"/>
                <a:gd name="T94" fmla="*/ 3903663 w 2521"/>
                <a:gd name="T95" fmla="*/ 0 h 4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1"/>
                <a:gd name="T145" fmla="*/ 0 h 447"/>
                <a:gd name="T146" fmla="*/ 2521 w 2521"/>
                <a:gd name="T147" fmla="*/ 447 h 4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1" h="447">
                  <a:moveTo>
                    <a:pt x="2459" y="0"/>
                  </a:moveTo>
                  <a:lnTo>
                    <a:pt x="2415" y="18"/>
                  </a:lnTo>
                  <a:lnTo>
                    <a:pt x="2346" y="45"/>
                  </a:lnTo>
                  <a:lnTo>
                    <a:pt x="2293" y="75"/>
                  </a:lnTo>
                  <a:lnTo>
                    <a:pt x="2222" y="103"/>
                  </a:lnTo>
                  <a:lnTo>
                    <a:pt x="2147" y="133"/>
                  </a:lnTo>
                  <a:lnTo>
                    <a:pt x="2082" y="166"/>
                  </a:lnTo>
                  <a:lnTo>
                    <a:pt x="2040" y="198"/>
                  </a:lnTo>
                  <a:lnTo>
                    <a:pt x="1984" y="232"/>
                  </a:lnTo>
                  <a:lnTo>
                    <a:pt x="1954" y="266"/>
                  </a:lnTo>
                  <a:lnTo>
                    <a:pt x="1912" y="298"/>
                  </a:lnTo>
                  <a:lnTo>
                    <a:pt x="1890" y="316"/>
                  </a:lnTo>
                  <a:lnTo>
                    <a:pt x="1850" y="334"/>
                  </a:lnTo>
                  <a:lnTo>
                    <a:pt x="1812" y="352"/>
                  </a:lnTo>
                  <a:lnTo>
                    <a:pt x="1774" y="362"/>
                  </a:lnTo>
                  <a:lnTo>
                    <a:pt x="1728" y="370"/>
                  </a:lnTo>
                  <a:lnTo>
                    <a:pt x="1662" y="374"/>
                  </a:lnTo>
                  <a:lnTo>
                    <a:pt x="1592" y="372"/>
                  </a:lnTo>
                  <a:lnTo>
                    <a:pt x="1524" y="364"/>
                  </a:lnTo>
                  <a:lnTo>
                    <a:pt x="1488" y="358"/>
                  </a:lnTo>
                  <a:lnTo>
                    <a:pt x="1398" y="336"/>
                  </a:lnTo>
                  <a:lnTo>
                    <a:pt x="1276" y="306"/>
                  </a:lnTo>
                  <a:lnTo>
                    <a:pt x="1184" y="290"/>
                  </a:lnTo>
                  <a:lnTo>
                    <a:pt x="1050" y="279"/>
                  </a:lnTo>
                  <a:lnTo>
                    <a:pt x="828" y="254"/>
                  </a:lnTo>
                  <a:lnTo>
                    <a:pt x="603" y="267"/>
                  </a:lnTo>
                  <a:lnTo>
                    <a:pt x="2" y="300"/>
                  </a:lnTo>
                  <a:lnTo>
                    <a:pt x="8" y="364"/>
                  </a:lnTo>
                  <a:lnTo>
                    <a:pt x="0" y="408"/>
                  </a:lnTo>
                  <a:lnTo>
                    <a:pt x="264" y="369"/>
                  </a:lnTo>
                  <a:lnTo>
                    <a:pt x="495" y="345"/>
                  </a:lnTo>
                  <a:lnTo>
                    <a:pt x="756" y="327"/>
                  </a:lnTo>
                  <a:lnTo>
                    <a:pt x="972" y="342"/>
                  </a:lnTo>
                  <a:lnTo>
                    <a:pt x="1197" y="390"/>
                  </a:lnTo>
                  <a:lnTo>
                    <a:pt x="1377" y="420"/>
                  </a:lnTo>
                  <a:lnTo>
                    <a:pt x="1539" y="447"/>
                  </a:lnTo>
                  <a:lnTo>
                    <a:pt x="1689" y="435"/>
                  </a:lnTo>
                  <a:lnTo>
                    <a:pt x="1812" y="393"/>
                  </a:lnTo>
                  <a:lnTo>
                    <a:pt x="1913" y="345"/>
                  </a:lnTo>
                  <a:lnTo>
                    <a:pt x="2089" y="264"/>
                  </a:lnTo>
                  <a:lnTo>
                    <a:pt x="2201" y="241"/>
                  </a:lnTo>
                  <a:lnTo>
                    <a:pt x="2319" y="200"/>
                  </a:lnTo>
                  <a:lnTo>
                    <a:pt x="2404" y="159"/>
                  </a:lnTo>
                  <a:lnTo>
                    <a:pt x="2468" y="134"/>
                  </a:lnTo>
                  <a:lnTo>
                    <a:pt x="2510" y="119"/>
                  </a:lnTo>
                  <a:lnTo>
                    <a:pt x="2521" y="117"/>
                  </a:lnTo>
                  <a:lnTo>
                    <a:pt x="2484" y="4"/>
                  </a:lnTo>
                  <a:lnTo>
                    <a:pt x="2459"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41" name="Freeform 721"/>
            <p:cNvSpPr>
              <a:spLocks/>
            </p:cNvSpPr>
            <p:nvPr/>
          </p:nvSpPr>
          <p:spPr bwMode="auto">
            <a:xfrm rot="-541500">
              <a:off x="4227514" y="5407024"/>
              <a:ext cx="360362" cy="311151"/>
            </a:xfrm>
            <a:custGeom>
              <a:avLst/>
              <a:gdLst>
                <a:gd name="T0" fmla="*/ 82550 w 227"/>
                <a:gd name="T1" fmla="*/ 23813 h 196"/>
                <a:gd name="T2" fmla="*/ 195262 w 227"/>
                <a:gd name="T3" fmla="*/ 4763 h 196"/>
                <a:gd name="T4" fmla="*/ 242887 w 227"/>
                <a:gd name="T5" fmla="*/ 0 h 196"/>
                <a:gd name="T6" fmla="*/ 285750 w 227"/>
                <a:gd name="T7" fmla="*/ 12700 h 196"/>
                <a:gd name="T8" fmla="*/ 319087 w 227"/>
                <a:gd name="T9" fmla="*/ 34925 h 196"/>
                <a:gd name="T10" fmla="*/ 347662 w 227"/>
                <a:gd name="T11" fmla="*/ 66675 h 196"/>
                <a:gd name="T12" fmla="*/ 360362 w 227"/>
                <a:gd name="T13" fmla="*/ 109538 h 196"/>
                <a:gd name="T14" fmla="*/ 358775 w 227"/>
                <a:gd name="T15" fmla="*/ 160338 h 196"/>
                <a:gd name="T16" fmla="*/ 344487 w 227"/>
                <a:gd name="T17" fmla="*/ 212726 h 196"/>
                <a:gd name="T18" fmla="*/ 317500 w 227"/>
                <a:gd name="T19" fmla="*/ 246063 h 196"/>
                <a:gd name="T20" fmla="*/ 274637 w 227"/>
                <a:gd name="T21" fmla="*/ 265113 h 196"/>
                <a:gd name="T22" fmla="*/ 111125 w 227"/>
                <a:gd name="T23" fmla="*/ 288926 h 196"/>
                <a:gd name="T24" fmla="*/ 101600 w 227"/>
                <a:gd name="T25" fmla="*/ 300038 h 196"/>
                <a:gd name="T26" fmla="*/ 84137 w 227"/>
                <a:gd name="T27" fmla="*/ 311151 h 196"/>
                <a:gd name="T28" fmla="*/ 42862 w 227"/>
                <a:gd name="T29" fmla="*/ 311151 h 196"/>
                <a:gd name="T30" fmla="*/ 22225 w 227"/>
                <a:gd name="T31" fmla="*/ 293688 h 196"/>
                <a:gd name="T32" fmla="*/ 17462 w 227"/>
                <a:gd name="T33" fmla="*/ 273051 h 196"/>
                <a:gd name="T34" fmla="*/ 26987 w 227"/>
                <a:gd name="T35" fmla="*/ 250826 h 196"/>
                <a:gd name="T36" fmla="*/ 50800 w 227"/>
                <a:gd name="T37" fmla="*/ 241301 h 196"/>
                <a:gd name="T38" fmla="*/ 80962 w 227"/>
                <a:gd name="T39" fmla="*/ 247651 h 196"/>
                <a:gd name="T40" fmla="*/ 101600 w 227"/>
                <a:gd name="T41" fmla="*/ 252413 h 196"/>
                <a:gd name="T42" fmla="*/ 136525 w 227"/>
                <a:gd name="T43" fmla="*/ 252413 h 196"/>
                <a:gd name="T44" fmla="*/ 190500 w 227"/>
                <a:gd name="T45" fmla="*/ 246063 h 196"/>
                <a:gd name="T46" fmla="*/ 242887 w 227"/>
                <a:gd name="T47" fmla="*/ 234951 h 196"/>
                <a:gd name="T48" fmla="*/ 279400 w 227"/>
                <a:gd name="T49" fmla="*/ 222251 h 196"/>
                <a:gd name="T50" fmla="*/ 304800 w 227"/>
                <a:gd name="T51" fmla="*/ 193676 h 196"/>
                <a:gd name="T52" fmla="*/ 314325 w 227"/>
                <a:gd name="T53" fmla="*/ 161926 h 196"/>
                <a:gd name="T54" fmla="*/ 322262 w 227"/>
                <a:gd name="T55" fmla="*/ 119063 h 196"/>
                <a:gd name="T56" fmla="*/ 309562 w 227"/>
                <a:gd name="T57" fmla="*/ 82550 h 196"/>
                <a:gd name="T58" fmla="*/ 293687 w 227"/>
                <a:gd name="T59" fmla="*/ 58738 h 196"/>
                <a:gd name="T60" fmla="*/ 266700 w 227"/>
                <a:gd name="T61" fmla="*/ 47625 h 196"/>
                <a:gd name="T62" fmla="*/ 236537 w 227"/>
                <a:gd name="T63" fmla="*/ 38100 h 196"/>
                <a:gd name="T64" fmla="*/ 196850 w 227"/>
                <a:gd name="T65" fmla="*/ 44450 h 196"/>
                <a:gd name="T66" fmla="*/ 112712 w 227"/>
                <a:gd name="T67" fmla="*/ 58738 h 196"/>
                <a:gd name="T68" fmla="*/ 103187 w 227"/>
                <a:gd name="T69" fmla="*/ 60325 h 196"/>
                <a:gd name="T70" fmla="*/ 84137 w 227"/>
                <a:gd name="T71" fmla="*/ 82550 h 196"/>
                <a:gd name="T72" fmla="*/ 63500 w 227"/>
                <a:gd name="T73" fmla="*/ 87313 h 196"/>
                <a:gd name="T74" fmla="*/ 38100 w 227"/>
                <a:gd name="T75" fmla="*/ 88900 h 196"/>
                <a:gd name="T76" fmla="*/ 14287 w 227"/>
                <a:gd name="T77" fmla="*/ 77788 h 196"/>
                <a:gd name="T78" fmla="*/ 4762 w 227"/>
                <a:gd name="T79" fmla="*/ 60325 h 196"/>
                <a:gd name="T80" fmla="*/ 0 w 227"/>
                <a:gd name="T81" fmla="*/ 36513 h 196"/>
                <a:gd name="T82" fmla="*/ 7937 w 227"/>
                <a:gd name="T83" fmla="*/ 17463 h 196"/>
                <a:gd name="T84" fmla="*/ 22225 w 227"/>
                <a:gd name="T85" fmla="*/ 11113 h 196"/>
                <a:gd name="T86" fmla="*/ 38100 w 227"/>
                <a:gd name="T87" fmla="*/ 6350 h 196"/>
                <a:gd name="T88" fmla="*/ 65087 w 227"/>
                <a:gd name="T89" fmla="*/ 12700 h 196"/>
                <a:gd name="T90" fmla="*/ 82550 w 227"/>
                <a:gd name="T91" fmla="*/ 23813 h 1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7"/>
                <a:gd name="T139" fmla="*/ 0 h 196"/>
                <a:gd name="T140" fmla="*/ 227 w 227"/>
                <a:gd name="T141" fmla="*/ 196 h 1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7" h="196">
                  <a:moveTo>
                    <a:pt x="52" y="15"/>
                  </a:moveTo>
                  <a:lnTo>
                    <a:pt x="123" y="3"/>
                  </a:lnTo>
                  <a:lnTo>
                    <a:pt x="153" y="0"/>
                  </a:lnTo>
                  <a:lnTo>
                    <a:pt x="180" y="8"/>
                  </a:lnTo>
                  <a:lnTo>
                    <a:pt x="201" y="22"/>
                  </a:lnTo>
                  <a:lnTo>
                    <a:pt x="219" y="42"/>
                  </a:lnTo>
                  <a:lnTo>
                    <a:pt x="227" y="69"/>
                  </a:lnTo>
                  <a:lnTo>
                    <a:pt x="226" y="101"/>
                  </a:lnTo>
                  <a:lnTo>
                    <a:pt x="217" y="134"/>
                  </a:lnTo>
                  <a:lnTo>
                    <a:pt x="200" y="155"/>
                  </a:lnTo>
                  <a:lnTo>
                    <a:pt x="173" y="167"/>
                  </a:lnTo>
                  <a:lnTo>
                    <a:pt x="70" y="182"/>
                  </a:lnTo>
                  <a:lnTo>
                    <a:pt x="64" y="189"/>
                  </a:lnTo>
                  <a:lnTo>
                    <a:pt x="53" y="196"/>
                  </a:lnTo>
                  <a:lnTo>
                    <a:pt x="27" y="196"/>
                  </a:lnTo>
                  <a:lnTo>
                    <a:pt x="14" y="185"/>
                  </a:lnTo>
                  <a:lnTo>
                    <a:pt x="11" y="172"/>
                  </a:lnTo>
                  <a:lnTo>
                    <a:pt x="17" y="158"/>
                  </a:lnTo>
                  <a:lnTo>
                    <a:pt x="32" y="152"/>
                  </a:lnTo>
                  <a:lnTo>
                    <a:pt x="51" y="156"/>
                  </a:lnTo>
                  <a:lnTo>
                    <a:pt x="64" y="159"/>
                  </a:lnTo>
                  <a:lnTo>
                    <a:pt x="86" y="159"/>
                  </a:lnTo>
                  <a:lnTo>
                    <a:pt x="120" y="155"/>
                  </a:lnTo>
                  <a:lnTo>
                    <a:pt x="153" y="148"/>
                  </a:lnTo>
                  <a:lnTo>
                    <a:pt x="176" y="140"/>
                  </a:lnTo>
                  <a:lnTo>
                    <a:pt x="192" y="122"/>
                  </a:lnTo>
                  <a:lnTo>
                    <a:pt x="198" y="102"/>
                  </a:lnTo>
                  <a:lnTo>
                    <a:pt x="203" y="75"/>
                  </a:lnTo>
                  <a:lnTo>
                    <a:pt x="195" y="52"/>
                  </a:lnTo>
                  <a:lnTo>
                    <a:pt x="185" y="37"/>
                  </a:lnTo>
                  <a:lnTo>
                    <a:pt x="168" y="30"/>
                  </a:lnTo>
                  <a:lnTo>
                    <a:pt x="149" y="24"/>
                  </a:lnTo>
                  <a:lnTo>
                    <a:pt x="124" y="28"/>
                  </a:lnTo>
                  <a:lnTo>
                    <a:pt x="71" y="37"/>
                  </a:lnTo>
                  <a:lnTo>
                    <a:pt x="65" y="38"/>
                  </a:lnTo>
                  <a:lnTo>
                    <a:pt x="53" y="52"/>
                  </a:lnTo>
                  <a:lnTo>
                    <a:pt x="40" y="55"/>
                  </a:lnTo>
                  <a:lnTo>
                    <a:pt x="24" y="56"/>
                  </a:lnTo>
                  <a:lnTo>
                    <a:pt x="9" y="49"/>
                  </a:lnTo>
                  <a:lnTo>
                    <a:pt x="3" y="38"/>
                  </a:lnTo>
                  <a:lnTo>
                    <a:pt x="0" y="23"/>
                  </a:lnTo>
                  <a:lnTo>
                    <a:pt x="5" y="11"/>
                  </a:lnTo>
                  <a:lnTo>
                    <a:pt x="14" y="7"/>
                  </a:lnTo>
                  <a:lnTo>
                    <a:pt x="24" y="4"/>
                  </a:lnTo>
                  <a:lnTo>
                    <a:pt x="41" y="8"/>
                  </a:lnTo>
                  <a:lnTo>
                    <a:pt x="52" y="1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42" name="Freeform 722"/>
            <p:cNvSpPr>
              <a:spLocks/>
            </p:cNvSpPr>
            <p:nvPr/>
          </p:nvSpPr>
          <p:spPr bwMode="auto">
            <a:xfrm>
              <a:off x="3746501" y="5484814"/>
              <a:ext cx="611188" cy="377825"/>
            </a:xfrm>
            <a:custGeom>
              <a:avLst/>
              <a:gdLst>
                <a:gd name="T0" fmla="*/ 241300 w 385"/>
                <a:gd name="T1" fmla="*/ 96837 h 238"/>
                <a:gd name="T2" fmla="*/ 288925 w 385"/>
                <a:gd name="T3" fmla="*/ 65088 h 238"/>
                <a:gd name="T4" fmla="*/ 406400 w 385"/>
                <a:gd name="T5" fmla="*/ 41275 h 238"/>
                <a:gd name="T6" fmla="*/ 461963 w 385"/>
                <a:gd name="T7" fmla="*/ 25400 h 238"/>
                <a:gd name="T8" fmla="*/ 492125 w 385"/>
                <a:gd name="T9" fmla="*/ 28575 h 238"/>
                <a:gd name="T10" fmla="*/ 523875 w 385"/>
                <a:gd name="T11" fmla="*/ 26988 h 238"/>
                <a:gd name="T12" fmla="*/ 549275 w 385"/>
                <a:gd name="T13" fmla="*/ 22225 h 238"/>
                <a:gd name="T14" fmla="*/ 565150 w 385"/>
                <a:gd name="T15" fmla="*/ 0 h 238"/>
                <a:gd name="T16" fmla="*/ 611188 w 385"/>
                <a:gd name="T17" fmla="*/ 190500 h 238"/>
                <a:gd name="T18" fmla="*/ 603250 w 385"/>
                <a:gd name="T19" fmla="*/ 211138 h 238"/>
                <a:gd name="T20" fmla="*/ 577850 w 385"/>
                <a:gd name="T21" fmla="*/ 225425 h 238"/>
                <a:gd name="T22" fmla="*/ 544513 w 385"/>
                <a:gd name="T23" fmla="*/ 236538 h 238"/>
                <a:gd name="T24" fmla="*/ 501650 w 385"/>
                <a:gd name="T25" fmla="*/ 233363 h 238"/>
                <a:gd name="T26" fmla="*/ 430213 w 385"/>
                <a:gd name="T27" fmla="*/ 236538 h 238"/>
                <a:gd name="T28" fmla="*/ 333375 w 385"/>
                <a:gd name="T29" fmla="*/ 263525 h 238"/>
                <a:gd name="T30" fmla="*/ 293688 w 385"/>
                <a:gd name="T31" fmla="*/ 288925 h 238"/>
                <a:gd name="T32" fmla="*/ 207963 w 385"/>
                <a:gd name="T33" fmla="*/ 330200 h 238"/>
                <a:gd name="T34" fmla="*/ 130175 w 385"/>
                <a:gd name="T35" fmla="*/ 363538 h 238"/>
                <a:gd name="T36" fmla="*/ 79375 w 385"/>
                <a:gd name="T37" fmla="*/ 376238 h 238"/>
                <a:gd name="T38" fmla="*/ 61913 w 385"/>
                <a:gd name="T39" fmla="*/ 377825 h 238"/>
                <a:gd name="T40" fmla="*/ 0 w 385"/>
                <a:gd name="T41" fmla="*/ 204788 h 238"/>
                <a:gd name="T42" fmla="*/ 12700 w 385"/>
                <a:gd name="T43" fmla="*/ 176213 h 238"/>
                <a:gd name="T44" fmla="*/ 92075 w 385"/>
                <a:gd name="T45" fmla="*/ 153988 h 238"/>
                <a:gd name="T46" fmla="*/ 174625 w 385"/>
                <a:gd name="T47" fmla="*/ 125413 h 238"/>
                <a:gd name="T48" fmla="*/ 241300 w 385"/>
                <a:gd name="T49" fmla="*/ 96837 h 2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5"/>
                <a:gd name="T76" fmla="*/ 0 h 238"/>
                <a:gd name="T77" fmla="*/ 385 w 385"/>
                <a:gd name="T78" fmla="*/ 238 h 2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5" h="238">
                  <a:moveTo>
                    <a:pt x="152" y="61"/>
                  </a:moveTo>
                  <a:lnTo>
                    <a:pt x="182" y="41"/>
                  </a:lnTo>
                  <a:lnTo>
                    <a:pt x="256" y="26"/>
                  </a:lnTo>
                  <a:lnTo>
                    <a:pt x="291" y="16"/>
                  </a:lnTo>
                  <a:lnTo>
                    <a:pt x="310" y="18"/>
                  </a:lnTo>
                  <a:lnTo>
                    <a:pt x="330" y="17"/>
                  </a:lnTo>
                  <a:lnTo>
                    <a:pt x="346" y="14"/>
                  </a:lnTo>
                  <a:lnTo>
                    <a:pt x="356" y="0"/>
                  </a:lnTo>
                  <a:lnTo>
                    <a:pt x="385" y="120"/>
                  </a:lnTo>
                  <a:lnTo>
                    <a:pt x="380" y="133"/>
                  </a:lnTo>
                  <a:lnTo>
                    <a:pt x="364" y="142"/>
                  </a:lnTo>
                  <a:lnTo>
                    <a:pt x="343" y="149"/>
                  </a:lnTo>
                  <a:lnTo>
                    <a:pt x="316" y="147"/>
                  </a:lnTo>
                  <a:lnTo>
                    <a:pt x="271" y="149"/>
                  </a:lnTo>
                  <a:lnTo>
                    <a:pt x="210" y="166"/>
                  </a:lnTo>
                  <a:lnTo>
                    <a:pt x="185" y="182"/>
                  </a:lnTo>
                  <a:lnTo>
                    <a:pt x="131" y="208"/>
                  </a:lnTo>
                  <a:lnTo>
                    <a:pt x="82" y="229"/>
                  </a:lnTo>
                  <a:lnTo>
                    <a:pt x="50" y="237"/>
                  </a:lnTo>
                  <a:lnTo>
                    <a:pt x="39" y="238"/>
                  </a:lnTo>
                  <a:lnTo>
                    <a:pt x="0" y="129"/>
                  </a:lnTo>
                  <a:lnTo>
                    <a:pt x="8" y="111"/>
                  </a:lnTo>
                  <a:lnTo>
                    <a:pt x="58" y="97"/>
                  </a:lnTo>
                  <a:lnTo>
                    <a:pt x="110" y="79"/>
                  </a:lnTo>
                  <a:lnTo>
                    <a:pt x="152" y="61"/>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43" name="Freeform 723"/>
            <p:cNvSpPr>
              <a:spLocks/>
            </p:cNvSpPr>
            <p:nvPr/>
          </p:nvSpPr>
          <p:spPr bwMode="auto">
            <a:xfrm>
              <a:off x="3768725" y="5503864"/>
              <a:ext cx="550863" cy="357187"/>
            </a:xfrm>
            <a:custGeom>
              <a:avLst/>
              <a:gdLst>
                <a:gd name="T0" fmla="*/ 53975 w 347"/>
                <a:gd name="T1" fmla="*/ 357187 h 225"/>
                <a:gd name="T2" fmla="*/ 0 w 347"/>
                <a:gd name="T3" fmla="*/ 188912 h 225"/>
                <a:gd name="T4" fmla="*/ 15875 w 347"/>
                <a:gd name="T5" fmla="*/ 169862 h 225"/>
                <a:gd name="T6" fmla="*/ 146050 w 347"/>
                <a:gd name="T7" fmla="*/ 128587 h 225"/>
                <a:gd name="T8" fmla="*/ 234950 w 347"/>
                <a:gd name="T9" fmla="*/ 96837 h 225"/>
                <a:gd name="T10" fmla="*/ 282575 w 347"/>
                <a:gd name="T11" fmla="*/ 61912 h 225"/>
                <a:gd name="T12" fmla="*/ 374650 w 347"/>
                <a:gd name="T13" fmla="*/ 49212 h 225"/>
                <a:gd name="T14" fmla="*/ 455613 w 347"/>
                <a:gd name="T15" fmla="*/ 26987 h 225"/>
                <a:gd name="T16" fmla="*/ 492125 w 347"/>
                <a:gd name="T17" fmla="*/ 30162 h 225"/>
                <a:gd name="T18" fmla="*/ 522288 w 347"/>
                <a:gd name="T19" fmla="*/ 22225 h 225"/>
                <a:gd name="T20" fmla="*/ 550863 w 347"/>
                <a:gd name="T21" fmla="*/ 0 h 2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7"/>
                <a:gd name="T34" fmla="*/ 0 h 225"/>
                <a:gd name="T35" fmla="*/ 347 w 347"/>
                <a:gd name="T36" fmla="*/ 225 h 2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7" h="225">
                  <a:moveTo>
                    <a:pt x="34" y="225"/>
                  </a:moveTo>
                  <a:lnTo>
                    <a:pt x="0" y="119"/>
                  </a:lnTo>
                  <a:lnTo>
                    <a:pt x="10" y="107"/>
                  </a:lnTo>
                  <a:lnTo>
                    <a:pt x="92" y="81"/>
                  </a:lnTo>
                  <a:lnTo>
                    <a:pt x="148" y="61"/>
                  </a:lnTo>
                  <a:lnTo>
                    <a:pt x="178" y="39"/>
                  </a:lnTo>
                  <a:lnTo>
                    <a:pt x="236" y="31"/>
                  </a:lnTo>
                  <a:lnTo>
                    <a:pt x="287" y="17"/>
                  </a:lnTo>
                  <a:lnTo>
                    <a:pt x="310" y="19"/>
                  </a:lnTo>
                  <a:lnTo>
                    <a:pt x="329" y="14"/>
                  </a:lnTo>
                  <a:lnTo>
                    <a:pt x="347"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44" name="Freeform 725"/>
            <p:cNvSpPr>
              <a:spLocks/>
            </p:cNvSpPr>
            <p:nvPr/>
          </p:nvSpPr>
          <p:spPr bwMode="auto">
            <a:xfrm rot="-541500">
              <a:off x="4216400" y="5464176"/>
              <a:ext cx="85725" cy="30163"/>
            </a:xfrm>
            <a:custGeom>
              <a:avLst/>
              <a:gdLst>
                <a:gd name="T0" fmla="*/ 0 w 54"/>
                <a:gd name="T1" fmla="*/ 0 h 19"/>
                <a:gd name="T2" fmla="*/ 9525 w 54"/>
                <a:gd name="T3" fmla="*/ 15875 h 19"/>
                <a:gd name="T4" fmla="*/ 23812 w 54"/>
                <a:gd name="T5" fmla="*/ 28575 h 19"/>
                <a:gd name="T6" fmla="*/ 47625 w 54"/>
                <a:gd name="T7" fmla="*/ 30163 h 19"/>
                <a:gd name="T8" fmla="*/ 65088 w 54"/>
                <a:gd name="T9" fmla="*/ 28575 h 19"/>
                <a:gd name="T10" fmla="*/ 85725 w 54"/>
                <a:gd name="T11" fmla="*/ 15875 h 19"/>
                <a:gd name="T12" fmla="*/ 0 60000 65536"/>
                <a:gd name="T13" fmla="*/ 0 60000 65536"/>
                <a:gd name="T14" fmla="*/ 0 60000 65536"/>
                <a:gd name="T15" fmla="*/ 0 60000 65536"/>
                <a:gd name="T16" fmla="*/ 0 60000 65536"/>
                <a:gd name="T17" fmla="*/ 0 60000 65536"/>
                <a:gd name="T18" fmla="*/ 0 w 54"/>
                <a:gd name="T19" fmla="*/ 0 h 19"/>
                <a:gd name="T20" fmla="*/ 54 w 5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4" h="19">
                  <a:moveTo>
                    <a:pt x="0" y="0"/>
                  </a:moveTo>
                  <a:lnTo>
                    <a:pt x="6" y="10"/>
                  </a:lnTo>
                  <a:lnTo>
                    <a:pt x="15" y="18"/>
                  </a:lnTo>
                  <a:lnTo>
                    <a:pt x="30" y="19"/>
                  </a:lnTo>
                  <a:lnTo>
                    <a:pt x="41" y="18"/>
                  </a:lnTo>
                  <a:lnTo>
                    <a:pt x="54" y="1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45" name="Freeform 726"/>
            <p:cNvSpPr>
              <a:spLocks/>
            </p:cNvSpPr>
            <p:nvPr/>
          </p:nvSpPr>
          <p:spPr bwMode="auto">
            <a:xfrm rot="-541500">
              <a:off x="4221164" y="5403851"/>
              <a:ext cx="50800" cy="76200"/>
            </a:xfrm>
            <a:custGeom>
              <a:avLst/>
              <a:gdLst>
                <a:gd name="T0" fmla="*/ 4762 w 32"/>
                <a:gd name="T1" fmla="*/ 63500 h 48"/>
                <a:gd name="T2" fmla="*/ 19050 w 32"/>
                <a:gd name="T3" fmla="*/ 76200 h 48"/>
                <a:gd name="T4" fmla="*/ 50800 w 32"/>
                <a:gd name="T5" fmla="*/ 68263 h 48"/>
                <a:gd name="T6" fmla="*/ 46037 w 32"/>
                <a:gd name="T7" fmla="*/ 14288 h 48"/>
                <a:gd name="T8" fmla="*/ 33337 w 32"/>
                <a:gd name="T9" fmla="*/ 0 h 48"/>
                <a:gd name="T10" fmla="*/ 12700 w 32"/>
                <a:gd name="T11" fmla="*/ 0 h 48"/>
                <a:gd name="T12" fmla="*/ 0 w 32"/>
                <a:gd name="T13" fmla="*/ 14288 h 48"/>
                <a:gd name="T14" fmla="*/ 4762 w 32"/>
                <a:gd name="T15" fmla="*/ 63500 h 48"/>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8"/>
                <a:gd name="T26" fmla="*/ 32 w 32"/>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8">
                  <a:moveTo>
                    <a:pt x="3" y="40"/>
                  </a:moveTo>
                  <a:lnTo>
                    <a:pt x="12" y="48"/>
                  </a:lnTo>
                  <a:lnTo>
                    <a:pt x="32" y="43"/>
                  </a:lnTo>
                  <a:lnTo>
                    <a:pt x="29" y="9"/>
                  </a:lnTo>
                  <a:lnTo>
                    <a:pt x="21" y="0"/>
                  </a:lnTo>
                  <a:lnTo>
                    <a:pt x="8" y="0"/>
                  </a:lnTo>
                  <a:lnTo>
                    <a:pt x="0" y="9"/>
                  </a:lnTo>
                  <a:lnTo>
                    <a:pt x="3" y="4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46" name="Freeform 727"/>
            <p:cNvSpPr>
              <a:spLocks/>
            </p:cNvSpPr>
            <p:nvPr/>
          </p:nvSpPr>
          <p:spPr bwMode="auto">
            <a:xfrm rot="-541500">
              <a:off x="4221164" y="5419726"/>
              <a:ext cx="42862" cy="12700"/>
            </a:xfrm>
            <a:custGeom>
              <a:avLst/>
              <a:gdLst>
                <a:gd name="T0" fmla="*/ 0 w 27"/>
                <a:gd name="T1" fmla="*/ 0 h 8"/>
                <a:gd name="T2" fmla="*/ 14287 w 27"/>
                <a:gd name="T3" fmla="*/ 12700 h 8"/>
                <a:gd name="T4" fmla="*/ 42862 w 27"/>
                <a:gd name="T5" fmla="*/ 7937 h 8"/>
                <a:gd name="T6" fmla="*/ 0 60000 65536"/>
                <a:gd name="T7" fmla="*/ 0 60000 65536"/>
                <a:gd name="T8" fmla="*/ 0 60000 65536"/>
                <a:gd name="T9" fmla="*/ 0 w 27"/>
                <a:gd name="T10" fmla="*/ 0 h 8"/>
                <a:gd name="T11" fmla="*/ 27 w 27"/>
                <a:gd name="T12" fmla="*/ 8 h 8"/>
              </a:gdLst>
              <a:ahLst/>
              <a:cxnLst>
                <a:cxn ang="T6">
                  <a:pos x="T0" y="T1"/>
                </a:cxn>
                <a:cxn ang="T7">
                  <a:pos x="T2" y="T3"/>
                </a:cxn>
                <a:cxn ang="T8">
                  <a:pos x="T4" y="T5"/>
                </a:cxn>
              </a:cxnLst>
              <a:rect l="T9" t="T10" r="T11" b="T12"/>
              <a:pathLst>
                <a:path w="27" h="8">
                  <a:moveTo>
                    <a:pt x="0" y="0"/>
                  </a:moveTo>
                  <a:lnTo>
                    <a:pt x="9" y="8"/>
                  </a:lnTo>
                  <a:lnTo>
                    <a:pt x="27" y="5"/>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47" name="Freeform 729"/>
            <p:cNvSpPr>
              <a:spLocks/>
            </p:cNvSpPr>
            <p:nvPr/>
          </p:nvSpPr>
          <p:spPr bwMode="auto">
            <a:xfrm>
              <a:off x="317501" y="5470525"/>
              <a:ext cx="3895725" cy="600075"/>
            </a:xfrm>
            <a:custGeom>
              <a:avLst/>
              <a:gdLst>
                <a:gd name="T0" fmla="*/ 3895725 w 2454"/>
                <a:gd name="T1" fmla="*/ 0 h 378"/>
                <a:gd name="T2" fmla="*/ 3738563 w 2454"/>
                <a:gd name="T3" fmla="*/ 61913 h 378"/>
                <a:gd name="T4" fmla="*/ 3663950 w 2454"/>
                <a:gd name="T5" fmla="*/ 103188 h 378"/>
                <a:gd name="T6" fmla="*/ 3609975 w 2454"/>
                <a:gd name="T7" fmla="*/ 133350 h 378"/>
                <a:gd name="T8" fmla="*/ 3424238 w 2454"/>
                <a:gd name="T9" fmla="*/ 201612 h 378"/>
                <a:gd name="T10" fmla="*/ 3305175 w 2454"/>
                <a:gd name="T11" fmla="*/ 260350 h 378"/>
                <a:gd name="T12" fmla="*/ 3241674 w 2454"/>
                <a:gd name="T13" fmla="*/ 304800 h 378"/>
                <a:gd name="T14" fmla="*/ 3149600 w 2454"/>
                <a:gd name="T15" fmla="*/ 368300 h 378"/>
                <a:gd name="T16" fmla="*/ 3111500 w 2454"/>
                <a:gd name="T17" fmla="*/ 403225 h 378"/>
                <a:gd name="T18" fmla="*/ 3063875 w 2454"/>
                <a:gd name="T19" fmla="*/ 441325 h 378"/>
                <a:gd name="T20" fmla="*/ 3006725 w 2454"/>
                <a:gd name="T21" fmla="*/ 498475 h 378"/>
                <a:gd name="T22" fmla="*/ 2936875 w 2454"/>
                <a:gd name="T23" fmla="*/ 530225 h 378"/>
                <a:gd name="T24" fmla="*/ 2863850 w 2454"/>
                <a:gd name="T25" fmla="*/ 568325 h 378"/>
                <a:gd name="T26" fmla="*/ 2778125 w 2454"/>
                <a:gd name="T27" fmla="*/ 593725 h 378"/>
                <a:gd name="T28" fmla="*/ 2682875 w 2454"/>
                <a:gd name="T29" fmla="*/ 600075 h 378"/>
                <a:gd name="T30" fmla="*/ 2581275 w 2454"/>
                <a:gd name="T31" fmla="*/ 600075 h 378"/>
                <a:gd name="T32" fmla="*/ 2508250 w 2454"/>
                <a:gd name="T33" fmla="*/ 593725 h 378"/>
                <a:gd name="T34" fmla="*/ 2435225 w 2454"/>
                <a:gd name="T35" fmla="*/ 587375 h 378"/>
                <a:gd name="T36" fmla="*/ 2390775 w 2454"/>
                <a:gd name="T37" fmla="*/ 584200 h 378"/>
                <a:gd name="T38" fmla="*/ 2336800 w 2454"/>
                <a:gd name="T39" fmla="*/ 577850 h 378"/>
                <a:gd name="T40" fmla="*/ 2273300 w 2454"/>
                <a:gd name="T41" fmla="*/ 561975 h 378"/>
                <a:gd name="T42" fmla="*/ 2155825 w 2454"/>
                <a:gd name="T43" fmla="*/ 527050 h 378"/>
                <a:gd name="T44" fmla="*/ 1990725 w 2454"/>
                <a:gd name="T45" fmla="*/ 487363 h 378"/>
                <a:gd name="T46" fmla="*/ 1876425 w 2454"/>
                <a:gd name="T47" fmla="*/ 468313 h 378"/>
                <a:gd name="T48" fmla="*/ 1682750 w 2454"/>
                <a:gd name="T49" fmla="*/ 444500 h 378"/>
                <a:gd name="T50" fmla="*/ 1414462 w 2454"/>
                <a:gd name="T51" fmla="*/ 414338 h 378"/>
                <a:gd name="T52" fmla="*/ 1309687 w 2454"/>
                <a:gd name="T53" fmla="*/ 404812 h 378"/>
                <a:gd name="T54" fmla="*/ 1254125 w 2454"/>
                <a:gd name="T55" fmla="*/ 404812 h 378"/>
                <a:gd name="T56" fmla="*/ 1128712 w 2454"/>
                <a:gd name="T57" fmla="*/ 414338 h 378"/>
                <a:gd name="T58" fmla="*/ 695325 w 2454"/>
                <a:gd name="T59" fmla="*/ 434975 h 378"/>
                <a:gd name="T60" fmla="*/ 487362 w 2454"/>
                <a:gd name="T61" fmla="*/ 449263 h 378"/>
                <a:gd name="T62" fmla="*/ 0 w 2454"/>
                <a:gd name="T63" fmla="*/ 479425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54"/>
                <a:gd name="T97" fmla="*/ 0 h 378"/>
                <a:gd name="T98" fmla="*/ 2454 w 2454"/>
                <a:gd name="T99" fmla="*/ 378 h 3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54" h="378">
                  <a:moveTo>
                    <a:pt x="2454" y="0"/>
                  </a:moveTo>
                  <a:lnTo>
                    <a:pt x="2355" y="39"/>
                  </a:lnTo>
                  <a:lnTo>
                    <a:pt x="2308" y="65"/>
                  </a:lnTo>
                  <a:lnTo>
                    <a:pt x="2274" y="84"/>
                  </a:lnTo>
                  <a:lnTo>
                    <a:pt x="2157" y="127"/>
                  </a:lnTo>
                  <a:lnTo>
                    <a:pt x="2082" y="164"/>
                  </a:lnTo>
                  <a:lnTo>
                    <a:pt x="2042" y="192"/>
                  </a:lnTo>
                  <a:lnTo>
                    <a:pt x="1984" y="232"/>
                  </a:lnTo>
                  <a:lnTo>
                    <a:pt x="1960" y="254"/>
                  </a:lnTo>
                  <a:lnTo>
                    <a:pt x="1930" y="278"/>
                  </a:lnTo>
                  <a:lnTo>
                    <a:pt x="1894" y="314"/>
                  </a:lnTo>
                  <a:lnTo>
                    <a:pt x="1850" y="334"/>
                  </a:lnTo>
                  <a:lnTo>
                    <a:pt x="1804" y="358"/>
                  </a:lnTo>
                  <a:lnTo>
                    <a:pt x="1750" y="374"/>
                  </a:lnTo>
                  <a:lnTo>
                    <a:pt x="1690" y="378"/>
                  </a:lnTo>
                  <a:lnTo>
                    <a:pt x="1626" y="378"/>
                  </a:lnTo>
                  <a:lnTo>
                    <a:pt x="1580" y="374"/>
                  </a:lnTo>
                  <a:lnTo>
                    <a:pt x="1534" y="370"/>
                  </a:lnTo>
                  <a:lnTo>
                    <a:pt x="1506" y="368"/>
                  </a:lnTo>
                  <a:lnTo>
                    <a:pt x="1472" y="364"/>
                  </a:lnTo>
                  <a:lnTo>
                    <a:pt x="1432" y="354"/>
                  </a:lnTo>
                  <a:lnTo>
                    <a:pt x="1358" y="332"/>
                  </a:lnTo>
                  <a:lnTo>
                    <a:pt x="1254" y="307"/>
                  </a:lnTo>
                  <a:lnTo>
                    <a:pt x="1182" y="295"/>
                  </a:lnTo>
                  <a:lnTo>
                    <a:pt x="1060" y="280"/>
                  </a:lnTo>
                  <a:lnTo>
                    <a:pt x="891" y="261"/>
                  </a:lnTo>
                  <a:lnTo>
                    <a:pt x="825" y="255"/>
                  </a:lnTo>
                  <a:lnTo>
                    <a:pt x="790" y="255"/>
                  </a:lnTo>
                  <a:lnTo>
                    <a:pt x="711" y="261"/>
                  </a:lnTo>
                  <a:lnTo>
                    <a:pt x="438" y="274"/>
                  </a:lnTo>
                  <a:lnTo>
                    <a:pt x="307" y="283"/>
                  </a:lnTo>
                  <a:lnTo>
                    <a:pt x="0" y="302"/>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48" name="Freeform 730"/>
            <p:cNvSpPr>
              <a:spLocks/>
            </p:cNvSpPr>
            <p:nvPr/>
          </p:nvSpPr>
          <p:spPr bwMode="auto">
            <a:xfrm rot="-541500">
              <a:off x="3811589" y="5622926"/>
              <a:ext cx="319087" cy="201613"/>
            </a:xfrm>
            <a:custGeom>
              <a:avLst/>
              <a:gdLst>
                <a:gd name="T0" fmla="*/ 14287 w 201"/>
                <a:gd name="T1" fmla="*/ 201613 h 127"/>
                <a:gd name="T2" fmla="*/ 82550 w 201"/>
                <a:gd name="T3" fmla="*/ 100013 h 127"/>
                <a:gd name="T4" fmla="*/ 111125 w 201"/>
                <a:gd name="T5" fmla="*/ 46038 h 127"/>
                <a:gd name="T6" fmla="*/ 185737 w 201"/>
                <a:gd name="T7" fmla="*/ 93663 h 127"/>
                <a:gd name="T8" fmla="*/ 239712 w 201"/>
                <a:gd name="T9" fmla="*/ 133350 h 127"/>
                <a:gd name="T10" fmla="*/ 287337 w 201"/>
                <a:gd name="T11" fmla="*/ 0 h 127"/>
                <a:gd name="T12" fmla="*/ 319087 w 201"/>
                <a:gd name="T13" fmla="*/ 117475 h 127"/>
                <a:gd name="T14" fmla="*/ 200025 w 201"/>
                <a:gd name="T15" fmla="*/ 12700 h 127"/>
                <a:gd name="T16" fmla="*/ 149225 w 201"/>
                <a:gd name="T17" fmla="*/ 160338 h 127"/>
                <a:gd name="T18" fmla="*/ 0 w 201"/>
                <a:gd name="T19" fmla="*/ 60325 h 127"/>
                <a:gd name="T20" fmla="*/ 14287 w 201"/>
                <a:gd name="T21" fmla="*/ 198438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27"/>
                <a:gd name="T35" fmla="*/ 201 w 201"/>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27">
                  <a:moveTo>
                    <a:pt x="9" y="127"/>
                  </a:moveTo>
                  <a:lnTo>
                    <a:pt x="52" y="63"/>
                  </a:lnTo>
                  <a:lnTo>
                    <a:pt x="70" y="29"/>
                  </a:lnTo>
                  <a:lnTo>
                    <a:pt x="117" y="59"/>
                  </a:lnTo>
                  <a:lnTo>
                    <a:pt x="151" y="84"/>
                  </a:lnTo>
                  <a:lnTo>
                    <a:pt x="181" y="0"/>
                  </a:lnTo>
                  <a:lnTo>
                    <a:pt x="201" y="74"/>
                  </a:lnTo>
                  <a:lnTo>
                    <a:pt x="126" y="8"/>
                  </a:lnTo>
                  <a:lnTo>
                    <a:pt x="94" y="101"/>
                  </a:lnTo>
                  <a:lnTo>
                    <a:pt x="0" y="38"/>
                  </a:lnTo>
                  <a:lnTo>
                    <a:pt x="9" y="125"/>
                  </a:lnTo>
                </a:path>
              </a:pathLst>
            </a:custGeom>
            <a:noFill/>
            <a:ln w="9525" cap="flat" cmpd="sng">
              <a:solidFill>
                <a:schemeClr val="tx1"/>
              </a:solidFill>
              <a:prstDash val="sysDot"/>
              <a:round/>
              <a:headEnd type="none" w="med" len="med"/>
              <a:tailEnd type="none" w="med" len="med"/>
            </a:ln>
          </p:spPr>
          <p:txBody>
            <a:bodyPr/>
            <a:lstStyle/>
            <a:p>
              <a:endParaRPr lang="en-US" dirty="0"/>
            </a:p>
          </p:txBody>
        </p:sp>
        <p:grpSp>
          <p:nvGrpSpPr>
            <p:cNvPr id="186524" name="Group 299"/>
            <p:cNvGrpSpPr>
              <a:grpSpLocks/>
            </p:cNvGrpSpPr>
            <p:nvPr/>
          </p:nvGrpSpPr>
          <p:grpSpPr bwMode="auto">
            <a:xfrm>
              <a:off x="3740038" y="2973390"/>
              <a:ext cx="1225662" cy="2530476"/>
              <a:chOff x="2356" y="1920"/>
              <a:chExt cx="717" cy="1465"/>
            </a:xfrm>
          </p:grpSpPr>
          <p:sp>
            <p:nvSpPr>
              <p:cNvPr id="186506" name="Freeform 280"/>
              <p:cNvSpPr>
                <a:spLocks/>
              </p:cNvSpPr>
              <p:nvPr/>
            </p:nvSpPr>
            <p:spPr bwMode="auto">
              <a:xfrm>
                <a:off x="2409" y="2762"/>
                <a:ext cx="197" cy="453"/>
              </a:xfrm>
              <a:custGeom>
                <a:avLst/>
                <a:gdLst>
                  <a:gd name="T0" fmla="*/ 155 w 197"/>
                  <a:gd name="T1" fmla="*/ 10 h 453"/>
                  <a:gd name="T2" fmla="*/ 195 w 197"/>
                  <a:gd name="T3" fmla="*/ 0 h 453"/>
                  <a:gd name="T4" fmla="*/ 197 w 197"/>
                  <a:gd name="T5" fmla="*/ 159 h 453"/>
                  <a:gd name="T6" fmla="*/ 185 w 197"/>
                  <a:gd name="T7" fmla="*/ 159 h 453"/>
                  <a:gd name="T8" fmla="*/ 185 w 197"/>
                  <a:gd name="T9" fmla="*/ 139 h 453"/>
                  <a:gd name="T10" fmla="*/ 173 w 197"/>
                  <a:gd name="T11" fmla="*/ 141 h 453"/>
                  <a:gd name="T12" fmla="*/ 180 w 197"/>
                  <a:gd name="T13" fmla="*/ 382 h 453"/>
                  <a:gd name="T14" fmla="*/ 113 w 197"/>
                  <a:gd name="T15" fmla="*/ 411 h 453"/>
                  <a:gd name="T16" fmla="*/ 96 w 197"/>
                  <a:gd name="T17" fmla="*/ 406 h 453"/>
                  <a:gd name="T18" fmla="*/ 99 w 197"/>
                  <a:gd name="T19" fmla="*/ 453 h 453"/>
                  <a:gd name="T20" fmla="*/ 0 w 197"/>
                  <a:gd name="T21" fmla="*/ 426 h 453"/>
                  <a:gd name="T22" fmla="*/ 0 w 197"/>
                  <a:gd name="T23" fmla="*/ 283 h 453"/>
                  <a:gd name="T24" fmla="*/ 113 w 197"/>
                  <a:gd name="T25" fmla="*/ 312 h 453"/>
                  <a:gd name="T26" fmla="*/ 125 w 197"/>
                  <a:gd name="T27" fmla="*/ 303 h 453"/>
                  <a:gd name="T28" fmla="*/ 155 w 197"/>
                  <a:gd name="T29" fmla="*/ 10 h 4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
                  <a:gd name="T46" fmla="*/ 0 h 453"/>
                  <a:gd name="T47" fmla="*/ 197 w 197"/>
                  <a:gd name="T48" fmla="*/ 453 h 4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 h="453">
                    <a:moveTo>
                      <a:pt x="155" y="10"/>
                    </a:moveTo>
                    <a:lnTo>
                      <a:pt x="195" y="0"/>
                    </a:lnTo>
                    <a:lnTo>
                      <a:pt x="197" y="159"/>
                    </a:lnTo>
                    <a:lnTo>
                      <a:pt x="185" y="159"/>
                    </a:lnTo>
                    <a:lnTo>
                      <a:pt x="185" y="139"/>
                    </a:lnTo>
                    <a:lnTo>
                      <a:pt x="173" y="141"/>
                    </a:lnTo>
                    <a:lnTo>
                      <a:pt x="180" y="382"/>
                    </a:lnTo>
                    <a:lnTo>
                      <a:pt x="113" y="411"/>
                    </a:lnTo>
                    <a:lnTo>
                      <a:pt x="96" y="406"/>
                    </a:lnTo>
                    <a:lnTo>
                      <a:pt x="99" y="453"/>
                    </a:lnTo>
                    <a:lnTo>
                      <a:pt x="0" y="426"/>
                    </a:lnTo>
                    <a:lnTo>
                      <a:pt x="0" y="283"/>
                    </a:lnTo>
                    <a:lnTo>
                      <a:pt x="113" y="312"/>
                    </a:lnTo>
                    <a:lnTo>
                      <a:pt x="125" y="303"/>
                    </a:lnTo>
                    <a:lnTo>
                      <a:pt x="155" y="10"/>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nvGrpSpPr>
              <p:cNvPr id="186528" name="Group 273"/>
              <p:cNvGrpSpPr>
                <a:grpSpLocks/>
              </p:cNvGrpSpPr>
              <p:nvPr/>
            </p:nvGrpSpPr>
            <p:grpSpPr bwMode="auto">
              <a:xfrm>
                <a:off x="2639" y="2781"/>
                <a:ext cx="39" cy="40"/>
                <a:chOff x="3138" y="3237"/>
                <a:chExt cx="49" cy="53"/>
              </a:xfrm>
            </p:grpSpPr>
            <p:sp>
              <p:nvSpPr>
                <p:cNvPr id="186553" name="Freeform 274"/>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54" name="AutoShape 275"/>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34" name="Group 284"/>
              <p:cNvGrpSpPr>
                <a:grpSpLocks/>
              </p:cNvGrpSpPr>
              <p:nvPr/>
            </p:nvGrpSpPr>
            <p:grpSpPr bwMode="auto">
              <a:xfrm rot="10800000">
                <a:off x="2356" y="3104"/>
                <a:ext cx="32" cy="40"/>
                <a:chOff x="3138" y="3237"/>
                <a:chExt cx="49" cy="53"/>
              </a:xfrm>
            </p:grpSpPr>
            <p:sp>
              <p:nvSpPr>
                <p:cNvPr id="186551" name="Freeform 285"/>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52" name="AutoShape 286"/>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509" name="Freeform 290"/>
              <p:cNvSpPr>
                <a:spLocks/>
              </p:cNvSpPr>
              <p:nvPr/>
            </p:nvSpPr>
            <p:spPr bwMode="auto">
              <a:xfrm>
                <a:off x="2597" y="1922"/>
                <a:ext cx="223" cy="724"/>
              </a:xfrm>
              <a:custGeom>
                <a:avLst/>
                <a:gdLst>
                  <a:gd name="T0" fmla="*/ 0 w 223"/>
                  <a:gd name="T1" fmla="*/ 720 h 724"/>
                  <a:gd name="T2" fmla="*/ 19 w 223"/>
                  <a:gd name="T3" fmla="*/ 724 h 724"/>
                  <a:gd name="T4" fmla="*/ 100 w 223"/>
                  <a:gd name="T5" fmla="*/ 711 h 724"/>
                  <a:gd name="T6" fmla="*/ 165 w 223"/>
                  <a:gd name="T7" fmla="*/ 31 h 724"/>
                  <a:gd name="T8" fmla="*/ 175 w 223"/>
                  <a:gd name="T9" fmla="*/ 16 h 724"/>
                  <a:gd name="T10" fmla="*/ 195 w 223"/>
                  <a:gd name="T11" fmla="*/ 7 h 724"/>
                  <a:gd name="T12" fmla="*/ 223 w 223"/>
                  <a:gd name="T13" fmla="*/ 0 h 724"/>
                  <a:gd name="T14" fmla="*/ 82 w 223"/>
                  <a:gd name="T15" fmla="*/ 0 h 724"/>
                  <a:gd name="T16" fmla="*/ 61 w 223"/>
                  <a:gd name="T17" fmla="*/ 4 h 724"/>
                  <a:gd name="T18" fmla="*/ 30 w 223"/>
                  <a:gd name="T19" fmla="*/ 385 h 724"/>
                  <a:gd name="T20" fmla="*/ 0 w 223"/>
                  <a:gd name="T21" fmla="*/ 720 h 7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3"/>
                  <a:gd name="T34" fmla="*/ 0 h 724"/>
                  <a:gd name="T35" fmla="*/ 223 w 223"/>
                  <a:gd name="T36" fmla="*/ 724 h 7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3" h="724">
                    <a:moveTo>
                      <a:pt x="0" y="720"/>
                    </a:moveTo>
                    <a:lnTo>
                      <a:pt x="19" y="724"/>
                    </a:lnTo>
                    <a:lnTo>
                      <a:pt x="100" y="711"/>
                    </a:lnTo>
                    <a:lnTo>
                      <a:pt x="165" y="31"/>
                    </a:lnTo>
                    <a:lnTo>
                      <a:pt x="175" y="16"/>
                    </a:lnTo>
                    <a:lnTo>
                      <a:pt x="195" y="7"/>
                    </a:lnTo>
                    <a:lnTo>
                      <a:pt x="223" y="0"/>
                    </a:lnTo>
                    <a:lnTo>
                      <a:pt x="82" y="0"/>
                    </a:lnTo>
                    <a:lnTo>
                      <a:pt x="61" y="4"/>
                    </a:lnTo>
                    <a:lnTo>
                      <a:pt x="30" y="385"/>
                    </a:lnTo>
                    <a:lnTo>
                      <a:pt x="0" y="72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6510" name="Line 292"/>
              <p:cNvSpPr>
                <a:spLocks noChangeShapeType="1"/>
              </p:cNvSpPr>
              <p:nvPr/>
            </p:nvSpPr>
            <p:spPr bwMode="auto">
              <a:xfrm flipH="1">
                <a:off x="2615" y="1920"/>
                <a:ext cx="61" cy="726"/>
              </a:xfrm>
              <a:prstGeom prst="line">
                <a:avLst/>
              </a:prstGeom>
              <a:noFill/>
              <a:ln w="9525">
                <a:solidFill>
                  <a:schemeClr val="tx1"/>
                </a:solidFill>
                <a:round/>
                <a:headEnd/>
                <a:tailEnd/>
              </a:ln>
            </p:spPr>
            <p:txBody>
              <a:bodyPr/>
              <a:lstStyle/>
              <a:p>
                <a:endParaRPr lang="en-US" dirty="0"/>
              </a:p>
            </p:txBody>
          </p:sp>
          <p:grpSp>
            <p:nvGrpSpPr>
              <p:cNvPr id="186535" name="Group 293"/>
              <p:cNvGrpSpPr>
                <a:grpSpLocks/>
              </p:cNvGrpSpPr>
              <p:nvPr/>
            </p:nvGrpSpPr>
            <p:grpSpPr bwMode="auto">
              <a:xfrm>
                <a:off x="2729" y="2562"/>
                <a:ext cx="39" cy="40"/>
                <a:chOff x="3138" y="3237"/>
                <a:chExt cx="49" cy="53"/>
              </a:xfrm>
            </p:grpSpPr>
            <p:sp>
              <p:nvSpPr>
                <p:cNvPr id="186549" name="Freeform 294"/>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50" name="AutoShape 295"/>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55" name="Group 296"/>
              <p:cNvGrpSpPr>
                <a:grpSpLocks/>
              </p:cNvGrpSpPr>
              <p:nvPr/>
            </p:nvGrpSpPr>
            <p:grpSpPr bwMode="auto">
              <a:xfrm>
                <a:off x="2768" y="2026"/>
                <a:ext cx="39" cy="40"/>
                <a:chOff x="3138" y="3237"/>
                <a:chExt cx="49" cy="53"/>
              </a:xfrm>
            </p:grpSpPr>
            <p:sp>
              <p:nvSpPr>
                <p:cNvPr id="186547" name="Freeform 297"/>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48" name="AutoShape 298"/>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56" name="Group 291"/>
              <p:cNvGrpSpPr>
                <a:grpSpLocks/>
              </p:cNvGrpSpPr>
              <p:nvPr/>
            </p:nvGrpSpPr>
            <p:grpSpPr bwMode="auto">
              <a:xfrm>
                <a:off x="2480" y="2520"/>
                <a:ext cx="133" cy="96"/>
                <a:chOff x="2480" y="2520"/>
                <a:chExt cx="133" cy="96"/>
              </a:xfrm>
            </p:grpSpPr>
            <p:sp>
              <p:nvSpPr>
                <p:cNvPr id="186544" name="Freeform 287"/>
                <p:cNvSpPr>
                  <a:spLocks/>
                </p:cNvSpPr>
                <p:nvPr/>
              </p:nvSpPr>
              <p:spPr bwMode="auto">
                <a:xfrm>
                  <a:off x="2480" y="2520"/>
                  <a:ext cx="133" cy="96"/>
                </a:xfrm>
                <a:custGeom>
                  <a:avLst/>
                  <a:gdLst>
                    <a:gd name="T0" fmla="*/ 30 w 133"/>
                    <a:gd name="T1" fmla="*/ 96 h 96"/>
                    <a:gd name="T2" fmla="*/ 124 w 133"/>
                    <a:gd name="T3" fmla="*/ 96 h 96"/>
                    <a:gd name="T4" fmla="*/ 133 w 133"/>
                    <a:gd name="T5" fmla="*/ 2 h 96"/>
                    <a:gd name="T6" fmla="*/ 31 w 133"/>
                    <a:gd name="T7" fmla="*/ 0 h 96"/>
                    <a:gd name="T8" fmla="*/ 13 w 133"/>
                    <a:gd name="T9" fmla="*/ 11 h 96"/>
                    <a:gd name="T10" fmla="*/ 3 w 133"/>
                    <a:gd name="T11" fmla="*/ 35 h 96"/>
                    <a:gd name="T12" fmla="*/ 0 w 133"/>
                    <a:gd name="T13" fmla="*/ 57 h 96"/>
                    <a:gd name="T14" fmla="*/ 4 w 133"/>
                    <a:gd name="T15" fmla="*/ 75 h 96"/>
                    <a:gd name="T16" fmla="*/ 15 w 133"/>
                    <a:gd name="T17" fmla="*/ 92 h 96"/>
                    <a:gd name="T18" fmla="*/ 30 w 133"/>
                    <a:gd name="T19" fmla="*/ 9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96"/>
                    <a:gd name="T32" fmla="*/ 133 w 133"/>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96">
                      <a:moveTo>
                        <a:pt x="30" y="96"/>
                      </a:moveTo>
                      <a:lnTo>
                        <a:pt x="124" y="96"/>
                      </a:lnTo>
                      <a:lnTo>
                        <a:pt x="133" y="2"/>
                      </a:lnTo>
                      <a:lnTo>
                        <a:pt x="31" y="0"/>
                      </a:lnTo>
                      <a:lnTo>
                        <a:pt x="13" y="11"/>
                      </a:lnTo>
                      <a:lnTo>
                        <a:pt x="3" y="35"/>
                      </a:lnTo>
                      <a:lnTo>
                        <a:pt x="0" y="57"/>
                      </a:lnTo>
                      <a:lnTo>
                        <a:pt x="4" y="75"/>
                      </a:lnTo>
                      <a:lnTo>
                        <a:pt x="15" y="92"/>
                      </a:lnTo>
                      <a:lnTo>
                        <a:pt x="30" y="96"/>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6545" name="Freeform 288"/>
                <p:cNvSpPr>
                  <a:spLocks/>
                </p:cNvSpPr>
                <p:nvPr/>
              </p:nvSpPr>
              <p:spPr bwMode="auto">
                <a:xfrm>
                  <a:off x="2493" y="2520"/>
                  <a:ext cx="30" cy="95"/>
                </a:xfrm>
                <a:custGeom>
                  <a:avLst/>
                  <a:gdLst>
                    <a:gd name="T0" fmla="*/ 30 w 30"/>
                    <a:gd name="T1" fmla="*/ 0 h 95"/>
                    <a:gd name="T2" fmla="*/ 14 w 30"/>
                    <a:gd name="T3" fmla="*/ 15 h 95"/>
                    <a:gd name="T4" fmla="*/ 5 w 30"/>
                    <a:gd name="T5" fmla="*/ 27 h 95"/>
                    <a:gd name="T6" fmla="*/ 2 w 30"/>
                    <a:gd name="T7" fmla="*/ 41 h 95"/>
                    <a:gd name="T8" fmla="*/ 0 w 30"/>
                    <a:gd name="T9" fmla="*/ 56 h 95"/>
                    <a:gd name="T10" fmla="*/ 2 w 30"/>
                    <a:gd name="T11" fmla="*/ 71 h 95"/>
                    <a:gd name="T12" fmla="*/ 8 w 30"/>
                    <a:gd name="T13" fmla="*/ 83 h 95"/>
                    <a:gd name="T14" fmla="*/ 18 w 30"/>
                    <a:gd name="T15" fmla="*/ 95 h 9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95"/>
                    <a:gd name="T26" fmla="*/ 30 w 30"/>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95">
                      <a:moveTo>
                        <a:pt x="30" y="0"/>
                      </a:moveTo>
                      <a:lnTo>
                        <a:pt x="14" y="15"/>
                      </a:lnTo>
                      <a:lnTo>
                        <a:pt x="5" y="27"/>
                      </a:lnTo>
                      <a:lnTo>
                        <a:pt x="2" y="41"/>
                      </a:lnTo>
                      <a:lnTo>
                        <a:pt x="0" y="56"/>
                      </a:lnTo>
                      <a:lnTo>
                        <a:pt x="2" y="71"/>
                      </a:lnTo>
                      <a:lnTo>
                        <a:pt x="8" y="83"/>
                      </a:lnTo>
                      <a:lnTo>
                        <a:pt x="18" y="95"/>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46" name="Freeform 289"/>
                <p:cNvSpPr>
                  <a:spLocks/>
                </p:cNvSpPr>
                <p:nvPr/>
              </p:nvSpPr>
              <p:spPr bwMode="auto">
                <a:xfrm>
                  <a:off x="2507" y="2547"/>
                  <a:ext cx="31" cy="51"/>
                </a:xfrm>
                <a:custGeom>
                  <a:avLst/>
                  <a:gdLst>
                    <a:gd name="T0" fmla="*/ 9 w 31"/>
                    <a:gd name="T1" fmla="*/ 0 h 51"/>
                    <a:gd name="T2" fmla="*/ 1 w 31"/>
                    <a:gd name="T3" fmla="*/ 12 h 51"/>
                    <a:gd name="T4" fmla="*/ 0 w 31"/>
                    <a:gd name="T5" fmla="*/ 32 h 51"/>
                    <a:gd name="T6" fmla="*/ 4 w 31"/>
                    <a:gd name="T7" fmla="*/ 42 h 51"/>
                    <a:gd name="T8" fmla="*/ 13 w 31"/>
                    <a:gd name="T9" fmla="*/ 48 h 51"/>
                    <a:gd name="T10" fmla="*/ 24 w 31"/>
                    <a:gd name="T11" fmla="*/ 51 h 51"/>
                    <a:gd name="T12" fmla="*/ 31 w 31"/>
                    <a:gd name="T13" fmla="*/ 27 h 51"/>
                    <a:gd name="T14" fmla="*/ 24 w 31"/>
                    <a:gd name="T15" fmla="*/ 5 h 51"/>
                    <a:gd name="T16" fmla="*/ 9 w 3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1"/>
                    <a:gd name="T29" fmla="*/ 31 w 31"/>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1">
                      <a:moveTo>
                        <a:pt x="9" y="0"/>
                      </a:moveTo>
                      <a:lnTo>
                        <a:pt x="1" y="12"/>
                      </a:lnTo>
                      <a:lnTo>
                        <a:pt x="0" y="32"/>
                      </a:lnTo>
                      <a:lnTo>
                        <a:pt x="4" y="42"/>
                      </a:lnTo>
                      <a:lnTo>
                        <a:pt x="13" y="48"/>
                      </a:lnTo>
                      <a:lnTo>
                        <a:pt x="24" y="51"/>
                      </a:lnTo>
                      <a:lnTo>
                        <a:pt x="31" y="27"/>
                      </a:lnTo>
                      <a:lnTo>
                        <a:pt x="24" y="5"/>
                      </a:lnTo>
                      <a:lnTo>
                        <a:pt x="9"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6557" name="Group 279"/>
              <p:cNvGrpSpPr>
                <a:grpSpLocks/>
              </p:cNvGrpSpPr>
              <p:nvPr/>
            </p:nvGrpSpPr>
            <p:grpSpPr bwMode="auto">
              <a:xfrm>
                <a:off x="2513" y="2493"/>
                <a:ext cx="560" cy="892"/>
                <a:chOff x="2510" y="2490"/>
                <a:chExt cx="560" cy="892"/>
              </a:xfrm>
            </p:grpSpPr>
            <p:sp>
              <p:nvSpPr>
                <p:cNvPr id="186515" name="Freeform 243"/>
                <p:cNvSpPr>
                  <a:spLocks/>
                </p:cNvSpPr>
                <p:nvPr/>
              </p:nvSpPr>
              <p:spPr bwMode="auto">
                <a:xfrm>
                  <a:off x="2668" y="2588"/>
                  <a:ext cx="402" cy="732"/>
                </a:xfrm>
                <a:custGeom>
                  <a:avLst/>
                  <a:gdLst>
                    <a:gd name="T0" fmla="*/ 90 w 402"/>
                    <a:gd name="T1" fmla="*/ 0 h 732"/>
                    <a:gd name="T2" fmla="*/ 306 w 402"/>
                    <a:gd name="T3" fmla="*/ 14 h 732"/>
                    <a:gd name="T4" fmla="*/ 336 w 402"/>
                    <a:gd name="T5" fmla="*/ 26 h 732"/>
                    <a:gd name="T6" fmla="*/ 368 w 402"/>
                    <a:gd name="T7" fmla="*/ 50 h 732"/>
                    <a:gd name="T8" fmla="*/ 384 w 402"/>
                    <a:gd name="T9" fmla="*/ 78 h 732"/>
                    <a:gd name="T10" fmla="*/ 394 w 402"/>
                    <a:gd name="T11" fmla="*/ 140 h 732"/>
                    <a:gd name="T12" fmla="*/ 402 w 402"/>
                    <a:gd name="T13" fmla="*/ 348 h 732"/>
                    <a:gd name="T14" fmla="*/ 400 w 402"/>
                    <a:gd name="T15" fmla="*/ 536 h 732"/>
                    <a:gd name="T16" fmla="*/ 394 w 402"/>
                    <a:gd name="T17" fmla="*/ 640 h 732"/>
                    <a:gd name="T18" fmla="*/ 388 w 402"/>
                    <a:gd name="T19" fmla="*/ 676 h 732"/>
                    <a:gd name="T20" fmla="*/ 360 w 402"/>
                    <a:gd name="T21" fmla="*/ 714 h 732"/>
                    <a:gd name="T22" fmla="*/ 334 w 402"/>
                    <a:gd name="T23" fmla="*/ 730 h 732"/>
                    <a:gd name="T24" fmla="*/ 294 w 402"/>
                    <a:gd name="T25" fmla="*/ 732 h 732"/>
                    <a:gd name="T26" fmla="*/ 98 w 402"/>
                    <a:gd name="T27" fmla="*/ 704 h 732"/>
                    <a:gd name="T28" fmla="*/ 60 w 402"/>
                    <a:gd name="T29" fmla="*/ 692 h 732"/>
                    <a:gd name="T30" fmla="*/ 36 w 402"/>
                    <a:gd name="T31" fmla="*/ 668 h 732"/>
                    <a:gd name="T32" fmla="*/ 18 w 402"/>
                    <a:gd name="T33" fmla="*/ 636 h 732"/>
                    <a:gd name="T34" fmla="*/ 12 w 402"/>
                    <a:gd name="T35" fmla="*/ 598 h 732"/>
                    <a:gd name="T36" fmla="*/ 0 w 402"/>
                    <a:gd name="T37" fmla="*/ 356 h 732"/>
                    <a:gd name="T38" fmla="*/ 6 w 402"/>
                    <a:gd name="T39" fmla="*/ 162 h 732"/>
                    <a:gd name="T40" fmla="*/ 14 w 402"/>
                    <a:gd name="T41" fmla="*/ 86 h 732"/>
                    <a:gd name="T42" fmla="*/ 24 w 402"/>
                    <a:gd name="T43" fmla="*/ 46 h 732"/>
                    <a:gd name="T44" fmla="*/ 36 w 402"/>
                    <a:gd name="T45" fmla="*/ 26 h 732"/>
                    <a:gd name="T46" fmla="*/ 52 w 402"/>
                    <a:gd name="T47" fmla="*/ 10 h 732"/>
                    <a:gd name="T48" fmla="*/ 72 w 402"/>
                    <a:gd name="T49" fmla="*/ 0 h 732"/>
                    <a:gd name="T50" fmla="*/ 90 w 402"/>
                    <a:gd name="T51" fmla="*/ 0 h 7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2"/>
                    <a:gd name="T79" fmla="*/ 0 h 732"/>
                    <a:gd name="T80" fmla="*/ 402 w 402"/>
                    <a:gd name="T81" fmla="*/ 732 h 7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2" h="732">
                      <a:moveTo>
                        <a:pt x="90" y="0"/>
                      </a:moveTo>
                      <a:lnTo>
                        <a:pt x="306" y="14"/>
                      </a:lnTo>
                      <a:lnTo>
                        <a:pt x="336" y="26"/>
                      </a:lnTo>
                      <a:lnTo>
                        <a:pt x="368" y="50"/>
                      </a:lnTo>
                      <a:lnTo>
                        <a:pt x="384" y="78"/>
                      </a:lnTo>
                      <a:lnTo>
                        <a:pt x="394" y="140"/>
                      </a:lnTo>
                      <a:lnTo>
                        <a:pt x="402" y="348"/>
                      </a:lnTo>
                      <a:lnTo>
                        <a:pt x="400" y="536"/>
                      </a:lnTo>
                      <a:lnTo>
                        <a:pt x="394" y="640"/>
                      </a:lnTo>
                      <a:lnTo>
                        <a:pt x="388" y="676"/>
                      </a:lnTo>
                      <a:lnTo>
                        <a:pt x="360" y="714"/>
                      </a:lnTo>
                      <a:lnTo>
                        <a:pt x="334" y="730"/>
                      </a:lnTo>
                      <a:lnTo>
                        <a:pt x="294" y="732"/>
                      </a:lnTo>
                      <a:lnTo>
                        <a:pt x="98" y="704"/>
                      </a:lnTo>
                      <a:lnTo>
                        <a:pt x="60" y="692"/>
                      </a:lnTo>
                      <a:lnTo>
                        <a:pt x="36" y="668"/>
                      </a:lnTo>
                      <a:lnTo>
                        <a:pt x="18" y="636"/>
                      </a:lnTo>
                      <a:lnTo>
                        <a:pt x="12" y="598"/>
                      </a:lnTo>
                      <a:lnTo>
                        <a:pt x="0" y="356"/>
                      </a:lnTo>
                      <a:lnTo>
                        <a:pt x="6" y="162"/>
                      </a:lnTo>
                      <a:lnTo>
                        <a:pt x="14" y="86"/>
                      </a:lnTo>
                      <a:lnTo>
                        <a:pt x="24" y="46"/>
                      </a:lnTo>
                      <a:lnTo>
                        <a:pt x="36" y="26"/>
                      </a:lnTo>
                      <a:lnTo>
                        <a:pt x="52" y="10"/>
                      </a:lnTo>
                      <a:lnTo>
                        <a:pt x="72" y="0"/>
                      </a:lnTo>
                      <a:lnTo>
                        <a:pt x="9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16" name="Freeform 244"/>
                <p:cNvSpPr>
                  <a:spLocks/>
                </p:cNvSpPr>
                <p:nvPr/>
              </p:nvSpPr>
              <p:spPr bwMode="auto">
                <a:xfrm>
                  <a:off x="2750" y="2590"/>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17" name="Freeform 245"/>
                <p:cNvSpPr>
                  <a:spLocks/>
                </p:cNvSpPr>
                <p:nvPr/>
              </p:nvSpPr>
              <p:spPr bwMode="auto">
                <a:xfrm>
                  <a:off x="2940" y="2612"/>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18" name="Freeform 246"/>
                <p:cNvSpPr>
                  <a:spLocks/>
                </p:cNvSpPr>
                <p:nvPr/>
              </p:nvSpPr>
              <p:spPr bwMode="auto">
                <a:xfrm>
                  <a:off x="2770" y="2596"/>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19" name="Freeform 247"/>
                <p:cNvSpPr>
                  <a:spLocks/>
                </p:cNvSpPr>
                <p:nvPr/>
              </p:nvSpPr>
              <p:spPr bwMode="auto">
                <a:xfrm>
                  <a:off x="2792" y="2598"/>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20" name="Freeform 248"/>
                <p:cNvSpPr>
                  <a:spLocks/>
                </p:cNvSpPr>
                <p:nvPr/>
              </p:nvSpPr>
              <p:spPr bwMode="auto">
                <a:xfrm>
                  <a:off x="2816" y="2600"/>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21" name="Freeform 249"/>
                <p:cNvSpPr>
                  <a:spLocks/>
                </p:cNvSpPr>
                <p:nvPr/>
              </p:nvSpPr>
              <p:spPr bwMode="auto">
                <a:xfrm>
                  <a:off x="2842" y="2602"/>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22" name="Freeform 250"/>
                <p:cNvSpPr>
                  <a:spLocks/>
                </p:cNvSpPr>
                <p:nvPr/>
              </p:nvSpPr>
              <p:spPr bwMode="auto">
                <a:xfrm>
                  <a:off x="2914" y="2610"/>
                  <a:ext cx="18" cy="700"/>
                </a:xfrm>
                <a:custGeom>
                  <a:avLst/>
                  <a:gdLst>
                    <a:gd name="T0" fmla="*/ 14 w 18"/>
                    <a:gd name="T1" fmla="*/ 0 h 700"/>
                    <a:gd name="T2" fmla="*/ 4 w 18"/>
                    <a:gd name="T3" fmla="*/ 12 h 700"/>
                    <a:gd name="T4" fmla="*/ 2 w 18"/>
                    <a:gd name="T5" fmla="*/ 36 h 700"/>
                    <a:gd name="T6" fmla="*/ 0 w 18"/>
                    <a:gd name="T7" fmla="*/ 354 h 700"/>
                    <a:gd name="T8" fmla="*/ 4 w 18"/>
                    <a:gd name="T9" fmla="*/ 650 h 700"/>
                    <a:gd name="T10" fmla="*/ 8 w 18"/>
                    <a:gd name="T11" fmla="*/ 684 h 700"/>
                    <a:gd name="T12" fmla="*/ 18 w 18"/>
                    <a:gd name="T13" fmla="*/ 700 h 700"/>
                    <a:gd name="T14" fmla="*/ 0 60000 65536"/>
                    <a:gd name="T15" fmla="*/ 0 60000 65536"/>
                    <a:gd name="T16" fmla="*/ 0 60000 65536"/>
                    <a:gd name="T17" fmla="*/ 0 60000 65536"/>
                    <a:gd name="T18" fmla="*/ 0 60000 65536"/>
                    <a:gd name="T19" fmla="*/ 0 60000 65536"/>
                    <a:gd name="T20" fmla="*/ 0 60000 65536"/>
                    <a:gd name="T21" fmla="*/ 0 w 18"/>
                    <a:gd name="T22" fmla="*/ 0 h 700"/>
                    <a:gd name="T23" fmla="*/ 18 w 18"/>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00">
                      <a:moveTo>
                        <a:pt x="14" y="0"/>
                      </a:moveTo>
                      <a:lnTo>
                        <a:pt x="4" y="12"/>
                      </a:lnTo>
                      <a:lnTo>
                        <a:pt x="2" y="36"/>
                      </a:lnTo>
                      <a:lnTo>
                        <a:pt x="0" y="354"/>
                      </a:lnTo>
                      <a:lnTo>
                        <a:pt x="4" y="650"/>
                      </a:lnTo>
                      <a:lnTo>
                        <a:pt x="8" y="684"/>
                      </a:lnTo>
                      <a:lnTo>
                        <a:pt x="18" y="70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23" name="Freeform 265"/>
                <p:cNvSpPr>
                  <a:spLocks/>
                </p:cNvSpPr>
                <p:nvPr/>
              </p:nvSpPr>
              <p:spPr bwMode="auto">
                <a:xfrm>
                  <a:off x="2516" y="2514"/>
                  <a:ext cx="70" cy="89"/>
                </a:xfrm>
                <a:custGeom>
                  <a:avLst/>
                  <a:gdLst>
                    <a:gd name="T0" fmla="*/ 27 w 70"/>
                    <a:gd name="T1" fmla="*/ 87 h 89"/>
                    <a:gd name="T2" fmla="*/ 43 w 70"/>
                    <a:gd name="T3" fmla="*/ 89 h 89"/>
                    <a:gd name="T4" fmla="*/ 55 w 70"/>
                    <a:gd name="T5" fmla="*/ 84 h 89"/>
                    <a:gd name="T6" fmla="*/ 66 w 70"/>
                    <a:gd name="T7" fmla="*/ 72 h 89"/>
                    <a:gd name="T8" fmla="*/ 70 w 70"/>
                    <a:gd name="T9" fmla="*/ 53 h 89"/>
                    <a:gd name="T10" fmla="*/ 69 w 70"/>
                    <a:gd name="T11" fmla="*/ 32 h 89"/>
                    <a:gd name="T12" fmla="*/ 66 w 70"/>
                    <a:gd name="T13" fmla="*/ 11 h 89"/>
                    <a:gd name="T14" fmla="*/ 13 w 70"/>
                    <a:gd name="T15" fmla="*/ 0 h 89"/>
                    <a:gd name="T16" fmla="*/ 1 w 70"/>
                    <a:gd name="T17" fmla="*/ 17 h 89"/>
                    <a:gd name="T18" fmla="*/ 0 w 70"/>
                    <a:gd name="T19" fmla="*/ 56 h 89"/>
                    <a:gd name="T20" fmla="*/ 12 w 70"/>
                    <a:gd name="T21" fmla="*/ 78 h 89"/>
                    <a:gd name="T22" fmla="*/ 27 w 70"/>
                    <a:gd name="T23" fmla="*/ 8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
                    <a:gd name="T37" fmla="*/ 0 h 89"/>
                    <a:gd name="T38" fmla="*/ 70 w 70"/>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 h="89">
                      <a:moveTo>
                        <a:pt x="27" y="87"/>
                      </a:moveTo>
                      <a:lnTo>
                        <a:pt x="43" y="89"/>
                      </a:lnTo>
                      <a:lnTo>
                        <a:pt x="55" y="84"/>
                      </a:lnTo>
                      <a:lnTo>
                        <a:pt x="66" y="72"/>
                      </a:lnTo>
                      <a:lnTo>
                        <a:pt x="70" y="53"/>
                      </a:lnTo>
                      <a:lnTo>
                        <a:pt x="69" y="32"/>
                      </a:lnTo>
                      <a:lnTo>
                        <a:pt x="66" y="11"/>
                      </a:lnTo>
                      <a:lnTo>
                        <a:pt x="13" y="0"/>
                      </a:lnTo>
                      <a:lnTo>
                        <a:pt x="1" y="17"/>
                      </a:lnTo>
                      <a:lnTo>
                        <a:pt x="0" y="56"/>
                      </a:lnTo>
                      <a:lnTo>
                        <a:pt x="12" y="78"/>
                      </a:lnTo>
                      <a:lnTo>
                        <a:pt x="27" y="87"/>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6558" name="Group 266"/>
                <p:cNvGrpSpPr>
                  <a:grpSpLocks/>
                </p:cNvGrpSpPr>
                <p:nvPr/>
              </p:nvGrpSpPr>
              <p:grpSpPr bwMode="auto">
                <a:xfrm>
                  <a:off x="2606" y="2556"/>
                  <a:ext cx="39" cy="40"/>
                  <a:chOff x="3138" y="3237"/>
                  <a:chExt cx="49" cy="53"/>
                </a:xfrm>
              </p:grpSpPr>
              <p:sp>
                <p:nvSpPr>
                  <p:cNvPr id="186542" name="Freeform 267"/>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43" name="AutoShape 268"/>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525" name="Freeform 264"/>
                <p:cNvSpPr>
                  <a:spLocks/>
                </p:cNvSpPr>
                <p:nvPr/>
              </p:nvSpPr>
              <p:spPr bwMode="auto">
                <a:xfrm>
                  <a:off x="2510" y="2496"/>
                  <a:ext cx="136" cy="108"/>
                </a:xfrm>
                <a:custGeom>
                  <a:avLst/>
                  <a:gdLst>
                    <a:gd name="T0" fmla="*/ 15 w 136"/>
                    <a:gd name="T1" fmla="*/ 11 h 108"/>
                    <a:gd name="T2" fmla="*/ 82 w 136"/>
                    <a:gd name="T3" fmla="*/ 0 h 108"/>
                    <a:gd name="T4" fmla="*/ 120 w 136"/>
                    <a:gd name="T5" fmla="*/ 8 h 108"/>
                    <a:gd name="T6" fmla="*/ 136 w 136"/>
                    <a:gd name="T7" fmla="*/ 11 h 108"/>
                    <a:gd name="T8" fmla="*/ 135 w 136"/>
                    <a:gd name="T9" fmla="*/ 30 h 108"/>
                    <a:gd name="T10" fmla="*/ 118 w 136"/>
                    <a:gd name="T11" fmla="*/ 38 h 108"/>
                    <a:gd name="T12" fmla="*/ 87 w 136"/>
                    <a:gd name="T13" fmla="*/ 39 h 108"/>
                    <a:gd name="T14" fmla="*/ 52 w 136"/>
                    <a:gd name="T15" fmla="*/ 33 h 108"/>
                    <a:gd name="T16" fmla="*/ 30 w 136"/>
                    <a:gd name="T17" fmla="*/ 29 h 108"/>
                    <a:gd name="T18" fmla="*/ 19 w 136"/>
                    <a:gd name="T19" fmla="*/ 27 h 108"/>
                    <a:gd name="T20" fmla="*/ 13 w 136"/>
                    <a:gd name="T21" fmla="*/ 35 h 108"/>
                    <a:gd name="T22" fmla="*/ 15 w 136"/>
                    <a:gd name="T23" fmla="*/ 56 h 108"/>
                    <a:gd name="T24" fmla="*/ 18 w 136"/>
                    <a:gd name="T25" fmla="*/ 81 h 108"/>
                    <a:gd name="T26" fmla="*/ 22 w 136"/>
                    <a:gd name="T27" fmla="*/ 96 h 108"/>
                    <a:gd name="T28" fmla="*/ 37 w 136"/>
                    <a:gd name="T29" fmla="*/ 108 h 108"/>
                    <a:gd name="T30" fmla="*/ 13 w 136"/>
                    <a:gd name="T31" fmla="*/ 105 h 108"/>
                    <a:gd name="T32" fmla="*/ 6 w 136"/>
                    <a:gd name="T33" fmla="*/ 90 h 108"/>
                    <a:gd name="T34" fmla="*/ 0 w 136"/>
                    <a:gd name="T35" fmla="*/ 68 h 108"/>
                    <a:gd name="T36" fmla="*/ 0 w 136"/>
                    <a:gd name="T37" fmla="*/ 41 h 108"/>
                    <a:gd name="T38" fmla="*/ 4 w 136"/>
                    <a:gd name="T39" fmla="*/ 21 h 108"/>
                    <a:gd name="T40" fmla="*/ 15 w 136"/>
                    <a:gd name="T41" fmla="*/ 11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
                    <a:gd name="T64" fmla="*/ 0 h 108"/>
                    <a:gd name="T65" fmla="*/ 136 w 136"/>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 h="108">
                      <a:moveTo>
                        <a:pt x="15" y="11"/>
                      </a:moveTo>
                      <a:lnTo>
                        <a:pt x="82" y="0"/>
                      </a:lnTo>
                      <a:lnTo>
                        <a:pt x="120" y="8"/>
                      </a:lnTo>
                      <a:lnTo>
                        <a:pt x="136" y="11"/>
                      </a:lnTo>
                      <a:lnTo>
                        <a:pt x="135" y="30"/>
                      </a:lnTo>
                      <a:lnTo>
                        <a:pt x="118" y="38"/>
                      </a:lnTo>
                      <a:lnTo>
                        <a:pt x="87" y="39"/>
                      </a:lnTo>
                      <a:lnTo>
                        <a:pt x="52" y="33"/>
                      </a:lnTo>
                      <a:lnTo>
                        <a:pt x="30" y="29"/>
                      </a:lnTo>
                      <a:lnTo>
                        <a:pt x="19" y="27"/>
                      </a:lnTo>
                      <a:lnTo>
                        <a:pt x="13" y="35"/>
                      </a:lnTo>
                      <a:lnTo>
                        <a:pt x="15" y="56"/>
                      </a:lnTo>
                      <a:lnTo>
                        <a:pt x="18" y="81"/>
                      </a:lnTo>
                      <a:lnTo>
                        <a:pt x="22" y="96"/>
                      </a:lnTo>
                      <a:lnTo>
                        <a:pt x="37" y="108"/>
                      </a:lnTo>
                      <a:lnTo>
                        <a:pt x="13" y="105"/>
                      </a:lnTo>
                      <a:lnTo>
                        <a:pt x="6" y="90"/>
                      </a:lnTo>
                      <a:lnTo>
                        <a:pt x="0" y="68"/>
                      </a:lnTo>
                      <a:lnTo>
                        <a:pt x="0" y="41"/>
                      </a:lnTo>
                      <a:lnTo>
                        <a:pt x="4" y="21"/>
                      </a:lnTo>
                      <a:lnTo>
                        <a:pt x="15" y="1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26" name="Freeform 272"/>
                <p:cNvSpPr>
                  <a:spLocks/>
                </p:cNvSpPr>
                <p:nvPr/>
              </p:nvSpPr>
              <p:spPr bwMode="auto">
                <a:xfrm>
                  <a:off x="2534" y="2511"/>
                  <a:ext cx="105" cy="11"/>
                </a:xfrm>
                <a:custGeom>
                  <a:avLst/>
                  <a:gdLst>
                    <a:gd name="T0" fmla="*/ 0 w 105"/>
                    <a:gd name="T1" fmla="*/ 0 h 11"/>
                    <a:gd name="T2" fmla="*/ 69 w 105"/>
                    <a:gd name="T3" fmla="*/ 11 h 11"/>
                    <a:gd name="T4" fmla="*/ 88 w 105"/>
                    <a:gd name="T5" fmla="*/ 9 h 11"/>
                    <a:gd name="T6" fmla="*/ 105 w 105"/>
                    <a:gd name="T7" fmla="*/ 5 h 11"/>
                    <a:gd name="T8" fmla="*/ 0 60000 65536"/>
                    <a:gd name="T9" fmla="*/ 0 60000 65536"/>
                    <a:gd name="T10" fmla="*/ 0 60000 65536"/>
                    <a:gd name="T11" fmla="*/ 0 60000 65536"/>
                    <a:gd name="T12" fmla="*/ 0 w 105"/>
                    <a:gd name="T13" fmla="*/ 0 h 11"/>
                    <a:gd name="T14" fmla="*/ 105 w 105"/>
                    <a:gd name="T15" fmla="*/ 11 h 11"/>
                  </a:gdLst>
                  <a:ahLst/>
                  <a:cxnLst>
                    <a:cxn ang="T8">
                      <a:pos x="T0" y="T1"/>
                    </a:cxn>
                    <a:cxn ang="T9">
                      <a:pos x="T2" y="T3"/>
                    </a:cxn>
                    <a:cxn ang="T10">
                      <a:pos x="T4" y="T5"/>
                    </a:cxn>
                    <a:cxn ang="T11">
                      <a:pos x="T6" y="T7"/>
                    </a:cxn>
                  </a:cxnLst>
                  <a:rect l="T12" t="T13" r="T14" b="T15"/>
                  <a:pathLst>
                    <a:path w="105" h="11">
                      <a:moveTo>
                        <a:pt x="0" y="0"/>
                      </a:moveTo>
                      <a:lnTo>
                        <a:pt x="69" y="11"/>
                      </a:lnTo>
                      <a:lnTo>
                        <a:pt x="88" y="9"/>
                      </a:lnTo>
                      <a:lnTo>
                        <a:pt x="105" y="5"/>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527" name="Freeform 251"/>
                <p:cNvSpPr>
                  <a:spLocks/>
                </p:cNvSpPr>
                <p:nvPr/>
              </p:nvSpPr>
              <p:spPr bwMode="auto">
                <a:xfrm>
                  <a:off x="2572" y="2490"/>
                  <a:ext cx="344" cy="892"/>
                </a:xfrm>
                <a:custGeom>
                  <a:avLst/>
                  <a:gdLst>
                    <a:gd name="T0" fmla="*/ 0 w 344"/>
                    <a:gd name="T1" fmla="*/ 12 h 892"/>
                    <a:gd name="T2" fmla="*/ 30 w 344"/>
                    <a:gd name="T3" fmla="*/ 26 h 892"/>
                    <a:gd name="T4" fmla="*/ 58 w 344"/>
                    <a:gd name="T5" fmla="*/ 30 h 892"/>
                    <a:gd name="T6" fmla="*/ 90 w 344"/>
                    <a:gd name="T7" fmla="*/ 50 h 892"/>
                    <a:gd name="T8" fmla="*/ 148 w 344"/>
                    <a:gd name="T9" fmla="*/ 64 h 892"/>
                    <a:gd name="T10" fmla="*/ 214 w 344"/>
                    <a:gd name="T11" fmla="*/ 82 h 892"/>
                    <a:gd name="T12" fmla="*/ 250 w 344"/>
                    <a:gd name="T13" fmla="*/ 92 h 892"/>
                    <a:gd name="T14" fmla="*/ 268 w 344"/>
                    <a:gd name="T15" fmla="*/ 104 h 892"/>
                    <a:gd name="T16" fmla="*/ 278 w 344"/>
                    <a:gd name="T17" fmla="*/ 128 h 892"/>
                    <a:gd name="T18" fmla="*/ 286 w 344"/>
                    <a:gd name="T19" fmla="*/ 170 h 892"/>
                    <a:gd name="T20" fmla="*/ 288 w 344"/>
                    <a:gd name="T21" fmla="*/ 806 h 892"/>
                    <a:gd name="T22" fmla="*/ 286 w 344"/>
                    <a:gd name="T23" fmla="*/ 836 h 892"/>
                    <a:gd name="T24" fmla="*/ 274 w 344"/>
                    <a:gd name="T25" fmla="*/ 844 h 892"/>
                    <a:gd name="T26" fmla="*/ 260 w 344"/>
                    <a:gd name="T27" fmla="*/ 838 h 892"/>
                    <a:gd name="T28" fmla="*/ 234 w 344"/>
                    <a:gd name="T29" fmla="*/ 824 h 892"/>
                    <a:gd name="T30" fmla="*/ 112 w 344"/>
                    <a:gd name="T31" fmla="*/ 780 h 892"/>
                    <a:gd name="T32" fmla="*/ 94 w 344"/>
                    <a:gd name="T33" fmla="*/ 772 h 892"/>
                    <a:gd name="T34" fmla="*/ 78 w 344"/>
                    <a:gd name="T35" fmla="*/ 766 h 892"/>
                    <a:gd name="T36" fmla="*/ 54 w 344"/>
                    <a:gd name="T37" fmla="*/ 760 h 892"/>
                    <a:gd name="T38" fmla="*/ 34 w 344"/>
                    <a:gd name="T39" fmla="*/ 762 h 892"/>
                    <a:gd name="T40" fmla="*/ 48 w 344"/>
                    <a:gd name="T41" fmla="*/ 790 h 892"/>
                    <a:gd name="T42" fmla="*/ 74 w 344"/>
                    <a:gd name="T43" fmla="*/ 810 h 892"/>
                    <a:gd name="T44" fmla="*/ 242 w 344"/>
                    <a:gd name="T45" fmla="*/ 882 h 892"/>
                    <a:gd name="T46" fmla="*/ 270 w 344"/>
                    <a:gd name="T47" fmla="*/ 892 h 892"/>
                    <a:gd name="T48" fmla="*/ 300 w 344"/>
                    <a:gd name="T49" fmla="*/ 892 h 892"/>
                    <a:gd name="T50" fmla="*/ 318 w 344"/>
                    <a:gd name="T51" fmla="*/ 882 h 892"/>
                    <a:gd name="T52" fmla="*/ 334 w 344"/>
                    <a:gd name="T53" fmla="*/ 858 h 892"/>
                    <a:gd name="T54" fmla="*/ 342 w 344"/>
                    <a:gd name="T55" fmla="*/ 828 h 892"/>
                    <a:gd name="T56" fmla="*/ 344 w 344"/>
                    <a:gd name="T57" fmla="*/ 796 h 892"/>
                    <a:gd name="T58" fmla="*/ 336 w 344"/>
                    <a:gd name="T59" fmla="*/ 152 h 892"/>
                    <a:gd name="T60" fmla="*/ 326 w 344"/>
                    <a:gd name="T61" fmla="*/ 110 h 892"/>
                    <a:gd name="T62" fmla="*/ 302 w 344"/>
                    <a:gd name="T63" fmla="*/ 64 h 892"/>
                    <a:gd name="T64" fmla="*/ 274 w 344"/>
                    <a:gd name="T65" fmla="*/ 42 h 892"/>
                    <a:gd name="T66" fmla="*/ 224 w 344"/>
                    <a:gd name="T67" fmla="*/ 30 h 892"/>
                    <a:gd name="T68" fmla="*/ 124 w 344"/>
                    <a:gd name="T69" fmla="*/ 8 h 892"/>
                    <a:gd name="T70" fmla="*/ 90 w 344"/>
                    <a:gd name="T71" fmla="*/ 0 h 892"/>
                    <a:gd name="T72" fmla="*/ 68 w 344"/>
                    <a:gd name="T73" fmla="*/ 4 h 892"/>
                    <a:gd name="T74" fmla="*/ 46 w 344"/>
                    <a:gd name="T75" fmla="*/ 18 h 892"/>
                    <a:gd name="T76" fmla="*/ 60 w 344"/>
                    <a:gd name="T77" fmla="*/ 6 h 892"/>
                    <a:gd name="T78" fmla="*/ 36 w 344"/>
                    <a:gd name="T79" fmla="*/ 4 h 892"/>
                    <a:gd name="T80" fmla="*/ 18 w 344"/>
                    <a:gd name="T81" fmla="*/ 8 h 892"/>
                    <a:gd name="T82" fmla="*/ 0 w 344"/>
                    <a:gd name="T83" fmla="*/ 12 h 8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4"/>
                    <a:gd name="T127" fmla="*/ 0 h 892"/>
                    <a:gd name="T128" fmla="*/ 344 w 344"/>
                    <a:gd name="T129" fmla="*/ 892 h 8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4" h="892">
                      <a:moveTo>
                        <a:pt x="0" y="12"/>
                      </a:moveTo>
                      <a:lnTo>
                        <a:pt x="30" y="26"/>
                      </a:lnTo>
                      <a:lnTo>
                        <a:pt x="58" y="30"/>
                      </a:lnTo>
                      <a:lnTo>
                        <a:pt x="90" y="50"/>
                      </a:lnTo>
                      <a:lnTo>
                        <a:pt x="148" y="64"/>
                      </a:lnTo>
                      <a:lnTo>
                        <a:pt x="214" y="82"/>
                      </a:lnTo>
                      <a:lnTo>
                        <a:pt x="250" y="92"/>
                      </a:lnTo>
                      <a:lnTo>
                        <a:pt x="268" y="104"/>
                      </a:lnTo>
                      <a:lnTo>
                        <a:pt x="278" y="128"/>
                      </a:lnTo>
                      <a:lnTo>
                        <a:pt x="286" y="170"/>
                      </a:lnTo>
                      <a:lnTo>
                        <a:pt x="288" y="806"/>
                      </a:lnTo>
                      <a:lnTo>
                        <a:pt x="286" y="836"/>
                      </a:lnTo>
                      <a:lnTo>
                        <a:pt x="274" y="844"/>
                      </a:lnTo>
                      <a:lnTo>
                        <a:pt x="260" y="838"/>
                      </a:lnTo>
                      <a:lnTo>
                        <a:pt x="234" y="824"/>
                      </a:lnTo>
                      <a:lnTo>
                        <a:pt x="112" y="780"/>
                      </a:lnTo>
                      <a:lnTo>
                        <a:pt x="94" y="772"/>
                      </a:lnTo>
                      <a:lnTo>
                        <a:pt x="78" y="766"/>
                      </a:lnTo>
                      <a:lnTo>
                        <a:pt x="54" y="760"/>
                      </a:lnTo>
                      <a:lnTo>
                        <a:pt x="34" y="762"/>
                      </a:lnTo>
                      <a:lnTo>
                        <a:pt x="48" y="790"/>
                      </a:lnTo>
                      <a:lnTo>
                        <a:pt x="74" y="810"/>
                      </a:lnTo>
                      <a:lnTo>
                        <a:pt x="242" y="882"/>
                      </a:lnTo>
                      <a:lnTo>
                        <a:pt x="270" y="892"/>
                      </a:lnTo>
                      <a:lnTo>
                        <a:pt x="300" y="892"/>
                      </a:lnTo>
                      <a:lnTo>
                        <a:pt x="318" y="882"/>
                      </a:lnTo>
                      <a:lnTo>
                        <a:pt x="334" y="858"/>
                      </a:lnTo>
                      <a:lnTo>
                        <a:pt x="342" y="828"/>
                      </a:lnTo>
                      <a:lnTo>
                        <a:pt x="344" y="796"/>
                      </a:lnTo>
                      <a:lnTo>
                        <a:pt x="336" y="152"/>
                      </a:lnTo>
                      <a:lnTo>
                        <a:pt x="326" y="110"/>
                      </a:lnTo>
                      <a:lnTo>
                        <a:pt x="302" y="64"/>
                      </a:lnTo>
                      <a:lnTo>
                        <a:pt x="274" y="42"/>
                      </a:lnTo>
                      <a:lnTo>
                        <a:pt x="224" y="30"/>
                      </a:lnTo>
                      <a:lnTo>
                        <a:pt x="124" y="8"/>
                      </a:lnTo>
                      <a:lnTo>
                        <a:pt x="90" y="0"/>
                      </a:lnTo>
                      <a:lnTo>
                        <a:pt x="68" y="4"/>
                      </a:lnTo>
                      <a:lnTo>
                        <a:pt x="46" y="18"/>
                      </a:lnTo>
                      <a:lnTo>
                        <a:pt x="60" y="6"/>
                      </a:lnTo>
                      <a:lnTo>
                        <a:pt x="36" y="4"/>
                      </a:lnTo>
                      <a:lnTo>
                        <a:pt x="18" y="8"/>
                      </a:lnTo>
                      <a:lnTo>
                        <a:pt x="0" y="12"/>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6559" name="Group 269"/>
                <p:cNvGrpSpPr>
                  <a:grpSpLocks/>
                </p:cNvGrpSpPr>
                <p:nvPr/>
              </p:nvGrpSpPr>
              <p:grpSpPr bwMode="auto">
                <a:xfrm rot="-5400000">
                  <a:off x="2594" y="2540"/>
                  <a:ext cx="26" cy="40"/>
                  <a:chOff x="3138" y="3237"/>
                  <a:chExt cx="49" cy="53"/>
                </a:xfrm>
              </p:grpSpPr>
              <p:sp>
                <p:nvSpPr>
                  <p:cNvPr id="186540" name="Freeform 270"/>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41" name="AutoShape 271"/>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529" name="Freeform 252"/>
                <p:cNvSpPr>
                  <a:spLocks/>
                </p:cNvSpPr>
                <p:nvPr/>
              </p:nvSpPr>
              <p:spPr bwMode="auto">
                <a:xfrm>
                  <a:off x="2721" y="2504"/>
                  <a:ext cx="71" cy="72"/>
                </a:xfrm>
                <a:custGeom>
                  <a:avLst/>
                  <a:gdLst>
                    <a:gd name="T0" fmla="*/ 31 w 71"/>
                    <a:gd name="T1" fmla="*/ 0 h 72"/>
                    <a:gd name="T2" fmla="*/ 65 w 71"/>
                    <a:gd name="T3" fmla="*/ 4 h 72"/>
                    <a:gd name="T4" fmla="*/ 71 w 71"/>
                    <a:gd name="T5" fmla="*/ 8 h 72"/>
                    <a:gd name="T6" fmla="*/ 48 w 71"/>
                    <a:gd name="T7" fmla="*/ 12 h 72"/>
                    <a:gd name="T8" fmla="*/ 39 w 71"/>
                    <a:gd name="T9" fmla="*/ 27 h 72"/>
                    <a:gd name="T10" fmla="*/ 39 w 71"/>
                    <a:gd name="T11" fmla="*/ 42 h 72"/>
                    <a:gd name="T12" fmla="*/ 45 w 71"/>
                    <a:gd name="T13" fmla="*/ 60 h 72"/>
                    <a:gd name="T14" fmla="*/ 57 w 71"/>
                    <a:gd name="T15" fmla="*/ 68 h 72"/>
                    <a:gd name="T16" fmla="*/ 43 w 71"/>
                    <a:gd name="T17" fmla="*/ 72 h 72"/>
                    <a:gd name="T18" fmla="*/ 11 w 71"/>
                    <a:gd name="T19" fmla="*/ 62 h 72"/>
                    <a:gd name="T20" fmla="*/ 1 w 71"/>
                    <a:gd name="T21" fmla="*/ 50 h 72"/>
                    <a:gd name="T22" fmla="*/ 0 w 71"/>
                    <a:gd name="T23" fmla="*/ 31 h 72"/>
                    <a:gd name="T24" fmla="*/ 7 w 71"/>
                    <a:gd name="T25" fmla="*/ 14 h 72"/>
                    <a:gd name="T26" fmla="*/ 17 w 71"/>
                    <a:gd name="T27" fmla="*/ 6 h 72"/>
                    <a:gd name="T28" fmla="*/ 31 w 71"/>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72"/>
                    <a:gd name="T47" fmla="*/ 71 w 71"/>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72">
                      <a:moveTo>
                        <a:pt x="31" y="0"/>
                      </a:moveTo>
                      <a:lnTo>
                        <a:pt x="65" y="4"/>
                      </a:lnTo>
                      <a:lnTo>
                        <a:pt x="71" y="8"/>
                      </a:lnTo>
                      <a:lnTo>
                        <a:pt x="48" y="12"/>
                      </a:lnTo>
                      <a:lnTo>
                        <a:pt x="39" y="27"/>
                      </a:lnTo>
                      <a:lnTo>
                        <a:pt x="39" y="42"/>
                      </a:lnTo>
                      <a:lnTo>
                        <a:pt x="45" y="60"/>
                      </a:lnTo>
                      <a:lnTo>
                        <a:pt x="57" y="68"/>
                      </a:lnTo>
                      <a:lnTo>
                        <a:pt x="43" y="72"/>
                      </a:lnTo>
                      <a:lnTo>
                        <a:pt x="11" y="62"/>
                      </a:lnTo>
                      <a:lnTo>
                        <a:pt x="1" y="50"/>
                      </a:lnTo>
                      <a:lnTo>
                        <a:pt x="0" y="31"/>
                      </a:lnTo>
                      <a:lnTo>
                        <a:pt x="7" y="14"/>
                      </a:lnTo>
                      <a:lnTo>
                        <a:pt x="17" y="6"/>
                      </a:lnTo>
                      <a:lnTo>
                        <a:pt x="31"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30" name="Freeform 253"/>
                <p:cNvSpPr>
                  <a:spLocks/>
                </p:cNvSpPr>
                <p:nvPr/>
              </p:nvSpPr>
              <p:spPr bwMode="auto">
                <a:xfrm rot="635342">
                  <a:off x="2738" y="3296"/>
                  <a:ext cx="71" cy="72"/>
                </a:xfrm>
                <a:custGeom>
                  <a:avLst/>
                  <a:gdLst>
                    <a:gd name="T0" fmla="*/ 31 w 71"/>
                    <a:gd name="T1" fmla="*/ 0 h 72"/>
                    <a:gd name="T2" fmla="*/ 65 w 71"/>
                    <a:gd name="T3" fmla="*/ 4 h 72"/>
                    <a:gd name="T4" fmla="*/ 71 w 71"/>
                    <a:gd name="T5" fmla="*/ 8 h 72"/>
                    <a:gd name="T6" fmla="*/ 48 w 71"/>
                    <a:gd name="T7" fmla="*/ 12 h 72"/>
                    <a:gd name="T8" fmla="*/ 39 w 71"/>
                    <a:gd name="T9" fmla="*/ 27 h 72"/>
                    <a:gd name="T10" fmla="*/ 39 w 71"/>
                    <a:gd name="T11" fmla="*/ 42 h 72"/>
                    <a:gd name="T12" fmla="*/ 45 w 71"/>
                    <a:gd name="T13" fmla="*/ 60 h 72"/>
                    <a:gd name="T14" fmla="*/ 57 w 71"/>
                    <a:gd name="T15" fmla="*/ 68 h 72"/>
                    <a:gd name="T16" fmla="*/ 43 w 71"/>
                    <a:gd name="T17" fmla="*/ 72 h 72"/>
                    <a:gd name="T18" fmla="*/ 11 w 71"/>
                    <a:gd name="T19" fmla="*/ 62 h 72"/>
                    <a:gd name="T20" fmla="*/ 1 w 71"/>
                    <a:gd name="T21" fmla="*/ 50 h 72"/>
                    <a:gd name="T22" fmla="*/ 0 w 71"/>
                    <a:gd name="T23" fmla="*/ 31 h 72"/>
                    <a:gd name="T24" fmla="*/ 7 w 71"/>
                    <a:gd name="T25" fmla="*/ 14 h 72"/>
                    <a:gd name="T26" fmla="*/ 17 w 71"/>
                    <a:gd name="T27" fmla="*/ 6 h 72"/>
                    <a:gd name="T28" fmla="*/ 31 w 71"/>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72"/>
                    <a:gd name="T47" fmla="*/ 71 w 71"/>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72">
                      <a:moveTo>
                        <a:pt x="31" y="0"/>
                      </a:moveTo>
                      <a:lnTo>
                        <a:pt x="65" y="4"/>
                      </a:lnTo>
                      <a:lnTo>
                        <a:pt x="71" y="8"/>
                      </a:lnTo>
                      <a:lnTo>
                        <a:pt x="48" y="12"/>
                      </a:lnTo>
                      <a:lnTo>
                        <a:pt x="39" y="27"/>
                      </a:lnTo>
                      <a:lnTo>
                        <a:pt x="39" y="42"/>
                      </a:lnTo>
                      <a:lnTo>
                        <a:pt x="45" y="60"/>
                      </a:lnTo>
                      <a:lnTo>
                        <a:pt x="57" y="68"/>
                      </a:lnTo>
                      <a:lnTo>
                        <a:pt x="43" y="72"/>
                      </a:lnTo>
                      <a:lnTo>
                        <a:pt x="11" y="62"/>
                      </a:lnTo>
                      <a:lnTo>
                        <a:pt x="1" y="50"/>
                      </a:lnTo>
                      <a:lnTo>
                        <a:pt x="0" y="31"/>
                      </a:lnTo>
                      <a:lnTo>
                        <a:pt x="7" y="14"/>
                      </a:lnTo>
                      <a:lnTo>
                        <a:pt x="17" y="6"/>
                      </a:lnTo>
                      <a:lnTo>
                        <a:pt x="31"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31" name="Freeform 254"/>
                <p:cNvSpPr>
                  <a:spLocks/>
                </p:cNvSpPr>
                <p:nvPr/>
              </p:nvSpPr>
              <p:spPr bwMode="auto">
                <a:xfrm>
                  <a:off x="2578" y="3207"/>
                  <a:ext cx="84" cy="66"/>
                </a:xfrm>
                <a:custGeom>
                  <a:avLst/>
                  <a:gdLst>
                    <a:gd name="T0" fmla="*/ 3 w 84"/>
                    <a:gd name="T1" fmla="*/ 18 h 66"/>
                    <a:gd name="T2" fmla="*/ 0 w 84"/>
                    <a:gd name="T3" fmla="*/ 49 h 66"/>
                    <a:gd name="T4" fmla="*/ 12 w 84"/>
                    <a:gd name="T5" fmla="*/ 61 h 66"/>
                    <a:gd name="T6" fmla="*/ 31 w 84"/>
                    <a:gd name="T7" fmla="*/ 66 h 66"/>
                    <a:gd name="T8" fmla="*/ 51 w 84"/>
                    <a:gd name="T9" fmla="*/ 66 h 66"/>
                    <a:gd name="T10" fmla="*/ 69 w 84"/>
                    <a:gd name="T11" fmla="*/ 58 h 66"/>
                    <a:gd name="T12" fmla="*/ 84 w 84"/>
                    <a:gd name="T13" fmla="*/ 51 h 66"/>
                    <a:gd name="T14" fmla="*/ 84 w 84"/>
                    <a:gd name="T15" fmla="*/ 18 h 66"/>
                    <a:gd name="T16" fmla="*/ 75 w 84"/>
                    <a:gd name="T17" fmla="*/ 7 h 66"/>
                    <a:gd name="T18" fmla="*/ 61 w 84"/>
                    <a:gd name="T19" fmla="*/ 3 h 66"/>
                    <a:gd name="T20" fmla="*/ 43 w 84"/>
                    <a:gd name="T21" fmla="*/ 0 h 66"/>
                    <a:gd name="T22" fmla="*/ 25 w 84"/>
                    <a:gd name="T23" fmla="*/ 1 h 66"/>
                    <a:gd name="T24" fmla="*/ 9 w 84"/>
                    <a:gd name="T25" fmla="*/ 7 h 66"/>
                    <a:gd name="T26" fmla="*/ 3 w 84"/>
                    <a:gd name="T27" fmla="*/ 18 h 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66"/>
                    <a:gd name="T44" fmla="*/ 84 w 84"/>
                    <a:gd name="T45" fmla="*/ 66 h 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66">
                      <a:moveTo>
                        <a:pt x="3" y="18"/>
                      </a:moveTo>
                      <a:lnTo>
                        <a:pt x="0" y="49"/>
                      </a:lnTo>
                      <a:lnTo>
                        <a:pt x="12" y="61"/>
                      </a:lnTo>
                      <a:lnTo>
                        <a:pt x="31" y="66"/>
                      </a:lnTo>
                      <a:lnTo>
                        <a:pt x="51" y="66"/>
                      </a:lnTo>
                      <a:lnTo>
                        <a:pt x="69" y="58"/>
                      </a:lnTo>
                      <a:lnTo>
                        <a:pt x="84" y="51"/>
                      </a:lnTo>
                      <a:lnTo>
                        <a:pt x="84" y="18"/>
                      </a:lnTo>
                      <a:lnTo>
                        <a:pt x="75" y="7"/>
                      </a:lnTo>
                      <a:lnTo>
                        <a:pt x="61" y="3"/>
                      </a:lnTo>
                      <a:lnTo>
                        <a:pt x="43" y="0"/>
                      </a:lnTo>
                      <a:lnTo>
                        <a:pt x="25" y="1"/>
                      </a:lnTo>
                      <a:lnTo>
                        <a:pt x="9" y="7"/>
                      </a:lnTo>
                      <a:lnTo>
                        <a:pt x="3" y="1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32" name="Freeform 255"/>
                <p:cNvSpPr>
                  <a:spLocks/>
                </p:cNvSpPr>
                <p:nvPr/>
              </p:nvSpPr>
              <p:spPr bwMode="auto">
                <a:xfrm>
                  <a:off x="2532" y="3084"/>
                  <a:ext cx="123" cy="149"/>
                </a:xfrm>
                <a:custGeom>
                  <a:avLst/>
                  <a:gdLst>
                    <a:gd name="T0" fmla="*/ 0 w 123"/>
                    <a:gd name="T1" fmla="*/ 87 h 149"/>
                    <a:gd name="T2" fmla="*/ 6 w 123"/>
                    <a:gd name="T3" fmla="*/ 27 h 149"/>
                    <a:gd name="T4" fmla="*/ 17 w 123"/>
                    <a:gd name="T5" fmla="*/ 8 h 149"/>
                    <a:gd name="T6" fmla="*/ 30 w 123"/>
                    <a:gd name="T7" fmla="*/ 0 h 149"/>
                    <a:gd name="T8" fmla="*/ 47 w 123"/>
                    <a:gd name="T9" fmla="*/ 3 h 149"/>
                    <a:gd name="T10" fmla="*/ 59 w 123"/>
                    <a:gd name="T11" fmla="*/ 17 h 149"/>
                    <a:gd name="T12" fmla="*/ 59 w 123"/>
                    <a:gd name="T13" fmla="*/ 48 h 149"/>
                    <a:gd name="T14" fmla="*/ 57 w 123"/>
                    <a:gd name="T15" fmla="*/ 69 h 149"/>
                    <a:gd name="T16" fmla="*/ 63 w 123"/>
                    <a:gd name="T17" fmla="*/ 83 h 149"/>
                    <a:gd name="T18" fmla="*/ 74 w 123"/>
                    <a:gd name="T19" fmla="*/ 92 h 149"/>
                    <a:gd name="T20" fmla="*/ 90 w 123"/>
                    <a:gd name="T21" fmla="*/ 101 h 149"/>
                    <a:gd name="T22" fmla="*/ 102 w 123"/>
                    <a:gd name="T23" fmla="*/ 107 h 149"/>
                    <a:gd name="T24" fmla="*/ 114 w 123"/>
                    <a:gd name="T25" fmla="*/ 114 h 149"/>
                    <a:gd name="T26" fmla="*/ 123 w 123"/>
                    <a:gd name="T27" fmla="*/ 123 h 149"/>
                    <a:gd name="T28" fmla="*/ 120 w 123"/>
                    <a:gd name="T29" fmla="*/ 141 h 149"/>
                    <a:gd name="T30" fmla="*/ 102 w 123"/>
                    <a:gd name="T31" fmla="*/ 147 h 149"/>
                    <a:gd name="T32" fmla="*/ 84 w 123"/>
                    <a:gd name="T33" fmla="*/ 149 h 149"/>
                    <a:gd name="T34" fmla="*/ 68 w 123"/>
                    <a:gd name="T35" fmla="*/ 147 h 149"/>
                    <a:gd name="T36" fmla="*/ 50 w 123"/>
                    <a:gd name="T37" fmla="*/ 140 h 149"/>
                    <a:gd name="T38" fmla="*/ 26 w 123"/>
                    <a:gd name="T39" fmla="*/ 128 h 149"/>
                    <a:gd name="T40" fmla="*/ 12 w 123"/>
                    <a:gd name="T41" fmla="*/ 114 h 149"/>
                    <a:gd name="T42" fmla="*/ 3 w 123"/>
                    <a:gd name="T43" fmla="*/ 104 h 149"/>
                    <a:gd name="T44" fmla="*/ 0 w 123"/>
                    <a:gd name="T45" fmla="*/ 87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3"/>
                    <a:gd name="T70" fmla="*/ 0 h 149"/>
                    <a:gd name="T71" fmla="*/ 123 w 123"/>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3" h="149">
                      <a:moveTo>
                        <a:pt x="0" y="87"/>
                      </a:moveTo>
                      <a:lnTo>
                        <a:pt x="6" y="27"/>
                      </a:lnTo>
                      <a:lnTo>
                        <a:pt x="17" y="8"/>
                      </a:lnTo>
                      <a:lnTo>
                        <a:pt x="30" y="0"/>
                      </a:lnTo>
                      <a:lnTo>
                        <a:pt x="47" y="3"/>
                      </a:lnTo>
                      <a:lnTo>
                        <a:pt x="59" y="17"/>
                      </a:lnTo>
                      <a:lnTo>
                        <a:pt x="59" y="48"/>
                      </a:lnTo>
                      <a:lnTo>
                        <a:pt x="57" y="69"/>
                      </a:lnTo>
                      <a:lnTo>
                        <a:pt x="63" y="83"/>
                      </a:lnTo>
                      <a:lnTo>
                        <a:pt x="74" y="92"/>
                      </a:lnTo>
                      <a:lnTo>
                        <a:pt x="90" y="101"/>
                      </a:lnTo>
                      <a:lnTo>
                        <a:pt x="102" y="107"/>
                      </a:lnTo>
                      <a:lnTo>
                        <a:pt x="114" y="114"/>
                      </a:lnTo>
                      <a:lnTo>
                        <a:pt x="123" y="123"/>
                      </a:lnTo>
                      <a:lnTo>
                        <a:pt x="120" y="141"/>
                      </a:lnTo>
                      <a:lnTo>
                        <a:pt x="102" y="147"/>
                      </a:lnTo>
                      <a:lnTo>
                        <a:pt x="84" y="149"/>
                      </a:lnTo>
                      <a:lnTo>
                        <a:pt x="68" y="147"/>
                      </a:lnTo>
                      <a:lnTo>
                        <a:pt x="50" y="140"/>
                      </a:lnTo>
                      <a:lnTo>
                        <a:pt x="26" y="128"/>
                      </a:lnTo>
                      <a:lnTo>
                        <a:pt x="12" y="114"/>
                      </a:lnTo>
                      <a:lnTo>
                        <a:pt x="3" y="104"/>
                      </a:lnTo>
                      <a:lnTo>
                        <a:pt x="0" y="87"/>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33" name="Freeform 256"/>
                <p:cNvSpPr>
                  <a:spLocks/>
                </p:cNvSpPr>
                <p:nvPr/>
              </p:nvSpPr>
              <p:spPr bwMode="auto">
                <a:xfrm>
                  <a:off x="2545" y="3087"/>
                  <a:ext cx="108" cy="135"/>
                </a:xfrm>
                <a:custGeom>
                  <a:avLst/>
                  <a:gdLst>
                    <a:gd name="T0" fmla="*/ 31 w 108"/>
                    <a:gd name="T1" fmla="*/ 0 h 135"/>
                    <a:gd name="T2" fmla="*/ 15 w 108"/>
                    <a:gd name="T3" fmla="*/ 12 h 135"/>
                    <a:gd name="T4" fmla="*/ 4 w 108"/>
                    <a:gd name="T5" fmla="*/ 26 h 135"/>
                    <a:gd name="T6" fmla="*/ 3 w 108"/>
                    <a:gd name="T7" fmla="*/ 44 h 135"/>
                    <a:gd name="T8" fmla="*/ 1 w 108"/>
                    <a:gd name="T9" fmla="*/ 62 h 135"/>
                    <a:gd name="T10" fmla="*/ 0 w 108"/>
                    <a:gd name="T11" fmla="*/ 81 h 135"/>
                    <a:gd name="T12" fmla="*/ 0 w 108"/>
                    <a:gd name="T13" fmla="*/ 99 h 135"/>
                    <a:gd name="T14" fmla="*/ 13 w 108"/>
                    <a:gd name="T15" fmla="*/ 117 h 135"/>
                    <a:gd name="T16" fmla="*/ 33 w 108"/>
                    <a:gd name="T17" fmla="*/ 126 h 135"/>
                    <a:gd name="T18" fmla="*/ 54 w 108"/>
                    <a:gd name="T19" fmla="*/ 135 h 135"/>
                    <a:gd name="T20" fmla="*/ 73 w 108"/>
                    <a:gd name="T21" fmla="*/ 135 h 135"/>
                    <a:gd name="T22" fmla="*/ 91 w 108"/>
                    <a:gd name="T23" fmla="*/ 135 h 135"/>
                    <a:gd name="T24" fmla="*/ 108 w 108"/>
                    <a:gd name="T25" fmla="*/ 128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35"/>
                    <a:gd name="T41" fmla="*/ 108 w 108"/>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35">
                      <a:moveTo>
                        <a:pt x="31" y="0"/>
                      </a:moveTo>
                      <a:lnTo>
                        <a:pt x="15" y="12"/>
                      </a:lnTo>
                      <a:lnTo>
                        <a:pt x="4" y="26"/>
                      </a:lnTo>
                      <a:lnTo>
                        <a:pt x="3" y="44"/>
                      </a:lnTo>
                      <a:lnTo>
                        <a:pt x="1" y="62"/>
                      </a:lnTo>
                      <a:lnTo>
                        <a:pt x="0" y="81"/>
                      </a:lnTo>
                      <a:lnTo>
                        <a:pt x="0" y="99"/>
                      </a:lnTo>
                      <a:lnTo>
                        <a:pt x="13" y="117"/>
                      </a:lnTo>
                      <a:lnTo>
                        <a:pt x="33" y="126"/>
                      </a:lnTo>
                      <a:lnTo>
                        <a:pt x="54" y="135"/>
                      </a:lnTo>
                      <a:lnTo>
                        <a:pt x="73" y="135"/>
                      </a:lnTo>
                      <a:lnTo>
                        <a:pt x="91" y="135"/>
                      </a:lnTo>
                      <a:lnTo>
                        <a:pt x="108" y="128"/>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186560" name="Group 260"/>
                <p:cNvGrpSpPr>
                  <a:grpSpLocks/>
                </p:cNvGrpSpPr>
                <p:nvPr/>
              </p:nvGrpSpPr>
              <p:grpSpPr bwMode="auto">
                <a:xfrm>
                  <a:off x="2623" y="3107"/>
                  <a:ext cx="39" cy="40"/>
                  <a:chOff x="3138" y="3237"/>
                  <a:chExt cx="49" cy="53"/>
                </a:xfrm>
              </p:grpSpPr>
              <p:sp>
                <p:nvSpPr>
                  <p:cNvPr id="186538" name="Freeform 258"/>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39" name="AutoShape 257"/>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61" name="Group 261"/>
                <p:cNvGrpSpPr>
                  <a:grpSpLocks/>
                </p:cNvGrpSpPr>
                <p:nvPr/>
              </p:nvGrpSpPr>
              <p:grpSpPr bwMode="auto">
                <a:xfrm rot="-5400000">
                  <a:off x="2601" y="3112"/>
                  <a:ext cx="32" cy="40"/>
                  <a:chOff x="3138" y="3237"/>
                  <a:chExt cx="49" cy="53"/>
                </a:xfrm>
              </p:grpSpPr>
              <p:sp>
                <p:nvSpPr>
                  <p:cNvPr id="186536" name="Freeform 262"/>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37" name="AutoShape 263"/>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grpSp>
        <p:grpSp>
          <p:nvGrpSpPr>
            <p:cNvPr id="186562" name="Group 732"/>
            <p:cNvGrpSpPr>
              <a:grpSpLocks/>
            </p:cNvGrpSpPr>
            <p:nvPr/>
          </p:nvGrpSpPr>
          <p:grpSpPr bwMode="auto">
            <a:xfrm>
              <a:off x="8288" y="5791200"/>
              <a:ext cx="517" cy="522288"/>
              <a:chOff x="1940" y="3651"/>
              <a:chExt cx="517" cy="329"/>
            </a:xfrm>
          </p:grpSpPr>
          <p:sp>
            <p:nvSpPr>
              <p:cNvPr id="186485" name="Line 302"/>
              <p:cNvSpPr>
                <a:spLocks noChangeShapeType="1"/>
              </p:cNvSpPr>
              <p:nvPr/>
            </p:nvSpPr>
            <p:spPr bwMode="auto">
              <a:xfrm>
                <a:off x="2162" y="3716"/>
                <a:ext cx="0" cy="264"/>
              </a:xfrm>
              <a:prstGeom prst="line">
                <a:avLst/>
              </a:prstGeom>
              <a:noFill/>
              <a:ln w="9525">
                <a:solidFill>
                  <a:schemeClr val="tx1"/>
                </a:solidFill>
                <a:round/>
                <a:headEnd/>
                <a:tailEnd/>
              </a:ln>
            </p:spPr>
            <p:txBody>
              <a:bodyPr/>
              <a:lstStyle/>
              <a:p>
                <a:endParaRPr lang="en-US" dirty="0"/>
              </a:p>
            </p:txBody>
          </p:sp>
          <p:grpSp>
            <p:nvGrpSpPr>
              <p:cNvPr id="186563" name="Group 304"/>
              <p:cNvGrpSpPr>
                <a:grpSpLocks/>
              </p:cNvGrpSpPr>
              <p:nvPr/>
            </p:nvGrpSpPr>
            <p:grpSpPr bwMode="auto">
              <a:xfrm>
                <a:off x="2325" y="3810"/>
                <a:ext cx="40" cy="44"/>
                <a:chOff x="3138" y="3237"/>
                <a:chExt cx="49" cy="53"/>
              </a:xfrm>
            </p:grpSpPr>
            <p:sp>
              <p:nvSpPr>
                <p:cNvPr id="186504" name="Freeform 305"/>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05" name="AutoShape 306"/>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64" name="Group 307"/>
              <p:cNvGrpSpPr>
                <a:grpSpLocks/>
              </p:cNvGrpSpPr>
              <p:nvPr/>
            </p:nvGrpSpPr>
            <p:grpSpPr bwMode="auto">
              <a:xfrm>
                <a:off x="2174" y="3903"/>
                <a:ext cx="40" cy="43"/>
                <a:chOff x="3138" y="3237"/>
                <a:chExt cx="49" cy="53"/>
              </a:xfrm>
            </p:grpSpPr>
            <p:sp>
              <p:nvSpPr>
                <p:cNvPr id="186502" name="Freeform 308"/>
                <p:cNvSpPr>
                  <a:spLocks/>
                </p:cNvSpPr>
                <p:nvPr/>
              </p:nvSpPr>
              <p:spPr bwMode="auto">
                <a:xfrm>
                  <a:off x="3138" y="3237"/>
                  <a:ext cx="28" cy="53"/>
                </a:xfrm>
                <a:custGeom>
                  <a:avLst/>
                  <a:gdLst>
                    <a:gd name="T0" fmla="*/ 26 w 29"/>
                    <a:gd name="T1" fmla="*/ 0 h 50"/>
                    <a:gd name="T2" fmla="*/ 9 w 29"/>
                    <a:gd name="T3" fmla="*/ 0 h 50"/>
                    <a:gd name="T4" fmla="*/ 0 w 29"/>
                    <a:gd name="T5" fmla="*/ 28 h 50"/>
                    <a:gd name="T6" fmla="*/ 9 w 29"/>
                    <a:gd name="T7" fmla="*/ 53 h 50"/>
                    <a:gd name="T8" fmla="*/ 28 w 29"/>
                    <a:gd name="T9" fmla="*/ 53 h 50"/>
                    <a:gd name="T10" fmla="*/ 28 w 29"/>
                    <a:gd name="T11" fmla="*/ 0 h 50"/>
                    <a:gd name="T12" fmla="*/ 26 w 29"/>
                    <a:gd name="T13" fmla="*/ 0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7" y="0"/>
                      </a:moveTo>
                      <a:lnTo>
                        <a:pt x="9" y="0"/>
                      </a:lnTo>
                      <a:lnTo>
                        <a:pt x="0" y="26"/>
                      </a:lnTo>
                      <a:lnTo>
                        <a:pt x="9" y="50"/>
                      </a:lnTo>
                      <a:lnTo>
                        <a:pt x="29" y="50"/>
                      </a:lnTo>
                      <a:lnTo>
                        <a:pt x="29" y="0"/>
                      </a:lnTo>
                      <a:lnTo>
                        <a:pt x="27" y="0"/>
                      </a:lnTo>
                      <a:close/>
                    </a:path>
                  </a:pathLst>
                </a:custGeom>
                <a:solidFill>
                  <a:srgbClr val="FFFFFF"/>
                </a:solidFill>
                <a:ln w="9525" cap="flat" cmpd="sng">
                  <a:solidFill>
                    <a:schemeClr val="tx1"/>
                  </a:solidFill>
                  <a:prstDash val="solid"/>
                  <a:round/>
                  <a:headEnd type="none" w="med" len="med"/>
                  <a:tailEnd type="none" w="med" len="med"/>
                </a:ln>
              </p:spPr>
              <p:txBody>
                <a:bodyPr/>
                <a:lstStyle/>
                <a:p>
                  <a:endParaRPr lang="en-US" dirty="0"/>
                </a:p>
              </p:txBody>
            </p:sp>
            <p:sp>
              <p:nvSpPr>
                <p:cNvPr id="186503" name="AutoShape 309"/>
                <p:cNvSpPr>
                  <a:spLocks noChangeArrowheads="1"/>
                </p:cNvSpPr>
                <p:nvPr/>
              </p:nvSpPr>
              <p:spPr bwMode="auto">
                <a:xfrm>
                  <a:off x="3150" y="3239"/>
                  <a:ext cx="37" cy="50"/>
                </a:xfrm>
                <a:prstGeom prst="hexagon">
                  <a:avLst>
                    <a:gd name="adj" fmla="val 25000"/>
                    <a:gd name="vf" fmla="val 115470"/>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6488" name="Freeform 391"/>
              <p:cNvSpPr>
                <a:spLocks/>
              </p:cNvSpPr>
              <p:nvPr/>
            </p:nvSpPr>
            <p:spPr bwMode="auto">
              <a:xfrm>
                <a:off x="1950" y="3651"/>
                <a:ext cx="175" cy="209"/>
              </a:xfrm>
              <a:custGeom>
                <a:avLst/>
                <a:gdLst>
                  <a:gd name="T0" fmla="*/ 20 w 163"/>
                  <a:gd name="T1" fmla="*/ 193 h 192"/>
                  <a:gd name="T2" fmla="*/ 49 w 163"/>
                  <a:gd name="T3" fmla="*/ 209 h 192"/>
                  <a:gd name="T4" fmla="*/ 175 w 163"/>
                  <a:gd name="T5" fmla="*/ 59 h 192"/>
                  <a:gd name="T6" fmla="*/ 162 w 163"/>
                  <a:gd name="T7" fmla="*/ 36 h 192"/>
                  <a:gd name="T8" fmla="*/ 120 w 163"/>
                  <a:gd name="T9" fmla="*/ 23 h 192"/>
                  <a:gd name="T10" fmla="*/ 138 w 163"/>
                  <a:gd name="T11" fmla="*/ 69 h 192"/>
                  <a:gd name="T12" fmla="*/ 119 w 163"/>
                  <a:gd name="T13" fmla="*/ 23 h 192"/>
                  <a:gd name="T14" fmla="*/ 103 w 163"/>
                  <a:gd name="T15" fmla="*/ 7 h 192"/>
                  <a:gd name="T16" fmla="*/ 84 w 163"/>
                  <a:gd name="T17" fmla="*/ 0 h 192"/>
                  <a:gd name="T18" fmla="*/ 16 w 163"/>
                  <a:gd name="T19" fmla="*/ 72 h 192"/>
                  <a:gd name="T20" fmla="*/ 0 w 163"/>
                  <a:gd name="T21" fmla="*/ 84 h 192"/>
                  <a:gd name="T22" fmla="*/ 17 w 163"/>
                  <a:gd name="T23" fmla="*/ 119 h 192"/>
                  <a:gd name="T24" fmla="*/ 20 w 163"/>
                  <a:gd name="T25" fmla="*/ 134 h 192"/>
                  <a:gd name="T26" fmla="*/ 20 w 163"/>
                  <a:gd name="T27" fmla="*/ 193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3"/>
                  <a:gd name="T43" fmla="*/ 0 h 192"/>
                  <a:gd name="T44" fmla="*/ 163 w 163"/>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3" h="192">
                    <a:moveTo>
                      <a:pt x="19" y="177"/>
                    </a:moveTo>
                    <a:lnTo>
                      <a:pt x="46" y="192"/>
                    </a:lnTo>
                    <a:lnTo>
                      <a:pt x="163" y="54"/>
                    </a:lnTo>
                    <a:lnTo>
                      <a:pt x="151" y="33"/>
                    </a:lnTo>
                    <a:lnTo>
                      <a:pt x="112" y="21"/>
                    </a:lnTo>
                    <a:lnTo>
                      <a:pt x="129" y="63"/>
                    </a:lnTo>
                    <a:lnTo>
                      <a:pt x="111" y="21"/>
                    </a:lnTo>
                    <a:lnTo>
                      <a:pt x="96" y="6"/>
                    </a:lnTo>
                    <a:lnTo>
                      <a:pt x="78" y="0"/>
                    </a:lnTo>
                    <a:lnTo>
                      <a:pt x="15" y="66"/>
                    </a:lnTo>
                    <a:lnTo>
                      <a:pt x="0" y="77"/>
                    </a:lnTo>
                    <a:lnTo>
                      <a:pt x="16" y="109"/>
                    </a:lnTo>
                    <a:lnTo>
                      <a:pt x="19" y="123"/>
                    </a:lnTo>
                    <a:lnTo>
                      <a:pt x="19" y="177"/>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89" name="Freeform 392"/>
              <p:cNvSpPr>
                <a:spLocks/>
              </p:cNvSpPr>
              <p:nvPr/>
            </p:nvSpPr>
            <p:spPr bwMode="auto">
              <a:xfrm>
                <a:off x="1973" y="3661"/>
                <a:ext cx="100" cy="131"/>
              </a:xfrm>
              <a:custGeom>
                <a:avLst/>
                <a:gdLst>
                  <a:gd name="T0" fmla="*/ 54 w 92"/>
                  <a:gd name="T1" fmla="*/ 0 h 120"/>
                  <a:gd name="T2" fmla="*/ 71 w 92"/>
                  <a:gd name="T3" fmla="*/ 8 h 120"/>
                  <a:gd name="T4" fmla="*/ 87 w 92"/>
                  <a:gd name="T5" fmla="*/ 29 h 120"/>
                  <a:gd name="T6" fmla="*/ 98 w 92"/>
                  <a:gd name="T7" fmla="*/ 62 h 120"/>
                  <a:gd name="T8" fmla="*/ 100 w 92"/>
                  <a:gd name="T9" fmla="*/ 79 h 120"/>
                  <a:gd name="T10" fmla="*/ 59 w 92"/>
                  <a:gd name="T11" fmla="*/ 131 h 120"/>
                  <a:gd name="T12" fmla="*/ 45 w 92"/>
                  <a:gd name="T13" fmla="*/ 95 h 120"/>
                  <a:gd name="T14" fmla="*/ 26 w 92"/>
                  <a:gd name="T15" fmla="*/ 72 h 120"/>
                  <a:gd name="T16" fmla="*/ 15 w 92"/>
                  <a:gd name="T17" fmla="*/ 59 h 120"/>
                  <a:gd name="T18" fmla="*/ 0 w 92"/>
                  <a:gd name="T19" fmla="*/ 56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120"/>
                  <a:gd name="T32" fmla="*/ 92 w 92"/>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120">
                    <a:moveTo>
                      <a:pt x="50" y="0"/>
                    </a:moveTo>
                    <a:lnTo>
                      <a:pt x="65" y="7"/>
                    </a:lnTo>
                    <a:lnTo>
                      <a:pt x="80" y="27"/>
                    </a:lnTo>
                    <a:lnTo>
                      <a:pt x="90" y="57"/>
                    </a:lnTo>
                    <a:lnTo>
                      <a:pt x="92" y="72"/>
                    </a:lnTo>
                    <a:lnTo>
                      <a:pt x="54" y="120"/>
                    </a:lnTo>
                    <a:lnTo>
                      <a:pt x="41" y="87"/>
                    </a:lnTo>
                    <a:lnTo>
                      <a:pt x="24" y="66"/>
                    </a:lnTo>
                    <a:lnTo>
                      <a:pt x="14" y="54"/>
                    </a:lnTo>
                    <a:lnTo>
                      <a:pt x="0" y="51"/>
                    </a:lnTo>
                  </a:path>
                </a:pathLst>
              </a:custGeom>
              <a:solidFill>
                <a:schemeClr val="bg1"/>
              </a:solidFill>
              <a:ln w="9525" cap="flat" cmpd="sng">
                <a:solidFill>
                  <a:schemeClr val="tx1"/>
                </a:solidFill>
                <a:prstDash val="solid"/>
                <a:round/>
                <a:headEnd type="none" w="med" len="med"/>
                <a:tailEnd type="none" w="med" len="med"/>
              </a:ln>
            </p:spPr>
            <p:txBody>
              <a:bodyPr/>
              <a:lstStyle/>
              <a:p>
                <a:endParaRPr lang="en-US" dirty="0"/>
              </a:p>
            </p:txBody>
          </p:sp>
          <p:sp>
            <p:nvSpPr>
              <p:cNvPr id="186490" name="Freeform 393"/>
              <p:cNvSpPr>
                <a:spLocks/>
              </p:cNvSpPr>
              <p:nvPr/>
            </p:nvSpPr>
            <p:spPr bwMode="auto">
              <a:xfrm>
                <a:off x="1953" y="3734"/>
                <a:ext cx="62" cy="104"/>
              </a:xfrm>
              <a:custGeom>
                <a:avLst/>
                <a:gdLst>
                  <a:gd name="T0" fmla="*/ 0 w 58"/>
                  <a:gd name="T1" fmla="*/ 7 h 96"/>
                  <a:gd name="T2" fmla="*/ 13 w 58"/>
                  <a:gd name="T3" fmla="*/ 3 h 96"/>
                  <a:gd name="T4" fmla="*/ 29 w 58"/>
                  <a:gd name="T5" fmla="*/ 0 h 96"/>
                  <a:gd name="T6" fmla="*/ 42 w 58"/>
                  <a:gd name="T7" fmla="*/ 20 h 96"/>
                  <a:gd name="T8" fmla="*/ 62 w 58"/>
                  <a:gd name="T9" fmla="*/ 70 h 96"/>
                  <a:gd name="T10" fmla="*/ 42 w 58"/>
                  <a:gd name="T11" fmla="*/ 104 h 96"/>
                  <a:gd name="T12" fmla="*/ 17 w 58"/>
                  <a:gd name="T13" fmla="*/ 89 h 96"/>
                  <a:gd name="T14" fmla="*/ 0 60000 65536"/>
                  <a:gd name="T15" fmla="*/ 0 60000 65536"/>
                  <a:gd name="T16" fmla="*/ 0 60000 65536"/>
                  <a:gd name="T17" fmla="*/ 0 60000 65536"/>
                  <a:gd name="T18" fmla="*/ 0 60000 65536"/>
                  <a:gd name="T19" fmla="*/ 0 60000 65536"/>
                  <a:gd name="T20" fmla="*/ 0 60000 65536"/>
                  <a:gd name="T21" fmla="*/ 0 w 58"/>
                  <a:gd name="T22" fmla="*/ 0 h 96"/>
                  <a:gd name="T23" fmla="*/ 58 w 58"/>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96">
                    <a:moveTo>
                      <a:pt x="0" y="6"/>
                    </a:moveTo>
                    <a:lnTo>
                      <a:pt x="12" y="3"/>
                    </a:lnTo>
                    <a:lnTo>
                      <a:pt x="27" y="0"/>
                    </a:lnTo>
                    <a:lnTo>
                      <a:pt x="39" y="18"/>
                    </a:lnTo>
                    <a:lnTo>
                      <a:pt x="58" y="65"/>
                    </a:lnTo>
                    <a:lnTo>
                      <a:pt x="39" y="96"/>
                    </a:lnTo>
                    <a:lnTo>
                      <a:pt x="16" y="82"/>
                    </a:lnTo>
                  </a:path>
                </a:pathLst>
              </a:custGeom>
              <a:solidFill>
                <a:schemeClr val="bg1"/>
              </a:solidFill>
              <a:ln w="9525" cap="flat" cmpd="sng">
                <a:solidFill>
                  <a:schemeClr val="tx1"/>
                </a:solidFill>
                <a:prstDash val="solid"/>
                <a:round/>
                <a:headEnd type="none" w="med" len="med"/>
                <a:tailEnd type="none" w="med" len="med"/>
              </a:ln>
            </p:spPr>
            <p:txBody>
              <a:bodyPr/>
              <a:lstStyle/>
              <a:p>
                <a:endParaRPr lang="en-US" dirty="0"/>
              </a:p>
            </p:txBody>
          </p:sp>
          <p:sp>
            <p:nvSpPr>
              <p:cNvPr id="186491" name="Line 394"/>
              <p:cNvSpPr>
                <a:spLocks noChangeShapeType="1"/>
              </p:cNvSpPr>
              <p:nvPr/>
            </p:nvSpPr>
            <p:spPr bwMode="auto">
              <a:xfrm flipH="1" flipV="1">
                <a:off x="1969" y="3783"/>
                <a:ext cx="46" cy="20"/>
              </a:xfrm>
              <a:prstGeom prst="line">
                <a:avLst/>
              </a:prstGeom>
              <a:noFill/>
              <a:ln w="9525">
                <a:solidFill>
                  <a:schemeClr val="tx1"/>
                </a:solidFill>
                <a:round/>
                <a:headEnd/>
                <a:tailEnd/>
              </a:ln>
            </p:spPr>
            <p:txBody>
              <a:bodyPr/>
              <a:lstStyle/>
              <a:p>
                <a:endParaRPr lang="en-US" dirty="0"/>
              </a:p>
            </p:txBody>
          </p:sp>
          <p:sp>
            <p:nvSpPr>
              <p:cNvPr id="186492" name="Line 395"/>
              <p:cNvSpPr>
                <a:spLocks noChangeShapeType="1"/>
              </p:cNvSpPr>
              <p:nvPr/>
            </p:nvSpPr>
            <p:spPr bwMode="auto">
              <a:xfrm flipV="1">
                <a:off x="2089" y="3690"/>
                <a:ext cx="22" cy="28"/>
              </a:xfrm>
              <a:prstGeom prst="line">
                <a:avLst/>
              </a:prstGeom>
              <a:noFill/>
              <a:ln w="9525">
                <a:solidFill>
                  <a:schemeClr val="tx1"/>
                </a:solidFill>
                <a:round/>
                <a:headEnd/>
                <a:tailEnd/>
              </a:ln>
            </p:spPr>
            <p:txBody>
              <a:bodyPr/>
              <a:lstStyle/>
              <a:p>
                <a:endParaRPr lang="en-US" dirty="0"/>
              </a:p>
            </p:txBody>
          </p:sp>
          <p:sp>
            <p:nvSpPr>
              <p:cNvPr id="186493" name="Freeform 401"/>
              <p:cNvSpPr>
                <a:spLocks/>
              </p:cNvSpPr>
              <p:nvPr/>
            </p:nvSpPr>
            <p:spPr bwMode="auto">
              <a:xfrm>
                <a:off x="2243" y="3725"/>
                <a:ext cx="157" cy="157"/>
              </a:xfrm>
              <a:custGeom>
                <a:avLst/>
                <a:gdLst>
                  <a:gd name="T0" fmla="*/ 13 w 146"/>
                  <a:gd name="T1" fmla="*/ 0 h 144"/>
                  <a:gd name="T2" fmla="*/ 152 w 146"/>
                  <a:gd name="T3" fmla="*/ 118 h 144"/>
                  <a:gd name="T4" fmla="*/ 157 w 146"/>
                  <a:gd name="T5" fmla="*/ 146 h 144"/>
                  <a:gd name="T6" fmla="*/ 152 w 146"/>
                  <a:gd name="T7" fmla="*/ 157 h 144"/>
                  <a:gd name="T8" fmla="*/ 0 w 146"/>
                  <a:gd name="T9" fmla="*/ 22 h 144"/>
                  <a:gd name="T10" fmla="*/ 2 w 146"/>
                  <a:gd name="T11" fmla="*/ 5 h 144"/>
                  <a:gd name="T12" fmla="*/ 13 w 146"/>
                  <a:gd name="T13" fmla="*/ 0 h 144"/>
                  <a:gd name="T14" fmla="*/ 0 60000 65536"/>
                  <a:gd name="T15" fmla="*/ 0 60000 65536"/>
                  <a:gd name="T16" fmla="*/ 0 60000 65536"/>
                  <a:gd name="T17" fmla="*/ 0 60000 65536"/>
                  <a:gd name="T18" fmla="*/ 0 60000 65536"/>
                  <a:gd name="T19" fmla="*/ 0 60000 65536"/>
                  <a:gd name="T20" fmla="*/ 0 60000 65536"/>
                  <a:gd name="T21" fmla="*/ 0 w 146"/>
                  <a:gd name="T22" fmla="*/ 0 h 144"/>
                  <a:gd name="T23" fmla="*/ 146 w 14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144">
                    <a:moveTo>
                      <a:pt x="12" y="0"/>
                    </a:moveTo>
                    <a:lnTo>
                      <a:pt x="141" y="108"/>
                    </a:lnTo>
                    <a:lnTo>
                      <a:pt x="146" y="134"/>
                    </a:lnTo>
                    <a:lnTo>
                      <a:pt x="141" y="144"/>
                    </a:lnTo>
                    <a:lnTo>
                      <a:pt x="0" y="20"/>
                    </a:lnTo>
                    <a:lnTo>
                      <a:pt x="2" y="5"/>
                    </a:lnTo>
                    <a:lnTo>
                      <a:pt x="1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94" name="Freeform 398"/>
              <p:cNvSpPr>
                <a:spLocks/>
              </p:cNvSpPr>
              <p:nvPr/>
            </p:nvSpPr>
            <p:spPr bwMode="auto">
              <a:xfrm>
                <a:off x="1963" y="3659"/>
                <a:ext cx="363" cy="189"/>
              </a:xfrm>
              <a:custGeom>
                <a:avLst/>
                <a:gdLst>
                  <a:gd name="T0" fmla="*/ 0 w 337"/>
                  <a:gd name="T1" fmla="*/ 63 h 174"/>
                  <a:gd name="T2" fmla="*/ 6 w 337"/>
                  <a:gd name="T3" fmla="*/ 50 h 174"/>
                  <a:gd name="T4" fmla="*/ 56 w 337"/>
                  <a:gd name="T5" fmla="*/ 0 h 174"/>
                  <a:gd name="T6" fmla="*/ 75 w 337"/>
                  <a:gd name="T7" fmla="*/ 7 h 174"/>
                  <a:gd name="T8" fmla="*/ 97 w 337"/>
                  <a:gd name="T9" fmla="*/ 26 h 174"/>
                  <a:gd name="T10" fmla="*/ 292 w 337"/>
                  <a:gd name="T11" fmla="*/ 91 h 174"/>
                  <a:gd name="T12" fmla="*/ 315 w 337"/>
                  <a:gd name="T13" fmla="*/ 88 h 174"/>
                  <a:gd name="T14" fmla="*/ 336 w 337"/>
                  <a:gd name="T15" fmla="*/ 91 h 174"/>
                  <a:gd name="T16" fmla="*/ 362 w 337"/>
                  <a:gd name="T17" fmla="*/ 113 h 174"/>
                  <a:gd name="T18" fmla="*/ 363 w 337"/>
                  <a:gd name="T19" fmla="*/ 130 h 174"/>
                  <a:gd name="T20" fmla="*/ 317 w 337"/>
                  <a:gd name="T21" fmla="*/ 189 h 174"/>
                  <a:gd name="T22" fmla="*/ 307 w 337"/>
                  <a:gd name="T23" fmla="*/ 152 h 174"/>
                  <a:gd name="T24" fmla="*/ 285 w 337"/>
                  <a:gd name="T25" fmla="*/ 142 h 174"/>
                  <a:gd name="T26" fmla="*/ 271 w 337"/>
                  <a:gd name="T27" fmla="*/ 142 h 174"/>
                  <a:gd name="T28" fmla="*/ 250 w 337"/>
                  <a:gd name="T29" fmla="*/ 150 h 174"/>
                  <a:gd name="T30" fmla="*/ 81 w 337"/>
                  <a:gd name="T31" fmla="*/ 90 h 174"/>
                  <a:gd name="T32" fmla="*/ 71 w 337"/>
                  <a:gd name="T33" fmla="*/ 101 h 174"/>
                  <a:gd name="T34" fmla="*/ 65 w 337"/>
                  <a:gd name="T35" fmla="*/ 117 h 174"/>
                  <a:gd name="T36" fmla="*/ 53 w 337"/>
                  <a:gd name="T37" fmla="*/ 88 h 174"/>
                  <a:gd name="T38" fmla="*/ 33 w 337"/>
                  <a:gd name="T39" fmla="*/ 68 h 174"/>
                  <a:gd name="T40" fmla="*/ 24 w 337"/>
                  <a:gd name="T41" fmla="*/ 59 h 174"/>
                  <a:gd name="T42" fmla="*/ 0 w 337"/>
                  <a:gd name="T43" fmla="*/ 63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174"/>
                  <a:gd name="T68" fmla="*/ 337 w 337"/>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174">
                    <a:moveTo>
                      <a:pt x="0" y="58"/>
                    </a:moveTo>
                    <a:lnTo>
                      <a:pt x="6" y="46"/>
                    </a:lnTo>
                    <a:lnTo>
                      <a:pt x="52" y="0"/>
                    </a:lnTo>
                    <a:lnTo>
                      <a:pt x="70" y="6"/>
                    </a:lnTo>
                    <a:lnTo>
                      <a:pt x="90" y="24"/>
                    </a:lnTo>
                    <a:lnTo>
                      <a:pt x="271" y="84"/>
                    </a:lnTo>
                    <a:lnTo>
                      <a:pt x="292" y="81"/>
                    </a:lnTo>
                    <a:lnTo>
                      <a:pt x="312" y="84"/>
                    </a:lnTo>
                    <a:lnTo>
                      <a:pt x="336" y="104"/>
                    </a:lnTo>
                    <a:lnTo>
                      <a:pt x="337" y="120"/>
                    </a:lnTo>
                    <a:lnTo>
                      <a:pt x="294" y="174"/>
                    </a:lnTo>
                    <a:lnTo>
                      <a:pt x="285" y="140"/>
                    </a:lnTo>
                    <a:lnTo>
                      <a:pt x="265" y="131"/>
                    </a:lnTo>
                    <a:lnTo>
                      <a:pt x="252" y="131"/>
                    </a:lnTo>
                    <a:lnTo>
                      <a:pt x="232" y="138"/>
                    </a:lnTo>
                    <a:lnTo>
                      <a:pt x="75" y="83"/>
                    </a:lnTo>
                    <a:lnTo>
                      <a:pt x="66" y="93"/>
                    </a:lnTo>
                    <a:lnTo>
                      <a:pt x="60" y="108"/>
                    </a:lnTo>
                    <a:lnTo>
                      <a:pt x="49" y="81"/>
                    </a:lnTo>
                    <a:lnTo>
                      <a:pt x="31" y="63"/>
                    </a:lnTo>
                    <a:lnTo>
                      <a:pt x="22" y="54"/>
                    </a:lnTo>
                    <a:lnTo>
                      <a:pt x="0" y="58"/>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95" name="Freeform 399"/>
              <p:cNvSpPr>
                <a:spLocks/>
              </p:cNvSpPr>
              <p:nvPr/>
            </p:nvSpPr>
            <p:spPr bwMode="auto">
              <a:xfrm>
                <a:off x="2038" y="3740"/>
                <a:ext cx="241" cy="118"/>
              </a:xfrm>
              <a:custGeom>
                <a:avLst/>
                <a:gdLst>
                  <a:gd name="T0" fmla="*/ 0 w 224"/>
                  <a:gd name="T1" fmla="*/ 12 h 108"/>
                  <a:gd name="T2" fmla="*/ 5 w 224"/>
                  <a:gd name="T3" fmla="*/ 0 h 108"/>
                  <a:gd name="T4" fmla="*/ 180 w 224"/>
                  <a:gd name="T5" fmla="*/ 64 h 108"/>
                  <a:gd name="T6" fmla="*/ 193 w 224"/>
                  <a:gd name="T7" fmla="*/ 59 h 108"/>
                  <a:gd name="T8" fmla="*/ 205 w 224"/>
                  <a:gd name="T9" fmla="*/ 59 h 108"/>
                  <a:gd name="T10" fmla="*/ 222 w 224"/>
                  <a:gd name="T11" fmla="*/ 66 h 108"/>
                  <a:gd name="T12" fmla="*/ 235 w 224"/>
                  <a:gd name="T13" fmla="*/ 75 h 108"/>
                  <a:gd name="T14" fmla="*/ 241 w 224"/>
                  <a:gd name="T15" fmla="*/ 92 h 108"/>
                  <a:gd name="T16" fmla="*/ 238 w 224"/>
                  <a:gd name="T17" fmla="*/ 110 h 108"/>
                  <a:gd name="T18" fmla="*/ 213 w 224"/>
                  <a:gd name="T19" fmla="*/ 118 h 108"/>
                  <a:gd name="T20" fmla="*/ 189 w 224"/>
                  <a:gd name="T21" fmla="*/ 114 h 108"/>
                  <a:gd name="T22" fmla="*/ 176 w 224"/>
                  <a:gd name="T23" fmla="*/ 101 h 108"/>
                  <a:gd name="T24" fmla="*/ 170 w 224"/>
                  <a:gd name="T25" fmla="*/ 79 h 108"/>
                  <a:gd name="T26" fmla="*/ 0 w 224"/>
                  <a:gd name="T27" fmla="*/ 12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4"/>
                  <a:gd name="T43" fmla="*/ 0 h 108"/>
                  <a:gd name="T44" fmla="*/ 224 w 224"/>
                  <a:gd name="T45" fmla="*/ 108 h 1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4" h="108">
                    <a:moveTo>
                      <a:pt x="0" y="11"/>
                    </a:moveTo>
                    <a:lnTo>
                      <a:pt x="5" y="0"/>
                    </a:lnTo>
                    <a:lnTo>
                      <a:pt x="167" y="59"/>
                    </a:lnTo>
                    <a:lnTo>
                      <a:pt x="179" y="54"/>
                    </a:lnTo>
                    <a:lnTo>
                      <a:pt x="191" y="54"/>
                    </a:lnTo>
                    <a:lnTo>
                      <a:pt x="206" y="60"/>
                    </a:lnTo>
                    <a:lnTo>
                      <a:pt x="218" y="69"/>
                    </a:lnTo>
                    <a:lnTo>
                      <a:pt x="224" y="84"/>
                    </a:lnTo>
                    <a:lnTo>
                      <a:pt x="221" y="101"/>
                    </a:lnTo>
                    <a:lnTo>
                      <a:pt x="198" y="108"/>
                    </a:lnTo>
                    <a:lnTo>
                      <a:pt x="176" y="104"/>
                    </a:lnTo>
                    <a:lnTo>
                      <a:pt x="164" y="92"/>
                    </a:lnTo>
                    <a:lnTo>
                      <a:pt x="158" y="72"/>
                    </a:lnTo>
                    <a:lnTo>
                      <a:pt x="0" y="1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96" name="Freeform 400"/>
              <p:cNvSpPr>
                <a:spLocks/>
              </p:cNvSpPr>
              <p:nvPr/>
            </p:nvSpPr>
            <p:spPr bwMode="auto">
              <a:xfrm>
                <a:off x="2194" y="3781"/>
                <a:ext cx="157" cy="156"/>
              </a:xfrm>
              <a:custGeom>
                <a:avLst/>
                <a:gdLst>
                  <a:gd name="T0" fmla="*/ 13 w 146"/>
                  <a:gd name="T1" fmla="*/ 0 h 144"/>
                  <a:gd name="T2" fmla="*/ 152 w 146"/>
                  <a:gd name="T3" fmla="*/ 117 h 144"/>
                  <a:gd name="T4" fmla="*/ 157 w 146"/>
                  <a:gd name="T5" fmla="*/ 145 h 144"/>
                  <a:gd name="T6" fmla="*/ 152 w 146"/>
                  <a:gd name="T7" fmla="*/ 156 h 144"/>
                  <a:gd name="T8" fmla="*/ 0 w 146"/>
                  <a:gd name="T9" fmla="*/ 22 h 144"/>
                  <a:gd name="T10" fmla="*/ 2 w 146"/>
                  <a:gd name="T11" fmla="*/ 5 h 144"/>
                  <a:gd name="T12" fmla="*/ 13 w 146"/>
                  <a:gd name="T13" fmla="*/ 0 h 144"/>
                  <a:gd name="T14" fmla="*/ 0 60000 65536"/>
                  <a:gd name="T15" fmla="*/ 0 60000 65536"/>
                  <a:gd name="T16" fmla="*/ 0 60000 65536"/>
                  <a:gd name="T17" fmla="*/ 0 60000 65536"/>
                  <a:gd name="T18" fmla="*/ 0 60000 65536"/>
                  <a:gd name="T19" fmla="*/ 0 60000 65536"/>
                  <a:gd name="T20" fmla="*/ 0 60000 65536"/>
                  <a:gd name="T21" fmla="*/ 0 w 146"/>
                  <a:gd name="T22" fmla="*/ 0 h 144"/>
                  <a:gd name="T23" fmla="*/ 146 w 14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144">
                    <a:moveTo>
                      <a:pt x="12" y="0"/>
                    </a:moveTo>
                    <a:lnTo>
                      <a:pt x="141" y="108"/>
                    </a:lnTo>
                    <a:lnTo>
                      <a:pt x="146" y="134"/>
                    </a:lnTo>
                    <a:lnTo>
                      <a:pt x="141" y="144"/>
                    </a:lnTo>
                    <a:lnTo>
                      <a:pt x="0" y="20"/>
                    </a:lnTo>
                    <a:lnTo>
                      <a:pt x="2" y="5"/>
                    </a:lnTo>
                    <a:lnTo>
                      <a:pt x="1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97" name="Freeform 402"/>
              <p:cNvSpPr>
                <a:spLocks/>
              </p:cNvSpPr>
              <p:nvPr/>
            </p:nvSpPr>
            <p:spPr bwMode="auto">
              <a:xfrm>
                <a:off x="2284" y="3808"/>
                <a:ext cx="173" cy="157"/>
              </a:xfrm>
              <a:custGeom>
                <a:avLst/>
                <a:gdLst>
                  <a:gd name="T0" fmla="*/ 28 w 161"/>
                  <a:gd name="T1" fmla="*/ 0 h 144"/>
                  <a:gd name="T2" fmla="*/ 0 w 161"/>
                  <a:gd name="T3" fmla="*/ 36 h 144"/>
                  <a:gd name="T4" fmla="*/ 63 w 161"/>
                  <a:gd name="T5" fmla="*/ 89 h 144"/>
                  <a:gd name="T6" fmla="*/ 68 w 161"/>
                  <a:gd name="T7" fmla="*/ 122 h 144"/>
                  <a:gd name="T8" fmla="*/ 83 w 161"/>
                  <a:gd name="T9" fmla="*/ 141 h 144"/>
                  <a:gd name="T10" fmla="*/ 132 w 161"/>
                  <a:gd name="T11" fmla="*/ 157 h 144"/>
                  <a:gd name="T12" fmla="*/ 173 w 161"/>
                  <a:gd name="T13" fmla="*/ 99 h 144"/>
                  <a:gd name="T14" fmla="*/ 126 w 161"/>
                  <a:gd name="T15" fmla="*/ 86 h 144"/>
                  <a:gd name="T16" fmla="*/ 28 w 161"/>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44"/>
                  <a:gd name="T29" fmla="*/ 161 w 161"/>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44">
                    <a:moveTo>
                      <a:pt x="26" y="0"/>
                    </a:moveTo>
                    <a:lnTo>
                      <a:pt x="0" y="33"/>
                    </a:lnTo>
                    <a:lnTo>
                      <a:pt x="59" y="82"/>
                    </a:lnTo>
                    <a:lnTo>
                      <a:pt x="63" y="112"/>
                    </a:lnTo>
                    <a:lnTo>
                      <a:pt x="77" y="129"/>
                    </a:lnTo>
                    <a:lnTo>
                      <a:pt x="123" y="144"/>
                    </a:lnTo>
                    <a:lnTo>
                      <a:pt x="161" y="91"/>
                    </a:lnTo>
                    <a:lnTo>
                      <a:pt x="117" y="79"/>
                    </a:lnTo>
                    <a:lnTo>
                      <a:pt x="26"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6575" name="Group 405"/>
              <p:cNvGrpSpPr>
                <a:grpSpLocks/>
              </p:cNvGrpSpPr>
              <p:nvPr/>
            </p:nvGrpSpPr>
            <p:grpSpPr bwMode="auto">
              <a:xfrm>
                <a:off x="2214" y="3818"/>
                <a:ext cx="41" cy="39"/>
                <a:chOff x="2076" y="3762"/>
                <a:chExt cx="56" cy="59"/>
              </a:xfrm>
            </p:grpSpPr>
            <p:sp>
              <p:nvSpPr>
                <p:cNvPr id="186500" name="Freeform 403"/>
                <p:cNvSpPr>
                  <a:spLocks/>
                </p:cNvSpPr>
                <p:nvPr/>
              </p:nvSpPr>
              <p:spPr bwMode="auto">
                <a:xfrm>
                  <a:off x="2076" y="3762"/>
                  <a:ext cx="56" cy="59"/>
                </a:xfrm>
                <a:custGeom>
                  <a:avLst/>
                  <a:gdLst>
                    <a:gd name="T0" fmla="*/ 24 w 56"/>
                    <a:gd name="T1" fmla="*/ 2 h 59"/>
                    <a:gd name="T2" fmla="*/ 0 w 56"/>
                    <a:gd name="T3" fmla="*/ 30 h 59"/>
                    <a:gd name="T4" fmla="*/ 2 w 56"/>
                    <a:gd name="T5" fmla="*/ 45 h 59"/>
                    <a:gd name="T6" fmla="*/ 11 w 56"/>
                    <a:gd name="T7" fmla="*/ 54 h 59"/>
                    <a:gd name="T8" fmla="*/ 27 w 56"/>
                    <a:gd name="T9" fmla="*/ 59 h 59"/>
                    <a:gd name="T10" fmla="*/ 56 w 56"/>
                    <a:gd name="T11" fmla="*/ 23 h 59"/>
                    <a:gd name="T12" fmla="*/ 51 w 56"/>
                    <a:gd name="T13" fmla="*/ 8 h 59"/>
                    <a:gd name="T14" fmla="*/ 41 w 56"/>
                    <a:gd name="T15" fmla="*/ 0 h 59"/>
                    <a:gd name="T16" fmla="*/ 24 w 56"/>
                    <a:gd name="T17" fmla="*/ 2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59"/>
                    <a:gd name="T29" fmla="*/ 56 w 5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59">
                      <a:moveTo>
                        <a:pt x="24" y="2"/>
                      </a:moveTo>
                      <a:lnTo>
                        <a:pt x="0" y="30"/>
                      </a:lnTo>
                      <a:lnTo>
                        <a:pt x="2" y="45"/>
                      </a:lnTo>
                      <a:lnTo>
                        <a:pt x="11" y="54"/>
                      </a:lnTo>
                      <a:lnTo>
                        <a:pt x="27" y="59"/>
                      </a:lnTo>
                      <a:lnTo>
                        <a:pt x="56" y="23"/>
                      </a:lnTo>
                      <a:lnTo>
                        <a:pt x="51" y="8"/>
                      </a:lnTo>
                      <a:lnTo>
                        <a:pt x="41" y="0"/>
                      </a:lnTo>
                      <a:lnTo>
                        <a:pt x="24" y="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501" name="Freeform 404"/>
                <p:cNvSpPr>
                  <a:spLocks/>
                </p:cNvSpPr>
                <p:nvPr/>
              </p:nvSpPr>
              <p:spPr bwMode="auto">
                <a:xfrm>
                  <a:off x="2076" y="3791"/>
                  <a:ext cx="27" cy="27"/>
                </a:xfrm>
                <a:custGeom>
                  <a:avLst/>
                  <a:gdLst>
                    <a:gd name="T0" fmla="*/ 0 w 27"/>
                    <a:gd name="T1" fmla="*/ 0 h 27"/>
                    <a:gd name="T2" fmla="*/ 18 w 27"/>
                    <a:gd name="T3" fmla="*/ 1 h 27"/>
                    <a:gd name="T4" fmla="*/ 27 w 27"/>
                    <a:gd name="T5" fmla="*/ 12 h 27"/>
                    <a:gd name="T6" fmla="*/ 26 w 27"/>
                    <a:gd name="T7" fmla="*/ 27 h 27"/>
                    <a:gd name="T8" fmla="*/ 0 60000 65536"/>
                    <a:gd name="T9" fmla="*/ 0 60000 65536"/>
                    <a:gd name="T10" fmla="*/ 0 60000 65536"/>
                    <a:gd name="T11" fmla="*/ 0 60000 65536"/>
                    <a:gd name="T12" fmla="*/ 0 w 27"/>
                    <a:gd name="T13" fmla="*/ 0 h 27"/>
                    <a:gd name="T14" fmla="*/ 27 w 27"/>
                    <a:gd name="T15" fmla="*/ 27 h 27"/>
                  </a:gdLst>
                  <a:ahLst/>
                  <a:cxnLst>
                    <a:cxn ang="T8">
                      <a:pos x="T0" y="T1"/>
                    </a:cxn>
                    <a:cxn ang="T9">
                      <a:pos x="T2" y="T3"/>
                    </a:cxn>
                    <a:cxn ang="T10">
                      <a:pos x="T4" y="T5"/>
                    </a:cxn>
                    <a:cxn ang="T11">
                      <a:pos x="T6" y="T7"/>
                    </a:cxn>
                  </a:cxnLst>
                  <a:rect l="T12" t="T13" r="T14" b="T15"/>
                  <a:pathLst>
                    <a:path w="27" h="27">
                      <a:moveTo>
                        <a:pt x="0" y="0"/>
                      </a:moveTo>
                      <a:lnTo>
                        <a:pt x="18" y="1"/>
                      </a:lnTo>
                      <a:lnTo>
                        <a:pt x="27" y="12"/>
                      </a:lnTo>
                      <a:lnTo>
                        <a:pt x="26" y="27"/>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6499" name="Freeform 413"/>
              <p:cNvSpPr>
                <a:spLocks/>
              </p:cNvSpPr>
              <p:nvPr/>
            </p:nvSpPr>
            <p:spPr bwMode="auto">
              <a:xfrm>
                <a:off x="1940" y="3721"/>
                <a:ext cx="32" cy="124"/>
              </a:xfrm>
              <a:custGeom>
                <a:avLst/>
                <a:gdLst>
                  <a:gd name="T0" fmla="*/ 0 w 30"/>
                  <a:gd name="T1" fmla="*/ 0 h 114"/>
                  <a:gd name="T2" fmla="*/ 17 w 30"/>
                  <a:gd name="T3" fmla="*/ 23 h 114"/>
                  <a:gd name="T4" fmla="*/ 27 w 30"/>
                  <a:gd name="T5" fmla="*/ 42 h 114"/>
                  <a:gd name="T6" fmla="*/ 27 w 30"/>
                  <a:gd name="T7" fmla="*/ 69 h 114"/>
                  <a:gd name="T8" fmla="*/ 32 w 30"/>
                  <a:gd name="T9" fmla="*/ 124 h 114"/>
                  <a:gd name="T10" fmla="*/ 0 60000 65536"/>
                  <a:gd name="T11" fmla="*/ 0 60000 65536"/>
                  <a:gd name="T12" fmla="*/ 0 60000 65536"/>
                  <a:gd name="T13" fmla="*/ 0 60000 65536"/>
                  <a:gd name="T14" fmla="*/ 0 60000 65536"/>
                  <a:gd name="T15" fmla="*/ 0 w 30"/>
                  <a:gd name="T16" fmla="*/ 0 h 114"/>
                  <a:gd name="T17" fmla="*/ 30 w 30"/>
                  <a:gd name="T18" fmla="*/ 114 h 114"/>
                </a:gdLst>
                <a:ahLst/>
                <a:cxnLst>
                  <a:cxn ang="T10">
                    <a:pos x="T0" y="T1"/>
                  </a:cxn>
                  <a:cxn ang="T11">
                    <a:pos x="T2" y="T3"/>
                  </a:cxn>
                  <a:cxn ang="T12">
                    <a:pos x="T4" y="T5"/>
                  </a:cxn>
                  <a:cxn ang="T13">
                    <a:pos x="T6" y="T7"/>
                  </a:cxn>
                  <a:cxn ang="T14">
                    <a:pos x="T8" y="T9"/>
                  </a:cxn>
                </a:cxnLst>
                <a:rect l="T15" t="T16" r="T17" b="T18"/>
                <a:pathLst>
                  <a:path w="30" h="114">
                    <a:moveTo>
                      <a:pt x="0" y="0"/>
                    </a:moveTo>
                    <a:lnTo>
                      <a:pt x="16" y="21"/>
                    </a:lnTo>
                    <a:lnTo>
                      <a:pt x="25" y="39"/>
                    </a:lnTo>
                    <a:lnTo>
                      <a:pt x="25" y="63"/>
                    </a:lnTo>
                    <a:lnTo>
                      <a:pt x="30" y="114"/>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6451" name="Freeform 733"/>
            <p:cNvSpPr>
              <a:spLocks/>
            </p:cNvSpPr>
            <p:nvPr/>
          </p:nvSpPr>
          <p:spPr bwMode="auto">
            <a:xfrm>
              <a:off x="3124201" y="5970589"/>
              <a:ext cx="214313" cy="123825"/>
            </a:xfrm>
            <a:custGeom>
              <a:avLst/>
              <a:gdLst>
                <a:gd name="T0" fmla="*/ 0 w 135"/>
                <a:gd name="T1" fmla="*/ 53975 h 78"/>
                <a:gd name="T2" fmla="*/ 90488 w 135"/>
                <a:gd name="T3" fmla="*/ 33337 h 78"/>
                <a:gd name="T4" fmla="*/ 147638 w 135"/>
                <a:gd name="T5" fmla="*/ 15875 h 78"/>
                <a:gd name="T6" fmla="*/ 169863 w 135"/>
                <a:gd name="T7" fmla="*/ 0 h 78"/>
                <a:gd name="T8" fmla="*/ 214313 w 135"/>
                <a:gd name="T9" fmla="*/ 20637 h 78"/>
                <a:gd name="T10" fmla="*/ 190500 w 135"/>
                <a:gd name="T11" fmla="*/ 38100 h 78"/>
                <a:gd name="T12" fmla="*/ 136525 w 135"/>
                <a:gd name="T13" fmla="*/ 68262 h 78"/>
                <a:gd name="T14" fmla="*/ 74613 w 135"/>
                <a:gd name="T15" fmla="*/ 96837 h 78"/>
                <a:gd name="T16" fmla="*/ 0 w 135"/>
                <a:gd name="T17" fmla="*/ 123825 h 78"/>
                <a:gd name="T18" fmla="*/ 0 w 135"/>
                <a:gd name="T19" fmla="*/ 53975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8"/>
                <a:gd name="T32" fmla="*/ 135 w 135"/>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8">
                  <a:moveTo>
                    <a:pt x="0" y="34"/>
                  </a:moveTo>
                  <a:lnTo>
                    <a:pt x="57" y="21"/>
                  </a:lnTo>
                  <a:lnTo>
                    <a:pt x="93" y="10"/>
                  </a:lnTo>
                  <a:lnTo>
                    <a:pt x="107" y="0"/>
                  </a:lnTo>
                  <a:lnTo>
                    <a:pt x="135" y="13"/>
                  </a:lnTo>
                  <a:lnTo>
                    <a:pt x="120" y="24"/>
                  </a:lnTo>
                  <a:lnTo>
                    <a:pt x="86" y="43"/>
                  </a:lnTo>
                  <a:lnTo>
                    <a:pt x="47" y="61"/>
                  </a:lnTo>
                  <a:lnTo>
                    <a:pt x="0" y="78"/>
                  </a:lnTo>
                  <a:lnTo>
                    <a:pt x="0" y="34"/>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52" name="Freeform 734"/>
            <p:cNvSpPr>
              <a:spLocks/>
            </p:cNvSpPr>
            <p:nvPr/>
          </p:nvSpPr>
          <p:spPr bwMode="auto">
            <a:xfrm>
              <a:off x="3090863" y="6024563"/>
              <a:ext cx="57150" cy="69851"/>
            </a:xfrm>
            <a:custGeom>
              <a:avLst/>
              <a:gdLst>
                <a:gd name="T0" fmla="*/ 0 w 36"/>
                <a:gd name="T1" fmla="*/ 12700 h 44"/>
                <a:gd name="T2" fmla="*/ 55563 w 36"/>
                <a:gd name="T3" fmla="*/ 0 h 44"/>
                <a:gd name="T4" fmla="*/ 57150 w 36"/>
                <a:gd name="T5" fmla="*/ 52388 h 44"/>
                <a:gd name="T6" fmla="*/ 9525 w 36"/>
                <a:gd name="T7" fmla="*/ 69851 h 44"/>
                <a:gd name="T8" fmla="*/ 0 w 36"/>
                <a:gd name="T9" fmla="*/ 12700 h 44"/>
                <a:gd name="T10" fmla="*/ 0 60000 65536"/>
                <a:gd name="T11" fmla="*/ 0 60000 65536"/>
                <a:gd name="T12" fmla="*/ 0 60000 65536"/>
                <a:gd name="T13" fmla="*/ 0 60000 65536"/>
                <a:gd name="T14" fmla="*/ 0 60000 65536"/>
                <a:gd name="T15" fmla="*/ 0 w 36"/>
                <a:gd name="T16" fmla="*/ 0 h 44"/>
                <a:gd name="T17" fmla="*/ 36 w 36"/>
                <a:gd name="T18" fmla="*/ 44 h 44"/>
              </a:gdLst>
              <a:ahLst/>
              <a:cxnLst>
                <a:cxn ang="T10">
                  <a:pos x="T0" y="T1"/>
                </a:cxn>
                <a:cxn ang="T11">
                  <a:pos x="T2" y="T3"/>
                </a:cxn>
                <a:cxn ang="T12">
                  <a:pos x="T4" y="T5"/>
                </a:cxn>
                <a:cxn ang="T13">
                  <a:pos x="T6" y="T7"/>
                </a:cxn>
                <a:cxn ang="T14">
                  <a:pos x="T8" y="T9"/>
                </a:cxn>
              </a:cxnLst>
              <a:rect l="T15" t="T16" r="T17" b="T18"/>
              <a:pathLst>
                <a:path w="36" h="44">
                  <a:moveTo>
                    <a:pt x="0" y="8"/>
                  </a:moveTo>
                  <a:lnTo>
                    <a:pt x="35" y="0"/>
                  </a:lnTo>
                  <a:lnTo>
                    <a:pt x="36" y="33"/>
                  </a:lnTo>
                  <a:lnTo>
                    <a:pt x="6" y="44"/>
                  </a:lnTo>
                  <a:lnTo>
                    <a:pt x="0" y="8"/>
                  </a:lnTo>
                  <a:close/>
                </a:path>
              </a:pathLst>
            </a:custGeom>
            <a:solidFill>
              <a:srgbClr val="C0C0C0"/>
            </a:solidFill>
            <a:ln w="9525" cap="flat" cmpd="sng">
              <a:noFill/>
              <a:prstDash val="solid"/>
              <a:round/>
              <a:headEnd/>
              <a:tailEnd/>
            </a:ln>
          </p:spPr>
          <p:txBody>
            <a:bodyPr/>
            <a:lstStyle/>
            <a:p>
              <a:endParaRPr lang="en-US" dirty="0"/>
            </a:p>
          </p:txBody>
        </p:sp>
        <p:sp>
          <p:nvSpPr>
            <p:cNvPr id="186453" name="Freeform 735"/>
            <p:cNvSpPr>
              <a:spLocks/>
            </p:cNvSpPr>
            <p:nvPr/>
          </p:nvSpPr>
          <p:spPr bwMode="auto">
            <a:xfrm>
              <a:off x="3051175" y="5989639"/>
              <a:ext cx="273050" cy="76200"/>
            </a:xfrm>
            <a:custGeom>
              <a:avLst/>
              <a:gdLst>
                <a:gd name="T0" fmla="*/ 0 w 172"/>
                <a:gd name="T1" fmla="*/ 76200 h 48"/>
                <a:gd name="T2" fmla="*/ 39687 w 172"/>
                <a:gd name="T3" fmla="*/ 73025 h 48"/>
                <a:gd name="T4" fmla="*/ 123825 w 172"/>
                <a:gd name="T5" fmla="*/ 58738 h 48"/>
                <a:gd name="T6" fmla="*/ 273050 w 172"/>
                <a:gd name="T7" fmla="*/ 0 h 48"/>
                <a:gd name="T8" fmla="*/ 0 60000 65536"/>
                <a:gd name="T9" fmla="*/ 0 60000 65536"/>
                <a:gd name="T10" fmla="*/ 0 60000 65536"/>
                <a:gd name="T11" fmla="*/ 0 60000 65536"/>
                <a:gd name="T12" fmla="*/ 0 w 172"/>
                <a:gd name="T13" fmla="*/ 0 h 48"/>
                <a:gd name="T14" fmla="*/ 172 w 172"/>
                <a:gd name="T15" fmla="*/ 48 h 48"/>
              </a:gdLst>
              <a:ahLst/>
              <a:cxnLst>
                <a:cxn ang="T8">
                  <a:pos x="T0" y="T1"/>
                </a:cxn>
                <a:cxn ang="T9">
                  <a:pos x="T2" y="T3"/>
                </a:cxn>
                <a:cxn ang="T10">
                  <a:pos x="T4" y="T5"/>
                </a:cxn>
                <a:cxn ang="T11">
                  <a:pos x="T6" y="T7"/>
                </a:cxn>
              </a:cxnLst>
              <a:rect l="T12" t="T13" r="T14" b="T15"/>
              <a:pathLst>
                <a:path w="172" h="48">
                  <a:moveTo>
                    <a:pt x="0" y="48"/>
                  </a:moveTo>
                  <a:lnTo>
                    <a:pt x="25" y="46"/>
                  </a:lnTo>
                  <a:lnTo>
                    <a:pt x="78" y="37"/>
                  </a:lnTo>
                  <a:lnTo>
                    <a:pt x="172" y="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54" name="Rectangle 478"/>
            <p:cNvSpPr>
              <a:spLocks noChangeArrowheads="1"/>
            </p:cNvSpPr>
            <p:nvPr/>
          </p:nvSpPr>
          <p:spPr bwMode="auto">
            <a:xfrm>
              <a:off x="1" y="3540126"/>
              <a:ext cx="349250" cy="2963863"/>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sp>
          <p:nvSpPr>
            <p:cNvPr id="186455" name="Freeform 737"/>
            <p:cNvSpPr>
              <a:spLocks/>
            </p:cNvSpPr>
            <p:nvPr/>
          </p:nvSpPr>
          <p:spPr bwMode="auto">
            <a:xfrm>
              <a:off x="4322764" y="5334001"/>
              <a:ext cx="85725" cy="98425"/>
            </a:xfrm>
            <a:custGeom>
              <a:avLst/>
              <a:gdLst>
                <a:gd name="T0" fmla="*/ 52388 w 54"/>
                <a:gd name="T1" fmla="*/ 0 h 62"/>
                <a:gd name="T2" fmla="*/ 20638 w 54"/>
                <a:gd name="T3" fmla="*/ 9525 h 62"/>
                <a:gd name="T4" fmla="*/ 4763 w 54"/>
                <a:gd name="T5" fmla="*/ 31750 h 62"/>
                <a:gd name="T6" fmla="*/ 0 w 54"/>
                <a:gd name="T7" fmla="*/ 52388 h 62"/>
                <a:gd name="T8" fmla="*/ 4763 w 54"/>
                <a:gd name="T9" fmla="*/ 74613 h 62"/>
                <a:gd name="T10" fmla="*/ 11112 w 54"/>
                <a:gd name="T11" fmla="*/ 98425 h 62"/>
                <a:gd name="T12" fmla="*/ 28575 w 54"/>
                <a:gd name="T13" fmla="*/ 93663 h 62"/>
                <a:gd name="T14" fmla="*/ 20638 w 54"/>
                <a:gd name="T15" fmla="*/ 69850 h 62"/>
                <a:gd name="T16" fmla="*/ 30163 w 54"/>
                <a:gd name="T17" fmla="*/ 33338 h 62"/>
                <a:gd name="T18" fmla="*/ 47625 w 54"/>
                <a:gd name="T19" fmla="*/ 17463 h 62"/>
                <a:gd name="T20" fmla="*/ 85725 w 54"/>
                <a:gd name="T21" fmla="*/ 7938 h 62"/>
                <a:gd name="T22" fmla="*/ 52388 w 5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62"/>
                <a:gd name="T38" fmla="*/ 54 w 5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62">
                  <a:moveTo>
                    <a:pt x="33" y="0"/>
                  </a:moveTo>
                  <a:lnTo>
                    <a:pt x="13" y="6"/>
                  </a:lnTo>
                  <a:lnTo>
                    <a:pt x="3" y="20"/>
                  </a:lnTo>
                  <a:lnTo>
                    <a:pt x="0" y="33"/>
                  </a:lnTo>
                  <a:lnTo>
                    <a:pt x="3" y="47"/>
                  </a:lnTo>
                  <a:lnTo>
                    <a:pt x="7" y="62"/>
                  </a:lnTo>
                  <a:lnTo>
                    <a:pt x="18" y="59"/>
                  </a:lnTo>
                  <a:lnTo>
                    <a:pt x="13" y="44"/>
                  </a:lnTo>
                  <a:lnTo>
                    <a:pt x="19" y="21"/>
                  </a:lnTo>
                  <a:lnTo>
                    <a:pt x="30" y="11"/>
                  </a:lnTo>
                  <a:lnTo>
                    <a:pt x="54" y="5"/>
                  </a:lnTo>
                  <a:lnTo>
                    <a:pt x="33"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56" name="Freeform 738"/>
            <p:cNvSpPr>
              <a:spLocks/>
            </p:cNvSpPr>
            <p:nvPr/>
          </p:nvSpPr>
          <p:spPr bwMode="auto">
            <a:xfrm>
              <a:off x="4357689" y="5334001"/>
              <a:ext cx="52387" cy="142875"/>
            </a:xfrm>
            <a:custGeom>
              <a:avLst/>
              <a:gdLst>
                <a:gd name="T0" fmla="*/ 0 w 33"/>
                <a:gd name="T1" fmla="*/ 136525 h 90"/>
                <a:gd name="T2" fmla="*/ 26987 w 33"/>
                <a:gd name="T3" fmla="*/ 109538 h 90"/>
                <a:gd name="T4" fmla="*/ 31750 w 33"/>
                <a:gd name="T5" fmla="*/ 88900 h 90"/>
                <a:gd name="T6" fmla="*/ 31750 w 33"/>
                <a:gd name="T7" fmla="*/ 47625 h 90"/>
                <a:gd name="T8" fmla="*/ 23812 w 33"/>
                <a:gd name="T9" fmla="*/ 9525 h 90"/>
                <a:gd name="T10" fmla="*/ 41275 w 33"/>
                <a:gd name="T11" fmla="*/ 0 h 90"/>
                <a:gd name="T12" fmla="*/ 47625 w 33"/>
                <a:gd name="T13" fmla="*/ 19050 h 90"/>
                <a:gd name="T14" fmla="*/ 50800 w 33"/>
                <a:gd name="T15" fmla="*/ 52388 h 90"/>
                <a:gd name="T16" fmla="*/ 52387 w 33"/>
                <a:gd name="T17" fmla="*/ 98425 h 90"/>
                <a:gd name="T18" fmla="*/ 38100 w 33"/>
                <a:gd name="T19" fmla="*/ 127000 h 90"/>
                <a:gd name="T20" fmla="*/ 28575 w 33"/>
                <a:gd name="T21" fmla="*/ 142875 h 90"/>
                <a:gd name="T22" fmla="*/ 0 w 33"/>
                <a:gd name="T23" fmla="*/ 136525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90"/>
                <a:gd name="T38" fmla="*/ 33 w 33"/>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90">
                  <a:moveTo>
                    <a:pt x="0" y="86"/>
                  </a:moveTo>
                  <a:lnTo>
                    <a:pt x="17" y="69"/>
                  </a:lnTo>
                  <a:lnTo>
                    <a:pt x="20" y="56"/>
                  </a:lnTo>
                  <a:lnTo>
                    <a:pt x="20" y="30"/>
                  </a:lnTo>
                  <a:lnTo>
                    <a:pt x="15" y="6"/>
                  </a:lnTo>
                  <a:lnTo>
                    <a:pt x="26" y="0"/>
                  </a:lnTo>
                  <a:lnTo>
                    <a:pt x="30" y="12"/>
                  </a:lnTo>
                  <a:lnTo>
                    <a:pt x="32" y="33"/>
                  </a:lnTo>
                  <a:lnTo>
                    <a:pt x="33" y="62"/>
                  </a:lnTo>
                  <a:lnTo>
                    <a:pt x="24" y="80"/>
                  </a:lnTo>
                  <a:lnTo>
                    <a:pt x="18" y="90"/>
                  </a:lnTo>
                  <a:lnTo>
                    <a:pt x="0" y="86"/>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6457" name="Text Box 741"/>
            <p:cNvSpPr txBox="1">
              <a:spLocks noChangeArrowheads="1"/>
            </p:cNvSpPr>
            <p:nvPr/>
          </p:nvSpPr>
          <p:spPr bwMode="auto">
            <a:xfrm>
              <a:off x="3444875" y="7143751"/>
              <a:ext cx="2798763" cy="646331"/>
            </a:xfrm>
            <a:prstGeom prst="rect">
              <a:avLst/>
            </a:prstGeom>
            <a:noFill/>
            <a:ln w="12700">
              <a:noFill/>
              <a:miter lim="800000"/>
              <a:headEnd/>
              <a:tailEnd/>
            </a:ln>
          </p:spPr>
          <p:txBody>
            <a:bodyPr>
              <a:spAutoFit/>
            </a:bodyPr>
            <a:lstStyle/>
            <a:p>
              <a:pPr algn="ctr"/>
              <a:r>
                <a:rPr lang="en-US" sz="1200" dirty="0">
                  <a:latin typeface="Calibri" pitchFamily="34" charset="0"/>
                </a:rPr>
                <a:t>Small Clevis secured to driver’s mirror with single loop of break-cord (single strand of 550-cord gut)</a:t>
              </a:r>
            </a:p>
          </p:txBody>
        </p:sp>
        <p:sp>
          <p:nvSpPr>
            <p:cNvPr id="186458" name="Text Box 742"/>
            <p:cNvSpPr txBox="1">
              <a:spLocks noChangeArrowheads="1"/>
            </p:cNvSpPr>
            <p:nvPr/>
          </p:nvSpPr>
          <p:spPr bwMode="auto">
            <a:xfrm>
              <a:off x="4911725" y="6343652"/>
              <a:ext cx="1798638" cy="461665"/>
            </a:xfrm>
            <a:prstGeom prst="rect">
              <a:avLst/>
            </a:prstGeom>
            <a:noFill/>
            <a:ln w="12700">
              <a:noFill/>
              <a:miter lim="800000"/>
              <a:headEnd/>
              <a:tailEnd/>
            </a:ln>
          </p:spPr>
          <p:txBody>
            <a:bodyPr>
              <a:spAutoFit/>
            </a:bodyPr>
            <a:lstStyle/>
            <a:p>
              <a:pPr algn="ctr"/>
              <a:r>
                <a:rPr lang="en-US" sz="1200" dirty="0">
                  <a:latin typeface="Calibri" pitchFamily="34" charset="0"/>
                </a:rPr>
                <a:t>Small Clevis attached to end of Tow strap</a:t>
              </a:r>
            </a:p>
          </p:txBody>
        </p:sp>
        <p:sp>
          <p:nvSpPr>
            <p:cNvPr id="186459" name="Text Box 743"/>
            <p:cNvSpPr txBox="1">
              <a:spLocks noChangeArrowheads="1"/>
            </p:cNvSpPr>
            <p:nvPr/>
          </p:nvSpPr>
          <p:spPr bwMode="auto">
            <a:xfrm>
              <a:off x="511175" y="6753226"/>
              <a:ext cx="1589088" cy="461665"/>
            </a:xfrm>
            <a:prstGeom prst="rect">
              <a:avLst/>
            </a:prstGeom>
            <a:noFill/>
            <a:ln w="12700">
              <a:noFill/>
              <a:miter lim="800000"/>
              <a:headEnd/>
              <a:tailEnd/>
            </a:ln>
          </p:spPr>
          <p:txBody>
            <a:bodyPr>
              <a:spAutoFit/>
            </a:bodyPr>
            <a:lstStyle/>
            <a:p>
              <a:pPr algn="ctr"/>
              <a:r>
                <a:rPr lang="en-US" sz="1200" dirty="0">
                  <a:latin typeface="Calibri" pitchFamily="34" charset="0"/>
                </a:rPr>
                <a:t>Tow strap routed to front of vehicle</a:t>
              </a:r>
            </a:p>
          </p:txBody>
        </p:sp>
        <p:sp>
          <p:nvSpPr>
            <p:cNvPr id="186460" name="Text Box 746"/>
            <p:cNvSpPr txBox="1">
              <a:spLocks noChangeArrowheads="1"/>
            </p:cNvSpPr>
            <p:nvPr/>
          </p:nvSpPr>
          <p:spPr bwMode="auto">
            <a:xfrm>
              <a:off x="854075" y="7562851"/>
              <a:ext cx="2417763" cy="646331"/>
            </a:xfrm>
            <a:prstGeom prst="rect">
              <a:avLst/>
            </a:prstGeom>
            <a:noFill/>
            <a:ln w="12700">
              <a:noFill/>
              <a:miter lim="800000"/>
              <a:headEnd/>
              <a:tailEnd/>
            </a:ln>
          </p:spPr>
          <p:txBody>
            <a:bodyPr>
              <a:spAutoFit/>
            </a:bodyPr>
            <a:lstStyle/>
            <a:p>
              <a:pPr algn="ctr"/>
              <a:r>
                <a:rPr lang="en-US" sz="1200" dirty="0">
                  <a:latin typeface="Calibri" pitchFamily="34" charset="0"/>
                </a:rPr>
                <a:t>To remove concertina wire, unlatch hood latch and slip off 550-cord loop; do not untie knot </a:t>
              </a:r>
            </a:p>
          </p:txBody>
        </p:sp>
        <p:sp>
          <p:nvSpPr>
            <p:cNvPr id="186461" name="Line 747"/>
            <p:cNvSpPr>
              <a:spLocks noChangeShapeType="1"/>
            </p:cNvSpPr>
            <p:nvPr/>
          </p:nvSpPr>
          <p:spPr bwMode="auto">
            <a:xfrm flipH="1" flipV="1">
              <a:off x="523876" y="6000751"/>
              <a:ext cx="714375" cy="790575"/>
            </a:xfrm>
            <a:prstGeom prst="line">
              <a:avLst/>
            </a:prstGeom>
            <a:noFill/>
            <a:ln w="9525">
              <a:solidFill>
                <a:schemeClr val="tx1"/>
              </a:solidFill>
              <a:round/>
              <a:headEnd/>
              <a:tailEnd type="triangle" w="med" len="med"/>
            </a:ln>
          </p:spPr>
          <p:txBody>
            <a:bodyPr/>
            <a:lstStyle/>
            <a:p>
              <a:endParaRPr lang="en-US" dirty="0"/>
            </a:p>
          </p:txBody>
        </p:sp>
        <p:sp>
          <p:nvSpPr>
            <p:cNvPr id="186462" name="Line 748"/>
            <p:cNvSpPr>
              <a:spLocks noChangeShapeType="1"/>
            </p:cNvSpPr>
            <p:nvPr/>
          </p:nvSpPr>
          <p:spPr bwMode="auto">
            <a:xfrm flipV="1">
              <a:off x="2247900" y="6076950"/>
              <a:ext cx="1123950" cy="1504951"/>
            </a:xfrm>
            <a:prstGeom prst="line">
              <a:avLst/>
            </a:prstGeom>
            <a:noFill/>
            <a:ln w="9525">
              <a:solidFill>
                <a:schemeClr val="tx1"/>
              </a:solidFill>
              <a:round/>
              <a:headEnd/>
              <a:tailEnd type="triangle" w="med" len="med"/>
            </a:ln>
          </p:spPr>
          <p:txBody>
            <a:bodyPr/>
            <a:lstStyle/>
            <a:p>
              <a:endParaRPr lang="en-US" dirty="0"/>
            </a:p>
          </p:txBody>
        </p:sp>
        <p:sp>
          <p:nvSpPr>
            <p:cNvPr id="186463" name="Line 749"/>
            <p:cNvSpPr>
              <a:spLocks noChangeShapeType="1"/>
            </p:cNvSpPr>
            <p:nvPr/>
          </p:nvSpPr>
          <p:spPr bwMode="auto">
            <a:xfrm flipV="1">
              <a:off x="4352925" y="5476875"/>
              <a:ext cx="38100" cy="1676400"/>
            </a:xfrm>
            <a:prstGeom prst="line">
              <a:avLst/>
            </a:prstGeom>
            <a:noFill/>
            <a:ln w="9525">
              <a:solidFill>
                <a:schemeClr val="tx1"/>
              </a:solidFill>
              <a:round/>
              <a:headEnd/>
              <a:tailEnd type="triangle" w="med" len="med"/>
            </a:ln>
          </p:spPr>
          <p:txBody>
            <a:bodyPr/>
            <a:lstStyle/>
            <a:p>
              <a:endParaRPr lang="en-US" dirty="0"/>
            </a:p>
          </p:txBody>
        </p:sp>
        <p:sp>
          <p:nvSpPr>
            <p:cNvPr id="186464" name="Line 750"/>
            <p:cNvSpPr>
              <a:spLocks noChangeShapeType="1"/>
            </p:cNvSpPr>
            <p:nvPr/>
          </p:nvSpPr>
          <p:spPr bwMode="auto">
            <a:xfrm flipH="1" flipV="1">
              <a:off x="4581525" y="5676901"/>
              <a:ext cx="476250" cy="800100"/>
            </a:xfrm>
            <a:prstGeom prst="line">
              <a:avLst/>
            </a:prstGeom>
            <a:noFill/>
            <a:ln w="9525">
              <a:solidFill>
                <a:schemeClr val="tx1"/>
              </a:solidFill>
              <a:round/>
              <a:headEnd/>
              <a:tailEnd type="triangle" w="med" len="med"/>
            </a:ln>
          </p:spPr>
          <p:txBody>
            <a:bodyPr/>
            <a:lstStyle/>
            <a:p>
              <a:endParaRPr lang="en-US" dirty="0"/>
            </a:p>
          </p:txBody>
        </p:sp>
        <p:sp>
          <p:nvSpPr>
            <p:cNvPr id="186465" name="Line 752"/>
            <p:cNvSpPr>
              <a:spLocks noChangeShapeType="1"/>
            </p:cNvSpPr>
            <p:nvPr/>
          </p:nvSpPr>
          <p:spPr bwMode="auto">
            <a:xfrm flipH="1">
              <a:off x="2886076" y="2200275"/>
              <a:ext cx="1152525" cy="2838451"/>
            </a:xfrm>
            <a:prstGeom prst="line">
              <a:avLst/>
            </a:prstGeom>
            <a:noFill/>
            <a:ln w="9525">
              <a:solidFill>
                <a:schemeClr val="tx1"/>
              </a:solidFill>
              <a:round/>
              <a:headEnd/>
              <a:tailEnd type="triangle" w="med" len="med"/>
            </a:ln>
          </p:spPr>
          <p:txBody>
            <a:bodyPr/>
            <a:lstStyle/>
            <a:p>
              <a:endParaRPr lang="en-US" dirty="0"/>
            </a:p>
          </p:txBody>
        </p:sp>
        <p:grpSp>
          <p:nvGrpSpPr>
            <p:cNvPr id="186576" name="Group 761"/>
            <p:cNvGrpSpPr>
              <a:grpSpLocks/>
            </p:cNvGrpSpPr>
            <p:nvPr/>
          </p:nvGrpSpPr>
          <p:grpSpPr bwMode="auto">
            <a:xfrm>
              <a:off x="1077913" y="2552702"/>
              <a:ext cx="3181350" cy="1768477"/>
              <a:chOff x="679" y="1608"/>
              <a:chExt cx="2004" cy="1114"/>
            </a:xfrm>
          </p:grpSpPr>
          <p:sp>
            <p:nvSpPr>
              <p:cNvPr id="186473" name="Freeform 423"/>
              <p:cNvSpPr>
                <a:spLocks/>
              </p:cNvSpPr>
              <p:nvPr/>
            </p:nvSpPr>
            <p:spPr bwMode="auto">
              <a:xfrm>
                <a:off x="679" y="1649"/>
                <a:ext cx="2004" cy="1073"/>
              </a:xfrm>
              <a:custGeom>
                <a:avLst/>
                <a:gdLst>
                  <a:gd name="T0" fmla="*/ 1739 w 1860"/>
                  <a:gd name="T1" fmla="*/ 1019 h 986"/>
                  <a:gd name="T2" fmla="*/ 1739 w 1860"/>
                  <a:gd name="T3" fmla="*/ 361 h 986"/>
                  <a:gd name="T4" fmla="*/ 1728 w 1860"/>
                  <a:gd name="T5" fmla="*/ 305 h 986"/>
                  <a:gd name="T6" fmla="*/ 1709 w 1860"/>
                  <a:gd name="T7" fmla="*/ 263 h 986"/>
                  <a:gd name="T8" fmla="*/ 1681 w 1860"/>
                  <a:gd name="T9" fmla="*/ 239 h 986"/>
                  <a:gd name="T10" fmla="*/ 1638 w 1860"/>
                  <a:gd name="T11" fmla="*/ 224 h 986"/>
                  <a:gd name="T12" fmla="*/ 832 w 1860"/>
                  <a:gd name="T13" fmla="*/ 200 h 986"/>
                  <a:gd name="T14" fmla="*/ 791 w 1860"/>
                  <a:gd name="T15" fmla="*/ 818 h 986"/>
                  <a:gd name="T16" fmla="*/ 646 w 1860"/>
                  <a:gd name="T17" fmla="*/ 788 h 986"/>
                  <a:gd name="T18" fmla="*/ 690 w 1860"/>
                  <a:gd name="T19" fmla="*/ 198 h 986"/>
                  <a:gd name="T20" fmla="*/ 185 w 1860"/>
                  <a:gd name="T21" fmla="*/ 183 h 986"/>
                  <a:gd name="T22" fmla="*/ 162 w 1860"/>
                  <a:gd name="T23" fmla="*/ 187 h 986"/>
                  <a:gd name="T24" fmla="*/ 142 w 1860"/>
                  <a:gd name="T25" fmla="*/ 220 h 986"/>
                  <a:gd name="T26" fmla="*/ 127 w 1860"/>
                  <a:gd name="T27" fmla="*/ 279 h 986"/>
                  <a:gd name="T28" fmla="*/ 88 w 1860"/>
                  <a:gd name="T29" fmla="*/ 670 h 986"/>
                  <a:gd name="T30" fmla="*/ 0 w 1860"/>
                  <a:gd name="T31" fmla="*/ 651 h 986"/>
                  <a:gd name="T32" fmla="*/ 47 w 1860"/>
                  <a:gd name="T33" fmla="*/ 46 h 986"/>
                  <a:gd name="T34" fmla="*/ 198 w 1860"/>
                  <a:gd name="T35" fmla="*/ 30 h 986"/>
                  <a:gd name="T36" fmla="*/ 422 w 1860"/>
                  <a:gd name="T37" fmla="*/ 15 h 986"/>
                  <a:gd name="T38" fmla="*/ 696 w 1860"/>
                  <a:gd name="T39" fmla="*/ 11 h 986"/>
                  <a:gd name="T40" fmla="*/ 1028 w 1860"/>
                  <a:gd name="T41" fmla="*/ 4 h 986"/>
                  <a:gd name="T42" fmla="*/ 1291 w 1860"/>
                  <a:gd name="T43" fmla="*/ 0 h 986"/>
                  <a:gd name="T44" fmla="*/ 1483 w 1860"/>
                  <a:gd name="T45" fmla="*/ 0 h 986"/>
                  <a:gd name="T46" fmla="*/ 1651 w 1860"/>
                  <a:gd name="T47" fmla="*/ 4 h 986"/>
                  <a:gd name="T48" fmla="*/ 1776 w 1860"/>
                  <a:gd name="T49" fmla="*/ 7 h 986"/>
                  <a:gd name="T50" fmla="*/ 1827 w 1860"/>
                  <a:gd name="T51" fmla="*/ 11 h 986"/>
                  <a:gd name="T52" fmla="*/ 1864 w 1860"/>
                  <a:gd name="T53" fmla="*/ 30 h 986"/>
                  <a:gd name="T54" fmla="*/ 1909 w 1860"/>
                  <a:gd name="T55" fmla="*/ 72 h 986"/>
                  <a:gd name="T56" fmla="*/ 1946 w 1860"/>
                  <a:gd name="T57" fmla="*/ 124 h 986"/>
                  <a:gd name="T58" fmla="*/ 1967 w 1860"/>
                  <a:gd name="T59" fmla="*/ 178 h 986"/>
                  <a:gd name="T60" fmla="*/ 1978 w 1860"/>
                  <a:gd name="T61" fmla="*/ 231 h 986"/>
                  <a:gd name="T62" fmla="*/ 2004 w 1860"/>
                  <a:gd name="T63" fmla="*/ 231 h 986"/>
                  <a:gd name="T64" fmla="*/ 1935 w 1860"/>
                  <a:gd name="T65" fmla="*/ 1006 h 986"/>
                  <a:gd name="T66" fmla="*/ 1920 w 1860"/>
                  <a:gd name="T67" fmla="*/ 1006 h 986"/>
                  <a:gd name="T68" fmla="*/ 1916 w 1860"/>
                  <a:gd name="T69" fmla="*/ 1073 h 986"/>
                  <a:gd name="T70" fmla="*/ 1739 w 1860"/>
                  <a:gd name="T71" fmla="*/ 1019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0"/>
                  <a:gd name="T109" fmla="*/ 0 h 986"/>
                  <a:gd name="T110" fmla="*/ 1860 w 1860"/>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0" h="986">
                    <a:moveTo>
                      <a:pt x="1614" y="936"/>
                    </a:moveTo>
                    <a:lnTo>
                      <a:pt x="1614" y="332"/>
                    </a:lnTo>
                    <a:lnTo>
                      <a:pt x="1604" y="280"/>
                    </a:lnTo>
                    <a:lnTo>
                      <a:pt x="1586" y="242"/>
                    </a:lnTo>
                    <a:lnTo>
                      <a:pt x="1560" y="220"/>
                    </a:lnTo>
                    <a:lnTo>
                      <a:pt x="1520" y="206"/>
                    </a:lnTo>
                    <a:lnTo>
                      <a:pt x="772" y="184"/>
                    </a:lnTo>
                    <a:lnTo>
                      <a:pt x="734" y="752"/>
                    </a:lnTo>
                    <a:lnTo>
                      <a:pt x="600" y="724"/>
                    </a:lnTo>
                    <a:lnTo>
                      <a:pt x="640" y="182"/>
                    </a:lnTo>
                    <a:lnTo>
                      <a:pt x="172" y="168"/>
                    </a:lnTo>
                    <a:lnTo>
                      <a:pt x="150" y="172"/>
                    </a:lnTo>
                    <a:lnTo>
                      <a:pt x="132" y="202"/>
                    </a:lnTo>
                    <a:lnTo>
                      <a:pt x="118" y="256"/>
                    </a:lnTo>
                    <a:lnTo>
                      <a:pt x="82" y="616"/>
                    </a:lnTo>
                    <a:lnTo>
                      <a:pt x="0" y="598"/>
                    </a:lnTo>
                    <a:lnTo>
                      <a:pt x="44" y="42"/>
                    </a:lnTo>
                    <a:lnTo>
                      <a:pt x="184" y="28"/>
                    </a:lnTo>
                    <a:lnTo>
                      <a:pt x="392" y="14"/>
                    </a:lnTo>
                    <a:lnTo>
                      <a:pt x="646" y="10"/>
                    </a:lnTo>
                    <a:lnTo>
                      <a:pt x="954" y="4"/>
                    </a:lnTo>
                    <a:lnTo>
                      <a:pt x="1198" y="0"/>
                    </a:lnTo>
                    <a:lnTo>
                      <a:pt x="1376" y="0"/>
                    </a:lnTo>
                    <a:lnTo>
                      <a:pt x="1532" y="4"/>
                    </a:lnTo>
                    <a:lnTo>
                      <a:pt x="1648" y="6"/>
                    </a:lnTo>
                    <a:lnTo>
                      <a:pt x="1696" y="10"/>
                    </a:lnTo>
                    <a:lnTo>
                      <a:pt x="1730" y="28"/>
                    </a:lnTo>
                    <a:lnTo>
                      <a:pt x="1772" y="66"/>
                    </a:lnTo>
                    <a:lnTo>
                      <a:pt x="1806" y="114"/>
                    </a:lnTo>
                    <a:lnTo>
                      <a:pt x="1826" y="164"/>
                    </a:lnTo>
                    <a:lnTo>
                      <a:pt x="1836" y="212"/>
                    </a:lnTo>
                    <a:lnTo>
                      <a:pt x="1860" y="212"/>
                    </a:lnTo>
                    <a:lnTo>
                      <a:pt x="1796" y="924"/>
                    </a:lnTo>
                    <a:lnTo>
                      <a:pt x="1782" y="924"/>
                    </a:lnTo>
                    <a:lnTo>
                      <a:pt x="1778" y="986"/>
                    </a:lnTo>
                    <a:lnTo>
                      <a:pt x="1614" y="93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74" name="Rectangle 756"/>
              <p:cNvSpPr>
                <a:spLocks noChangeArrowheads="1"/>
              </p:cNvSpPr>
              <p:nvPr/>
            </p:nvSpPr>
            <p:spPr bwMode="auto">
              <a:xfrm rot="60000">
                <a:off x="867" y="1755"/>
                <a:ext cx="435" cy="56"/>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6577" name="Group 440"/>
              <p:cNvGrpSpPr>
                <a:grpSpLocks/>
              </p:cNvGrpSpPr>
              <p:nvPr/>
            </p:nvGrpSpPr>
            <p:grpSpPr bwMode="auto">
              <a:xfrm>
                <a:off x="695" y="1608"/>
                <a:ext cx="387" cy="377"/>
                <a:chOff x="821" y="1686"/>
                <a:chExt cx="359" cy="347"/>
              </a:xfrm>
            </p:grpSpPr>
            <p:grpSp>
              <p:nvGrpSpPr>
                <p:cNvPr id="186590" name="Group 432"/>
                <p:cNvGrpSpPr>
                  <a:grpSpLocks/>
                </p:cNvGrpSpPr>
                <p:nvPr/>
              </p:nvGrpSpPr>
              <p:grpSpPr bwMode="auto">
                <a:xfrm rot="-641601">
                  <a:off x="888" y="1753"/>
                  <a:ext cx="292" cy="280"/>
                  <a:chOff x="1644" y="1714"/>
                  <a:chExt cx="382" cy="402"/>
                </a:xfrm>
              </p:grpSpPr>
              <p:sp>
                <p:nvSpPr>
                  <p:cNvPr id="186481" name="Freeform 433"/>
                  <p:cNvSpPr>
                    <a:spLocks/>
                  </p:cNvSpPr>
                  <p:nvPr/>
                </p:nvSpPr>
                <p:spPr bwMode="auto">
                  <a:xfrm>
                    <a:off x="1704" y="1720"/>
                    <a:ext cx="310" cy="314"/>
                  </a:xfrm>
                  <a:custGeom>
                    <a:avLst/>
                    <a:gdLst>
                      <a:gd name="T0" fmla="*/ 302 w 310"/>
                      <a:gd name="T1" fmla="*/ 12 h 314"/>
                      <a:gd name="T2" fmla="*/ 284 w 310"/>
                      <a:gd name="T3" fmla="*/ 12 h 314"/>
                      <a:gd name="T4" fmla="*/ 266 w 310"/>
                      <a:gd name="T5" fmla="*/ 0 h 314"/>
                      <a:gd name="T6" fmla="*/ 248 w 310"/>
                      <a:gd name="T7" fmla="*/ 8 h 314"/>
                      <a:gd name="T8" fmla="*/ 222 w 310"/>
                      <a:gd name="T9" fmla="*/ 32 h 314"/>
                      <a:gd name="T10" fmla="*/ 0 w 310"/>
                      <a:gd name="T11" fmla="*/ 306 h 314"/>
                      <a:gd name="T12" fmla="*/ 10 w 310"/>
                      <a:gd name="T13" fmla="*/ 314 h 314"/>
                      <a:gd name="T14" fmla="*/ 256 w 310"/>
                      <a:gd name="T15" fmla="*/ 48 h 314"/>
                      <a:gd name="T16" fmla="*/ 270 w 310"/>
                      <a:gd name="T17" fmla="*/ 34 h 314"/>
                      <a:gd name="T18" fmla="*/ 282 w 310"/>
                      <a:gd name="T19" fmla="*/ 38 h 314"/>
                      <a:gd name="T20" fmla="*/ 292 w 310"/>
                      <a:gd name="T21" fmla="*/ 46 h 314"/>
                      <a:gd name="T22" fmla="*/ 304 w 310"/>
                      <a:gd name="T23" fmla="*/ 38 h 314"/>
                      <a:gd name="T24" fmla="*/ 310 w 310"/>
                      <a:gd name="T25" fmla="*/ 24 h 314"/>
                      <a:gd name="T26" fmla="*/ 302 w 310"/>
                      <a:gd name="T27" fmla="*/ 12 h 3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314"/>
                      <a:gd name="T44" fmla="*/ 310 w 310"/>
                      <a:gd name="T45" fmla="*/ 314 h 3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314">
                        <a:moveTo>
                          <a:pt x="302" y="12"/>
                        </a:moveTo>
                        <a:lnTo>
                          <a:pt x="284" y="12"/>
                        </a:lnTo>
                        <a:lnTo>
                          <a:pt x="266" y="0"/>
                        </a:lnTo>
                        <a:lnTo>
                          <a:pt x="248" y="8"/>
                        </a:lnTo>
                        <a:lnTo>
                          <a:pt x="222" y="32"/>
                        </a:lnTo>
                        <a:lnTo>
                          <a:pt x="0" y="306"/>
                        </a:lnTo>
                        <a:lnTo>
                          <a:pt x="10" y="314"/>
                        </a:lnTo>
                        <a:lnTo>
                          <a:pt x="256" y="48"/>
                        </a:lnTo>
                        <a:lnTo>
                          <a:pt x="270" y="34"/>
                        </a:lnTo>
                        <a:lnTo>
                          <a:pt x="282" y="38"/>
                        </a:lnTo>
                        <a:lnTo>
                          <a:pt x="292" y="46"/>
                        </a:lnTo>
                        <a:lnTo>
                          <a:pt x="304" y="38"/>
                        </a:lnTo>
                        <a:lnTo>
                          <a:pt x="310" y="24"/>
                        </a:lnTo>
                        <a:lnTo>
                          <a:pt x="302" y="1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82" name="Freeform 434"/>
                  <p:cNvSpPr>
                    <a:spLocks/>
                  </p:cNvSpPr>
                  <p:nvPr/>
                </p:nvSpPr>
                <p:spPr bwMode="auto">
                  <a:xfrm>
                    <a:off x="1644" y="1906"/>
                    <a:ext cx="210" cy="210"/>
                  </a:xfrm>
                  <a:custGeom>
                    <a:avLst/>
                    <a:gdLst>
                      <a:gd name="T0" fmla="*/ 0 w 210"/>
                      <a:gd name="T1" fmla="*/ 192 h 210"/>
                      <a:gd name="T2" fmla="*/ 194 w 210"/>
                      <a:gd name="T3" fmla="*/ 0 h 210"/>
                      <a:gd name="T4" fmla="*/ 210 w 210"/>
                      <a:gd name="T5" fmla="*/ 20 h 210"/>
                      <a:gd name="T6" fmla="*/ 24 w 210"/>
                      <a:gd name="T7" fmla="*/ 210 h 210"/>
                      <a:gd name="T8" fmla="*/ 0 w 210"/>
                      <a:gd name="T9" fmla="*/ 192 h 210"/>
                      <a:gd name="T10" fmla="*/ 0 60000 65536"/>
                      <a:gd name="T11" fmla="*/ 0 60000 65536"/>
                      <a:gd name="T12" fmla="*/ 0 60000 65536"/>
                      <a:gd name="T13" fmla="*/ 0 60000 65536"/>
                      <a:gd name="T14" fmla="*/ 0 60000 65536"/>
                      <a:gd name="T15" fmla="*/ 0 w 210"/>
                      <a:gd name="T16" fmla="*/ 0 h 210"/>
                      <a:gd name="T17" fmla="*/ 210 w 210"/>
                      <a:gd name="T18" fmla="*/ 210 h 210"/>
                    </a:gdLst>
                    <a:ahLst/>
                    <a:cxnLst>
                      <a:cxn ang="T10">
                        <a:pos x="T0" y="T1"/>
                      </a:cxn>
                      <a:cxn ang="T11">
                        <a:pos x="T2" y="T3"/>
                      </a:cxn>
                      <a:cxn ang="T12">
                        <a:pos x="T4" y="T5"/>
                      </a:cxn>
                      <a:cxn ang="T13">
                        <a:pos x="T6" y="T7"/>
                      </a:cxn>
                      <a:cxn ang="T14">
                        <a:pos x="T8" y="T9"/>
                      </a:cxn>
                    </a:cxnLst>
                    <a:rect l="T15" t="T16" r="T17" b="T18"/>
                    <a:pathLst>
                      <a:path w="210" h="210">
                        <a:moveTo>
                          <a:pt x="0" y="192"/>
                        </a:moveTo>
                        <a:lnTo>
                          <a:pt x="194" y="0"/>
                        </a:lnTo>
                        <a:lnTo>
                          <a:pt x="210" y="20"/>
                        </a:lnTo>
                        <a:lnTo>
                          <a:pt x="24" y="210"/>
                        </a:lnTo>
                        <a:lnTo>
                          <a:pt x="0"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83" name="Freeform 435"/>
                  <p:cNvSpPr>
                    <a:spLocks/>
                  </p:cNvSpPr>
                  <p:nvPr/>
                </p:nvSpPr>
                <p:spPr bwMode="auto">
                  <a:xfrm>
                    <a:off x="1972" y="1714"/>
                    <a:ext cx="54" cy="66"/>
                  </a:xfrm>
                  <a:custGeom>
                    <a:avLst/>
                    <a:gdLst>
                      <a:gd name="T0" fmla="*/ 6 w 54"/>
                      <a:gd name="T1" fmla="*/ 40 h 66"/>
                      <a:gd name="T2" fmla="*/ 16 w 54"/>
                      <a:gd name="T3" fmla="*/ 64 h 66"/>
                      <a:gd name="T4" fmla="*/ 32 w 54"/>
                      <a:gd name="T5" fmla="*/ 66 h 66"/>
                      <a:gd name="T6" fmla="*/ 48 w 54"/>
                      <a:gd name="T7" fmla="*/ 48 h 66"/>
                      <a:gd name="T8" fmla="*/ 54 w 54"/>
                      <a:gd name="T9" fmla="*/ 16 h 66"/>
                      <a:gd name="T10" fmla="*/ 38 w 54"/>
                      <a:gd name="T11" fmla="*/ 6 h 66"/>
                      <a:gd name="T12" fmla="*/ 22 w 54"/>
                      <a:gd name="T13" fmla="*/ 0 h 66"/>
                      <a:gd name="T14" fmla="*/ 0 w 54"/>
                      <a:gd name="T15" fmla="*/ 12 h 66"/>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66"/>
                      <a:gd name="T26" fmla="*/ 54 w 5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66">
                        <a:moveTo>
                          <a:pt x="6" y="40"/>
                        </a:moveTo>
                        <a:lnTo>
                          <a:pt x="16" y="64"/>
                        </a:lnTo>
                        <a:lnTo>
                          <a:pt x="32" y="66"/>
                        </a:lnTo>
                        <a:lnTo>
                          <a:pt x="48" y="48"/>
                        </a:lnTo>
                        <a:lnTo>
                          <a:pt x="54" y="16"/>
                        </a:lnTo>
                        <a:lnTo>
                          <a:pt x="38" y="6"/>
                        </a:lnTo>
                        <a:lnTo>
                          <a:pt x="22" y="0"/>
                        </a:lnTo>
                        <a:lnTo>
                          <a:pt x="0" y="12"/>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84" name="Freeform 436"/>
                  <p:cNvSpPr>
                    <a:spLocks/>
                  </p:cNvSpPr>
                  <p:nvPr/>
                </p:nvSpPr>
                <p:spPr bwMode="auto">
                  <a:xfrm>
                    <a:off x="1920" y="1756"/>
                    <a:ext cx="30" cy="20"/>
                  </a:xfrm>
                  <a:custGeom>
                    <a:avLst/>
                    <a:gdLst>
                      <a:gd name="T0" fmla="*/ 0 w 30"/>
                      <a:gd name="T1" fmla="*/ 0 h 20"/>
                      <a:gd name="T2" fmla="*/ 8 w 30"/>
                      <a:gd name="T3" fmla="*/ 18 h 20"/>
                      <a:gd name="T4" fmla="*/ 30 w 30"/>
                      <a:gd name="T5" fmla="*/ 20 h 20"/>
                      <a:gd name="T6" fmla="*/ 0 60000 65536"/>
                      <a:gd name="T7" fmla="*/ 0 60000 65536"/>
                      <a:gd name="T8" fmla="*/ 0 60000 65536"/>
                      <a:gd name="T9" fmla="*/ 0 w 30"/>
                      <a:gd name="T10" fmla="*/ 0 h 20"/>
                      <a:gd name="T11" fmla="*/ 30 w 30"/>
                      <a:gd name="T12" fmla="*/ 20 h 20"/>
                    </a:gdLst>
                    <a:ahLst/>
                    <a:cxnLst>
                      <a:cxn ang="T6">
                        <a:pos x="T0" y="T1"/>
                      </a:cxn>
                      <a:cxn ang="T7">
                        <a:pos x="T2" y="T3"/>
                      </a:cxn>
                      <a:cxn ang="T8">
                        <a:pos x="T4" y="T5"/>
                      </a:cxn>
                    </a:cxnLst>
                    <a:rect l="T9" t="T10" r="T11" b="T12"/>
                    <a:pathLst>
                      <a:path w="30" h="20">
                        <a:moveTo>
                          <a:pt x="0" y="0"/>
                        </a:moveTo>
                        <a:lnTo>
                          <a:pt x="8" y="18"/>
                        </a:lnTo>
                        <a:lnTo>
                          <a:pt x="30" y="2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6478" name="Freeform 437"/>
                <p:cNvSpPr>
                  <a:spLocks/>
                </p:cNvSpPr>
                <p:nvPr/>
              </p:nvSpPr>
              <p:spPr bwMode="auto">
                <a:xfrm>
                  <a:off x="821" y="1686"/>
                  <a:ext cx="178" cy="137"/>
                </a:xfrm>
                <a:custGeom>
                  <a:avLst/>
                  <a:gdLst>
                    <a:gd name="T0" fmla="*/ 166 w 178"/>
                    <a:gd name="T1" fmla="*/ 12 h 137"/>
                    <a:gd name="T2" fmla="*/ 90 w 178"/>
                    <a:gd name="T3" fmla="*/ 0 h 137"/>
                    <a:gd name="T4" fmla="*/ 15 w 178"/>
                    <a:gd name="T5" fmla="*/ 3 h 137"/>
                    <a:gd name="T6" fmla="*/ 9 w 178"/>
                    <a:gd name="T7" fmla="*/ 15 h 137"/>
                    <a:gd name="T8" fmla="*/ 0 w 178"/>
                    <a:gd name="T9" fmla="*/ 108 h 137"/>
                    <a:gd name="T10" fmla="*/ 6 w 178"/>
                    <a:gd name="T11" fmla="*/ 119 h 137"/>
                    <a:gd name="T12" fmla="*/ 21 w 178"/>
                    <a:gd name="T13" fmla="*/ 125 h 137"/>
                    <a:gd name="T14" fmla="*/ 102 w 178"/>
                    <a:gd name="T15" fmla="*/ 137 h 137"/>
                    <a:gd name="T16" fmla="*/ 165 w 178"/>
                    <a:gd name="T17" fmla="*/ 131 h 137"/>
                    <a:gd name="T18" fmla="*/ 174 w 178"/>
                    <a:gd name="T19" fmla="*/ 125 h 137"/>
                    <a:gd name="T20" fmla="*/ 177 w 178"/>
                    <a:gd name="T21" fmla="*/ 110 h 137"/>
                    <a:gd name="T22" fmla="*/ 178 w 178"/>
                    <a:gd name="T23" fmla="*/ 80 h 137"/>
                    <a:gd name="T24" fmla="*/ 91 w 178"/>
                    <a:gd name="T25" fmla="*/ 80 h 137"/>
                    <a:gd name="T26" fmla="*/ 90 w 178"/>
                    <a:gd name="T27" fmla="*/ 111 h 137"/>
                    <a:gd name="T28" fmla="*/ 78 w 178"/>
                    <a:gd name="T29" fmla="*/ 107 h 137"/>
                    <a:gd name="T30" fmla="*/ 88 w 178"/>
                    <a:gd name="T31" fmla="*/ 17 h 137"/>
                    <a:gd name="T32" fmla="*/ 96 w 178"/>
                    <a:gd name="T33" fmla="*/ 8 h 137"/>
                    <a:gd name="T34" fmla="*/ 90 w 178"/>
                    <a:gd name="T35" fmla="*/ 17 h 137"/>
                    <a:gd name="T36" fmla="*/ 91 w 178"/>
                    <a:gd name="T37" fmla="*/ 29 h 137"/>
                    <a:gd name="T38" fmla="*/ 168 w 178"/>
                    <a:gd name="T39" fmla="*/ 23 h 137"/>
                    <a:gd name="T40" fmla="*/ 166 w 178"/>
                    <a:gd name="T41" fmla="*/ 12 h 1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8"/>
                    <a:gd name="T64" fmla="*/ 0 h 137"/>
                    <a:gd name="T65" fmla="*/ 178 w 178"/>
                    <a:gd name="T66" fmla="*/ 137 h 1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8" h="137">
                      <a:moveTo>
                        <a:pt x="166" y="12"/>
                      </a:moveTo>
                      <a:lnTo>
                        <a:pt x="90" y="0"/>
                      </a:lnTo>
                      <a:lnTo>
                        <a:pt x="15" y="3"/>
                      </a:lnTo>
                      <a:lnTo>
                        <a:pt x="9" y="15"/>
                      </a:lnTo>
                      <a:lnTo>
                        <a:pt x="0" y="108"/>
                      </a:lnTo>
                      <a:lnTo>
                        <a:pt x="6" y="119"/>
                      </a:lnTo>
                      <a:lnTo>
                        <a:pt x="21" y="125"/>
                      </a:lnTo>
                      <a:lnTo>
                        <a:pt x="102" y="137"/>
                      </a:lnTo>
                      <a:lnTo>
                        <a:pt x="165" y="131"/>
                      </a:lnTo>
                      <a:lnTo>
                        <a:pt x="174" y="125"/>
                      </a:lnTo>
                      <a:lnTo>
                        <a:pt x="177" y="110"/>
                      </a:lnTo>
                      <a:lnTo>
                        <a:pt x="178" y="80"/>
                      </a:lnTo>
                      <a:lnTo>
                        <a:pt x="91" y="80"/>
                      </a:lnTo>
                      <a:lnTo>
                        <a:pt x="90" y="111"/>
                      </a:lnTo>
                      <a:lnTo>
                        <a:pt x="78" y="107"/>
                      </a:lnTo>
                      <a:lnTo>
                        <a:pt x="88" y="17"/>
                      </a:lnTo>
                      <a:lnTo>
                        <a:pt x="96" y="8"/>
                      </a:lnTo>
                      <a:lnTo>
                        <a:pt x="90" y="17"/>
                      </a:lnTo>
                      <a:lnTo>
                        <a:pt x="91" y="29"/>
                      </a:lnTo>
                      <a:lnTo>
                        <a:pt x="168" y="23"/>
                      </a:lnTo>
                      <a:lnTo>
                        <a:pt x="166" y="1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79" name="Line 438"/>
                <p:cNvSpPr>
                  <a:spLocks noChangeShapeType="1"/>
                </p:cNvSpPr>
                <p:nvPr/>
              </p:nvSpPr>
              <p:spPr bwMode="auto">
                <a:xfrm>
                  <a:off x="911" y="1797"/>
                  <a:ext cx="66" cy="14"/>
                </a:xfrm>
                <a:prstGeom prst="line">
                  <a:avLst/>
                </a:prstGeom>
                <a:noFill/>
                <a:ln w="9525">
                  <a:solidFill>
                    <a:schemeClr val="tx1"/>
                  </a:solidFill>
                  <a:round/>
                  <a:headEnd/>
                  <a:tailEnd/>
                </a:ln>
              </p:spPr>
              <p:txBody>
                <a:bodyPr/>
                <a:lstStyle/>
                <a:p>
                  <a:endParaRPr lang="en-US" dirty="0"/>
                </a:p>
              </p:txBody>
            </p:sp>
            <p:sp>
              <p:nvSpPr>
                <p:cNvPr id="186480" name="Line 439"/>
                <p:cNvSpPr>
                  <a:spLocks noChangeShapeType="1"/>
                </p:cNvSpPr>
                <p:nvPr/>
              </p:nvSpPr>
              <p:spPr bwMode="auto">
                <a:xfrm flipH="1">
                  <a:off x="833" y="1793"/>
                  <a:ext cx="54" cy="6"/>
                </a:xfrm>
                <a:prstGeom prst="line">
                  <a:avLst/>
                </a:prstGeom>
                <a:noFill/>
                <a:ln w="9525">
                  <a:solidFill>
                    <a:schemeClr val="tx1"/>
                  </a:solidFill>
                  <a:round/>
                  <a:headEnd/>
                  <a:tailEnd/>
                </a:ln>
              </p:spPr>
              <p:txBody>
                <a:bodyPr/>
                <a:lstStyle/>
                <a:p>
                  <a:endParaRPr lang="en-US" dirty="0"/>
                </a:p>
              </p:txBody>
            </p:sp>
          </p:grpSp>
          <p:sp>
            <p:nvSpPr>
              <p:cNvPr id="186476" name="Rectangle 757"/>
              <p:cNvSpPr>
                <a:spLocks noChangeArrowheads="1"/>
              </p:cNvSpPr>
              <p:nvPr/>
            </p:nvSpPr>
            <p:spPr bwMode="auto">
              <a:xfrm rot="60000">
                <a:off x="1559" y="1775"/>
                <a:ext cx="741" cy="59"/>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6591" name="Group 431"/>
            <p:cNvGrpSpPr>
              <a:grpSpLocks/>
            </p:cNvGrpSpPr>
            <p:nvPr/>
          </p:nvGrpSpPr>
          <p:grpSpPr bwMode="auto">
            <a:xfrm>
              <a:off x="2506665" y="2620957"/>
              <a:ext cx="654050" cy="693735"/>
              <a:chOff x="1644" y="1714"/>
              <a:chExt cx="382" cy="402"/>
            </a:xfrm>
          </p:grpSpPr>
          <p:sp>
            <p:nvSpPr>
              <p:cNvPr id="186469" name="Freeform 427"/>
              <p:cNvSpPr>
                <a:spLocks/>
              </p:cNvSpPr>
              <p:nvPr/>
            </p:nvSpPr>
            <p:spPr bwMode="auto">
              <a:xfrm>
                <a:off x="1704" y="1720"/>
                <a:ext cx="310" cy="314"/>
              </a:xfrm>
              <a:custGeom>
                <a:avLst/>
                <a:gdLst>
                  <a:gd name="T0" fmla="*/ 302 w 310"/>
                  <a:gd name="T1" fmla="*/ 12 h 314"/>
                  <a:gd name="T2" fmla="*/ 284 w 310"/>
                  <a:gd name="T3" fmla="*/ 12 h 314"/>
                  <a:gd name="T4" fmla="*/ 266 w 310"/>
                  <a:gd name="T5" fmla="*/ 0 h 314"/>
                  <a:gd name="T6" fmla="*/ 248 w 310"/>
                  <a:gd name="T7" fmla="*/ 8 h 314"/>
                  <a:gd name="T8" fmla="*/ 222 w 310"/>
                  <a:gd name="T9" fmla="*/ 32 h 314"/>
                  <a:gd name="T10" fmla="*/ 0 w 310"/>
                  <a:gd name="T11" fmla="*/ 306 h 314"/>
                  <a:gd name="T12" fmla="*/ 10 w 310"/>
                  <a:gd name="T13" fmla="*/ 314 h 314"/>
                  <a:gd name="T14" fmla="*/ 256 w 310"/>
                  <a:gd name="T15" fmla="*/ 48 h 314"/>
                  <a:gd name="T16" fmla="*/ 270 w 310"/>
                  <a:gd name="T17" fmla="*/ 34 h 314"/>
                  <a:gd name="T18" fmla="*/ 282 w 310"/>
                  <a:gd name="T19" fmla="*/ 38 h 314"/>
                  <a:gd name="T20" fmla="*/ 292 w 310"/>
                  <a:gd name="T21" fmla="*/ 46 h 314"/>
                  <a:gd name="T22" fmla="*/ 304 w 310"/>
                  <a:gd name="T23" fmla="*/ 38 h 314"/>
                  <a:gd name="T24" fmla="*/ 310 w 310"/>
                  <a:gd name="T25" fmla="*/ 24 h 314"/>
                  <a:gd name="T26" fmla="*/ 302 w 310"/>
                  <a:gd name="T27" fmla="*/ 12 h 3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314"/>
                  <a:gd name="T44" fmla="*/ 310 w 310"/>
                  <a:gd name="T45" fmla="*/ 314 h 3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314">
                    <a:moveTo>
                      <a:pt x="302" y="12"/>
                    </a:moveTo>
                    <a:lnTo>
                      <a:pt x="284" y="12"/>
                    </a:lnTo>
                    <a:lnTo>
                      <a:pt x="266" y="0"/>
                    </a:lnTo>
                    <a:lnTo>
                      <a:pt x="248" y="8"/>
                    </a:lnTo>
                    <a:lnTo>
                      <a:pt x="222" y="32"/>
                    </a:lnTo>
                    <a:lnTo>
                      <a:pt x="0" y="306"/>
                    </a:lnTo>
                    <a:lnTo>
                      <a:pt x="10" y="314"/>
                    </a:lnTo>
                    <a:lnTo>
                      <a:pt x="256" y="48"/>
                    </a:lnTo>
                    <a:lnTo>
                      <a:pt x="270" y="34"/>
                    </a:lnTo>
                    <a:lnTo>
                      <a:pt x="282" y="38"/>
                    </a:lnTo>
                    <a:lnTo>
                      <a:pt x="292" y="46"/>
                    </a:lnTo>
                    <a:lnTo>
                      <a:pt x="304" y="38"/>
                    </a:lnTo>
                    <a:lnTo>
                      <a:pt x="310" y="24"/>
                    </a:lnTo>
                    <a:lnTo>
                      <a:pt x="302" y="1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70" name="Freeform 428"/>
              <p:cNvSpPr>
                <a:spLocks/>
              </p:cNvSpPr>
              <p:nvPr/>
            </p:nvSpPr>
            <p:spPr bwMode="auto">
              <a:xfrm>
                <a:off x="1644" y="1906"/>
                <a:ext cx="210" cy="210"/>
              </a:xfrm>
              <a:custGeom>
                <a:avLst/>
                <a:gdLst>
                  <a:gd name="T0" fmla="*/ 0 w 210"/>
                  <a:gd name="T1" fmla="*/ 192 h 210"/>
                  <a:gd name="T2" fmla="*/ 194 w 210"/>
                  <a:gd name="T3" fmla="*/ 0 h 210"/>
                  <a:gd name="T4" fmla="*/ 210 w 210"/>
                  <a:gd name="T5" fmla="*/ 20 h 210"/>
                  <a:gd name="T6" fmla="*/ 24 w 210"/>
                  <a:gd name="T7" fmla="*/ 210 h 210"/>
                  <a:gd name="T8" fmla="*/ 0 w 210"/>
                  <a:gd name="T9" fmla="*/ 192 h 210"/>
                  <a:gd name="T10" fmla="*/ 0 60000 65536"/>
                  <a:gd name="T11" fmla="*/ 0 60000 65536"/>
                  <a:gd name="T12" fmla="*/ 0 60000 65536"/>
                  <a:gd name="T13" fmla="*/ 0 60000 65536"/>
                  <a:gd name="T14" fmla="*/ 0 60000 65536"/>
                  <a:gd name="T15" fmla="*/ 0 w 210"/>
                  <a:gd name="T16" fmla="*/ 0 h 210"/>
                  <a:gd name="T17" fmla="*/ 210 w 210"/>
                  <a:gd name="T18" fmla="*/ 210 h 210"/>
                </a:gdLst>
                <a:ahLst/>
                <a:cxnLst>
                  <a:cxn ang="T10">
                    <a:pos x="T0" y="T1"/>
                  </a:cxn>
                  <a:cxn ang="T11">
                    <a:pos x="T2" y="T3"/>
                  </a:cxn>
                  <a:cxn ang="T12">
                    <a:pos x="T4" y="T5"/>
                  </a:cxn>
                  <a:cxn ang="T13">
                    <a:pos x="T6" y="T7"/>
                  </a:cxn>
                  <a:cxn ang="T14">
                    <a:pos x="T8" y="T9"/>
                  </a:cxn>
                </a:cxnLst>
                <a:rect l="T15" t="T16" r="T17" b="T18"/>
                <a:pathLst>
                  <a:path w="210" h="210">
                    <a:moveTo>
                      <a:pt x="0" y="192"/>
                    </a:moveTo>
                    <a:lnTo>
                      <a:pt x="194" y="0"/>
                    </a:lnTo>
                    <a:lnTo>
                      <a:pt x="210" y="20"/>
                    </a:lnTo>
                    <a:lnTo>
                      <a:pt x="24" y="210"/>
                    </a:lnTo>
                    <a:lnTo>
                      <a:pt x="0"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6471" name="Freeform 429"/>
              <p:cNvSpPr>
                <a:spLocks/>
              </p:cNvSpPr>
              <p:nvPr/>
            </p:nvSpPr>
            <p:spPr bwMode="auto">
              <a:xfrm>
                <a:off x="1972" y="1714"/>
                <a:ext cx="54" cy="66"/>
              </a:xfrm>
              <a:custGeom>
                <a:avLst/>
                <a:gdLst>
                  <a:gd name="T0" fmla="*/ 6 w 54"/>
                  <a:gd name="T1" fmla="*/ 40 h 66"/>
                  <a:gd name="T2" fmla="*/ 16 w 54"/>
                  <a:gd name="T3" fmla="*/ 64 h 66"/>
                  <a:gd name="T4" fmla="*/ 32 w 54"/>
                  <a:gd name="T5" fmla="*/ 66 h 66"/>
                  <a:gd name="T6" fmla="*/ 48 w 54"/>
                  <a:gd name="T7" fmla="*/ 48 h 66"/>
                  <a:gd name="T8" fmla="*/ 54 w 54"/>
                  <a:gd name="T9" fmla="*/ 16 h 66"/>
                  <a:gd name="T10" fmla="*/ 38 w 54"/>
                  <a:gd name="T11" fmla="*/ 6 h 66"/>
                  <a:gd name="T12" fmla="*/ 22 w 54"/>
                  <a:gd name="T13" fmla="*/ 0 h 66"/>
                  <a:gd name="T14" fmla="*/ 0 w 54"/>
                  <a:gd name="T15" fmla="*/ 12 h 66"/>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66"/>
                  <a:gd name="T26" fmla="*/ 54 w 5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66">
                    <a:moveTo>
                      <a:pt x="6" y="40"/>
                    </a:moveTo>
                    <a:lnTo>
                      <a:pt x="16" y="64"/>
                    </a:lnTo>
                    <a:lnTo>
                      <a:pt x="32" y="66"/>
                    </a:lnTo>
                    <a:lnTo>
                      <a:pt x="48" y="48"/>
                    </a:lnTo>
                    <a:lnTo>
                      <a:pt x="54" y="16"/>
                    </a:lnTo>
                    <a:lnTo>
                      <a:pt x="38" y="6"/>
                    </a:lnTo>
                    <a:lnTo>
                      <a:pt x="22" y="0"/>
                    </a:lnTo>
                    <a:lnTo>
                      <a:pt x="0" y="12"/>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6472" name="Freeform 430"/>
              <p:cNvSpPr>
                <a:spLocks/>
              </p:cNvSpPr>
              <p:nvPr/>
            </p:nvSpPr>
            <p:spPr bwMode="auto">
              <a:xfrm>
                <a:off x="1920" y="1756"/>
                <a:ext cx="30" cy="20"/>
              </a:xfrm>
              <a:custGeom>
                <a:avLst/>
                <a:gdLst>
                  <a:gd name="T0" fmla="*/ 0 w 30"/>
                  <a:gd name="T1" fmla="*/ 0 h 20"/>
                  <a:gd name="T2" fmla="*/ 8 w 30"/>
                  <a:gd name="T3" fmla="*/ 18 h 20"/>
                  <a:gd name="T4" fmla="*/ 30 w 30"/>
                  <a:gd name="T5" fmla="*/ 20 h 20"/>
                  <a:gd name="T6" fmla="*/ 0 60000 65536"/>
                  <a:gd name="T7" fmla="*/ 0 60000 65536"/>
                  <a:gd name="T8" fmla="*/ 0 60000 65536"/>
                  <a:gd name="T9" fmla="*/ 0 w 30"/>
                  <a:gd name="T10" fmla="*/ 0 h 20"/>
                  <a:gd name="T11" fmla="*/ 30 w 30"/>
                  <a:gd name="T12" fmla="*/ 20 h 20"/>
                </a:gdLst>
                <a:ahLst/>
                <a:cxnLst>
                  <a:cxn ang="T6">
                    <a:pos x="T0" y="T1"/>
                  </a:cxn>
                  <a:cxn ang="T7">
                    <a:pos x="T2" y="T3"/>
                  </a:cxn>
                  <a:cxn ang="T8">
                    <a:pos x="T4" y="T5"/>
                  </a:cxn>
                </a:cxnLst>
                <a:rect l="T9" t="T10" r="T11" b="T12"/>
                <a:pathLst>
                  <a:path w="30" h="20">
                    <a:moveTo>
                      <a:pt x="0" y="0"/>
                    </a:moveTo>
                    <a:lnTo>
                      <a:pt x="8" y="18"/>
                    </a:lnTo>
                    <a:lnTo>
                      <a:pt x="30" y="2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6468" name="Freeform 776"/>
            <p:cNvSpPr>
              <a:spLocks/>
            </p:cNvSpPr>
            <p:nvPr/>
          </p:nvSpPr>
          <p:spPr bwMode="auto">
            <a:xfrm>
              <a:off x="2166939" y="2947989"/>
              <a:ext cx="157162" cy="881063"/>
            </a:xfrm>
            <a:custGeom>
              <a:avLst/>
              <a:gdLst>
                <a:gd name="T0" fmla="*/ 57150 w 99"/>
                <a:gd name="T1" fmla="*/ 0 h 555"/>
                <a:gd name="T2" fmla="*/ 157162 w 99"/>
                <a:gd name="T3" fmla="*/ 0 h 555"/>
                <a:gd name="T4" fmla="*/ 100012 w 99"/>
                <a:gd name="T5" fmla="*/ 881063 h 555"/>
                <a:gd name="T6" fmla="*/ 0 w 99"/>
                <a:gd name="T7" fmla="*/ 857250 h 555"/>
                <a:gd name="T8" fmla="*/ 57150 w 99"/>
                <a:gd name="T9" fmla="*/ 0 h 555"/>
                <a:gd name="T10" fmla="*/ 0 60000 65536"/>
                <a:gd name="T11" fmla="*/ 0 60000 65536"/>
                <a:gd name="T12" fmla="*/ 0 60000 65536"/>
                <a:gd name="T13" fmla="*/ 0 60000 65536"/>
                <a:gd name="T14" fmla="*/ 0 60000 65536"/>
                <a:gd name="T15" fmla="*/ 0 w 99"/>
                <a:gd name="T16" fmla="*/ 0 h 555"/>
                <a:gd name="T17" fmla="*/ 99 w 99"/>
                <a:gd name="T18" fmla="*/ 555 h 555"/>
              </a:gdLst>
              <a:ahLst/>
              <a:cxnLst>
                <a:cxn ang="T10">
                  <a:pos x="T0" y="T1"/>
                </a:cxn>
                <a:cxn ang="T11">
                  <a:pos x="T2" y="T3"/>
                </a:cxn>
                <a:cxn ang="T12">
                  <a:pos x="T4" y="T5"/>
                </a:cxn>
                <a:cxn ang="T13">
                  <a:pos x="T6" y="T7"/>
                </a:cxn>
                <a:cxn ang="T14">
                  <a:pos x="T8" y="T9"/>
                </a:cxn>
              </a:cxnLst>
              <a:rect l="T15" t="T16" r="T17" b="T18"/>
              <a:pathLst>
                <a:path w="99" h="555">
                  <a:moveTo>
                    <a:pt x="36" y="0"/>
                  </a:moveTo>
                  <a:lnTo>
                    <a:pt x="99" y="0"/>
                  </a:lnTo>
                  <a:lnTo>
                    <a:pt x="63" y="555"/>
                  </a:lnTo>
                  <a:lnTo>
                    <a:pt x="0" y="540"/>
                  </a:lnTo>
                  <a:lnTo>
                    <a:pt x="36" y="0"/>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523</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Vehicle Load Plans (6 of 6)</a:t>
            </a:r>
            <a:endParaRPr lang="en-US" sz="1600" dirty="0" smtClean="0">
              <a:latin typeface="Arial" pitchFamily="34" charset="0"/>
              <a:cs typeface="Arial" pitchFamily="34" charset="0"/>
            </a:endParaRPr>
          </a:p>
        </p:txBody>
      </p:sp>
      <p:sp>
        <p:nvSpPr>
          <p:cNvPr id="1873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187397" name="Rectangle 5"/>
          <p:cNvSpPr>
            <a:spLocks noChangeArrowheads="1"/>
          </p:cNvSpPr>
          <p:nvPr/>
        </p:nvSpPr>
        <p:spPr bwMode="auto">
          <a:xfrm>
            <a:off x="1558925" y="1066800"/>
            <a:ext cx="3749675" cy="369888"/>
          </a:xfrm>
          <a:prstGeom prst="rect">
            <a:avLst/>
          </a:prstGeom>
          <a:noFill/>
          <a:ln w="9525">
            <a:noFill/>
            <a:miter lim="800000"/>
            <a:headEnd/>
            <a:tailEnd/>
          </a:ln>
        </p:spPr>
        <p:txBody>
          <a:bodyPr wrap="none">
            <a:spAutoFit/>
          </a:bodyPr>
          <a:lstStyle/>
          <a:p>
            <a:pPr marL="342900" indent="-342900" algn="ctr">
              <a:spcBef>
                <a:spcPct val="20000"/>
              </a:spcBef>
            </a:pPr>
            <a:r>
              <a:rPr lang="en-US" b="1" u="sng" dirty="0">
                <a:cs typeface="Arial" pitchFamily="34" charset="0"/>
              </a:rPr>
              <a:t>Antennae Rigging, Vehicle Rear</a:t>
            </a:r>
          </a:p>
        </p:txBody>
      </p:sp>
      <p:grpSp>
        <p:nvGrpSpPr>
          <p:cNvPr id="2" name="Group 8"/>
          <p:cNvGrpSpPr>
            <a:grpSpLocks/>
          </p:cNvGrpSpPr>
          <p:nvPr/>
        </p:nvGrpSpPr>
        <p:grpSpPr bwMode="auto">
          <a:xfrm>
            <a:off x="762000" y="2173288"/>
            <a:ext cx="5562600" cy="6437312"/>
            <a:chOff x="1295400" y="1076326"/>
            <a:chExt cx="5562600" cy="6437314"/>
          </a:xfrm>
        </p:grpSpPr>
        <p:sp>
          <p:nvSpPr>
            <p:cNvPr id="187399" name="Freeform 6" descr="Light downward diagonal"/>
            <p:cNvSpPr>
              <a:spLocks/>
            </p:cNvSpPr>
            <p:nvPr/>
          </p:nvSpPr>
          <p:spPr bwMode="auto">
            <a:xfrm>
              <a:off x="3757614" y="6669088"/>
              <a:ext cx="1169987" cy="401637"/>
            </a:xfrm>
            <a:custGeom>
              <a:avLst/>
              <a:gdLst>
                <a:gd name="T0" fmla="*/ 1166940 w 768"/>
                <a:gd name="T1" fmla="*/ 45576 h 282"/>
                <a:gd name="T2" fmla="*/ 1166940 w 768"/>
                <a:gd name="T3" fmla="*/ 401637 h 282"/>
                <a:gd name="T4" fmla="*/ 1038973 w 768"/>
                <a:gd name="T5" fmla="*/ 401637 h 282"/>
                <a:gd name="T6" fmla="*/ 932333 w 768"/>
                <a:gd name="T7" fmla="*/ 390243 h 282"/>
                <a:gd name="T8" fmla="*/ 828741 w 768"/>
                <a:gd name="T9" fmla="*/ 338970 h 282"/>
                <a:gd name="T10" fmla="*/ 636790 w 768"/>
                <a:gd name="T11" fmla="*/ 239273 h 282"/>
                <a:gd name="T12" fmla="*/ 499682 w 768"/>
                <a:gd name="T13" fmla="*/ 182303 h 282"/>
                <a:gd name="T14" fmla="*/ 365621 w 768"/>
                <a:gd name="T15" fmla="*/ 150970 h 282"/>
                <a:gd name="T16" fmla="*/ 240700 w 768"/>
                <a:gd name="T17" fmla="*/ 122485 h 282"/>
                <a:gd name="T18" fmla="*/ 0 w 768"/>
                <a:gd name="T19" fmla="*/ 108243 h 282"/>
                <a:gd name="T20" fmla="*/ 60937 w 768"/>
                <a:gd name="T21" fmla="*/ 0 h 282"/>
                <a:gd name="T22" fmla="*/ 1169987 w 768"/>
                <a:gd name="T23" fmla="*/ 19939 h 282"/>
                <a:gd name="T24" fmla="*/ 1166940 w 768"/>
                <a:gd name="T25" fmla="*/ 45576 h 2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282"/>
                <a:gd name="T41" fmla="*/ 768 w 768"/>
                <a:gd name="T42" fmla="*/ 282 h 2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282">
                  <a:moveTo>
                    <a:pt x="766" y="32"/>
                  </a:moveTo>
                  <a:lnTo>
                    <a:pt x="766" y="282"/>
                  </a:lnTo>
                  <a:lnTo>
                    <a:pt x="682" y="282"/>
                  </a:lnTo>
                  <a:lnTo>
                    <a:pt x="612" y="274"/>
                  </a:lnTo>
                  <a:lnTo>
                    <a:pt x="544" y="238"/>
                  </a:lnTo>
                  <a:lnTo>
                    <a:pt x="418" y="168"/>
                  </a:lnTo>
                  <a:lnTo>
                    <a:pt x="328" y="128"/>
                  </a:lnTo>
                  <a:lnTo>
                    <a:pt x="240" y="106"/>
                  </a:lnTo>
                  <a:lnTo>
                    <a:pt x="158" y="86"/>
                  </a:lnTo>
                  <a:lnTo>
                    <a:pt x="0" y="76"/>
                  </a:lnTo>
                  <a:lnTo>
                    <a:pt x="40" y="0"/>
                  </a:lnTo>
                  <a:lnTo>
                    <a:pt x="768" y="14"/>
                  </a:lnTo>
                  <a:lnTo>
                    <a:pt x="766" y="32"/>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400" name="Freeform 7" descr="Light downward diagonal"/>
            <p:cNvSpPr>
              <a:spLocks/>
            </p:cNvSpPr>
            <p:nvPr/>
          </p:nvSpPr>
          <p:spPr bwMode="auto">
            <a:xfrm>
              <a:off x="1971676" y="6661150"/>
              <a:ext cx="1109663" cy="401639"/>
            </a:xfrm>
            <a:custGeom>
              <a:avLst/>
              <a:gdLst>
                <a:gd name="T0" fmla="*/ 3049 w 728"/>
                <a:gd name="T1" fmla="*/ 45576 h 282"/>
                <a:gd name="T2" fmla="*/ 3049 w 728"/>
                <a:gd name="T3" fmla="*/ 401639 h 282"/>
                <a:gd name="T4" fmla="*/ 131087 w 728"/>
                <a:gd name="T5" fmla="*/ 401639 h 282"/>
                <a:gd name="T6" fmla="*/ 237785 w 728"/>
                <a:gd name="T7" fmla="*/ 390245 h 282"/>
                <a:gd name="T8" fmla="*/ 341435 w 728"/>
                <a:gd name="T9" fmla="*/ 338972 h 282"/>
                <a:gd name="T10" fmla="*/ 533492 w 728"/>
                <a:gd name="T11" fmla="*/ 239274 h 282"/>
                <a:gd name="T12" fmla="*/ 670675 w 728"/>
                <a:gd name="T13" fmla="*/ 182304 h 282"/>
                <a:gd name="T14" fmla="*/ 804811 w 728"/>
                <a:gd name="T15" fmla="*/ 150971 h 282"/>
                <a:gd name="T16" fmla="*/ 929800 w 728"/>
                <a:gd name="T17" fmla="*/ 122486 h 282"/>
                <a:gd name="T18" fmla="*/ 1100517 w 728"/>
                <a:gd name="T19" fmla="*/ 111092 h 282"/>
                <a:gd name="T20" fmla="*/ 1109663 w 728"/>
                <a:gd name="T21" fmla="*/ 0 h 282"/>
                <a:gd name="T22" fmla="*/ 0 w 728"/>
                <a:gd name="T23" fmla="*/ 19940 h 282"/>
                <a:gd name="T24" fmla="*/ 3049 w 728"/>
                <a:gd name="T25" fmla="*/ 45576 h 2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8"/>
                <a:gd name="T40" fmla="*/ 0 h 282"/>
                <a:gd name="T41" fmla="*/ 728 w 728"/>
                <a:gd name="T42" fmla="*/ 282 h 2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8" h="282">
                  <a:moveTo>
                    <a:pt x="2" y="32"/>
                  </a:moveTo>
                  <a:lnTo>
                    <a:pt x="2" y="282"/>
                  </a:lnTo>
                  <a:lnTo>
                    <a:pt x="86" y="282"/>
                  </a:lnTo>
                  <a:lnTo>
                    <a:pt x="156" y="274"/>
                  </a:lnTo>
                  <a:lnTo>
                    <a:pt x="224" y="238"/>
                  </a:lnTo>
                  <a:lnTo>
                    <a:pt x="350" y="168"/>
                  </a:lnTo>
                  <a:lnTo>
                    <a:pt x="440" y="128"/>
                  </a:lnTo>
                  <a:lnTo>
                    <a:pt x="528" y="106"/>
                  </a:lnTo>
                  <a:lnTo>
                    <a:pt x="610" y="86"/>
                  </a:lnTo>
                  <a:lnTo>
                    <a:pt x="722" y="78"/>
                  </a:lnTo>
                  <a:lnTo>
                    <a:pt x="728" y="0"/>
                  </a:lnTo>
                  <a:lnTo>
                    <a:pt x="0" y="14"/>
                  </a:lnTo>
                  <a:lnTo>
                    <a:pt x="2" y="32"/>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nvGrpSpPr>
            <p:cNvPr id="3" name="Group 8"/>
            <p:cNvGrpSpPr>
              <a:grpSpLocks/>
            </p:cNvGrpSpPr>
            <p:nvPr/>
          </p:nvGrpSpPr>
          <p:grpSpPr bwMode="auto">
            <a:xfrm rot="5400000">
              <a:off x="4504531" y="6592095"/>
              <a:ext cx="1341439" cy="501650"/>
              <a:chOff x="1638" y="4971"/>
              <a:chExt cx="1002" cy="303"/>
            </a:xfrm>
          </p:grpSpPr>
          <p:sp>
            <p:nvSpPr>
              <p:cNvPr id="187918" name="AutoShape 9"/>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4" name="Group 10"/>
              <p:cNvGrpSpPr>
                <a:grpSpLocks/>
              </p:cNvGrpSpPr>
              <p:nvPr/>
            </p:nvGrpSpPr>
            <p:grpSpPr bwMode="auto">
              <a:xfrm>
                <a:off x="1662" y="5047"/>
                <a:ext cx="966" cy="65"/>
                <a:chOff x="1662" y="5047"/>
                <a:chExt cx="966" cy="65"/>
              </a:xfrm>
            </p:grpSpPr>
            <p:grpSp>
              <p:nvGrpSpPr>
                <p:cNvPr id="5" name="Group 11"/>
                <p:cNvGrpSpPr>
                  <a:grpSpLocks/>
                </p:cNvGrpSpPr>
                <p:nvPr/>
              </p:nvGrpSpPr>
              <p:grpSpPr bwMode="auto">
                <a:xfrm>
                  <a:off x="1662" y="5048"/>
                  <a:ext cx="192" cy="64"/>
                  <a:chOff x="1662" y="5048"/>
                  <a:chExt cx="192" cy="64"/>
                </a:xfrm>
              </p:grpSpPr>
              <p:sp>
                <p:nvSpPr>
                  <p:cNvPr id="188000" name="AutoShape 1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8001" name="AutoShape 1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8002" name="AutoShape 1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6" name="Group 15"/>
                <p:cNvGrpSpPr>
                  <a:grpSpLocks/>
                </p:cNvGrpSpPr>
                <p:nvPr/>
              </p:nvGrpSpPr>
              <p:grpSpPr bwMode="auto">
                <a:xfrm>
                  <a:off x="1856" y="5048"/>
                  <a:ext cx="192" cy="64"/>
                  <a:chOff x="1662" y="5048"/>
                  <a:chExt cx="192" cy="64"/>
                </a:xfrm>
              </p:grpSpPr>
              <p:sp>
                <p:nvSpPr>
                  <p:cNvPr id="187997" name="AutoShape 1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8" name="AutoShape 1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9" name="AutoShape 1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7" name="Group 19"/>
                <p:cNvGrpSpPr>
                  <a:grpSpLocks/>
                </p:cNvGrpSpPr>
                <p:nvPr/>
              </p:nvGrpSpPr>
              <p:grpSpPr bwMode="auto">
                <a:xfrm>
                  <a:off x="2047" y="5048"/>
                  <a:ext cx="192" cy="64"/>
                  <a:chOff x="1662" y="5048"/>
                  <a:chExt cx="192" cy="64"/>
                </a:xfrm>
              </p:grpSpPr>
              <p:sp>
                <p:nvSpPr>
                  <p:cNvPr id="187994" name="AutoShape 2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5" name="AutoShape 2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6" name="AutoShape 2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8" name="Group 23"/>
                <p:cNvGrpSpPr>
                  <a:grpSpLocks/>
                </p:cNvGrpSpPr>
                <p:nvPr/>
              </p:nvGrpSpPr>
              <p:grpSpPr bwMode="auto">
                <a:xfrm>
                  <a:off x="2242" y="5047"/>
                  <a:ext cx="192" cy="64"/>
                  <a:chOff x="1662" y="5048"/>
                  <a:chExt cx="192" cy="64"/>
                </a:xfrm>
              </p:grpSpPr>
              <p:sp>
                <p:nvSpPr>
                  <p:cNvPr id="187991" name="AutoShape 2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2" name="AutoShape 2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3" name="AutoShape 2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9" name="Group 27"/>
                <p:cNvGrpSpPr>
                  <a:grpSpLocks/>
                </p:cNvGrpSpPr>
                <p:nvPr/>
              </p:nvGrpSpPr>
              <p:grpSpPr bwMode="auto">
                <a:xfrm>
                  <a:off x="2436" y="5047"/>
                  <a:ext cx="192" cy="64"/>
                  <a:chOff x="1662" y="5048"/>
                  <a:chExt cx="192" cy="64"/>
                </a:xfrm>
              </p:grpSpPr>
              <p:sp>
                <p:nvSpPr>
                  <p:cNvPr id="187988" name="AutoShape 2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89" name="AutoShape 2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90" name="AutoShape 3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0" name="Group 31"/>
              <p:cNvGrpSpPr>
                <a:grpSpLocks/>
              </p:cNvGrpSpPr>
              <p:nvPr/>
            </p:nvGrpSpPr>
            <p:grpSpPr bwMode="auto">
              <a:xfrm flipV="1">
                <a:off x="1665" y="5130"/>
                <a:ext cx="966" cy="65"/>
                <a:chOff x="1662" y="5047"/>
                <a:chExt cx="966" cy="65"/>
              </a:xfrm>
            </p:grpSpPr>
            <p:grpSp>
              <p:nvGrpSpPr>
                <p:cNvPr id="11" name="Group 32"/>
                <p:cNvGrpSpPr>
                  <a:grpSpLocks/>
                </p:cNvGrpSpPr>
                <p:nvPr/>
              </p:nvGrpSpPr>
              <p:grpSpPr bwMode="auto">
                <a:xfrm>
                  <a:off x="1662" y="5048"/>
                  <a:ext cx="192" cy="64"/>
                  <a:chOff x="1662" y="5048"/>
                  <a:chExt cx="192" cy="64"/>
                </a:xfrm>
              </p:grpSpPr>
              <p:sp>
                <p:nvSpPr>
                  <p:cNvPr id="187980" name="AutoShape 3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81" name="AutoShape 3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82" name="AutoShape 3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2" name="Group 36"/>
                <p:cNvGrpSpPr>
                  <a:grpSpLocks/>
                </p:cNvGrpSpPr>
                <p:nvPr/>
              </p:nvGrpSpPr>
              <p:grpSpPr bwMode="auto">
                <a:xfrm>
                  <a:off x="1856" y="5048"/>
                  <a:ext cx="192" cy="64"/>
                  <a:chOff x="1662" y="5048"/>
                  <a:chExt cx="192" cy="64"/>
                </a:xfrm>
              </p:grpSpPr>
              <p:sp>
                <p:nvSpPr>
                  <p:cNvPr id="187977" name="AutoShape 3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8" name="AutoShape 3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9" name="AutoShape 3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3" name="Group 40"/>
                <p:cNvGrpSpPr>
                  <a:grpSpLocks/>
                </p:cNvGrpSpPr>
                <p:nvPr/>
              </p:nvGrpSpPr>
              <p:grpSpPr bwMode="auto">
                <a:xfrm>
                  <a:off x="2047" y="5048"/>
                  <a:ext cx="192" cy="64"/>
                  <a:chOff x="1662" y="5048"/>
                  <a:chExt cx="192" cy="64"/>
                </a:xfrm>
              </p:grpSpPr>
              <p:sp>
                <p:nvSpPr>
                  <p:cNvPr id="187974" name="AutoShape 4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5" name="AutoShape 4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6" name="AutoShape 4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4" name="Group 44"/>
                <p:cNvGrpSpPr>
                  <a:grpSpLocks/>
                </p:cNvGrpSpPr>
                <p:nvPr/>
              </p:nvGrpSpPr>
              <p:grpSpPr bwMode="auto">
                <a:xfrm>
                  <a:off x="2242" y="5047"/>
                  <a:ext cx="192" cy="64"/>
                  <a:chOff x="1662" y="5048"/>
                  <a:chExt cx="192" cy="64"/>
                </a:xfrm>
              </p:grpSpPr>
              <p:sp>
                <p:nvSpPr>
                  <p:cNvPr id="187971" name="AutoShape 4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2" name="AutoShape 4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3" name="AutoShape 4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5" name="Group 48"/>
                <p:cNvGrpSpPr>
                  <a:grpSpLocks/>
                </p:cNvGrpSpPr>
                <p:nvPr/>
              </p:nvGrpSpPr>
              <p:grpSpPr bwMode="auto">
                <a:xfrm>
                  <a:off x="2436" y="5047"/>
                  <a:ext cx="192" cy="64"/>
                  <a:chOff x="1662" y="5048"/>
                  <a:chExt cx="192" cy="64"/>
                </a:xfrm>
              </p:grpSpPr>
              <p:sp>
                <p:nvSpPr>
                  <p:cNvPr id="187968" name="AutoShape 4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69" name="AutoShape 5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70" name="AutoShape 5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6" name="Group 52"/>
              <p:cNvGrpSpPr>
                <a:grpSpLocks/>
              </p:cNvGrpSpPr>
              <p:nvPr/>
            </p:nvGrpSpPr>
            <p:grpSpPr bwMode="auto">
              <a:xfrm flipV="1">
                <a:off x="1663" y="4990"/>
                <a:ext cx="966" cy="42"/>
                <a:chOff x="1662" y="5047"/>
                <a:chExt cx="966" cy="65"/>
              </a:xfrm>
            </p:grpSpPr>
            <p:grpSp>
              <p:nvGrpSpPr>
                <p:cNvPr id="17" name="Group 53"/>
                <p:cNvGrpSpPr>
                  <a:grpSpLocks/>
                </p:cNvGrpSpPr>
                <p:nvPr/>
              </p:nvGrpSpPr>
              <p:grpSpPr bwMode="auto">
                <a:xfrm>
                  <a:off x="1662" y="5048"/>
                  <a:ext cx="192" cy="64"/>
                  <a:chOff x="1662" y="5048"/>
                  <a:chExt cx="192" cy="64"/>
                </a:xfrm>
              </p:grpSpPr>
              <p:sp>
                <p:nvSpPr>
                  <p:cNvPr id="187960" name="AutoShape 5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61" name="AutoShape 5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62" name="AutoShape 5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 name="Group 57"/>
                <p:cNvGrpSpPr>
                  <a:grpSpLocks/>
                </p:cNvGrpSpPr>
                <p:nvPr/>
              </p:nvGrpSpPr>
              <p:grpSpPr bwMode="auto">
                <a:xfrm>
                  <a:off x="1856" y="5048"/>
                  <a:ext cx="192" cy="64"/>
                  <a:chOff x="1662" y="5048"/>
                  <a:chExt cx="192" cy="64"/>
                </a:xfrm>
              </p:grpSpPr>
              <p:sp>
                <p:nvSpPr>
                  <p:cNvPr id="187957" name="AutoShape 5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8" name="AutoShape 5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9" name="AutoShape 6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9" name="Group 61"/>
                <p:cNvGrpSpPr>
                  <a:grpSpLocks/>
                </p:cNvGrpSpPr>
                <p:nvPr/>
              </p:nvGrpSpPr>
              <p:grpSpPr bwMode="auto">
                <a:xfrm>
                  <a:off x="2047" y="5048"/>
                  <a:ext cx="192" cy="64"/>
                  <a:chOff x="1662" y="5048"/>
                  <a:chExt cx="192" cy="64"/>
                </a:xfrm>
              </p:grpSpPr>
              <p:sp>
                <p:nvSpPr>
                  <p:cNvPr id="187954" name="AutoShape 6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5" name="AutoShape 6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6" name="AutoShape 6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0" name="Group 65"/>
                <p:cNvGrpSpPr>
                  <a:grpSpLocks/>
                </p:cNvGrpSpPr>
                <p:nvPr/>
              </p:nvGrpSpPr>
              <p:grpSpPr bwMode="auto">
                <a:xfrm>
                  <a:off x="2242" y="5047"/>
                  <a:ext cx="192" cy="64"/>
                  <a:chOff x="1662" y="5048"/>
                  <a:chExt cx="192" cy="64"/>
                </a:xfrm>
              </p:grpSpPr>
              <p:sp>
                <p:nvSpPr>
                  <p:cNvPr id="187951" name="AutoShape 6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2" name="AutoShape 6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3" name="AutoShape 6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1" name="Group 69"/>
                <p:cNvGrpSpPr>
                  <a:grpSpLocks/>
                </p:cNvGrpSpPr>
                <p:nvPr/>
              </p:nvGrpSpPr>
              <p:grpSpPr bwMode="auto">
                <a:xfrm>
                  <a:off x="2436" y="5047"/>
                  <a:ext cx="192" cy="64"/>
                  <a:chOff x="1662" y="5048"/>
                  <a:chExt cx="192" cy="64"/>
                </a:xfrm>
              </p:grpSpPr>
              <p:sp>
                <p:nvSpPr>
                  <p:cNvPr id="187948" name="AutoShape 7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49" name="AutoShape 7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50" name="AutoShape 7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22" name="Group 73"/>
              <p:cNvGrpSpPr>
                <a:grpSpLocks/>
              </p:cNvGrpSpPr>
              <p:nvPr/>
            </p:nvGrpSpPr>
            <p:grpSpPr bwMode="auto">
              <a:xfrm>
                <a:off x="1665" y="5213"/>
                <a:ext cx="966" cy="42"/>
                <a:chOff x="1662" y="5047"/>
                <a:chExt cx="966" cy="65"/>
              </a:xfrm>
            </p:grpSpPr>
            <p:grpSp>
              <p:nvGrpSpPr>
                <p:cNvPr id="23" name="Group 74"/>
                <p:cNvGrpSpPr>
                  <a:grpSpLocks/>
                </p:cNvGrpSpPr>
                <p:nvPr/>
              </p:nvGrpSpPr>
              <p:grpSpPr bwMode="auto">
                <a:xfrm>
                  <a:off x="1662" y="5048"/>
                  <a:ext cx="192" cy="64"/>
                  <a:chOff x="1662" y="5048"/>
                  <a:chExt cx="192" cy="64"/>
                </a:xfrm>
              </p:grpSpPr>
              <p:sp>
                <p:nvSpPr>
                  <p:cNvPr id="187940" name="AutoShape 7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41" name="AutoShape 7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42" name="AutoShape 7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4" name="Group 78"/>
                <p:cNvGrpSpPr>
                  <a:grpSpLocks/>
                </p:cNvGrpSpPr>
                <p:nvPr/>
              </p:nvGrpSpPr>
              <p:grpSpPr bwMode="auto">
                <a:xfrm>
                  <a:off x="1856" y="5048"/>
                  <a:ext cx="192" cy="64"/>
                  <a:chOff x="1662" y="5048"/>
                  <a:chExt cx="192" cy="64"/>
                </a:xfrm>
              </p:grpSpPr>
              <p:sp>
                <p:nvSpPr>
                  <p:cNvPr id="187937" name="AutoShape 7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8" name="AutoShape 8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9" name="AutoShape 8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5" name="Group 82"/>
                <p:cNvGrpSpPr>
                  <a:grpSpLocks/>
                </p:cNvGrpSpPr>
                <p:nvPr/>
              </p:nvGrpSpPr>
              <p:grpSpPr bwMode="auto">
                <a:xfrm>
                  <a:off x="2047" y="5048"/>
                  <a:ext cx="192" cy="64"/>
                  <a:chOff x="1662" y="5048"/>
                  <a:chExt cx="192" cy="64"/>
                </a:xfrm>
              </p:grpSpPr>
              <p:sp>
                <p:nvSpPr>
                  <p:cNvPr id="187934" name="AutoShape 8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5" name="AutoShape 8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6" name="AutoShape 8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6" name="Group 86"/>
                <p:cNvGrpSpPr>
                  <a:grpSpLocks/>
                </p:cNvGrpSpPr>
                <p:nvPr/>
              </p:nvGrpSpPr>
              <p:grpSpPr bwMode="auto">
                <a:xfrm>
                  <a:off x="2242" y="5047"/>
                  <a:ext cx="192" cy="64"/>
                  <a:chOff x="1662" y="5048"/>
                  <a:chExt cx="192" cy="64"/>
                </a:xfrm>
              </p:grpSpPr>
              <p:sp>
                <p:nvSpPr>
                  <p:cNvPr id="187931" name="AutoShape 8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2" name="AutoShape 8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3" name="AutoShape 8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27" name="Group 90"/>
                <p:cNvGrpSpPr>
                  <a:grpSpLocks/>
                </p:cNvGrpSpPr>
                <p:nvPr/>
              </p:nvGrpSpPr>
              <p:grpSpPr bwMode="auto">
                <a:xfrm>
                  <a:off x="2436" y="5047"/>
                  <a:ext cx="192" cy="64"/>
                  <a:chOff x="1662" y="5048"/>
                  <a:chExt cx="192" cy="64"/>
                </a:xfrm>
              </p:grpSpPr>
              <p:sp>
                <p:nvSpPr>
                  <p:cNvPr id="187928" name="AutoShape 9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29" name="AutoShape 9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30" name="AutoShape 9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grpSp>
          <p:nvGrpSpPr>
            <p:cNvPr id="28" name="Group 94"/>
            <p:cNvGrpSpPr>
              <a:grpSpLocks/>
            </p:cNvGrpSpPr>
            <p:nvPr/>
          </p:nvGrpSpPr>
          <p:grpSpPr bwMode="auto">
            <a:xfrm rot="5400000">
              <a:off x="1055688" y="6592889"/>
              <a:ext cx="1341439" cy="500063"/>
              <a:chOff x="1638" y="4971"/>
              <a:chExt cx="1002" cy="303"/>
            </a:xfrm>
          </p:grpSpPr>
          <p:sp>
            <p:nvSpPr>
              <p:cNvPr id="187833" name="AutoShape 95"/>
              <p:cNvSpPr>
                <a:spLocks noChangeArrowheads="1"/>
              </p:cNvSpPr>
              <p:nvPr/>
            </p:nvSpPr>
            <p:spPr bwMode="auto">
              <a:xfrm>
                <a:off x="1638" y="4971"/>
                <a:ext cx="1002" cy="303"/>
              </a:xfrm>
              <a:prstGeom prst="roundRect">
                <a:avLst>
                  <a:gd name="adj" fmla="val 16667"/>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nvGrpSpPr>
              <p:cNvPr id="29" name="Group 96"/>
              <p:cNvGrpSpPr>
                <a:grpSpLocks/>
              </p:cNvGrpSpPr>
              <p:nvPr/>
            </p:nvGrpSpPr>
            <p:grpSpPr bwMode="auto">
              <a:xfrm>
                <a:off x="1662" y="5047"/>
                <a:ext cx="966" cy="65"/>
                <a:chOff x="1662" y="5047"/>
                <a:chExt cx="966" cy="65"/>
              </a:xfrm>
            </p:grpSpPr>
            <p:grpSp>
              <p:nvGrpSpPr>
                <p:cNvPr id="30" name="Group 97"/>
                <p:cNvGrpSpPr>
                  <a:grpSpLocks/>
                </p:cNvGrpSpPr>
                <p:nvPr/>
              </p:nvGrpSpPr>
              <p:grpSpPr bwMode="auto">
                <a:xfrm>
                  <a:off x="1662" y="5048"/>
                  <a:ext cx="192" cy="64"/>
                  <a:chOff x="1662" y="5048"/>
                  <a:chExt cx="192" cy="64"/>
                </a:xfrm>
              </p:grpSpPr>
              <p:sp>
                <p:nvSpPr>
                  <p:cNvPr id="187915" name="AutoShape 9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6" name="AutoShape 9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7" name="AutoShape 10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31" name="Group 101"/>
                <p:cNvGrpSpPr>
                  <a:grpSpLocks/>
                </p:cNvGrpSpPr>
                <p:nvPr/>
              </p:nvGrpSpPr>
              <p:grpSpPr bwMode="auto">
                <a:xfrm>
                  <a:off x="1856" y="5048"/>
                  <a:ext cx="192" cy="64"/>
                  <a:chOff x="1662" y="5048"/>
                  <a:chExt cx="192" cy="64"/>
                </a:xfrm>
              </p:grpSpPr>
              <p:sp>
                <p:nvSpPr>
                  <p:cNvPr id="187912" name="AutoShape 10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3" name="AutoShape 10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4" name="AutoShape 10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690" name="Group 105"/>
                <p:cNvGrpSpPr>
                  <a:grpSpLocks/>
                </p:cNvGrpSpPr>
                <p:nvPr/>
              </p:nvGrpSpPr>
              <p:grpSpPr bwMode="auto">
                <a:xfrm>
                  <a:off x="2047" y="5048"/>
                  <a:ext cx="192" cy="64"/>
                  <a:chOff x="1662" y="5048"/>
                  <a:chExt cx="192" cy="64"/>
                </a:xfrm>
              </p:grpSpPr>
              <p:sp>
                <p:nvSpPr>
                  <p:cNvPr id="187909" name="AutoShape 10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0" name="AutoShape 10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11" name="AutoShape 10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691" name="Group 109"/>
                <p:cNvGrpSpPr>
                  <a:grpSpLocks/>
                </p:cNvGrpSpPr>
                <p:nvPr/>
              </p:nvGrpSpPr>
              <p:grpSpPr bwMode="auto">
                <a:xfrm>
                  <a:off x="2242" y="5047"/>
                  <a:ext cx="192" cy="64"/>
                  <a:chOff x="1662" y="5048"/>
                  <a:chExt cx="192" cy="64"/>
                </a:xfrm>
              </p:grpSpPr>
              <p:sp>
                <p:nvSpPr>
                  <p:cNvPr id="187906" name="AutoShape 11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07" name="AutoShape 11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08" name="AutoShape 11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692" name="Group 113"/>
                <p:cNvGrpSpPr>
                  <a:grpSpLocks/>
                </p:cNvGrpSpPr>
                <p:nvPr/>
              </p:nvGrpSpPr>
              <p:grpSpPr bwMode="auto">
                <a:xfrm>
                  <a:off x="2436" y="5047"/>
                  <a:ext cx="192" cy="64"/>
                  <a:chOff x="1662" y="5048"/>
                  <a:chExt cx="192" cy="64"/>
                </a:xfrm>
              </p:grpSpPr>
              <p:sp>
                <p:nvSpPr>
                  <p:cNvPr id="187903" name="AutoShape 11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04" name="AutoShape 11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905" name="AutoShape 11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7716" name="Group 117"/>
              <p:cNvGrpSpPr>
                <a:grpSpLocks/>
              </p:cNvGrpSpPr>
              <p:nvPr/>
            </p:nvGrpSpPr>
            <p:grpSpPr bwMode="auto">
              <a:xfrm flipV="1">
                <a:off x="1665" y="5130"/>
                <a:ext cx="966" cy="65"/>
                <a:chOff x="1662" y="5047"/>
                <a:chExt cx="966" cy="65"/>
              </a:xfrm>
            </p:grpSpPr>
            <p:grpSp>
              <p:nvGrpSpPr>
                <p:cNvPr id="187717" name="Group 118"/>
                <p:cNvGrpSpPr>
                  <a:grpSpLocks/>
                </p:cNvGrpSpPr>
                <p:nvPr/>
              </p:nvGrpSpPr>
              <p:grpSpPr bwMode="auto">
                <a:xfrm>
                  <a:off x="1662" y="5048"/>
                  <a:ext cx="192" cy="64"/>
                  <a:chOff x="1662" y="5048"/>
                  <a:chExt cx="192" cy="64"/>
                </a:xfrm>
              </p:grpSpPr>
              <p:sp>
                <p:nvSpPr>
                  <p:cNvPr id="187895" name="AutoShape 11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6" name="AutoShape 12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7" name="AutoShape 12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22" name="Group 122"/>
                <p:cNvGrpSpPr>
                  <a:grpSpLocks/>
                </p:cNvGrpSpPr>
                <p:nvPr/>
              </p:nvGrpSpPr>
              <p:grpSpPr bwMode="auto">
                <a:xfrm>
                  <a:off x="1856" y="5048"/>
                  <a:ext cx="192" cy="64"/>
                  <a:chOff x="1662" y="5048"/>
                  <a:chExt cx="192" cy="64"/>
                </a:xfrm>
              </p:grpSpPr>
              <p:sp>
                <p:nvSpPr>
                  <p:cNvPr id="187892" name="AutoShape 12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3" name="AutoShape 12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4" name="AutoShape 12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23" name="Group 126"/>
                <p:cNvGrpSpPr>
                  <a:grpSpLocks/>
                </p:cNvGrpSpPr>
                <p:nvPr/>
              </p:nvGrpSpPr>
              <p:grpSpPr bwMode="auto">
                <a:xfrm>
                  <a:off x="2047" y="5048"/>
                  <a:ext cx="192" cy="64"/>
                  <a:chOff x="1662" y="5048"/>
                  <a:chExt cx="192" cy="64"/>
                </a:xfrm>
              </p:grpSpPr>
              <p:sp>
                <p:nvSpPr>
                  <p:cNvPr id="187889" name="AutoShape 12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0" name="AutoShape 12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91" name="AutoShape 12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28" name="Group 130"/>
                <p:cNvGrpSpPr>
                  <a:grpSpLocks/>
                </p:cNvGrpSpPr>
                <p:nvPr/>
              </p:nvGrpSpPr>
              <p:grpSpPr bwMode="auto">
                <a:xfrm>
                  <a:off x="2242" y="5047"/>
                  <a:ext cx="192" cy="64"/>
                  <a:chOff x="1662" y="5048"/>
                  <a:chExt cx="192" cy="64"/>
                </a:xfrm>
              </p:grpSpPr>
              <p:sp>
                <p:nvSpPr>
                  <p:cNvPr id="187886" name="AutoShape 13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87" name="AutoShape 13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88" name="AutoShape 13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29" name="Group 134"/>
                <p:cNvGrpSpPr>
                  <a:grpSpLocks/>
                </p:cNvGrpSpPr>
                <p:nvPr/>
              </p:nvGrpSpPr>
              <p:grpSpPr bwMode="auto">
                <a:xfrm>
                  <a:off x="2436" y="5047"/>
                  <a:ext cx="192" cy="64"/>
                  <a:chOff x="1662" y="5048"/>
                  <a:chExt cx="192" cy="64"/>
                </a:xfrm>
              </p:grpSpPr>
              <p:sp>
                <p:nvSpPr>
                  <p:cNvPr id="187883" name="AutoShape 13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84" name="AutoShape 13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85" name="AutoShape 13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7734" name="Group 138"/>
              <p:cNvGrpSpPr>
                <a:grpSpLocks/>
              </p:cNvGrpSpPr>
              <p:nvPr/>
            </p:nvGrpSpPr>
            <p:grpSpPr bwMode="auto">
              <a:xfrm flipV="1">
                <a:off x="1663" y="4990"/>
                <a:ext cx="966" cy="42"/>
                <a:chOff x="1662" y="5047"/>
                <a:chExt cx="966" cy="65"/>
              </a:xfrm>
            </p:grpSpPr>
            <p:grpSp>
              <p:nvGrpSpPr>
                <p:cNvPr id="187735" name="Group 139"/>
                <p:cNvGrpSpPr>
                  <a:grpSpLocks/>
                </p:cNvGrpSpPr>
                <p:nvPr/>
              </p:nvGrpSpPr>
              <p:grpSpPr bwMode="auto">
                <a:xfrm>
                  <a:off x="1662" y="5048"/>
                  <a:ext cx="192" cy="64"/>
                  <a:chOff x="1662" y="5048"/>
                  <a:chExt cx="192" cy="64"/>
                </a:xfrm>
              </p:grpSpPr>
              <p:sp>
                <p:nvSpPr>
                  <p:cNvPr id="187875" name="AutoShape 140"/>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6" name="AutoShape 141"/>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7" name="AutoShape 142"/>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40" name="Group 143"/>
                <p:cNvGrpSpPr>
                  <a:grpSpLocks/>
                </p:cNvGrpSpPr>
                <p:nvPr/>
              </p:nvGrpSpPr>
              <p:grpSpPr bwMode="auto">
                <a:xfrm>
                  <a:off x="1856" y="5048"/>
                  <a:ext cx="192" cy="64"/>
                  <a:chOff x="1662" y="5048"/>
                  <a:chExt cx="192" cy="64"/>
                </a:xfrm>
              </p:grpSpPr>
              <p:sp>
                <p:nvSpPr>
                  <p:cNvPr id="187872" name="AutoShape 144"/>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3" name="AutoShape 145"/>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4" name="AutoShape 146"/>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41" name="Group 147"/>
                <p:cNvGrpSpPr>
                  <a:grpSpLocks/>
                </p:cNvGrpSpPr>
                <p:nvPr/>
              </p:nvGrpSpPr>
              <p:grpSpPr bwMode="auto">
                <a:xfrm>
                  <a:off x="2047" y="5048"/>
                  <a:ext cx="192" cy="64"/>
                  <a:chOff x="1662" y="5048"/>
                  <a:chExt cx="192" cy="64"/>
                </a:xfrm>
              </p:grpSpPr>
              <p:sp>
                <p:nvSpPr>
                  <p:cNvPr id="187869" name="AutoShape 148"/>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0" name="AutoShape 149"/>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71" name="AutoShape 150"/>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46" name="Group 151"/>
                <p:cNvGrpSpPr>
                  <a:grpSpLocks/>
                </p:cNvGrpSpPr>
                <p:nvPr/>
              </p:nvGrpSpPr>
              <p:grpSpPr bwMode="auto">
                <a:xfrm>
                  <a:off x="2242" y="5047"/>
                  <a:ext cx="192" cy="64"/>
                  <a:chOff x="1662" y="5048"/>
                  <a:chExt cx="192" cy="64"/>
                </a:xfrm>
              </p:grpSpPr>
              <p:sp>
                <p:nvSpPr>
                  <p:cNvPr id="187866" name="AutoShape 152"/>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67" name="AutoShape 153"/>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68" name="AutoShape 154"/>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47" name="Group 155"/>
                <p:cNvGrpSpPr>
                  <a:grpSpLocks/>
                </p:cNvGrpSpPr>
                <p:nvPr/>
              </p:nvGrpSpPr>
              <p:grpSpPr bwMode="auto">
                <a:xfrm>
                  <a:off x="2436" y="5047"/>
                  <a:ext cx="192" cy="64"/>
                  <a:chOff x="1662" y="5048"/>
                  <a:chExt cx="192" cy="64"/>
                </a:xfrm>
              </p:grpSpPr>
              <p:sp>
                <p:nvSpPr>
                  <p:cNvPr id="187863" name="AutoShape 156"/>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64" name="AutoShape 157"/>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65" name="AutoShape 158"/>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nvGrpSpPr>
              <p:cNvPr id="187752" name="Group 159"/>
              <p:cNvGrpSpPr>
                <a:grpSpLocks/>
              </p:cNvGrpSpPr>
              <p:nvPr/>
            </p:nvGrpSpPr>
            <p:grpSpPr bwMode="auto">
              <a:xfrm>
                <a:off x="1665" y="5213"/>
                <a:ext cx="966" cy="42"/>
                <a:chOff x="1662" y="5047"/>
                <a:chExt cx="966" cy="65"/>
              </a:xfrm>
            </p:grpSpPr>
            <p:grpSp>
              <p:nvGrpSpPr>
                <p:cNvPr id="187753" name="Group 160"/>
                <p:cNvGrpSpPr>
                  <a:grpSpLocks/>
                </p:cNvGrpSpPr>
                <p:nvPr/>
              </p:nvGrpSpPr>
              <p:grpSpPr bwMode="auto">
                <a:xfrm>
                  <a:off x="1662" y="5048"/>
                  <a:ext cx="192" cy="64"/>
                  <a:chOff x="1662" y="5048"/>
                  <a:chExt cx="192" cy="64"/>
                </a:xfrm>
              </p:grpSpPr>
              <p:sp>
                <p:nvSpPr>
                  <p:cNvPr id="187855" name="AutoShape 161"/>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6" name="AutoShape 162"/>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7" name="AutoShape 163"/>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58" name="Group 164"/>
                <p:cNvGrpSpPr>
                  <a:grpSpLocks/>
                </p:cNvGrpSpPr>
                <p:nvPr/>
              </p:nvGrpSpPr>
              <p:grpSpPr bwMode="auto">
                <a:xfrm>
                  <a:off x="1856" y="5048"/>
                  <a:ext cx="192" cy="64"/>
                  <a:chOff x="1662" y="5048"/>
                  <a:chExt cx="192" cy="64"/>
                </a:xfrm>
              </p:grpSpPr>
              <p:sp>
                <p:nvSpPr>
                  <p:cNvPr id="187852" name="AutoShape 165"/>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3" name="AutoShape 166"/>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4" name="AutoShape 167"/>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59" name="Group 168"/>
                <p:cNvGrpSpPr>
                  <a:grpSpLocks/>
                </p:cNvGrpSpPr>
                <p:nvPr/>
              </p:nvGrpSpPr>
              <p:grpSpPr bwMode="auto">
                <a:xfrm>
                  <a:off x="2047" y="5048"/>
                  <a:ext cx="192" cy="64"/>
                  <a:chOff x="1662" y="5048"/>
                  <a:chExt cx="192" cy="64"/>
                </a:xfrm>
              </p:grpSpPr>
              <p:sp>
                <p:nvSpPr>
                  <p:cNvPr id="187849" name="AutoShape 169"/>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0" name="AutoShape 170"/>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51" name="AutoShape 171"/>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94" name="Group 172"/>
                <p:cNvGrpSpPr>
                  <a:grpSpLocks/>
                </p:cNvGrpSpPr>
                <p:nvPr/>
              </p:nvGrpSpPr>
              <p:grpSpPr bwMode="auto">
                <a:xfrm>
                  <a:off x="2242" y="5047"/>
                  <a:ext cx="192" cy="64"/>
                  <a:chOff x="1662" y="5048"/>
                  <a:chExt cx="192" cy="64"/>
                </a:xfrm>
              </p:grpSpPr>
              <p:sp>
                <p:nvSpPr>
                  <p:cNvPr id="187846" name="AutoShape 173"/>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47" name="AutoShape 174"/>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48" name="AutoShape 175"/>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797" name="Group 176"/>
                <p:cNvGrpSpPr>
                  <a:grpSpLocks/>
                </p:cNvGrpSpPr>
                <p:nvPr/>
              </p:nvGrpSpPr>
              <p:grpSpPr bwMode="auto">
                <a:xfrm>
                  <a:off x="2436" y="5047"/>
                  <a:ext cx="192" cy="64"/>
                  <a:chOff x="1662" y="5048"/>
                  <a:chExt cx="192" cy="64"/>
                </a:xfrm>
              </p:grpSpPr>
              <p:sp>
                <p:nvSpPr>
                  <p:cNvPr id="187843" name="AutoShape 177"/>
                  <p:cNvSpPr>
                    <a:spLocks noChangeArrowheads="1"/>
                  </p:cNvSpPr>
                  <p:nvPr/>
                </p:nvSpPr>
                <p:spPr bwMode="auto">
                  <a:xfrm>
                    <a:off x="166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44" name="AutoShape 178"/>
                  <p:cNvSpPr>
                    <a:spLocks noChangeArrowheads="1"/>
                  </p:cNvSpPr>
                  <p:nvPr/>
                </p:nvSpPr>
                <p:spPr bwMode="auto">
                  <a:xfrm>
                    <a:off x="1726"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845" name="AutoShape 179"/>
                  <p:cNvSpPr>
                    <a:spLocks noChangeArrowheads="1"/>
                  </p:cNvSpPr>
                  <p:nvPr/>
                </p:nvSpPr>
                <p:spPr bwMode="auto">
                  <a:xfrm>
                    <a:off x="1792" y="5048"/>
                    <a:ext cx="62" cy="64"/>
                  </a:xfrm>
                  <a:prstGeom prst="parallelogram">
                    <a:avLst>
                      <a:gd name="adj" fmla="val 25000"/>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grpSp>
          </p:grpSp>
        </p:grpSp>
        <p:sp>
          <p:nvSpPr>
            <p:cNvPr id="187403" name="Freeform 180"/>
            <p:cNvSpPr>
              <a:spLocks/>
            </p:cNvSpPr>
            <p:nvPr/>
          </p:nvSpPr>
          <p:spPr bwMode="auto">
            <a:xfrm>
              <a:off x="1322389" y="6310314"/>
              <a:ext cx="4197350" cy="393700"/>
            </a:xfrm>
            <a:custGeom>
              <a:avLst/>
              <a:gdLst>
                <a:gd name="T0" fmla="*/ 0 w 2892"/>
                <a:gd name="T1" fmla="*/ 0 h 252"/>
                <a:gd name="T2" fmla="*/ 4197350 w 2892"/>
                <a:gd name="T3" fmla="*/ 0 h 252"/>
                <a:gd name="T4" fmla="*/ 4197350 w 2892"/>
                <a:gd name="T5" fmla="*/ 215598 h 252"/>
                <a:gd name="T6" fmla="*/ 3796773 w 2892"/>
                <a:gd name="T7" fmla="*/ 393700 h 252"/>
                <a:gd name="T8" fmla="*/ 365744 w 2892"/>
                <a:gd name="T9" fmla="*/ 393700 h 252"/>
                <a:gd name="T10" fmla="*/ 0 w 2892"/>
                <a:gd name="T11" fmla="*/ 206224 h 252"/>
                <a:gd name="T12" fmla="*/ 0 w 2892"/>
                <a:gd name="T13" fmla="*/ 0 h 252"/>
                <a:gd name="T14" fmla="*/ 0 60000 65536"/>
                <a:gd name="T15" fmla="*/ 0 60000 65536"/>
                <a:gd name="T16" fmla="*/ 0 60000 65536"/>
                <a:gd name="T17" fmla="*/ 0 60000 65536"/>
                <a:gd name="T18" fmla="*/ 0 60000 65536"/>
                <a:gd name="T19" fmla="*/ 0 60000 65536"/>
                <a:gd name="T20" fmla="*/ 0 60000 65536"/>
                <a:gd name="T21" fmla="*/ 0 w 2892"/>
                <a:gd name="T22" fmla="*/ 0 h 252"/>
                <a:gd name="T23" fmla="*/ 2892 w 2892"/>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2" h="252">
                  <a:moveTo>
                    <a:pt x="0" y="0"/>
                  </a:moveTo>
                  <a:lnTo>
                    <a:pt x="2892" y="0"/>
                  </a:lnTo>
                  <a:lnTo>
                    <a:pt x="2892" y="138"/>
                  </a:lnTo>
                  <a:lnTo>
                    <a:pt x="2616" y="252"/>
                  </a:lnTo>
                  <a:lnTo>
                    <a:pt x="252" y="252"/>
                  </a:lnTo>
                  <a:lnTo>
                    <a:pt x="0" y="132"/>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04" name="Freeform 181"/>
            <p:cNvSpPr>
              <a:spLocks/>
            </p:cNvSpPr>
            <p:nvPr/>
          </p:nvSpPr>
          <p:spPr bwMode="auto">
            <a:xfrm>
              <a:off x="1374776" y="4610100"/>
              <a:ext cx="4075113" cy="1700213"/>
            </a:xfrm>
            <a:custGeom>
              <a:avLst/>
              <a:gdLst>
                <a:gd name="T0" fmla="*/ 0 w 2808"/>
                <a:gd name="T1" fmla="*/ 1700213 h 1194"/>
                <a:gd name="T2" fmla="*/ 0 w 2808"/>
                <a:gd name="T3" fmla="*/ 820203 h 1194"/>
                <a:gd name="T4" fmla="*/ 21769 w 2808"/>
                <a:gd name="T5" fmla="*/ 764669 h 1194"/>
                <a:gd name="T6" fmla="*/ 470205 w 2808"/>
                <a:gd name="T7" fmla="*/ 0 h 1194"/>
                <a:gd name="T8" fmla="*/ 3578785 w 2808"/>
                <a:gd name="T9" fmla="*/ 0 h 1194"/>
                <a:gd name="T10" fmla="*/ 4057698 w 2808"/>
                <a:gd name="T11" fmla="*/ 756125 h 1194"/>
                <a:gd name="T12" fmla="*/ 4075113 w 2808"/>
                <a:gd name="T13" fmla="*/ 811659 h 1194"/>
                <a:gd name="T14" fmla="*/ 4075113 w 2808"/>
                <a:gd name="T15" fmla="*/ 1700213 h 1194"/>
                <a:gd name="T16" fmla="*/ 0 w 2808"/>
                <a:gd name="T17" fmla="*/ 1700213 h 1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8"/>
                <a:gd name="T28" fmla="*/ 0 h 1194"/>
                <a:gd name="T29" fmla="*/ 2808 w 2808"/>
                <a:gd name="T30" fmla="*/ 1194 h 1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8" h="1194">
                  <a:moveTo>
                    <a:pt x="0" y="1194"/>
                  </a:moveTo>
                  <a:lnTo>
                    <a:pt x="0" y="576"/>
                  </a:lnTo>
                  <a:lnTo>
                    <a:pt x="15" y="537"/>
                  </a:lnTo>
                  <a:lnTo>
                    <a:pt x="324" y="0"/>
                  </a:lnTo>
                  <a:lnTo>
                    <a:pt x="2466" y="0"/>
                  </a:lnTo>
                  <a:lnTo>
                    <a:pt x="2796" y="531"/>
                  </a:lnTo>
                  <a:lnTo>
                    <a:pt x="2808" y="570"/>
                  </a:lnTo>
                  <a:lnTo>
                    <a:pt x="2808" y="1194"/>
                  </a:lnTo>
                  <a:lnTo>
                    <a:pt x="0" y="1194"/>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nvGrpSpPr>
            <p:cNvPr id="187798" name="Group 182"/>
            <p:cNvGrpSpPr>
              <a:grpSpLocks/>
            </p:cNvGrpSpPr>
            <p:nvPr/>
          </p:nvGrpSpPr>
          <p:grpSpPr bwMode="auto">
            <a:xfrm>
              <a:off x="2181225" y="6421439"/>
              <a:ext cx="184150" cy="288925"/>
              <a:chOff x="1591" y="2780"/>
              <a:chExt cx="126" cy="202"/>
            </a:xfrm>
          </p:grpSpPr>
          <p:grpSp>
            <p:nvGrpSpPr>
              <p:cNvPr id="187805" name="Group 183"/>
              <p:cNvGrpSpPr>
                <a:grpSpLocks/>
              </p:cNvGrpSpPr>
              <p:nvPr/>
            </p:nvGrpSpPr>
            <p:grpSpPr bwMode="auto">
              <a:xfrm>
                <a:off x="1591" y="2795"/>
                <a:ext cx="126" cy="187"/>
                <a:chOff x="1590" y="2735"/>
                <a:chExt cx="126" cy="229"/>
              </a:xfrm>
            </p:grpSpPr>
            <p:sp>
              <p:nvSpPr>
                <p:cNvPr id="187831" name="Freeform 184"/>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832" name="Freeform 185"/>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7830" name="Oval 186"/>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grpSp>
          <p:nvGrpSpPr>
            <p:cNvPr id="187829" name="Group 187"/>
            <p:cNvGrpSpPr>
              <a:grpSpLocks/>
            </p:cNvGrpSpPr>
            <p:nvPr/>
          </p:nvGrpSpPr>
          <p:grpSpPr bwMode="auto">
            <a:xfrm>
              <a:off x="1555742" y="5724536"/>
              <a:ext cx="257174" cy="360364"/>
              <a:chOff x="1517" y="2780"/>
              <a:chExt cx="177" cy="253"/>
            </a:xfrm>
          </p:grpSpPr>
          <p:sp>
            <p:nvSpPr>
              <p:cNvPr id="187822" name="Oval 188"/>
              <p:cNvSpPr>
                <a:spLocks noChangeArrowheads="1"/>
              </p:cNvSpPr>
              <p:nvPr/>
            </p:nvSpPr>
            <p:spPr bwMode="auto">
              <a:xfrm>
                <a:off x="1538" y="2802"/>
                <a:ext cx="135" cy="13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23" name="Freeform 189"/>
              <p:cNvSpPr>
                <a:spLocks/>
              </p:cNvSpPr>
              <p:nvPr/>
            </p:nvSpPr>
            <p:spPr bwMode="auto">
              <a:xfrm>
                <a:off x="1517" y="2780"/>
                <a:ext cx="177" cy="253"/>
              </a:xfrm>
              <a:custGeom>
                <a:avLst/>
                <a:gdLst>
                  <a:gd name="T0" fmla="*/ 84 w 177"/>
                  <a:gd name="T1" fmla="*/ 0 h 253"/>
                  <a:gd name="T2" fmla="*/ 109 w 177"/>
                  <a:gd name="T3" fmla="*/ 3 h 253"/>
                  <a:gd name="T4" fmla="*/ 135 w 177"/>
                  <a:gd name="T5" fmla="*/ 13 h 253"/>
                  <a:gd name="T6" fmla="*/ 160 w 177"/>
                  <a:gd name="T7" fmla="*/ 36 h 253"/>
                  <a:gd name="T8" fmla="*/ 171 w 177"/>
                  <a:gd name="T9" fmla="*/ 60 h 253"/>
                  <a:gd name="T10" fmla="*/ 177 w 177"/>
                  <a:gd name="T11" fmla="*/ 91 h 253"/>
                  <a:gd name="T12" fmla="*/ 174 w 177"/>
                  <a:gd name="T13" fmla="*/ 126 h 253"/>
                  <a:gd name="T14" fmla="*/ 162 w 177"/>
                  <a:gd name="T15" fmla="*/ 163 h 253"/>
                  <a:gd name="T16" fmla="*/ 145 w 177"/>
                  <a:gd name="T17" fmla="*/ 208 h 253"/>
                  <a:gd name="T18" fmla="*/ 132 w 177"/>
                  <a:gd name="T19" fmla="*/ 237 h 253"/>
                  <a:gd name="T20" fmla="*/ 102 w 177"/>
                  <a:gd name="T21" fmla="*/ 252 h 253"/>
                  <a:gd name="T22" fmla="*/ 79 w 177"/>
                  <a:gd name="T23" fmla="*/ 253 h 253"/>
                  <a:gd name="T24" fmla="*/ 51 w 177"/>
                  <a:gd name="T25" fmla="*/ 241 h 253"/>
                  <a:gd name="T26" fmla="*/ 37 w 177"/>
                  <a:gd name="T27" fmla="*/ 220 h 253"/>
                  <a:gd name="T28" fmla="*/ 6 w 177"/>
                  <a:gd name="T29" fmla="*/ 130 h 253"/>
                  <a:gd name="T30" fmla="*/ 0 w 177"/>
                  <a:gd name="T31" fmla="*/ 105 h 253"/>
                  <a:gd name="T32" fmla="*/ 0 w 177"/>
                  <a:gd name="T33" fmla="*/ 84 h 253"/>
                  <a:gd name="T34" fmla="*/ 7 w 177"/>
                  <a:gd name="T35" fmla="*/ 52 h 253"/>
                  <a:gd name="T36" fmla="*/ 22 w 177"/>
                  <a:gd name="T37" fmla="*/ 31 h 253"/>
                  <a:gd name="T38" fmla="*/ 37 w 177"/>
                  <a:gd name="T39" fmla="*/ 16 h 253"/>
                  <a:gd name="T40" fmla="*/ 60 w 177"/>
                  <a:gd name="T41" fmla="*/ 4 h 253"/>
                  <a:gd name="T42" fmla="*/ 84 w 177"/>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253"/>
                  <a:gd name="T68" fmla="*/ 177 w 177"/>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253">
                    <a:moveTo>
                      <a:pt x="84" y="0"/>
                    </a:moveTo>
                    <a:lnTo>
                      <a:pt x="109" y="3"/>
                    </a:lnTo>
                    <a:lnTo>
                      <a:pt x="135" y="13"/>
                    </a:lnTo>
                    <a:lnTo>
                      <a:pt x="160" y="36"/>
                    </a:lnTo>
                    <a:lnTo>
                      <a:pt x="171" y="60"/>
                    </a:lnTo>
                    <a:lnTo>
                      <a:pt x="177" y="91"/>
                    </a:lnTo>
                    <a:lnTo>
                      <a:pt x="174" y="126"/>
                    </a:lnTo>
                    <a:lnTo>
                      <a:pt x="162" y="163"/>
                    </a:lnTo>
                    <a:lnTo>
                      <a:pt x="145" y="208"/>
                    </a:lnTo>
                    <a:lnTo>
                      <a:pt x="132" y="237"/>
                    </a:lnTo>
                    <a:lnTo>
                      <a:pt x="102" y="252"/>
                    </a:lnTo>
                    <a:lnTo>
                      <a:pt x="79" y="253"/>
                    </a:lnTo>
                    <a:lnTo>
                      <a:pt x="51" y="241"/>
                    </a:lnTo>
                    <a:lnTo>
                      <a:pt x="37" y="220"/>
                    </a:lnTo>
                    <a:lnTo>
                      <a:pt x="6" y="130"/>
                    </a:lnTo>
                    <a:lnTo>
                      <a:pt x="0" y="105"/>
                    </a:lnTo>
                    <a:lnTo>
                      <a:pt x="0" y="84"/>
                    </a:lnTo>
                    <a:lnTo>
                      <a:pt x="7" y="52"/>
                    </a:lnTo>
                    <a:lnTo>
                      <a:pt x="22" y="31"/>
                    </a:lnTo>
                    <a:lnTo>
                      <a:pt x="37" y="16"/>
                    </a:lnTo>
                    <a:lnTo>
                      <a:pt x="60" y="4"/>
                    </a:lnTo>
                    <a:lnTo>
                      <a:pt x="84" y="0"/>
                    </a:lnTo>
                    <a:close/>
                  </a:path>
                </a:pathLst>
              </a:custGeom>
              <a:noFill/>
              <a:ln w="9525" cap="flat" cmpd="sng">
                <a:solidFill>
                  <a:schemeClr val="tx1"/>
                </a:solidFill>
                <a:prstDash val="solid"/>
                <a:round/>
                <a:headEnd/>
                <a:tailEnd/>
              </a:ln>
            </p:spPr>
            <p:txBody>
              <a:bodyPr/>
              <a:lstStyle/>
              <a:p>
                <a:endParaRPr lang="en-US" dirty="0"/>
              </a:p>
            </p:txBody>
          </p:sp>
          <p:sp>
            <p:nvSpPr>
              <p:cNvPr id="187824" name="Rectangle 190"/>
              <p:cNvSpPr>
                <a:spLocks noChangeArrowheads="1"/>
              </p:cNvSpPr>
              <p:nvPr/>
            </p:nvSpPr>
            <p:spPr bwMode="auto">
              <a:xfrm>
                <a:off x="1550" y="2907"/>
                <a:ext cx="114" cy="47"/>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7825" name="Line 191"/>
              <p:cNvSpPr>
                <a:spLocks noChangeShapeType="1"/>
              </p:cNvSpPr>
              <p:nvPr/>
            </p:nvSpPr>
            <p:spPr bwMode="auto">
              <a:xfrm>
                <a:off x="1550" y="2909"/>
                <a:ext cx="112" cy="0"/>
              </a:xfrm>
              <a:prstGeom prst="line">
                <a:avLst/>
              </a:prstGeom>
              <a:noFill/>
              <a:ln w="9525">
                <a:solidFill>
                  <a:schemeClr val="tx1"/>
                </a:solidFill>
                <a:round/>
                <a:headEnd/>
                <a:tailEnd/>
              </a:ln>
            </p:spPr>
            <p:txBody>
              <a:bodyPr/>
              <a:lstStyle/>
              <a:p>
                <a:endParaRPr lang="en-US" dirty="0"/>
              </a:p>
            </p:txBody>
          </p:sp>
          <p:sp>
            <p:nvSpPr>
              <p:cNvPr id="187826" name="Oval 192"/>
              <p:cNvSpPr>
                <a:spLocks noChangeArrowheads="1"/>
              </p:cNvSpPr>
              <p:nvPr/>
            </p:nvSpPr>
            <p:spPr bwMode="auto">
              <a:xfrm>
                <a:off x="1582" y="2854"/>
                <a:ext cx="44"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27" name="Freeform 193"/>
              <p:cNvSpPr>
                <a:spLocks/>
              </p:cNvSpPr>
              <p:nvPr/>
            </p:nvSpPr>
            <p:spPr bwMode="auto">
              <a:xfrm>
                <a:off x="1564" y="2936"/>
                <a:ext cx="82" cy="13"/>
              </a:xfrm>
              <a:custGeom>
                <a:avLst/>
                <a:gdLst>
                  <a:gd name="T0" fmla="*/ 0 w 82"/>
                  <a:gd name="T1" fmla="*/ 0 h 13"/>
                  <a:gd name="T2" fmla="*/ 82 w 82"/>
                  <a:gd name="T3" fmla="*/ 0 h 13"/>
                  <a:gd name="T4" fmla="*/ 82 w 82"/>
                  <a:gd name="T5" fmla="*/ 13 h 13"/>
                  <a:gd name="T6" fmla="*/ 0 w 82"/>
                  <a:gd name="T7" fmla="*/ 13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7828" name="Freeform 194"/>
              <p:cNvSpPr>
                <a:spLocks/>
              </p:cNvSpPr>
              <p:nvPr/>
            </p:nvSpPr>
            <p:spPr bwMode="auto">
              <a:xfrm>
                <a:off x="1585" y="2997"/>
                <a:ext cx="39" cy="12"/>
              </a:xfrm>
              <a:custGeom>
                <a:avLst/>
                <a:gdLst>
                  <a:gd name="T0" fmla="*/ 1 w 39"/>
                  <a:gd name="T1" fmla="*/ 0 h 12"/>
                  <a:gd name="T2" fmla="*/ 39 w 39"/>
                  <a:gd name="T3" fmla="*/ 0 h 12"/>
                  <a:gd name="T4" fmla="*/ 39 w 39"/>
                  <a:gd name="T5" fmla="*/ 12 h 12"/>
                  <a:gd name="T6" fmla="*/ 0 w 39"/>
                  <a:gd name="T7" fmla="*/ 12 h 12"/>
                  <a:gd name="T8" fmla="*/ 1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1" y="0"/>
                    </a:moveTo>
                    <a:lnTo>
                      <a:pt x="39" y="0"/>
                    </a:lnTo>
                    <a:lnTo>
                      <a:pt x="39" y="12"/>
                    </a:lnTo>
                    <a:lnTo>
                      <a:pt x="0" y="12"/>
                    </a:lnTo>
                    <a:lnTo>
                      <a:pt x="1" y="0"/>
                    </a:lnTo>
                    <a:close/>
                  </a:path>
                </a:pathLst>
              </a:custGeom>
              <a:noFill/>
              <a:ln w="9525" cap="flat" cmpd="sng">
                <a:solidFill>
                  <a:schemeClr val="tx1"/>
                </a:solidFill>
                <a:prstDash val="solid"/>
                <a:round/>
                <a:headEnd/>
                <a:tailEnd/>
              </a:ln>
            </p:spPr>
            <p:txBody>
              <a:bodyPr/>
              <a:lstStyle/>
              <a:p>
                <a:endParaRPr lang="en-US" dirty="0"/>
              </a:p>
            </p:txBody>
          </p:sp>
        </p:grpSp>
        <p:sp>
          <p:nvSpPr>
            <p:cNvPr id="187407" name="Oval 195"/>
            <p:cNvSpPr>
              <a:spLocks noChangeArrowheads="1"/>
            </p:cNvSpPr>
            <p:nvPr/>
          </p:nvSpPr>
          <p:spPr bwMode="auto">
            <a:xfrm>
              <a:off x="1397001" y="6011864"/>
              <a:ext cx="125413" cy="128587"/>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grpSp>
          <p:nvGrpSpPr>
            <p:cNvPr id="187834" name="Group 196"/>
            <p:cNvGrpSpPr>
              <a:grpSpLocks/>
            </p:cNvGrpSpPr>
            <p:nvPr/>
          </p:nvGrpSpPr>
          <p:grpSpPr bwMode="auto">
            <a:xfrm>
              <a:off x="5040314" y="5719774"/>
              <a:ext cx="255587" cy="360364"/>
              <a:chOff x="1517" y="2780"/>
              <a:chExt cx="177" cy="253"/>
            </a:xfrm>
          </p:grpSpPr>
          <p:sp>
            <p:nvSpPr>
              <p:cNvPr id="187815" name="Oval 197"/>
              <p:cNvSpPr>
                <a:spLocks noChangeArrowheads="1"/>
              </p:cNvSpPr>
              <p:nvPr/>
            </p:nvSpPr>
            <p:spPr bwMode="auto">
              <a:xfrm>
                <a:off x="1538" y="2802"/>
                <a:ext cx="135" cy="13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16" name="Freeform 198"/>
              <p:cNvSpPr>
                <a:spLocks/>
              </p:cNvSpPr>
              <p:nvPr/>
            </p:nvSpPr>
            <p:spPr bwMode="auto">
              <a:xfrm>
                <a:off x="1517" y="2780"/>
                <a:ext cx="177" cy="253"/>
              </a:xfrm>
              <a:custGeom>
                <a:avLst/>
                <a:gdLst>
                  <a:gd name="T0" fmla="*/ 84 w 177"/>
                  <a:gd name="T1" fmla="*/ 0 h 253"/>
                  <a:gd name="T2" fmla="*/ 109 w 177"/>
                  <a:gd name="T3" fmla="*/ 3 h 253"/>
                  <a:gd name="T4" fmla="*/ 135 w 177"/>
                  <a:gd name="T5" fmla="*/ 13 h 253"/>
                  <a:gd name="T6" fmla="*/ 160 w 177"/>
                  <a:gd name="T7" fmla="*/ 36 h 253"/>
                  <a:gd name="T8" fmla="*/ 171 w 177"/>
                  <a:gd name="T9" fmla="*/ 60 h 253"/>
                  <a:gd name="T10" fmla="*/ 177 w 177"/>
                  <a:gd name="T11" fmla="*/ 91 h 253"/>
                  <a:gd name="T12" fmla="*/ 174 w 177"/>
                  <a:gd name="T13" fmla="*/ 126 h 253"/>
                  <a:gd name="T14" fmla="*/ 162 w 177"/>
                  <a:gd name="T15" fmla="*/ 163 h 253"/>
                  <a:gd name="T16" fmla="*/ 145 w 177"/>
                  <a:gd name="T17" fmla="*/ 208 h 253"/>
                  <a:gd name="T18" fmla="*/ 132 w 177"/>
                  <a:gd name="T19" fmla="*/ 237 h 253"/>
                  <a:gd name="T20" fmla="*/ 102 w 177"/>
                  <a:gd name="T21" fmla="*/ 252 h 253"/>
                  <a:gd name="T22" fmla="*/ 79 w 177"/>
                  <a:gd name="T23" fmla="*/ 253 h 253"/>
                  <a:gd name="T24" fmla="*/ 51 w 177"/>
                  <a:gd name="T25" fmla="*/ 241 h 253"/>
                  <a:gd name="T26" fmla="*/ 37 w 177"/>
                  <a:gd name="T27" fmla="*/ 220 h 253"/>
                  <a:gd name="T28" fmla="*/ 6 w 177"/>
                  <a:gd name="T29" fmla="*/ 130 h 253"/>
                  <a:gd name="T30" fmla="*/ 0 w 177"/>
                  <a:gd name="T31" fmla="*/ 105 h 253"/>
                  <a:gd name="T32" fmla="*/ 0 w 177"/>
                  <a:gd name="T33" fmla="*/ 84 h 253"/>
                  <a:gd name="T34" fmla="*/ 7 w 177"/>
                  <a:gd name="T35" fmla="*/ 52 h 253"/>
                  <a:gd name="T36" fmla="*/ 22 w 177"/>
                  <a:gd name="T37" fmla="*/ 31 h 253"/>
                  <a:gd name="T38" fmla="*/ 37 w 177"/>
                  <a:gd name="T39" fmla="*/ 16 h 253"/>
                  <a:gd name="T40" fmla="*/ 60 w 177"/>
                  <a:gd name="T41" fmla="*/ 4 h 253"/>
                  <a:gd name="T42" fmla="*/ 84 w 177"/>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253"/>
                  <a:gd name="T68" fmla="*/ 177 w 177"/>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253">
                    <a:moveTo>
                      <a:pt x="84" y="0"/>
                    </a:moveTo>
                    <a:lnTo>
                      <a:pt x="109" y="3"/>
                    </a:lnTo>
                    <a:lnTo>
                      <a:pt x="135" y="13"/>
                    </a:lnTo>
                    <a:lnTo>
                      <a:pt x="160" y="36"/>
                    </a:lnTo>
                    <a:lnTo>
                      <a:pt x="171" y="60"/>
                    </a:lnTo>
                    <a:lnTo>
                      <a:pt x="177" y="91"/>
                    </a:lnTo>
                    <a:lnTo>
                      <a:pt x="174" y="126"/>
                    </a:lnTo>
                    <a:lnTo>
                      <a:pt x="162" y="163"/>
                    </a:lnTo>
                    <a:lnTo>
                      <a:pt x="145" y="208"/>
                    </a:lnTo>
                    <a:lnTo>
                      <a:pt x="132" y="237"/>
                    </a:lnTo>
                    <a:lnTo>
                      <a:pt x="102" y="252"/>
                    </a:lnTo>
                    <a:lnTo>
                      <a:pt x="79" y="253"/>
                    </a:lnTo>
                    <a:lnTo>
                      <a:pt x="51" y="241"/>
                    </a:lnTo>
                    <a:lnTo>
                      <a:pt x="37" y="220"/>
                    </a:lnTo>
                    <a:lnTo>
                      <a:pt x="6" y="130"/>
                    </a:lnTo>
                    <a:lnTo>
                      <a:pt x="0" y="105"/>
                    </a:lnTo>
                    <a:lnTo>
                      <a:pt x="0" y="84"/>
                    </a:lnTo>
                    <a:lnTo>
                      <a:pt x="7" y="52"/>
                    </a:lnTo>
                    <a:lnTo>
                      <a:pt x="22" y="31"/>
                    </a:lnTo>
                    <a:lnTo>
                      <a:pt x="37" y="16"/>
                    </a:lnTo>
                    <a:lnTo>
                      <a:pt x="60" y="4"/>
                    </a:lnTo>
                    <a:lnTo>
                      <a:pt x="84" y="0"/>
                    </a:lnTo>
                    <a:close/>
                  </a:path>
                </a:pathLst>
              </a:custGeom>
              <a:noFill/>
              <a:ln w="9525" cap="flat" cmpd="sng">
                <a:solidFill>
                  <a:schemeClr val="tx1"/>
                </a:solidFill>
                <a:prstDash val="solid"/>
                <a:round/>
                <a:headEnd/>
                <a:tailEnd/>
              </a:ln>
            </p:spPr>
            <p:txBody>
              <a:bodyPr/>
              <a:lstStyle/>
              <a:p>
                <a:endParaRPr lang="en-US" dirty="0"/>
              </a:p>
            </p:txBody>
          </p:sp>
          <p:sp>
            <p:nvSpPr>
              <p:cNvPr id="187817" name="Rectangle 199"/>
              <p:cNvSpPr>
                <a:spLocks noChangeArrowheads="1"/>
              </p:cNvSpPr>
              <p:nvPr/>
            </p:nvSpPr>
            <p:spPr bwMode="auto">
              <a:xfrm>
                <a:off x="1550" y="2907"/>
                <a:ext cx="114" cy="47"/>
              </a:xfrm>
              <a:prstGeom prst="rect">
                <a:avLst/>
              </a:prstGeom>
              <a:solidFill>
                <a:srgbClr val="FFFFFF"/>
              </a:solidFill>
              <a:ln w="9525">
                <a:noFill/>
                <a:miter lim="800000"/>
                <a:headEnd/>
                <a:tailEnd/>
              </a:ln>
            </p:spPr>
            <p:txBody>
              <a:bodyPr wrap="none" anchor="ctr"/>
              <a:lstStyle/>
              <a:p>
                <a:endParaRPr lang="en-US" dirty="0">
                  <a:latin typeface="Calibri" pitchFamily="34" charset="0"/>
                </a:endParaRPr>
              </a:p>
            </p:txBody>
          </p:sp>
          <p:sp>
            <p:nvSpPr>
              <p:cNvPr id="187818" name="Line 200"/>
              <p:cNvSpPr>
                <a:spLocks noChangeShapeType="1"/>
              </p:cNvSpPr>
              <p:nvPr/>
            </p:nvSpPr>
            <p:spPr bwMode="auto">
              <a:xfrm>
                <a:off x="1550" y="2909"/>
                <a:ext cx="112" cy="0"/>
              </a:xfrm>
              <a:prstGeom prst="line">
                <a:avLst/>
              </a:prstGeom>
              <a:noFill/>
              <a:ln w="9525">
                <a:solidFill>
                  <a:schemeClr val="tx1"/>
                </a:solidFill>
                <a:round/>
                <a:headEnd/>
                <a:tailEnd/>
              </a:ln>
            </p:spPr>
            <p:txBody>
              <a:bodyPr/>
              <a:lstStyle/>
              <a:p>
                <a:endParaRPr lang="en-US" dirty="0"/>
              </a:p>
            </p:txBody>
          </p:sp>
          <p:sp>
            <p:nvSpPr>
              <p:cNvPr id="187819" name="Oval 201"/>
              <p:cNvSpPr>
                <a:spLocks noChangeArrowheads="1"/>
              </p:cNvSpPr>
              <p:nvPr/>
            </p:nvSpPr>
            <p:spPr bwMode="auto">
              <a:xfrm>
                <a:off x="1582" y="2854"/>
                <a:ext cx="44" cy="4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20" name="Freeform 202"/>
              <p:cNvSpPr>
                <a:spLocks/>
              </p:cNvSpPr>
              <p:nvPr/>
            </p:nvSpPr>
            <p:spPr bwMode="auto">
              <a:xfrm>
                <a:off x="1564" y="2936"/>
                <a:ext cx="82" cy="13"/>
              </a:xfrm>
              <a:custGeom>
                <a:avLst/>
                <a:gdLst>
                  <a:gd name="T0" fmla="*/ 0 w 82"/>
                  <a:gd name="T1" fmla="*/ 0 h 13"/>
                  <a:gd name="T2" fmla="*/ 82 w 82"/>
                  <a:gd name="T3" fmla="*/ 0 h 13"/>
                  <a:gd name="T4" fmla="*/ 82 w 82"/>
                  <a:gd name="T5" fmla="*/ 13 h 13"/>
                  <a:gd name="T6" fmla="*/ 0 w 82"/>
                  <a:gd name="T7" fmla="*/ 13 h 13"/>
                  <a:gd name="T8" fmla="*/ 0 w 82"/>
                  <a:gd name="T9" fmla="*/ 0 h 13"/>
                  <a:gd name="T10" fmla="*/ 0 60000 65536"/>
                  <a:gd name="T11" fmla="*/ 0 60000 65536"/>
                  <a:gd name="T12" fmla="*/ 0 60000 65536"/>
                  <a:gd name="T13" fmla="*/ 0 60000 65536"/>
                  <a:gd name="T14" fmla="*/ 0 60000 65536"/>
                  <a:gd name="T15" fmla="*/ 0 w 82"/>
                  <a:gd name="T16" fmla="*/ 0 h 13"/>
                  <a:gd name="T17" fmla="*/ 82 w 82"/>
                  <a:gd name="T18" fmla="*/ 13 h 13"/>
                </a:gdLst>
                <a:ahLst/>
                <a:cxnLst>
                  <a:cxn ang="T10">
                    <a:pos x="T0" y="T1"/>
                  </a:cxn>
                  <a:cxn ang="T11">
                    <a:pos x="T2" y="T3"/>
                  </a:cxn>
                  <a:cxn ang="T12">
                    <a:pos x="T4" y="T5"/>
                  </a:cxn>
                  <a:cxn ang="T13">
                    <a:pos x="T6" y="T7"/>
                  </a:cxn>
                  <a:cxn ang="T14">
                    <a:pos x="T8" y="T9"/>
                  </a:cxn>
                </a:cxnLst>
                <a:rect l="T15" t="T16" r="T17" b="T18"/>
                <a:pathLst>
                  <a:path w="82" h="13">
                    <a:moveTo>
                      <a:pt x="0" y="0"/>
                    </a:moveTo>
                    <a:lnTo>
                      <a:pt x="82" y="0"/>
                    </a:lnTo>
                    <a:lnTo>
                      <a:pt x="82" y="13"/>
                    </a:lnTo>
                    <a:lnTo>
                      <a:pt x="0" y="13"/>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7821" name="Freeform 203"/>
              <p:cNvSpPr>
                <a:spLocks/>
              </p:cNvSpPr>
              <p:nvPr/>
            </p:nvSpPr>
            <p:spPr bwMode="auto">
              <a:xfrm>
                <a:off x="1585" y="2997"/>
                <a:ext cx="39" cy="12"/>
              </a:xfrm>
              <a:custGeom>
                <a:avLst/>
                <a:gdLst>
                  <a:gd name="T0" fmla="*/ 1 w 39"/>
                  <a:gd name="T1" fmla="*/ 0 h 12"/>
                  <a:gd name="T2" fmla="*/ 39 w 39"/>
                  <a:gd name="T3" fmla="*/ 0 h 12"/>
                  <a:gd name="T4" fmla="*/ 39 w 39"/>
                  <a:gd name="T5" fmla="*/ 12 h 12"/>
                  <a:gd name="T6" fmla="*/ 0 w 39"/>
                  <a:gd name="T7" fmla="*/ 12 h 12"/>
                  <a:gd name="T8" fmla="*/ 1 w 39"/>
                  <a:gd name="T9" fmla="*/ 0 h 12"/>
                  <a:gd name="T10" fmla="*/ 0 60000 65536"/>
                  <a:gd name="T11" fmla="*/ 0 60000 65536"/>
                  <a:gd name="T12" fmla="*/ 0 60000 65536"/>
                  <a:gd name="T13" fmla="*/ 0 60000 65536"/>
                  <a:gd name="T14" fmla="*/ 0 60000 65536"/>
                  <a:gd name="T15" fmla="*/ 0 w 39"/>
                  <a:gd name="T16" fmla="*/ 0 h 12"/>
                  <a:gd name="T17" fmla="*/ 39 w 39"/>
                  <a:gd name="T18" fmla="*/ 12 h 12"/>
                </a:gdLst>
                <a:ahLst/>
                <a:cxnLst>
                  <a:cxn ang="T10">
                    <a:pos x="T0" y="T1"/>
                  </a:cxn>
                  <a:cxn ang="T11">
                    <a:pos x="T2" y="T3"/>
                  </a:cxn>
                  <a:cxn ang="T12">
                    <a:pos x="T4" y="T5"/>
                  </a:cxn>
                  <a:cxn ang="T13">
                    <a:pos x="T6" y="T7"/>
                  </a:cxn>
                  <a:cxn ang="T14">
                    <a:pos x="T8" y="T9"/>
                  </a:cxn>
                </a:cxnLst>
                <a:rect l="T15" t="T16" r="T17" b="T18"/>
                <a:pathLst>
                  <a:path w="39" h="12">
                    <a:moveTo>
                      <a:pt x="1" y="0"/>
                    </a:moveTo>
                    <a:lnTo>
                      <a:pt x="39" y="0"/>
                    </a:lnTo>
                    <a:lnTo>
                      <a:pt x="39" y="12"/>
                    </a:lnTo>
                    <a:lnTo>
                      <a:pt x="0" y="12"/>
                    </a:lnTo>
                    <a:lnTo>
                      <a:pt x="1" y="0"/>
                    </a:lnTo>
                    <a:close/>
                  </a:path>
                </a:pathLst>
              </a:custGeom>
              <a:noFill/>
              <a:ln w="9525" cap="flat" cmpd="sng">
                <a:solidFill>
                  <a:schemeClr val="tx1"/>
                </a:solidFill>
                <a:prstDash val="solid"/>
                <a:round/>
                <a:headEnd/>
                <a:tailEnd/>
              </a:ln>
            </p:spPr>
            <p:txBody>
              <a:bodyPr/>
              <a:lstStyle/>
              <a:p>
                <a:endParaRPr lang="en-US" dirty="0"/>
              </a:p>
            </p:txBody>
          </p:sp>
        </p:grpSp>
        <p:grpSp>
          <p:nvGrpSpPr>
            <p:cNvPr id="187835" name="Group 204"/>
            <p:cNvGrpSpPr>
              <a:grpSpLocks/>
            </p:cNvGrpSpPr>
            <p:nvPr/>
          </p:nvGrpSpPr>
          <p:grpSpPr bwMode="auto">
            <a:xfrm>
              <a:off x="4962526" y="6484939"/>
              <a:ext cx="538163" cy="706437"/>
              <a:chOff x="852" y="2724"/>
              <a:chExt cx="314" cy="496"/>
            </a:xfrm>
          </p:grpSpPr>
          <p:sp>
            <p:nvSpPr>
              <p:cNvPr id="187809" name="AutoShape 205"/>
              <p:cNvSpPr>
                <a:spLocks noChangeArrowheads="1"/>
              </p:cNvSpPr>
              <p:nvPr/>
            </p:nvSpPr>
            <p:spPr bwMode="auto">
              <a:xfrm>
                <a:off x="860" y="2836"/>
                <a:ext cx="298" cy="384"/>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810" name="Freeform 206"/>
              <p:cNvSpPr>
                <a:spLocks/>
              </p:cNvSpPr>
              <p:nvPr/>
            </p:nvSpPr>
            <p:spPr bwMode="auto">
              <a:xfrm>
                <a:off x="852" y="2724"/>
                <a:ext cx="314" cy="180"/>
              </a:xfrm>
              <a:custGeom>
                <a:avLst/>
                <a:gdLst>
                  <a:gd name="T0" fmla="*/ 158 w 314"/>
                  <a:gd name="T1" fmla="*/ 0 h 180"/>
                  <a:gd name="T2" fmla="*/ 0 w 314"/>
                  <a:gd name="T3" fmla="*/ 146 h 180"/>
                  <a:gd name="T4" fmla="*/ 0 w 314"/>
                  <a:gd name="T5" fmla="*/ 180 h 180"/>
                  <a:gd name="T6" fmla="*/ 314 w 314"/>
                  <a:gd name="T7" fmla="*/ 180 h 180"/>
                  <a:gd name="T8" fmla="*/ 314 w 314"/>
                  <a:gd name="T9" fmla="*/ 144 h 180"/>
                  <a:gd name="T10" fmla="*/ 158 w 314"/>
                  <a:gd name="T11" fmla="*/ 0 h 180"/>
                  <a:gd name="T12" fmla="*/ 0 60000 65536"/>
                  <a:gd name="T13" fmla="*/ 0 60000 65536"/>
                  <a:gd name="T14" fmla="*/ 0 60000 65536"/>
                  <a:gd name="T15" fmla="*/ 0 60000 65536"/>
                  <a:gd name="T16" fmla="*/ 0 60000 65536"/>
                  <a:gd name="T17" fmla="*/ 0 60000 65536"/>
                  <a:gd name="T18" fmla="*/ 0 w 314"/>
                  <a:gd name="T19" fmla="*/ 0 h 180"/>
                  <a:gd name="T20" fmla="*/ 314 w 314"/>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4" h="180">
                    <a:moveTo>
                      <a:pt x="158" y="0"/>
                    </a:moveTo>
                    <a:lnTo>
                      <a:pt x="0" y="146"/>
                    </a:lnTo>
                    <a:lnTo>
                      <a:pt x="0" y="180"/>
                    </a:lnTo>
                    <a:lnTo>
                      <a:pt x="314" y="180"/>
                    </a:lnTo>
                    <a:lnTo>
                      <a:pt x="314" y="144"/>
                    </a:lnTo>
                    <a:lnTo>
                      <a:pt x="15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811" name="AutoShape 207"/>
              <p:cNvSpPr>
                <a:spLocks noChangeArrowheads="1"/>
              </p:cNvSpPr>
              <p:nvPr/>
            </p:nvSpPr>
            <p:spPr bwMode="auto">
              <a:xfrm>
                <a:off x="1122"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812" name="AutoShape 208"/>
              <p:cNvSpPr>
                <a:spLocks noChangeArrowheads="1"/>
              </p:cNvSpPr>
              <p:nvPr/>
            </p:nvSpPr>
            <p:spPr bwMode="auto">
              <a:xfrm>
                <a:off x="866"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813" name="AutoShape 209"/>
              <p:cNvSpPr>
                <a:spLocks noChangeArrowheads="1"/>
              </p:cNvSpPr>
              <p:nvPr/>
            </p:nvSpPr>
            <p:spPr bwMode="auto">
              <a:xfrm>
                <a:off x="994" y="274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814" name="AutoShape 210"/>
              <p:cNvSpPr>
                <a:spLocks noChangeArrowheads="1"/>
              </p:cNvSpPr>
              <p:nvPr/>
            </p:nvSpPr>
            <p:spPr bwMode="auto">
              <a:xfrm>
                <a:off x="996" y="278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7410" name="AutoShape 211"/>
            <p:cNvSpPr>
              <a:spLocks noChangeArrowheads="1"/>
            </p:cNvSpPr>
            <p:nvPr/>
          </p:nvSpPr>
          <p:spPr bwMode="auto">
            <a:xfrm>
              <a:off x="1339851" y="6357939"/>
              <a:ext cx="41275" cy="39687"/>
            </a:xfrm>
            <a:prstGeom prst="hexagon">
              <a:avLst>
                <a:gd name="adj" fmla="val 26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11" name="AutoShape 212"/>
            <p:cNvSpPr>
              <a:spLocks noChangeArrowheads="1"/>
            </p:cNvSpPr>
            <p:nvPr/>
          </p:nvSpPr>
          <p:spPr bwMode="auto">
            <a:xfrm>
              <a:off x="5451476" y="6369051"/>
              <a:ext cx="42863" cy="38100"/>
            </a:xfrm>
            <a:prstGeom prst="hexagon">
              <a:avLst>
                <a:gd name="adj" fmla="val 2812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12" name="Rectangle 213"/>
            <p:cNvSpPr>
              <a:spLocks noChangeArrowheads="1"/>
            </p:cNvSpPr>
            <p:nvPr/>
          </p:nvSpPr>
          <p:spPr bwMode="auto">
            <a:xfrm>
              <a:off x="4775201" y="6335714"/>
              <a:ext cx="504825" cy="307975"/>
            </a:xfrm>
            <a:prstGeom prst="rect">
              <a:avLst/>
            </a:prstGeom>
            <a:solidFill>
              <a:srgbClr val="FFFFFF"/>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413" name="AutoShape 214"/>
            <p:cNvSpPr>
              <a:spLocks noChangeArrowheads="1"/>
            </p:cNvSpPr>
            <p:nvPr/>
          </p:nvSpPr>
          <p:spPr bwMode="auto">
            <a:xfrm>
              <a:off x="5197476" y="6500814"/>
              <a:ext cx="42863" cy="39687"/>
            </a:xfrm>
            <a:prstGeom prst="hexagon">
              <a:avLst>
                <a:gd name="adj" fmla="val 27001"/>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14" name="AutoShape 215"/>
            <p:cNvSpPr>
              <a:spLocks noChangeArrowheads="1"/>
            </p:cNvSpPr>
            <p:nvPr/>
          </p:nvSpPr>
          <p:spPr bwMode="auto">
            <a:xfrm>
              <a:off x="5197476" y="6554790"/>
              <a:ext cx="41275" cy="39687"/>
            </a:xfrm>
            <a:prstGeom prst="hexagon">
              <a:avLst>
                <a:gd name="adj" fmla="val 26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15" name="Line 216"/>
            <p:cNvSpPr>
              <a:spLocks noChangeShapeType="1"/>
            </p:cNvSpPr>
            <p:nvPr/>
          </p:nvSpPr>
          <p:spPr bwMode="auto">
            <a:xfrm>
              <a:off x="4770438" y="6618288"/>
              <a:ext cx="506412" cy="0"/>
            </a:xfrm>
            <a:prstGeom prst="line">
              <a:avLst/>
            </a:prstGeom>
            <a:noFill/>
            <a:ln w="9525">
              <a:solidFill>
                <a:schemeClr val="tx1"/>
              </a:solidFill>
              <a:round/>
              <a:headEnd/>
              <a:tailEnd/>
            </a:ln>
          </p:spPr>
          <p:txBody>
            <a:bodyPr/>
            <a:lstStyle/>
            <a:p>
              <a:endParaRPr lang="en-US" dirty="0"/>
            </a:p>
          </p:txBody>
        </p:sp>
        <p:sp>
          <p:nvSpPr>
            <p:cNvPr id="187416" name="Line 217"/>
            <p:cNvSpPr>
              <a:spLocks noChangeShapeType="1"/>
            </p:cNvSpPr>
            <p:nvPr/>
          </p:nvSpPr>
          <p:spPr bwMode="auto">
            <a:xfrm>
              <a:off x="4775200" y="6357939"/>
              <a:ext cx="501650" cy="0"/>
            </a:xfrm>
            <a:prstGeom prst="line">
              <a:avLst/>
            </a:prstGeom>
            <a:noFill/>
            <a:ln w="9525">
              <a:solidFill>
                <a:schemeClr val="tx1"/>
              </a:solidFill>
              <a:round/>
              <a:headEnd/>
              <a:tailEnd/>
            </a:ln>
          </p:spPr>
          <p:txBody>
            <a:bodyPr/>
            <a:lstStyle/>
            <a:p>
              <a:endParaRPr lang="en-US" dirty="0"/>
            </a:p>
          </p:txBody>
        </p:sp>
        <p:sp>
          <p:nvSpPr>
            <p:cNvPr id="187417" name="AutoShape 218"/>
            <p:cNvSpPr>
              <a:spLocks noChangeArrowheads="1"/>
            </p:cNvSpPr>
            <p:nvPr/>
          </p:nvSpPr>
          <p:spPr bwMode="auto">
            <a:xfrm>
              <a:off x="4786314" y="6372225"/>
              <a:ext cx="41275" cy="39688"/>
            </a:xfrm>
            <a:prstGeom prst="hexagon">
              <a:avLst>
                <a:gd name="adj" fmla="val 26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18" name="AutoShape 219"/>
            <p:cNvSpPr>
              <a:spLocks noChangeArrowheads="1"/>
            </p:cNvSpPr>
            <p:nvPr/>
          </p:nvSpPr>
          <p:spPr bwMode="auto">
            <a:xfrm>
              <a:off x="4791076" y="6559551"/>
              <a:ext cx="42863" cy="38100"/>
            </a:xfrm>
            <a:prstGeom prst="hexagon">
              <a:avLst>
                <a:gd name="adj" fmla="val 2812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nvGrpSpPr>
            <p:cNvPr id="187836" name="Group 220"/>
            <p:cNvGrpSpPr>
              <a:grpSpLocks/>
            </p:cNvGrpSpPr>
            <p:nvPr/>
          </p:nvGrpSpPr>
          <p:grpSpPr bwMode="auto">
            <a:xfrm>
              <a:off x="4468814" y="6432549"/>
              <a:ext cx="180975" cy="287339"/>
              <a:chOff x="1591" y="2780"/>
              <a:chExt cx="126" cy="202"/>
            </a:xfrm>
          </p:grpSpPr>
          <p:grpSp>
            <p:nvGrpSpPr>
              <p:cNvPr id="187837" name="Group 221"/>
              <p:cNvGrpSpPr>
                <a:grpSpLocks/>
              </p:cNvGrpSpPr>
              <p:nvPr/>
            </p:nvGrpSpPr>
            <p:grpSpPr bwMode="auto">
              <a:xfrm>
                <a:off x="1591" y="2795"/>
                <a:ext cx="126" cy="187"/>
                <a:chOff x="1590" y="2735"/>
                <a:chExt cx="126" cy="229"/>
              </a:xfrm>
            </p:grpSpPr>
            <p:sp>
              <p:nvSpPr>
                <p:cNvPr id="187807" name="Freeform 222"/>
                <p:cNvSpPr>
                  <a:spLocks/>
                </p:cNvSpPr>
                <p:nvPr/>
              </p:nvSpPr>
              <p:spPr bwMode="auto">
                <a:xfrm>
                  <a:off x="1590" y="2735"/>
                  <a:ext cx="126" cy="229"/>
                </a:xfrm>
                <a:custGeom>
                  <a:avLst/>
                  <a:gdLst>
                    <a:gd name="T0" fmla="*/ 30 w 126"/>
                    <a:gd name="T1" fmla="*/ 7 h 229"/>
                    <a:gd name="T2" fmla="*/ 0 w 126"/>
                    <a:gd name="T3" fmla="*/ 190 h 229"/>
                    <a:gd name="T4" fmla="*/ 11 w 126"/>
                    <a:gd name="T5" fmla="*/ 210 h 229"/>
                    <a:gd name="T6" fmla="*/ 33 w 126"/>
                    <a:gd name="T7" fmla="*/ 223 h 229"/>
                    <a:gd name="T8" fmla="*/ 65 w 126"/>
                    <a:gd name="T9" fmla="*/ 229 h 229"/>
                    <a:gd name="T10" fmla="*/ 96 w 126"/>
                    <a:gd name="T11" fmla="*/ 223 h 229"/>
                    <a:gd name="T12" fmla="*/ 116 w 126"/>
                    <a:gd name="T13" fmla="*/ 210 h 229"/>
                    <a:gd name="T14" fmla="*/ 126 w 126"/>
                    <a:gd name="T15" fmla="*/ 190 h 229"/>
                    <a:gd name="T16" fmla="*/ 93 w 126"/>
                    <a:gd name="T17" fmla="*/ 7 h 229"/>
                    <a:gd name="T18" fmla="*/ 78 w 126"/>
                    <a:gd name="T19" fmla="*/ 0 h 229"/>
                    <a:gd name="T20" fmla="*/ 45 w 126"/>
                    <a:gd name="T21" fmla="*/ 0 h 229"/>
                    <a:gd name="T22" fmla="*/ 30 w 126"/>
                    <a:gd name="T23" fmla="*/ 7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808" name="Freeform 223"/>
                <p:cNvSpPr>
                  <a:spLocks/>
                </p:cNvSpPr>
                <p:nvPr/>
              </p:nvSpPr>
              <p:spPr bwMode="auto">
                <a:xfrm>
                  <a:off x="1607" y="2748"/>
                  <a:ext cx="90" cy="200"/>
                </a:xfrm>
                <a:custGeom>
                  <a:avLst/>
                  <a:gdLst>
                    <a:gd name="T0" fmla="*/ 21 w 126"/>
                    <a:gd name="T1" fmla="*/ 6 h 229"/>
                    <a:gd name="T2" fmla="*/ 0 w 126"/>
                    <a:gd name="T3" fmla="*/ 166 h 229"/>
                    <a:gd name="T4" fmla="*/ 8 w 126"/>
                    <a:gd name="T5" fmla="*/ 183 h 229"/>
                    <a:gd name="T6" fmla="*/ 24 w 126"/>
                    <a:gd name="T7" fmla="*/ 195 h 229"/>
                    <a:gd name="T8" fmla="*/ 46 w 126"/>
                    <a:gd name="T9" fmla="*/ 200 h 229"/>
                    <a:gd name="T10" fmla="*/ 69 w 126"/>
                    <a:gd name="T11" fmla="*/ 195 h 229"/>
                    <a:gd name="T12" fmla="*/ 83 w 126"/>
                    <a:gd name="T13" fmla="*/ 183 h 229"/>
                    <a:gd name="T14" fmla="*/ 90 w 126"/>
                    <a:gd name="T15" fmla="*/ 166 h 229"/>
                    <a:gd name="T16" fmla="*/ 66 w 126"/>
                    <a:gd name="T17" fmla="*/ 6 h 229"/>
                    <a:gd name="T18" fmla="*/ 56 w 126"/>
                    <a:gd name="T19" fmla="*/ 0 h 229"/>
                    <a:gd name="T20" fmla="*/ 32 w 126"/>
                    <a:gd name="T21" fmla="*/ 0 h 229"/>
                    <a:gd name="T22" fmla="*/ 21 w 126"/>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229"/>
                    <a:gd name="T38" fmla="*/ 126 w 126"/>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229">
                      <a:moveTo>
                        <a:pt x="30" y="7"/>
                      </a:moveTo>
                      <a:lnTo>
                        <a:pt x="0" y="190"/>
                      </a:lnTo>
                      <a:lnTo>
                        <a:pt x="11" y="210"/>
                      </a:lnTo>
                      <a:lnTo>
                        <a:pt x="33" y="223"/>
                      </a:lnTo>
                      <a:lnTo>
                        <a:pt x="65" y="229"/>
                      </a:lnTo>
                      <a:lnTo>
                        <a:pt x="96" y="223"/>
                      </a:lnTo>
                      <a:lnTo>
                        <a:pt x="116" y="210"/>
                      </a:lnTo>
                      <a:lnTo>
                        <a:pt x="126" y="190"/>
                      </a:lnTo>
                      <a:lnTo>
                        <a:pt x="93" y="7"/>
                      </a:lnTo>
                      <a:lnTo>
                        <a:pt x="78" y="0"/>
                      </a:lnTo>
                      <a:lnTo>
                        <a:pt x="45" y="0"/>
                      </a:lnTo>
                      <a:lnTo>
                        <a:pt x="30" y="7"/>
                      </a:lnTo>
                      <a:close/>
                    </a:path>
                  </a:pathLst>
                </a:custGeom>
                <a:noFill/>
                <a:ln w="9525" cap="flat" cmpd="sng">
                  <a:solidFill>
                    <a:schemeClr val="tx1"/>
                  </a:solidFill>
                  <a:prstDash val="solid"/>
                  <a:round/>
                  <a:headEnd/>
                  <a:tailEnd/>
                </a:ln>
              </p:spPr>
              <p:txBody>
                <a:bodyPr/>
                <a:lstStyle/>
                <a:p>
                  <a:endParaRPr lang="en-US" dirty="0"/>
                </a:p>
              </p:txBody>
            </p:sp>
          </p:grpSp>
          <p:sp>
            <p:nvSpPr>
              <p:cNvPr id="187806" name="Oval 224"/>
              <p:cNvSpPr>
                <a:spLocks noChangeArrowheads="1"/>
              </p:cNvSpPr>
              <p:nvPr/>
            </p:nvSpPr>
            <p:spPr bwMode="auto">
              <a:xfrm>
                <a:off x="1630" y="2780"/>
                <a:ext cx="44" cy="41"/>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grpSp>
        <p:sp>
          <p:nvSpPr>
            <p:cNvPr id="187420" name="Freeform 225"/>
            <p:cNvSpPr>
              <a:spLocks/>
            </p:cNvSpPr>
            <p:nvPr/>
          </p:nvSpPr>
          <p:spPr bwMode="auto">
            <a:xfrm>
              <a:off x="4772025" y="6527800"/>
              <a:ext cx="19050" cy="115888"/>
            </a:xfrm>
            <a:custGeom>
              <a:avLst/>
              <a:gdLst>
                <a:gd name="T0" fmla="*/ 0 w 13"/>
                <a:gd name="T1" fmla="*/ 0 h 81"/>
                <a:gd name="T2" fmla="*/ 1465 w 13"/>
                <a:gd name="T3" fmla="*/ 115888 h 81"/>
                <a:gd name="T4" fmla="*/ 19050 w 13"/>
                <a:gd name="T5" fmla="*/ 114457 h 81"/>
                <a:gd name="T6" fmla="*/ 0 60000 65536"/>
                <a:gd name="T7" fmla="*/ 0 60000 65536"/>
                <a:gd name="T8" fmla="*/ 0 60000 65536"/>
                <a:gd name="T9" fmla="*/ 0 w 13"/>
                <a:gd name="T10" fmla="*/ 0 h 81"/>
                <a:gd name="T11" fmla="*/ 13 w 13"/>
                <a:gd name="T12" fmla="*/ 81 h 81"/>
              </a:gdLst>
              <a:ahLst/>
              <a:cxnLst>
                <a:cxn ang="T6">
                  <a:pos x="T0" y="T1"/>
                </a:cxn>
                <a:cxn ang="T7">
                  <a:pos x="T2" y="T3"/>
                </a:cxn>
                <a:cxn ang="T8">
                  <a:pos x="T4" y="T5"/>
                </a:cxn>
              </a:cxnLst>
              <a:rect l="T9" t="T10" r="T11" b="T12"/>
              <a:pathLst>
                <a:path w="13" h="81">
                  <a:moveTo>
                    <a:pt x="0" y="0"/>
                  </a:moveTo>
                  <a:lnTo>
                    <a:pt x="1" y="81"/>
                  </a:lnTo>
                  <a:lnTo>
                    <a:pt x="13" y="80"/>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7421" name="Line 226"/>
            <p:cNvSpPr>
              <a:spLocks noChangeShapeType="1"/>
            </p:cNvSpPr>
            <p:nvPr/>
          </p:nvSpPr>
          <p:spPr bwMode="auto">
            <a:xfrm>
              <a:off x="4970463" y="6357938"/>
              <a:ext cx="0" cy="260351"/>
            </a:xfrm>
            <a:prstGeom prst="line">
              <a:avLst/>
            </a:prstGeom>
            <a:noFill/>
            <a:ln w="9525">
              <a:solidFill>
                <a:schemeClr val="tx1"/>
              </a:solidFill>
              <a:round/>
              <a:headEnd/>
              <a:tailEnd/>
            </a:ln>
          </p:spPr>
          <p:txBody>
            <a:bodyPr/>
            <a:lstStyle/>
            <a:p>
              <a:endParaRPr lang="en-US" dirty="0"/>
            </a:p>
          </p:txBody>
        </p:sp>
        <p:sp>
          <p:nvSpPr>
            <p:cNvPr id="187422" name="Line 227"/>
            <p:cNvSpPr>
              <a:spLocks noChangeShapeType="1"/>
            </p:cNvSpPr>
            <p:nvPr/>
          </p:nvSpPr>
          <p:spPr bwMode="auto">
            <a:xfrm>
              <a:off x="5068888" y="6362701"/>
              <a:ext cx="0" cy="258763"/>
            </a:xfrm>
            <a:prstGeom prst="line">
              <a:avLst/>
            </a:prstGeom>
            <a:noFill/>
            <a:ln w="9525">
              <a:solidFill>
                <a:schemeClr val="tx1"/>
              </a:solidFill>
              <a:round/>
              <a:headEnd/>
              <a:tailEnd/>
            </a:ln>
          </p:spPr>
          <p:txBody>
            <a:bodyPr/>
            <a:lstStyle/>
            <a:p>
              <a:endParaRPr lang="en-US" dirty="0"/>
            </a:p>
          </p:txBody>
        </p:sp>
        <p:sp>
          <p:nvSpPr>
            <p:cNvPr id="187423" name="Freeform 228"/>
            <p:cNvSpPr>
              <a:spLocks/>
            </p:cNvSpPr>
            <p:nvPr/>
          </p:nvSpPr>
          <p:spPr bwMode="auto">
            <a:xfrm>
              <a:off x="3371851" y="6218239"/>
              <a:ext cx="1427163" cy="100012"/>
            </a:xfrm>
            <a:custGeom>
              <a:avLst/>
              <a:gdLst>
                <a:gd name="T0" fmla="*/ 1425710 w 982"/>
                <a:gd name="T1" fmla="*/ 98160 h 54"/>
                <a:gd name="T2" fmla="*/ 0 w 982"/>
                <a:gd name="T3" fmla="*/ 100012 h 54"/>
                <a:gd name="T4" fmla="*/ 4360 w 982"/>
                <a:gd name="T5" fmla="*/ 0 h 54"/>
                <a:gd name="T6" fmla="*/ 1427163 w 982"/>
                <a:gd name="T7" fmla="*/ 0 h 54"/>
                <a:gd name="T8" fmla="*/ 1425710 w 982"/>
                <a:gd name="T9" fmla="*/ 98160 h 54"/>
                <a:gd name="T10" fmla="*/ 0 60000 65536"/>
                <a:gd name="T11" fmla="*/ 0 60000 65536"/>
                <a:gd name="T12" fmla="*/ 0 60000 65536"/>
                <a:gd name="T13" fmla="*/ 0 60000 65536"/>
                <a:gd name="T14" fmla="*/ 0 60000 65536"/>
                <a:gd name="T15" fmla="*/ 0 w 982"/>
                <a:gd name="T16" fmla="*/ 0 h 54"/>
                <a:gd name="T17" fmla="*/ 982 w 982"/>
                <a:gd name="T18" fmla="*/ 54 h 54"/>
              </a:gdLst>
              <a:ahLst/>
              <a:cxnLst>
                <a:cxn ang="T10">
                  <a:pos x="T0" y="T1"/>
                </a:cxn>
                <a:cxn ang="T11">
                  <a:pos x="T2" y="T3"/>
                </a:cxn>
                <a:cxn ang="T12">
                  <a:pos x="T4" y="T5"/>
                </a:cxn>
                <a:cxn ang="T13">
                  <a:pos x="T6" y="T7"/>
                </a:cxn>
                <a:cxn ang="T14">
                  <a:pos x="T8" y="T9"/>
                </a:cxn>
              </a:cxnLst>
              <a:rect l="T15" t="T16" r="T17" b="T18"/>
              <a:pathLst>
                <a:path w="982" h="54">
                  <a:moveTo>
                    <a:pt x="981" y="53"/>
                  </a:moveTo>
                  <a:lnTo>
                    <a:pt x="0" y="54"/>
                  </a:lnTo>
                  <a:lnTo>
                    <a:pt x="3" y="0"/>
                  </a:lnTo>
                  <a:lnTo>
                    <a:pt x="982" y="0"/>
                  </a:lnTo>
                  <a:lnTo>
                    <a:pt x="981" y="5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24" name="Line 229"/>
            <p:cNvSpPr>
              <a:spLocks noChangeShapeType="1"/>
            </p:cNvSpPr>
            <p:nvPr/>
          </p:nvSpPr>
          <p:spPr bwMode="auto">
            <a:xfrm>
              <a:off x="3382963" y="6249988"/>
              <a:ext cx="1409700" cy="0"/>
            </a:xfrm>
            <a:prstGeom prst="line">
              <a:avLst/>
            </a:prstGeom>
            <a:noFill/>
            <a:ln w="9525">
              <a:solidFill>
                <a:schemeClr val="tx1"/>
              </a:solidFill>
              <a:round/>
              <a:headEnd/>
              <a:tailEnd/>
            </a:ln>
          </p:spPr>
          <p:txBody>
            <a:bodyPr/>
            <a:lstStyle/>
            <a:p>
              <a:endParaRPr lang="en-US" dirty="0"/>
            </a:p>
          </p:txBody>
        </p:sp>
        <p:sp>
          <p:nvSpPr>
            <p:cNvPr id="187425" name="Line 230"/>
            <p:cNvSpPr>
              <a:spLocks noChangeShapeType="1"/>
            </p:cNvSpPr>
            <p:nvPr/>
          </p:nvSpPr>
          <p:spPr bwMode="auto">
            <a:xfrm>
              <a:off x="3403601" y="5551490"/>
              <a:ext cx="1395413" cy="485775"/>
            </a:xfrm>
            <a:prstGeom prst="line">
              <a:avLst/>
            </a:prstGeom>
            <a:noFill/>
            <a:ln w="9525">
              <a:solidFill>
                <a:schemeClr val="tx1"/>
              </a:solidFill>
              <a:round/>
              <a:headEnd/>
              <a:tailEnd/>
            </a:ln>
          </p:spPr>
          <p:txBody>
            <a:bodyPr/>
            <a:lstStyle/>
            <a:p>
              <a:endParaRPr lang="en-US" dirty="0"/>
            </a:p>
          </p:txBody>
        </p:sp>
        <p:sp>
          <p:nvSpPr>
            <p:cNvPr id="187426" name="Rectangle 231"/>
            <p:cNvSpPr>
              <a:spLocks noChangeArrowheads="1"/>
            </p:cNvSpPr>
            <p:nvPr/>
          </p:nvSpPr>
          <p:spPr bwMode="auto">
            <a:xfrm>
              <a:off x="2968626" y="6305549"/>
              <a:ext cx="882650" cy="414339"/>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7838" name="Group 232"/>
            <p:cNvGrpSpPr>
              <a:grpSpLocks/>
            </p:cNvGrpSpPr>
            <p:nvPr/>
          </p:nvGrpSpPr>
          <p:grpSpPr bwMode="auto">
            <a:xfrm>
              <a:off x="3203576" y="6423007"/>
              <a:ext cx="447675" cy="209550"/>
              <a:chOff x="2096" y="2812"/>
              <a:chExt cx="308" cy="147"/>
            </a:xfrm>
          </p:grpSpPr>
          <p:grpSp>
            <p:nvGrpSpPr>
              <p:cNvPr id="187839" name="Group 233"/>
              <p:cNvGrpSpPr>
                <a:grpSpLocks/>
              </p:cNvGrpSpPr>
              <p:nvPr/>
            </p:nvGrpSpPr>
            <p:grpSpPr bwMode="auto">
              <a:xfrm>
                <a:off x="2096" y="2823"/>
                <a:ext cx="308" cy="117"/>
                <a:chOff x="2096" y="2823"/>
                <a:chExt cx="370" cy="117"/>
              </a:xfrm>
            </p:grpSpPr>
            <p:grpSp>
              <p:nvGrpSpPr>
                <p:cNvPr id="187840" name="Group 234"/>
                <p:cNvGrpSpPr>
                  <a:grpSpLocks/>
                </p:cNvGrpSpPr>
                <p:nvPr/>
              </p:nvGrpSpPr>
              <p:grpSpPr bwMode="auto">
                <a:xfrm>
                  <a:off x="2280" y="2823"/>
                  <a:ext cx="186" cy="117"/>
                  <a:chOff x="2280" y="2823"/>
                  <a:chExt cx="186" cy="117"/>
                </a:xfrm>
              </p:grpSpPr>
              <p:sp>
                <p:nvSpPr>
                  <p:cNvPr id="187802" name="Freeform 235"/>
                  <p:cNvSpPr>
                    <a:spLocks/>
                  </p:cNvSpPr>
                  <p:nvPr/>
                </p:nvSpPr>
                <p:spPr bwMode="auto">
                  <a:xfrm>
                    <a:off x="2280" y="2823"/>
                    <a:ext cx="186" cy="117"/>
                  </a:xfrm>
                  <a:custGeom>
                    <a:avLst/>
                    <a:gdLst>
                      <a:gd name="T0" fmla="*/ 0 w 186"/>
                      <a:gd name="T1" fmla="*/ 0 h 117"/>
                      <a:gd name="T2" fmla="*/ 137 w 186"/>
                      <a:gd name="T3" fmla="*/ 0 h 117"/>
                      <a:gd name="T4" fmla="*/ 186 w 186"/>
                      <a:gd name="T5" fmla="*/ 24 h 117"/>
                      <a:gd name="T6" fmla="*/ 186 w 186"/>
                      <a:gd name="T7" fmla="*/ 93 h 117"/>
                      <a:gd name="T8" fmla="*/ 134 w 186"/>
                      <a:gd name="T9" fmla="*/ 117 h 117"/>
                      <a:gd name="T10" fmla="*/ 0 w 186"/>
                      <a:gd name="T11" fmla="*/ 117 h 117"/>
                      <a:gd name="T12" fmla="*/ 0 w 186"/>
                      <a:gd name="T13" fmla="*/ 0 h 117"/>
                      <a:gd name="T14" fmla="*/ 0 60000 65536"/>
                      <a:gd name="T15" fmla="*/ 0 60000 65536"/>
                      <a:gd name="T16" fmla="*/ 0 60000 65536"/>
                      <a:gd name="T17" fmla="*/ 0 60000 65536"/>
                      <a:gd name="T18" fmla="*/ 0 60000 65536"/>
                      <a:gd name="T19" fmla="*/ 0 60000 65536"/>
                      <a:gd name="T20" fmla="*/ 0 60000 65536"/>
                      <a:gd name="T21" fmla="*/ 0 w 186"/>
                      <a:gd name="T22" fmla="*/ 0 h 117"/>
                      <a:gd name="T23" fmla="*/ 186 w 186"/>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17">
                        <a:moveTo>
                          <a:pt x="0" y="0"/>
                        </a:moveTo>
                        <a:lnTo>
                          <a:pt x="137" y="0"/>
                        </a:lnTo>
                        <a:lnTo>
                          <a:pt x="186" y="24"/>
                        </a:lnTo>
                        <a:lnTo>
                          <a:pt x="186" y="93"/>
                        </a:lnTo>
                        <a:lnTo>
                          <a:pt x="134" y="117"/>
                        </a:lnTo>
                        <a:lnTo>
                          <a:pt x="0" y="117"/>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7803" name="Oval 236"/>
                  <p:cNvSpPr>
                    <a:spLocks noChangeArrowheads="1"/>
                  </p:cNvSpPr>
                  <p:nvPr/>
                </p:nvSpPr>
                <p:spPr bwMode="auto">
                  <a:xfrm>
                    <a:off x="2426" y="2858"/>
                    <a:ext cx="27" cy="5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04" name="Line 237"/>
                  <p:cNvSpPr>
                    <a:spLocks noChangeShapeType="1"/>
                  </p:cNvSpPr>
                  <p:nvPr/>
                </p:nvSpPr>
                <p:spPr bwMode="auto">
                  <a:xfrm>
                    <a:off x="2415" y="2826"/>
                    <a:ext cx="0" cy="112"/>
                  </a:xfrm>
                  <a:prstGeom prst="line">
                    <a:avLst/>
                  </a:prstGeom>
                  <a:noFill/>
                  <a:ln w="9525">
                    <a:solidFill>
                      <a:schemeClr val="tx1"/>
                    </a:solidFill>
                    <a:round/>
                    <a:headEnd/>
                    <a:tailEnd/>
                  </a:ln>
                </p:spPr>
                <p:txBody>
                  <a:bodyPr/>
                  <a:lstStyle/>
                  <a:p>
                    <a:endParaRPr lang="en-US" dirty="0"/>
                  </a:p>
                </p:txBody>
              </p:sp>
            </p:grpSp>
            <p:grpSp>
              <p:nvGrpSpPr>
                <p:cNvPr id="187841" name="Group 238"/>
                <p:cNvGrpSpPr>
                  <a:grpSpLocks/>
                </p:cNvGrpSpPr>
                <p:nvPr/>
              </p:nvGrpSpPr>
              <p:grpSpPr bwMode="auto">
                <a:xfrm flipH="1">
                  <a:off x="2096" y="2823"/>
                  <a:ext cx="186" cy="117"/>
                  <a:chOff x="2280" y="2823"/>
                  <a:chExt cx="186" cy="117"/>
                </a:xfrm>
              </p:grpSpPr>
              <p:sp>
                <p:nvSpPr>
                  <p:cNvPr id="187799" name="Freeform 239"/>
                  <p:cNvSpPr>
                    <a:spLocks/>
                  </p:cNvSpPr>
                  <p:nvPr/>
                </p:nvSpPr>
                <p:spPr bwMode="auto">
                  <a:xfrm>
                    <a:off x="2280" y="2823"/>
                    <a:ext cx="186" cy="117"/>
                  </a:xfrm>
                  <a:custGeom>
                    <a:avLst/>
                    <a:gdLst>
                      <a:gd name="T0" fmla="*/ 0 w 186"/>
                      <a:gd name="T1" fmla="*/ 0 h 117"/>
                      <a:gd name="T2" fmla="*/ 137 w 186"/>
                      <a:gd name="T3" fmla="*/ 0 h 117"/>
                      <a:gd name="T4" fmla="*/ 186 w 186"/>
                      <a:gd name="T5" fmla="*/ 24 h 117"/>
                      <a:gd name="T6" fmla="*/ 186 w 186"/>
                      <a:gd name="T7" fmla="*/ 93 h 117"/>
                      <a:gd name="T8" fmla="*/ 134 w 186"/>
                      <a:gd name="T9" fmla="*/ 117 h 117"/>
                      <a:gd name="T10" fmla="*/ 0 w 186"/>
                      <a:gd name="T11" fmla="*/ 117 h 117"/>
                      <a:gd name="T12" fmla="*/ 0 w 186"/>
                      <a:gd name="T13" fmla="*/ 0 h 117"/>
                      <a:gd name="T14" fmla="*/ 0 60000 65536"/>
                      <a:gd name="T15" fmla="*/ 0 60000 65536"/>
                      <a:gd name="T16" fmla="*/ 0 60000 65536"/>
                      <a:gd name="T17" fmla="*/ 0 60000 65536"/>
                      <a:gd name="T18" fmla="*/ 0 60000 65536"/>
                      <a:gd name="T19" fmla="*/ 0 60000 65536"/>
                      <a:gd name="T20" fmla="*/ 0 60000 65536"/>
                      <a:gd name="T21" fmla="*/ 0 w 186"/>
                      <a:gd name="T22" fmla="*/ 0 h 117"/>
                      <a:gd name="T23" fmla="*/ 186 w 186"/>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17">
                        <a:moveTo>
                          <a:pt x="0" y="0"/>
                        </a:moveTo>
                        <a:lnTo>
                          <a:pt x="137" y="0"/>
                        </a:lnTo>
                        <a:lnTo>
                          <a:pt x="186" y="24"/>
                        </a:lnTo>
                        <a:lnTo>
                          <a:pt x="186" y="93"/>
                        </a:lnTo>
                        <a:lnTo>
                          <a:pt x="134" y="117"/>
                        </a:lnTo>
                        <a:lnTo>
                          <a:pt x="0" y="117"/>
                        </a:lnTo>
                        <a:lnTo>
                          <a:pt x="0" y="0"/>
                        </a:lnTo>
                        <a:close/>
                      </a:path>
                    </a:pathLst>
                  </a:custGeom>
                  <a:noFill/>
                  <a:ln w="9525" cap="flat" cmpd="sng">
                    <a:solidFill>
                      <a:schemeClr val="tx1"/>
                    </a:solidFill>
                    <a:prstDash val="solid"/>
                    <a:round/>
                    <a:headEnd/>
                    <a:tailEnd/>
                  </a:ln>
                </p:spPr>
                <p:txBody>
                  <a:bodyPr/>
                  <a:lstStyle/>
                  <a:p>
                    <a:endParaRPr lang="en-US" dirty="0"/>
                  </a:p>
                </p:txBody>
              </p:sp>
              <p:sp>
                <p:nvSpPr>
                  <p:cNvPr id="187800" name="Oval 240"/>
                  <p:cNvSpPr>
                    <a:spLocks noChangeArrowheads="1"/>
                  </p:cNvSpPr>
                  <p:nvPr/>
                </p:nvSpPr>
                <p:spPr bwMode="auto">
                  <a:xfrm>
                    <a:off x="2426" y="2858"/>
                    <a:ext cx="27" cy="5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801" name="Line 241"/>
                  <p:cNvSpPr>
                    <a:spLocks noChangeShapeType="1"/>
                  </p:cNvSpPr>
                  <p:nvPr/>
                </p:nvSpPr>
                <p:spPr bwMode="auto">
                  <a:xfrm>
                    <a:off x="2415" y="2826"/>
                    <a:ext cx="0" cy="112"/>
                  </a:xfrm>
                  <a:prstGeom prst="line">
                    <a:avLst/>
                  </a:prstGeom>
                  <a:noFill/>
                  <a:ln w="9525">
                    <a:solidFill>
                      <a:schemeClr val="tx1"/>
                    </a:solidFill>
                    <a:round/>
                    <a:headEnd/>
                    <a:tailEnd/>
                  </a:ln>
                </p:spPr>
                <p:txBody>
                  <a:bodyPr/>
                  <a:lstStyle/>
                  <a:p>
                    <a:endParaRPr lang="en-US" dirty="0"/>
                  </a:p>
                </p:txBody>
              </p:sp>
            </p:grpSp>
          </p:grpSp>
          <p:sp>
            <p:nvSpPr>
              <p:cNvPr id="187795" name="AutoShape 242"/>
              <p:cNvSpPr>
                <a:spLocks noChangeArrowheads="1"/>
              </p:cNvSpPr>
              <p:nvPr/>
            </p:nvSpPr>
            <p:spPr bwMode="auto">
              <a:xfrm>
                <a:off x="2228" y="2812"/>
                <a:ext cx="45" cy="147"/>
              </a:xfrm>
              <a:prstGeom prst="roundRect">
                <a:avLst>
                  <a:gd name="adj" fmla="val 37778"/>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796" name="Line 243"/>
              <p:cNvSpPr>
                <a:spLocks noChangeShapeType="1"/>
              </p:cNvSpPr>
              <p:nvPr/>
            </p:nvSpPr>
            <p:spPr bwMode="auto">
              <a:xfrm>
                <a:off x="2228" y="2883"/>
                <a:ext cx="43" cy="0"/>
              </a:xfrm>
              <a:prstGeom prst="line">
                <a:avLst/>
              </a:prstGeom>
              <a:noFill/>
              <a:ln w="9525">
                <a:solidFill>
                  <a:schemeClr val="tx1"/>
                </a:solidFill>
                <a:round/>
                <a:headEnd/>
                <a:tailEnd/>
              </a:ln>
            </p:spPr>
            <p:txBody>
              <a:bodyPr/>
              <a:lstStyle/>
              <a:p>
                <a:endParaRPr lang="en-US" dirty="0"/>
              </a:p>
            </p:txBody>
          </p:sp>
        </p:grpSp>
        <p:sp>
          <p:nvSpPr>
            <p:cNvPr id="187428" name="AutoShape 244"/>
            <p:cNvSpPr>
              <a:spLocks noChangeArrowheads="1"/>
            </p:cNvSpPr>
            <p:nvPr/>
          </p:nvSpPr>
          <p:spPr bwMode="auto">
            <a:xfrm>
              <a:off x="3014664" y="6723063"/>
              <a:ext cx="788987" cy="127000"/>
            </a:xfrm>
            <a:custGeom>
              <a:avLst/>
              <a:gdLst>
                <a:gd name="T0" fmla="*/ 27782752 w 21600"/>
                <a:gd name="T1" fmla="*/ 373356 h 21600"/>
                <a:gd name="T2" fmla="*/ 14409751 w 21600"/>
                <a:gd name="T3" fmla="*/ 746713 h 21600"/>
                <a:gd name="T4" fmla="*/ 1036714 w 21600"/>
                <a:gd name="T5" fmla="*/ 373356 h 21600"/>
                <a:gd name="T6" fmla="*/ 14409751 w 21600"/>
                <a:gd name="T7" fmla="*/ 0 h 21600"/>
                <a:gd name="T8" fmla="*/ 0 60000 65536"/>
                <a:gd name="T9" fmla="*/ 0 60000 65536"/>
                <a:gd name="T10" fmla="*/ 0 60000 65536"/>
                <a:gd name="T11" fmla="*/ 0 60000 65536"/>
                <a:gd name="T12" fmla="*/ 2577 w 21600"/>
                <a:gd name="T13" fmla="*/ 2577 h 21600"/>
                <a:gd name="T14" fmla="*/ 19023 w 21600"/>
                <a:gd name="T15" fmla="*/ 19023 h 21600"/>
              </a:gdLst>
              <a:ahLst/>
              <a:cxnLst>
                <a:cxn ang="T8">
                  <a:pos x="T0" y="T1"/>
                </a:cxn>
                <a:cxn ang="T9">
                  <a:pos x="T2" y="T3"/>
                </a:cxn>
                <a:cxn ang="T10">
                  <a:pos x="T4" y="T5"/>
                </a:cxn>
                <a:cxn ang="T11">
                  <a:pos x="T6" y="T7"/>
                </a:cxn>
              </a:cxnLst>
              <a:rect l="T12" t="T13" r="T14" b="T15"/>
              <a:pathLst>
                <a:path w="21600" h="21600">
                  <a:moveTo>
                    <a:pt x="0" y="0"/>
                  </a:moveTo>
                  <a:lnTo>
                    <a:pt x="1554" y="21600"/>
                  </a:lnTo>
                  <a:lnTo>
                    <a:pt x="20046"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nvGrpSpPr>
            <p:cNvPr id="187842" name="Group 245"/>
            <p:cNvGrpSpPr>
              <a:grpSpLocks/>
            </p:cNvGrpSpPr>
            <p:nvPr/>
          </p:nvGrpSpPr>
          <p:grpSpPr bwMode="auto">
            <a:xfrm>
              <a:off x="3260724" y="6727853"/>
              <a:ext cx="322263" cy="138114"/>
              <a:chOff x="2135" y="2686"/>
              <a:chExt cx="222" cy="97"/>
            </a:xfrm>
          </p:grpSpPr>
          <p:sp>
            <p:nvSpPr>
              <p:cNvPr id="187791" name="Rectangle 246"/>
              <p:cNvSpPr>
                <a:spLocks noChangeArrowheads="1"/>
              </p:cNvSpPr>
              <p:nvPr/>
            </p:nvSpPr>
            <p:spPr bwMode="auto">
              <a:xfrm>
                <a:off x="2139" y="2714"/>
                <a:ext cx="208" cy="27"/>
              </a:xfrm>
              <a:prstGeom prst="rect">
                <a:avLst/>
              </a:prstGeom>
              <a:solidFill>
                <a:schemeClr val="tx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792" name="AutoShape 247"/>
              <p:cNvSpPr>
                <a:spLocks noChangeArrowheads="1"/>
              </p:cNvSpPr>
              <p:nvPr/>
            </p:nvSpPr>
            <p:spPr bwMode="auto">
              <a:xfrm>
                <a:off x="2135" y="2688"/>
                <a:ext cx="38" cy="95"/>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793" name="AutoShape 248"/>
              <p:cNvSpPr>
                <a:spLocks noChangeArrowheads="1"/>
              </p:cNvSpPr>
              <p:nvPr/>
            </p:nvSpPr>
            <p:spPr bwMode="auto">
              <a:xfrm>
                <a:off x="2319" y="2686"/>
                <a:ext cx="38" cy="95"/>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grpSp>
        <p:grpSp>
          <p:nvGrpSpPr>
            <p:cNvPr id="187858" name="Group 249"/>
            <p:cNvGrpSpPr>
              <a:grpSpLocks/>
            </p:cNvGrpSpPr>
            <p:nvPr/>
          </p:nvGrpSpPr>
          <p:grpSpPr bwMode="auto">
            <a:xfrm>
              <a:off x="3733801" y="6259513"/>
              <a:ext cx="85725" cy="346075"/>
              <a:chOff x="2454" y="2358"/>
              <a:chExt cx="59" cy="243"/>
            </a:xfrm>
          </p:grpSpPr>
          <p:sp>
            <p:nvSpPr>
              <p:cNvPr id="187787" name="Rectangle 250"/>
              <p:cNvSpPr>
                <a:spLocks noChangeArrowheads="1"/>
              </p:cNvSpPr>
              <p:nvPr/>
            </p:nvSpPr>
            <p:spPr bwMode="auto">
              <a:xfrm>
                <a:off x="2454" y="2358"/>
                <a:ext cx="59" cy="243"/>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788" name="AutoShape 251"/>
              <p:cNvSpPr>
                <a:spLocks noChangeArrowheads="1"/>
              </p:cNvSpPr>
              <p:nvPr/>
            </p:nvSpPr>
            <p:spPr bwMode="auto">
              <a:xfrm>
                <a:off x="2468" y="255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789" name="AutoShape 252"/>
              <p:cNvSpPr>
                <a:spLocks noChangeArrowheads="1"/>
              </p:cNvSpPr>
              <p:nvPr/>
            </p:nvSpPr>
            <p:spPr bwMode="auto">
              <a:xfrm>
                <a:off x="2467" y="2411"/>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790" name="Line 253"/>
              <p:cNvSpPr>
                <a:spLocks noChangeShapeType="1"/>
              </p:cNvSpPr>
              <p:nvPr/>
            </p:nvSpPr>
            <p:spPr bwMode="auto">
              <a:xfrm>
                <a:off x="2462" y="2384"/>
                <a:ext cx="37" cy="0"/>
              </a:xfrm>
              <a:prstGeom prst="line">
                <a:avLst/>
              </a:prstGeom>
              <a:noFill/>
              <a:ln w="9525">
                <a:solidFill>
                  <a:schemeClr val="tx1"/>
                </a:solidFill>
                <a:round/>
                <a:headEnd/>
                <a:tailEnd/>
              </a:ln>
            </p:spPr>
            <p:txBody>
              <a:bodyPr/>
              <a:lstStyle/>
              <a:p>
                <a:endParaRPr lang="en-US" dirty="0"/>
              </a:p>
            </p:txBody>
          </p:sp>
        </p:grpSp>
        <p:grpSp>
          <p:nvGrpSpPr>
            <p:cNvPr id="187859" name="Group 254"/>
            <p:cNvGrpSpPr>
              <a:grpSpLocks/>
            </p:cNvGrpSpPr>
            <p:nvPr/>
          </p:nvGrpSpPr>
          <p:grpSpPr bwMode="auto">
            <a:xfrm>
              <a:off x="1390651" y="6484939"/>
              <a:ext cx="538163" cy="706437"/>
              <a:chOff x="852" y="2724"/>
              <a:chExt cx="314" cy="496"/>
            </a:xfrm>
          </p:grpSpPr>
          <p:sp>
            <p:nvSpPr>
              <p:cNvPr id="187781" name="AutoShape 255"/>
              <p:cNvSpPr>
                <a:spLocks noChangeArrowheads="1"/>
              </p:cNvSpPr>
              <p:nvPr/>
            </p:nvSpPr>
            <p:spPr bwMode="auto">
              <a:xfrm>
                <a:off x="860" y="2836"/>
                <a:ext cx="298" cy="384"/>
              </a:xfrm>
              <a:prstGeom prst="roundRect">
                <a:avLst>
                  <a:gd name="adj" fmla="val 16667"/>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782" name="Freeform 256"/>
              <p:cNvSpPr>
                <a:spLocks/>
              </p:cNvSpPr>
              <p:nvPr/>
            </p:nvSpPr>
            <p:spPr bwMode="auto">
              <a:xfrm>
                <a:off x="852" y="2724"/>
                <a:ext cx="314" cy="180"/>
              </a:xfrm>
              <a:custGeom>
                <a:avLst/>
                <a:gdLst>
                  <a:gd name="T0" fmla="*/ 158 w 314"/>
                  <a:gd name="T1" fmla="*/ 0 h 180"/>
                  <a:gd name="T2" fmla="*/ 0 w 314"/>
                  <a:gd name="T3" fmla="*/ 146 h 180"/>
                  <a:gd name="T4" fmla="*/ 0 w 314"/>
                  <a:gd name="T5" fmla="*/ 180 h 180"/>
                  <a:gd name="T6" fmla="*/ 314 w 314"/>
                  <a:gd name="T7" fmla="*/ 180 h 180"/>
                  <a:gd name="T8" fmla="*/ 314 w 314"/>
                  <a:gd name="T9" fmla="*/ 144 h 180"/>
                  <a:gd name="T10" fmla="*/ 158 w 314"/>
                  <a:gd name="T11" fmla="*/ 0 h 180"/>
                  <a:gd name="T12" fmla="*/ 0 60000 65536"/>
                  <a:gd name="T13" fmla="*/ 0 60000 65536"/>
                  <a:gd name="T14" fmla="*/ 0 60000 65536"/>
                  <a:gd name="T15" fmla="*/ 0 60000 65536"/>
                  <a:gd name="T16" fmla="*/ 0 60000 65536"/>
                  <a:gd name="T17" fmla="*/ 0 60000 65536"/>
                  <a:gd name="T18" fmla="*/ 0 w 314"/>
                  <a:gd name="T19" fmla="*/ 0 h 180"/>
                  <a:gd name="T20" fmla="*/ 314 w 314"/>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14" h="180">
                    <a:moveTo>
                      <a:pt x="158" y="0"/>
                    </a:moveTo>
                    <a:lnTo>
                      <a:pt x="0" y="146"/>
                    </a:lnTo>
                    <a:lnTo>
                      <a:pt x="0" y="180"/>
                    </a:lnTo>
                    <a:lnTo>
                      <a:pt x="314" y="180"/>
                    </a:lnTo>
                    <a:lnTo>
                      <a:pt x="314" y="144"/>
                    </a:lnTo>
                    <a:lnTo>
                      <a:pt x="15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783" name="AutoShape 257"/>
              <p:cNvSpPr>
                <a:spLocks noChangeArrowheads="1"/>
              </p:cNvSpPr>
              <p:nvPr/>
            </p:nvSpPr>
            <p:spPr bwMode="auto">
              <a:xfrm>
                <a:off x="1122"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784" name="AutoShape 258"/>
              <p:cNvSpPr>
                <a:spLocks noChangeArrowheads="1"/>
              </p:cNvSpPr>
              <p:nvPr/>
            </p:nvSpPr>
            <p:spPr bwMode="auto">
              <a:xfrm>
                <a:off x="866" y="2867"/>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785" name="AutoShape 259"/>
              <p:cNvSpPr>
                <a:spLocks noChangeArrowheads="1"/>
              </p:cNvSpPr>
              <p:nvPr/>
            </p:nvSpPr>
            <p:spPr bwMode="auto">
              <a:xfrm>
                <a:off x="994" y="274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786" name="AutoShape 260"/>
              <p:cNvSpPr>
                <a:spLocks noChangeArrowheads="1"/>
              </p:cNvSpPr>
              <p:nvPr/>
            </p:nvSpPr>
            <p:spPr bwMode="auto">
              <a:xfrm>
                <a:off x="996" y="2785"/>
                <a:ext cx="27" cy="27"/>
              </a:xfrm>
              <a:prstGeom prst="hexagon">
                <a:avLst>
                  <a:gd name="adj" fmla="val 25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7432" name="Rectangle 261"/>
            <p:cNvSpPr>
              <a:spLocks noChangeArrowheads="1"/>
            </p:cNvSpPr>
            <p:nvPr/>
          </p:nvSpPr>
          <p:spPr bwMode="auto">
            <a:xfrm>
              <a:off x="2062163" y="5491163"/>
              <a:ext cx="2736850" cy="819151"/>
            </a:xfrm>
            <a:prstGeom prst="rect">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33" name="Oval 262"/>
            <p:cNvSpPr>
              <a:spLocks noChangeArrowheads="1"/>
            </p:cNvSpPr>
            <p:nvPr/>
          </p:nvSpPr>
          <p:spPr bwMode="auto">
            <a:xfrm>
              <a:off x="5281613" y="6011864"/>
              <a:ext cx="125412" cy="128587"/>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434" name="Freeform 263"/>
            <p:cNvSpPr>
              <a:spLocks/>
            </p:cNvSpPr>
            <p:nvPr/>
          </p:nvSpPr>
          <p:spPr bwMode="auto">
            <a:xfrm>
              <a:off x="4799014" y="5978525"/>
              <a:ext cx="269875" cy="346075"/>
            </a:xfrm>
            <a:custGeom>
              <a:avLst/>
              <a:gdLst>
                <a:gd name="T0" fmla="*/ 0 w 186"/>
                <a:gd name="T1" fmla="*/ 346075 h 285"/>
                <a:gd name="T2" fmla="*/ 0 w 186"/>
                <a:gd name="T3" fmla="*/ 0 h 285"/>
                <a:gd name="T4" fmla="*/ 69645 w 186"/>
                <a:gd name="T5" fmla="*/ 0 h 285"/>
                <a:gd name="T6" fmla="*/ 265522 w 186"/>
                <a:gd name="T7" fmla="*/ 156644 h 285"/>
                <a:gd name="T8" fmla="*/ 269875 w 186"/>
                <a:gd name="T9" fmla="*/ 346075 h 285"/>
                <a:gd name="T10" fmla="*/ 0 w 186"/>
                <a:gd name="T11" fmla="*/ 346075 h 285"/>
                <a:gd name="T12" fmla="*/ 0 60000 65536"/>
                <a:gd name="T13" fmla="*/ 0 60000 65536"/>
                <a:gd name="T14" fmla="*/ 0 60000 65536"/>
                <a:gd name="T15" fmla="*/ 0 60000 65536"/>
                <a:gd name="T16" fmla="*/ 0 60000 65536"/>
                <a:gd name="T17" fmla="*/ 0 60000 65536"/>
                <a:gd name="T18" fmla="*/ 0 w 186"/>
                <a:gd name="T19" fmla="*/ 0 h 285"/>
                <a:gd name="T20" fmla="*/ 186 w 186"/>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186" h="285">
                  <a:moveTo>
                    <a:pt x="0" y="285"/>
                  </a:moveTo>
                  <a:lnTo>
                    <a:pt x="0" y="0"/>
                  </a:lnTo>
                  <a:lnTo>
                    <a:pt x="48" y="0"/>
                  </a:lnTo>
                  <a:lnTo>
                    <a:pt x="183" y="129"/>
                  </a:lnTo>
                  <a:lnTo>
                    <a:pt x="186" y="285"/>
                  </a:lnTo>
                  <a:lnTo>
                    <a:pt x="0" y="285"/>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435" name="AutoShape 264"/>
            <p:cNvSpPr>
              <a:spLocks noChangeArrowheads="1"/>
            </p:cNvSpPr>
            <p:nvPr/>
          </p:nvSpPr>
          <p:spPr bwMode="auto">
            <a:xfrm>
              <a:off x="4816476" y="6229350"/>
              <a:ext cx="73025" cy="71439"/>
            </a:xfrm>
            <a:prstGeom prst="hexagon">
              <a:avLst>
                <a:gd name="adj" fmla="val 2555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36" name="AutoShape 265"/>
            <p:cNvSpPr>
              <a:spLocks noChangeArrowheads="1"/>
            </p:cNvSpPr>
            <p:nvPr/>
          </p:nvSpPr>
          <p:spPr bwMode="auto">
            <a:xfrm>
              <a:off x="4816476" y="6019801"/>
              <a:ext cx="73025" cy="71439"/>
            </a:xfrm>
            <a:prstGeom prst="hexagon">
              <a:avLst>
                <a:gd name="adj" fmla="val 2555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37" name="Freeform 266"/>
            <p:cNvSpPr>
              <a:spLocks/>
            </p:cNvSpPr>
            <p:nvPr/>
          </p:nvSpPr>
          <p:spPr bwMode="auto">
            <a:xfrm>
              <a:off x="4775201" y="6108701"/>
              <a:ext cx="225425" cy="142875"/>
            </a:xfrm>
            <a:custGeom>
              <a:avLst/>
              <a:gdLst>
                <a:gd name="T0" fmla="*/ 130973 w 179"/>
                <a:gd name="T1" fmla="*/ 74250 h 127"/>
                <a:gd name="T2" fmla="*/ 162457 w 179"/>
                <a:gd name="T3" fmla="*/ 24750 h 127"/>
                <a:gd name="T4" fmla="*/ 222906 w 179"/>
                <a:gd name="T5" fmla="*/ 24750 h 127"/>
                <a:gd name="T6" fmla="*/ 222906 w 179"/>
                <a:gd name="T7" fmla="*/ 0 h 127"/>
                <a:gd name="T8" fmla="*/ 146085 w 179"/>
                <a:gd name="T9" fmla="*/ 0 h 127"/>
                <a:gd name="T10" fmla="*/ 89414 w 179"/>
                <a:gd name="T11" fmla="*/ 48375 h 127"/>
                <a:gd name="T12" fmla="*/ 40299 w 179"/>
                <a:gd name="T13" fmla="*/ 48375 h 127"/>
                <a:gd name="T14" fmla="*/ 0 w 179"/>
                <a:gd name="T15" fmla="*/ 54000 h 127"/>
                <a:gd name="T16" fmla="*/ 0 w 179"/>
                <a:gd name="T17" fmla="*/ 95625 h 127"/>
                <a:gd name="T18" fmla="*/ 40299 w 179"/>
                <a:gd name="T19" fmla="*/ 101250 h 127"/>
                <a:gd name="T20" fmla="*/ 89414 w 179"/>
                <a:gd name="T21" fmla="*/ 101250 h 127"/>
                <a:gd name="T22" fmla="*/ 149864 w 179"/>
                <a:gd name="T23" fmla="*/ 142875 h 127"/>
                <a:gd name="T24" fmla="*/ 225425 w 179"/>
                <a:gd name="T25" fmla="*/ 142875 h 127"/>
                <a:gd name="T26" fmla="*/ 225425 w 179"/>
                <a:gd name="T27" fmla="*/ 119250 h 127"/>
                <a:gd name="T28" fmla="*/ 161198 w 179"/>
                <a:gd name="T29" fmla="*/ 119250 h 127"/>
                <a:gd name="T30" fmla="*/ 130973 w 179"/>
                <a:gd name="T31" fmla="*/ 7425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9"/>
                <a:gd name="T49" fmla="*/ 0 h 127"/>
                <a:gd name="T50" fmla="*/ 179 w 179"/>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9" h="127">
                  <a:moveTo>
                    <a:pt x="104" y="66"/>
                  </a:moveTo>
                  <a:lnTo>
                    <a:pt x="129" y="22"/>
                  </a:lnTo>
                  <a:lnTo>
                    <a:pt x="177" y="22"/>
                  </a:lnTo>
                  <a:lnTo>
                    <a:pt x="177" y="0"/>
                  </a:lnTo>
                  <a:lnTo>
                    <a:pt x="116" y="0"/>
                  </a:lnTo>
                  <a:lnTo>
                    <a:pt x="71" y="43"/>
                  </a:lnTo>
                  <a:lnTo>
                    <a:pt x="32" y="43"/>
                  </a:lnTo>
                  <a:lnTo>
                    <a:pt x="0" y="48"/>
                  </a:lnTo>
                  <a:lnTo>
                    <a:pt x="0" y="85"/>
                  </a:lnTo>
                  <a:lnTo>
                    <a:pt x="32" y="90"/>
                  </a:lnTo>
                  <a:lnTo>
                    <a:pt x="71" y="90"/>
                  </a:lnTo>
                  <a:lnTo>
                    <a:pt x="119" y="127"/>
                  </a:lnTo>
                  <a:lnTo>
                    <a:pt x="179" y="127"/>
                  </a:lnTo>
                  <a:lnTo>
                    <a:pt x="179" y="106"/>
                  </a:lnTo>
                  <a:lnTo>
                    <a:pt x="128" y="106"/>
                  </a:lnTo>
                  <a:lnTo>
                    <a:pt x="104" y="6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38" name="Freeform 267"/>
            <p:cNvSpPr>
              <a:spLocks/>
            </p:cNvSpPr>
            <p:nvPr/>
          </p:nvSpPr>
          <p:spPr bwMode="auto">
            <a:xfrm>
              <a:off x="3876675" y="6165851"/>
              <a:ext cx="965200" cy="38100"/>
            </a:xfrm>
            <a:custGeom>
              <a:avLst/>
              <a:gdLst>
                <a:gd name="T0" fmla="*/ 946638 w 468"/>
                <a:gd name="T1" fmla="*/ 0 h 18"/>
                <a:gd name="T2" fmla="*/ 0 w 468"/>
                <a:gd name="T3" fmla="*/ 0 h 18"/>
                <a:gd name="T4" fmla="*/ 2062 w 468"/>
                <a:gd name="T5" fmla="*/ 38100 h 18"/>
                <a:gd name="T6" fmla="*/ 948701 w 468"/>
                <a:gd name="T7" fmla="*/ 38100 h 18"/>
                <a:gd name="T8" fmla="*/ 965200 w 468"/>
                <a:gd name="T9" fmla="*/ 14817 h 18"/>
                <a:gd name="T10" fmla="*/ 946638 w 468"/>
                <a:gd name="T11" fmla="*/ 0 h 18"/>
                <a:gd name="T12" fmla="*/ 0 60000 65536"/>
                <a:gd name="T13" fmla="*/ 0 60000 65536"/>
                <a:gd name="T14" fmla="*/ 0 60000 65536"/>
                <a:gd name="T15" fmla="*/ 0 60000 65536"/>
                <a:gd name="T16" fmla="*/ 0 60000 65536"/>
                <a:gd name="T17" fmla="*/ 0 60000 65536"/>
                <a:gd name="T18" fmla="*/ 0 w 468"/>
                <a:gd name="T19" fmla="*/ 0 h 18"/>
                <a:gd name="T20" fmla="*/ 468 w 46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68" h="18">
                  <a:moveTo>
                    <a:pt x="459" y="0"/>
                  </a:moveTo>
                  <a:lnTo>
                    <a:pt x="0" y="0"/>
                  </a:lnTo>
                  <a:lnTo>
                    <a:pt x="1" y="18"/>
                  </a:lnTo>
                  <a:lnTo>
                    <a:pt x="460" y="18"/>
                  </a:lnTo>
                  <a:lnTo>
                    <a:pt x="468" y="7"/>
                  </a:lnTo>
                  <a:lnTo>
                    <a:pt x="459"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39" name="Rectangle 268"/>
            <p:cNvSpPr>
              <a:spLocks noChangeArrowheads="1"/>
            </p:cNvSpPr>
            <p:nvPr/>
          </p:nvSpPr>
          <p:spPr bwMode="auto">
            <a:xfrm>
              <a:off x="4675189" y="6165851"/>
              <a:ext cx="52387" cy="38100"/>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440" name="Freeform 269"/>
            <p:cNvSpPr>
              <a:spLocks/>
            </p:cNvSpPr>
            <p:nvPr/>
          </p:nvSpPr>
          <p:spPr bwMode="auto">
            <a:xfrm>
              <a:off x="4675189" y="5957888"/>
              <a:ext cx="123825" cy="127000"/>
            </a:xfrm>
            <a:custGeom>
              <a:avLst/>
              <a:gdLst>
                <a:gd name="T0" fmla="*/ 26222 w 85"/>
                <a:gd name="T1" fmla="*/ 0 h 88"/>
                <a:gd name="T2" fmla="*/ 0 w 85"/>
                <a:gd name="T3" fmla="*/ 82261 h 88"/>
                <a:gd name="T4" fmla="*/ 123825 w 85"/>
                <a:gd name="T5" fmla="*/ 127000 h 88"/>
                <a:gd name="T6" fmla="*/ 123825 w 85"/>
                <a:gd name="T7" fmla="*/ 36080 h 88"/>
                <a:gd name="T8" fmla="*/ 26222 w 85"/>
                <a:gd name="T9" fmla="*/ 0 h 88"/>
                <a:gd name="T10" fmla="*/ 0 60000 65536"/>
                <a:gd name="T11" fmla="*/ 0 60000 65536"/>
                <a:gd name="T12" fmla="*/ 0 60000 65536"/>
                <a:gd name="T13" fmla="*/ 0 60000 65536"/>
                <a:gd name="T14" fmla="*/ 0 60000 65536"/>
                <a:gd name="T15" fmla="*/ 0 w 85"/>
                <a:gd name="T16" fmla="*/ 0 h 88"/>
                <a:gd name="T17" fmla="*/ 85 w 85"/>
                <a:gd name="T18" fmla="*/ 88 h 88"/>
              </a:gdLst>
              <a:ahLst/>
              <a:cxnLst>
                <a:cxn ang="T10">
                  <a:pos x="T0" y="T1"/>
                </a:cxn>
                <a:cxn ang="T11">
                  <a:pos x="T2" y="T3"/>
                </a:cxn>
                <a:cxn ang="T12">
                  <a:pos x="T4" y="T5"/>
                </a:cxn>
                <a:cxn ang="T13">
                  <a:pos x="T6" y="T7"/>
                </a:cxn>
                <a:cxn ang="T14">
                  <a:pos x="T8" y="T9"/>
                </a:cxn>
              </a:cxnLst>
              <a:rect l="T15" t="T16" r="T17" b="T18"/>
              <a:pathLst>
                <a:path w="85" h="88">
                  <a:moveTo>
                    <a:pt x="18" y="0"/>
                  </a:moveTo>
                  <a:lnTo>
                    <a:pt x="0" y="57"/>
                  </a:lnTo>
                  <a:lnTo>
                    <a:pt x="85" y="88"/>
                  </a:lnTo>
                  <a:lnTo>
                    <a:pt x="85" y="25"/>
                  </a:lnTo>
                  <a:lnTo>
                    <a:pt x="18"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441" name="Freeform 270"/>
            <p:cNvSpPr>
              <a:spLocks/>
            </p:cNvSpPr>
            <p:nvPr/>
          </p:nvSpPr>
          <p:spPr bwMode="auto">
            <a:xfrm>
              <a:off x="4648201" y="5957889"/>
              <a:ext cx="47625" cy="68263"/>
            </a:xfrm>
            <a:custGeom>
              <a:avLst/>
              <a:gdLst>
                <a:gd name="T0" fmla="*/ 47625 w 32"/>
                <a:gd name="T1" fmla="*/ 9955 h 48"/>
                <a:gd name="T2" fmla="*/ 29766 w 32"/>
                <a:gd name="T3" fmla="*/ 68263 h 48"/>
                <a:gd name="T4" fmla="*/ 0 w 32"/>
                <a:gd name="T5" fmla="*/ 59730 h 48"/>
                <a:gd name="T6" fmla="*/ 20836 w 32"/>
                <a:gd name="T7" fmla="*/ 0 h 48"/>
                <a:gd name="T8" fmla="*/ 47625 w 32"/>
                <a:gd name="T9" fmla="*/ 9955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32" y="7"/>
                  </a:moveTo>
                  <a:lnTo>
                    <a:pt x="20" y="48"/>
                  </a:lnTo>
                  <a:lnTo>
                    <a:pt x="0" y="42"/>
                  </a:lnTo>
                  <a:lnTo>
                    <a:pt x="14" y="0"/>
                  </a:lnTo>
                  <a:lnTo>
                    <a:pt x="32" y="7"/>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442" name="Freeform 271"/>
            <p:cNvSpPr>
              <a:spLocks/>
            </p:cNvSpPr>
            <p:nvPr/>
          </p:nvSpPr>
          <p:spPr bwMode="auto">
            <a:xfrm>
              <a:off x="4605339" y="5673726"/>
              <a:ext cx="425450" cy="204788"/>
            </a:xfrm>
            <a:custGeom>
              <a:avLst/>
              <a:gdLst>
                <a:gd name="T0" fmla="*/ 0 w 293"/>
                <a:gd name="T1" fmla="*/ 120048 h 145"/>
                <a:gd name="T2" fmla="*/ 0 w 293"/>
                <a:gd name="T3" fmla="*/ 43782 h 145"/>
                <a:gd name="T4" fmla="*/ 225067 w 293"/>
                <a:gd name="T5" fmla="*/ 50844 h 145"/>
                <a:gd name="T6" fmla="*/ 248300 w 293"/>
                <a:gd name="T7" fmla="*/ 22597 h 145"/>
                <a:gd name="T8" fmla="*/ 287505 w 293"/>
                <a:gd name="T9" fmla="*/ 5649 h 145"/>
                <a:gd name="T10" fmla="*/ 335423 w 293"/>
                <a:gd name="T11" fmla="*/ 0 h 145"/>
                <a:gd name="T12" fmla="*/ 370272 w 293"/>
                <a:gd name="T13" fmla="*/ 8474 h 145"/>
                <a:gd name="T14" fmla="*/ 403669 w 293"/>
                <a:gd name="T15" fmla="*/ 35308 h 145"/>
                <a:gd name="T16" fmla="*/ 418190 w 293"/>
                <a:gd name="T17" fmla="*/ 63555 h 145"/>
                <a:gd name="T18" fmla="*/ 425450 w 293"/>
                <a:gd name="T19" fmla="*/ 101688 h 145"/>
                <a:gd name="T20" fmla="*/ 418190 w 293"/>
                <a:gd name="T21" fmla="*/ 136996 h 145"/>
                <a:gd name="T22" fmla="*/ 399313 w 293"/>
                <a:gd name="T23" fmla="*/ 173717 h 145"/>
                <a:gd name="T24" fmla="*/ 370272 w 293"/>
                <a:gd name="T25" fmla="*/ 192077 h 145"/>
                <a:gd name="T26" fmla="*/ 329615 w 293"/>
                <a:gd name="T27" fmla="*/ 203376 h 145"/>
                <a:gd name="T28" fmla="*/ 291862 w 293"/>
                <a:gd name="T29" fmla="*/ 204788 h 145"/>
                <a:gd name="T30" fmla="*/ 261369 w 293"/>
                <a:gd name="T31" fmla="*/ 194902 h 145"/>
                <a:gd name="T32" fmla="*/ 238136 w 293"/>
                <a:gd name="T33" fmla="*/ 177954 h 145"/>
                <a:gd name="T34" fmla="*/ 225067 w 293"/>
                <a:gd name="T35" fmla="*/ 161006 h 145"/>
                <a:gd name="T36" fmla="*/ 152465 w 293"/>
                <a:gd name="T37" fmla="*/ 173717 h 145"/>
                <a:gd name="T38" fmla="*/ 139397 w 293"/>
                <a:gd name="T39" fmla="*/ 111574 h 145"/>
                <a:gd name="T40" fmla="*/ 0 w 293"/>
                <a:gd name="T41" fmla="*/ 120048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3"/>
                <a:gd name="T64" fmla="*/ 0 h 145"/>
                <a:gd name="T65" fmla="*/ 293 w 293"/>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3" h="145">
                  <a:moveTo>
                    <a:pt x="0" y="85"/>
                  </a:moveTo>
                  <a:lnTo>
                    <a:pt x="0" y="31"/>
                  </a:lnTo>
                  <a:lnTo>
                    <a:pt x="155" y="36"/>
                  </a:lnTo>
                  <a:lnTo>
                    <a:pt x="171" y="16"/>
                  </a:lnTo>
                  <a:lnTo>
                    <a:pt x="198" y="4"/>
                  </a:lnTo>
                  <a:lnTo>
                    <a:pt x="231" y="0"/>
                  </a:lnTo>
                  <a:lnTo>
                    <a:pt x="255" y="6"/>
                  </a:lnTo>
                  <a:lnTo>
                    <a:pt x="278" y="25"/>
                  </a:lnTo>
                  <a:lnTo>
                    <a:pt x="288" y="45"/>
                  </a:lnTo>
                  <a:lnTo>
                    <a:pt x="293" y="72"/>
                  </a:lnTo>
                  <a:lnTo>
                    <a:pt x="288" y="97"/>
                  </a:lnTo>
                  <a:lnTo>
                    <a:pt x="275" y="123"/>
                  </a:lnTo>
                  <a:lnTo>
                    <a:pt x="255" y="136"/>
                  </a:lnTo>
                  <a:lnTo>
                    <a:pt x="227" y="144"/>
                  </a:lnTo>
                  <a:lnTo>
                    <a:pt x="201" y="145"/>
                  </a:lnTo>
                  <a:lnTo>
                    <a:pt x="180" y="138"/>
                  </a:lnTo>
                  <a:lnTo>
                    <a:pt x="164" y="126"/>
                  </a:lnTo>
                  <a:lnTo>
                    <a:pt x="155" y="114"/>
                  </a:lnTo>
                  <a:lnTo>
                    <a:pt x="105" y="123"/>
                  </a:lnTo>
                  <a:lnTo>
                    <a:pt x="96" y="79"/>
                  </a:lnTo>
                  <a:lnTo>
                    <a:pt x="0" y="8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443" name="Oval 272"/>
            <p:cNvSpPr>
              <a:spLocks noChangeArrowheads="1"/>
            </p:cNvSpPr>
            <p:nvPr/>
          </p:nvSpPr>
          <p:spPr bwMode="auto">
            <a:xfrm>
              <a:off x="4864101" y="5718175"/>
              <a:ext cx="117475" cy="115888"/>
            </a:xfrm>
            <a:prstGeom prst="ellipse">
              <a:avLst/>
            </a:prstGeom>
            <a:solidFill>
              <a:srgbClr val="FFFFFF"/>
            </a:solidFill>
            <a:ln w="9525">
              <a:solidFill>
                <a:schemeClr val="tx1"/>
              </a:solidFill>
              <a:round/>
              <a:headEnd/>
              <a:tailEnd/>
            </a:ln>
          </p:spPr>
          <p:txBody>
            <a:bodyPr wrap="none" anchor="ctr"/>
            <a:lstStyle/>
            <a:p>
              <a:endParaRPr lang="en-US" dirty="0">
                <a:latin typeface="Calibri" pitchFamily="34" charset="0"/>
              </a:endParaRPr>
            </a:p>
          </p:txBody>
        </p:sp>
        <p:sp>
          <p:nvSpPr>
            <p:cNvPr id="187444" name="AutoShape 273"/>
            <p:cNvSpPr>
              <a:spLocks noChangeArrowheads="1"/>
            </p:cNvSpPr>
            <p:nvPr/>
          </p:nvSpPr>
          <p:spPr bwMode="auto">
            <a:xfrm rot="-585871">
              <a:off x="4727576" y="5788025"/>
              <a:ext cx="74613" cy="55563"/>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445" name="AutoShape 274"/>
            <p:cNvSpPr>
              <a:spLocks noChangeArrowheads="1"/>
            </p:cNvSpPr>
            <p:nvPr/>
          </p:nvSpPr>
          <p:spPr bwMode="auto">
            <a:xfrm>
              <a:off x="4743451" y="5795963"/>
              <a:ext cx="42863" cy="38100"/>
            </a:xfrm>
            <a:prstGeom prst="hexagon">
              <a:avLst>
                <a:gd name="adj" fmla="val 28125"/>
                <a:gd name="vf" fmla="val 115470"/>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446" name="Freeform 275"/>
            <p:cNvSpPr>
              <a:spLocks/>
            </p:cNvSpPr>
            <p:nvPr/>
          </p:nvSpPr>
          <p:spPr bwMode="auto">
            <a:xfrm>
              <a:off x="4656138" y="5802313"/>
              <a:ext cx="76200" cy="55563"/>
            </a:xfrm>
            <a:custGeom>
              <a:avLst/>
              <a:gdLst>
                <a:gd name="T0" fmla="*/ 65942 w 52"/>
                <a:gd name="T1" fmla="*/ 0 h 39"/>
                <a:gd name="T2" fmla="*/ 0 w 52"/>
                <a:gd name="T3" fmla="*/ 11398 h 39"/>
                <a:gd name="T4" fmla="*/ 8792 w 52"/>
                <a:gd name="T5" fmla="*/ 55563 h 39"/>
                <a:gd name="T6" fmla="*/ 76200 w 52"/>
                <a:gd name="T7" fmla="*/ 42741 h 39"/>
                <a:gd name="T8" fmla="*/ 65942 w 52"/>
                <a:gd name="T9" fmla="*/ 0 h 39"/>
                <a:gd name="T10" fmla="*/ 0 60000 65536"/>
                <a:gd name="T11" fmla="*/ 0 60000 65536"/>
                <a:gd name="T12" fmla="*/ 0 60000 65536"/>
                <a:gd name="T13" fmla="*/ 0 60000 65536"/>
                <a:gd name="T14" fmla="*/ 0 60000 65536"/>
                <a:gd name="T15" fmla="*/ 0 w 52"/>
                <a:gd name="T16" fmla="*/ 0 h 39"/>
                <a:gd name="T17" fmla="*/ 52 w 52"/>
                <a:gd name="T18" fmla="*/ 39 h 39"/>
              </a:gdLst>
              <a:ahLst/>
              <a:cxnLst>
                <a:cxn ang="T10">
                  <a:pos x="T0" y="T1"/>
                </a:cxn>
                <a:cxn ang="T11">
                  <a:pos x="T2" y="T3"/>
                </a:cxn>
                <a:cxn ang="T12">
                  <a:pos x="T4" y="T5"/>
                </a:cxn>
                <a:cxn ang="T13">
                  <a:pos x="T6" y="T7"/>
                </a:cxn>
                <a:cxn ang="T14">
                  <a:pos x="T8" y="T9"/>
                </a:cxn>
              </a:cxnLst>
              <a:rect l="T15" t="T16" r="T17" b="T18"/>
              <a:pathLst>
                <a:path w="52" h="39">
                  <a:moveTo>
                    <a:pt x="45" y="0"/>
                  </a:moveTo>
                  <a:lnTo>
                    <a:pt x="0" y="8"/>
                  </a:lnTo>
                  <a:lnTo>
                    <a:pt x="6" y="39"/>
                  </a:lnTo>
                  <a:lnTo>
                    <a:pt x="52" y="30"/>
                  </a:lnTo>
                  <a:lnTo>
                    <a:pt x="45"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447" name="Freeform 276"/>
            <p:cNvSpPr>
              <a:spLocks/>
            </p:cNvSpPr>
            <p:nvPr/>
          </p:nvSpPr>
          <p:spPr bwMode="auto">
            <a:xfrm>
              <a:off x="3997326" y="5805489"/>
              <a:ext cx="668338" cy="185737"/>
            </a:xfrm>
            <a:custGeom>
              <a:avLst/>
              <a:gdLst>
                <a:gd name="T0" fmla="*/ 653872 w 462"/>
                <a:gd name="T1" fmla="*/ 0 h 130"/>
                <a:gd name="T2" fmla="*/ 668338 w 462"/>
                <a:gd name="T3" fmla="*/ 68580 h 130"/>
                <a:gd name="T4" fmla="*/ 13020 w 462"/>
                <a:gd name="T5" fmla="*/ 185737 h 130"/>
                <a:gd name="T6" fmla="*/ 0 w 462"/>
                <a:gd name="T7" fmla="*/ 104298 h 130"/>
                <a:gd name="T8" fmla="*/ 653872 w 462"/>
                <a:gd name="T9" fmla="*/ 0 h 130"/>
                <a:gd name="T10" fmla="*/ 0 60000 65536"/>
                <a:gd name="T11" fmla="*/ 0 60000 65536"/>
                <a:gd name="T12" fmla="*/ 0 60000 65536"/>
                <a:gd name="T13" fmla="*/ 0 60000 65536"/>
                <a:gd name="T14" fmla="*/ 0 60000 65536"/>
                <a:gd name="T15" fmla="*/ 0 w 462"/>
                <a:gd name="T16" fmla="*/ 0 h 130"/>
                <a:gd name="T17" fmla="*/ 462 w 462"/>
                <a:gd name="T18" fmla="*/ 130 h 130"/>
              </a:gdLst>
              <a:ahLst/>
              <a:cxnLst>
                <a:cxn ang="T10">
                  <a:pos x="T0" y="T1"/>
                </a:cxn>
                <a:cxn ang="T11">
                  <a:pos x="T2" y="T3"/>
                </a:cxn>
                <a:cxn ang="T12">
                  <a:pos x="T4" y="T5"/>
                </a:cxn>
                <a:cxn ang="T13">
                  <a:pos x="T6" y="T7"/>
                </a:cxn>
                <a:cxn ang="T14">
                  <a:pos x="T8" y="T9"/>
                </a:cxn>
              </a:cxnLst>
              <a:rect l="T15" t="T16" r="T17" b="T18"/>
              <a:pathLst>
                <a:path w="462" h="130">
                  <a:moveTo>
                    <a:pt x="452" y="0"/>
                  </a:moveTo>
                  <a:lnTo>
                    <a:pt x="462" y="48"/>
                  </a:lnTo>
                  <a:lnTo>
                    <a:pt x="9" y="130"/>
                  </a:lnTo>
                  <a:lnTo>
                    <a:pt x="0" y="73"/>
                  </a:lnTo>
                  <a:lnTo>
                    <a:pt x="452"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448" name="Freeform 277"/>
            <p:cNvSpPr>
              <a:spLocks/>
            </p:cNvSpPr>
            <p:nvPr/>
          </p:nvSpPr>
          <p:spPr bwMode="auto">
            <a:xfrm>
              <a:off x="4060826" y="5707064"/>
              <a:ext cx="544513" cy="85725"/>
            </a:xfrm>
            <a:custGeom>
              <a:avLst/>
              <a:gdLst>
                <a:gd name="T0" fmla="*/ 544513 w 376"/>
                <a:gd name="T1" fmla="*/ 85725 h 60"/>
                <a:gd name="T2" fmla="*/ 0 w 376"/>
                <a:gd name="T3" fmla="*/ 72866 h 60"/>
                <a:gd name="T4" fmla="*/ 4345 w 376"/>
                <a:gd name="T5" fmla="*/ 0 h 60"/>
                <a:gd name="T6" fmla="*/ 544513 w 376"/>
                <a:gd name="T7" fmla="*/ 14288 h 60"/>
                <a:gd name="T8" fmla="*/ 544513 w 376"/>
                <a:gd name="T9" fmla="*/ 85725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nvGrpSpPr>
            <p:cNvPr id="187860" name="Group 278"/>
            <p:cNvGrpSpPr>
              <a:grpSpLocks/>
            </p:cNvGrpSpPr>
            <p:nvPr/>
          </p:nvGrpSpPr>
          <p:grpSpPr bwMode="auto">
            <a:xfrm>
              <a:off x="2352676" y="5640388"/>
              <a:ext cx="644525" cy="95251"/>
              <a:chOff x="1556" y="2874"/>
              <a:chExt cx="444" cy="66"/>
            </a:xfrm>
          </p:grpSpPr>
          <p:sp>
            <p:nvSpPr>
              <p:cNvPr id="187778" name="Freeform 279"/>
              <p:cNvSpPr>
                <a:spLocks/>
              </p:cNvSpPr>
              <p:nvPr/>
            </p:nvSpPr>
            <p:spPr bwMode="auto">
              <a:xfrm>
                <a:off x="1624" y="2880"/>
                <a:ext cx="376" cy="60"/>
              </a:xfrm>
              <a:custGeom>
                <a:avLst/>
                <a:gdLst>
                  <a:gd name="T0" fmla="*/ 376 w 376"/>
                  <a:gd name="T1" fmla="*/ 60 h 60"/>
                  <a:gd name="T2" fmla="*/ 0 w 376"/>
                  <a:gd name="T3" fmla="*/ 51 h 60"/>
                  <a:gd name="T4" fmla="*/ 3 w 376"/>
                  <a:gd name="T5" fmla="*/ 0 h 60"/>
                  <a:gd name="T6" fmla="*/ 376 w 376"/>
                  <a:gd name="T7" fmla="*/ 10 h 60"/>
                  <a:gd name="T8" fmla="*/ 376 w 376"/>
                  <a:gd name="T9" fmla="*/ 60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779" name="AutoShape 280"/>
              <p:cNvSpPr>
                <a:spLocks noChangeArrowheads="1"/>
              </p:cNvSpPr>
              <p:nvPr/>
            </p:nvSpPr>
            <p:spPr bwMode="auto">
              <a:xfrm rot="-10685886">
                <a:off x="1556" y="2874"/>
                <a:ext cx="76" cy="56"/>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780" name="AutoShape 281"/>
              <p:cNvSpPr>
                <a:spLocks noChangeArrowheads="1"/>
              </p:cNvSpPr>
              <p:nvPr/>
            </p:nvSpPr>
            <p:spPr bwMode="auto">
              <a:xfrm>
                <a:off x="1578" y="289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7861" name="Group 282"/>
            <p:cNvGrpSpPr>
              <a:grpSpLocks/>
            </p:cNvGrpSpPr>
            <p:nvPr/>
          </p:nvGrpSpPr>
          <p:grpSpPr bwMode="auto">
            <a:xfrm rot="-658040">
              <a:off x="2381251" y="6100763"/>
              <a:ext cx="644525" cy="93663"/>
              <a:chOff x="1556" y="2874"/>
              <a:chExt cx="444" cy="66"/>
            </a:xfrm>
          </p:grpSpPr>
          <p:sp>
            <p:nvSpPr>
              <p:cNvPr id="187775" name="Freeform 283"/>
              <p:cNvSpPr>
                <a:spLocks/>
              </p:cNvSpPr>
              <p:nvPr/>
            </p:nvSpPr>
            <p:spPr bwMode="auto">
              <a:xfrm>
                <a:off x="1624" y="2880"/>
                <a:ext cx="376" cy="60"/>
              </a:xfrm>
              <a:custGeom>
                <a:avLst/>
                <a:gdLst>
                  <a:gd name="T0" fmla="*/ 376 w 376"/>
                  <a:gd name="T1" fmla="*/ 60 h 60"/>
                  <a:gd name="T2" fmla="*/ 0 w 376"/>
                  <a:gd name="T3" fmla="*/ 51 h 60"/>
                  <a:gd name="T4" fmla="*/ 3 w 376"/>
                  <a:gd name="T5" fmla="*/ 0 h 60"/>
                  <a:gd name="T6" fmla="*/ 376 w 376"/>
                  <a:gd name="T7" fmla="*/ 10 h 60"/>
                  <a:gd name="T8" fmla="*/ 376 w 376"/>
                  <a:gd name="T9" fmla="*/ 60 h 60"/>
                  <a:gd name="T10" fmla="*/ 0 60000 65536"/>
                  <a:gd name="T11" fmla="*/ 0 60000 65536"/>
                  <a:gd name="T12" fmla="*/ 0 60000 65536"/>
                  <a:gd name="T13" fmla="*/ 0 60000 65536"/>
                  <a:gd name="T14" fmla="*/ 0 60000 65536"/>
                  <a:gd name="T15" fmla="*/ 0 w 376"/>
                  <a:gd name="T16" fmla="*/ 0 h 60"/>
                  <a:gd name="T17" fmla="*/ 376 w 376"/>
                  <a:gd name="T18" fmla="*/ 60 h 60"/>
                </a:gdLst>
                <a:ahLst/>
                <a:cxnLst>
                  <a:cxn ang="T10">
                    <a:pos x="T0" y="T1"/>
                  </a:cxn>
                  <a:cxn ang="T11">
                    <a:pos x="T2" y="T3"/>
                  </a:cxn>
                  <a:cxn ang="T12">
                    <a:pos x="T4" y="T5"/>
                  </a:cxn>
                  <a:cxn ang="T13">
                    <a:pos x="T6" y="T7"/>
                  </a:cxn>
                  <a:cxn ang="T14">
                    <a:pos x="T8" y="T9"/>
                  </a:cxn>
                </a:cxnLst>
                <a:rect l="T15" t="T16" r="T17" b="T18"/>
                <a:pathLst>
                  <a:path w="376" h="60">
                    <a:moveTo>
                      <a:pt x="376" y="60"/>
                    </a:moveTo>
                    <a:lnTo>
                      <a:pt x="0" y="51"/>
                    </a:lnTo>
                    <a:lnTo>
                      <a:pt x="3" y="0"/>
                    </a:lnTo>
                    <a:lnTo>
                      <a:pt x="376" y="10"/>
                    </a:lnTo>
                    <a:lnTo>
                      <a:pt x="376" y="6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776" name="AutoShape 284"/>
              <p:cNvSpPr>
                <a:spLocks noChangeArrowheads="1"/>
              </p:cNvSpPr>
              <p:nvPr/>
            </p:nvSpPr>
            <p:spPr bwMode="auto">
              <a:xfrm rot="-10685886">
                <a:off x="1556" y="2874"/>
                <a:ext cx="76" cy="56"/>
              </a:xfrm>
              <a:prstGeom prst="flowChartDelay">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777" name="AutoShape 285"/>
              <p:cNvSpPr>
                <a:spLocks noChangeArrowheads="1"/>
              </p:cNvSpPr>
              <p:nvPr/>
            </p:nvSpPr>
            <p:spPr bwMode="auto">
              <a:xfrm>
                <a:off x="1578" y="289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grpSp>
        <p:sp>
          <p:nvSpPr>
            <p:cNvPr id="187451" name="Freeform 286"/>
            <p:cNvSpPr>
              <a:spLocks/>
            </p:cNvSpPr>
            <p:nvPr/>
          </p:nvSpPr>
          <p:spPr bwMode="auto">
            <a:xfrm>
              <a:off x="4000500" y="5713414"/>
              <a:ext cx="674688" cy="325437"/>
            </a:xfrm>
            <a:custGeom>
              <a:avLst/>
              <a:gdLst>
                <a:gd name="T0" fmla="*/ 674688 w 465"/>
                <a:gd name="T1" fmla="*/ 227806 h 230"/>
                <a:gd name="T2" fmla="*/ 644218 w 465"/>
                <a:gd name="T3" fmla="*/ 325437 h 230"/>
                <a:gd name="T4" fmla="*/ 0 w 465"/>
                <a:gd name="T5" fmla="*/ 100461 h 230"/>
                <a:gd name="T6" fmla="*/ 30470 w 465"/>
                <a:gd name="T7" fmla="*/ 0 h 230"/>
                <a:gd name="T8" fmla="*/ 674688 w 465"/>
                <a:gd name="T9" fmla="*/ 227806 h 230"/>
                <a:gd name="T10" fmla="*/ 0 60000 65536"/>
                <a:gd name="T11" fmla="*/ 0 60000 65536"/>
                <a:gd name="T12" fmla="*/ 0 60000 65536"/>
                <a:gd name="T13" fmla="*/ 0 60000 65536"/>
                <a:gd name="T14" fmla="*/ 0 60000 65536"/>
                <a:gd name="T15" fmla="*/ 0 w 465"/>
                <a:gd name="T16" fmla="*/ 0 h 230"/>
                <a:gd name="T17" fmla="*/ 465 w 465"/>
                <a:gd name="T18" fmla="*/ 230 h 230"/>
              </a:gdLst>
              <a:ahLst/>
              <a:cxnLst>
                <a:cxn ang="T10">
                  <a:pos x="T0" y="T1"/>
                </a:cxn>
                <a:cxn ang="T11">
                  <a:pos x="T2" y="T3"/>
                </a:cxn>
                <a:cxn ang="T12">
                  <a:pos x="T4" y="T5"/>
                </a:cxn>
                <a:cxn ang="T13">
                  <a:pos x="T6" y="T7"/>
                </a:cxn>
                <a:cxn ang="T14">
                  <a:pos x="T8" y="T9"/>
                </a:cxn>
              </a:cxnLst>
              <a:rect l="T15" t="T16" r="T17" b="T18"/>
              <a:pathLst>
                <a:path w="465" h="230">
                  <a:moveTo>
                    <a:pt x="465" y="161"/>
                  </a:moveTo>
                  <a:lnTo>
                    <a:pt x="444" y="230"/>
                  </a:lnTo>
                  <a:lnTo>
                    <a:pt x="0" y="71"/>
                  </a:lnTo>
                  <a:lnTo>
                    <a:pt x="21" y="0"/>
                  </a:lnTo>
                  <a:lnTo>
                    <a:pt x="465" y="161"/>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52" name="Freeform 287"/>
            <p:cNvSpPr>
              <a:spLocks/>
            </p:cNvSpPr>
            <p:nvPr/>
          </p:nvSpPr>
          <p:spPr bwMode="auto">
            <a:xfrm>
              <a:off x="4138614" y="5537202"/>
              <a:ext cx="223837" cy="779463"/>
            </a:xfrm>
            <a:custGeom>
              <a:avLst/>
              <a:gdLst>
                <a:gd name="T0" fmla="*/ 95930 w 154"/>
                <a:gd name="T1" fmla="*/ 0 h 548"/>
                <a:gd name="T2" fmla="*/ 130814 w 154"/>
                <a:gd name="T3" fmla="*/ 264562 h 548"/>
                <a:gd name="T4" fmla="*/ 136628 w 154"/>
                <a:gd name="T5" fmla="*/ 298699 h 548"/>
                <a:gd name="T6" fmla="*/ 136628 w 154"/>
                <a:gd name="T7" fmla="*/ 341371 h 548"/>
                <a:gd name="T8" fmla="*/ 113372 w 154"/>
                <a:gd name="T9" fmla="*/ 423869 h 548"/>
                <a:gd name="T10" fmla="*/ 0 w 154"/>
                <a:gd name="T11" fmla="*/ 776618 h 548"/>
                <a:gd name="T12" fmla="*/ 52326 w 154"/>
                <a:gd name="T13" fmla="*/ 776618 h 548"/>
                <a:gd name="T14" fmla="*/ 93023 w 154"/>
                <a:gd name="T15" fmla="*/ 779463 h 548"/>
                <a:gd name="T16" fmla="*/ 209302 w 154"/>
                <a:gd name="T17" fmla="*/ 392576 h 548"/>
                <a:gd name="T18" fmla="*/ 223837 w 154"/>
                <a:gd name="T19" fmla="*/ 344215 h 548"/>
                <a:gd name="T20" fmla="*/ 220930 w 154"/>
                <a:gd name="T21" fmla="*/ 290165 h 548"/>
                <a:gd name="T22" fmla="*/ 188953 w 154"/>
                <a:gd name="T23" fmla="*/ 108101 h 548"/>
                <a:gd name="T24" fmla="*/ 171511 w 154"/>
                <a:gd name="T25" fmla="*/ 0 h 548"/>
                <a:gd name="T26" fmla="*/ 95930 w 154"/>
                <a:gd name="T27" fmla="*/ 0 h 5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4"/>
                <a:gd name="T43" fmla="*/ 0 h 548"/>
                <a:gd name="T44" fmla="*/ 154 w 154"/>
                <a:gd name="T45" fmla="*/ 548 h 5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4" h="548">
                  <a:moveTo>
                    <a:pt x="66" y="0"/>
                  </a:moveTo>
                  <a:lnTo>
                    <a:pt x="90" y="186"/>
                  </a:lnTo>
                  <a:lnTo>
                    <a:pt x="94" y="210"/>
                  </a:lnTo>
                  <a:lnTo>
                    <a:pt x="94" y="240"/>
                  </a:lnTo>
                  <a:lnTo>
                    <a:pt x="78" y="298"/>
                  </a:lnTo>
                  <a:lnTo>
                    <a:pt x="0" y="546"/>
                  </a:lnTo>
                  <a:lnTo>
                    <a:pt x="36" y="546"/>
                  </a:lnTo>
                  <a:lnTo>
                    <a:pt x="64" y="548"/>
                  </a:lnTo>
                  <a:lnTo>
                    <a:pt x="144" y="276"/>
                  </a:lnTo>
                  <a:lnTo>
                    <a:pt x="154" y="242"/>
                  </a:lnTo>
                  <a:lnTo>
                    <a:pt x="152" y="204"/>
                  </a:lnTo>
                  <a:lnTo>
                    <a:pt x="130" y="76"/>
                  </a:lnTo>
                  <a:lnTo>
                    <a:pt x="118" y="0"/>
                  </a:lnTo>
                  <a:lnTo>
                    <a:pt x="66" y="0"/>
                  </a:lnTo>
                  <a:close/>
                </a:path>
              </a:pathLst>
            </a:custGeom>
            <a:solidFill>
              <a:srgbClr val="FFFFFF"/>
            </a:solidFill>
            <a:ln w="9525" cap="flat" cmpd="sng">
              <a:solidFill>
                <a:schemeClr val="tx1"/>
              </a:solidFill>
              <a:prstDash val="solid"/>
              <a:round/>
              <a:headEnd/>
              <a:tailEnd/>
            </a:ln>
          </p:spPr>
          <p:txBody>
            <a:bodyPr/>
            <a:lstStyle/>
            <a:p>
              <a:endParaRPr lang="en-US" dirty="0"/>
            </a:p>
          </p:txBody>
        </p:sp>
        <p:sp>
          <p:nvSpPr>
            <p:cNvPr id="187453" name="Freeform 288"/>
            <p:cNvSpPr>
              <a:spLocks/>
            </p:cNvSpPr>
            <p:nvPr/>
          </p:nvSpPr>
          <p:spPr bwMode="auto">
            <a:xfrm>
              <a:off x="2554288" y="5530852"/>
              <a:ext cx="125412" cy="733425"/>
            </a:xfrm>
            <a:custGeom>
              <a:avLst/>
              <a:gdLst>
                <a:gd name="T0" fmla="*/ 93330 w 86"/>
                <a:gd name="T1" fmla="*/ 8528 h 516"/>
                <a:gd name="T2" fmla="*/ 81664 w 86"/>
                <a:gd name="T3" fmla="*/ 136451 h 516"/>
                <a:gd name="T4" fmla="*/ 75831 w 86"/>
                <a:gd name="T5" fmla="*/ 181935 h 516"/>
                <a:gd name="T6" fmla="*/ 87497 w 86"/>
                <a:gd name="T7" fmla="*/ 244475 h 516"/>
                <a:gd name="T8" fmla="*/ 113746 w 86"/>
                <a:gd name="T9" fmla="*/ 531591 h 516"/>
                <a:gd name="T10" fmla="*/ 104996 w 86"/>
                <a:gd name="T11" fmla="*/ 611187 h 516"/>
                <a:gd name="T12" fmla="*/ 113746 w 86"/>
                <a:gd name="T13" fmla="*/ 682256 h 516"/>
                <a:gd name="T14" fmla="*/ 125412 w 86"/>
                <a:gd name="T15" fmla="*/ 702155 h 516"/>
                <a:gd name="T16" fmla="*/ 122495 w 86"/>
                <a:gd name="T17" fmla="*/ 730582 h 516"/>
                <a:gd name="T18" fmla="*/ 26249 w 86"/>
                <a:gd name="T19" fmla="*/ 733425 h 516"/>
                <a:gd name="T20" fmla="*/ 23332 w 86"/>
                <a:gd name="T21" fmla="*/ 676570 h 516"/>
                <a:gd name="T22" fmla="*/ 8750 w 86"/>
                <a:gd name="T23" fmla="*/ 648143 h 516"/>
                <a:gd name="T24" fmla="*/ 11666 w 86"/>
                <a:gd name="T25" fmla="*/ 602659 h 516"/>
                <a:gd name="T26" fmla="*/ 23332 w 86"/>
                <a:gd name="T27" fmla="*/ 409353 h 516"/>
                <a:gd name="T28" fmla="*/ 8750 w 86"/>
                <a:gd name="T29" fmla="*/ 255846 h 516"/>
                <a:gd name="T30" fmla="*/ 0 w 86"/>
                <a:gd name="T31" fmla="*/ 173407 h 516"/>
                <a:gd name="T32" fmla="*/ 2917 w 86"/>
                <a:gd name="T33" fmla="*/ 130766 h 516"/>
                <a:gd name="T34" fmla="*/ 14583 w 86"/>
                <a:gd name="T35" fmla="*/ 102338 h 516"/>
                <a:gd name="T36" fmla="*/ 26249 w 86"/>
                <a:gd name="T37" fmla="*/ 0 h 516"/>
                <a:gd name="T38" fmla="*/ 93330 w 86"/>
                <a:gd name="T39" fmla="*/ 8528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516"/>
                <a:gd name="T62" fmla="*/ 86 w 86"/>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516">
                  <a:moveTo>
                    <a:pt x="64" y="6"/>
                  </a:moveTo>
                  <a:lnTo>
                    <a:pt x="56" y="96"/>
                  </a:lnTo>
                  <a:lnTo>
                    <a:pt x="52" y="128"/>
                  </a:lnTo>
                  <a:lnTo>
                    <a:pt x="60" y="172"/>
                  </a:lnTo>
                  <a:lnTo>
                    <a:pt x="78" y="374"/>
                  </a:lnTo>
                  <a:lnTo>
                    <a:pt x="72" y="430"/>
                  </a:lnTo>
                  <a:lnTo>
                    <a:pt x="78" y="480"/>
                  </a:lnTo>
                  <a:lnTo>
                    <a:pt x="86" y="494"/>
                  </a:lnTo>
                  <a:lnTo>
                    <a:pt x="84" y="514"/>
                  </a:lnTo>
                  <a:lnTo>
                    <a:pt x="18" y="516"/>
                  </a:lnTo>
                  <a:lnTo>
                    <a:pt x="16" y="476"/>
                  </a:lnTo>
                  <a:lnTo>
                    <a:pt x="6" y="456"/>
                  </a:lnTo>
                  <a:lnTo>
                    <a:pt x="8" y="424"/>
                  </a:lnTo>
                  <a:lnTo>
                    <a:pt x="16" y="288"/>
                  </a:lnTo>
                  <a:lnTo>
                    <a:pt x="6" y="180"/>
                  </a:lnTo>
                  <a:lnTo>
                    <a:pt x="0" y="122"/>
                  </a:lnTo>
                  <a:lnTo>
                    <a:pt x="2" y="92"/>
                  </a:lnTo>
                  <a:lnTo>
                    <a:pt x="10" y="72"/>
                  </a:lnTo>
                  <a:lnTo>
                    <a:pt x="18" y="0"/>
                  </a:lnTo>
                  <a:lnTo>
                    <a:pt x="64" y="6"/>
                  </a:lnTo>
                  <a:close/>
                </a:path>
              </a:pathLst>
            </a:custGeom>
            <a:solidFill>
              <a:srgbClr val="FFFFFF"/>
            </a:solidFill>
            <a:ln w="9525" cap="flat" cmpd="sng">
              <a:solidFill>
                <a:schemeClr val="tx1"/>
              </a:solidFill>
              <a:prstDash val="solid"/>
              <a:round/>
              <a:headEnd/>
              <a:tailEnd/>
            </a:ln>
          </p:spPr>
          <p:txBody>
            <a:bodyPr/>
            <a:lstStyle/>
            <a:p>
              <a:endParaRPr lang="en-US" dirty="0"/>
            </a:p>
          </p:txBody>
        </p:sp>
        <p:grpSp>
          <p:nvGrpSpPr>
            <p:cNvPr id="187862" name="Group 289"/>
            <p:cNvGrpSpPr>
              <a:grpSpLocks/>
            </p:cNvGrpSpPr>
            <p:nvPr/>
          </p:nvGrpSpPr>
          <p:grpSpPr bwMode="auto">
            <a:xfrm>
              <a:off x="2549526" y="5999163"/>
              <a:ext cx="139700" cy="292100"/>
              <a:chOff x="1637" y="2175"/>
              <a:chExt cx="97" cy="206"/>
            </a:xfrm>
          </p:grpSpPr>
          <p:sp>
            <p:nvSpPr>
              <p:cNvPr id="187771" name="Freeform 290"/>
              <p:cNvSpPr>
                <a:spLocks/>
              </p:cNvSpPr>
              <p:nvPr/>
            </p:nvSpPr>
            <p:spPr bwMode="auto">
              <a:xfrm>
                <a:off x="1637" y="2177"/>
                <a:ext cx="81" cy="204"/>
              </a:xfrm>
              <a:custGeom>
                <a:avLst/>
                <a:gdLst>
                  <a:gd name="T0" fmla="*/ 72 w 81"/>
                  <a:gd name="T1" fmla="*/ 0 h 204"/>
                  <a:gd name="T2" fmla="*/ 12 w 81"/>
                  <a:gd name="T3" fmla="*/ 0 h 204"/>
                  <a:gd name="T4" fmla="*/ 1 w 81"/>
                  <a:gd name="T5" fmla="*/ 19 h 204"/>
                  <a:gd name="T6" fmla="*/ 0 w 81"/>
                  <a:gd name="T7" fmla="*/ 46 h 204"/>
                  <a:gd name="T8" fmla="*/ 4 w 81"/>
                  <a:gd name="T9" fmla="*/ 73 h 204"/>
                  <a:gd name="T10" fmla="*/ 10 w 81"/>
                  <a:gd name="T11" fmla="*/ 93 h 204"/>
                  <a:gd name="T12" fmla="*/ 9 w 81"/>
                  <a:gd name="T13" fmla="*/ 111 h 204"/>
                  <a:gd name="T14" fmla="*/ 4 w 81"/>
                  <a:gd name="T15" fmla="*/ 129 h 204"/>
                  <a:gd name="T16" fmla="*/ 1 w 81"/>
                  <a:gd name="T17" fmla="*/ 147 h 204"/>
                  <a:gd name="T18" fmla="*/ 0 w 81"/>
                  <a:gd name="T19" fmla="*/ 171 h 204"/>
                  <a:gd name="T20" fmla="*/ 4 w 81"/>
                  <a:gd name="T21" fmla="*/ 193 h 204"/>
                  <a:gd name="T22" fmla="*/ 18 w 81"/>
                  <a:gd name="T23" fmla="*/ 204 h 204"/>
                  <a:gd name="T24" fmla="*/ 81 w 81"/>
                  <a:gd name="T25" fmla="*/ 199 h 204"/>
                  <a:gd name="T26" fmla="*/ 72 w 81"/>
                  <a:gd name="T27" fmla="*/ 0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204"/>
                  <a:gd name="T44" fmla="*/ 81 w 81"/>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204">
                    <a:moveTo>
                      <a:pt x="72" y="0"/>
                    </a:moveTo>
                    <a:lnTo>
                      <a:pt x="12" y="0"/>
                    </a:lnTo>
                    <a:lnTo>
                      <a:pt x="1" y="19"/>
                    </a:lnTo>
                    <a:lnTo>
                      <a:pt x="0" y="46"/>
                    </a:lnTo>
                    <a:lnTo>
                      <a:pt x="4" y="73"/>
                    </a:lnTo>
                    <a:lnTo>
                      <a:pt x="10" y="93"/>
                    </a:lnTo>
                    <a:lnTo>
                      <a:pt x="9" y="111"/>
                    </a:lnTo>
                    <a:lnTo>
                      <a:pt x="4" y="129"/>
                    </a:lnTo>
                    <a:lnTo>
                      <a:pt x="1" y="147"/>
                    </a:lnTo>
                    <a:lnTo>
                      <a:pt x="0" y="171"/>
                    </a:lnTo>
                    <a:lnTo>
                      <a:pt x="4" y="193"/>
                    </a:lnTo>
                    <a:lnTo>
                      <a:pt x="18" y="204"/>
                    </a:lnTo>
                    <a:lnTo>
                      <a:pt x="81" y="199"/>
                    </a:lnTo>
                    <a:lnTo>
                      <a:pt x="7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72" name="Freeform 291"/>
              <p:cNvSpPr>
                <a:spLocks/>
              </p:cNvSpPr>
              <p:nvPr/>
            </p:nvSpPr>
            <p:spPr bwMode="auto">
              <a:xfrm>
                <a:off x="1694" y="2175"/>
                <a:ext cx="40" cy="199"/>
              </a:xfrm>
              <a:custGeom>
                <a:avLst/>
                <a:gdLst>
                  <a:gd name="T0" fmla="*/ 8 w 40"/>
                  <a:gd name="T1" fmla="*/ 5 h 199"/>
                  <a:gd name="T2" fmla="*/ 18 w 40"/>
                  <a:gd name="T3" fmla="*/ 0 h 199"/>
                  <a:gd name="T4" fmla="*/ 28 w 40"/>
                  <a:gd name="T5" fmla="*/ 3 h 199"/>
                  <a:gd name="T6" fmla="*/ 36 w 40"/>
                  <a:gd name="T7" fmla="*/ 38 h 199"/>
                  <a:gd name="T8" fmla="*/ 32 w 40"/>
                  <a:gd name="T9" fmla="*/ 71 h 199"/>
                  <a:gd name="T10" fmla="*/ 20 w 40"/>
                  <a:gd name="T11" fmla="*/ 105 h 199"/>
                  <a:gd name="T12" fmla="*/ 33 w 40"/>
                  <a:gd name="T13" fmla="*/ 153 h 199"/>
                  <a:gd name="T14" fmla="*/ 40 w 40"/>
                  <a:gd name="T15" fmla="*/ 175 h 199"/>
                  <a:gd name="T16" fmla="*/ 40 w 40"/>
                  <a:gd name="T17" fmla="*/ 192 h 199"/>
                  <a:gd name="T18" fmla="*/ 30 w 40"/>
                  <a:gd name="T19" fmla="*/ 199 h 199"/>
                  <a:gd name="T20" fmla="*/ 14 w 40"/>
                  <a:gd name="T21" fmla="*/ 199 h 199"/>
                  <a:gd name="T22" fmla="*/ 6 w 40"/>
                  <a:gd name="T23" fmla="*/ 185 h 199"/>
                  <a:gd name="T24" fmla="*/ 2 w 40"/>
                  <a:gd name="T25" fmla="*/ 153 h 199"/>
                  <a:gd name="T26" fmla="*/ 6 w 40"/>
                  <a:gd name="T27" fmla="*/ 120 h 199"/>
                  <a:gd name="T28" fmla="*/ 9 w 40"/>
                  <a:gd name="T29" fmla="*/ 101 h 199"/>
                  <a:gd name="T30" fmla="*/ 3 w 40"/>
                  <a:gd name="T31" fmla="*/ 74 h 199"/>
                  <a:gd name="T32" fmla="*/ 0 w 40"/>
                  <a:gd name="T33" fmla="*/ 43 h 199"/>
                  <a:gd name="T34" fmla="*/ 8 w 40"/>
                  <a:gd name="T35" fmla="*/ 5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99"/>
                  <a:gd name="T56" fmla="*/ 40 w 40"/>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99">
                    <a:moveTo>
                      <a:pt x="8" y="5"/>
                    </a:moveTo>
                    <a:lnTo>
                      <a:pt x="18" y="0"/>
                    </a:lnTo>
                    <a:lnTo>
                      <a:pt x="28" y="3"/>
                    </a:lnTo>
                    <a:lnTo>
                      <a:pt x="36" y="38"/>
                    </a:lnTo>
                    <a:lnTo>
                      <a:pt x="32" y="71"/>
                    </a:lnTo>
                    <a:lnTo>
                      <a:pt x="20" y="105"/>
                    </a:lnTo>
                    <a:lnTo>
                      <a:pt x="33" y="153"/>
                    </a:lnTo>
                    <a:lnTo>
                      <a:pt x="40" y="175"/>
                    </a:lnTo>
                    <a:lnTo>
                      <a:pt x="40" y="192"/>
                    </a:lnTo>
                    <a:lnTo>
                      <a:pt x="30" y="199"/>
                    </a:lnTo>
                    <a:lnTo>
                      <a:pt x="14" y="199"/>
                    </a:lnTo>
                    <a:lnTo>
                      <a:pt x="6" y="185"/>
                    </a:lnTo>
                    <a:lnTo>
                      <a:pt x="2" y="153"/>
                    </a:lnTo>
                    <a:lnTo>
                      <a:pt x="6" y="120"/>
                    </a:lnTo>
                    <a:lnTo>
                      <a:pt x="9" y="101"/>
                    </a:lnTo>
                    <a:lnTo>
                      <a:pt x="3" y="74"/>
                    </a:lnTo>
                    <a:lnTo>
                      <a:pt x="0" y="43"/>
                    </a:lnTo>
                    <a:lnTo>
                      <a:pt x="8" y="5"/>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73" name="Freeform 292"/>
              <p:cNvSpPr>
                <a:spLocks/>
              </p:cNvSpPr>
              <p:nvPr/>
            </p:nvSpPr>
            <p:spPr bwMode="auto">
              <a:xfrm>
                <a:off x="1647" y="2271"/>
                <a:ext cx="71" cy="6"/>
              </a:xfrm>
              <a:custGeom>
                <a:avLst/>
                <a:gdLst>
                  <a:gd name="T0" fmla="*/ 0 w 71"/>
                  <a:gd name="T1" fmla="*/ 3 h 6"/>
                  <a:gd name="T2" fmla="*/ 56 w 71"/>
                  <a:gd name="T3" fmla="*/ 0 h 6"/>
                  <a:gd name="T4" fmla="*/ 71 w 71"/>
                  <a:gd name="T5" fmla="*/ 6 h 6"/>
                  <a:gd name="T6" fmla="*/ 0 60000 65536"/>
                  <a:gd name="T7" fmla="*/ 0 60000 65536"/>
                  <a:gd name="T8" fmla="*/ 0 60000 65536"/>
                  <a:gd name="T9" fmla="*/ 0 w 71"/>
                  <a:gd name="T10" fmla="*/ 0 h 6"/>
                  <a:gd name="T11" fmla="*/ 71 w 71"/>
                  <a:gd name="T12" fmla="*/ 6 h 6"/>
                </a:gdLst>
                <a:ahLst/>
                <a:cxnLst>
                  <a:cxn ang="T6">
                    <a:pos x="T0" y="T1"/>
                  </a:cxn>
                  <a:cxn ang="T7">
                    <a:pos x="T2" y="T3"/>
                  </a:cxn>
                  <a:cxn ang="T8">
                    <a:pos x="T4" y="T5"/>
                  </a:cxn>
                </a:cxnLst>
                <a:rect l="T9" t="T10" r="T11" b="T12"/>
                <a:pathLst>
                  <a:path w="71" h="6">
                    <a:moveTo>
                      <a:pt x="0" y="3"/>
                    </a:moveTo>
                    <a:lnTo>
                      <a:pt x="56" y="0"/>
                    </a:lnTo>
                    <a:lnTo>
                      <a:pt x="71" y="6"/>
                    </a:lnTo>
                  </a:path>
                </a:pathLst>
              </a:custGeom>
              <a:noFill/>
              <a:ln w="25400" cap="flat" cmpd="sng">
                <a:solidFill>
                  <a:schemeClr val="tx1"/>
                </a:solidFill>
                <a:prstDash val="solid"/>
                <a:round/>
                <a:headEnd type="none" w="med" len="med"/>
                <a:tailEnd type="none" w="med" len="med"/>
              </a:ln>
            </p:spPr>
            <p:txBody>
              <a:bodyPr/>
              <a:lstStyle/>
              <a:p>
                <a:endParaRPr lang="en-US" dirty="0"/>
              </a:p>
            </p:txBody>
          </p:sp>
          <p:sp>
            <p:nvSpPr>
              <p:cNvPr id="187774" name="Freeform 293"/>
              <p:cNvSpPr>
                <a:spLocks/>
              </p:cNvSpPr>
              <p:nvPr/>
            </p:nvSpPr>
            <p:spPr bwMode="auto">
              <a:xfrm>
                <a:off x="1709" y="2181"/>
                <a:ext cx="15" cy="191"/>
              </a:xfrm>
              <a:custGeom>
                <a:avLst/>
                <a:gdLst>
                  <a:gd name="T0" fmla="*/ 0 w 15"/>
                  <a:gd name="T1" fmla="*/ 0 h 191"/>
                  <a:gd name="T2" fmla="*/ 10 w 15"/>
                  <a:gd name="T3" fmla="*/ 15 h 191"/>
                  <a:gd name="T4" fmla="*/ 10 w 15"/>
                  <a:gd name="T5" fmla="*/ 45 h 191"/>
                  <a:gd name="T6" fmla="*/ 1 w 15"/>
                  <a:gd name="T7" fmla="*/ 84 h 191"/>
                  <a:gd name="T8" fmla="*/ 0 w 15"/>
                  <a:gd name="T9" fmla="*/ 105 h 191"/>
                  <a:gd name="T10" fmla="*/ 7 w 15"/>
                  <a:gd name="T11" fmla="*/ 137 h 191"/>
                  <a:gd name="T12" fmla="*/ 15 w 15"/>
                  <a:gd name="T13" fmla="*/ 176 h 191"/>
                  <a:gd name="T14" fmla="*/ 9 w 15"/>
                  <a:gd name="T15" fmla="*/ 191 h 19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91"/>
                  <a:gd name="T26" fmla="*/ 15 w 15"/>
                  <a:gd name="T27" fmla="*/ 191 h 1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91">
                    <a:moveTo>
                      <a:pt x="0" y="0"/>
                    </a:moveTo>
                    <a:lnTo>
                      <a:pt x="10" y="15"/>
                    </a:lnTo>
                    <a:lnTo>
                      <a:pt x="10" y="45"/>
                    </a:lnTo>
                    <a:lnTo>
                      <a:pt x="1" y="84"/>
                    </a:lnTo>
                    <a:lnTo>
                      <a:pt x="0" y="105"/>
                    </a:lnTo>
                    <a:lnTo>
                      <a:pt x="7" y="137"/>
                    </a:lnTo>
                    <a:lnTo>
                      <a:pt x="15" y="176"/>
                    </a:lnTo>
                    <a:lnTo>
                      <a:pt x="9" y="191"/>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grpSp>
          <p:nvGrpSpPr>
            <p:cNvPr id="187878" name="Group 294"/>
            <p:cNvGrpSpPr>
              <a:grpSpLocks/>
            </p:cNvGrpSpPr>
            <p:nvPr/>
          </p:nvGrpSpPr>
          <p:grpSpPr bwMode="auto">
            <a:xfrm rot="852325" flipH="1">
              <a:off x="4183064" y="5991226"/>
              <a:ext cx="141287" cy="292100"/>
              <a:chOff x="1637" y="2175"/>
              <a:chExt cx="97" cy="206"/>
            </a:xfrm>
          </p:grpSpPr>
          <p:sp>
            <p:nvSpPr>
              <p:cNvPr id="187767" name="Freeform 295"/>
              <p:cNvSpPr>
                <a:spLocks/>
              </p:cNvSpPr>
              <p:nvPr/>
            </p:nvSpPr>
            <p:spPr bwMode="auto">
              <a:xfrm>
                <a:off x="1637" y="2177"/>
                <a:ext cx="81" cy="204"/>
              </a:xfrm>
              <a:custGeom>
                <a:avLst/>
                <a:gdLst>
                  <a:gd name="T0" fmla="*/ 72 w 81"/>
                  <a:gd name="T1" fmla="*/ 0 h 204"/>
                  <a:gd name="T2" fmla="*/ 12 w 81"/>
                  <a:gd name="T3" fmla="*/ 0 h 204"/>
                  <a:gd name="T4" fmla="*/ 1 w 81"/>
                  <a:gd name="T5" fmla="*/ 19 h 204"/>
                  <a:gd name="T6" fmla="*/ 0 w 81"/>
                  <a:gd name="T7" fmla="*/ 46 h 204"/>
                  <a:gd name="T8" fmla="*/ 4 w 81"/>
                  <a:gd name="T9" fmla="*/ 73 h 204"/>
                  <a:gd name="T10" fmla="*/ 10 w 81"/>
                  <a:gd name="T11" fmla="*/ 93 h 204"/>
                  <a:gd name="T12" fmla="*/ 9 w 81"/>
                  <a:gd name="T13" fmla="*/ 111 h 204"/>
                  <a:gd name="T14" fmla="*/ 4 w 81"/>
                  <a:gd name="T15" fmla="*/ 129 h 204"/>
                  <a:gd name="T16" fmla="*/ 1 w 81"/>
                  <a:gd name="T17" fmla="*/ 147 h 204"/>
                  <a:gd name="T18" fmla="*/ 0 w 81"/>
                  <a:gd name="T19" fmla="*/ 171 h 204"/>
                  <a:gd name="T20" fmla="*/ 4 w 81"/>
                  <a:gd name="T21" fmla="*/ 193 h 204"/>
                  <a:gd name="T22" fmla="*/ 18 w 81"/>
                  <a:gd name="T23" fmla="*/ 204 h 204"/>
                  <a:gd name="T24" fmla="*/ 81 w 81"/>
                  <a:gd name="T25" fmla="*/ 199 h 204"/>
                  <a:gd name="T26" fmla="*/ 72 w 81"/>
                  <a:gd name="T27" fmla="*/ 0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204"/>
                  <a:gd name="T44" fmla="*/ 81 w 81"/>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204">
                    <a:moveTo>
                      <a:pt x="72" y="0"/>
                    </a:moveTo>
                    <a:lnTo>
                      <a:pt x="12" y="0"/>
                    </a:lnTo>
                    <a:lnTo>
                      <a:pt x="1" y="19"/>
                    </a:lnTo>
                    <a:lnTo>
                      <a:pt x="0" y="46"/>
                    </a:lnTo>
                    <a:lnTo>
                      <a:pt x="4" y="73"/>
                    </a:lnTo>
                    <a:lnTo>
                      <a:pt x="10" y="93"/>
                    </a:lnTo>
                    <a:lnTo>
                      <a:pt x="9" y="111"/>
                    </a:lnTo>
                    <a:lnTo>
                      <a:pt x="4" y="129"/>
                    </a:lnTo>
                    <a:lnTo>
                      <a:pt x="1" y="147"/>
                    </a:lnTo>
                    <a:lnTo>
                      <a:pt x="0" y="171"/>
                    </a:lnTo>
                    <a:lnTo>
                      <a:pt x="4" y="193"/>
                    </a:lnTo>
                    <a:lnTo>
                      <a:pt x="18" y="204"/>
                    </a:lnTo>
                    <a:lnTo>
                      <a:pt x="81" y="199"/>
                    </a:lnTo>
                    <a:lnTo>
                      <a:pt x="72"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68" name="Freeform 296"/>
              <p:cNvSpPr>
                <a:spLocks/>
              </p:cNvSpPr>
              <p:nvPr/>
            </p:nvSpPr>
            <p:spPr bwMode="auto">
              <a:xfrm>
                <a:off x="1694" y="2175"/>
                <a:ext cx="40" cy="199"/>
              </a:xfrm>
              <a:custGeom>
                <a:avLst/>
                <a:gdLst>
                  <a:gd name="T0" fmla="*/ 8 w 40"/>
                  <a:gd name="T1" fmla="*/ 5 h 199"/>
                  <a:gd name="T2" fmla="*/ 18 w 40"/>
                  <a:gd name="T3" fmla="*/ 0 h 199"/>
                  <a:gd name="T4" fmla="*/ 28 w 40"/>
                  <a:gd name="T5" fmla="*/ 3 h 199"/>
                  <a:gd name="T6" fmla="*/ 36 w 40"/>
                  <a:gd name="T7" fmla="*/ 38 h 199"/>
                  <a:gd name="T8" fmla="*/ 32 w 40"/>
                  <a:gd name="T9" fmla="*/ 71 h 199"/>
                  <a:gd name="T10" fmla="*/ 20 w 40"/>
                  <a:gd name="T11" fmla="*/ 105 h 199"/>
                  <a:gd name="T12" fmla="*/ 33 w 40"/>
                  <a:gd name="T13" fmla="*/ 153 h 199"/>
                  <a:gd name="T14" fmla="*/ 40 w 40"/>
                  <a:gd name="T15" fmla="*/ 175 h 199"/>
                  <a:gd name="T16" fmla="*/ 40 w 40"/>
                  <a:gd name="T17" fmla="*/ 192 h 199"/>
                  <a:gd name="T18" fmla="*/ 30 w 40"/>
                  <a:gd name="T19" fmla="*/ 199 h 199"/>
                  <a:gd name="T20" fmla="*/ 14 w 40"/>
                  <a:gd name="T21" fmla="*/ 199 h 199"/>
                  <a:gd name="T22" fmla="*/ 6 w 40"/>
                  <a:gd name="T23" fmla="*/ 185 h 199"/>
                  <a:gd name="T24" fmla="*/ 2 w 40"/>
                  <a:gd name="T25" fmla="*/ 153 h 199"/>
                  <a:gd name="T26" fmla="*/ 6 w 40"/>
                  <a:gd name="T27" fmla="*/ 120 h 199"/>
                  <a:gd name="T28" fmla="*/ 9 w 40"/>
                  <a:gd name="T29" fmla="*/ 101 h 199"/>
                  <a:gd name="T30" fmla="*/ 3 w 40"/>
                  <a:gd name="T31" fmla="*/ 74 h 199"/>
                  <a:gd name="T32" fmla="*/ 0 w 40"/>
                  <a:gd name="T33" fmla="*/ 43 h 199"/>
                  <a:gd name="T34" fmla="*/ 8 w 40"/>
                  <a:gd name="T35" fmla="*/ 5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99"/>
                  <a:gd name="T56" fmla="*/ 40 w 40"/>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99">
                    <a:moveTo>
                      <a:pt x="8" y="5"/>
                    </a:moveTo>
                    <a:lnTo>
                      <a:pt x="18" y="0"/>
                    </a:lnTo>
                    <a:lnTo>
                      <a:pt x="28" y="3"/>
                    </a:lnTo>
                    <a:lnTo>
                      <a:pt x="36" y="38"/>
                    </a:lnTo>
                    <a:lnTo>
                      <a:pt x="32" y="71"/>
                    </a:lnTo>
                    <a:lnTo>
                      <a:pt x="20" y="105"/>
                    </a:lnTo>
                    <a:lnTo>
                      <a:pt x="33" y="153"/>
                    </a:lnTo>
                    <a:lnTo>
                      <a:pt x="40" y="175"/>
                    </a:lnTo>
                    <a:lnTo>
                      <a:pt x="40" y="192"/>
                    </a:lnTo>
                    <a:lnTo>
                      <a:pt x="30" y="199"/>
                    </a:lnTo>
                    <a:lnTo>
                      <a:pt x="14" y="199"/>
                    </a:lnTo>
                    <a:lnTo>
                      <a:pt x="6" y="185"/>
                    </a:lnTo>
                    <a:lnTo>
                      <a:pt x="2" y="153"/>
                    </a:lnTo>
                    <a:lnTo>
                      <a:pt x="6" y="120"/>
                    </a:lnTo>
                    <a:lnTo>
                      <a:pt x="9" y="101"/>
                    </a:lnTo>
                    <a:lnTo>
                      <a:pt x="3" y="74"/>
                    </a:lnTo>
                    <a:lnTo>
                      <a:pt x="0" y="43"/>
                    </a:lnTo>
                    <a:lnTo>
                      <a:pt x="8" y="5"/>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69" name="Freeform 297"/>
              <p:cNvSpPr>
                <a:spLocks/>
              </p:cNvSpPr>
              <p:nvPr/>
            </p:nvSpPr>
            <p:spPr bwMode="auto">
              <a:xfrm>
                <a:off x="1647" y="2271"/>
                <a:ext cx="71" cy="6"/>
              </a:xfrm>
              <a:custGeom>
                <a:avLst/>
                <a:gdLst>
                  <a:gd name="T0" fmla="*/ 0 w 71"/>
                  <a:gd name="T1" fmla="*/ 3 h 6"/>
                  <a:gd name="T2" fmla="*/ 56 w 71"/>
                  <a:gd name="T3" fmla="*/ 0 h 6"/>
                  <a:gd name="T4" fmla="*/ 71 w 71"/>
                  <a:gd name="T5" fmla="*/ 6 h 6"/>
                  <a:gd name="T6" fmla="*/ 0 60000 65536"/>
                  <a:gd name="T7" fmla="*/ 0 60000 65536"/>
                  <a:gd name="T8" fmla="*/ 0 60000 65536"/>
                  <a:gd name="T9" fmla="*/ 0 w 71"/>
                  <a:gd name="T10" fmla="*/ 0 h 6"/>
                  <a:gd name="T11" fmla="*/ 71 w 71"/>
                  <a:gd name="T12" fmla="*/ 6 h 6"/>
                </a:gdLst>
                <a:ahLst/>
                <a:cxnLst>
                  <a:cxn ang="T6">
                    <a:pos x="T0" y="T1"/>
                  </a:cxn>
                  <a:cxn ang="T7">
                    <a:pos x="T2" y="T3"/>
                  </a:cxn>
                  <a:cxn ang="T8">
                    <a:pos x="T4" y="T5"/>
                  </a:cxn>
                </a:cxnLst>
                <a:rect l="T9" t="T10" r="T11" b="T12"/>
                <a:pathLst>
                  <a:path w="71" h="6">
                    <a:moveTo>
                      <a:pt x="0" y="3"/>
                    </a:moveTo>
                    <a:lnTo>
                      <a:pt x="56" y="0"/>
                    </a:lnTo>
                    <a:lnTo>
                      <a:pt x="71" y="6"/>
                    </a:lnTo>
                  </a:path>
                </a:pathLst>
              </a:custGeom>
              <a:noFill/>
              <a:ln w="25400" cap="flat" cmpd="sng">
                <a:solidFill>
                  <a:schemeClr val="tx1"/>
                </a:solidFill>
                <a:prstDash val="solid"/>
                <a:round/>
                <a:headEnd type="none" w="med" len="med"/>
                <a:tailEnd type="none" w="med" len="med"/>
              </a:ln>
            </p:spPr>
            <p:txBody>
              <a:bodyPr/>
              <a:lstStyle/>
              <a:p>
                <a:endParaRPr lang="en-US" dirty="0"/>
              </a:p>
            </p:txBody>
          </p:sp>
          <p:sp>
            <p:nvSpPr>
              <p:cNvPr id="187770" name="Freeform 298"/>
              <p:cNvSpPr>
                <a:spLocks/>
              </p:cNvSpPr>
              <p:nvPr/>
            </p:nvSpPr>
            <p:spPr bwMode="auto">
              <a:xfrm>
                <a:off x="1709" y="2181"/>
                <a:ext cx="15" cy="191"/>
              </a:xfrm>
              <a:custGeom>
                <a:avLst/>
                <a:gdLst>
                  <a:gd name="T0" fmla="*/ 0 w 15"/>
                  <a:gd name="T1" fmla="*/ 0 h 191"/>
                  <a:gd name="T2" fmla="*/ 10 w 15"/>
                  <a:gd name="T3" fmla="*/ 15 h 191"/>
                  <a:gd name="T4" fmla="*/ 10 w 15"/>
                  <a:gd name="T5" fmla="*/ 45 h 191"/>
                  <a:gd name="T6" fmla="*/ 1 w 15"/>
                  <a:gd name="T7" fmla="*/ 84 h 191"/>
                  <a:gd name="T8" fmla="*/ 0 w 15"/>
                  <a:gd name="T9" fmla="*/ 105 h 191"/>
                  <a:gd name="T10" fmla="*/ 7 w 15"/>
                  <a:gd name="T11" fmla="*/ 137 h 191"/>
                  <a:gd name="T12" fmla="*/ 15 w 15"/>
                  <a:gd name="T13" fmla="*/ 176 h 191"/>
                  <a:gd name="T14" fmla="*/ 9 w 15"/>
                  <a:gd name="T15" fmla="*/ 191 h 19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91"/>
                  <a:gd name="T26" fmla="*/ 15 w 15"/>
                  <a:gd name="T27" fmla="*/ 191 h 1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91">
                    <a:moveTo>
                      <a:pt x="0" y="0"/>
                    </a:moveTo>
                    <a:lnTo>
                      <a:pt x="10" y="15"/>
                    </a:lnTo>
                    <a:lnTo>
                      <a:pt x="10" y="45"/>
                    </a:lnTo>
                    <a:lnTo>
                      <a:pt x="1" y="84"/>
                    </a:lnTo>
                    <a:lnTo>
                      <a:pt x="0" y="105"/>
                    </a:lnTo>
                    <a:lnTo>
                      <a:pt x="7" y="137"/>
                    </a:lnTo>
                    <a:lnTo>
                      <a:pt x="15" y="176"/>
                    </a:lnTo>
                    <a:lnTo>
                      <a:pt x="9" y="191"/>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sp>
          <p:nvSpPr>
            <p:cNvPr id="187456" name="Freeform 299"/>
            <p:cNvSpPr>
              <a:spLocks/>
            </p:cNvSpPr>
            <p:nvPr/>
          </p:nvSpPr>
          <p:spPr bwMode="auto">
            <a:xfrm>
              <a:off x="2095500" y="4665664"/>
              <a:ext cx="2655888" cy="581025"/>
            </a:xfrm>
            <a:custGeom>
              <a:avLst/>
              <a:gdLst>
                <a:gd name="T0" fmla="*/ 223991 w 1743"/>
                <a:gd name="T1" fmla="*/ 0 h 408"/>
                <a:gd name="T2" fmla="*/ 2354187 w 1743"/>
                <a:gd name="T3" fmla="*/ 0 h 408"/>
                <a:gd name="T4" fmla="*/ 2655888 w 1743"/>
                <a:gd name="T5" fmla="*/ 563936 h 408"/>
                <a:gd name="T6" fmla="*/ 0 w 1743"/>
                <a:gd name="T7" fmla="*/ 581025 h 408"/>
                <a:gd name="T8" fmla="*/ 223991 w 1743"/>
                <a:gd name="T9" fmla="*/ 0 h 408"/>
                <a:gd name="T10" fmla="*/ 0 60000 65536"/>
                <a:gd name="T11" fmla="*/ 0 60000 65536"/>
                <a:gd name="T12" fmla="*/ 0 60000 65536"/>
                <a:gd name="T13" fmla="*/ 0 60000 65536"/>
                <a:gd name="T14" fmla="*/ 0 60000 65536"/>
                <a:gd name="T15" fmla="*/ 0 w 1743"/>
                <a:gd name="T16" fmla="*/ 0 h 408"/>
                <a:gd name="T17" fmla="*/ 1743 w 1743"/>
                <a:gd name="T18" fmla="*/ 408 h 408"/>
              </a:gdLst>
              <a:ahLst/>
              <a:cxnLst>
                <a:cxn ang="T10">
                  <a:pos x="T0" y="T1"/>
                </a:cxn>
                <a:cxn ang="T11">
                  <a:pos x="T2" y="T3"/>
                </a:cxn>
                <a:cxn ang="T12">
                  <a:pos x="T4" y="T5"/>
                </a:cxn>
                <a:cxn ang="T13">
                  <a:pos x="T6" y="T7"/>
                </a:cxn>
                <a:cxn ang="T14">
                  <a:pos x="T8" y="T9"/>
                </a:cxn>
              </a:cxnLst>
              <a:rect l="T15" t="T16" r="T17" b="T18"/>
              <a:pathLst>
                <a:path w="1743" h="408">
                  <a:moveTo>
                    <a:pt x="147" y="0"/>
                  </a:moveTo>
                  <a:lnTo>
                    <a:pt x="1545" y="0"/>
                  </a:lnTo>
                  <a:lnTo>
                    <a:pt x="1743" y="396"/>
                  </a:lnTo>
                  <a:lnTo>
                    <a:pt x="0" y="408"/>
                  </a:lnTo>
                  <a:lnTo>
                    <a:pt x="147" y="0"/>
                  </a:lnTo>
                  <a:close/>
                </a:path>
              </a:pathLst>
            </a:custGeom>
            <a:noFill/>
            <a:ln w="9525" cap="flat" cmpd="sng">
              <a:solidFill>
                <a:schemeClr val="tx1"/>
              </a:solidFill>
              <a:prstDash val="solid"/>
              <a:round/>
              <a:headEnd/>
              <a:tailEnd/>
            </a:ln>
          </p:spPr>
          <p:txBody>
            <a:bodyPr/>
            <a:lstStyle/>
            <a:p>
              <a:endParaRPr lang="en-US" dirty="0"/>
            </a:p>
          </p:txBody>
        </p:sp>
        <p:grpSp>
          <p:nvGrpSpPr>
            <p:cNvPr id="187879" name="Group 300"/>
            <p:cNvGrpSpPr>
              <a:grpSpLocks/>
            </p:cNvGrpSpPr>
            <p:nvPr/>
          </p:nvGrpSpPr>
          <p:grpSpPr bwMode="auto">
            <a:xfrm>
              <a:off x="1295400" y="5243500"/>
              <a:ext cx="4238562" cy="233362"/>
              <a:chOff x="780" y="1842"/>
              <a:chExt cx="2782" cy="165"/>
            </a:xfrm>
          </p:grpSpPr>
          <p:grpSp>
            <p:nvGrpSpPr>
              <p:cNvPr id="187880" name="Group 301"/>
              <p:cNvGrpSpPr>
                <a:grpSpLocks/>
              </p:cNvGrpSpPr>
              <p:nvPr/>
            </p:nvGrpSpPr>
            <p:grpSpPr bwMode="auto">
              <a:xfrm>
                <a:off x="780" y="1893"/>
                <a:ext cx="2778" cy="59"/>
                <a:chOff x="1011" y="5022"/>
                <a:chExt cx="2352" cy="48"/>
              </a:xfrm>
            </p:grpSpPr>
            <p:sp>
              <p:nvSpPr>
                <p:cNvPr id="187765" name="Freeform 302"/>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7766" name="Freeform 303"/>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grpSp>
            <p:nvGrpSpPr>
              <p:cNvPr id="187881" name="Group 304"/>
              <p:cNvGrpSpPr>
                <a:grpSpLocks/>
              </p:cNvGrpSpPr>
              <p:nvPr/>
            </p:nvGrpSpPr>
            <p:grpSpPr bwMode="auto">
              <a:xfrm>
                <a:off x="784" y="1864"/>
                <a:ext cx="2778" cy="59"/>
                <a:chOff x="1011" y="5022"/>
                <a:chExt cx="2352" cy="48"/>
              </a:xfrm>
            </p:grpSpPr>
            <p:sp>
              <p:nvSpPr>
                <p:cNvPr id="187763" name="Freeform 305"/>
                <p:cNvSpPr>
                  <a:spLocks/>
                </p:cNvSpPr>
                <p:nvPr/>
              </p:nvSpPr>
              <p:spPr bwMode="auto">
                <a:xfrm>
                  <a:off x="101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7764" name="Freeform 306"/>
                <p:cNvSpPr>
                  <a:spLocks/>
                </p:cNvSpPr>
                <p:nvPr/>
              </p:nvSpPr>
              <p:spPr bwMode="auto">
                <a:xfrm flipH="1">
                  <a:off x="2181" y="5022"/>
                  <a:ext cx="1182" cy="48"/>
                </a:xfrm>
                <a:custGeom>
                  <a:avLst/>
                  <a:gdLst>
                    <a:gd name="T0" fmla="*/ 0 w 1182"/>
                    <a:gd name="T1" fmla="*/ 0 h 48"/>
                    <a:gd name="T2" fmla="*/ 49 w 1182"/>
                    <a:gd name="T3" fmla="*/ 10 h 48"/>
                    <a:gd name="T4" fmla="*/ 126 w 1182"/>
                    <a:gd name="T5" fmla="*/ 0 h 48"/>
                    <a:gd name="T6" fmla="*/ 1181 w 1182"/>
                    <a:gd name="T7" fmla="*/ 0 h 48"/>
                    <a:gd name="T8" fmla="*/ 1182 w 1182"/>
                    <a:gd name="T9" fmla="*/ 48 h 48"/>
                    <a:gd name="T10" fmla="*/ 132 w 1182"/>
                    <a:gd name="T11" fmla="*/ 48 h 48"/>
                    <a:gd name="T12" fmla="*/ 51 w 1182"/>
                    <a:gd name="T13" fmla="*/ 42 h 48"/>
                    <a:gd name="T14" fmla="*/ 0 w 1182"/>
                    <a:gd name="T15" fmla="*/ 48 h 48"/>
                    <a:gd name="T16" fmla="*/ 0 w 1182"/>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2"/>
                    <a:gd name="T28" fmla="*/ 0 h 48"/>
                    <a:gd name="T29" fmla="*/ 1182 w 1182"/>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2" h="48">
                      <a:moveTo>
                        <a:pt x="0" y="0"/>
                      </a:moveTo>
                      <a:lnTo>
                        <a:pt x="49" y="10"/>
                      </a:lnTo>
                      <a:lnTo>
                        <a:pt x="126" y="0"/>
                      </a:lnTo>
                      <a:lnTo>
                        <a:pt x="1181" y="0"/>
                      </a:lnTo>
                      <a:lnTo>
                        <a:pt x="1182" y="48"/>
                      </a:lnTo>
                      <a:lnTo>
                        <a:pt x="132" y="48"/>
                      </a:lnTo>
                      <a:lnTo>
                        <a:pt x="51" y="42"/>
                      </a:lnTo>
                      <a:lnTo>
                        <a:pt x="0" y="48"/>
                      </a:lnTo>
                      <a:lnTo>
                        <a:pt x="0" y="0"/>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sp>
            <p:nvSpPr>
              <p:cNvPr id="187760" name="Freeform 307"/>
              <p:cNvSpPr>
                <a:spLocks/>
              </p:cNvSpPr>
              <p:nvPr/>
            </p:nvSpPr>
            <p:spPr bwMode="auto">
              <a:xfrm>
                <a:off x="1046" y="1849"/>
                <a:ext cx="2292" cy="158"/>
              </a:xfrm>
              <a:custGeom>
                <a:avLst/>
                <a:gdLst>
                  <a:gd name="T0" fmla="*/ 7 w 2406"/>
                  <a:gd name="T1" fmla="*/ 18 h 158"/>
                  <a:gd name="T2" fmla="*/ 25 w 2406"/>
                  <a:gd name="T3" fmla="*/ 40 h 158"/>
                  <a:gd name="T4" fmla="*/ 14 w 2406"/>
                  <a:gd name="T5" fmla="*/ 66 h 158"/>
                  <a:gd name="T6" fmla="*/ 7 w 2406"/>
                  <a:gd name="T7" fmla="*/ 103 h 158"/>
                  <a:gd name="T8" fmla="*/ 0 w 2406"/>
                  <a:gd name="T9" fmla="*/ 118 h 158"/>
                  <a:gd name="T10" fmla="*/ 23 w 2406"/>
                  <a:gd name="T11" fmla="*/ 113 h 158"/>
                  <a:gd name="T12" fmla="*/ 63 w 2406"/>
                  <a:gd name="T13" fmla="*/ 110 h 158"/>
                  <a:gd name="T14" fmla="*/ 195 w 2406"/>
                  <a:gd name="T15" fmla="*/ 132 h 158"/>
                  <a:gd name="T16" fmla="*/ 309 w 2406"/>
                  <a:gd name="T17" fmla="*/ 121 h 158"/>
                  <a:gd name="T18" fmla="*/ 354 w 2406"/>
                  <a:gd name="T19" fmla="*/ 121 h 158"/>
                  <a:gd name="T20" fmla="*/ 414 w 2406"/>
                  <a:gd name="T21" fmla="*/ 136 h 158"/>
                  <a:gd name="T22" fmla="*/ 662 w 2406"/>
                  <a:gd name="T23" fmla="*/ 154 h 158"/>
                  <a:gd name="T24" fmla="*/ 900 w 2406"/>
                  <a:gd name="T25" fmla="*/ 154 h 158"/>
                  <a:gd name="T26" fmla="*/ 1098 w 2406"/>
                  <a:gd name="T27" fmla="*/ 158 h 158"/>
                  <a:gd name="T28" fmla="*/ 1381 w 2406"/>
                  <a:gd name="T29" fmla="*/ 158 h 158"/>
                  <a:gd name="T30" fmla="*/ 1601 w 2406"/>
                  <a:gd name="T31" fmla="*/ 154 h 158"/>
                  <a:gd name="T32" fmla="*/ 1739 w 2406"/>
                  <a:gd name="T33" fmla="*/ 143 h 158"/>
                  <a:gd name="T34" fmla="*/ 1849 w 2406"/>
                  <a:gd name="T35" fmla="*/ 129 h 158"/>
                  <a:gd name="T36" fmla="*/ 1896 w 2406"/>
                  <a:gd name="T37" fmla="*/ 118 h 158"/>
                  <a:gd name="T38" fmla="*/ 1977 w 2406"/>
                  <a:gd name="T39" fmla="*/ 114 h 158"/>
                  <a:gd name="T40" fmla="*/ 2037 w 2406"/>
                  <a:gd name="T41" fmla="*/ 129 h 158"/>
                  <a:gd name="T42" fmla="*/ 2086 w 2406"/>
                  <a:gd name="T43" fmla="*/ 125 h 158"/>
                  <a:gd name="T44" fmla="*/ 2121 w 2406"/>
                  <a:gd name="T45" fmla="*/ 119 h 158"/>
                  <a:gd name="T46" fmla="*/ 2149 w 2406"/>
                  <a:gd name="T47" fmla="*/ 116 h 158"/>
                  <a:gd name="T48" fmla="*/ 2195 w 2406"/>
                  <a:gd name="T49" fmla="*/ 119 h 158"/>
                  <a:gd name="T50" fmla="*/ 2224 w 2406"/>
                  <a:gd name="T51" fmla="*/ 129 h 158"/>
                  <a:gd name="T52" fmla="*/ 2267 w 2406"/>
                  <a:gd name="T53" fmla="*/ 129 h 158"/>
                  <a:gd name="T54" fmla="*/ 2292 w 2406"/>
                  <a:gd name="T55" fmla="*/ 125 h 158"/>
                  <a:gd name="T56" fmla="*/ 2288 w 2406"/>
                  <a:gd name="T57" fmla="*/ 85 h 158"/>
                  <a:gd name="T58" fmla="*/ 2269 w 2406"/>
                  <a:gd name="T59" fmla="*/ 56 h 158"/>
                  <a:gd name="T60" fmla="*/ 2282 w 2406"/>
                  <a:gd name="T61" fmla="*/ 18 h 158"/>
                  <a:gd name="T62" fmla="*/ 2059 w 2406"/>
                  <a:gd name="T63" fmla="*/ 4 h 158"/>
                  <a:gd name="T64" fmla="*/ 1945 w 2406"/>
                  <a:gd name="T65" fmla="*/ 7 h 158"/>
                  <a:gd name="T66" fmla="*/ 1594 w 2406"/>
                  <a:gd name="T67" fmla="*/ 0 h 158"/>
                  <a:gd name="T68" fmla="*/ 1152 w 2406"/>
                  <a:gd name="T69" fmla="*/ 0 h 158"/>
                  <a:gd name="T70" fmla="*/ 825 w 2406"/>
                  <a:gd name="T71" fmla="*/ 0 h 158"/>
                  <a:gd name="T72" fmla="*/ 581 w 2406"/>
                  <a:gd name="T73" fmla="*/ 0 h 158"/>
                  <a:gd name="T74" fmla="*/ 447 w 2406"/>
                  <a:gd name="T75" fmla="*/ 11 h 158"/>
                  <a:gd name="T76" fmla="*/ 361 w 2406"/>
                  <a:gd name="T77" fmla="*/ 11 h 158"/>
                  <a:gd name="T78" fmla="*/ 301 w 2406"/>
                  <a:gd name="T79" fmla="*/ 4 h 158"/>
                  <a:gd name="T80" fmla="*/ 206 w 2406"/>
                  <a:gd name="T81" fmla="*/ 0 h 158"/>
                  <a:gd name="T82" fmla="*/ 120 w 2406"/>
                  <a:gd name="T83" fmla="*/ 0 h 158"/>
                  <a:gd name="T84" fmla="*/ 29 w 2406"/>
                  <a:gd name="T85" fmla="*/ 4 h 158"/>
                  <a:gd name="T86" fmla="*/ 7 w 2406"/>
                  <a:gd name="T87" fmla="*/ 18 h 1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06"/>
                  <a:gd name="T133" fmla="*/ 0 h 158"/>
                  <a:gd name="T134" fmla="*/ 2406 w 2406"/>
                  <a:gd name="T135" fmla="*/ 158 h 1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06" h="158">
                    <a:moveTo>
                      <a:pt x="7" y="18"/>
                    </a:moveTo>
                    <a:lnTo>
                      <a:pt x="26" y="40"/>
                    </a:lnTo>
                    <a:lnTo>
                      <a:pt x="15" y="66"/>
                    </a:lnTo>
                    <a:lnTo>
                      <a:pt x="7" y="103"/>
                    </a:lnTo>
                    <a:lnTo>
                      <a:pt x="0" y="118"/>
                    </a:lnTo>
                    <a:lnTo>
                      <a:pt x="24" y="113"/>
                    </a:lnTo>
                    <a:lnTo>
                      <a:pt x="66" y="110"/>
                    </a:lnTo>
                    <a:lnTo>
                      <a:pt x="205" y="132"/>
                    </a:lnTo>
                    <a:lnTo>
                      <a:pt x="324" y="121"/>
                    </a:lnTo>
                    <a:lnTo>
                      <a:pt x="372" y="121"/>
                    </a:lnTo>
                    <a:lnTo>
                      <a:pt x="435" y="136"/>
                    </a:lnTo>
                    <a:lnTo>
                      <a:pt x="695" y="154"/>
                    </a:lnTo>
                    <a:lnTo>
                      <a:pt x="945" y="154"/>
                    </a:lnTo>
                    <a:lnTo>
                      <a:pt x="1153" y="158"/>
                    </a:lnTo>
                    <a:lnTo>
                      <a:pt x="1450" y="158"/>
                    </a:lnTo>
                    <a:lnTo>
                      <a:pt x="1681" y="154"/>
                    </a:lnTo>
                    <a:lnTo>
                      <a:pt x="1826" y="143"/>
                    </a:lnTo>
                    <a:lnTo>
                      <a:pt x="1941" y="129"/>
                    </a:lnTo>
                    <a:lnTo>
                      <a:pt x="1990" y="118"/>
                    </a:lnTo>
                    <a:lnTo>
                      <a:pt x="2075" y="114"/>
                    </a:lnTo>
                    <a:lnTo>
                      <a:pt x="2138" y="129"/>
                    </a:lnTo>
                    <a:lnTo>
                      <a:pt x="2190" y="125"/>
                    </a:lnTo>
                    <a:lnTo>
                      <a:pt x="2226" y="119"/>
                    </a:lnTo>
                    <a:lnTo>
                      <a:pt x="2256" y="116"/>
                    </a:lnTo>
                    <a:lnTo>
                      <a:pt x="2304" y="119"/>
                    </a:lnTo>
                    <a:lnTo>
                      <a:pt x="2335" y="129"/>
                    </a:lnTo>
                    <a:lnTo>
                      <a:pt x="2380" y="129"/>
                    </a:lnTo>
                    <a:lnTo>
                      <a:pt x="2406" y="125"/>
                    </a:lnTo>
                    <a:lnTo>
                      <a:pt x="2402" y="85"/>
                    </a:lnTo>
                    <a:lnTo>
                      <a:pt x="2382" y="56"/>
                    </a:lnTo>
                    <a:lnTo>
                      <a:pt x="2395" y="18"/>
                    </a:lnTo>
                    <a:lnTo>
                      <a:pt x="2161" y="4"/>
                    </a:lnTo>
                    <a:lnTo>
                      <a:pt x="2042" y="7"/>
                    </a:lnTo>
                    <a:lnTo>
                      <a:pt x="1673" y="0"/>
                    </a:lnTo>
                    <a:lnTo>
                      <a:pt x="1209" y="0"/>
                    </a:lnTo>
                    <a:lnTo>
                      <a:pt x="866" y="0"/>
                    </a:lnTo>
                    <a:lnTo>
                      <a:pt x="610" y="0"/>
                    </a:lnTo>
                    <a:lnTo>
                      <a:pt x="469" y="11"/>
                    </a:lnTo>
                    <a:lnTo>
                      <a:pt x="379" y="11"/>
                    </a:lnTo>
                    <a:lnTo>
                      <a:pt x="316" y="4"/>
                    </a:lnTo>
                    <a:lnTo>
                      <a:pt x="216" y="0"/>
                    </a:lnTo>
                    <a:lnTo>
                      <a:pt x="126" y="0"/>
                    </a:lnTo>
                    <a:lnTo>
                      <a:pt x="30" y="4"/>
                    </a:lnTo>
                    <a:lnTo>
                      <a:pt x="7" y="18"/>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7761" name="Freeform 308"/>
              <p:cNvSpPr>
                <a:spLocks/>
              </p:cNvSpPr>
              <p:nvPr/>
            </p:nvSpPr>
            <p:spPr bwMode="auto">
              <a:xfrm>
                <a:off x="1347" y="1849"/>
                <a:ext cx="70" cy="140"/>
              </a:xfrm>
              <a:custGeom>
                <a:avLst/>
                <a:gdLst>
                  <a:gd name="T0" fmla="*/ 4 w 60"/>
                  <a:gd name="T1" fmla="*/ 7 h 114"/>
                  <a:gd name="T2" fmla="*/ 11 w 60"/>
                  <a:gd name="T3" fmla="*/ 37 h 114"/>
                  <a:gd name="T4" fmla="*/ 11 w 60"/>
                  <a:gd name="T5" fmla="*/ 74 h 114"/>
                  <a:gd name="T6" fmla="*/ 4 w 60"/>
                  <a:gd name="T7" fmla="*/ 107 h 114"/>
                  <a:gd name="T8" fmla="*/ 0 w 60"/>
                  <a:gd name="T9" fmla="*/ 133 h 114"/>
                  <a:gd name="T10" fmla="*/ 35 w 60"/>
                  <a:gd name="T11" fmla="*/ 140 h 114"/>
                  <a:gd name="T12" fmla="*/ 67 w 60"/>
                  <a:gd name="T13" fmla="*/ 129 h 114"/>
                  <a:gd name="T14" fmla="*/ 70 w 60"/>
                  <a:gd name="T15" fmla="*/ 88 h 114"/>
                  <a:gd name="T16" fmla="*/ 70 w 60"/>
                  <a:gd name="T17" fmla="*/ 41 h 114"/>
                  <a:gd name="T18" fmla="*/ 60 w 60"/>
                  <a:gd name="T19" fmla="*/ 4 h 114"/>
                  <a:gd name="T20" fmla="*/ 28 w 60"/>
                  <a:gd name="T21" fmla="*/ 0 h 114"/>
                  <a:gd name="T22" fmla="*/ 4 w 60"/>
                  <a:gd name="T23" fmla="*/ 7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sp>
            <p:nvSpPr>
              <p:cNvPr id="187762" name="Freeform 309"/>
              <p:cNvSpPr>
                <a:spLocks/>
              </p:cNvSpPr>
              <p:nvPr/>
            </p:nvSpPr>
            <p:spPr bwMode="auto">
              <a:xfrm flipH="1">
                <a:off x="2963" y="1842"/>
                <a:ext cx="70" cy="139"/>
              </a:xfrm>
              <a:custGeom>
                <a:avLst/>
                <a:gdLst>
                  <a:gd name="T0" fmla="*/ 4 w 60"/>
                  <a:gd name="T1" fmla="*/ 7 h 114"/>
                  <a:gd name="T2" fmla="*/ 11 w 60"/>
                  <a:gd name="T3" fmla="*/ 37 h 114"/>
                  <a:gd name="T4" fmla="*/ 11 w 60"/>
                  <a:gd name="T5" fmla="*/ 73 h 114"/>
                  <a:gd name="T6" fmla="*/ 4 w 60"/>
                  <a:gd name="T7" fmla="*/ 106 h 114"/>
                  <a:gd name="T8" fmla="*/ 0 w 60"/>
                  <a:gd name="T9" fmla="*/ 132 h 114"/>
                  <a:gd name="T10" fmla="*/ 35 w 60"/>
                  <a:gd name="T11" fmla="*/ 139 h 114"/>
                  <a:gd name="T12" fmla="*/ 67 w 60"/>
                  <a:gd name="T13" fmla="*/ 128 h 114"/>
                  <a:gd name="T14" fmla="*/ 70 w 60"/>
                  <a:gd name="T15" fmla="*/ 88 h 114"/>
                  <a:gd name="T16" fmla="*/ 70 w 60"/>
                  <a:gd name="T17" fmla="*/ 40 h 114"/>
                  <a:gd name="T18" fmla="*/ 60 w 60"/>
                  <a:gd name="T19" fmla="*/ 4 h 114"/>
                  <a:gd name="T20" fmla="*/ 28 w 60"/>
                  <a:gd name="T21" fmla="*/ 0 h 114"/>
                  <a:gd name="T22" fmla="*/ 4 w 60"/>
                  <a:gd name="T23" fmla="*/ 7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14"/>
                  <a:gd name="T38" fmla="*/ 60 w 60"/>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14">
                    <a:moveTo>
                      <a:pt x="3" y="6"/>
                    </a:moveTo>
                    <a:lnTo>
                      <a:pt x="9" y="30"/>
                    </a:lnTo>
                    <a:lnTo>
                      <a:pt x="9" y="60"/>
                    </a:lnTo>
                    <a:lnTo>
                      <a:pt x="3" y="87"/>
                    </a:lnTo>
                    <a:lnTo>
                      <a:pt x="0" y="108"/>
                    </a:lnTo>
                    <a:lnTo>
                      <a:pt x="30" y="114"/>
                    </a:lnTo>
                    <a:lnTo>
                      <a:pt x="57" y="105"/>
                    </a:lnTo>
                    <a:lnTo>
                      <a:pt x="60" y="72"/>
                    </a:lnTo>
                    <a:lnTo>
                      <a:pt x="60" y="33"/>
                    </a:lnTo>
                    <a:lnTo>
                      <a:pt x="51" y="3"/>
                    </a:lnTo>
                    <a:lnTo>
                      <a:pt x="24" y="0"/>
                    </a:lnTo>
                    <a:lnTo>
                      <a:pt x="3" y="6"/>
                    </a:lnTo>
                    <a:close/>
                  </a:path>
                </a:pathLst>
              </a:custGeom>
              <a:solidFill>
                <a:srgbClr val="C0C0C0"/>
              </a:solidFill>
              <a:ln w="12700" cap="flat" cmpd="sng">
                <a:solidFill>
                  <a:schemeClr val="tx1"/>
                </a:solidFill>
                <a:prstDash val="solid"/>
                <a:round/>
                <a:headEnd/>
                <a:tailEnd/>
              </a:ln>
            </p:spPr>
            <p:txBody>
              <a:bodyPr/>
              <a:lstStyle/>
              <a:p>
                <a:endParaRPr lang="en-US" dirty="0"/>
              </a:p>
            </p:txBody>
          </p:sp>
        </p:grpSp>
        <p:sp>
          <p:nvSpPr>
            <p:cNvPr id="187458" name="Oval 311"/>
            <p:cNvSpPr>
              <a:spLocks noChangeArrowheads="1"/>
            </p:cNvSpPr>
            <p:nvPr/>
          </p:nvSpPr>
          <p:spPr bwMode="auto">
            <a:xfrm>
              <a:off x="2638425" y="4902200"/>
              <a:ext cx="1524000" cy="1431925"/>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459" name="Oval 312"/>
            <p:cNvSpPr>
              <a:spLocks noChangeArrowheads="1"/>
            </p:cNvSpPr>
            <p:nvPr/>
          </p:nvSpPr>
          <p:spPr bwMode="auto">
            <a:xfrm>
              <a:off x="3035301" y="5280026"/>
              <a:ext cx="735013" cy="681039"/>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460" name="Oval 313"/>
            <p:cNvSpPr>
              <a:spLocks noChangeArrowheads="1"/>
            </p:cNvSpPr>
            <p:nvPr/>
          </p:nvSpPr>
          <p:spPr bwMode="auto">
            <a:xfrm>
              <a:off x="3306764" y="5532439"/>
              <a:ext cx="187325" cy="173037"/>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7461" name="Oval 314"/>
            <p:cNvSpPr>
              <a:spLocks noChangeArrowheads="1"/>
            </p:cNvSpPr>
            <p:nvPr/>
          </p:nvSpPr>
          <p:spPr bwMode="auto">
            <a:xfrm>
              <a:off x="3184526" y="5418139"/>
              <a:ext cx="431800" cy="39687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462" name="Oval 315"/>
            <p:cNvSpPr>
              <a:spLocks noChangeArrowheads="1"/>
            </p:cNvSpPr>
            <p:nvPr/>
          </p:nvSpPr>
          <p:spPr bwMode="auto">
            <a:xfrm>
              <a:off x="3155950" y="5394325"/>
              <a:ext cx="484188" cy="44767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463" name="AutoShape 316"/>
            <p:cNvSpPr>
              <a:spLocks noChangeArrowheads="1"/>
            </p:cNvSpPr>
            <p:nvPr/>
          </p:nvSpPr>
          <p:spPr bwMode="auto">
            <a:xfrm>
              <a:off x="3378200" y="5322889"/>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4" name="AutoShape 317"/>
            <p:cNvSpPr>
              <a:spLocks noChangeArrowheads="1"/>
            </p:cNvSpPr>
            <p:nvPr/>
          </p:nvSpPr>
          <p:spPr bwMode="auto">
            <a:xfrm>
              <a:off x="3378200" y="5880101"/>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5" name="AutoShape 318"/>
            <p:cNvSpPr>
              <a:spLocks noChangeArrowheads="1"/>
            </p:cNvSpPr>
            <p:nvPr/>
          </p:nvSpPr>
          <p:spPr bwMode="auto">
            <a:xfrm>
              <a:off x="3675064" y="5600700"/>
              <a:ext cx="47625" cy="39688"/>
            </a:xfrm>
            <a:prstGeom prst="hexagon">
              <a:avLst>
                <a:gd name="adj" fmla="val 30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6" name="AutoShape 319"/>
            <p:cNvSpPr>
              <a:spLocks noChangeArrowheads="1"/>
            </p:cNvSpPr>
            <p:nvPr/>
          </p:nvSpPr>
          <p:spPr bwMode="auto">
            <a:xfrm>
              <a:off x="3073401" y="5602290"/>
              <a:ext cx="44450" cy="39687"/>
            </a:xfrm>
            <a:prstGeom prst="hexagon">
              <a:avLst>
                <a:gd name="adj" fmla="val 28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7" name="AutoShape 320"/>
            <p:cNvSpPr>
              <a:spLocks noChangeArrowheads="1"/>
            </p:cNvSpPr>
            <p:nvPr/>
          </p:nvSpPr>
          <p:spPr bwMode="auto">
            <a:xfrm>
              <a:off x="3521075" y="5360989"/>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8" name="AutoShape 321"/>
            <p:cNvSpPr>
              <a:spLocks noChangeArrowheads="1"/>
            </p:cNvSpPr>
            <p:nvPr/>
          </p:nvSpPr>
          <p:spPr bwMode="auto">
            <a:xfrm>
              <a:off x="3632201" y="5461001"/>
              <a:ext cx="47625" cy="41275"/>
            </a:xfrm>
            <a:prstGeom prst="hexagon">
              <a:avLst>
                <a:gd name="adj" fmla="val 2884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69" name="AutoShape 322"/>
            <p:cNvSpPr>
              <a:spLocks noChangeArrowheads="1"/>
            </p:cNvSpPr>
            <p:nvPr/>
          </p:nvSpPr>
          <p:spPr bwMode="auto">
            <a:xfrm>
              <a:off x="3238501" y="5354639"/>
              <a:ext cx="47625" cy="41275"/>
            </a:xfrm>
            <a:prstGeom prst="hexagon">
              <a:avLst>
                <a:gd name="adj" fmla="val 2884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0" name="AutoShape 323"/>
            <p:cNvSpPr>
              <a:spLocks noChangeArrowheads="1"/>
            </p:cNvSpPr>
            <p:nvPr/>
          </p:nvSpPr>
          <p:spPr bwMode="auto">
            <a:xfrm>
              <a:off x="3124200" y="5456239"/>
              <a:ext cx="46038" cy="39687"/>
            </a:xfrm>
            <a:prstGeom prst="hexagon">
              <a:avLst>
                <a:gd name="adj" fmla="val 29001"/>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1" name="AutoShape 324"/>
            <p:cNvSpPr>
              <a:spLocks noChangeArrowheads="1"/>
            </p:cNvSpPr>
            <p:nvPr/>
          </p:nvSpPr>
          <p:spPr bwMode="auto">
            <a:xfrm>
              <a:off x="3641725" y="5738813"/>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2" name="AutoShape 325"/>
            <p:cNvSpPr>
              <a:spLocks noChangeArrowheads="1"/>
            </p:cNvSpPr>
            <p:nvPr/>
          </p:nvSpPr>
          <p:spPr bwMode="auto">
            <a:xfrm>
              <a:off x="3527426" y="5843589"/>
              <a:ext cx="47625" cy="41275"/>
            </a:xfrm>
            <a:prstGeom prst="hexagon">
              <a:avLst>
                <a:gd name="adj" fmla="val 2884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3" name="AutoShape 326"/>
            <p:cNvSpPr>
              <a:spLocks noChangeArrowheads="1"/>
            </p:cNvSpPr>
            <p:nvPr/>
          </p:nvSpPr>
          <p:spPr bwMode="auto">
            <a:xfrm>
              <a:off x="3111500" y="5743576"/>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4" name="AutoShape 327"/>
            <p:cNvSpPr>
              <a:spLocks noChangeArrowheads="1"/>
            </p:cNvSpPr>
            <p:nvPr/>
          </p:nvSpPr>
          <p:spPr bwMode="auto">
            <a:xfrm>
              <a:off x="3225800" y="5843589"/>
              <a:ext cx="46038" cy="41275"/>
            </a:xfrm>
            <a:prstGeom prst="hexagon">
              <a:avLst>
                <a:gd name="adj" fmla="val 27885"/>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5" name="AutoShape 328"/>
            <p:cNvSpPr>
              <a:spLocks noChangeArrowheads="1"/>
            </p:cNvSpPr>
            <p:nvPr/>
          </p:nvSpPr>
          <p:spPr bwMode="auto">
            <a:xfrm>
              <a:off x="3267076" y="5495925"/>
              <a:ext cx="47625" cy="39688"/>
            </a:xfrm>
            <a:prstGeom prst="hexagon">
              <a:avLst>
                <a:gd name="adj" fmla="val 30000"/>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6" name="AutoShape 329"/>
            <p:cNvSpPr>
              <a:spLocks noChangeArrowheads="1"/>
            </p:cNvSpPr>
            <p:nvPr/>
          </p:nvSpPr>
          <p:spPr bwMode="auto">
            <a:xfrm>
              <a:off x="3481389" y="5500688"/>
              <a:ext cx="46037" cy="41275"/>
            </a:xfrm>
            <a:prstGeom prst="hexagon">
              <a:avLst>
                <a:gd name="adj" fmla="val 27884"/>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7" name="AutoShape 330"/>
            <p:cNvSpPr>
              <a:spLocks noChangeArrowheads="1"/>
            </p:cNvSpPr>
            <p:nvPr/>
          </p:nvSpPr>
          <p:spPr bwMode="auto">
            <a:xfrm>
              <a:off x="3484564" y="5702301"/>
              <a:ext cx="44450" cy="41275"/>
            </a:xfrm>
            <a:prstGeom prst="hexagon">
              <a:avLst>
                <a:gd name="adj" fmla="val 26923"/>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8" name="AutoShape 331"/>
            <p:cNvSpPr>
              <a:spLocks noChangeArrowheads="1"/>
            </p:cNvSpPr>
            <p:nvPr/>
          </p:nvSpPr>
          <p:spPr bwMode="auto">
            <a:xfrm>
              <a:off x="3271838" y="5699125"/>
              <a:ext cx="47625" cy="41275"/>
            </a:xfrm>
            <a:prstGeom prst="hexagon">
              <a:avLst>
                <a:gd name="adj" fmla="val 28846"/>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479" name="Oval 332"/>
            <p:cNvSpPr>
              <a:spLocks noChangeArrowheads="1"/>
            </p:cNvSpPr>
            <p:nvPr/>
          </p:nvSpPr>
          <p:spPr bwMode="auto">
            <a:xfrm>
              <a:off x="3014664" y="5264151"/>
              <a:ext cx="774700" cy="714375"/>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grpSp>
          <p:nvGrpSpPr>
            <p:cNvPr id="187882" name="Group 333"/>
            <p:cNvGrpSpPr>
              <a:grpSpLocks/>
            </p:cNvGrpSpPr>
            <p:nvPr/>
          </p:nvGrpSpPr>
          <p:grpSpPr bwMode="auto">
            <a:xfrm>
              <a:off x="3341689" y="4892677"/>
              <a:ext cx="566737" cy="138113"/>
              <a:chOff x="2221" y="1458"/>
              <a:chExt cx="352" cy="91"/>
            </a:xfrm>
          </p:grpSpPr>
          <p:grpSp>
            <p:nvGrpSpPr>
              <p:cNvPr id="187898" name="Group 334"/>
              <p:cNvGrpSpPr>
                <a:grpSpLocks/>
              </p:cNvGrpSpPr>
              <p:nvPr/>
            </p:nvGrpSpPr>
            <p:grpSpPr bwMode="auto">
              <a:xfrm>
                <a:off x="2221" y="1458"/>
                <a:ext cx="170" cy="33"/>
                <a:chOff x="2221" y="1458"/>
                <a:chExt cx="170" cy="33"/>
              </a:xfrm>
            </p:grpSpPr>
            <p:sp>
              <p:nvSpPr>
                <p:cNvPr id="187756" name="Freeform 33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57" name="Freeform 33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899" name="Group 337"/>
              <p:cNvGrpSpPr>
                <a:grpSpLocks/>
              </p:cNvGrpSpPr>
              <p:nvPr/>
            </p:nvGrpSpPr>
            <p:grpSpPr bwMode="auto">
              <a:xfrm rot="1356018">
                <a:off x="2403" y="1516"/>
                <a:ext cx="170" cy="33"/>
                <a:chOff x="2221" y="1458"/>
                <a:chExt cx="170" cy="33"/>
              </a:xfrm>
            </p:grpSpPr>
            <p:sp>
              <p:nvSpPr>
                <p:cNvPr id="187754" name="Freeform 33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55" name="Freeform 33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00" name="Group 340"/>
            <p:cNvGrpSpPr>
              <a:grpSpLocks/>
            </p:cNvGrpSpPr>
            <p:nvPr/>
          </p:nvGrpSpPr>
          <p:grpSpPr bwMode="auto">
            <a:xfrm rot="2864426">
              <a:off x="3797301" y="5254626"/>
              <a:ext cx="534988" cy="147638"/>
              <a:chOff x="2221" y="1458"/>
              <a:chExt cx="352" cy="91"/>
            </a:xfrm>
          </p:grpSpPr>
          <p:grpSp>
            <p:nvGrpSpPr>
              <p:cNvPr id="187901" name="Group 341"/>
              <p:cNvGrpSpPr>
                <a:grpSpLocks/>
              </p:cNvGrpSpPr>
              <p:nvPr/>
            </p:nvGrpSpPr>
            <p:grpSpPr bwMode="auto">
              <a:xfrm>
                <a:off x="2221" y="1458"/>
                <a:ext cx="170" cy="33"/>
                <a:chOff x="2221" y="1458"/>
                <a:chExt cx="170" cy="33"/>
              </a:xfrm>
            </p:grpSpPr>
            <p:sp>
              <p:nvSpPr>
                <p:cNvPr id="187750" name="Freeform 34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51" name="Freeform 34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02" name="Group 344"/>
              <p:cNvGrpSpPr>
                <a:grpSpLocks/>
              </p:cNvGrpSpPr>
              <p:nvPr/>
            </p:nvGrpSpPr>
            <p:grpSpPr bwMode="auto">
              <a:xfrm rot="1356018">
                <a:off x="2403" y="1516"/>
                <a:ext cx="170" cy="33"/>
                <a:chOff x="2221" y="1458"/>
                <a:chExt cx="170" cy="33"/>
              </a:xfrm>
            </p:grpSpPr>
            <p:sp>
              <p:nvSpPr>
                <p:cNvPr id="187748" name="Freeform 34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49" name="Freeform 34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19" name="Group 347"/>
            <p:cNvGrpSpPr>
              <a:grpSpLocks/>
            </p:cNvGrpSpPr>
            <p:nvPr/>
          </p:nvGrpSpPr>
          <p:grpSpPr bwMode="auto">
            <a:xfrm rot="-2817006">
              <a:off x="2771771" y="4948243"/>
              <a:ext cx="534986" cy="147638"/>
              <a:chOff x="2221" y="1458"/>
              <a:chExt cx="352" cy="91"/>
            </a:xfrm>
          </p:grpSpPr>
          <p:grpSp>
            <p:nvGrpSpPr>
              <p:cNvPr id="187920" name="Group 348"/>
              <p:cNvGrpSpPr>
                <a:grpSpLocks/>
              </p:cNvGrpSpPr>
              <p:nvPr/>
            </p:nvGrpSpPr>
            <p:grpSpPr bwMode="auto">
              <a:xfrm>
                <a:off x="2221" y="1458"/>
                <a:ext cx="170" cy="33"/>
                <a:chOff x="2221" y="1458"/>
                <a:chExt cx="170" cy="33"/>
              </a:xfrm>
            </p:grpSpPr>
            <p:sp>
              <p:nvSpPr>
                <p:cNvPr id="187744" name="Freeform 34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45" name="Freeform 35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21" name="Group 351"/>
              <p:cNvGrpSpPr>
                <a:grpSpLocks/>
              </p:cNvGrpSpPr>
              <p:nvPr/>
            </p:nvGrpSpPr>
            <p:grpSpPr bwMode="auto">
              <a:xfrm rot="1356018">
                <a:off x="2403" y="1516"/>
                <a:ext cx="170" cy="33"/>
                <a:chOff x="2221" y="1458"/>
                <a:chExt cx="170" cy="33"/>
              </a:xfrm>
            </p:grpSpPr>
            <p:sp>
              <p:nvSpPr>
                <p:cNvPr id="187742" name="Freeform 35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43" name="Freeform 35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22" name="Group 354"/>
            <p:cNvGrpSpPr>
              <a:grpSpLocks/>
            </p:cNvGrpSpPr>
            <p:nvPr/>
          </p:nvGrpSpPr>
          <p:grpSpPr bwMode="auto">
            <a:xfrm rot="-5693849">
              <a:off x="2424130" y="5387974"/>
              <a:ext cx="534988" cy="147638"/>
              <a:chOff x="2221" y="1458"/>
              <a:chExt cx="352" cy="91"/>
            </a:xfrm>
          </p:grpSpPr>
          <p:grpSp>
            <p:nvGrpSpPr>
              <p:cNvPr id="187923" name="Group 355"/>
              <p:cNvGrpSpPr>
                <a:grpSpLocks/>
              </p:cNvGrpSpPr>
              <p:nvPr/>
            </p:nvGrpSpPr>
            <p:grpSpPr bwMode="auto">
              <a:xfrm>
                <a:off x="2221" y="1458"/>
                <a:ext cx="170" cy="33"/>
                <a:chOff x="2221" y="1458"/>
                <a:chExt cx="170" cy="33"/>
              </a:xfrm>
            </p:grpSpPr>
            <p:sp>
              <p:nvSpPr>
                <p:cNvPr id="187738" name="Freeform 35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39" name="Freeform 35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24" name="Group 358"/>
              <p:cNvGrpSpPr>
                <a:grpSpLocks/>
              </p:cNvGrpSpPr>
              <p:nvPr/>
            </p:nvGrpSpPr>
            <p:grpSpPr bwMode="auto">
              <a:xfrm rot="1356018">
                <a:off x="2403" y="1516"/>
                <a:ext cx="170" cy="33"/>
                <a:chOff x="2221" y="1458"/>
                <a:chExt cx="170" cy="33"/>
              </a:xfrm>
            </p:grpSpPr>
            <p:sp>
              <p:nvSpPr>
                <p:cNvPr id="187736" name="Freeform 35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37" name="Freeform 36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25" name="Group 361"/>
            <p:cNvGrpSpPr>
              <a:grpSpLocks/>
            </p:cNvGrpSpPr>
            <p:nvPr/>
          </p:nvGrpSpPr>
          <p:grpSpPr bwMode="auto">
            <a:xfrm rot="-8478795">
              <a:off x="2514585" y="5932499"/>
              <a:ext cx="566739" cy="139699"/>
              <a:chOff x="2221" y="1458"/>
              <a:chExt cx="352" cy="91"/>
            </a:xfrm>
          </p:grpSpPr>
          <p:grpSp>
            <p:nvGrpSpPr>
              <p:cNvPr id="187926" name="Group 362"/>
              <p:cNvGrpSpPr>
                <a:grpSpLocks/>
              </p:cNvGrpSpPr>
              <p:nvPr/>
            </p:nvGrpSpPr>
            <p:grpSpPr bwMode="auto">
              <a:xfrm>
                <a:off x="2221" y="1458"/>
                <a:ext cx="170" cy="33"/>
                <a:chOff x="2221" y="1458"/>
                <a:chExt cx="170" cy="33"/>
              </a:xfrm>
            </p:grpSpPr>
            <p:sp>
              <p:nvSpPr>
                <p:cNvPr id="187732" name="Freeform 36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33" name="Freeform 36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27" name="Group 365"/>
              <p:cNvGrpSpPr>
                <a:grpSpLocks/>
              </p:cNvGrpSpPr>
              <p:nvPr/>
            </p:nvGrpSpPr>
            <p:grpSpPr bwMode="auto">
              <a:xfrm rot="1356018">
                <a:off x="2403" y="1516"/>
                <a:ext cx="170" cy="33"/>
                <a:chOff x="2221" y="1458"/>
                <a:chExt cx="170" cy="33"/>
              </a:xfrm>
            </p:grpSpPr>
            <p:sp>
              <p:nvSpPr>
                <p:cNvPr id="187730" name="Freeform 36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31" name="Freeform 36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43" name="Group 368"/>
            <p:cNvGrpSpPr>
              <a:grpSpLocks/>
            </p:cNvGrpSpPr>
            <p:nvPr/>
          </p:nvGrpSpPr>
          <p:grpSpPr bwMode="auto">
            <a:xfrm rot="5729847">
              <a:off x="3814748" y="5808655"/>
              <a:ext cx="534986" cy="147638"/>
              <a:chOff x="2221" y="1458"/>
              <a:chExt cx="352" cy="91"/>
            </a:xfrm>
          </p:grpSpPr>
          <p:grpSp>
            <p:nvGrpSpPr>
              <p:cNvPr id="187944" name="Group 369"/>
              <p:cNvGrpSpPr>
                <a:grpSpLocks/>
              </p:cNvGrpSpPr>
              <p:nvPr/>
            </p:nvGrpSpPr>
            <p:grpSpPr bwMode="auto">
              <a:xfrm>
                <a:off x="2221" y="1458"/>
                <a:ext cx="170" cy="33"/>
                <a:chOff x="2221" y="1458"/>
                <a:chExt cx="170" cy="33"/>
              </a:xfrm>
            </p:grpSpPr>
            <p:sp>
              <p:nvSpPr>
                <p:cNvPr id="187726" name="Freeform 37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27" name="Freeform 37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45" name="Group 372"/>
              <p:cNvGrpSpPr>
                <a:grpSpLocks/>
              </p:cNvGrpSpPr>
              <p:nvPr/>
            </p:nvGrpSpPr>
            <p:grpSpPr bwMode="auto">
              <a:xfrm rot="1356018">
                <a:off x="2403" y="1516"/>
                <a:ext cx="170" cy="33"/>
                <a:chOff x="2221" y="1458"/>
                <a:chExt cx="170" cy="33"/>
              </a:xfrm>
            </p:grpSpPr>
            <p:sp>
              <p:nvSpPr>
                <p:cNvPr id="187724" name="Freeform 37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25" name="Freeform 37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46" name="Group 375"/>
            <p:cNvGrpSpPr>
              <a:grpSpLocks/>
            </p:cNvGrpSpPr>
            <p:nvPr/>
          </p:nvGrpSpPr>
          <p:grpSpPr bwMode="auto">
            <a:xfrm rot="8492915">
              <a:off x="3382964" y="6194426"/>
              <a:ext cx="566737" cy="138113"/>
              <a:chOff x="2221" y="1458"/>
              <a:chExt cx="352" cy="91"/>
            </a:xfrm>
          </p:grpSpPr>
          <p:grpSp>
            <p:nvGrpSpPr>
              <p:cNvPr id="187947" name="Group 376"/>
              <p:cNvGrpSpPr>
                <a:grpSpLocks/>
              </p:cNvGrpSpPr>
              <p:nvPr/>
            </p:nvGrpSpPr>
            <p:grpSpPr bwMode="auto">
              <a:xfrm>
                <a:off x="2221" y="1458"/>
                <a:ext cx="170" cy="33"/>
                <a:chOff x="2221" y="1458"/>
                <a:chExt cx="170" cy="33"/>
              </a:xfrm>
            </p:grpSpPr>
            <p:sp>
              <p:nvSpPr>
                <p:cNvPr id="187720" name="Freeform 377"/>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21" name="Freeform 378"/>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963" name="Group 379"/>
              <p:cNvGrpSpPr>
                <a:grpSpLocks/>
              </p:cNvGrpSpPr>
              <p:nvPr/>
            </p:nvGrpSpPr>
            <p:grpSpPr bwMode="auto">
              <a:xfrm rot="1356018">
                <a:off x="2403" y="1516"/>
                <a:ext cx="170" cy="33"/>
                <a:chOff x="2221" y="1458"/>
                <a:chExt cx="170" cy="33"/>
              </a:xfrm>
            </p:grpSpPr>
            <p:sp>
              <p:nvSpPr>
                <p:cNvPr id="187718" name="Freeform 380"/>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19" name="Freeform 381"/>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964" name="Group 382"/>
            <p:cNvGrpSpPr>
              <a:grpSpLocks/>
            </p:cNvGrpSpPr>
            <p:nvPr/>
          </p:nvGrpSpPr>
          <p:grpSpPr bwMode="auto">
            <a:xfrm rot="-9924237">
              <a:off x="2997201" y="6249989"/>
              <a:ext cx="273050" cy="49212"/>
              <a:chOff x="2221" y="1458"/>
              <a:chExt cx="170" cy="33"/>
            </a:xfrm>
          </p:grpSpPr>
          <p:sp>
            <p:nvSpPr>
              <p:cNvPr id="187714" name="Freeform 38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15" name="Freeform 38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7488" name="Freeform 385"/>
            <p:cNvSpPr>
              <a:spLocks/>
            </p:cNvSpPr>
            <p:nvPr/>
          </p:nvSpPr>
          <p:spPr bwMode="auto">
            <a:xfrm rot="-10392840">
              <a:off x="3278188" y="6303964"/>
              <a:ext cx="95250" cy="41275"/>
            </a:xfrm>
            <a:custGeom>
              <a:avLst/>
              <a:gdLst>
                <a:gd name="T0" fmla="*/ 2574 w 74"/>
                <a:gd name="T1" fmla="*/ 41275 h 23"/>
                <a:gd name="T2" fmla="*/ 48912 w 74"/>
                <a:gd name="T3" fmla="*/ 35891 h 23"/>
                <a:gd name="T4" fmla="*/ 95250 w 74"/>
                <a:gd name="T5" fmla="*/ 41275 h 23"/>
                <a:gd name="T6" fmla="*/ 95250 w 74"/>
                <a:gd name="T7" fmla="*/ 5384 h 23"/>
                <a:gd name="T8" fmla="*/ 48912 w 74"/>
                <a:gd name="T9" fmla="*/ 0 h 23"/>
                <a:gd name="T10" fmla="*/ 0 w 74"/>
                <a:gd name="T11" fmla="*/ 5384 h 23"/>
                <a:gd name="T12" fmla="*/ 2574 w 74"/>
                <a:gd name="T13" fmla="*/ 41275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89" name="Oval 471"/>
            <p:cNvSpPr>
              <a:spLocks noChangeArrowheads="1"/>
            </p:cNvSpPr>
            <p:nvPr/>
          </p:nvSpPr>
          <p:spPr bwMode="auto">
            <a:xfrm>
              <a:off x="4746626" y="4995863"/>
              <a:ext cx="393700" cy="68263"/>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grpSp>
          <p:nvGrpSpPr>
            <p:cNvPr id="187965" name="Group 473"/>
            <p:cNvGrpSpPr>
              <a:grpSpLocks/>
            </p:cNvGrpSpPr>
            <p:nvPr/>
          </p:nvGrpSpPr>
          <p:grpSpPr bwMode="auto">
            <a:xfrm>
              <a:off x="4816475" y="4659330"/>
              <a:ext cx="285750" cy="404815"/>
              <a:chOff x="3673" y="1477"/>
              <a:chExt cx="187" cy="284"/>
            </a:xfrm>
          </p:grpSpPr>
          <p:sp>
            <p:nvSpPr>
              <p:cNvPr id="187702" name="Rectangle 474"/>
              <p:cNvSpPr>
                <a:spLocks noChangeArrowheads="1"/>
              </p:cNvSpPr>
              <p:nvPr/>
            </p:nvSpPr>
            <p:spPr bwMode="auto">
              <a:xfrm>
                <a:off x="3673" y="1734"/>
                <a:ext cx="187" cy="27"/>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703" name="AutoShape 475"/>
              <p:cNvSpPr>
                <a:spLocks noChangeArrowheads="1"/>
              </p:cNvSpPr>
              <p:nvPr/>
            </p:nvSpPr>
            <p:spPr bwMode="auto">
              <a:xfrm flipV="1">
                <a:off x="3723" y="1601"/>
                <a:ext cx="89" cy="134"/>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2912 w 21600"/>
                  <a:gd name="T13" fmla="*/ 2901 h 21600"/>
                  <a:gd name="T14" fmla="*/ 18688 w 21600"/>
                  <a:gd name="T15" fmla="*/ 1869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sp>
            <p:nvSpPr>
              <p:cNvPr id="187704" name="Freeform 476"/>
              <p:cNvSpPr>
                <a:spLocks/>
              </p:cNvSpPr>
              <p:nvPr/>
            </p:nvSpPr>
            <p:spPr bwMode="auto">
              <a:xfrm>
                <a:off x="3738" y="1477"/>
                <a:ext cx="57" cy="124"/>
              </a:xfrm>
              <a:custGeom>
                <a:avLst/>
                <a:gdLst>
                  <a:gd name="T0" fmla="*/ 6 w 60"/>
                  <a:gd name="T1" fmla="*/ 124 h 154"/>
                  <a:gd name="T2" fmla="*/ 48 w 60"/>
                  <a:gd name="T3" fmla="*/ 124 h 154"/>
                  <a:gd name="T4" fmla="*/ 57 w 60"/>
                  <a:gd name="T5" fmla="*/ 61 h 154"/>
                  <a:gd name="T6" fmla="*/ 48 w 60"/>
                  <a:gd name="T7" fmla="*/ 0 h 154"/>
                  <a:gd name="T8" fmla="*/ 8 w 60"/>
                  <a:gd name="T9" fmla="*/ 0 h 154"/>
                  <a:gd name="T10" fmla="*/ 0 w 60"/>
                  <a:gd name="T11" fmla="*/ 61 h 154"/>
                  <a:gd name="T12" fmla="*/ 6 w 60"/>
                  <a:gd name="T13" fmla="*/ 124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705" name="Line 477"/>
              <p:cNvSpPr>
                <a:spLocks noChangeShapeType="1"/>
              </p:cNvSpPr>
              <p:nvPr/>
            </p:nvSpPr>
            <p:spPr bwMode="auto">
              <a:xfrm>
                <a:off x="3746" y="1590"/>
                <a:ext cx="40" cy="1"/>
              </a:xfrm>
              <a:prstGeom prst="line">
                <a:avLst/>
              </a:prstGeom>
              <a:noFill/>
              <a:ln w="9525">
                <a:solidFill>
                  <a:schemeClr val="tx1"/>
                </a:solidFill>
                <a:round/>
                <a:headEnd/>
                <a:tailEnd/>
              </a:ln>
            </p:spPr>
            <p:txBody>
              <a:bodyPr/>
              <a:lstStyle/>
              <a:p>
                <a:endParaRPr lang="en-US" dirty="0"/>
              </a:p>
            </p:txBody>
          </p:sp>
          <p:sp>
            <p:nvSpPr>
              <p:cNvPr id="187706" name="Line 478"/>
              <p:cNvSpPr>
                <a:spLocks noChangeShapeType="1"/>
              </p:cNvSpPr>
              <p:nvPr/>
            </p:nvSpPr>
            <p:spPr bwMode="auto">
              <a:xfrm>
                <a:off x="3742" y="1577"/>
                <a:ext cx="45" cy="1"/>
              </a:xfrm>
              <a:prstGeom prst="line">
                <a:avLst/>
              </a:prstGeom>
              <a:noFill/>
              <a:ln w="9525">
                <a:solidFill>
                  <a:schemeClr val="tx1"/>
                </a:solidFill>
                <a:round/>
                <a:headEnd/>
                <a:tailEnd/>
              </a:ln>
            </p:spPr>
            <p:txBody>
              <a:bodyPr/>
              <a:lstStyle/>
              <a:p>
                <a:endParaRPr lang="en-US" dirty="0"/>
              </a:p>
            </p:txBody>
          </p:sp>
          <p:sp>
            <p:nvSpPr>
              <p:cNvPr id="187707" name="Line 479"/>
              <p:cNvSpPr>
                <a:spLocks noChangeShapeType="1"/>
              </p:cNvSpPr>
              <p:nvPr/>
            </p:nvSpPr>
            <p:spPr bwMode="auto">
              <a:xfrm>
                <a:off x="3744" y="1562"/>
                <a:ext cx="47" cy="1"/>
              </a:xfrm>
              <a:prstGeom prst="line">
                <a:avLst/>
              </a:prstGeom>
              <a:noFill/>
              <a:ln w="9525">
                <a:solidFill>
                  <a:schemeClr val="tx1"/>
                </a:solidFill>
                <a:round/>
                <a:headEnd/>
                <a:tailEnd/>
              </a:ln>
            </p:spPr>
            <p:txBody>
              <a:bodyPr/>
              <a:lstStyle/>
              <a:p>
                <a:endParaRPr lang="en-US" dirty="0"/>
              </a:p>
            </p:txBody>
          </p:sp>
          <p:sp>
            <p:nvSpPr>
              <p:cNvPr id="187708" name="Line 480"/>
              <p:cNvSpPr>
                <a:spLocks noChangeShapeType="1"/>
              </p:cNvSpPr>
              <p:nvPr/>
            </p:nvSpPr>
            <p:spPr bwMode="auto">
              <a:xfrm>
                <a:off x="3738" y="1553"/>
                <a:ext cx="55" cy="0"/>
              </a:xfrm>
              <a:prstGeom prst="line">
                <a:avLst/>
              </a:prstGeom>
              <a:noFill/>
              <a:ln w="9525">
                <a:solidFill>
                  <a:schemeClr val="tx1"/>
                </a:solidFill>
                <a:round/>
                <a:headEnd/>
                <a:tailEnd/>
              </a:ln>
            </p:spPr>
            <p:txBody>
              <a:bodyPr/>
              <a:lstStyle/>
              <a:p>
                <a:endParaRPr lang="en-US" dirty="0"/>
              </a:p>
            </p:txBody>
          </p:sp>
          <p:sp>
            <p:nvSpPr>
              <p:cNvPr id="187709" name="Line 481"/>
              <p:cNvSpPr>
                <a:spLocks noChangeShapeType="1"/>
              </p:cNvSpPr>
              <p:nvPr/>
            </p:nvSpPr>
            <p:spPr bwMode="auto">
              <a:xfrm>
                <a:off x="3738" y="1540"/>
                <a:ext cx="55" cy="1"/>
              </a:xfrm>
              <a:prstGeom prst="line">
                <a:avLst/>
              </a:prstGeom>
              <a:noFill/>
              <a:ln w="9525">
                <a:solidFill>
                  <a:schemeClr val="tx1"/>
                </a:solidFill>
                <a:round/>
                <a:headEnd/>
                <a:tailEnd/>
              </a:ln>
            </p:spPr>
            <p:txBody>
              <a:bodyPr/>
              <a:lstStyle/>
              <a:p>
                <a:endParaRPr lang="en-US" dirty="0"/>
              </a:p>
            </p:txBody>
          </p:sp>
          <p:sp>
            <p:nvSpPr>
              <p:cNvPr id="187710" name="Line 482"/>
              <p:cNvSpPr>
                <a:spLocks noChangeShapeType="1"/>
              </p:cNvSpPr>
              <p:nvPr/>
            </p:nvSpPr>
            <p:spPr bwMode="auto">
              <a:xfrm>
                <a:off x="3742" y="1525"/>
                <a:ext cx="49" cy="1"/>
              </a:xfrm>
              <a:prstGeom prst="line">
                <a:avLst/>
              </a:prstGeom>
              <a:noFill/>
              <a:ln w="9525">
                <a:solidFill>
                  <a:schemeClr val="tx1"/>
                </a:solidFill>
                <a:round/>
                <a:headEnd/>
                <a:tailEnd/>
              </a:ln>
            </p:spPr>
            <p:txBody>
              <a:bodyPr/>
              <a:lstStyle/>
              <a:p>
                <a:endParaRPr lang="en-US" dirty="0"/>
              </a:p>
            </p:txBody>
          </p:sp>
          <p:sp>
            <p:nvSpPr>
              <p:cNvPr id="187711" name="Line 483"/>
              <p:cNvSpPr>
                <a:spLocks noChangeShapeType="1"/>
              </p:cNvSpPr>
              <p:nvPr/>
            </p:nvSpPr>
            <p:spPr bwMode="auto">
              <a:xfrm>
                <a:off x="3742" y="1512"/>
                <a:ext cx="49" cy="1"/>
              </a:xfrm>
              <a:prstGeom prst="line">
                <a:avLst/>
              </a:prstGeom>
              <a:noFill/>
              <a:ln w="9525">
                <a:solidFill>
                  <a:schemeClr val="tx1"/>
                </a:solidFill>
                <a:round/>
                <a:headEnd/>
                <a:tailEnd/>
              </a:ln>
            </p:spPr>
            <p:txBody>
              <a:bodyPr/>
              <a:lstStyle/>
              <a:p>
                <a:endParaRPr lang="en-US" dirty="0"/>
              </a:p>
            </p:txBody>
          </p:sp>
          <p:sp>
            <p:nvSpPr>
              <p:cNvPr id="187712" name="Line 484"/>
              <p:cNvSpPr>
                <a:spLocks noChangeShapeType="1"/>
              </p:cNvSpPr>
              <p:nvPr/>
            </p:nvSpPr>
            <p:spPr bwMode="auto">
              <a:xfrm>
                <a:off x="3744" y="1501"/>
                <a:ext cx="45" cy="1"/>
              </a:xfrm>
              <a:prstGeom prst="line">
                <a:avLst/>
              </a:prstGeom>
              <a:noFill/>
              <a:ln w="9525">
                <a:solidFill>
                  <a:schemeClr val="tx1"/>
                </a:solidFill>
                <a:round/>
                <a:headEnd/>
                <a:tailEnd/>
              </a:ln>
            </p:spPr>
            <p:txBody>
              <a:bodyPr/>
              <a:lstStyle/>
              <a:p>
                <a:endParaRPr lang="en-US" dirty="0"/>
              </a:p>
            </p:txBody>
          </p:sp>
          <p:sp>
            <p:nvSpPr>
              <p:cNvPr id="187713" name="Line 485"/>
              <p:cNvSpPr>
                <a:spLocks noChangeShapeType="1"/>
              </p:cNvSpPr>
              <p:nvPr/>
            </p:nvSpPr>
            <p:spPr bwMode="auto">
              <a:xfrm>
                <a:off x="3748" y="1490"/>
                <a:ext cx="39" cy="1"/>
              </a:xfrm>
              <a:prstGeom prst="line">
                <a:avLst/>
              </a:prstGeom>
              <a:noFill/>
              <a:ln w="9525">
                <a:solidFill>
                  <a:schemeClr val="tx1"/>
                </a:solidFill>
                <a:round/>
                <a:headEnd/>
                <a:tailEnd/>
              </a:ln>
            </p:spPr>
            <p:txBody>
              <a:bodyPr/>
              <a:lstStyle/>
              <a:p>
                <a:endParaRPr lang="en-US" dirty="0"/>
              </a:p>
            </p:txBody>
          </p:sp>
        </p:grpSp>
        <p:sp>
          <p:nvSpPr>
            <p:cNvPr id="187491" name="Freeform 486"/>
            <p:cNvSpPr>
              <a:spLocks/>
            </p:cNvSpPr>
            <p:nvPr/>
          </p:nvSpPr>
          <p:spPr bwMode="auto">
            <a:xfrm>
              <a:off x="4935538" y="3105151"/>
              <a:ext cx="44450" cy="1550988"/>
            </a:xfrm>
            <a:custGeom>
              <a:avLst/>
              <a:gdLst>
                <a:gd name="T0" fmla="*/ 0 w 28"/>
                <a:gd name="T1" fmla="*/ 1550988 h 977"/>
                <a:gd name="T2" fmla="*/ 44450 w 28"/>
                <a:gd name="T3" fmla="*/ 1550988 h 977"/>
                <a:gd name="T4" fmla="*/ 36513 w 28"/>
                <a:gd name="T5" fmla="*/ 0 h 977"/>
                <a:gd name="T6" fmla="*/ 17463 w 28"/>
                <a:gd name="T7" fmla="*/ 0 h 977"/>
                <a:gd name="T8" fmla="*/ 0 w 28"/>
                <a:gd name="T9" fmla="*/ 1550988 h 977"/>
                <a:gd name="T10" fmla="*/ 0 60000 65536"/>
                <a:gd name="T11" fmla="*/ 0 60000 65536"/>
                <a:gd name="T12" fmla="*/ 0 60000 65536"/>
                <a:gd name="T13" fmla="*/ 0 60000 65536"/>
                <a:gd name="T14" fmla="*/ 0 60000 65536"/>
                <a:gd name="T15" fmla="*/ 0 w 28"/>
                <a:gd name="T16" fmla="*/ 0 h 977"/>
                <a:gd name="T17" fmla="*/ 28 w 28"/>
                <a:gd name="T18" fmla="*/ 977 h 977"/>
              </a:gdLst>
              <a:ahLst/>
              <a:cxnLst>
                <a:cxn ang="T10">
                  <a:pos x="T0" y="T1"/>
                </a:cxn>
                <a:cxn ang="T11">
                  <a:pos x="T2" y="T3"/>
                </a:cxn>
                <a:cxn ang="T12">
                  <a:pos x="T4" y="T5"/>
                </a:cxn>
                <a:cxn ang="T13">
                  <a:pos x="T6" y="T7"/>
                </a:cxn>
                <a:cxn ang="T14">
                  <a:pos x="T8" y="T9"/>
                </a:cxn>
              </a:cxnLst>
              <a:rect l="T15" t="T16" r="T17" b="T18"/>
              <a:pathLst>
                <a:path w="28" h="977">
                  <a:moveTo>
                    <a:pt x="0" y="977"/>
                  </a:moveTo>
                  <a:lnTo>
                    <a:pt x="28" y="977"/>
                  </a:lnTo>
                  <a:lnTo>
                    <a:pt x="23" y="0"/>
                  </a:lnTo>
                  <a:lnTo>
                    <a:pt x="11" y="0"/>
                  </a:lnTo>
                  <a:lnTo>
                    <a:pt x="0" y="977"/>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492" name="Freeform 488"/>
            <p:cNvSpPr>
              <a:spLocks/>
            </p:cNvSpPr>
            <p:nvPr/>
          </p:nvSpPr>
          <p:spPr bwMode="auto">
            <a:xfrm>
              <a:off x="4802189" y="5054601"/>
              <a:ext cx="327025" cy="30163"/>
            </a:xfrm>
            <a:custGeom>
              <a:avLst/>
              <a:gdLst>
                <a:gd name="T0" fmla="*/ 0 w 215"/>
                <a:gd name="T1" fmla="*/ 4309 h 21"/>
                <a:gd name="T2" fmla="*/ 41068 w 215"/>
                <a:gd name="T3" fmla="*/ 8618 h 21"/>
                <a:gd name="T4" fmla="*/ 162752 w 215"/>
                <a:gd name="T5" fmla="*/ 15800 h 21"/>
                <a:gd name="T6" fmla="*/ 223594 w 215"/>
                <a:gd name="T7" fmla="*/ 11491 h 21"/>
                <a:gd name="T8" fmla="*/ 273788 w 215"/>
                <a:gd name="T9" fmla="*/ 8618 h 21"/>
                <a:gd name="T10" fmla="*/ 301167 w 215"/>
                <a:gd name="T11" fmla="*/ 0 h 21"/>
                <a:gd name="T12" fmla="*/ 319420 w 215"/>
                <a:gd name="T13" fmla="*/ 0 h 21"/>
                <a:gd name="T14" fmla="*/ 327025 w 215"/>
                <a:gd name="T15" fmla="*/ 30163 h 21"/>
                <a:gd name="T16" fmla="*/ 4563 w 215"/>
                <a:gd name="T17" fmla="*/ 28727 h 21"/>
                <a:gd name="T18" fmla="*/ 0 w 215"/>
                <a:gd name="T19" fmla="*/ 4309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21"/>
                <a:gd name="T32" fmla="*/ 215 w 21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21">
                  <a:moveTo>
                    <a:pt x="0" y="3"/>
                  </a:moveTo>
                  <a:lnTo>
                    <a:pt x="27" y="6"/>
                  </a:lnTo>
                  <a:lnTo>
                    <a:pt x="107" y="11"/>
                  </a:lnTo>
                  <a:lnTo>
                    <a:pt x="147" y="8"/>
                  </a:lnTo>
                  <a:lnTo>
                    <a:pt x="180" y="6"/>
                  </a:lnTo>
                  <a:lnTo>
                    <a:pt x="198" y="0"/>
                  </a:lnTo>
                  <a:lnTo>
                    <a:pt x="210" y="0"/>
                  </a:lnTo>
                  <a:lnTo>
                    <a:pt x="215" y="21"/>
                  </a:lnTo>
                  <a:lnTo>
                    <a:pt x="3" y="20"/>
                  </a:lnTo>
                  <a:lnTo>
                    <a:pt x="0" y="3"/>
                  </a:lnTo>
                  <a:close/>
                </a:path>
              </a:pathLst>
            </a:custGeom>
            <a:solidFill>
              <a:schemeClr val="bg1"/>
            </a:solidFill>
            <a:ln w="9525" cap="flat" cmpd="sng">
              <a:noFill/>
              <a:prstDash val="solid"/>
              <a:round/>
              <a:headEnd/>
              <a:tailEnd/>
            </a:ln>
          </p:spPr>
          <p:txBody>
            <a:bodyPr/>
            <a:lstStyle/>
            <a:p>
              <a:endParaRPr lang="en-US" dirty="0"/>
            </a:p>
          </p:txBody>
        </p:sp>
        <p:sp>
          <p:nvSpPr>
            <p:cNvPr id="187493" name="Freeform 489"/>
            <p:cNvSpPr>
              <a:spLocks/>
            </p:cNvSpPr>
            <p:nvPr/>
          </p:nvSpPr>
          <p:spPr bwMode="auto">
            <a:xfrm>
              <a:off x="4805363" y="5051426"/>
              <a:ext cx="306387" cy="12700"/>
            </a:xfrm>
            <a:custGeom>
              <a:avLst/>
              <a:gdLst>
                <a:gd name="T0" fmla="*/ 0 w 201"/>
                <a:gd name="T1" fmla="*/ 4762 h 8"/>
                <a:gd name="T2" fmla="*/ 47254 w 201"/>
                <a:gd name="T3" fmla="*/ 7937 h 8"/>
                <a:gd name="T4" fmla="*/ 120421 w 201"/>
                <a:gd name="T5" fmla="*/ 11112 h 8"/>
                <a:gd name="T6" fmla="*/ 211880 w 201"/>
                <a:gd name="T7" fmla="*/ 12700 h 8"/>
                <a:gd name="T8" fmla="*/ 274376 w 201"/>
                <a:gd name="T9" fmla="*/ 7937 h 8"/>
                <a:gd name="T10" fmla="*/ 306387 w 201"/>
                <a:gd name="T11" fmla="*/ 0 h 8"/>
                <a:gd name="T12" fmla="*/ 0 60000 65536"/>
                <a:gd name="T13" fmla="*/ 0 60000 65536"/>
                <a:gd name="T14" fmla="*/ 0 60000 65536"/>
                <a:gd name="T15" fmla="*/ 0 60000 65536"/>
                <a:gd name="T16" fmla="*/ 0 60000 65536"/>
                <a:gd name="T17" fmla="*/ 0 60000 65536"/>
                <a:gd name="T18" fmla="*/ 0 w 201"/>
                <a:gd name="T19" fmla="*/ 0 h 8"/>
                <a:gd name="T20" fmla="*/ 201 w 20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01" h="8">
                  <a:moveTo>
                    <a:pt x="0" y="3"/>
                  </a:moveTo>
                  <a:lnTo>
                    <a:pt x="31" y="5"/>
                  </a:lnTo>
                  <a:lnTo>
                    <a:pt x="79" y="7"/>
                  </a:lnTo>
                  <a:lnTo>
                    <a:pt x="139" y="8"/>
                  </a:lnTo>
                  <a:lnTo>
                    <a:pt x="180" y="5"/>
                  </a:lnTo>
                  <a:lnTo>
                    <a:pt x="201" y="0"/>
                  </a:lnTo>
                </a:path>
              </a:pathLst>
            </a:custGeom>
            <a:noFill/>
            <a:ln w="9525" cap="flat" cmpd="sng">
              <a:solidFill>
                <a:schemeClr val="tx1"/>
              </a:solidFill>
              <a:prstDash val="solid"/>
              <a:round/>
              <a:headEnd type="none" w="med" len="med"/>
              <a:tailEnd type="none" w="med" len="med"/>
            </a:ln>
          </p:spPr>
          <p:txBody>
            <a:bodyPr/>
            <a:lstStyle/>
            <a:p>
              <a:endParaRPr lang="en-US" dirty="0"/>
            </a:p>
          </p:txBody>
        </p:sp>
        <p:grpSp>
          <p:nvGrpSpPr>
            <p:cNvPr id="187966" name="Group 490"/>
            <p:cNvGrpSpPr>
              <a:grpSpLocks/>
            </p:cNvGrpSpPr>
            <p:nvPr/>
          </p:nvGrpSpPr>
          <p:grpSpPr bwMode="auto">
            <a:xfrm>
              <a:off x="1674814" y="4697408"/>
              <a:ext cx="493712" cy="431799"/>
              <a:chOff x="973" y="1409"/>
              <a:chExt cx="324" cy="304"/>
            </a:xfrm>
          </p:grpSpPr>
          <p:grpSp>
            <p:nvGrpSpPr>
              <p:cNvPr id="187967" name="Group 491"/>
              <p:cNvGrpSpPr>
                <a:grpSpLocks/>
              </p:cNvGrpSpPr>
              <p:nvPr/>
            </p:nvGrpSpPr>
            <p:grpSpPr bwMode="auto">
              <a:xfrm>
                <a:off x="973" y="1621"/>
                <a:ext cx="211" cy="92"/>
                <a:chOff x="973" y="1621"/>
                <a:chExt cx="211" cy="92"/>
              </a:xfrm>
            </p:grpSpPr>
            <p:sp>
              <p:nvSpPr>
                <p:cNvPr id="187699" name="Freeform 492"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700" name="Freeform 493"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701" name="Freeform 494"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nvGrpSpPr>
              <p:cNvPr id="187983" name="Group 495"/>
              <p:cNvGrpSpPr>
                <a:grpSpLocks/>
              </p:cNvGrpSpPr>
              <p:nvPr/>
            </p:nvGrpSpPr>
            <p:grpSpPr bwMode="auto">
              <a:xfrm>
                <a:off x="1030" y="1514"/>
                <a:ext cx="211" cy="92"/>
                <a:chOff x="973" y="1621"/>
                <a:chExt cx="211" cy="92"/>
              </a:xfrm>
            </p:grpSpPr>
            <p:sp>
              <p:nvSpPr>
                <p:cNvPr id="187696" name="Freeform 496"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697" name="Freeform 497"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698" name="Freeform 498"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nvGrpSpPr>
              <p:cNvPr id="187984" name="Group 499"/>
              <p:cNvGrpSpPr>
                <a:grpSpLocks/>
              </p:cNvGrpSpPr>
              <p:nvPr/>
            </p:nvGrpSpPr>
            <p:grpSpPr bwMode="auto">
              <a:xfrm>
                <a:off x="1086" y="1409"/>
                <a:ext cx="211" cy="92"/>
                <a:chOff x="973" y="1621"/>
                <a:chExt cx="211" cy="92"/>
              </a:xfrm>
            </p:grpSpPr>
            <p:sp>
              <p:nvSpPr>
                <p:cNvPr id="187693" name="Freeform 500" descr="Light downward diagonal"/>
                <p:cNvSpPr>
                  <a:spLocks/>
                </p:cNvSpPr>
                <p:nvPr/>
              </p:nvSpPr>
              <p:spPr bwMode="auto">
                <a:xfrm>
                  <a:off x="973" y="169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694" name="Freeform 501" descr="Light downward diagonal"/>
                <p:cNvSpPr>
                  <a:spLocks/>
                </p:cNvSpPr>
                <p:nvPr/>
              </p:nvSpPr>
              <p:spPr bwMode="auto">
                <a:xfrm>
                  <a:off x="993" y="1655"/>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sp>
              <p:nvSpPr>
                <p:cNvPr id="187695" name="Freeform 502" descr="Light downward diagonal"/>
                <p:cNvSpPr>
                  <a:spLocks/>
                </p:cNvSpPr>
                <p:nvPr/>
              </p:nvSpPr>
              <p:spPr bwMode="auto">
                <a:xfrm>
                  <a:off x="1010" y="1621"/>
                  <a:ext cx="174" cy="22"/>
                </a:xfrm>
                <a:custGeom>
                  <a:avLst/>
                  <a:gdLst>
                    <a:gd name="T0" fmla="*/ 9 w 174"/>
                    <a:gd name="T1" fmla="*/ 0 h 22"/>
                    <a:gd name="T2" fmla="*/ 162 w 174"/>
                    <a:gd name="T3" fmla="*/ 0 h 22"/>
                    <a:gd name="T4" fmla="*/ 174 w 174"/>
                    <a:gd name="T5" fmla="*/ 22 h 22"/>
                    <a:gd name="T6" fmla="*/ 0 w 174"/>
                    <a:gd name="T7" fmla="*/ 22 h 22"/>
                    <a:gd name="T8" fmla="*/ 9 w 174"/>
                    <a:gd name="T9" fmla="*/ 0 h 22"/>
                    <a:gd name="T10" fmla="*/ 0 60000 65536"/>
                    <a:gd name="T11" fmla="*/ 0 60000 65536"/>
                    <a:gd name="T12" fmla="*/ 0 60000 65536"/>
                    <a:gd name="T13" fmla="*/ 0 60000 65536"/>
                    <a:gd name="T14" fmla="*/ 0 60000 65536"/>
                    <a:gd name="T15" fmla="*/ 0 w 174"/>
                    <a:gd name="T16" fmla="*/ 0 h 22"/>
                    <a:gd name="T17" fmla="*/ 174 w 174"/>
                    <a:gd name="T18" fmla="*/ 22 h 22"/>
                  </a:gdLst>
                  <a:ahLst/>
                  <a:cxnLst>
                    <a:cxn ang="T10">
                      <a:pos x="T0" y="T1"/>
                    </a:cxn>
                    <a:cxn ang="T11">
                      <a:pos x="T2" y="T3"/>
                    </a:cxn>
                    <a:cxn ang="T12">
                      <a:pos x="T4" y="T5"/>
                    </a:cxn>
                    <a:cxn ang="T13">
                      <a:pos x="T6" y="T7"/>
                    </a:cxn>
                    <a:cxn ang="T14">
                      <a:pos x="T8" y="T9"/>
                    </a:cxn>
                  </a:cxnLst>
                  <a:rect l="T15" t="T16" r="T17" b="T18"/>
                  <a:pathLst>
                    <a:path w="174" h="22">
                      <a:moveTo>
                        <a:pt x="9" y="0"/>
                      </a:moveTo>
                      <a:lnTo>
                        <a:pt x="162" y="0"/>
                      </a:lnTo>
                      <a:lnTo>
                        <a:pt x="174" y="22"/>
                      </a:lnTo>
                      <a:lnTo>
                        <a:pt x="0" y="22"/>
                      </a:lnTo>
                      <a:lnTo>
                        <a:pt x="9" y="0"/>
                      </a:lnTo>
                      <a:close/>
                    </a:path>
                  </a:pathLst>
                </a:custGeom>
                <a:pattFill prst="ltDnDiag">
                  <a:fgClr>
                    <a:schemeClr val="tx1"/>
                  </a:fgClr>
                  <a:bgClr>
                    <a:schemeClr val="bg1"/>
                  </a:bgClr>
                </a:pattFill>
                <a:ln w="9525" cap="flat" cmpd="sng">
                  <a:solidFill>
                    <a:schemeClr val="tx1"/>
                  </a:solidFill>
                  <a:prstDash val="solid"/>
                  <a:round/>
                  <a:headEnd/>
                  <a:tailEnd/>
                </a:ln>
              </p:spPr>
              <p:txBody>
                <a:bodyPr/>
                <a:lstStyle/>
                <a:p>
                  <a:endParaRPr lang="en-US" dirty="0"/>
                </a:p>
              </p:txBody>
            </p:sp>
          </p:grpSp>
        </p:grpSp>
        <p:sp>
          <p:nvSpPr>
            <p:cNvPr id="187495" name="Freeform 503"/>
            <p:cNvSpPr>
              <a:spLocks/>
            </p:cNvSpPr>
            <p:nvPr/>
          </p:nvSpPr>
          <p:spPr bwMode="auto">
            <a:xfrm>
              <a:off x="1631951" y="4683126"/>
              <a:ext cx="588963" cy="463551"/>
            </a:xfrm>
            <a:custGeom>
              <a:avLst/>
              <a:gdLst>
                <a:gd name="T0" fmla="*/ 0 w 387"/>
                <a:gd name="T1" fmla="*/ 463551 h 325"/>
                <a:gd name="T2" fmla="*/ 337855 w 387"/>
                <a:gd name="T3" fmla="*/ 463551 h 325"/>
                <a:gd name="T4" fmla="*/ 588963 w 387"/>
                <a:gd name="T5" fmla="*/ 0 h 325"/>
                <a:gd name="T6" fmla="*/ 264805 w 387"/>
                <a:gd name="T7" fmla="*/ 0 h 325"/>
                <a:gd name="T8" fmla="*/ 0 w 387"/>
                <a:gd name="T9" fmla="*/ 463551 h 325"/>
                <a:gd name="T10" fmla="*/ 0 60000 65536"/>
                <a:gd name="T11" fmla="*/ 0 60000 65536"/>
                <a:gd name="T12" fmla="*/ 0 60000 65536"/>
                <a:gd name="T13" fmla="*/ 0 60000 65536"/>
                <a:gd name="T14" fmla="*/ 0 60000 65536"/>
                <a:gd name="T15" fmla="*/ 0 w 387"/>
                <a:gd name="T16" fmla="*/ 0 h 325"/>
                <a:gd name="T17" fmla="*/ 387 w 387"/>
                <a:gd name="T18" fmla="*/ 325 h 325"/>
              </a:gdLst>
              <a:ahLst/>
              <a:cxnLst>
                <a:cxn ang="T10">
                  <a:pos x="T0" y="T1"/>
                </a:cxn>
                <a:cxn ang="T11">
                  <a:pos x="T2" y="T3"/>
                </a:cxn>
                <a:cxn ang="T12">
                  <a:pos x="T4" y="T5"/>
                </a:cxn>
                <a:cxn ang="T13">
                  <a:pos x="T6" y="T7"/>
                </a:cxn>
                <a:cxn ang="T14">
                  <a:pos x="T8" y="T9"/>
                </a:cxn>
              </a:cxnLst>
              <a:rect l="T15" t="T16" r="T17" b="T18"/>
              <a:pathLst>
                <a:path w="387" h="325">
                  <a:moveTo>
                    <a:pt x="0" y="325"/>
                  </a:moveTo>
                  <a:lnTo>
                    <a:pt x="222" y="325"/>
                  </a:lnTo>
                  <a:lnTo>
                    <a:pt x="387" y="0"/>
                  </a:lnTo>
                  <a:lnTo>
                    <a:pt x="174" y="0"/>
                  </a:lnTo>
                  <a:lnTo>
                    <a:pt x="0" y="325"/>
                  </a:lnTo>
                  <a:close/>
                </a:path>
              </a:pathLst>
            </a:custGeom>
            <a:noFill/>
            <a:ln w="9525" cap="flat" cmpd="sng">
              <a:solidFill>
                <a:schemeClr val="tx1"/>
              </a:solidFill>
              <a:prstDash val="solid"/>
              <a:round/>
              <a:headEnd/>
              <a:tailEnd/>
            </a:ln>
          </p:spPr>
          <p:txBody>
            <a:bodyPr/>
            <a:lstStyle/>
            <a:p>
              <a:endParaRPr lang="en-US" dirty="0"/>
            </a:p>
          </p:txBody>
        </p:sp>
        <p:grpSp>
          <p:nvGrpSpPr>
            <p:cNvPr id="187985" name="Group 517"/>
            <p:cNvGrpSpPr>
              <a:grpSpLocks/>
            </p:cNvGrpSpPr>
            <p:nvPr/>
          </p:nvGrpSpPr>
          <p:grpSpPr bwMode="auto">
            <a:xfrm>
              <a:off x="5145088" y="5208591"/>
              <a:ext cx="284162" cy="500063"/>
              <a:chOff x="844" y="1626"/>
              <a:chExt cx="196" cy="352"/>
            </a:xfrm>
          </p:grpSpPr>
          <p:sp>
            <p:nvSpPr>
              <p:cNvPr id="187684" name="Freeform 518"/>
              <p:cNvSpPr>
                <a:spLocks/>
              </p:cNvSpPr>
              <p:nvPr/>
            </p:nvSpPr>
            <p:spPr bwMode="auto">
              <a:xfrm>
                <a:off x="852" y="1786"/>
                <a:ext cx="182" cy="192"/>
              </a:xfrm>
              <a:custGeom>
                <a:avLst/>
                <a:gdLst>
                  <a:gd name="T0" fmla="*/ 18 w 182"/>
                  <a:gd name="T1" fmla="*/ 192 h 192"/>
                  <a:gd name="T2" fmla="*/ 0 w 182"/>
                  <a:gd name="T3" fmla="*/ 0 h 192"/>
                  <a:gd name="T4" fmla="*/ 182 w 182"/>
                  <a:gd name="T5" fmla="*/ 0 h 192"/>
                  <a:gd name="T6" fmla="*/ 162 w 182"/>
                  <a:gd name="T7" fmla="*/ 188 h 192"/>
                  <a:gd name="T8" fmla="*/ 148 w 182"/>
                  <a:gd name="T9" fmla="*/ 190 h 192"/>
                  <a:gd name="T10" fmla="*/ 170 w 182"/>
                  <a:gd name="T11" fmla="*/ 14 h 192"/>
                  <a:gd name="T12" fmla="*/ 12 w 182"/>
                  <a:gd name="T13" fmla="*/ 14 h 192"/>
                  <a:gd name="T14" fmla="*/ 32 w 182"/>
                  <a:gd name="T15" fmla="*/ 190 h 192"/>
                  <a:gd name="T16" fmla="*/ 18 w 182"/>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92"/>
                  <a:gd name="T29" fmla="*/ 182 w 18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92">
                    <a:moveTo>
                      <a:pt x="18" y="192"/>
                    </a:moveTo>
                    <a:lnTo>
                      <a:pt x="0" y="0"/>
                    </a:lnTo>
                    <a:lnTo>
                      <a:pt x="182" y="0"/>
                    </a:lnTo>
                    <a:lnTo>
                      <a:pt x="162" y="188"/>
                    </a:lnTo>
                    <a:lnTo>
                      <a:pt x="148" y="190"/>
                    </a:lnTo>
                    <a:lnTo>
                      <a:pt x="170" y="14"/>
                    </a:lnTo>
                    <a:lnTo>
                      <a:pt x="12" y="14"/>
                    </a:lnTo>
                    <a:lnTo>
                      <a:pt x="32" y="190"/>
                    </a:lnTo>
                    <a:lnTo>
                      <a:pt x="18"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85" name="Line 519"/>
              <p:cNvSpPr>
                <a:spLocks noChangeShapeType="1"/>
              </p:cNvSpPr>
              <p:nvPr/>
            </p:nvSpPr>
            <p:spPr bwMode="auto">
              <a:xfrm>
                <a:off x="880" y="1958"/>
                <a:ext cx="120" cy="0"/>
              </a:xfrm>
              <a:prstGeom prst="line">
                <a:avLst/>
              </a:prstGeom>
              <a:noFill/>
              <a:ln w="9525">
                <a:solidFill>
                  <a:schemeClr val="tx1"/>
                </a:solidFill>
                <a:round/>
                <a:headEnd/>
                <a:tailEnd/>
              </a:ln>
            </p:spPr>
            <p:txBody>
              <a:bodyPr/>
              <a:lstStyle/>
              <a:p>
                <a:endParaRPr lang="en-US" dirty="0"/>
              </a:p>
            </p:txBody>
          </p:sp>
          <p:sp>
            <p:nvSpPr>
              <p:cNvPr id="187686" name="Line 520"/>
              <p:cNvSpPr>
                <a:spLocks noChangeShapeType="1"/>
              </p:cNvSpPr>
              <p:nvPr/>
            </p:nvSpPr>
            <p:spPr bwMode="auto">
              <a:xfrm>
                <a:off x="880" y="1944"/>
                <a:ext cx="122" cy="0"/>
              </a:xfrm>
              <a:prstGeom prst="line">
                <a:avLst/>
              </a:prstGeom>
              <a:noFill/>
              <a:ln w="9525">
                <a:solidFill>
                  <a:schemeClr val="tx1"/>
                </a:solidFill>
                <a:round/>
                <a:headEnd/>
                <a:tailEnd/>
              </a:ln>
            </p:spPr>
            <p:txBody>
              <a:bodyPr/>
              <a:lstStyle/>
              <a:p>
                <a:endParaRPr lang="en-US" dirty="0"/>
              </a:p>
            </p:txBody>
          </p:sp>
          <p:sp>
            <p:nvSpPr>
              <p:cNvPr id="187687" name="Rectangle 521"/>
              <p:cNvSpPr>
                <a:spLocks noChangeArrowheads="1"/>
              </p:cNvSpPr>
              <p:nvPr/>
            </p:nvSpPr>
            <p:spPr bwMode="auto">
              <a:xfrm>
                <a:off x="892" y="1800"/>
                <a:ext cx="98" cy="106"/>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88" name="Rectangle 522"/>
              <p:cNvSpPr>
                <a:spLocks noChangeArrowheads="1"/>
              </p:cNvSpPr>
              <p:nvPr/>
            </p:nvSpPr>
            <p:spPr bwMode="auto">
              <a:xfrm>
                <a:off x="844" y="1759"/>
                <a:ext cx="196" cy="27"/>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89" name="AutoShape 523"/>
              <p:cNvSpPr>
                <a:spLocks noChangeArrowheads="1"/>
              </p:cNvSpPr>
              <p:nvPr/>
            </p:nvSpPr>
            <p:spPr bwMode="auto">
              <a:xfrm flipV="1">
                <a:off x="896" y="1626"/>
                <a:ext cx="94" cy="134"/>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2757 w 21600"/>
                  <a:gd name="T13" fmla="*/ 2901 h 21600"/>
                  <a:gd name="T14" fmla="*/ 18843 w 21600"/>
                  <a:gd name="T15" fmla="*/ 1869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grpSp>
          <p:nvGrpSpPr>
            <p:cNvPr id="187986" name="Group 524"/>
            <p:cNvGrpSpPr>
              <a:grpSpLocks/>
            </p:cNvGrpSpPr>
            <p:nvPr/>
          </p:nvGrpSpPr>
          <p:grpSpPr bwMode="auto">
            <a:xfrm>
              <a:off x="5243513" y="5030788"/>
              <a:ext cx="87312" cy="177800"/>
              <a:chOff x="912" y="1472"/>
              <a:chExt cx="60" cy="154"/>
            </a:xfrm>
          </p:grpSpPr>
          <p:sp>
            <p:nvSpPr>
              <p:cNvPr id="187674" name="Freeform 525"/>
              <p:cNvSpPr>
                <a:spLocks/>
              </p:cNvSpPr>
              <p:nvPr/>
            </p:nvSpPr>
            <p:spPr bwMode="auto">
              <a:xfrm>
                <a:off x="912" y="1472"/>
                <a:ext cx="60" cy="154"/>
              </a:xfrm>
              <a:custGeom>
                <a:avLst/>
                <a:gdLst>
                  <a:gd name="T0" fmla="*/ 6 w 60"/>
                  <a:gd name="T1" fmla="*/ 154 h 154"/>
                  <a:gd name="T2" fmla="*/ 50 w 60"/>
                  <a:gd name="T3" fmla="*/ 154 h 154"/>
                  <a:gd name="T4" fmla="*/ 60 w 60"/>
                  <a:gd name="T5" fmla="*/ 76 h 154"/>
                  <a:gd name="T6" fmla="*/ 50 w 60"/>
                  <a:gd name="T7" fmla="*/ 0 h 154"/>
                  <a:gd name="T8" fmla="*/ 8 w 60"/>
                  <a:gd name="T9" fmla="*/ 0 h 154"/>
                  <a:gd name="T10" fmla="*/ 0 w 60"/>
                  <a:gd name="T11" fmla="*/ 76 h 154"/>
                  <a:gd name="T12" fmla="*/ 6 w 60"/>
                  <a:gd name="T13" fmla="*/ 154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75" name="Line 526"/>
              <p:cNvSpPr>
                <a:spLocks noChangeShapeType="1"/>
              </p:cNvSpPr>
              <p:nvPr/>
            </p:nvSpPr>
            <p:spPr bwMode="auto">
              <a:xfrm>
                <a:off x="920" y="1612"/>
                <a:ext cx="42" cy="1"/>
              </a:xfrm>
              <a:prstGeom prst="line">
                <a:avLst/>
              </a:prstGeom>
              <a:noFill/>
              <a:ln w="9525">
                <a:solidFill>
                  <a:schemeClr val="tx1"/>
                </a:solidFill>
                <a:round/>
                <a:headEnd/>
                <a:tailEnd/>
              </a:ln>
            </p:spPr>
            <p:txBody>
              <a:bodyPr/>
              <a:lstStyle/>
              <a:p>
                <a:endParaRPr lang="en-US" dirty="0"/>
              </a:p>
            </p:txBody>
          </p:sp>
          <p:sp>
            <p:nvSpPr>
              <p:cNvPr id="187676" name="Line 527"/>
              <p:cNvSpPr>
                <a:spLocks noChangeShapeType="1"/>
              </p:cNvSpPr>
              <p:nvPr/>
            </p:nvSpPr>
            <p:spPr bwMode="auto">
              <a:xfrm>
                <a:off x="916" y="1596"/>
                <a:ext cx="48" cy="1"/>
              </a:xfrm>
              <a:prstGeom prst="line">
                <a:avLst/>
              </a:prstGeom>
              <a:noFill/>
              <a:ln w="9525">
                <a:solidFill>
                  <a:schemeClr val="tx1"/>
                </a:solidFill>
                <a:round/>
                <a:headEnd/>
                <a:tailEnd/>
              </a:ln>
            </p:spPr>
            <p:txBody>
              <a:bodyPr/>
              <a:lstStyle/>
              <a:p>
                <a:endParaRPr lang="en-US" dirty="0"/>
              </a:p>
            </p:txBody>
          </p:sp>
          <p:sp>
            <p:nvSpPr>
              <p:cNvPr id="187677" name="Line 528"/>
              <p:cNvSpPr>
                <a:spLocks noChangeShapeType="1"/>
              </p:cNvSpPr>
              <p:nvPr/>
            </p:nvSpPr>
            <p:spPr bwMode="auto">
              <a:xfrm>
                <a:off x="918" y="1578"/>
                <a:ext cx="50" cy="1"/>
              </a:xfrm>
              <a:prstGeom prst="line">
                <a:avLst/>
              </a:prstGeom>
              <a:noFill/>
              <a:ln w="9525">
                <a:solidFill>
                  <a:schemeClr val="tx1"/>
                </a:solidFill>
                <a:round/>
                <a:headEnd/>
                <a:tailEnd/>
              </a:ln>
            </p:spPr>
            <p:txBody>
              <a:bodyPr/>
              <a:lstStyle/>
              <a:p>
                <a:endParaRPr lang="en-US" dirty="0"/>
              </a:p>
            </p:txBody>
          </p:sp>
          <p:sp>
            <p:nvSpPr>
              <p:cNvPr id="187678" name="Line 529"/>
              <p:cNvSpPr>
                <a:spLocks noChangeShapeType="1"/>
              </p:cNvSpPr>
              <p:nvPr/>
            </p:nvSpPr>
            <p:spPr bwMode="auto">
              <a:xfrm>
                <a:off x="912" y="1566"/>
                <a:ext cx="58" cy="1"/>
              </a:xfrm>
              <a:prstGeom prst="line">
                <a:avLst/>
              </a:prstGeom>
              <a:noFill/>
              <a:ln w="9525">
                <a:solidFill>
                  <a:schemeClr val="tx1"/>
                </a:solidFill>
                <a:round/>
                <a:headEnd/>
                <a:tailEnd/>
              </a:ln>
            </p:spPr>
            <p:txBody>
              <a:bodyPr/>
              <a:lstStyle/>
              <a:p>
                <a:endParaRPr lang="en-US" dirty="0"/>
              </a:p>
            </p:txBody>
          </p:sp>
          <p:sp>
            <p:nvSpPr>
              <p:cNvPr id="187679" name="Line 530"/>
              <p:cNvSpPr>
                <a:spLocks noChangeShapeType="1"/>
              </p:cNvSpPr>
              <p:nvPr/>
            </p:nvSpPr>
            <p:spPr bwMode="auto">
              <a:xfrm>
                <a:off x="912" y="1550"/>
                <a:ext cx="58" cy="1"/>
              </a:xfrm>
              <a:prstGeom prst="line">
                <a:avLst/>
              </a:prstGeom>
              <a:noFill/>
              <a:ln w="9525">
                <a:solidFill>
                  <a:schemeClr val="tx1"/>
                </a:solidFill>
                <a:round/>
                <a:headEnd/>
                <a:tailEnd/>
              </a:ln>
            </p:spPr>
            <p:txBody>
              <a:bodyPr/>
              <a:lstStyle/>
              <a:p>
                <a:endParaRPr lang="en-US" dirty="0"/>
              </a:p>
            </p:txBody>
          </p:sp>
          <p:sp>
            <p:nvSpPr>
              <p:cNvPr id="187680" name="Line 531"/>
              <p:cNvSpPr>
                <a:spLocks noChangeShapeType="1"/>
              </p:cNvSpPr>
              <p:nvPr/>
            </p:nvSpPr>
            <p:spPr bwMode="auto">
              <a:xfrm>
                <a:off x="916" y="1532"/>
                <a:ext cx="52" cy="1"/>
              </a:xfrm>
              <a:prstGeom prst="line">
                <a:avLst/>
              </a:prstGeom>
              <a:noFill/>
              <a:ln w="9525">
                <a:solidFill>
                  <a:schemeClr val="tx1"/>
                </a:solidFill>
                <a:round/>
                <a:headEnd/>
                <a:tailEnd/>
              </a:ln>
            </p:spPr>
            <p:txBody>
              <a:bodyPr/>
              <a:lstStyle/>
              <a:p>
                <a:endParaRPr lang="en-US" dirty="0"/>
              </a:p>
            </p:txBody>
          </p:sp>
          <p:sp>
            <p:nvSpPr>
              <p:cNvPr id="187681" name="Line 532"/>
              <p:cNvSpPr>
                <a:spLocks noChangeShapeType="1"/>
              </p:cNvSpPr>
              <p:nvPr/>
            </p:nvSpPr>
            <p:spPr bwMode="auto">
              <a:xfrm>
                <a:off x="916" y="1516"/>
                <a:ext cx="52" cy="1"/>
              </a:xfrm>
              <a:prstGeom prst="line">
                <a:avLst/>
              </a:prstGeom>
              <a:noFill/>
              <a:ln w="9525">
                <a:solidFill>
                  <a:schemeClr val="tx1"/>
                </a:solidFill>
                <a:round/>
                <a:headEnd/>
                <a:tailEnd/>
              </a:ln>
            </p:spPr>
            <p:txBody>
              <a:bodyPr/>
              <a:lstStyle/>
              <a:p>
                <a:endParaRPr lang="en-US" dirty="0"/>
              </a:p>
            </p:txBody>
          </p:sp>
          <p:sp>
            <p:nvSpPr>
              <p:cNvPr id="187682" name="Line 533"/>
              <p:cNvSpPr>
                <a:spLocks noChangeShapeType="1"/>
              </p:cNvSpPr>
              <p:nvPr/>
            </p:nvSpPr>
            <p:spPr bwMode="auto">
              <a:xfrm>
                <a:off x="918" y="1502"/>
                <a:ext cx="48" cy="1"/>
              </a:xfrm>
              <a:prstGeom prst="line">
                <a:avLst/>
              </a:prstGeom>
              <a:noFill/>
              <a:ln w="9525">
                <a:solidFill>
                  <a:schemeClr val="tx1"/>
                </a:solidFill>
                <a:round/>
                <a:headEnd/>
                <a:tailEnd/>
              </a:ln>
            </p:spPr>
            <p:txBody>
              <a:bodyPr/>
              <a:lstStyle/>
              <a:p>
                <a:endParaRPr lang="en-US" dirty="0"/>
              </a:p>
            </p:txBody>
          </p:sp>
          <p:sp>
            <p:nvSpPr>
              <p:cNvPr id="187683" name="Line 534"/>
              <p:cNvSpPr>
                <a:spLocks noChangeShapeType="1"/>
              </p:cNvSpPr>
              <p:nvPr/>
            </p:nvSpPr>
            <p:spPr bwMode="auto">
              <a:xfrm>
                <a:off x="922" y="1488"/>
                <a:ext cx="42" cy="1"/>
              </a:xfrm>
              <a:prstGeom prst="line">
                <a:avLst/>
              </a:prstGeom>
              <a:noFill/>
              <a:ln w="9525">
                <a:solidFill>
                  <a:schemeClr val="tx1"/>
                </a:solidFill>
                <a:round/>
                <a:headEnd/>
                <a:tailEnd/>
              </a:ln>
            </p:spPr>
            <p:txBody>
              <a:bodyPr/>
              <a:lstStyle/>
              <a:p>
                <a:endParaRPr lang="en-US" dirty="0"/>
              </a:p>
            </p:txBody>
          </p:sp>
        </p:grpSp>
        <p:grpSp>
          <p:nvGrpSpPr>
            <p:cNvPr id="187987" name="Group 538"/>
            <p:cNvGrpSpPr>
              <a:grpSpLocks/>
            </p:cNvGrpSpPr>
            <p:nvPr/>
          </p:nvGrpSpPr>
          <p:grpSpPr bwMode="auto">
            <a:xfrm>
              <a:off x="1401763" y="5208590"/>
              <a:ext cx="284162" cy="501651"/>
              <a:chOff x="844" y="1626"/>
              <a:chExt cx="196" cy="352"/>
            </a:xfrm>
          </p:grpSpPr>
          <p:sp>
            <p:nvSpPr>
              <p:cNvPr id="187668" name="Freeform 539"/>
              <p:cNvSpPr>
                <a:spLocks/>
              </p:cNvSpPr>
              <p:nvPr/>
            </p:nvSpPr>
            <p:spPr bwMode="auto">
              <a:xfrm>
                <a:off x="852" y="1786"/>
                <a:ext cx="182" cy="192"/>
              </a:xfrm>
              <a:custGeom>
                <a:avLst/>
                <a:gdLst>
                  <a:gd name="T0" fmla="*/ 18 w 182"/>
                  <a:gd name="T1" fmla="*/ 192 h 192"/>
                  <a:gd name="T2" fmla="*/ 0 w 182"/>
                  <a:gd name="T3" fmla="*/ 0 h 192"/>
                  <a:gd name="T4" fmla="*/ 182 w 182"/>
                  <a:gd name="T5" fmla="*/ 0 h 192"/>
                  <a:gd name="T6" fmla="*/ 162 w 182"/>
                  <a:gd name="T7" fmla="*/ 188 h 192"/>
                  <a:gd name="T8" fmla="*/ 148 w 182"/>
                  <a:gd name="T9" fmla="*/ 190 h 192"/>
                  <a:gd name="T10" fmla="*/ 170 w 182"/>
                  <a:gd name="T11" fmla="*/ 14 h 192"/>
                  <a:gd name="T12" fmla="*/ 12 w 182"/>
                  <a:gd name="T13" fmla="*/ 14 h 192"/>
                  <a:gd name="T14" fmla="*/ 32 w 182"/>
                  <a:gd name="T15" fmla="*/ 190 h 192"/>
                  <a:gd name="T16" fmla="*/ 18 w 182"/>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92"/>
                  <a:gd name="T29" fmla="*/ 182 w 18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92">
                    <a:moveTo>
                      <a:pt x="18" y="192"/>
                    </a:moveTo>
                    <a:lnTo>
                      <a:pt x="0" y="0"/>
                    </a:lnTo>
                    <a:lnTo>
                      <a:pt x="182" y="0"/>
                    </a:lnTo>
                    <a:lnTo>
                      <a:pt x="162" y="188"/>
                    </a:lnTo>
                    <a:lnTo>
                      <a:pt x="148" y="190"/>
                    </a:lnTo>
                    <a:lnTo>
                      <a:pt x="170" y="14"/>
                    </a:lnTo>
                    <a:lnTo>
                      <a:pt x="12" y="14"/>
                    </a:lnTo>
                    <a:lnTo>
                      <a:pt x="32" y="190"/>
                    </a:lnTo>
                    <a:lnTo>
                      <a:pt x="18" y="192"/>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69" name="Line 540"/>
              <p:cNvSpPr>
                <a:spLocks noChangeShapeType="1"/>
              </p:cNvSpPr>
              <p:nvPr/>
            </p:nvSpPr>
            <p:spPr bwMode="auto">
              <a:xfrm>
                <a:off x="880" y="1958"/>
                <a:ext cx="120" cy="0"/>
              </a:xfrm>
              <a:prstGeom prst="line">
                <a:avLst/>
              </a:prstGeom>
              <a:noFill/>
              <a:ln w="9525">
                <a:solidFill>
                  <a:schemeClr val="tx1"/>
                </a:solidFill>
                <a:round/>
                <a:headEnd/>
                <a:tailEnd/>
              </a:ln>
            </p:spPr>
            <p:txBody>
              <a:bodyPr/>
              <a:lstStyle/>
              <a:p>
                <a:endParaRPr lang="en-US" dirty="0"/>
              </a:p>
            </p:txBody>
          </p:sp>
          <p:sp>
            <p:nvSpPr>
              <p:cNvPr id="187670" name="Line 541"/>
              <p:cNvSpPr>
                <a:spLocks noChangeShapeType="1"/>
              </p:cNvSpPr>
              <p:nvPr/>
            </p:nvSpPr>
            <p:spPr bwMode="auto">
              <a:xfrm>
                <a:off x="880" y="1944"/>
                <a:ext cx="122" cy="0"/>
              </a:xfrm>
              <a:prstGeom prst="line">
                <a:avLst/>
              </a:prstGeom>
              <a:noFill/>
              <a:ln w="9525">
                <a:solidFill>
                  <a:schemeClr val="tx1"/>
                </a:solidFill>
                <a:round/>
                <a:headEnd/>
                <a:tailEnd/>
              </a:ln>
            </p:spPr>
            <p:txBody>
              <a:bodyPr/>
              <a:lstStyle/>
              <a:p>
                <a:endParaRPr lang="en-US" dirty="0"/>
              </a:p>
            </p:txBody>
          </p:sp>
          <p:sp>
            <p:nvSpPr>
              <p:cNvPr id="187671" name="Rectangle 542"/>
              <p:cNvSpPr>
                <a:spLocks noChangeArrowheads="1"/>
              </p:cNvSpPr>
              <p:nvPr/>
            </p:nvSpPr>
            <p:spPr bwMode="auto">
              <a:xfrm>
                <a:off x="892" y="1800"/>
                <a:ext cx="98" cy="106"/>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72" name="Rectangle 543"/>
              <p:cNvSpPr>
                <a:spLocks noChangeArrowheads="1"/>
              </p:cNvSpPr>
              <p:nvPr/>
            </p:nvSpPr>
            <p:spPr bwMode="auto">
              <a:xfrm>
                <a:off x="844" y="1759"/>
                <a:ext cx="196" cy="27"/>
              </a:xfrm>
              <a:prstGeom prst="rect">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73" name="AutoShape 544"/>
              <p:cNvSpPr>
                <a:spLocks noChangeArrowheads="1"/>
              </p:cNvSpPr>
              <p:nvPr/>
            </p:nvSpPr>
            <p:spPr bwMode="auto">
              <a:xfrm flipV="1">
                <a:off x="896" y="1626"/>
                <a:ext cx="94" cy="134"/>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2757 w 21600"/>
                  <a:gd name="T13" fmla="*/ 2901 h 21600"/>
                  <a:gd name="T14" fmla="*/ 18843 w 21600"/>
                  <a:gd name="T15" fmla="*/ 18699 h 21600"/>
                </a:gdLst>
                <a:ahLst/>
                <a:cxnLst>
                  <a:cxn ang="T8">
                    <a:pos x="T0" y="T1"/>
                  </a:cxn>
                  <a:cxn ang="T9">
                    <a:pos x="T2" y="T3"/>
                  </a:cxn>
                  <a:cxn ang="T10">
                    <a:pos x="T4" y="T5"/>
                  </a:cxn>
                  <a:cxn ang="T11">
                    <a:pos x="T6" y="T7"/>
                  </a:cxn>
                </a:cxnLst>
                <a:rect l="T12" t="T13" r="T14" b="T15"/>
                <a:pathLst>
                  <a:path w="21600" h="21600">
                    <a:moveTo>
                      <a:pt x="0" y="0"/>
                    </a:moveTo>
                    <a:lnTo>
                      <a:pt x="2121" y="21600"/>
                    </a:lnTo>
                    <a:lnTo>
                      <a:pt x="19479"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grpSp>
        <p:grpSp>
          <p:nvGrpSpPr>
            <p:cNvPr id="188003" name="Group 545"/>
            <p:cNvGrpSpPr>
              <a:grpSpLocks/>
            </p:cNvGrpSpPr>
            <p:nvPr/>
          </p:nvGrpSpPr>
          <p:grpSpPr bwMode="auto">
            <a:xfrm>
              <a:off x="1500188" y="5032375"/>
              <a:ext cx="87312" cy="176213"/>
              <a:chOff x="912" y="1472"/>
              <a:chExt cx="60" cy="154"/>
            </a:xfrm>
          </p:grpSpPr>
          <p:sp>
            <p:nvSpPr>
              <p:cNvPr id="187658" name="Freeform 546"/>
              <p:cNvSpPr>
                <a:spLocks/>
              </p:cNvSpPr>
              <p:nvPr/>
            </p:nvSpPr>
            <p:spPr bwMode="auto">
              <a:xfrm>
                <a:off x="912" y="1472"/>
                <a:ext cx="60" cy="154"/>
              </a:xfrm>
              <a:custGeom>
                <a:avLst/>
                <a:gdLst>
                  <a:gd name="T0" fmla="*/ 6 w 60"/>
                  <a:gd name="T1" fmla="*/ 154 h 154"/>
                  <a:gd name="T2" fmla="*/ 50 w 60"/>
                  <a:gd name="T3" fmla="*/ 154 h 154"/>
                  <a:gd name="T4" fmla="*/ 60 w 60"/>
                  <a:gd name="T5" fmla="*/ 76 h 154"/>
                  <a:gd name="T6" fmla="*/ 50 w 60"/>
                  <a:gd name="T7" fmla="*/ 0 h 154"/>
                  <a:gd name="T8" fmla="*/ 8 w 60"/>
                  <a:gd name="T9" fmla="*/ 0 h 154"/>
                  <a:gd name="T10" fmla="*/ 0 w 60"/>
                  <a:gd name="T11" fmla="*/ 76 h 154"/>
                  <a:gd name="T12" fmla="*/ 6 w 60"/>
                  <a:gd name="T13" fmla="*/ 154 h 154"/>
                  <a:gd name="T14" fmla="*/ 0 60000 65536"/>
                  <a:gd name="T15" fmla="*/ 0 60000 65536"/>
                  <a:gd name="T16" fmla="*/ 0 60000 65536"/>
                  <a:gd name="T17" fmla="*/ 0 60000 65536"/>
                  <a:gd name="T18" fmla="*/ 0 60000 65536"/>
                  <a:gd name="T19" fmla="*/ 0 60000 65536"/>
                  <a:gd name="T20" fmla="*/ 0 60000 65536"/>
                  <a:gd name="T21" fmla="*/ 0 w 60"/>
                  <a:gd name="T22" fmla="*/ 0 h 154"/>
                  <a:gd name="T23" fmla="*/ 60 w 6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54">
                    <a:moveTo>
                      <a:pt x="6" y="154"/>
                    </a:moveTo>
                    <a:lnTo>
                      <a:pt x="50" y="154"/>
                    </a:lnTo>
                    <a:lnTo>
                      <a:pt x="60" y="76"/>
                    </a:lnTo>
                    <a:lnTo>
                      <a:pt x="50" y="0"/>
                    </a:lnTo>
                    <a:lnTo>
                      <a:pt x="8" y="0"/>
                    </a:lnTo>
                    <a:lnTo>
                      <a:pt x="0" y="76"/>
                    </a:lnTo>
                    <a:lnTo>
                      <a:pt x="6" y="154"/>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59" name="Line 547"/>
              <p:cNvSpPr>
                <a:spLocks noChangeShapeType="1"/>
              </p:cNvSpPr>
              <p:nvPr/>
            </p:nvSpPr>
            <p:spPr bwMode="auto">
              <a:xfrm>
                <a:off x="920" y="1612"/>
                <a:ext cx="42" cy="1"/>
              </a:xfrm>
              <a:prstGeom prst="line">
                <a:avLst/>
              </a:prstGeom>
              <a:noFill/>
              <a:ln w="9525">
                <a:solidFill>
                  <a:schemeClr val="tx1"/>
                </a:solidFill>
                <a:round/>
                <a:headEnd/>
                <a:tailEnd/>
              </a:ln>
            </p:spPr>
            <p:txBody>
              <a:bodyPr/>
              <a:lstStyle/>
              <a:p>
                <a:endParaRPr lang="en-US" dirty="0"/>
              </a:p>
            </p:txBody>
          </p:sp>
          <p:sp>
            <p:nvSpPr>
              <p:cNvPr id="187660" name="Line 548"/>
              <p:cNvSpPr>
                <a:spLocks noChangeShapeType="1"/>
              </p:cNvSpPr>
              <p:nvPr/>
            </p:nvSpPr>
            <p:spPr bwMode="auto">
              <a:xfrm>
                <a:off x="916" y="1596"/>
                <a:ext cx="48" cy="1"/>
              </a:xfrm>
              <a:prstGeom prst="line">
                <a:avLst/>
              </a:prstGeom>
              <a:noFill/>
              <a:ln w="9525">
                <a:solidFill>
                  <a:schemeClr val="tx1"/>
                </a:solidFill>
                <a:round/>
                <a:headEnd/>
                <a:tailEnd/>
              </a:ln>
            </p:spPr>
            <p:txBody>
              <a:bodyPr/>
              <a:lstStyle/>
              <a:p>
                <a:endParaRPr lang="en-US" dirty="0"/>
              </a:p>
            </p:txBody>
          </p:sp>
          <p:sp>
            <p:nvSpPr>
              <p:cNvPr id="187661" name="Line 549"/>
              <p:cNvSpPr>
                <a:spLocks noChangeShapeType="1"/>
              </p:cNvSpPr>
              <p:nvPr/>
            </p:nvSpPr>
            <p:spPr bwMode="auto">
              <a:xfrm>
                <a:off x="918" y="1578"/>
                <a:ext cx="50" cy="1"/>
              </a:xfrm>
              <a:prstGeom prst="line">
                <a:avLst/>
              </a:prstGeom>
              <a:noFill/>
              <a:ln w="9525">
                <a:solidFill>
                  <a:schemeClr val="tx1"/>
                </a:solidFill>
                <a:round/>
                <a:headEnd/>
                <a:tailEnd/>
              </a:ln>
            </p:spPr>
            <p:txBody>
              <a:bodyPr/>
              <a:lstStyle/>
              <a:p>
                <a:endParaRPr lang="en-US" dirty="0"/>
              </a:p>
            </p:txBody>
          </p:sp>
          <p:sp>
            <p:nvSpPr>
              <p:cNvPr id="187662" name="Line 550"/>
              <p:cNvSpPr>
                <a:spLocks noChangeShapeType="1"/>
              </p:cNvSpPr>
              <p:nvPr/>
            </p:nvSpPr>
            <p:spPr bwMode="auto">
              <a:xfrm>
                <a:off x="912" y="1566"/>
                <a:ext cx="58" cy="1"/>
              </a:xfrm>
              <a:prstGeom prst="line">
                <a:avLst/>
              </a:prstGeom>
              <a:noFill/>
              <a:ln w="9525">
                <a:solidFill>
                  <a:schemeClr val="tx1"/>
                </a:solidFill>
                <a:round/>
                <a:headEnd/>
                <a:tailEnd/>
              </a:ln>
            </p:spPr>
            <p:txBody>
              <a:bodyPr/>
              <a:lstStyle/>
              <a:p>
                <a:endParaRPr lang="en-US" dirty="0"/>
              </a:p>
            </p:txBody>
          </p:sp>
          <p:sp>
            <p:nvSpPr>
              <p:cNvPr id="187663" name="Line 551"/>
              <p:cNvSpPr>
                <a:spLocks noChangeShapeType="1"/>
              </p:cNvSpPr>
              <p:nvPr/>
            </p:nvSpPr>
            <p:spPr bwMode="auto">
              <a:xfrm>
                <a:off x="912" y="1550"/>
                <a:ext cx="58" cy="1"/>
              </a:xfrm>
              <a:prstGeom prst="line">
                <a:avLst/>
              </a:prstGeom>
              <a:noFill/>
              <a:ln w="9525">
                <a:solidFill>
                  <a:schemeClr val="tx1"/>
                </a:solidFill>
                <a:round/>
                <a:headEnd/>
                <a:tailEnd/>
              </a:ln>
            </p:spPr>
            <p:txBody>
              <a:bodyPr/>
              <a:lstStyle/>
              <a:p>
                <a:endParaRPr lang="en-US" dirty="0"/>
              </a:p>
            </p:txBody>
          </p:sp>
          <p:sp>
            <p:nvSpPr>
              <p:cNvPr id="187664" name="Line 552"/>
              <p:cNvSpPr>
                <a:spLocks noChangeShapeType="1"/>
              </p:cNvSpPr>
              <p:nvPr/>
            </p:nvSpPr>
            <p:spPr bwMode="auto">
              <a:xfrm>
                <a:off x="916" y="1532"/>
                <a:ext cx="52" cy="1"/>
              </a:xfrm>
              <a:prstGeom prst="line">
                <a:avLst/>
              </a:prstGeom>
              <a:noFill/>
              <a:ln w="9525">
                <a:solidFill>
                  <a:schemeClr val="tx1"/>
                </a:solidFill>
                <a:round/>
                <a:headEnd/>
                <a:tailEnd/>
              </a:ln>
            </p:spPr>
            <p:txBody>
              <a:bodyPr/>
              <a:lstStyle/>
              <a:p>
                <a:endParaRPr lang="en-US" dirty="0"/>
              </a:p>
            </p:txBody>
          </p:sp>
          <p:sp>
            <p:nvSpPr>
              <p:cNvPr id="187665" name="Line 553"/>
              <p:cNvSpPr>
                <a:spLocks noChangeShapeType="1"/>
              </p:cNvSpPr>
              <p:nvPr/>
            </p:nvSpPr>
            <p:spPr bwMode="auto">
              <a:xfrm>
                <a:off x="916" y="1516"/>
                <a:ext cx="52" cy="1"/>
              </a:xfrm>
              <a:prstGeom prst="line">
                <a:avLst/>
              </a:prstGeom>
              <a:noFill/>
              <a:ln w="9525">
                <a:solidFill>
                  <a:schemeClr val="tx1"/>
                </a:solidFill>
                <a:round/>
                <a:headEnd/>
                <a:tailEnd/>
              </a:ln>
            </p:spPr>
            <p:txBody>
              <a:bodyPr/>
              <a:lstStyle/>
              <a:p>
                <a:endParaRPr lang="en-US" dirty="0"/>
              </a:p>
            </p:txBody>
          </p:sp>
          <p:sp>
            <p:nvSpPr>
              <p:cNvPr id="187666" name="Line 554"/>
              <p:cNvSpPr>
                <a:spLocks noChangeShapeType="1"/>
              </p:cNvSpPr>
              <p:nvPr/>
            </p:nvSpPr>
            <p:spPr bwMode="auto">
              <a:xfrm>
                <a:off x="918" y="1502"/>
                <a:ext cx="48" cy="1"/>
              </a:xfrm>
              <a:prstGeom prst="line">
                <a:avLst/>
              </a:prstGeom>
              <a:noFill/>
              <a:ln w="9525">
                <a:solidFill>
                  <a:schemeClr val="tx1"/>
                </a:solidFill>
                <a:round/>
                <a:headEnd/>
                <a:tailEnd/>
              </a:ln>
            </p:spPr>
            <p:txBody>
              <a:bodyPr/>
              <a:lstStyle/>
              <a:p>
                <a:endParaRPr lang="en-US" dirty="0"/>
              </a:p>
            </p:txBody>
          </p:sp>
          <p:sp>
            <p:nvSpPr>
              <p:cNvPr id="187667" name="Line 555"/>
              <p:cNvSpPr>
                <a:spLocks noChangeShapeType="1"/>
              </p:cNvSpPr>
              <p:nvPr/>
            </p:nvSpPr>
            <p:spPr bwMode="auto">
              <a:xfrm>
                <a:off x="922" y="1488"/>
                <a:ext cx="42" cy="1"/>
              </a:xfrm>
              <a:prstGeom prst="line">
                <a:avLst/>
              </a:prstGeom>
              <a:noFill/>
              <a:ln w="9525">
                <a:solidFill>
                  <a:schemeClr val="tx1"/>
                </a:solidFill>
                <a:round/>
                <a:headEnd/>
                <a:tailEnd/>
              </a:ln>
            </p:spPr>
            <p:txBody>
              <a:bodyPr/>
              <a:lstStyle/>
              <a:p>
                <a:endParaRPr lang="en-US" dirty="0"/>
              </a:p>
            </p:txBody>
          </p:sp>
        </p:grpSp>
        <p:sp>
          <p:nvSpPr>
            <p:cNvPr id="187500" name="Rectangle 557"/>
            <p:cNvSpPr>
              <a:spLocks noChangeArrowheads="1"/>
            </p:cNvSpPr>
            <p:nvPr/>
          </p:nvSpPr>
          <p:spPr bwMode="auto">
            <a:xfrm>
              <a:off x="1296989" y="4305302"/>
              <a:ext cx="80962" cy="79375"/>
            </a:xfrm>
            <a:prstGeom prst="rect">
              <a:avLst/>
            </a:prstGeom>
            <a:solidFill>
              <a:schemeClr val="bg1"/>
            </a:solidFill>
            <a:ln w="9525">
              <a:noFill/>
              <a:miter lim="800000"/>
              <a:headEnd/>
              <a:tailEnd/>
            </a:ln>
          </p:spPr>
          <p:txBody>
            <a:bodyPr wrap="none" anchor="ctr"/>
            <a:lstStyle/>
            <a:p>
              <a:endParaRPr lang="en-US" dirty="0">
                <a:latin typeface="Calibri" pitchFamily="34" charset="0"/>
              </a:endParaRPr>
            </a:p>
          </p:txBody>
        </p:sp>
        <p:sp>
          <p:nvSpPr>
            <p:cNvPr id="187501" name="Text Box 558"/>
            <p:cNvSpPr txBox="1">
              <a:spLocks noChangeArrowheads="1"/>
            </p:cNvSpPr>
            <p:nvPr/>
          </p:nvSpPr>
          <p:spPr bwMode="auto">
            <a:xfrm>
              <a:off x="1389063" y="6122988"/>
              <a:ext cx="561372" cy="230832"/>
            </a:xfrm>
            <a:prstGeom prst="rect">
              <a:avLst/>
            </a:prstGeom>
            <a:noFill/>
            <a:ln w="9525">
              <a:noFill/>
              <a:miter lim="800000"/>
              <a:headEnd/>
              <a:tailEnd/>
            </a:ln>
          </p:spPr>
          <p:txBody>
            <a:bodyPr wrap="none">
              <a:spAutoFit/>
            </a:bodyPr>
            <a:lstStyle/>
            <a:p>
              <a:r>
                <a:rPr lang="en-US" sz="900" b="1" dirty="0" smtClean="0">
                  <a:latin typeface="Calibri" pitchFamily="34" charset="0"/>
                </a:rPr>
                <a:t>3-7 CAV</a:t>
              </a:r>
              <a:endParaRPr lang="en-US" sz="900" b="1" dirty="0">
                <a:latin typeface="Calibri" pitchFamily="34" charset="0"/>
              </a:endParaRPr>
            </a:p>
          </p:txBody>
        </p:sp>
        <p:sp>
          <p:nvSpPr>
            <p:cNvPr id="187502" name="Text Box 559"/>
            <p:cNvSpPr txBox="1">
              <a:spLocks noChangeArrowheads="1"/>
            </p:cNvSpPr>
            <p:nvPr/>
          </p:nvSpPr>
          <p:spPr bwMode="auto">
            <a:xfrm>
              <a:off x="5000625" y="6138863"/>
              <a:ext cx="396262" cy="230832"/>
            </a:xfrm>
            <a:prstGeom prst="rect">
              <a:avLst/>
            </a:prstGeom>
            <a:noFill/>
            <a:ln w="9525">
              <a:noFill/>
              <a:miter lim="800000"/>
              <a:headEnd/>
              <a:tailEnd/>
            </a:ln>
          </p:spPr>
          <p:txBody>
            <a:bodyPr wrap="none">
              <a:spAutoFit/>
            </a:bodyPr>
            <a:lstStyle/>
            <a:p>
              <a:r>
                <a:rPr lang="en-US" sz="900" b="1" dirty="0">
                  <a:latin typeface="Calibri" pitchFamily="34" charset="0"/>
                </a:rPr>
                <a:t>A 14</a:t>
              </a:r>
            </a:p>
          </p:txBody>
        </p:sp>
        <p:sp>
          <p:nvSpPr>
            <p:cNvPr id="187503" name="Text Box 560"/>
            <p:cNvSpPr txBox="1">
              <a:spLocks noChangeArrowheads="1"/>
            </p:cNvSpPr>
            <p:nvPr/>
          </p:nvSpPr>
          <p:spPr bwMode="auto">
            <a:xfrm>
              <a:off x="1778001" y="6386513"/>
              <a:ext cx="719138" cy="215444"/>
            </a:xfrm>
            <a:prstGeom prst="rect">
              <a:avLst/>
            </a:prstGeom>
            <a:noFill/>
            <a:ln w="9525">
              <a:noFill/>
              <a:miter lim="800000"/>
              <a:headEnd/>
              <a:tailEnd/>
            </a:ln>
          </p:spPr>
          <p:txBody>
            <a:bodyPr>
              <a:spAutoFit/>
            </a:bodyPr>
            <a:lstStyle/>
            <a:p>
              <a:r>
                <a:rPr lang="en-US" sz="400" b="1" dirty="0">
                  <a:latin typeface="Calibri" pitchFamily="34" charset="0"/>
                </a:rPr>
                <a:t>SLING AND</a:t>
              </a:r>
            </a:p>
            <a:p>
              <a:r>
                <a:rPr lang="en-US" sz="400" b="1" dirty="0">
                  <a:latin typeface="Calibri" pitchFamily="34" charset="0"/>
                </a:rPr>
                <a:t>TIE DOWN</a:t>
              </a:r>
            </a:p>
          </p:txBody>
        </p:sp>
        <p:sp>
          <p:nvSpPr>
            <p:cNvPr id="187504" name="Freeform 561"/>
            <p:cNvSpPr>
              <a:spLocks/>
            </p:cNvSpPr>
            <p:nvPr/>
          </p:nvSpPr>
          <p:spPr bwMode="auto">
            <a:xfrm>
              <a:off x="4265613" y="5476875"/>
              <a:ext cx="50800" cy="60325"/>
            </a:xfrm>
            <a:custGeom>
              <a:avLst/>
              <a:gdLst>
                <a:gd name="T0" fmla="*/ 0 w 32"/>
                <a:gd name="T1" fmla="*/ 0 h 42"/>
                <a:gd name="T2" fmla="*/ 12700 w 32"/>
                <a:gd name="T3" fmla="*/ 34471 h 42"/>
                <a:gd name="T4" fmla="*/ 36512 w 32"/>
                <a:gd name="T5" fmla="*/ 43089 h 42"/>
                <a:gd name="T6" fmla="*/ 50800 w 32"/>
                <a:gd name="T7" fmla="*/ 60325 h 42"/>
                <a:gd name="T8" fmla="*/ 0 60000 65536"/>
                <a:gd name="T9" fmla="*/ 0 60000 65536"/>
                <a:gd name="T10" fmla="*/ 0 60000 65536"/>
                <a:gd name="T11" fmla="*/ 0 60000 65536"/>
                <a:gd name="T12" fmla="*/ 0 w 32"/>
                <a:gd name="T13" fmla="*/ 0 h 42"/>
                <a:gd name="T14" fmla="*/ 32 w 32"/>
                <a:gd name="T15" fmla="*/ 42 h 42"/>
              </a:gdLst>
              <a:ahLst/>
              <a:cxnLst>
                <a:cxn ang="T8">
                  <a:pos x="T0" y="T1"/>
                </a:cxn>
                <a:cxn ang="T9">
                  <a:pos x="T2" y="T3"/>
                </a:cxn>
                <a:cxn ang="T10">
                  <a:pos x="T4" y="T5"/>
                </a:cxn>
                <a:cxn ang="T11">
                  <a:pos x="T6" y="T7"/>
                </a:cxn>
              </a:cxnLst>
              <a:rect l="T12" t="T13" r="T14" b="T15"/>
              <a:pathLst>
                <a:path w="32" h="42">
                  <a:moveTo>
                    <a:pt x="0" y="0"/>
                  </a:moveTo>
                  <a:lnTo>
                    <a:pt x="8" y="24"/>
                  </a:lnTo>
                  <a:lnTo>
                    <a:pt x="23" y="30"/>
                  </a:lnTo>
                  <a:lnTo>
                    <a:pt x="32" y="42"/>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7505" name="Freeform 562"/>
            <p:cNvSpPr>
              <a:spLocks/>
            </p:cNvSpPr>
            <p:nvPr/>
          </p:nvSpPr>
          <p:spPr bwMode="auto">
            <a:xfrm>
              <a:off x="4229100" y="5478464"/>
              <a:ext cx="31750" cy="66675"/>
            </a:xfrm>
            <a:custGeom>
              <a:avLst/>
              <a:gdLst>
                <a:gd name="T0" fmla="*/ 31750 w 20"/>
                <a:gd name="T1" fmla="*/ 0 h 46"/>
                <a:gd name="T2" fmla="*/ 20637 w 20"/>
                <a:gd name="T3" fmla="*/ 34787 h 46"/>
                <a:gd name="T4" fmla="*/ 1588 w 20"/>
                <a:gd name="T5" fmla="*/ 43484 h 46"/>
                <a:gd name="T6" fmla="*/ 0 w 20"/>
                <a:gd name="T7" fmla="*/ 66675 h 46"/>
                <a:gd name="T8" fmla="*/ 0 60000 65536"/>
                <a:gd name="T9" fmla="*/ 0 60000 65536"/>
                <a:gd name="T10" fmla="*/ 0 60000 65536"/>
                <a:gd name="T11" fmla="*/ 0 60000 65536"/>
                <a:gd name="T12" fmla="*/ 0 w 20"/>
                <a:gd name="T13" fmla="*/ 0 h 46"/>
                <a:gd name="T14" fmla="*/ 20 w 20"/>
                <a:gd name="T15" fmla="*/ 46 h 46"/>
              </a:gdLst>
              <a:ahLst/>
              <a:cxnLst>
                <a:cxn ang="T8">
                  <a:pos x="T0" y="T1"/>
                </a:cxn>
                <a:cxn ang="T9">
                  <a:pos x="T2" y="T3"/>
                </a:cxn>
                <a:cxn ang="T10">
                  <a:pos x="T4" y="T5"/>
                </a:cxn>
                <a:cxn ang="T11">
                  <a:pos x="T6" y="T7"/>
                </a:cxn>
              </a:cxnLst>
              <a:rect l="T12" t="T13" r="T14" b="T15"/>
              <a:pathLst>
                <a:path w="20" h="46">
                  <a:moveTo>
                    <a:pt x="20" y="0"/>
                  </a:moveTo>
                  <a:lnTo>
                    <a:pt x="13" y="24"/>
                  </a:lnTo>
                  <a:lnTo>
                    <a:pt x="1" y="30"/>
                  </a:lnTo>
                  <a:lnTo>
                    <a:pt x="0" y="46"/>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7506" name="Freeform 563"/>
            <p:cNvSpPr>
              <a:spLocks/>
            </p:cNvSpPr>
            <p:nvPr/>
          </p:nvSpPr>
          <p:spPr bwMode="auto">
            <a:xfrm flipH="1">
              <a:off x="2568576" y="5478463"/>
              <a:ext cx="49213" cy="60325"/>
            </a:xfrm>
            <a:custGeom>
              <a:avLst/>
              <a:gdLst>
                <a:gd name="T0" fmla="*/ 0 w 32"/>
                <a:gd name="T1" fmla="*/ 0 h 42"/>
                <a:gd name="T2" fmla="*/ 12303 w 32"/>
                <a:gd name="T3" fmla="*/ 34471 h 42"/>
                <a:gd name="T4" fmla="*/ 35372 w 32"/>
                <a:gd name="T5" fmla="*/ 43089 h 42"/>
                <a:gd name="T6" fmla="*/ 49213 w 32"/>
                <a:gd name="T7" fmla="*/ 60325 h 42"/>
                <a:gd name="T8" fmla="*/ 0 60000 65536"/>
                <a:gd name="T9" fmla="*/ 0 60000 65536"/>
                <a:gd name="T10" fmla="*/ 0 60000 65536"/>
                <a:gd name="T11" fmla="*/ 0 60000 65536"/>
                <a:gd name="T12" fmla="*/ 0 w 32"/>
                <a:gd name="T13" fmla="*/ 0 h 42"/>
                <a:gd name="T14" fmla="*/ 32 w 32"/>
                <a:gd name="T15" fmla="*/ 42 h 42"/>
              </a:gdLst>
              <a:ahLst/>
              <a:cxnLst>
                <a:cxn ang="T8">
                  <a:pos x="T0" y="T1"/>
                </a:cxn>
                <a:cxn ang="T9">
                  <a:pos x="T2" y="T3"/>
                </a:cxn>
                <a:cxn ang="T10">
                  <a:pos x="T4" y="T5"/>
                </a:cxn>
                <a:cxn ang="T11">
                  <a:pos x="T6" y="T7"/>
                </a:cxn>
              </a:cxnLst>
              <a:rect l="T12" t="T13" r="T14" b="T15"/>
              <a:pathLst>
                <a:path w="32" h="42">
                  <a:moveTo>
                    <a:pt x="0" y="0"/>
                  </a:moveTo>
                  <a:lnTo>
                    <a:pt x="8" y="24"/>
                  </a:lnTo>
                  <a:lnTo>
                    <a:pt x="23" y="30"/>
                  </a:lnTo>
                  <a:lnTo>
                    <a:pt x="32" y="42"/>
                  </a:lnTo>
                </a:path>
              </a:pathLst>
            </a:custGeom>
            <a:noFill/>
            <a:ln w="15875" cap="flat" cmpd="sng">
              <a:solidFill>
                <a:schemeClr val="tx1"/>
              </a:solidFill>
              <a:prstDash val="solid"/>
              <a:round/>
              <a:headEnd type="none" w="med" len="med"/>
              <a:tailEnd type="none" w="med" len="med"/>
            </a:ln>
          </p:spPr>
          <p:txBody>
            <a:bodyPr/>
            <a:lstStyle/>
            <a:p>
              <a:endParaRPr lang="en-US" dirty="0"/>
            </a:p>
          </p:txBody>
        </p:sp>
        <p:sp>
          <p:nvSpPr>
            <p:cNvPr id="187507" name="Line 564"/>
            <p:cNvSpPr>
              <a:spLocks noChangeShapeType="1"/>
            </p:cNvSpPr>
            <p:nvPr/>
          </p:nvSpPr>
          <p:spPr bwMode="auto">
            <a:xfrm>
              <a:off x="2627314" y="5491164"/>
              <a:ext cx="9525" cy="41275"/>
            </a:xfrm>
            <a:prstGeom prst="line">
              <a:avLst/>
            </a:prstGeom>
            <a:noFill/>
            <a:ln w="15875">
              <a:solidFill>
                <a:schemeClr val="tx1"/>
              </a:solidFill>
              <a:round/>
              <a:headEnd/>
              <a:tailEnd/>
            </a:ln>
          </p:spPr>
          <p:txBody>
            <a:bodyPr/>
            <a:lstStyle/>
            <a:p>
              <a:endParaRPr lang="en-US" dirty="0"/>
            </a:p>
          </p:txBody>
        </p:sp>
        <p:sp>
          <p:nvSpPr>
            <p:cNvPr id="187508" name="Freeform 567"/>
            <p:cNvSpPr>
              <a:spLocks/>
            </p:cNvSpPr>
            <p:nvPr/>
          </p:nvSpPr>
          <p:spPr bwMode="auto">
            <a:xfrm>
              <a:off x="4500563" y="6669088"/>
              <a:ext cx="57150" cy="61912"/>
            </a:xfrm>
            <a:custGeom>
              <a:avLst/>
              <a:gdLst>
                <a:gd name="T0" fmla="*/ 0 w 42"/>
                <a:gd name="T1" fmla="*/ 3952 h 47"/>
                <a:gd name="T2" fmla="*/ 14968 w 42"/>
                <a:gd name="T3" fmla="*/ 0 h 47"/>
                <a:gd name="T4" fmla="*/ 31296 w 42"/>
                <a:gd name="T5" fmla="*/ 3952 h 47"/>
                <a:gd name="T6" fmla="*/ 43543 w 42"/>
                <a:gd name="T7" fmla="*/ 14490 h 47"/>
                <a:gd name="T8" fmla="*/ 57150 w 42"/>
                <a:gd name="T9" fmla="*/ 18442 h 47"/>
                <a:gd name="T10" fmla="*/ 55789 w 42"/>
                <a:gd name="T11" fmla="*/ 61912 h 47"/>
                <a:gd name="T12" fmla="*/ 23132 w 42"/>
                <a:gd name="T13" fmla="*/ 59277 h 47"/>
                <a:gd name="T14" fmla="*/ 4082 w 42"/>
                <a:gd name="T15" fmla="*/ 51374 h 47"/>
                <a:gd name="T16" fmla="*/ 0 w 42"/>
                <a:gd name="T17" fmla="*/ 35566 h 47"/>
                <a:gd name="T18" fmla="*/ 4082 w 42"/>
                <a:gd name="T19" fmla="*/ 22394 h 47"/>
                <a:gd name="T20" fmla="*/ 0 w 42"/>
                <a:gd name="T21" fmla="*/ 395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7"/>
                <a:gd name="T35" fmla="*/ 42 w 42"/>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7">
                  <a:moveTo>
                    <a:pt x="0" y="3"/>
                  </a:moveTo>
                  <a:lnTo>
                    <a:pt x="11" y="0"/>
                  </a:lnTo>
                  <a:lnTo>
                    <a:pt x="23" y="3"/>
                  </a:lnTo>
                  <a:lnTo>
                    <a:pt x="32" y="11"/>
                  </a:lnTo>
                  <a:lnTo>
                    <a:pt x="42" y="14"/>
                  </a:lnTo>
                  <a:lnTo>
                    <a:pt x="41" y="47"/>
                  </a:lnTo>
                  <a:lnTo>
                    <a:pt x="17" y="45"/>
                  </a:lnTo>
                  <a:lnTo>
                    <a:pt x="3" y="39"/>
                  </a:lnTo>
                  <a:lnTo>
                    <a:pt x="0" y="27"/>
                  </a:lnTo>
                  <a:lnTo>
                    <a:pt x="3" y="17"/>
                  </a:lnTo>
                  <a:lnTo>
                    <a:pt x="0" y="3"/>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09" name="Freeform 568"/>
            <p:cNvSpPr>
              <a:spLocks/>
            </p:cNvSpPr>
            <p:nvPr/>
          </p:nvSpPr>
          <p:spPr bwMode="auto">
            <a:xfrm>
              <a:off x="4556126" y="6653213"/>
              <a:ext cx="73025" cy="77787"/>
            </a:xfrm>
            <a:custGeom>
              <a:avLst/>
              <a:gdLst>
                <a:gd name="T0" fmla="*/ 0 w 54"/>
                <a:gd name="T1" fmla="*/ 31880 h 61"/>
                <a:gd name="T2" fmla="*/ 25694 w 54"/>
                <a:gd name="T3" fmla="*/ 15302 h 61"/>
                <a:gd name="T4" fmla="*/ 45979 w 54"/>
                <a:gd name="T5" fmla="*/ 5101 h 61"/>
                <a:gd name="T6" fmla="*/ 58150 w 54"/>
                <a:gd name="T7" fmla="*/ 0 h 61"/>
                <a:gd name="T8" fmla="*/ 68968 w 54"/>
                <a:gd name="T9" fmla="*/ 15302 h 61"/>
                <a:gd name="T10" fmla="*/ 73025 w 54"/>
                <a:gd name="T11" fmla="*/ 45907 h 61"/>
                <a:gd name="T12" fmla="*/ 64911 w 54"/>
                <a:gd name="T13" fmla="*/ 61209 h 61"/>
                <a:gd name="T14" fmla="*/ 50036 w 54"/>
                <a:gd name="T15" fmla="*/ 68861 h 61"/>
                <a:gd name="T16" fmla="*/ 21637 w 54"/>
                <a:gd name="T17" fmla="*/ 77787 h 61"/>
                <a:gd name="T18" fmla="*/ 1352 w 54"/>
                <a:gd name="T19" fmla="*/ 76512 h 61"/>
                <a:gd name="T20" fmla="*/ 0 w 54"/>
                <a:gd name="T21" fmla="*/ 3188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61"/>
                <a:gd name="T35" fmla="*/ 54 w 54"/>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61">
                  <a:moveTo>
                    <a:pt x="0" y="25"/>
                  </a:moveTo>
                  <a:lnTo>
                    <a:pt x="19" y="12"/>
                  </a:lnTo>
                  <a:lnTo>
                    <a:pt x="34" y="4"/>
                  </a:lnTo>
                  <a:lnTo>
                    <a:pt x="43" y="0"/>
                  </a:lnTo>
                  <a:lnTo>
                    <a:pt x="51" y="12"/>
                  </a:lnTo>
                  <a:lnTo>
                    <a:pt x="54" y="36"/>
                  </a:lnTo>
                  <a:lnTo>
                    <a:pt x="48" y="48"/>
                  </a:lnTo>
                  <a:lnTo>
                    <a:pt x="37" y="54"/>
                  </a:lnTo>
                  <a:lnTo>
                    <a:pt x="16" y="61"/>
                  </a:lnTo>
                  <a:lnTo>
                    <a:pt x="1" y="60"/>
                  </a:lnTo>
                  <a:lnTo>
                    <a:pt x="0" y="2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10" name="Freeform 569"/>
            <p:cNvSpPr>
              <a:spLocks/>
            </p:cNvSpPr>
            <p:nvPr/>
          </p:nvSpPr>
          <p:spPr bwMode="auto">
            <a:xfrm>
              <a:off x="5384801" y="5697540"/>
              <a:ext cx="214313" cy="73025"/>
            </a:xfrm>
            <a:custGeom>
              <a:avLst/>
              <a:gdLst>
                <a:gd name="T0" fmla="*/ 0 w 159"/>
                <a:gd name="T1" fmla="*/ 19217 h 57"/>
                <a:gd name="T2" fmla="*/ 41784 w 159"/>
                <a:gd name="T3" fmla="*/ 7687 h 57"/>
                <a:gd name="T4" fmla="*/ 88960 w 159"/>
                <a:gd name="T5" fmla="*/ 2562 h 57"/>
                <a:gd name="T6" fmla="*/ 130744 w 159"/>
                <a:gd name="T7" fmla="*/ 0 h 57"/>
                <a:gd name="T8" fmla="*/ 167137 w 159"/>
                <a:gd name="T9" fmla="*/ 10249 h 57"/>
                <a:gd name="T10" fmla="*/ 194095 w 159"/>
                <a:gd name="T11" fmla="*/ 25623 h 57"/>
                <a:gd name="T12" fmla="*/ 214313 w 159"/>
                <a:gd name="T13" fmla="*/ 44840 h 57"/>
                <a:gd name="T14" fmla="*/ 214313 w 159"/>
                <a:gd name="T15" fmla="*/ 73025 h 57"/>
                <a:gd name="T16" fmla="*/ 66046 w 159"/>
                <a:gd name="T17" fmla="*/ 15374 h 57"/>
                <a:gd name="T18" fmla="*/ 40436 w 159"/>
                <a:gd name="T19" fmla="*/ 23061 h 57"/>
                <a:gd name="T20" fmla="*/ 0 w 159"/>
                <a:gd name="T21" fmla="*/ 1921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57"/>
                <a:gd name="T35" fmla="*/ 159 w 159"/>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57">
                  <a:moveTo>
                    <a:pt x="0" y="15"/>
                  </a:moveTo>
                  <a:lnTo>
                    <a:pt x="31" y="6"/>
                  </a:lnTo>
                  <a:lnTo>
                    <a:pt x="66" y="2"/>
                  </a:lnTo>
                  <a:lnTo>
                    <a:pt x="97" y="0"/>
                  </a:lnTo>
                  <a:lnTo>
                    <a:pt x="124" y="8"/>
                  </a:lnTo>
                  <a:lnTo>
                    <a:pt x="144" y="20"/>
                  </a:lnTo>
                  <a:lnTo>
                    <a:pt x="159" y="35"/>
                  </a:lnTo>
                  <a:lnTo>
                    <a:pt x="159" y="57"/>
                  </a:lnTo>
                  <a:lnTo>
                    <a:pt x="49" y="12"/>
                  </a:lnTo>
                  <a:lnTo>
                    <a:pt x="30" y="18"/>
                  </a:lnTo>
                  <a:lnTo>
                    <a:pt x="0" y="15"/>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11" name="Freeform 570"/>
            <p:cNvSpPr>
              <a:spLocks/>
            </p:cNvSpPr>
            <p:nvPr/>
          </p:nvSpPr>
          <p:spPr bwMode="auto">
            <a:xfrm>
              <a:off x="4346575" y="5707063"/>
              <a:ext cx="1257300" cy="1166812"/>
            </a:xfrm>
            <a:custGeom>
              <a:avLst/>
              <a:gdLst>
                <a:gd name="T0" fmla="*/ 47216 w 932"/>
                <a:gd name="T1" fmla="*/ 1161666 h 907"/>
                <a:gd name="T2" fmla="*/ 12141 w 932"/>
                <a:gd name="T3" fmla="*/ 1105062 h 907"/>
                <a:gd name="T4" fmla="*/ 0 w 932"/>
                <a:gd name="T5" fmla="*/ 1027875 h 907"/>
                <a:gd name="T6" fmla="*/ 12141 w 932"/>
                <a:gd name="T7" fmla="*/ 869642 h 907"/>
                <a:gd name="T8" fmla="*/ 40471 w 932"/>
                <a:gd name="T9" fmla="*/ 748715 h 907"/>
                <a:gd name="T10" fmla="*/ 113319 w 932"/>
                <a:gd name="T11" fmla="*/ 584049 h 907"/>
                <a:gd name="T12" fmla="*/ 168629 w 932"/>
                <a:gd name="T13" fmla="*/ 521013 h 907"/>
                <a:gd name="T14" fmla="*/ 428993 w 932"/>
                <a:gd name="T15" fmla="*/ 501716 h 907"/>
                <a:gd name="T16" fmla="*/ 505888 w 932"/>
                <a:gd name="T17" fmla="*/ 557034 h 907"/>
                <a:gd name="T18" fmla="*/ 472162 w 932"/>
                <a:gd name="T19" fmla="*/ 580190 h 907"/>
                <a:gd name="T20" fmla="*/ 431691 w 932"/>
                <a:gd name="T21" fmla="*/ 582763 h 907"/>
                <a:gd name="T22" fmla="*/ 403361 w 932"/>
                <a:gd name="T23" fmla="*/ 560893 h 907"/>
                <a:gd name="T24" fmla="*/ 362890 w 932"/>
                <a:gd name="T25" fmla="*/ 548029 h 907"/>
                <a:gd name="T26" fmla="*/ 263062 w 932"/>
                <a:gd name="T27" fmla="*/ 544169 h 907"/>
                <a:gd name="T28" fmla="*/ 206402 w 932"/>
                <a:gd name="T29" fmla="*/ 567325 h 907"/>
                <a:gd name="T30" fmla="*/ 234732 w 932"/>
                <a:gd name="T31" fmla="*/ 575044 h 907"/>
                <a:gd name="T32" fmla="*/ 279250 w 932"/>
                <a:gd name="T33" fmla="*/ 557034 h 907"/>
                <a:gd name="T34" fmla="*/ 348051 w 932"/>
                <a:gd name="T35" fmla="*/ 557034 h 907"/>
                <a:gd name="T36" fmla="*/ 400663 w 932"/>
                <a:gd name="T37" fmla="*/ 576331 h 907"/>
                <a:gd name="T38" fmla="*/ 497794 w 932"/>
                <a:gd name="T39" fmla="*/ 591768 h 907"/>
                <a:gd name="T40" fmla="*/ 651584 w 932"/>
                <a:gd name="T41" fmla="*/ 495284 h 907"/>
                <a:gd name="T42" fmla="*/ 751412 w 932"/>
                <a:gd name="T43" fmla="*/ 328045 h 907"/>
                <a:gd name="T44" fmla="*/ 844496 w 932"/>
                <a:gd name="T45" fmla="*/ 169812 h 907"/>
                <a:gd name="T46" fmla="*/ 969956 w 932"/>
                <a:gd name="T47" fmla="*/ 34734 h 907"/>
                <a:gd name="T48" fmla="*/ 1038756 w 932"/>
                <a:gd name="T49" fmla="*/ 3859 h 907"/>
                <a:gd name="T50" fmla="*/ 1107557 w 932"/>
                <a:gd name="T51" fmla="*/ 5146 h 907"/>
                <a:gd name="T52" fmla="*/ 1192546 w 932"/>
                <a:gd name="T53" fmla="*/ 66896 h 907"/>
                <a:gd name="T54" fmla="*/ 1234366 w 932"/>
                <a:gd name="T55" fmla="*/ 50172 h 907"/>
                <a:gd name="T56" fmla="*/ 1257300 w 932"/>
                <a:gd name="T57" fmla="*/ 77187 h 907"/>
                <a:gd name="T58" fmla="*/ 1233017 w 932"/>
                <a:gd name="T59" fmla="*/ 111921 h 907"/>
                <a:gd name="T60" fmla="*/ 1176358 w 932"/>
                <a:gd name="T61" fmla="*/ 117067 h 907"/>
                <a:gd name="T62" fmla="*/ 1099463 w 932"/>
                <a:gd name="T63" fmla="*/ 66896 h 907"/>
                <a:gd name="T64" fmla="*/ 998285 w 932"/>
                <a:gd name="T65" fmla="*/ 36021 h 907"/>
                <a:gd name="T66" fmla="*/ 941626 w 932"/>
                <a:gd name="T67" fmla="*/ 113208 h 907"/>
                <a:gd name="T68" fmla="*/ 862033 w 932"/>
                <a:gd name="T69" fmla="*/ 254718 h 907"/>
                <a:gd name="T70" fmla="*/ 779742 w 932"/>
                <a:gd name="T71" fmla="*/ 437394 h 907"/>
                <a:gd name="T72" fmla="*/ 682611 w 932"/>
                <a:gd name="T73" fmla="*/ 564752 h 907"/>
                <a:gd name="T74" fmla="*/ 582783 w 932"/>
                <a:gd name="T75" fmla="*/ 603346 h 907"/>
                <a:gd name="T76" fmla="*/ 460021 w 932"/>
                <a:gd name="T77" fmla="*/ 607205 h 907"/>
                <a:gd name="T78" fmla="*/ 383126 w 932"/>
                <a:gd name="T79" fmla="*/ 578903 h 907"/>
                <a:gd name="T80" fmla="*/ 318372 w 932"/>
                <a:gd name="T81" fmla="*/ 572471 h 907"/>
                <a:gd name="T82" fmla="*/ 249571 w 932"/>
                <a:gd name="T83" fmla="*/ 584049 h 907"/>
                <a:gd name="T84" fmla="*/ 194261 w 932"/>
                <a:gd name="T85" fmla="*/ 598200 h 907"/>
                <a:gd name="T86" fmla="*/ 186167 w 932"/>
                <a:gd name="T87" fmla="*/ 567325 h 907"/>
                <a:gd name="T88" fmla="*/ 250920 w 932"/>
                <a:gd name="T89" fmla="*/ 530018 h 907"/>
                <a:gd name="T90" fmla="*/ 339957 w 932"/>
                <a:gd name="T91" fmla="*/ 532591 h 907"/>
                <a:gd name="T92" fmla="*/ 376381 w 932"/>
                <a:gd name="T93" fmla="*/ 530018 h 907"/>
                <a:gd name="T94" fmla="*/ 415503 w 932"/>
                <a:gd name="T95" fmla="*/ 544169 h 907"/>
                <a:gd name="T96" fmla="*/ 480256 w 932"/>
                <a:gd name="T97" fmla="*/ 560893 h 907"/>
                <a:gd name="T98" fmla="*/ 449228 w 932"/>
                <a:gd name="T99" fmla="*/ 530018 h 907"/>
                <a:gd name="T100" fmla="*/ 404710 w 932"/>
                <a:gd name="T101" fmla="*/ 518440 h 907"/>
                <a:gd name="T102" fmla="*/ 259015 w 932"/>
                <a:gd name="T103" fmla="*/ 518440 h 907"/>
                <a:gd name="T104" fmla="*/ 182120 w 932"/>
                <a:gd name="T105" fmla="*/ 548029 h 907"/>
                <a:gd name="T106" fmla="*/ 137602 w 932"/>
                <a:gd name="T107" fmla="*/ 626502 h 907"/>
                <a:gd name="T108" fmla="*/ 101178 w 932"/>
                <a:gd name="T109" fmla="*/ 733278 h 907"/>
                <a:gd name="T110" fmla="*/ 68801 w 932"/>
                <a:gd name="T111" fmla="*/ 877360 h 907"/>
                <a:gd name="T112" fmla="*/ 60707 w 932"/>
                <a:gd name="T113" fmla="*/ 1007292 h 907"/>
                <a:gd name="T114" fmla="*/ 79593 w 932"/>
                <a:gd name="T115" fmla="*/ 1099917 h 907"/>
                <a:gd name="T116" fmla="*/ 120064 w 932"/>
                <a:gd name="T117" fmla="*/ 1155234 h 9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32"/>
                <a:gd name="T178" fmla="*/ 0 h 907"/>
                <a:gd name="T179" fmla="*/ 932 w 932"/>
                <a:gd name="T180" fmla="*/ 907 h 9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32" h="907">
                  <a:moveTo>
                    <a:pt x="47" y="907"/>
                  </a:moveTo>
                  <a:lnTo>
                    <a:pt x="35" y="903"/>
                  </a:lnTo>
                  <a:lnTo>
                    <a:pt x="15" y="882"/>
                  </a:lnTo>
                  <a:lnTo>
                    <a:pt x="9" y="859"/>
                  </a:lnTo>
                  <a:lnTo>
                    <a:pt x="5" y="843"/>
                  </a:lnTo>
                  <a:lnTo>
                    <a:pt x="0" y="799"/>
                  </a:lnTo>
                  <a:lnTo>
                    <a:pt x="3" y="742"/>
                  </a:lnTo>
                  <a:lnTo>
                    <a:pt x="9" y="676"/>
                  </a:lnTo>
                  <a:lnTo>
                    <a:pt x="17" y="631"/>
                  </a:lnTo>
                  <a:lnTo>
                    <a:pt x="30" y="582"/>
                  </a:lnTo>
                  <a:lnTo>
                    <a:pt x="51" y="516"/>
                  </a:lnTo>
                  <a:lnTo>
                    <a:pt x="84" y="454"/>
                  </a:lnTo>
                  <a:lnTo>
                    <a:pt x="107" y="421"/>
                  </a:lnTo>
                  <a:lnTo>
                    <a:pt x="125" y="405"/>
                  </a:lnTo>
                  <a:lnTo>
                    <a:pt x="150" y="387"/>
                  </a:lnTo>
                  <a:lnTo>
                    <a:pt x="318" y="390"/>
                  </a:lnTo>
                  <a:lnTo>
                    <a:pt x="354" y="409"/>
                  </a:lnTo>
                  <a:lnTo>
                    <a:pt x="375" y="433"/>
                  </a:lnTo>
                  <a:lnTo>
                    <a:pt x="362" y="444"/>
                  </a:lnTo>
                  <a:lnTo>
                    <a:pt x="350" y="451"/>
                  </a:lnTo>
                  <a:lnTo>
                    <a:pt x="330" y="451"/>
                  </a:lnTo>
                  <a:lnTo>
                    <a:pt x="320" y="453"/>
                  </a:lnTo>
                  <a:lnTo>
                    <a:pt x="317" y="445"/>
                  </a:lnTo>
                  <a:lnTo>
                    <a:pt x="299" y="436"/>
                  </a:lnTo>
                  <a:lnTo>
                    <a:pt x="285" y="429"/>
                  </a:lnTo>
                  <a:lnTo>
                    <a:pt x="269" y="426"/>
                  </a:lnTo>
                  <a:lnTo>
                    <a:pt x="248" y="424"/>
                  </a:lnTo>
                  <a:lnTo>
                    <a:pt x="195" y="423"/>
                  </a:lnTo>
                  <a:lnTo>
                    <a:pt x="174" y="426"/>
                  </a:lnTo>
                  <a:lnTo>
                    <a:pt x="153" y="441"/>
                  </a:lnTo>
                  <a:lnTo>
                    <a:pt x="150" y="454"/>
                  </a:lnTo>
                  <a:lnTo>
                    <a:pt x="174" y="447"/>
                  </a:lnTo>
                  <a:lnTo>
                    <a:pt x="189" y="436"/>
                  </a:lnTo>
                  <a:lnTo>
                    <a:pt x="207" y="433"/>
                  </a:lnTo>
                  <a:lnTo>
                    <a:pt x="231" y="435"/>
                  </a:lnTo>
                  <a:lnTo>
                    <a:pt x="258" y="433"/>
                  </a:lnTo>
                  <a:lnTo>
                    <a:pt x="284" y="438"/>
                  </a:lnTo>
                  <a:lnTo>
                    <a:pt x="297" y="448"/>
                  </a:lnTo>
                  <a:lnTo>
                    <a:pt x="317" y="460"/>
                  </a:lnTo>
                  <a:lnTo>
                    <a:pt x="369" y="460"/>
                  </a:lnTo>
                  <a:lnTo>
                    <a:pt x="417" y="445"/>
                  </a:lnTo>
                  <a:lnTo>
                    <a:pt x="483" y="385"/>
                  </a:lnTo>
                  <a:lnTo>
                    <a:pt x="533" y="313"/>
                  </a:lnTo>
                  <a:lnTo>
                    <a:pt x="557" y="255"/>
                  </a:lnTo>
                  <a:lnTo>
                    <a:pt x="593" y="177"/>
                  </a:lnTo>
                  <a:lnTo>
                    <a:pt x="626" y="132"/>
                  </a:lnTo>
                  <a:lnTo>
                    <a:pt x="677" y="60"/>
                  </a:lnTo>
                  <a:lnTo>
                    <a:pt x="719" y="27"/>
                  </a:lnTo>
                  <a:lnTo>
                    <a:pt x="743" y="9"/>
                  </a:lnTo>
                  <a:lnTo>
                    <a:pt x="770" y="3"/>
                  </a:lnTo>
                  <a:lnTo>
                    <a:pt x="800" y="0"/>
                  </a:lnTo>
                  <a:lnTo>
                    <a:pt x="821" y="4"/>
                  </a:lnTo>
                  <a:lnTo>
                    <a:pt x="861" y="34"/>
                  </a:lnTo>
                  <a:lnTo>
                    <a:pt x="884" y="52"/>
                  </a:lnTo>
                  <a:lnTo>
                    <a:pt x="908" y="57"/>
                  </a:lnTo>
                  <a:lnTo>
                    <a:pt x="915" y="39"/>
                  </a:lnTo>
                  <a:lnTo>
                    <a:pt x="924" y="21"/>
                  </a:lnTo>
                  <a:lnTo>
                    <a:pt x="932" y="60"/>
                  </a:lnTo>
                  <a:lnTo>
                    <a:pt x="929" y="73"/>
                  </a:lnTo>
                  <a:lnTo>
                    <a:pt x="914" y="87"/>
                  </a:lnTo>
                  <a:lnTo>
                    <a:pt x="897" y="96"/>
                  </a:lnTo>
                  <a:lnTo>
                    <a:pt x="872" y="91"/>
                  </a:lnTo>
                  <a:lnTo>
                    <a:pt x="848" y="76"/>
                  </a:lnTo>
                  <a:lnTo>
                    <a:pt x="815" y="52"/>
                  </a:lnTo>
                  <a:lnTo>
                    <a:pt x="764" y="25"/>
                  </a:lnTo>
                  <a:lnTo>
                    <a:pt x="740" y="28"/>
                  </a:lnTo>
                  <a:lnTo>
                    <a:pt x="716" y="63"/>
                  </a:lnTo>
                  <a:lnTo>
                    <a:pt x="698" y="88"/>
                  </a:lnTo>
                  <a:lnTo>
                    <a:pt x="684" y="118"/>
                  </a:lnTo>
                  <a:lnTo>
                    <a:pt x="639" y="198"/>
                  </a:lnTo>
                  <a:lnTo>
                    <a:pt x="611" y="262"/>
                  </a:lnTo>
                  <a:lnTo>
                    <a:pt x="578" y="340"/>
                  </a:lnTo>
                  <a:lnTo>
                    <a:pt x="537" y="405"/>
                  </a:lnTo>
                  <a:lnTo>
                    <a:pt x="506" y="439"/>
                  </a:lnTo>
                  <a:lnTo>
                    <a:pt x="467" y="460"/>
                  </a:lnTo>
                  <a:lnTo>
                    <a:pt x="432" y="469"/>
                  </a:lnTo>
                  <a:lnTo>
                    <a:pt x="378" y="472"/>
                  </a:lnTo>
                  <a:lnTo>
                    <a:pt x="341" y="472"/>
                  </a:lnTo>
                  <a:lnTo>
                    <a:pt x="309" y="466"/>
                  </a:lnTo>
                  <a:lnTo>
                    <a:pt x="284" y="450"/>
                  </a:lnTo>
                  <a:lnTo>
                    <a:pt x="260" y="445"/>
                  </a:lnTo>
                  <a:lnTo>
                    <a:pt x="236" y="445"/>
                  </a:lnTo>
                  <a:lnTo>
                    <a:pt x="206" y="444"/>
                  </a:lnTo>
                  <a:lnTo>
                    <a:pt x="185" y="454"/>
                  </a:lnTo>
                  <a:lnTo>
                    <a:pt x="171" y="460"/>
                  </a:lnTo>
                  <a:lnTo>
                    <a:pt x="144" y="465"/>
                  </a:lnTo>
                  <a:lnTo>
                    <a:pt x="132" y="459"/>
                  </a:lnTo>
                  <a:lnTo>
                    <a:pt x="138" y="441"/>
                  </a:lnTo>
                  <a:lnTo>
                    <a:pt x="159" y="420"/>
                  </a:lnTo>
                  <a:lnTo>
                    <a:pt x="186" y="412"/>
                  </a:lnTo>
                  <a:lnTo>
                    <a:pt x="234" y="412"/>
                  </a:lnTo>
                  <a:lnTo>
                    <a:pt x="252" y="414"/>
                  </a:lnTo>
                  <a:lnTo>
                    <a:pt x="266" y="414"/>
                  </a:lnTo>
                  <a:lnTo>
                    <a:pt x="279" y="412"/>
                  </a:lnTo>
                  <a:lnTo>
                    <a:pt x="294" y="415"/>
                  </a:lnTo>
                  <a:lnTo>
                    <a:pt x="308" y="423"/>
                  </a:lnTo>
                  <a:lnTo>
                    <a:pt x="326" y="435"/>
                  </a:lnTo>
                  <a:lnTo>
                    <a:pt x="356" y="436"/>
                  </a:lnTo>
                  <a:lnTo>
                    <a:pt x="348" y="421"/>
                  </a:lnTo>
                  <a:lnTo>
                    <a:pt x="333" y="412"/>
                  </a:lnTo>
                  <a:lnTo>
                    <a:pt x="320" y="403"/>
                  </a:lnTo>
                  <a:lnTo>
                    <a:pt x="300" y="403"/>
                  </a:lnTo>
                  <a:lnTo>
                    <a:pt x="233" y="402"/>
                  </a:lnTo>
                  <a:lnTo>
                    <a:pt x="192" y="403"/>
                  </a:lnTo>
                  <a:lnTo>
                    <a:pt x="159" y="406"/>
                  </a:lnTo>
                  <a:lnTo>
                    <a:pt x="135" y="426"/>
                  </a:lnTo>
                  <a:lnTo>
                    <a:pt x="120" y="450"/>
                  </a:lnTo>
                  <a:lnTo>
                    <a:pt x="102" y="487"/>
                  </a:lnTo>
                  <a:lnTo>
                    <a:pt x="90" y="523"/>
                  </a:lnTo>
                  <a:lnTo>
                    <a:pt x="75" y="570"/>
                  </a:lnTo>
                  <a:lnTo>
                    <a:pt x="62" y="627"/>
                  </a:lnTo>
                  <a:lnTo>
                    <a:pt x="51" y="682"/>
                  </a:lnTo>
                  <a:lnTo>
                    <a:pt x="44" y="744"/>
                  </a:lnTo>
                  <a:lnTo>
                    <a:pt x="45" y="783"/>
                  </a:lnTo>
                  <a:lnTo>
                    <a:pt x="51" y="825"/>
                  </a:lnTo>
                  <a:lnTo>
                    <a:pt x="59" y="855"/>
                  </a:lnTo>
                  <a:lnTo>
                    <a:pt x="68" y="879"/>
                  </a:lnTo>
                  <a:lnTo>
                    <a:pt x="89" y="898"/>
                  </a:lnTo>
                  <a:lnTo>
                    <a:pt x="47" y="907"/>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12" name="Freeform 572"/>
            <p:cNvSpPr>
              <a:spLocks/>
            </p:cNvSpPr>
            <p:nvPr/>
          </p:nvSpPr>
          <p:spPr bwMode="auto">
            <a:xfrm>
              <a:off x="4405314" y="6777039"/>
              <a:ext cx="184150" cy="101600"/>
            </a:xfrm>
            <a:custGeom>
              <a:avLst/>
              <a:gdLst>
                <a:gd name="T0" fmla="*/ 117802 w 136"/>
                <a:gd name="T1" fmla="*/ 5144 h 79"/>
                <a:gd name="T2" fmla="*/ 109678 w 136"/>
                <a:gd name="T3" fmla="*/ 36010 h 79"/>
                <a:gd name="T4" fmla="*/ 89367 w 136"/>
                <a:gd name="T5" fmla="*/ 59159 h 79"/>
                <a:gd name="T6" fmla="*/ 50100 w 136"/>
                <a:gd name="T7" fmla="*/ 81023 h 79"/>
                <a:gd name="T8" fmla="*/ 0 w 136"/>
                <a:gd name="T9" fmla="*/ 100314 h 79"/>
                <a:gd name="T10" fmla="*/ 85305 w 136"/>
                <a:gd name="T11" fmla="*/ 101600 h 79"/>
                <a:gd name="T12" fmla="*/ 117802 w 136"/>
                <a:gd name="T13" fmla="*/ 92597 h 79"/>
                <a:gd name="T14" fmla="*/ 150299 w 136"/>
                <a:gd name="T15" fmla="*/ 73306 h 79"/>
                <a:gd name="T16" fmla="*/ 167901 w 136"/>
                <a:gd name="T17" fmla="*/ 47585 h 79"/>
                <a:gd name="T18" fmla="*/ 182796 w 136"/>
                <a:gd name="T19" fmla="*/ 16719 h 79"/>
                <a:gd name="T20" fmla="*/ 184150 w 136"/>
                <a:gd name="T21" fmla="*/ 0 h 79"/>
                <a:gd name="T22" fmla="*/ 117802 w 136"/>
                <a:gd name="T23" fmla="*/ 514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79"/>
                <a:gd name="T38" fmla="*/ 136 w 136"/>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79">
                  <a:moveTo>
                    <a:pt x="87" y="4"/>
                  </a:moveTo>
                  <a:lnTo>
                    <a:pt x="81" y="28"/>
                  </a:lnTo>
                  <a:lnTo>
                    <a:pt x="66" y="46"/>
                  </a:lnTo>
                  <a:lnTo>
                    <a:pt x="37" y="63"/>
                  </a:lnTo>
                  <a:lnTo>
                    <a:pt x="0" y="78"/>
                  </a:lnTo>
                  <a:lnTo>
                    <a:pt x="63" y="79"/>
                  </a:lnTo>
                  <a:lnTo>
                    <a:pt x="87" y="72"/>
                  </a:lnTo>
                  <a:lnTo>
                    <a:pt x="111" y="57"/>
                  </a:lnTo>
                  <a:lnTo>
                    <a:pt x="124" y="37"/>
                  </a:lnTo>
                  <a:lnTo>
                    <a:pt x="135" y="13"/>
                  </a:lnTo>
                  <a:lnTo>
                    <a:pt x="136" y="0"/>
                  </a:lnTo>
                  <a:lnTo>
                    <a:pt x="87" y="4"/>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13" name="Freeform 573"/>
            <p:cNvSpPr>
              <a:spLocks/>
            </p:cNvSpPr>
            <p:nvPr/>
          </p:nvSpPr>
          <p:spPr bwMode="auto">
            <a:xfrm>
              <a:off x="4503739" y="6719889"/>
              <a:ext cx="104775" cy="68263"/>
            </a:xfrm>
            <a:custGeom>
              <a:avLst/>
              <a:gdLst>
                <a:gd name="T0" fmla="*/ 0 w 78"/>
                <a:gd name="T1" fmla="*/ 0 h 53"/>
                <a:gd name="T2" fmla="*/ 29552 w 78"/>
                <a:gd name="T3" fmla="*/ 7728 h 53"/>
                <a:gd name="T4" fmla="*/ 61790 w 78"/>
                <a:gd name="T5" fmla="*/ 10304 h 53"/>
                <a:gd name="T6" fmla="*/ 84626 w 78"/>
                <a:gd name="T7" fmla="*/ 7728 h 53"/>
                <a:gd name="T8" fmla="*/ 104775 w 78"/>
                <a:gd name="T9" fmla="*/ 0 h 53"/>
                <a:gd name="T10" fmla="*/ 88656 w 78"/>
                <a:gd name="T11" fmla="*/ 59247 h 53"/>
                <a:gd name="T12" fmla="*/ 64477 w 78"/>
                <a:gd name="T13" fmla="*/ 68263 h 53"/>
                <a:gd name="T14" fmla="*/ 32238 w 78"/>
                <a:gd name="T15" fmla="*/ 65687 h 53"/>
                <a:gd name="T16" fmla="*/ 13433 w 78"/>
                <a:gd name="T17" fmla="*/ 61823 h 53"/>
                <a:gd name="T18" fmla="*/ 0 w 78"/>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53"/>
                <a:gd name="T32" fmla="*/ 78 w 78"/>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53">
                  <a:moveTo>
                    <a:pt x="0" y="0"/>
                  </a:moveTo>
                  <a:lnTo>
                    <a:pt x="22" y="6"/>
                  </a:lnTo>
                  <a:lnTo>
                    <a:pt x="46" y="8"/>
                  </a:lnTo>
                  <a:lnTo>
                    <a:pt x="63" y="6"/>
                  </a:lnTo>
                  <a:lnTo>
                    <a:pt x="78" y="0"/>
                  </a:lnTo>
                  <a:lnTo>
                    <a:pt x="66" y="46"/>
                  </a:lnTo>
                  <a:lnTo>
                    <a:pt x="48" y="53"/>
                  </a:lnTo>
                  <a:lnTo>
                    <a:pt x="24" y="51"/>
                  </a:lnTo>
                  <a:lnTo>
                    <a:pt x="10" y="48"/>
                  </a:lnTo>
                  <a:lnTo>
                    <a:pt x="0"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514" name="Line 574"/>
            <p:cNvSpPr>
              <a:spLocks noChangeShapeType="1"/>
            </p:cNvSpPr>
            <p:nvPr/>
          </p:nvSpPr>
          <p:spPr bwMode="auto">
            <a:xfrm>
              <a:off x="4613275" y="6161089"/>
              <a:ext cx="52388" cy="128587"/>
            </a:xfrm>
            <a:prstGeom prst="line">
              <a:avLst/>
            </a:prstGeom>
            <a:noFill/>
            <a:ln w="9525">
              <a:solidFill>
                <a:schemeClr val="tx1"/>
              </a:solidFill>
              <a:round/>
              <a:headEnd/>
              <a:tailEnd/>
            </a:ln>
          </p:spPr>
          <p:txBody>
            <a:bodyPr/>
            <a:lstStyle/>
            <a:p>
              <a:endParaRPr lang="en-US" dirty="0"/>
            </a:p>
          </p:txBody>
        </p:sp>
        <p:sp>
          <p:nvSpPr>
            <p:cNvPr id="187515" name="Line 575"/>
            <p:cNvSpPr>
              <a:spLocks noChangeShapeType="1"/>
            </p:cNvSpPr>
            <p:nvPr/>
          </p:nvSpPr>
          <p:spPr bwMode="auto">
            <a:xfrm flipH="1">
              <a:off x="4633914" y="6159501"/>
              <a:ext cx="23812" cy="128588"/>
            </a:xfrm>
            <a:prstGeom prst="line">
              <a:avLst/>
            </a:prstGeom>
            <a:noFill/>
            <a:ln w="9525">
              <a:solidFill>
                <a:schemeClr val="tx1"/>
              </a:solidFill>
              <a:round/>
              <a:headEnd/>
              <a:tailEnd/>
            </a:ln>
          </p:spPr>
          <p:txBody>
            <a:bodyPr/>
            <a:lstStyle/>
            <a:p>
              <a:endParaRPr lang="en-US" dirty="0"/>
            </a:p>
          </p:txBody>
        </p:sp>
        <p:sp>
          <p:nvSpPr>
            <p:cNvPr id="187516" name="Line 576"/>
            <p:cNvSpPr>
              <a:spLocks noChangeShapeType="1"/>
            </p:cNvSpPr>
            <p:nvPr/>
          </p:nvSpPr>
          <p:spPr bwMode="auto">
            <a:xfrm>
              <a:off x="5310189" y="5651501"/>
              <a:ext cx="44450" cy="96839"/>
            </a:xfrm>
            <a:prstGeom prst="line">
              <a:avLst/>
            </a:prstGeom>
            <a:noFill/>
            <a:ln w="9525">
              <a:solidFill>
                <a:schemeClr val="tx1"/>
              </a:solidFill>
              <a:round/>
              <a:headEnd/>
              <a:tailEnd/>
            </a:ln>
          </p:spPr>
          <p:txBody>
            <a:bodyPr/>
            <a:lstStyle/>
            <a:p>
              <a:endParaRPr lang="en-US" dirty="0"/>
            </a:p>
          </p:txBody>
        </p:sp>
        <p:sp>
          <p:nvSpPr>
            <p:cNvPr id="187517" name="Line 577"/>
            <p:cNvSpPr>
              <a:spLocks noChangeShapeType="1"/>
            </p:cNvSpPr>
            <p:nvPr/>
          </p:nvSpPr>
          <p:spPr bwMode="auto">
            <a:xfrm flipH="1">
              <a:off x="5330825" y="5653089"/>
              <a:ext cx="7938" cy="133351"/>
            </a:xfrm>
            <a:prstGeom prst="line">
              <a:avLst/>
            </a:prstGeom>
            <a:noFill/>
            <a:ln w="9525">
              <a:solidFill>
                <a:schemeClr val="tx1"/>
              </a:solidFill>
              <a:round/>
              <a:headEnd/>
              <a:tailEnd/>
            </a:ln>
          </p:spPr>
          <p:txBody>
            <a:bodyPr/>
            <a:lstStyle/>
            <a:p>
              <a:endParaRPr lang="en-US" dirty="0"/>
            </a:p>
          </p:txBody>
        </p:sp>
        <p:sp>
          <p:nvSpPr>
            <p:cNvPr id="187518" name="Rectangle 586"/>
            <p:cNvSpPr>
              <a:spLocks noChangeArrowheads="1"/>
            </p:cNvSpPr>
            <p:nvPr/>
          </p:nvSpPr>
          <p:spPr bwMode="auto">
            <a:xfrm>
              <a:off x="4856164" y="5151439"/>
              <a:ext cx="300037" cy="71437"/>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519" name="Rectangle 587"/>
            <p:cNvSpPr>
              <a:spLocks noChangeArrowheads="1"/>
            </p:cNvSpPr>
            <p:nvPr/>
          </p:nvSpPr>
          <p:spPr bwMode="auto">
            <a:xfrm>
              <a:off x="1619251" y="5172075"/>
              <a:ext cx="300038" cy="71439"/>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8004" name="Group 659"/>
            <p:cNvGrpSpPr>
              <a:grpSpLocks/>
            </p:cNvGrpSpPr>
            <p:nvPr/>
          </p:nvGrpSpPr>
          <p:grpSpPr bwMode="auto">
            <a:xfrm>
              <a:off x="2430466" y="3690939"/>
              <a:ext cx="1925639" cy="917575"/>
              <a:chOff x="1456" y="1215"/>
              <a:chExt cx="1428" cy="713"/>
            </a:xfrm>
          </p:grpSpPr>
          <p:sp>
            <p:nvSpPr>
              <p:cNvPr id="187621" name="Freeform 604"/>
              <p:cNvSpPr>
                <a:spLocks/>
              </p:cNvSpPr>
              <p:nvPr/>
            </p:nvSpPr>
            <p:spPr bwMode="auto">
              <a:xfrm flipH="1">
                <a:off x="1521" y="1377"/>
                <a:ext cx="1172" cy="536"/>
              </a:xfrm>
              <a:custGeom>
                <a:avLst/>
                <a:gdLst>
                  <a:gd name="T0" fmla="*/ 480 w 1172"/>
                  <a:gd name="T1" fmla="*/ 0 h 536"/>
                  <a:gd name="T2" fmla="*/ 480 w 1172"/>
                  <a:gd name="T3" fmla="*/ 150 h 536"/>
                  <a:gd name="T4" fmla="*/ 484 w 1172"/>
                  <a:gd name="T5" fmla="*/ 163 h 536"/>
                  <a:gd name="T6" fmla="*/ 498 w 1172"/>
                  <a:gd name="T7" fmla="*/ 178 h 536"/>
                  <a:gd name="T8" fmla="*/ 514 w 1172"/>
                  <a:gd name="T9" fmla="*/ 187 h 536"/>
                  <a:gd name="T10" fmla="*/ 534 w 1172"/>
                  <a:gd name="T11" fmla="*/ 192 h 536"/>
                  <a:gd name="T12" fmla="*/ 552 w 1172"/>
                  <a:gd name="T13" fmla="*/ 190 h 536"/>
                  <a:gd name="T14" fmla="*/ 568 w 1172"/>
                  <a:gd name="T15" fmla="*/ 184 h 536"/>
                  <a:gd name="T16" fmla="*/ 585 w 1172"/>
                  <a:gd name="T17" fmla="*/ 171 h 536"/>
                  <a:gd name="T18" fmla="*/ 592 w 1172"/>
                  <a:gd name="T19" fmla="*/ 150 h 536"/>
                  <a:gd name="T20" fmla="*/ 592 w 1172"/>
                  <a:gd name="T21" fmla="*/ 0 h 536"/>
                  <a:gd name="T22" fmla="*/ 1172 w 1172"/>
                  <a:gd name="T23" fmla="*/ 0 h 536"/>
                  <a:gd name="T24" fmla="*/ 1172 w 1172"/>
                  <a:gd name="T25" fmla="*/ 150 h 536"/>
                  <a:gd name="T26" fmla="*/ 1018 w 1172"/>
                  <a:gd name="T27" fmla="*/ 280 h 536"/>
                  <a:gd name="T28" fmla="*/ 1018 w 1172"/>
                  <a:gd name="T29" fmla="*/ 444 h 536"/>
                  <a:gd name="T30" fmla="*/ 956 w 1172"/>
                  <a:gd name="T31" fmla="*/ 520 h 536"/>
                  <a:gd name="T32" fmla="*/ 180 w 1172"/>
                  <a:gd name="T33" fmla="*/ 520 h 536"/>
                  <a:gd name="T34" fmla="*/ 0 w 1172"/>
                  <a:gd name="T35" fmla="*/ 536 h 536"/>
                  <a:gd name="T36" fmla="*/ 0 w 1172"/>
                  <a:gd name="T37" fmla="*/ 20 h 536"/>
                  <a:gd name="T38" fmla="*/ 180 w 1172"/>
                  <a:gd name="T39" fmla="*/ 0 h 536"/>
                  <a:gd name="T40" fmla="*/ 480 w 1172"/>
                  <a:gd name="T41" fmla="*/ 0 h 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2"/>
                  <a:gd name="T64" fmla="*/ 0 h 536"/>
                  <a:gd name="T65" fmla="*/ 1172 w 1172"/>
                  <a:gd name="T66" fmla="*/ 536 h 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2" h="536">
                    <a:moveTo>
                      <a:pt x="480" y="0"/>
                    </a:moveTo>
                    <a:lnTo>
                      <a:pt x="480" y="150"/>
                    </a:lnTo>
                    <a:lnTo>
                      <a:pt x="484" y="163"/>
                    </a:lnTo>
                    <a:lnTo>
                      <a:pt x="498" y="178"/>
                    </a:lnTo>
                    <a:lnTo>
                      <a:pt x="514" y="187"/>
                    </a:lnTo>
                    <a:lnTo>
                      <a:pt x="534" y="192"/>
                    </a:lnTo>
                    <a:lnTo>
                      <a:pt x="552" y="190"/>
                    </a:lnTo>
                    <a:lnTo>
                      <a:pt x="568" y="184"/>
                    </a:lnTo>
                    <a:lnTo>
                      <a:pt x="585" y="171"/>
                    </a:lnTo>
                    <a:lnTo>
                      <a:pt x="592" y="150"/>
                    </a:lnTo>
                    <a:lnTo>
                      <a:pt x="592" y="0"/>
                    </a:lnTo>
                    <a:lnTo>
                      <a:pt x="1172" y="0"/>
                    </a:lnTo>
                    <a:lnTo>
                      <a:pt x="1172" y="150"/>
                    </a:lnTo>
                    <a:lnTo>
                      <a:pt x="1018" y="280"/>
                    </a:lnTo>
                    <a:lnTo>
                      <a:pt x="1018" y="444"/>
                    </a:lnTo>
                    <a:lnTo>
                      <a:pt x="956" y="520"/>
                    </a:lnTo>
                    <a:lnTo>
                      <a:pt x="180" y="520"/>
                    </a:lnTo>
                    <a:lnTo>
                      <a:pt x="0" y="536"/>
                    </a:lnTo>
                    <a:lnTo>
                      <a:pt x="0" y="20"/>
                    </a:lnTo>
                    <a:lnTo>
                      <a:pt x="180" y="0"/>
                    </a:lnTo>
                    <a:lnTo>
                      <a:pt x="480" y="0"/>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22" name="Freeform 593" descr="Light downward diagonal"/>
              <p:cNvSpPr>
                <a:spLocks/>
              </p:cNvSpPr>
              <p:nvPr/>
            </p:nvSpPr>
            <p:spPr bwMode="auto">
              <a:xfrm flipH="1">
                <a:off x="1590" y="1478"/>
                <a:ext cx="1156" cy="434"/>
              </a:xfrm>
              <a:custGeom>
                <a:avLst/>
                <a:gdLst>
                  <a:gd name="T0" fmla="*/ 0 w 1156"/>
                  <a:gd name="T1" fmla="*/ 0 h 434"/>
                  <a:gd name="T2" fmla="*/ 116 w 1156"/>
                  <a:gd name="T3" fmla="*/ 102 h 434"/>
                  <a:gd name="T4" fmla="*/ 1046 w 1156"/>
                  <a:gd name="T5" fmla="*/ 100 h 434"/>
                  <a:gd name="T6" fmla="*/ 1156 w 1156"/>
                  <a:gd name="T7" fmla="*/ 0 h 434"/>
                  <a:gd name="T8" fmla="*/ 1134 w 1156"/>
                  <a:gd name="T9" fmla="*/ 434 h 434"/>
                  <a:gd name="T10" fmla="*/ 12 w 1156"/>
                  <a:gd name="T11" fmla="*/ 434 h 434"/>
                  <a:gd name="T12" fmla="*/ 0 w 1156"/>
                  <a:gd name="T13" fmla="*/ 0 h 434"/>
                  <a:gd name="T14" fmla="*/ 0 60000 65536"/>
                  <a:gd name="T15" fmla="*/ 0 60000 65536"/>
                  <a:gd name="T16" fmla="*/ 0 60000 65536"/>
                  <a:gd name="T17" fmla="*/ 0 60000 65536"/>
                  <a:gd name="T18" fmla="*/ 0 60000 65536"/>
                  <a:gd name="T19" fmla="*/ 0 60000 65536"/>
                  <a:gd name="T20" fmla="*/ 0 60000 65536"/>
                  <a:gd name="T21" fmla="*/ 0 w 1156"/>
                  <a:gd name="T22" fmla="*/ 0 h 434"/>
                  <a:gd name="T23" fmla="*/ 1156 w 1156"/>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6" h="434">
                    <a:moveTo>
                      <a:pt x="0" y="0"/>
                    </a:moveTo>
                    <a:lnTo>
                      <a:pt x="116" y="102"/>
                    </a:lnTo>
                    <a:lnTo>
                      <a:pt x="1046" y="100"/>
                    </a:lnTo>
                    <a:lnTo>
                      <a:pt x="1156" y="0"/>
                    </a:lnTo>
                    <a:lnTo>
                      <a:pt x="1134" y="434"/>
                    </a:lnTo>
                    <a:lnTo>
                      <a:pt x="12" y="434"/>
                    </a:lnTo>
                    <a:lnTo>
                      <a:pt x="0" y="0"/>
                    </a:lnTo>
                    <a:close/>
                  </a:path>
                </a:pathLst>
              </a:custGeom>
              <a:pattFill prst="ltDnDiag">
                <a:fgClr>
                  <a:srgbClr val="000000"/>
                </a:fgClr>
                <a:bgClr>
                  <a:schemeClr val="bg1"/>
                </a:bgClr>
              </a:pattFill>
              <a:ln w="9525" cap="flat" cmpd="sng">
                <a:solidFill>
                  <a:schemeClr val="tx1"/>
                </a:solidFill>
                <a:prstDash val="solid"/>
                <a:round/>
                <a:headEnd/>
                <a:tailEnd/>
              </a:ln>
            </p:spPr>
            <p:txBody>
              <a:bodyPr/>
              <a:lstStyle/>
              <a:p>
                <a:endParaRPr lang="en-US" dirty="0"/>
              </a:p>
            </p:txBody>
          </p:sp>
          <p:sp>
            <p:nvSpPr>
              <p:cNvPr id="187623" name="Freeform 594"/>
              <p:cNvSpPr>
                <a:spLocks/>
              </p:cNvSpPr>
              <p:nvPr/>
            </p:nvSpPr>
            <p:spPr bwMode="auto">
              <a:xfrm flipH="1">
                <a:off x="1574" y="1444"/>
                <a:ext cx="1192" cy="484"/>
              </a:xfrm>
              <a:custGeom>
                <a:avLst/>
                <a:gdLst>
                  <a:gd name="T0" fmla="*/ 0 w 1192"/>
                  <a:gd name="T1" fmla="*/ 28 h 484"/>
                  <a:gd name="T2" fmla="*/ 16 w 1192"/>
                  <a:gd name="T3" fmla="*/ 484 h 484"/>
                  <a:gd name="T4" fmla="*/ 1174 w 1192"/>
                  <a:gd name="T5" fmla="*/ 484 h 484"/>
                  <a:gd name="T6" fmla="*/ 1192 w 1192"/>
                  <a:gd name="T7" fmla="*/ 26 h 484"/>
                  <a:gd name="T8" fmla="*/ 1076 w 1192"/>
                  <a:gd name="T9" fmla="*/ 0 h 484"/>
                  <a:gd name="T10" fmla="*/ 1054 w 1192"/>
                  <a:gd name="T11" fmla="*/ 468 h 484"/>
                  <a:gd name="T12" fmla="*/ 138 w 1192"/>
                  <a:gd name="T13" fmla="*/ 468 h 484"/>
                  <a:gd name="T14" fmla="*/ 124 w 1192"/>
                  <a:gd name="T15" fmla="*/ 0 h 484"/>
                  <a:gd name="T16" fmla="*/ 0 w 1192"/>
                  <a:gd name="T17" fmla="*/ 28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2"/>
                  <a:gd name="T28" fmla="*/ 0 h 484"/>
                  <a:gd name="T29" fmla="*/ 1192 w 1192"/>
                  <a:gd name="T30" fmla="*/ 484 h 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2" h="484">
                    <a:moveTo>
                      <a:pt x="0" y="28"/>
                    </a:moveTo>
                    <a:lnTo>
                      <a:pt x="16" y="484"/>
                    </a:lnTo>
                    <a:lnTo>
                      <a:pt x="1174" y="484"/>
                    </a:lnTo>
                    <a:lnTo>
                      <a:pt x="1192" y="26"/>
                    </a:lnTo>
                    <a:lnTo>
                      <a:pt x="1076" y="0"/>
                    </a:lnTo>
                    <a:lnTo>
                      <a:pt x="1054" y="468"/>
                    </a:lnTo>
                    <a:lnTo>
                      <a:pt x="138" y="468"/>
                    </a:lnTo>
                    <a:lnTo>
                      <a:pt x="124" y="0"/>
                    </a:lnTo>
                    <a:lnTo>
                      <a:pt x="0" y="28"/>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8005" name="Group 595"/>
              <p:cNvGrpSpPr>
                <a:grpSpLocks/>
              </p:cNvGrpSpPr>
              <p:nvPr/>
            </p:nvGrpSpPr>
            <p:grpSpPr bwMode="auto">
              <a:xfrm flipH="1">
                <a:off x="2758" y="1474"/>
                <a:ext cx="126" cy="216"/>
                <a:chOff x="1456" y="1474"/>
                <a:chExt cx="126" cy="216"/>
              </a:xfrm>
            </p:grpSpPr>
            <p:sp>
              <p:nvSpPr>
                <p:cNvPr id="187655" name="Freeform 596"/>
                <p:cNvSpPr>
                  <a:spLocks/>
                </p:cNvSpPr>
                <p:nvPr/>
              </p:nvSpPr>
              <p:spPr bwMode="auto">
                <a:xfrm>
                  <a:off x="1456" y="1474"/>
                  <a:ext cx="126" cy="216"/>
                </a:xfrm>
                <a:custGeom>
                  <a:avLst/>
                  <a:gdLst>
                    <a:gd name="T0" fmla="*/ 116 w 126"/>
                    <a:gd name="T1" fmla="*/ 0 h 216"/>
                    <a:gd name="T2" fmla="*/ 126 w 126"/>
                    <a:gd name="T3" fmla="*/ 210 h 216"/>
                    <a:gd name="T4" fmla="*/ 10 w 126"/>
                    <a:gd name="T5" fmla="*/ 216 h 216"/>
                    <a:gd name="T6" fmla="*/ 0 w 126"/>
                    <a:gd name="T7" fmla="*/ 8 h 216"/>
                    <a:gd name="T8" fmla="*/ 116 w 126"/>
                    <a:gd name="T9" fmla="*/ 0 h 216"/>
                    <a:gd name="T10" fmla="*/ 0 60000 65536"/>
                    <a:gd name="T11" fmla="*/ 0 60000 65536"/>
                    <a:gd name="T12" fmla="*/ 0 60000 65536"/>
                    <a:gd name="T13" fmla="*/ 0 60000 65536"/>
                    <a:gd name="T14" fmla="*/ 0 60000 65536"/>
                    <a:gd name="T15" fmla="*/ 0 w 126"/>
                    <a:gd name="T16" fmla="*/ 0 h 216"/>
                    <a:gd name="T17" fmla="*/ 126 w 126"/>
                    <a:gd name="T18" fmla="*/ 216 h 216"/>
                  </a:gdLst>
                  <a:ahLst/>
                  <a:cxnLst>
                    <a:cxn ang="T10">
                      <a:pos x="T0" y="T1"/>
                    </a:cxn>
                    <a:cxn ang="T11">
                      <a:pos x="T2" y="T3"/>
                    </a:cxn>
                    <a:cxn ang="T12">
                      <a:pos x="T4" y="T5"/>
                    </a:cxn>
                    <a:cxn ang="T13">
                      <a:pos x="T6" y="T7"/>
                    </a:cxn>
                    <a:cxn ang="T14">
                      <a:pos x="T8" y="T9"/>
                    </a:cxn>
                  </a:cxnLst>
                  <a:rect l="T15" t="T16" r="T17" b="T18"/>
                  <a:pathLst>
                    <a:path w="126" h="216">
                      <a:moveTo>
                        <a:pt x="116" y="0"/>
                      </a:moveTo>
                      <a:lnTo>
                        <a:pt x="126" y="210"/>
                      </a:lnTo>
                      <a:lnTo>
                        <a:pt x="10" y="216"/>
                      </a:lnTo>
                      <a:lnTo>
                        <a:pt x="0" y="8"/>
                      </a:lnTo>
                      <a:lnTo>
                        <a:pt x="116"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656" name="Freeform 597"/>
                <p:cNvSpPr>
                  <a:spLocks/>
                </p:cNvSpPr>
                <p:nvPr/>
              </p:nvSpPr>
              <p:spPr bwMode="auto">
                <a:xfrm>
                  <a:off x="1478" y="1578"/>
                  <a:ext cx="90" cy="94"/>
                </a:xfrm>
                <a:custGeom>
                  <a:avLst/>
                  <a:gdLst>
                    <a:gd name="T0" fmla="*/ 0 w 90"/>
                    <a:gd name="T1" fmla="*/ 6 h 94"/>
                    <a:gd name="T2" fmla="*/ 2 w 90"/>
                    <a:gd name="T3" fmla="*/ 94 h 94"/>
                    <a:gd name="T4" fmla="*/ 90 w 90"/>
                    <a:gd name="T5" fmla="*/ 90 h 94"/>
                    <a:gd name="T6" fmla="*/ 84 w 90"/>
                    <a:gd name="T7" fmla="*/ 0 h 94"/>
                    <a:gd name="T8" fmla="*/ 0 w 90"/>
                    <a:gd name="T9" fmla="*/ 6 h 94"/>
                    <a:gd name="T10" fmla="*/ 0 60000 65536"/>
                    <a:gd name="T11" fmla="*/ 0 60000 65536"/>
                    <a:gd name="T12" fmla="*/ 0 60000 65536"/>
                    <a:gd name="T13" fmla="*/ 0 60000 65536"/>
                    <a:gd name="T14" fmla="*/ 0 60000 65536"/>
                    <a:gd name="T15" fmla="*/ 0 w 90"/>
                    <a:gd name="T16" fmla="*/ 0 h 94"/>
                    <a:gd name="T17" fmla="*/ 90 w 90"/>
                    <a:gd name="T18" fmla="*/ 94 h 94"/>
                  </a:gdLst>
                  <a:ahLst/>
                  <a:cxnLst>
                    <a:cxn ang="T10">
                      <a:pos x="T0" y="T1"/>
                    </a:cxn>
                    <a:cxn ang="T11">
                      <a:pos x="T2" y="T3"/>
                    </a:cxn>
                    <a:cxn ang="T12">
                      <a:pos x="T4" y="T5"/>
                    </a:cxn>
                    <a:cxn ang="T13">
                      <a:pos x="T6" y="T7"/>
                    </a:cxn>
                    <a:cxn ang="T14">
                      <a:pos x="T8" y="T9"/>
                    </a:cxn>
                  </a:cxnLst>
                  <a:rect l="T15" t="T16" r="T17" b="T18"/>
                  <a:pathLst>
                    <a:path w="90" h="94">
                      <a:moveTo>
                        <a:pt x="0" y="6"/>
                      </a:moveTo>
                      <a:lnTo>
                        <a:pt x="2" y="94"/>
                      </a:lnTo>
                      <a:lnTo>
                        <a:pt x="90" y="90"/>
                      </a:lnTo>
                      <a:lnTo>
                        <a:pt x="84" y="0"/>
                      </a:lnTo>
                      <a:lnTo>
                        <a:pt x="0" y="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57" name="Oval 598"/>
                <p:cNvSpPr>
                  <a:spLocks noChangeArrowheads="1"/>
                </p:cNvSpPr>
                <p:nvPr/>
              </p:nvSpPr>
              <p:spPr bwMode="auto">
                <a:xfrm>
                  <a:off x="1500" y="1526"/>
                  <a:ext cx="32" cy="34"/>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grpSp>
          <p:grpSp>
            <p:nvGrpSpPr>
              <p:cNvPr id="188006" name="Group 599"/>
              <p:cNvGrpSpPr>
                <a:grpSpLocks/>
              </p:cNvGrpSpPr>
              <p:nvPr/>
            </p:nvGrpSpPr>
            <p:grpSpPr bwMode="auto">
              <a:xfrm>
                <a:off x="1456" y="1480"/>
                <a:ext cx="126" cy="216"/>
                <a:chOff x="1456" y="1474"/>
                <a:chExt cx="126" cy="216"/>
              </a:xfrm>
            </p:grpSpPr>
            <p:sp>
              <p:nvSpPr>
                <p:cNvPr id="187652" name="Freeform 600"/>
                <p:cNvSpPr>
                  <a:spLocks/>
                </p:cNvSpPr>
                <p:nvPr/>
              </p:nvSpPr>
              <p:spPr bwMode="auto">
                <a:xfrm>
                  <a:off x="1456" y="1474"/>
                  <a:ext cx="126" cy="216"/>
                </a:xfrm>
                <a:custGeom>
                  <a:avLst/>
                  <a:gdLst>
                    <a:gd name="T0" fmla="*/ 116 w 126"/>
                    <a:gd name="T1" fmla="*/ 0 h 216"/>
                    <a:gd name="T2" fmla="*/ 126 w 126"/>
                    <a:gd name="T3" fmla="*/ 210 h 216"/>
                    <a:gd name="T4" fmla="*/ 10 w 126"/>
                    <a:gd name="T5" fmla="*/ 216 h 216"/>
                    <a:gd name="T6" fmla="*/ 0 w 126"/>
                    <a:gd name="T7" fmla="*/ 8 h 216"/>
                    <a:gd name="T8" fmla="*/ 116 w 126"/>
                    <a:gd name="T9" fmla="*/ 0 h 216"/>
                    <a:gd name="T10" fmla="*/ 0 60000 65536"/>
                    <a:gd name="T11" fmla="*/ 0 60000 65536"/>
                    <a:gd name="T12" fmla="*/ 0 60000 65536"/>
                    <a:gd name="T13" fmla="*/ 0 60000 65536"/>
                    <a:gd name="T14" fmla="*/ 0 60000 65536"/>
                    <a:gd name="T15" fmla="*/ 0 w 126"/>
                    <a:gd name="T16" fmla="*/ 0 h 216"/>
                    <a:gd name="T17" fmla="*/ 126 w 126"/>
                    <a:gd name="T18" fmla="*/ 216 h 216"/>
                  </a:gdLst>
                  <a:ahLst/>
                  <a:cxnLst>
                    <a:cxn ang="T10">
                      <a:pos x="T0" y="T1"/>
                    </a:cxn>
                    <a:cxn ang="T11">
                      <a:pos x="T2" y="T3"/>
                    </a:cxn>
                    <a:cxn ang="T12">
                      <a:pos x="T4" y="T5"/>
                    </a:cxn>
                    <a:cxn ang="T13">
                      <a:pos x="T6" y="T7"/>
                    </a:cxn>
                    <a:cxn ang="T14">
                      <a:pos x="T8" y="T9"/>
                    </a:cxn>
                  </a:cxnLst>
                  <a:rect l="T15" t="T16" r="T17" b="T18"/>
                  <a:pathLst>
                    <a:path w="126" h="216">
                      <a:moveTo>
                        <a:pt x="116" y="0"/>
                      </a:moveTo>
                      <a:lnTo>
                        <a:pt x="126" y="210"/>
                      </a:lnTo>
                      <a:lnTo>
                        <a:pt x="10" y="216"/>
                      </a:lnTo>
                      <a:lnTo>
                        <a:pt x="0" y="8"/>
                      </a:lnTo>
                      <a:lnTo>
                        <a:pt x="116"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653" name="Freeform 601"/>
                <p:cNvSpPr>
                  <a:spLocks/>
                </p:cNvSpPr>
                <p:nvPr/>
              </p:nvSpPr>
              <p:spPr bwMode="auto">
                <a:xfrm>
                  <a:off x="1478" y="1578"/>
                  <a:ext cx="90" cy="94"/>
                </a:xfrm>
                <a:custGeom>
                  <a:avLst/>
                  <a:gdLst>
                    <a:gd name="T0" fmla="*/ 0 w 90"/>
                    <a:gd name="T1" fmla="*/ 6 h 94"/>
                    <a:gd name="T2" fmla="*/ 2 w 90"/>
                    <a:gd name="T3" fmla="*/ 94 h 94"/>
                    <a:gd name="T4" fmla="*/ 90 w 90"/>
                    <a:gd name="T5" fmla="*/ 90 h 94"/>
                    <a:gd name="T6" fmla="*/ 84 w 90"/>
                    <a:gd name="T7" fmla="*/ 0 h 94"/>
                    <a:gd name="T8" fmla="*/ 0 w 90"/>
                    <a:gd name="T9" fmla="*/ 6 h 94"/>
                    <a:gd name="T10" fmla="*/ 0 60000 65536"/>
                    <a:gd name="T11" fmla="*/ 0 60000 65536"/>
                    <a:gd name="T12" fmla="*/ 0 60000 65536"/>
                    <a:gd name="T13" fmla="*/ 0 60000 65536"/>
                    <a:gd name="T14" fmla="*/ 0 60000 65536"/>
                    <a:gd name="T15" fmla="*/ 0 w 90"/>
                    <a:gd name="T16" fmla="*/ 0 h 94"/>
                    <a:gd name="T17" fmla="*/ 90 w 90"/>
                    <a:gd name="T18" fmla="*/ 94 h 94"/>
                  </a:gdLst>
                  <a:ahLst/>
                  <a:cxnLst>
                    <a:cxn ang="T10">
                      <a:pos x="T0" y="T1"/>
                    </a:cxn>
                    <a:cxn ang="T11">
                      <a:pos x="T2" y="T3"/>
                    </a:cxn>
                    <a:cxn ang="T12">
                      <a:pos x="T4" y="T5"/>
                    </a:cxn>
                    <a:cxn ang="T13">
                      <a:pos x="T6" y="T7"/>
                    </a:cxn>
                    <a:cxn ang="T14">
                      <a:pos x="T8" y="T9"/>
                    </a:cxn>
                  </a:cxnLst>
                  <a:rect l="T15" t="T16" r="T17" b="T18"/>
                  <a:pathLst>
                    <a:path w="90" h="94">
                      <a:moveTo>
                        <a:pt x="0" y="6"/>
                      </a:moveTo>
                      <a:lnTo>
                        <a:pt x="2" y="94"/>
                      </a:lnTo>
                      <a:lnTo>
                        <a:pt x="90" y="90"/>
                      </a:lnTo>
                      <a:lnTo>
                        <a:pt x="84" y="0"/>
                      </a:lnTo>
                      <a:lnTo>
                        <a:pt x="0" y="6"/>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54" name="Oval 602"/>
                <p:cNvSpPr>
                  <a:spLocks noChangeArrowheads="1"/>
                </p:cNvSpPr>
                <p:nvPr/>
              </p:nvSpPr>
              <p:spPr bwMode="auto">
                <a:xfrm>
                  <a:off x="1500" y="1526"/>
                  <a:ext cx="32" cy="34"/>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grpSp>
          <p:sp>
            <p:nvSpPr>
              <p:cNvPr id="187626" name="Freeform 656"/>
              <p:cNvSpPr>
                <a:spLocks/>
              </p:cNvSpPr>
              <p:nvPr/>
            </p:nvSpPr>
            <p:spPr bwMode="auto">
              <a:xfrm flipH="1">
                <a:off x="1770" y="1215"/>
                <a:ext cx="789" cy="222"/>
              </a:xfrm>
              <a:custGeom>
                <a:avLst/>
                <a:gdLst>
                  <a:gd name="T0" fmla="*/ 232 w 1161"/>
                  <a:gd name="T1" fmla="*/ 0 h 348"/>
                  <a:gd name="T2" fmla="*/ 777 w 1161"/>
                  <a:gd name="T3" fmla="*/ 0 h 348"/>
                  <a:gd name="T4" fmla="*/ 785 w 1161"/>
                  <a:gd name="T5" fmla="*/ 38 h 348"/>
                  <a:gd name="T6" fmla="*/ 789 w 1161"/>
                  <a:gd name="T7" fmla="*/ 75 h 348"/>
                  <a:gd name="T8" fmla="*/ 785 w 1161"/>
                  <a:gd name="T9" fmla="*/ 122 h 348"/>
                  <a:gd name="T10" fmla="*/ 781 w 1161"/>
                  <a:gd name="T11" fmla="*/ 165 h 348"/>
                  <a:gd name="T12" fmla="*/ 771 w 1161"/>
                  <a:gd name="T13" fmla="*/ 220 h 348"/>
                  <a:gd name="T14" fmla="*/ 0 w 1161"/>
                  <a:gd name="T15" fmla="*/ 222 h 348"/>
                  <a:gd name="T16" fmla="*/ 14 w 1161"/>
                  <a:gd name="T17" fmla="*/ 195 h 348"/>
                  <a:gd name="T18" fmla="*/ 41 w 1161"/>
                  <a:gd name="T19" fmla="*/ 170 h 348"/>
                  <a:gd name="T20" fmla="*/ 84 w 1161"/>
                  <a:gd name="T21" fmla="*/ 165 h 348"/>
                  <a:gd name="T22" fmla="*/ 122 w 1161"/>
                  <a:gd name="T23" fmla="*/ 159 h 348"/>
                  <a:gd name="T24" fmla="*/ 161 w 1161"/>
                  <a:gd name="T25" fmla="*/ 151 h 348"/>
                  <a:gd name="T26" fmla="*/ 194 w 1161"/>
                  <a:gd name="T27" fmla="*/ 121 h 348"/>
                  <a:gd name="T28" fmla="*/ 220 w 1161"/>
                  <a:gd name="T29" fmla="*/ 78 h 348"/>
                  <a:gd name="T30" fmla="*/ 232 w 1161"/>
                  <a:gd name="T31" fmla="*/ 38 h 348"/>
                  <a:gd name="T32" fmla="*/ 232 w 1161"/>
                  <a:gd name="T33" fmla="*/ 0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1"/>
                  <a:gd name="T52" fmla="*/ 0 h 348"/>
                  <a:gd name="T53" fmla="*/ 1161 w 1161"/>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1" h="348">
                    <a:moveTo>
                      <a:pt x="342" y="0"/>
                    </a:moveTo>
                    <a:lnTo>
                      <a:pt x="1143" y="0"/>
                    </a:lnTo>
                    <a:lnTo>
                      <a:pt x="1155" y="60"/>
                    </a:lnTo>
                    <a:lnTo>
                      <a:pt x="1161" y="117"/>
                    </a:lnTo>
                    <a:lnTo>
                      <a:pt x="1155" y="192"/>
                    </a:lnTo>
                    <a:lnTo>
                      <a:pt x="1149" y="258"/>
                    </a:lnTo>
                    <a:lnTo>
                      <a:pt x="1134" y="345"/>
                    </a:lnTo>
                    <a:lnTo>
                      <a:pt x="0" y="348"/>
                    </a:lnTo>
                    <a:lnTo>
                      <a:pt x="21" y="306"/>
                    </a:lnTo>
                    <a:lnTo>
                      <a:pt x="60" y="267"/>
                    </a:lnTo>
                    <a:lnTo>
                      <a:pt x="123" y="258"/>
                    </a:lnTo>
                    <a:lnTo>
                      <a:pt x="180" y="249"/>
                    </a:lnTo>
                    <a:lnTo>
                      <a:pt x="237" y="237"/>
                    </a:lnTo>
                    <a:lnTo>
                      <a:pt x="285" y="189"/>
                    </a:lnTo>
                    <a:lnTo>
                      <a:pt x="324" y="123"/>
                    </a:lnTo>
                    <a:lnTo>
                      <a:pt x="342" y="60"/>
                    </a:lnTo>
                    <a:lnTo>
                      <a:pt x="342" y="0"/>
                    </a:lnTo>
                    <a:close/>
                  </a:path>
                </a:pathLst>
              </a:custGeom>
              <a:solidFill>
                <a:schemeClr val="bg1"/>
              </a:solidFill>
              <a:ln w="9525">
                <a:solidFill>
                  <a:schemeClr val="tx1"/>
                </a:solidFill>
                <a:round/>
                <a:headEnd/>
                <a:tailEnd/>
              </a:ln>
            </p:spPr>
            <p:txBody>
              <a:bodyPr/>
              <a:lstStyle/>
              <a:p>
                <a:endParaRPr lang="en-US" dirty="0"/>
              </a:p>
            </p:txBody>
          </p:sp>
          <p:sp>
            <p:nvSpPr>
              <p:cNvPr id="187627" name="Freeform 657"/>
              <p:cNvSpPr>
                <a:spLocks/>
              </p:cNvSpPr>
              <p:nvPr/>
            </p:nvSpPr>
            <p:spPr bwMode="auto">
              <a:xfrm>
                <a:off x="1785" y="1215"/>
                <a:ext cx="546" cy="225"/>
              </a:xfrm>
              <a:custGeom>
                <a:avLst/>
                <a:gdLst>
                  <a:gd name="T0" fmla="*/ 0 w 546"/>
                  <a:gd name="T1" fmla="*/ 0 h 225"/>
                  <a:gd name="T2" fmla="*/ 540 w 546"/>
                  <a:gd name="T3" fmla="*/ 0 h 225"/>
                  <a:gd name="T4" fmla="*/ 546 w 546"/>
                  <a:gd name="T5" fmla="*/ 42 h 225"/>
                  <a:gd name="T6" fmla="*/ 534 w 546"/>
                  <a:gd name="T7" fmla="*/ 96 h 225"/>
                  <a:gd name="T8" fmla="*/ 513 w 546"/>
                  <a:gd name="T9" fmla="*/ 132 h 225"/>
                  <a:gd name="T10" fmla="*/ 474 w 546"/>
                  <a:gd name="T11" fmla="*/ 174 h 225"/>
                  <a:gd name="T12" fmla="*/ 438 w 546"/>
                  <a:gd name="T13" fmla="*/ 201 h 225"/>
                  <a:gd name="T14" fmla="*/ 375 w 546"/>
                  <a:gd name="T15" fmla="*/ 216 h 225"/>
                  <a:gd name="T16" fmla="*/ 306 w 546"/>
                  <a:gd name="T17" fmla="*/ 225 h 225"/>
                  <a:gd name="T18" fmla="*/ 231 w 546"/>
                  <a:gd name="T19" fmla="*/ 225 h 225"/>
                  <a:gd name="T20" fmla="*/ 168 w 546"/>
                  <a:gd name="T21" fmla="*/ 210 h 225"/>
                  <a:gd name="T22" fmla="*/ 108 w 546"/>
                  <a:gd name="T23" fmla="*/ 195 h 225"/>
                  <a:gd name="T24" fmla="*/ 51 w 546"/>
                  <a:gd name="T25" fmla="*/ 153 h 225"/>
                  <a:gd name="T26" fmla="*/ 15 w 546"/>
                  <a:gd name="T27" fmla="*/ 108 h 225"/>
                  <a:gd name="T28" fmla="*/ 0 w 546"/>
                  <a:gd name="T29" fmla="*/ 60 h 225"/>
                  <a:gd name="T30" fmla="*/ 0 w 546"/>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225"/>
                  <a:gd name="T50" fmla="*/ 546 w 546"/>
                  <a:gd name="T51" fmla="*/ 225 h 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225">
                    <a:moveTo>
                      <a:pt x="0" y="0"/>
                    </a:moveTo>
                    <a:lnTo>
                      <a:pt x="540" y="0"/>
                    </a:lnTo>
                    <a:lnTo>
                      <a:pt x="546" y="42"/>
                    </a:lnTo>
                    <a:lnTo>
                      <a:pt x="534" y="96"/>
                    </a:lnTo>
                    <a:lnTo>
                      <a:pt x="513" y="132"/>
                    </a:lnTo>
                    <a:lnTo>
                      <a:pt x="474" y="174"/>
                    </a:lnTo>
                    <a:lnTo>
                      <a:pt x="438" y="201"/>
                    </a:lnTo>
                    <a:lnTo>
                      <a:pt x="375" y="216"/>
                    </a:lnTo>
                    <a:lnTo>
                      <a:pt x="306" y="225"/>
                    </a:lnTo>
                    <a:lnTo>
                      <a:pt x="231" y="225"/>
                    </a:lnTo>
                    <a:lnTo>
                      <a:pt x="168" y="210"/>
                    </a:lnTo>
                    <a:lnTo>
                      <a:pt x="108" y="195"/>
                    </a:lnTo>
                    <a:lnTo>
                      <a:pt x="51" y="153"/>
                    </a:lnTo>
                    <a:lnTo>
                      <a:pt x="15" y="108"/>
                    </a:lnTo>
                    <a:lnTo>
                      <a:pt x="0" y="60"/>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nvGrpSpPr>
              <p:cNvPr id="188007" name="Group 632"/>
              <p:cNvGrpSpPr>
                <a:grpSpLocks/>
              </p:cNvGrpSpPr>
              <p:nvPr/>
            </p:nvGrpSpPr>
            <p:grpSpPr bwMode="auto">
              <a:xfrm rot="16200000" flipV="1">
                <a:off x="2081" y="763"/>
                <a:ext cx="172" cy="1227"/>
                <a:chOff x="3447" y="2721"/>
                <a:chExt cx="183" cy="1347"/>
              </a:xfrm>
            </p:grpSpPr>
            <p:sp>
              <p:nvSpPr>
                <p:cNvPr id="187630" name="Rectangle 633"/>
                <p:cNvSpPr>
                  <a:spLocks noChangeArrowheads="1"/>
                </p:cNvSpPr>
                <p:nvPr/>
              </p:nvSpPr>
              <p:spPr bwMode="auto">
                <a:xfrm>
                  <a:off x="3489" y="2760"/>
                  <a:ext cx="96" cy="1200"/>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31" name="Freeform 634"/>
                <p:cNvSpPr>
                  <a:spLocks/>
                </p:cNvSpPr>
                <p:nvPr/>
              </p:nvSpPr>
              <p:spPr bwMode="auto">
                <a:xfrm>
                  <a:off x="3447" y="3960"/>
                  <a:ext cx="183" cy="107"/>
                </a:xfrm>
                <a:custGeom>
                  <a:avLst/>
                  <a:gdLst>
                    <a:gd name="T0" fmla="*/ 39 w 183"/>
                    <a:gd name="T1" fmla="*/ 0 h 107"/>
                    <a:gd name="T2" fmla="*/ 144 w 183"/>
                    <a:gd name="T3" fmla="*/ 0 h 107"/>
                    <a:gd name="T4" fmla="*/ 183 w 183"/>
                    <a:gd name="T5" fmla="*/ 69 h 107"/>
                    <a:gd name="T6" fmla="*/ 183 w 183"/>
                    <a:gd name="T7" fmla="*/ 102 h 107"/>
                    <a:gd name="T8" fmla="*/ 143 w 183"/>
                    <a:gd name="T9" fmla="*/ 107 h 107"/>
                    <a:gd name="T10" fmla="*/ 53 w 183"/>
                    <a:gd name="T11" fmla="*/ 107 h 107"/>
                    <a:gd name="T12" fmla="*/ 3 w 183"/>
                    <a:gd name="T13" fmla="*/ 102 h 107"/>
                    <a:gd name="T14" fmla="*/ 0 w 183"/>
                    <a:gd name="T15" fmla="*/ 66 h 107"/>
                    <a:gd name="T16" fmla="*/ 39 w 183"/>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107"/>
                    <a:gd name="T29" fmla="*/ 183 w 183"/>
                    <a:gd name="T30" fmla="*/ 107 h 1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107">
                      <a:moveTo>
                        <a:pt x="39" y="0"/>
                      </a:moveTo>
                      <a:lnTo>
                        <a:pt x="144" y="0"/>
                      </a:lnTo>
                      <a:lnTo>
                        <a:pt x="183" y="69"/>
                      </a:lnTo>
                      <a:lnTo>
                        <a:pt x="183" y="102"/>
                      </a:lnTo>
                      <a:lnTo>
                        <a:pt x="143" y="107"/>
                      </a:lnTo>
                      <a:lnTo>
                        <a:pt x="53" y="107"/>
                      </a:lnTo>
                      <a:lnTo>
                        <a:pt x="3" y="102"/>
                      </a:lnTo>
                      <a:lnTo>
                        <a:pt x="0" y="66"/>
                      </a:lnTo>
                      <a:lnTo>
                        <a:pt x="39"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632" name="Freeform 635"/>
                <p:cNvSpPr>
                  <a:spLocks/>
                </p:cNvSpPr>
                <p:nvPr/>
              </p:nvSpPr>
              <p:spPr bwMode="auto">
                <a:xfrm>
                  <a:off x="3450" y="4026"/>
                  <a:ext cx="177" cy="5"/>
                </a:xfrm>
                <a:custGeom>
                  <a:avLst/>
                  <a:gdLst>
                    <a:gd name="T0" fmla="*/ 0 w 177"/>
                    <a:gd name="T1" fmla="*/ 0 h 5"/>
                    <a:gd name="T2" fmla="*/ 48 w 177"/>
                    <a:gd name="T3" fmla="*/ 5 h 5"/>
                    <a:gd name="T4" fmla="*/ 140 w 177"/>
                    <a:gd name="T5" fmla="*/ 5 h 5"/>
                    <a:gd name="T6" fmla="*/ 177 w 177"/>
                    <a:gd name="T7" fmla="*/ 1 h 5"/>
                    <a:gd name="T8" fmla="*/ 0 60000 65536"/>
                    <a:gd name="T9" fmla="*/ 0 60000 65536"/>
                    <a:gd name="T10" fmla="*/ 0 60000 65536"/>
                    <a:gd name="T11" fmla="*/ 0 60000 65536"/>
                    <a:gd name="T12" fmla="*/ 0 w 177"/>
                    <a:gd name="T13" fmla="*/ 0 h 5"/>
                    <a:gd name="T14" fmla="*/ 177 w 177"/>
                    <a:gd name="T15" fmla="*/ 5 h 5"/>
                  </a:gdLst>
                  <a:ahLst/>
                  <a:cxnLst>
                    <a:cxn ang="T8">
                      <a:pos x="T0" y="T1"/>
                    </a:cxn>
                    <a:cxn ang="T9">
                      <a:pos x="T2" y="T3"/>
                    </a:cxn>
                    <a:cxn ang="T10">
                      <a:pos x="T4" y="T5"/>
                    </a:cxn>
                    <a:cxn ang="T11">
                      <a:pos x="T6" y="T7"/>
                    </a:cxn>
                  </a:cxnLst>
                  <a:rect l="T12" t="T13" r="T14" b="T15"/>
                  <a:pathLst>
                    <a:path w="177" h="5">
                      <a:moveTo>
                        <a:pt x="0" y="0"/>
                      </a:moveTo>
                      <a:lnTo>
                        <a:pt x="48" y="5"/>
                      </a:lnTo>
                      <a:lnTo>
                        <a:pt x="140" y="5"/>
                      </a:lnTo>
                      <a:lnTo>
                        <a:pt x="177" y="1"/>
                      </a:lnTo>
                    </a:path>
                  </a:pathLst>
                </a:custGeom>
                <a:solidFill>
                  <a:srgbClr val="C0C0C0"/>
                </a:solidFill>
                <a:ln w="9525" cap="flat" cmpd="sng">
                  <a:solidFill>
                    <a:schemeClr val="tx1"/>
                  </a:solidFill>
                  <a:prstDash val="solid"/>
                  <a:round/>
                  <a:headEnd type="none" w="med" len="med"/>
                  <a:tailEnd type="none" w="med" len="med"/>
                </a:ln>
              </p:spPr>
              <p:txBody>
                <a:bodyPr/>
                <a:lstStyle/>
                <a:p>
                  <a:endParaRPr lang="en-US" dirty="0"/>
                </a:p>
              </p:txBody>
            </p:sp>
            <p:sp>
              <p:nvSpPr>
                <p:cNvPr id="187633" name="Rectangle 636"/>
                <p:cNvSpPr>
                  <a:spLocks noChangeArrowheads="1"/>
                </p:cNvSpPr>
                <p:nvPr/>
              </p:nvSpPr>
              <p:spPr bwMode="auto">
                <a:xfrm>
                  <a:off x="3474" y="2721"/>
                  <a:ext cx="126" cy="38"/>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34" name="Rectangle 637"/>
                <p:cNvSpPr>
                  <a:spLocks noChangeArrowheads="1"/>
                </p:cNvSpPr>
                <p:nvPr/>
              </p:nvSpPr>
              <p:spPr bwMode="auto">
                <a:xfrm>
                  <a:off x="3573" y="2850"/>
                  <a:ext cx="35" cy="123"/>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sp>
              <p:nvSpPr>
                <p:cNvPr id="187635" name="Rectangle 638"/>
                <p:cNvSpPr>
                  <a:spLocks noChangeArrowheads="1"/>
                </p:cNvSpPr>
                <p:nvPr/>
              </p:nvSpPr>
              <p:spPr bwMode="auto">
                <a:xfrm>
                  <a:off x="3573" y="3192"/>
                  <a:ext cx="44" cy="156"/>
                </a:xfrm>
                <a:prstGeom prst="rect">
                  <a:avLst/>
                </a:prstGeom>
                <a:solidFill>
                  <a:srgbClr val="C0C0C0"/>
                </a:solidFill>
                <a:ln w="9525">
                  <a:solidFill>
                    <a:schemeClr val="tx1"/>
                  </a:solidFill>
                  <a:miter lim="800000"/>
                  <a:headEnd/>
                  <a:tailEnd/>
                </a:ln>
              </p:spPr>
              <p:txBody>
                <a:bodyPr wrap="none" anchor="ctr"/>
                <a:lstStyle/>
                <a:p>
                  <a:endParaRPr lang="en-US" dirty="0">
                    <a:latin typeface="Calibri" pitchFamily="34" charset="0"/>
                  </a:endParaRPr>
                </a:p>
              </p:txBody>
            </p:sp>
            <p:grpSp>
              <p:nvGrpSpPr>
                <p:cNvPr id="188008" name="Group 639"/>
                <p:cNvGrpSpPr>
                  <a:grpSpLocks/>
                </p:cNvGrpSpPr>
                <p:nvPr/>
              </p:nvGrpSpPr>
              <p:grpSpPr bwMode="auto">
                <a:xfrm>
                  <a:off x="3488" y="3849"/>
                  <a:ext cx="97" cy="24"/>
                  <a:chOff x="3488" y="3849"/>
                  <a:chExt cx="97" cy="24"/>
                </a:xfrm>
              </p:grpSpPr>
              <p:sp>
                <p:nvSpPr>
                  <p:cNvPr id="187650" name="Line 640"/>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7651" name="Line 641"/>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8009" name="Group 642"/>
                <p:cNvGrpSpPr>
                  <a:grpSpLocks/>
                </p:cNvGrpSpPr>
                <p:nvPr/>
              </p:nvGrpSpPr>
              <p:grpSpPr bwMode="auto">
                <a:xfrm>
                  <a:off x="3489" y="3563"/>
                  <a:ext cx="97" cy="24"/>
                  <a:chOff x="3488" y="3849"/>
                  <a:chExt cx="97" cy="24"/>
                </a:xfrm>
              </p:grpSpPr>
              <p:sp>
                <p:nvSpPr>
                  <p:cNvPr id="187648" name="Line 643"/>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7649" name="Line 644"/>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8010" name="Group 645"/>
                <p:cNvGrpSpPr>
                  <a:grpSpLocks/>
                </p:cNvGrpSpPr>
                <p:nvPr/>
              </p:nvGrpSpPr>
              <p:grpSpPr bwMode="auto">
                <a:xfrm>
                  <a:off x="3490" y="3360"/>
                  <a:ext cx="97" cy="24"/>
                  <a:chOff x="3488" y="3849"/>
                  <a:chExt cx="97" cy="24"/>
                </a:xfrm>
              </p:grpSpPr>
              <p:sp>
                <p:nvSpPr>
                  <p:cNvPr id="187646" name="Line 646"/>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7647" name="Line 647"/>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grpSp>
              <p:nvGrpSpPr>
                <p:cNvPr id="188011" name="Group 648"/>
                <p:cNvGrpSpPr>
                  <a:grpSpLocks/>
                </p:cNvGrpSpPr>
                <p:nvPr/>
              </p:nvGrpSpPr>
              <p:grpSpPr bwMode="auto">
                <a:xfrm>
                  <a:off x="3490" y="3132"/>
                  <a:ext cx="97" cy="24"/>
                  <a:chOff x="3488" y="3849"/>
                  <a:chExt cx="97" cy="24"/>
                </a:xfrm>
              </p:grpSpPr>
              <p:sp>
                <p:nvSpPr>
                  <p:cNvPr id="187644" name="Line 649"/>
                  <p:cNvSpPr>
                    <a:spLocks noChangeShapeType="1"/>
                  </p:cNvSpPr>
                  <p:nvPr/>
                </p:nvSpPr>
                <p:spPr bwMode="auto">
                  <a:xfrm>
                    <a:off x="3488" y="3873"/>
                    <a:ext cx="97" cy="0"/>
                  </a:xfrm>
                  <a:prstGeom prst="line">
                    <a:avLst/>
                  </a:prstGeom>
                  <a:noFill/>
                  <a:ln w="9525">
                    <a:solidFill>
                      <a:schemeClr val="tx1"/>
                    </a:solidFill>
                    <a:round/>
                    <a:headEnd/>
                    <a:tailEnd/>
                  </a:ln>
                </p:spPr>
                <p:txBody>
                  <a:bodyPr/>
                  <a:lstStyle/>
                  <a:p>
                    <a:endParaRPr lang="en-US" dirty="0"/>
                  </a:p>
                </p:txBody>
              </p:sp>
              <p:sp>
                <p:nvSpPr>
                  <p:cNvPr id="187645" name="Line 650"/>
                  <p:cNvSpPr>
                    <a:spLocks noChangeShapeType="1"/>
                  </p:cNvSpPr>
                  <p:nvPr/>
                </p:nvSpPr>
                <p:spPr bwMode="auto">
                  <a:xfrm>
                    <a:off x="3489" y="3849"/>
                    <a:ext cx="96" cy="0"/>
                  </a:xfrm>
                  <a:prstGeom prst="line">
                    <a:avLst/>
                  </a:prstGeom>
                  <a:noFill/>
                  <a:ln w="9525">
                    <a:solidFill>
                      <a:schemeClr val="tx1"/>
                    </a:solidFill>
                    <a:round/>
                    <a:headEnd/>
                    <a:tailEnd/>
                  </a:ln>
                </p:spPr>
                <p:txBody>
                  <a:bodyPr/>
                  <a:lstStyle/>
                  <a:p>
                    <a:endParaRPr lang="en-US" dirty="0"/>
                  </a:p>
                </p:txBody>
              </p:sp>
            </p:grpSp>
            <p:sp>
              <p:nvSpPr>
                <p:cNvPr id="187640" name="Freeform 651"/>
                <p:cNvSpPr>
                  <a:spLocks/>
                </p:cNvSpPr>
                <p:nvPr/>
              </p:nvSpPr>
              <p:spPr bwMode="auto">
                <a:xfrm>
                  <a:off x="3560" y="2849"/>
                  <a:ext cx="14" cy="126"/>
                </a:xfrm>
                <a:custGeom>
                  <a:avLst/>
                  <a:gdLst>
                    <a:gd name="T0" fmla="*/ 14 w 14"/>
                    <a:gd name="T1" fmla="*/ 0 h 126"/>
                    <a:gd name="T2" fmla="*/ 14 w 14"/>
                    <a:gd name="T3" fmla="*/ 126 h 126"/>
                    <a:gd name="T4" fmla="*/ 0 w 14"/>
                    <a:gd name="T5" fmla="*/ 124 h 126"/>
                    <a:gd name="T6" fmla="*/ 0 w 14"/>
                    <a:gd name="T7" fmla="*/ 0 h 126"/>
                    <a:gd name="T8" fmla="*/ 14 w 14"/>
                    <a:gd name="T9" fmla="*/ 0 h 126"/>
                    <a:gd name="T10" fmla="*/ 0 60000 65536"/>
                    <a:gd name="T11" fmla="*/ 0 60000 65536"/>
                    <a:gd name="T12" fmla="*/ 0 60000 65536"/>
                    <a:gd name="T13" fmla="*/ 0 60000 65536"/>
                    <a:gd name="T14" fmla="*/ 0 60000 65536"/>
                    <a:gd name="T15" fmla="*/ 0 w 14"/>
                    <a:gd name="T16" fmla="*/ 0 h 126"/>
                    <a:gd name="T17" fmla="*/ 14 w 14"/>
                    <a:gd name="T18" fmla="*/ 126 h 126"/>
                  </a:gdLst>
                  <a:ahLst/>
                  <a:cxnLst>
                    <a:cxn ang="T10">
                      <a:pos x="T0" y="T1"/>
                    </a:cxn>
                    <a:cxn ang="T11">
                      <a:pos x="T2" y="T3"/>
                    </a:cxn>
                    <a:cxn ang="T12">
                      <a:pos x="T4" y="T5"/>
                    </a:cxn>
                    <a:cxn ang="T13">
                      <a:pos x="T6" y="T7"/>
                    </a:cxn>
                    <a:cxn ang="T14">
                      <a:pos x="T8" y="T9"/>
                    </a:cxn>
                  </a:cxnLst>
                  <a:rect l="T15" t="T16" r="T17" b="T18"/>
                  <a:pathLst>
                    <a:path w="14" h="126">
                      <a:moveTo>
                        <a:pt x="14" y="0"/>
                      </a:moveTo>
                      <a:lnTo>
                        <a:pt x="14" y="126"/>
                      </a:lnTo>
                      <a:lnTo>
                        <a:pt x="0" y="124"/>
                      </a:lnTo>
                      <a:lnTo>
                        <a:pt x="0" y="0"/>
                      </a:lnTo>
                      <a:lnTo>
                        <a:pt x="14"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641" name="Freeform 652"/>
                <p:cNvSpPr>
                  <a:spLocks/>
                </p:cNvSpPr>
                <p:nvPr/>
              </p:nvSpPr>
              <p:spPr bwMode="auto">
                <a:xfrm>
                  <a:off x="3557" y="3191"/>
                  <a:ext cx="16" cy="159"/>
                </a:xfrm>
                <a:custGeom>
                  <a:avLst/>
                  <a:gdLst>
                    <a:gd name="T0" fmla="*/ 16 w 16"/>
                    <a:gd name="T1" fmla="*/ 0 h 159"/>
                    <a:gd name="T2" fmla="*/ 16 w 16"/>
                    <a:gd name="T3" fmla="*/ 159 h 159"/>
                    <a:gd name="T4" fmla="*/ 0 w 16"/>
                    <a:gd name="T5" fmla="*/ 157 h 159"/>
                    <a:gd name="T6" fmla="*/ 0 w 16"/>
                    <a:gd name="T7" fmla="*/ 0 h 159"/>
                    <a:gd name="T8" fmla="*/ 16 w 16"/>
                    <a:gd name="T9" fmla="*/ 0 h 159"/>
                    <a:gd name="T10" fmla="*/ 0 60000 65536"/>
                    <a:gd name="T11" fmla="*/ 0 60000 65536"/>
                    <a:gd name="T12" fmla="*/ 0 60000 65536"/>
                    <a:gd name="T13" fmla="*/ 0 60000 65536"/>
                    <a:gd name="T14" fmla="*/ 0 60000 65536"/>
                    <a:gd name="T15" fmla="*/ 0 w 16"/>
                    <a:gd name="T16" fmla="*/ 0 h 159"/>
                    <a:gd name="T17" fmla="*/ 16 w 16"/>
                    <a:gd name="T18" fmla="*/ 159 h 159"/>
                  </a:gdLst>
                  <a:ahLst/>
                  <a:cxnLst>
                    <a:cxn ang="T10">
                      <a:pos x="T0" y="T1"/>
                    </a:cxn>
                    <a:cxn ang="T11">
                      <a:pos x="T2" y="T3"/>
                    </a:cxn>
                    <a:cxn ang="T12">
                      <a:pos x="T4" y="T5"/>
                    </a:cxn>
                    <a:cxn ang="T13">
                      <a:pos x="T6" y="T7"/>
                    </a:cxn>
                    <a:cxn ang="T14">
                      <a:pos x="T8" y="T9"/>
                    </a:cxn>
                  </a:cxnLst>
                  <a:rect l="T15" t="T16" r="T17" b="T18"/>
                  <a:pathLst>
                    <a:path w="16" h="159">
                      <a:moveTo>
                        <a:pt x="16" y="0"/>
                      </a:moveTo>
                      <a:lnTo>
                        <a:pt x="16" y="159"/>
                      </a:lnTo>
                      <a:lnTo>
                        <a:pt x="0" y="157"/>
                      </a:lnTo>
                      <a:lnTo>
                        <a:pt x="0" y="0"/>
                      </a:lnTo>
                      <a:lnTo>
                        <a:pt x="16" y="0"/>
                      </a:lnTo>
                      <a:close/>
                    </a:path>
                  </a:pathLst>
                </a:custGeom>
                <a:solidFill>
                  <a:srgbClr val="C0C0C0"/>
                </a:solidFill>
                <a:ln w="9525" cap="flat" cmpd="sng">
                  <a:solidFill>
                    <a:schemeClr val="tx1"/>
                  </a:solidFill>
                  <a:prstDash val="solid"/>
                  <a:round/>
                  <a:headEnd/>
                  <a:tailEnd/>
                </a:ln>
              </p:spPr>
              <p:txBody>
                <a:bodyPr/>
                <a:lstStyle/>
                <a:p>
                  <a:endParaRPr lang="en-US" dirty="0"/>
                </a:p>
              </p:txBody>
            </p:sp>
            <p:sp>
              <p:nvSpPr>
                <p:cNvPr id="187642" name="Line 653"/>
                <p:cNvSpPr>
                  <a:spLocks noChangeShapeType="1"/>
                </p:cNvSpPr>
                <p:nvPr/>
              </p:nvSpPr>
              <p:spPr bwMode="auto">
                <a:xfrm>
                  <a:off x="3588" y="4033"/>
                  <a:ext cx="2" cy="34"/>
                </a:xfrm>
                <a:prstGeom prst="line">
                  <a:avLst/>
                </a:prstGeom>
                <a:noFill/>
                <a:ln w="9525">
                  <a:solidFill>
                    <a:schemeClr val="tx1"/>
                  </a:solidFill>
                  <a:round/>
                  <a:headEnd/>
                  <a:tailEnd/>
                </a:ln>
              </p:spPr>
              <p:txBody>
                <a:bodyPr/>
                <a:lstStyle/>
                <a:p>
                  <a:endParaRPr lang="en-US" dirty="0"/>
                </a:p>
              </p:txBody>
            </p:sp>
            <p:sp>
              <p:nvSpPr>
                <p:cNvPr id="187643" name="Line 654"/>
                <p:cNvSpPr>
                  <a:spLocks noChangeShapeType="1"/>
                </p:cNvSpPr>
                <p:nvPr/>
              </p:nvSpPr>
              <p:spPr bwMode="auto">
                <a:xfrm>
                  <a:off x="3500" y="4034"/>
                  <a:ext cx="0" cy="34"/>
                </a:xfrm>
                <a:prstGeom prst="line">
                  <a:avLst/>
                </a:prstGeom>
                <a:noFill/>
                <a:ln w="9525">
                  <a:solidFill>
                    <a:schemeClr val="tx1"/>
                  </a:solidFill>
                  <a:round/>
                  <a:headEnd/>
                  <a:tailEnd/>
                </a:ln>
              </p:spPr>
              <p:txBody>
                <a:bodyPr/>
                <a:lstStyle/>
                <a:p>
                  <a:endParaRPr lang="en-US" dirty="0"/>
                </a:p>
              </p:txBody>
            </p:sp>
          </p:grpSp>
          <p:sp>
            <p:nvSpPr>
              <p:cNvPr id="187629" name="Freeform 631"/>
              <p:cNvSpPr>
                <a:spLocks/>
              </p:cNvSpPr>
              <p:nvPr/>
            </p:nvSpPr>
            <p:spPr bwMode="auto">
              <a:xfrm>
                <a:off x="1575" y="1440"/>
                <a:ext cx="1194" cy="486"/>
              </a:xfrm>
              <a:custGeom>
                <a:avLst/>
                <a:gdLst>
                  <a:gd name="T0" fmla="*/ 0 w 1194"/>
                  <a:gd name="T1" fmla="*/ 0 h 486"/>
                  <a:gd name="T2" fmla="*/ 15 w 1194"/>
                  <a:gd name="T3" fmla="*/ 486 h 486"/>
                  <a:gd name="T4" fmla="*/ 1179 w 1194"/>
                  <a:gd name="T5" fmla="*/ 486 h 486"/>
                  <a:gd name="T6" fmla="*/ 1194 w 1194"/>
                  <a:gd name="T7" fmla="*/ 0 h 486"/>
                  <a:gd name="T8" fmla="*/ 0 w 1194"/>
                  <a:gd name="T9" fmla="*/ 0 h 486"/>
                  <a:gd name="T10" fmla="*/ 0 60000 65536"/>
                  <a:gd name="T11" fmla="*/ 0 60000 65536"/>
                  <a:gd name="T12" fmla="*/ 0 60000 65536"/>
                  <a:gd name="T13" fmla="*/ 0 60000 65536"/>
                  <a:gd name="T14" fmla="*/ 0 60000 65536"/>
                  <a:gd name="T15" fmla="*/ 0 w 1194"/>
                  <a:gd name="T16" fmla="*/ 0 h 486"/>
                  <a:gd name="T17" fmla="*/ 1194 w 1194"/>
                  <a:gd name="T18" fmla="*/ 486 h 486"/>
                </a:gdLst>
                <a:ahLst/>
                <a:cxnLst>
                  <a:cxn ang="T10">
                    <a:pos x="T0" y="T1"/>
                  </a:cxn>
                  <a:cxn ang="T11">
                    <a:pos x="T2" y="T3"/>
                  </a:cxn>
                  <a:cxn ang="T12">
                    <a:pos x="T4" y="T5"/>
                  </a:cxn>
                  <a:cxn ang="T13">
                    <a:pos x="T6" y="T7"/>
                  </a:cxn>
                  <a:cxn ang="T14">
                    <a:pos x="T8" y="T9"/>
                  </a:cxn>
                </a:cxnLst>
                <a:rect l="T15" t="T16" r="T17" b="T18"/>
                <a:pathLst>
                  <a:path w="1194" h="486">
                    <a:moveTo>
                      <a:pt x="0" y="0"/>
                    </a:moveTo>
                    <a:lnTo>
                      <a:pt x="15" y="486"/>
                    </a:lnTo>
                    <a:lnTo>
                      <a:pt x="1179" y="486"/>
                    </a:lnTo>
                    <a:lnTo>
                      <a:pt x="1194" y="0"/>
                    </a:lnTo>
                    <a:lnTo>
                      <a:pt x="0" y="0"/>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12" name="Group 663"/>
            <p:cNvGrpSpPr>
              <a:grpSpLocks/>
            </p:cNvGrpSpPr>
            <p:nvPr/>
          </p:nvGrpSpPr>
          <p:grpSpPr bwMode="auto">
            <a:xfrm>
              <a:off x="1504969" y="1673226"/>
              <a:ext cx="82551" cy="3355975"/>
              <a:chOff x="948" y="1054"/>
              <a:chExt cx="52" cy="2114"/>
            </a:xfrm>
          </p:grpSpPr>
          <p:sp>
            <p:nvSpPr>
              <p:cNvPr id="187618" name="Freeform 556"/>
              <p:cNvSpPr>
                <a:spLocks/>
              </p:cNvSpPr>
              <p:nvPr/>
            </p:nvSpPr>
            <p:spPr bwMode="auto">
              <a:xfrm>
                <a:off x="958" y="1128"/>
                <a:ext cx="27" cy="2040"/>
              </a:xfrm>
              <a:custGeom>
                <a:avLst/>
                <a:gdLst>
                  <a:gd name="T0" fmla="*/ 0 w 27"/>
                  <a:gd name="T1" fmla="*/ 2040 h 2040"/>
                  <a:gd name="T2" fmla="*/ 27 w 27"/>
                  <a:gd name="T3" fmla="*/ 2040 h 2040"/>
                  <a:gd name="T4" fmla="*/ 26 w 27"/>
                  <a:gd name="T5" fmla="*/ 6 h 2040"/>
                  <a:gd name="T6" fmla="*/ 2 w 27"/>
                  <a:gd name="T7" fmla="*/ 0 h 2040"/>
                  <a:gd name="T8" fmla="*/ 0 w 27"/>
                  <a:gd name="T9" fmla="*/ 2040 h 2040"/>
                  <a:gd name="T10" fmla="*/ 0 60000 65536"/>
                  <a:gd name="T11" fmla="*/ 0 60000 65536"/>
                  <a:gd name="T12" fmla="*/ 0 60000 65536"/>
                  <a:gd name="T13" fmla="*/ 0 60000 65536"/>
                  <a:gd name="T14" fmla="*/ 0 60000 65536"/>
                  <a:gd name="T15" fmla="*/ 0 w 27"/>
                  <a:gd name="T16" fmla="*/ 0 h 2040"/>
                  <a:gd name="T17" fmla="*/ 27 w 27"/>
                  <a:gd name="T18" fmla="*/ 2040 h 2040"/>
                </a:gdLst>
                <a:ahLst/>
                <a:cxnLst>
                  <a:cxn ang="T10">
                    <a:pos x="T0" y="T1"/>
                  </a:cxn>
                  <a:cxn ang="T11">
                    <a:pos x="T2" y="T3"/>
                  </a:cxn>
                  <a:cxn ang="T12">
                    <a:pos x="T4" y="T5"/>
                  </a:cxn>
                  <a:cxn ang="T13">
                    <a:pos x="T6" y="T7"/>
                  </a:cxn>
                  <a:cxn ang="T14">
                    <a:pos x="T8" y="T9"/>
                  </a:cxn>
                </a:cxnLst>
                <a:rect l="T15" t="T16" r="T17" b="T18"/>
                <a:pathLst>
                  <a:path w="27" h="2040">
                    <a:moveTo>
                      <a:pt x="0" y="2040"/>
                    </a:moveTo>
                    <a:lnTo>
                      <a:pt x="27" y="2040"/>
                    </a:lnTo>
                    <a:lnTo>
                      <a:pt x="26" y="6"/>
                    </a:lnTo>
                    <a:lnTo>
                      <a:pt x="2" y="0"/>
                    </a:lnTo>
                    <a:lnTo>
                      <a:pt x="0" y="2040"/>
                    </a:lnTo>
                    <a:close/>
                  </a:path>
                </a:pathLst>
              </a:custGeom>
              <a:noFill/>
              <a:ln w="9525" cap="flat" cmpd="sng">
                <a:solidFill>
                  <a:schemeClr val="tx1"/>
                </a:solidFill>
                <a:prstDash val="solid"/>
                <a:round/>
                <a:headEnd/>
                <a:tailEnd/>
              </a:ln>
            </p:spPr>
            <p:txBody>
              <a:bodyPr/>
              <a:lstStyle/>
              <a:p>
                <a:endParaRPr lang="en-US" dirty="0"/>
              </a:p>
            </p:txBody>
          </p:sp>
          <p:sp>
            <p:nvSpPr>
              <p:cNvPr id="187619" name="AutoShape 661"/>
              <p:cNvSpPr>
                <a:spLocks noChangeArrowheads="1"/>
              </p:cNvSpPr>
              <p:nvPr/>
            </p:nvSpPr>
            <p:spPr bwMode="auto">
              <a:xfrm>
                <a:off x="948" y="1094"/>
                <a:ext cx="50"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4500 h 21600"/>
                  <a:gd name="T14" fmla="*/ 1728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sp>
            <p:nvSpPr>
              <p:cNvPr id="187620" name="AutoShape 662"/>
              <p:cNvSpPr>
                <a:spLocks noChangeArrowheads="1"/>
              </p:cNvSpPr>
              <p:nvPr/>
            </p:nvSpPr>
            <p:spPr bwMode="auto">
              <a:xfrm rot="-5400000">
                <a:off x="953" y="1049"/>
                <a:ext cx="42" cy="52"/>
              </a:xfrm>
              <a:prstGeom prst="flowChartDelay">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88013" name="Group 664"/>
            <p:cNvGrpSpPr>
              <a:grpSpLocks/>
            </p:cNvGrpSpPr>
            <p:nvPr/>
          </p:nvGrpSpPr>
          <p:grpSpPr bwMode="auto">
            <a:xfrm>
              <a:off x="5248294" y="1673226"/>
              <a:ext cx="82551" cy="3355975"/>
              <a:chOff x="948" y="1054"/>
              <a:chExt cx="52" cy="2114"/>
            </a:xfrm>
          </p:grpSpPr>
          <p:sp>
            <p:nvSpPr>
              <p:cNvPr id="187615" name="Freeform 665"/>
              <p:cNvSpPr>
                <a:spLocks/>
              </p:cNvSpPr>
              <p:nvPr/>
            </p:nvSpPr>
            <p:spPr bwMode="auto">
              <a:xfrm>
                <a:off x="958" y="1128"/>
                <a:ext cx="27" cy="2040"/>
              </a:xfrm>
              <a:custGeom>
                <a:avLst/>
                <a:gdLst>
                  <a:gd name="T0" fmla="*/ 0 w 27"/>
                  <a:gd name="T1" fmla="*/ 2040 h 2040"/>
                  <a:gd name="T2" fmla="*/ 27 w 27"/>
                  <a:gd name="T3" fmla="*/ 2040 h 2040"/>
                  <a:gd name="T4" fmla="*/ 26 w 27"/>
                  <a:gd name="T5" fmla="*/ 6 h 2040"/>
                  <a:gd name="T6" fmla="*/ 2 w 27"/>
                  <a:gd name="T7" fmla="*/ 0 h 2040"/>
                  <a:gd name="T8" fmla="*/ 0 w 27"/>
                  <a:gd name="T9" fmla="*/ 2040 h 2040"/>
                  <a:gd name="T10" fmla="*/ 0 60000 65536"/>
                  <a:gd name="T11" fmla="*/ 0 60000 65536"/>
                  <a:gd name="T12" fmla="*/ 0 60000 65536"/>
                  <a:gd name="T13" fmla="*/ 0 60000 65536"/>
                  <a:gd name="T14" fmla="*/ 0 60000 65536"/>
                  <a:gd name="T15" fmla="*/ 0 w 27"/>
                  <a:gd name="T16" fmla="*/ 0 h 2040"/>
                  <a:gd name="T17" fmla="*/ 27 w 27"/>
                  <a:gd name="T18" fmla="*/ 2040 h 2040"/>
                </a:gdLst>
                <a:ahLst/>
                <a:cxnLst>
                  <a:cxn ang="T10">
                    <a:pos x="T0" y="T1"/>
                  </a:cxn>
                  <a:cxn ang="T11">
                    <a:pos x="T2" y="T3"/>
                  </a:cxn>
                  <a:cxn ang="T12">
                    <a:pos x="T4" y="T5"/>
                  </a:cxn>
                  <a:cxn ang="T13">
                    <a:pos x="T6" y="T7"/>
                  </a:cxn>
                  <a:cxn ang="T14">
                    <a:pos x="T8" y="T9"/>
                  </a:cxn>
                </a:cxnLst>
                <a:rect l="T15" t="T16" r="T17" b="T18"/>
                <a:pathLst>
                  <a:path w="27" h="2040">
                    <a:moveTo>
                      <a:pt x="0" y="2040"/>
                    </a:moveTo>
                    <a:lnTo>
                      <a:pt x="27" y="2040"/>
                    </a:lnTo>
                    <a:lnTo>
                      <a:pt x="26" y="6"/>
                    </a:lnTo>
                    <a:lnTo>
                      <a:pt x="2" y="0"/>
                    </a:lnTo>
                    <a:lnTo>
                      <a:pt x="0" y="2040"/>
                    </a:lnTo>
                    <a:close/>
                  </a:path>
                </a:pathLst>
              </a:custGeom>
              <a:noFill/>
              <a:ln w="9525" cap="flat" cmpd="sng">
                <a:solidFill>
                  <a:schemeClr val="tx1"/>
                </a:solidFill>
                <a:prstDash val="solid"/>
                <a:round/>
                <a:headEnd/>
                <a:tailEnd/>
              </a:ln>
            </p:spPr>
            <p:txBody>
              <a:bodyPr/>
              <a:lstStyle/>
              <a:p>
                <a:endParaRPr lang="en-US" dirty="0"/>
              </a:p>
            </p:txBody>
          </p:sp>
          <p:sp>
            <p:nvSpPr>
              <p:cNvPr id="187616" name="AutoShape 666"/>
              <p:cNvSpPr>
                <a:spLocks noChangeArrowheads="1"/>
              </p:cNvSpPr>
              <p:nvPr/>
            </p:nvSpPr>
            <p:spPr bwMode="auto">
              <a:xfrm>
                <a:off x="948" y="1094"/>
                <a:ext cx="50"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4500 h 21600"/>
                  <a:gd name="T14" fmla="*/ 1728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p>
            </p:txBody>
          </p:sp>
          <p:sp>
            <p:nvSpPr>
              <p:cNvPr id="187617" name="AutoShape 667"/>
              <p:cNvSpPr>
                <a:spLocks noChangeArrowheads="1"/>
              </p:cNvSpPr>
              <p:nvPr/>
            </p:nvSpPr>
            <p:spPr bwMode="auto">
              <a:xfrm rot="-5400000">
                <a:off x="953" y="1049"/>
                <a:ext cx="42" cy="52"/>
              </a:xfrm>
              <a:prstGeom prst="flowChartDelay">
                <a:avLst/>
              </a:prstGeom>
              <a:solidFill>
                <a:schemeClr val="bg1"/>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187523" name="Freeform 668"/>
            <p:cNvSpPr>
              <a:spLocks/>
            </p:cNvSpPr>
            <p:nvPr/>
          </p:nvSpPr>
          <p:spPr bwMode="auto">
            <a:xfrm>
              <a:off x="1524001" y="1895475"/>
              <a:ext cx="3781425" cy="171451"/>
            </a:xfrm>
            <a:custGeom>
              <a:avLst/>
              <a:gdLst>
                <a:gd name="T0" fmla="*/ 0 w 2382"/>
                <a:gd name="T1" fmla="*/ 0 h 108"/>
                <a:gd name="T2" fmla="*/ 1905000 w 2382"/>
                <a:gd name="T3" fmla="*/ 171451 h 108"/>
                <a:gd name="T4" fmla="*/ 3781425 w 2382"/>
                <a:gd name="T5" fmla="*/ 9525 h 108"/>
                <a:gd name="T6" fmla="*/ 0 60000 65536"/>
                <a:gd name="T7" fmla="*/ 0 60000 65536"/>
                <a:gd name="T8" fmla="*/ 0 60000 65536"/>
                <a:gd name="T9" fmla="*/ 0 w 2382"/>
                <a:gd name="T10" fmla="*/ 0 h 108"/>
                <a:gd name="T11" fmla="*/ 2382 w 2382"/>
                <a:gd name="T12" fmla="*/ 108 h 108"/>
              </a:gdLst>
              <a:ahLst/>
              <a:cxnLst>
                <a:cxn ang="T6">
                  <a:pos x="T0" y="T1"/>
                </a:cxn>
                <a:cxn ang="T7">
                  <a:pos x="T2" y="T3"/>
                </a:cxn>
                <a:cxn ang="T8">
                  <a:pos x="T4" y="T5"/>
                </a:cxn>
              </a:cxnLst>
              <a:rect l="T9" t="T10" r="T11" b="T12"/>
              <a:pathLst>
                <a:path w="2382" h="108">
                  <a:moveTo>
                    <a:pt x="0" y="0"/>
                  </a:moveTo>
                  <a:lnTo>
                    <a:pt x="1200" y="108"/>
                  </a:lnTo>
                  <a:lnTo>
                    <a:pt x="2382" y="6"/>
                  </a:lnTo>
                </a:path>
              </a:pathLst>
            </a:custGeom>
            <a:noFill/>
            <a:ln w="9525" cap="flat" cmpd="sng">
              <a:solidFill>
                <a:schemeClr val="tx1"/>
              </a:solidFill>
              <a:prstDash val="solid"/>
              <a:round/>
              <a:headEnd type="none" w="med" len="med"/>
              <a:tailEnd type="none" w="med" len="med"/>
            </a:ln>
          </p:spPr>
          <p:txBody>
            <a:bodyPr/>
            <a:lstStyle/>
            <a:p>
              <a:endParaRPr lang="en-US" dirty="0"/>
            </a:p>
          </p:txBody>
        </p:sp>
        <p:sp>
          <p:nvSpPr>
            <p:cNvPr id="187524" name="Line 669"/>
            <p:cNvSpPr>
              <a:spLocks noChangeShapeType="1"/>
            </p:cNvSpPr>
            <p:nvPr/>
          </p:nvSpPr>
          <p:spPr bwMode="auto">
            <a:xfrm flipV="1">
              <a:off x="1524001" y="1895475"/>
              <a:ext cx="33338" cy="19051"/>
            </a:xfrm>
            <a:prstGeom prst="line">
              <a:avLst/>
            </a:prstGeom>
            <a:noFill/>
            <a:ln w="9525">
              <a:solidFill>
                <a:schemeClr val="tx1"/>
              </a:solidFill>
              <a:round/>
              <a:headEnd/>
              <a:tailEnd/>
            </a:ln>
          </p:spPr>
          <p:txBody>
            <a:bodyPr/>
            <a:lstStyle/>
            <a:p>
              <a:endParaRPr lang="en-US" dirty="0"/>
            </a:p>
          </p:txBody>
        </p:sp>
        <p:sp>
          <p:nvSpPr>
            <p:cNvPr id="187525" name="Line 670"/>
            <p:cNvSpPr>
              <a:spLocks noChangeShapeType="1"/>
            </p:cNvSpPr>
            <p:nvPr/>
          </p:nvSpPr>
          <p:spPr bwMode="auto">
            <a:xfrm>
              <a:off x="5257800" y="1881189"/>
              <a:ext cx="38100" cy="47625"/>
            </a:xfrm>
            <a:prstGeom prst="line">
              <a:avLst/>
            </a:prstGeom>
            <a:noFill/>
            <a:ln w="9525">
              <a:solidFill>
                <a:schemeClr val="tx1"/>
              </a:solidFill>
              <a:round/>
              <a:headEnd/>
              <a:tailEnd/>
            </a:ln>
          </p:spPr>
          <p:txBody>
            <a:bodyPr/>
            <a:lstStyle/>
            <a:p>
              <a:endParaRPr lang="en-US" dirty="0"/>
            </a:p>
          </p:txBody>
        </p:sp>
        <p:sp>
          <p:nvSpPr>
            <p:cNvPr id="187526" name="Line 671"/>
            <p:cNvSpPr>
              <a:spLocks noChangeShapeType="1"/>
            </p:cNvSpPr>
            <p:nvPr/>
          </p:nvSpPr>
          <p:spPr bwMode="auto">
            <a:xfrm flipH="1">
              <a:off x="3309938" y="2057402"/>
              <a:ext cx="114300" cy="2633663"/>
            </a:xfrm>
            <a:prstGeom prst="line">
              <a:avLst/>
            </a:prstGeom>
            <a:noFill/>
            <a:ln w="9525">
              <a:solidFill>
                <a:schemeClr val="tx1"/>
              </a:solidFill>
              <a:round/>
              <a:headEnd/>
              <a:tailEnd/>
            </a:ln>
          </p:spPr>
          <p:txBody>
            <a:bodyPr/>
            <a:lstStyle/>
            <a:p>
              <a:endParaRPr lang="en-US" dirty="0"/>
            </a:p>
          </p:txBody>
        </p:sp>
        <p:sp>
          <p:nvSpPr>
            <p:cNvPr id="187527" name="Line 672"/>
            <p:cNvSpPr>
              <a:spLocks noChangeShapeType="1"/>
            </p:cNvSpPr>
            <p:nvPr/>
          </p:nvSpPr>
          <p:spPr bwMode="auto">
            <a:xfrm>
              <a:off x="3424239" y="2052638"/>
              <a:ext cx="14287" cy="57151"/>
            </a:xfrm>
            <a:prstGeom prst="line">
              <a:avLst/>
            </a:prstGeom>
            <a:noFill/>
            <a:ln w="9525">
              <a:solidFill>
                <a:schemeClr val="tx1"/>
              </a:solidFill>
              <a:round/>
              <a:headEnd/>
              <a:tailEnd/>
            </a:ln>
          </p:spPr>
          <p:txBody>
            <a:bodyPr/>
            <a:lstStyle/>
            <a:p>
              <a:endParaRPr lang="en-US" dirty="0"/>
            </a:p>
          </p:txBody>
        </p:sp>
        <p:sp>
          <p:nvSpPr>
            <p:cNvPr id="187528" name="Line 673"/>
            <p:cNvSpPr>
              <a:spLocks noChangeShapeType="1"/>
            </p:cNvSpPr>
            <p:nvPr/>
          </p:nvSpPr>
          <p:spPr bwMode="auto">
            <a:xfrm flipH="1">
              <a:off x="3409951" y="2047875"/>
              <a:ext cx="28575" cy="52388"/>
            </a:xfrm>
            <a:prstGeom prst="line">
              <a:avLst/>
            </a:prstGeom>
            <a:noFill/>
            <a:ln w="9525">
              <a:solidFill>
                <a:schemeClr val="tx1"/>
              </a:solidFill>
              <a:round/>
              <a:headEnd/>
              <a:tailEnd/>
            </a:ln>
          </p:spPr>
          <p:txBody>
            <a:bodyPr/>
            <a:lstStyle/>
            <a:p>
              <a:endParaRPr lang="en-US" dirty="0"/>
            </a:p>
          </p:txBody>
        </p:sp>
        <p:sp>
          <p:nvSpPr>
            <p:cNvPr id="187529" name="Line 674"/>
            <p:cNvSpPr>
              <a:spLocks noChangeShapeType="1"/>
            </p:cNvSpPr>
            <p:nvPr/>
          </p:nvSpPr>
          <p:spPr bwMode="auto">
            <a:xfrm>
              <a:off x="3305176" y="4686300"/>
              <a:ext cx="23813" cy="33339"/>
            </a:xfrm>
            <a:prstGeom prst="line">
              <a:avLst/>
            </a:prstGeom>
            <a:noFill/>
            <a:ln w="9525">
              <a:solidFill>
                <a:schemeClr val="tx1"/>
              </a:solidFill>
              <a:round/>
              <a:headEnd/>
              <a:tailEnd/>
            </a:ln>
          </p:spPr>
          <p:txBody>
            <a:bodyPr/>
            <a:lstStyle/>
            <a:p>
              <a:endParaRPr lang="en-US" dirty="0"/>
            </a:p>
          </p:txBody>
        </p:sp>
        <p:sp>
          <p:nvSpPr>
            <p:cNvPr id="187530" name="Line 675"/>
            <p:cNvSpPr>
              <a:spLocks noChangeShapeType="1"/>
            </p:cNvSpPr>
            <p:nvPr/>
          </p:nvSpPr>
          <p:spPr bwMode="auto">
            <a:xfrm flipH="1">
              <a:off x="3290889" y="4676776"/>
              <a:ext cx="33337" cy="23813"/>
            </a:xfrm>
            <a:prstGeom prst="line">
              <a:avLst/>
            </a:prstGeom>
            <a:noFill/>
            <a:ln w="9525">
              <a:solidFill>
                <a:schemeClr val="tx1"/>
              </a:solidFill>
              <a:round/>
              <a:headEnd/>
              <a:tailEnd/>
            </a:ln>
          </p:spPr>
          <p:txBody>
            <a:bodyPr/>
            <a:lstStyle/>
            <a:p>
              <a:endParaRPr lang="en-US" dirty="0"/>
            </a:p>
          </p:txBody>
        </p:sp>
        <p:sp>
          <p:nvSpPr>
            <p:cNvPr id="187531" name="Text Box 676"/>
            <p:cNvSpPr txBox="1">
              <a:spLocks noChangeArrowheads="1"/>
            </p:cNvSpPr>
            <p:nvPr/>
          </p:nvSpPr>
          <p:spPr bwMode="auto">
            <a:xfrm>
              <a:off x="4454525" y="1076326"/>
              <a:ext cx="2036763" cy="461665"/>
            </a:xfrm>
            <a:prstGeom prst="rect">
              <a:avLst/>
            </a:prstGeom>
            <a:noFill/>
            <a:ln w="12700">
              <a:noFill/>
              <a:miter lim="800000"/>
              <a:headEnd/>
              <a:tailEnd/>
            </a:ln>
          </p:spPr>
          <p:txBody>
            <a:bodyPr>
              <a:spAutoFit/>
            </a:bodyPr>
            <a:lstStyle/>
            <a:p>
              <a:pPr algn="ctr"/>
              <a:r>
                <a:rPr lang="en-US" sz="1200" dirty="0">
                  <a:latin typeface="Calibri" pitchFamily="34" charset="0"/>
                </a:rPr>
                <a:t>Aerials tied together with a single strand of 550-cord</a:t>
              </a:r>
            </a:p>
          </p:txBody>
        </p:sp>
        <p:sp>
          <p:nvSpPr>
            <p:cNvPr id="187532" name="Line 677"/>
            <p:cNvSpPr>
              <a:spLocks noChangeShapeType="1"/>
            </p:cNvSpPr>
            <p:nvPr/>
          </p:nvSpPr>
          <p:spPr bwMode="auto">
            <a:xfrm flipH="1">
              <a:off x="4381501" y="1485901"/>
              <a:ext cx="676275" cy="495300"/>
            </a:xfrm>
            <a:prstGeom prst="line">
              <a:avLst/>
            </a:prstGeom>
            <a:noFill/>
            <a:ln w="9525">
              <a:solidFill>
                <a:schemeClr val="tx1"/>
              </a:solidFill>
              <a:round/>
              <a:headEnd/>
              <a:tailEnd type="triangle" w="med" len="med"/>
            </a:ln>
          </p:spPr>
          <p:txBody>
            <a:bodyPr/>
            <a:lstStyle/>
            <a:p>
              <a:endParaRPr lang="en-US" dirty="0"/>
            </a:p>
          </p:txBody>
        </p:sp>
        <p:sp>
          <p:nvSpPr>
            <p:cNvPr id="187533" name="Text Box 678"/>
            <p:cNvSpPr txBox="1">
              <a:spLocks noChangeArrowheads="1"/>
            </p:cNvSpPr>
            <p:nvPr/>
          </p:nvSpPr>
          <p:spPr bwMode="auto">
            <a:xfrm>
              <a:off x="1625600" y="2438401"/>
              <a:ext cx="1712913" cy="1200329"/>
            </a:xfrm>
            <a:prstGeom prst="rect">
              <a:avLst/>
            </a:prstGeom>
            <a:noFill/>
            <a:ln w="12700">
              <a:noFill/>
              <a:miter lim="800000"/>
              <a:headEnd/>
              <a:tailEnd/>
            </a:ln>
          </p:spPr>
          <p:txBody>
            <a:bodyPr>
              <a:spAutoFit/>
            </a:bodyPr>
            <a:lstStyle/>
            <a:p>
              <a:pPr algn="ctr"/>
              <a:r>
                <a:rPr lang="en-US" sz="1200" dirty="0">
                  <a:latin typeface="Calibri" pitchFamily="34" charset="0"/>
                </a:rPr>
                <a:t>Single strand of 550-cord tied to horizontal line, secured to back deck of vehicle; cord must not prohibit turret from rotating</a:t>
              </a:r>
            </a:p>
          </p:txBody>
        </p:sp>
        <p:sp>
          <p:nvSpPr>
            <p:cNvPr id="187534" name="Line 679"/>
            <p:cNvSpPr>
              <a:spLocks noChangeShapeType="1"/>
            </p:cNvSpPr>
            <p:nvPr/>
          </p:nvSpPr>
          <p:spPr bwMode="auto">
            <a:xfrm flipV="1">
              <a:off x="2724151" y="2200275"/>
              <a:ext cx="657225" cy="266700"/>
            </a:xfrm>
            <a:prstGeom prst="line">
              <a:avLst/>
            </a:prstGeom>
            <a:noFill/>
            <a:ln w="9525">
              <a:solidFill>
                <a:schemeClr val="tx1"/>
              </a:solidFill>
              <a:round/>
              <a:headEnd/>
              <a:tailEnd type="triangle" w="med" len="med"/>
            </a:ln>
          </p:spPr>
          <p:txBody>
            <a:bodyPr/>
            <a:lstStyle/>
            <a:p>
              <a:endParaRPr lang="en-US" dirty="0"/>
            </a:p>
          </p:txBody>
        </p:sp>
        <p:sp>
          <p:nvSpPr>
            <p:cNvPr id="187535" name="Line 680"/>
            <p:cNvSpPr>
              <a:spLocks noChangeShapeType="1"/>
            </p:cNvSpPr>
            <p:nvPr/>
          </p:nvSpPr>
          <p:spPr bwMode="auto">
            <a:xfrm>
              <a:off x="2438400" y="3581400"/>
              <a:ext cx="742950" cy="923925"/>
            </a:xfrm>
            <a:prstGeom prst="line">
              <a:avLst/>
            </a:prstGeom>
            <a:noFill/>
            <a:ln w="9525">
              <a:solidFill>
                <a:schemeClr val="tx1"/>
              </a:solidFill>
              <a:round/>
              <a:headEnd/>
              <a:tailEnd type="triangle" w="med" len="med"/>
            </a:ln>
          </p:spPr>
          <p:txBody>
            <a:bodyPr/>
            <a:lstStyle/>
            <a:p>
              <a:endParaRPr lang="en-US" dirty="0"/>
            </a:p>
          </p:txBody>
        </p:sp>
        <p:sp>
          <p:nvSpPr>
            <p:cNvPr id="187536" name="Text Box 682"/>
            <p:cNvSpPr txBox="1">
              <a:spLocks noChangeArrowheads="1"/>
            </p:cNvSpPr>
            <p:nvPr/>
          </p:nvSpPr>
          <p:spPr bwMode="auto">
            <a:xfrm>
              <a:off x="5259388" y="2924177"/>
              <a:ext cx="1598612" cy="830997"/>
            </a:xfrm>
            <a:prstGeom prst="rect">
              <a:avLst/>
            </a:prstGeom>
            <a:noFill/>
            <a:ln w="12700">
              <a:noFill/>
              <a:miter lim="800000"/>
              <a:headEnd/>
              <a:tailEnd/>
            </a:ln>
          </p:spPr>
          <p:txBody>
            <a:bodyPr>
              <a:spAutoFit/>
            </a:bodyPr>
            <a:lstStyle/>
            <a:p>
              <a:pPr algn="ctr"/>
              <a:r>
                <a:rPr lang="en-US" sz="1200" dirty="0">
                  <a:latin typeface="Calibri" pitchFamily="34" charset="0"/>
                </a:rPr>
                <a:t>Gunner pulls the lowering cord to negotiate low hanging wires</a:t>
              </a:r>
            </a:p>
          </p:txBody>
        </p:sp>
        <p:sp>
          <p:nvSpPr>
            <p:cNvPr id="187537" name="Line 683"/>
            <p:cNvSpPr>
              <a:spLocks noChangeShapeType="1"/>
            </p:cNvSpPr>
            <p:nvPr/>
          </p:nvSpPr>
          <p:spPr bwMode="auto">
            <a:xfrm flipH="1" flipV="1">
              <a:off x="3381376" y="3324226"/>
              <a:ext cx="2105025" cy="38100"/>
            </a:xfrm>
            <a:prstGeom prst="line">
              <a:avLst/>
            </a:prstGeom>
            <a:noFill/>
            <a:ln w="9525">
              <a:solidFill>
                <a:schemeClr val="tx1"/>
              </a:solidFill>
              <a:round/>
              <a:headEnd/>
              <a:tailEnd type="triangle" w="med" len="med"/>
            </a:ln>
          </p:spPr>
          <p:txBody>
            <a:bodyPr/>
            <a:lstStyle/>
            <a:p>
              <a:endParaRPr lang="en-US" dirty="0"/>
            </a:p>
          </p:txBody>
        </p:sp>
        <p:sp>
          <p:nvSpPr>
            <p:cNvPr id="187538" name="Freeform 684"/>
            <p:cNvSpPr>
              <a:spLocks/>
            </p:cNvSpPr>
            <p:nvPr/>
          </p:nvSpPr>
          <p:spPr bwMode="auto">
            <a:xfrm>
              <a:off x="2209801" y="4705351"/>
              <a:ext cx="2405063" cy="282575"/>
            </a:xfrm>
            <a:custGeom>
              <a:avLst/>
              <a:gdLst>
                <a:gd name="T0" fmla="*/ 92075 w 1515"/>
                <a:gd name="T1" fmla="*/ 9525 h 178"/>
                <a:gd name="T2" fmla="*/ 261938 w 1515"/>
                <a:gd name="T3" fmla="*/ 23812 h 178"/>
                <a:gd name="T4" fmla="*/ 514350 w 1515"/>
                <a:gd name="T5" fmla="*/ 28575 h 178"/>
                <a:gd name="T6" fmla="*/ 876300 w 1515"/>
                <a:gd name="T7" fmla="*/ 33338 h 178"/>
                <a:gd name="T8" fmla="*/ 1381125 w 1515"/>
                <a:gd name="T9" fmla="*/ 31750 h 178"/>
                <a:gd name="T10" fmla="*/ 1901826 w 1515"/>
                <a:gd name="T11" fmla="*/ 25400 h 178"/>
                <a:gd name="T12" fmla="*/ 2133601 w 1515"/>
                <a:gd name="T13" fmla="*/ 12700 h 178"/>
                <a:gd name="T14" fmla="*/ 2254251 w 1515"/>
                <a:gd name="T15" fmla="*/ 0 h 178"/>
                <a:gd name="T16" fmla="*/ 2257426 w 1515"/>
                <a:gd name="T17" fmla="*/ 57150 h 178"/>
                <a:gd name="T18" fmla="*/ 2286001 w 1515"/>
                <a:gd name="T19" fmla="*/ 104775 h 178"/>
                <a:gd name="T20" fmla="*/ 2320926 w 1515"/>
                <a:gd name="T21" fmla="*/ 146050 h 178"/>
                <a:gd name="T22" fmla="*/ 2362201 w 1515"/>
                <a:gd name="T23" fmla="*/ 190500 h 178"/>
                <a:gd name="T24" fmla="*/ 2381251 w 1515"/>
                <a:gd name="T25" fmla="*/ 225425 h 178"/>
                <a:gd name="T26" fmla="*/ 2405063 w 1515"/>
                <a:gd name="T27" fmla="*/ 271463 h 178"/>
                <a:gd name="T28" fmla="*/ 1957388 w 1515"/>
                <a:gd name="T29" fmla="*/ 252413 h 178"/>
                <a:gd name="T30" fmla="*/ 1557338 w 1515"/>
                <a:gd name="T31" fmla="*/ 238125 h 178"/>
                <a:gd name="T32" fmla="*/ 568325 w 1515"/>
                <a:gd name="T33" fmla="*/ 250825 h 178"/>
                <a:gd name="T34" fmla="*/ 311150 w 1515"/>
                <a:gd name="T35" fmla="*/ 263525 h 178"/>
                <a:gd name="T36" fmla="*/ 158750 w 1515"/>
                <a:gd name="T37" fmla="*/ 273050 h 178"/>
                <a:gd name="T38" fmla="*/ 60325 w 1515"/>
                <a:gd name="T39" fmla="*/ 276225 h 178"/>
                <a:gd name="T40" fmla="*/ 0 w 1515"/>
                <a:gd name="T41" fmla="*/ 282575 h 178"/>
                <a:gd name="T42" fmla="*/ 47625 w 1515"/>
                <a:gd name="T43" fmla="*/ 196850 h 178"/>
                <a:gd name="T44" fmla="*/ 82550 w 1515"/>
                <a:gd name="T45" fmla="*/ 123825 h 178"/>
                <a:gd name="T46" fmla="*/ 101600 w 1515"/>
                <a:gd name="T47" fmla="*/ 53975 h 178"/>
                <a:gd name="T48" fmla="*/ 92075 w 1515"/>
                <a:gd name="T49" fmla="*/ 9525 h 1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15"/>
                <a:gd name="T76" fmla="*/ 0 h 178"/>
                <a:gd name="T77" fmla="*/ 1515 w 1515"/>
                <a:gd name="T78" fmla="*/ 178 h 1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15" h="178">
                  <a:moveTo>
                    <a:pt x="58" y="6"/>
                  </a:moveTo>
                  <a:lnTo>
                    <a:pt x="165" y="15"/>
                  </a:lnTo>
                  <a:lnTo>
                    <a:pt x="324" y="18"/>
                  </a:lnTo>
                  <a:lnTo>
                    <a:pt x="552" y="21"/>
                  </a:lnTo>
                  <a:lnTo>
                    <a:pt x="870" y="20"/>
                  </a:lnTo>
                  <a:lnTo>
                    <a:pt x="1198" y="16"/>
                  </a:lnTo>
                  <a:lnTo>
                    <a:pt x="1344" y="8"/>
                  </a:lnTo>
                  <a:lnTo>
                    <a:pt x="1420" y="0"/>
                  </a:lnTo>
                  <a:lnTo>
                    <a:pt x="1422" y="36"/>
                  </a:lnTo>
                  <a:lnTo>
                    <a:pt x="1440" y="66"/>
                  </a:lnTo>
                  <a:lnTo>
                    <a:pt x="1462" y="92"/>
                  </a:lnTo>
                  <a:lnTo>
                    <a:pt x="1488" y="120"/>
                  </a:lnTo>
                  <a:lnTo>
                    <a:pt x="1500" y="142"/>
                  </a:lnTo>
                  <a:lnTo>
                    <a:pt x="1515" y="171"/>
                  </a:lnTo>
                  <a:lnTo>
                    <a:pt x="1233" y="159"/>
                  </a:lnTo>
                  <a:lnTo>
                    <a:pt x="981" y="150"/>
                  </a:lnTo>
                  <a:lnTo>
                    <a:pt x="358" y="158"/>
                  </a:lnTo>
                  <a:lnTo>
                    <a:pt x="196" y="166"/>
                  </a:lnTo>
                  <a:lnTo>
                    <a:pt x="100" y="172"/>
                  </a:lnTo>
                  <a:lnTo>
                    <a:pt x="38" y="174"/>
                  </a:lnTo>
                  <a:lnTo>
                    <a:pt x="0" y="178"/>
                  </a:lnTo>
                  <a:lnTo>
                    <a:pt x="30" y="124"/>
                  </a:lnTo>
                  <a:lnTo>
                    <a:pt x="52" y="78"/>
                  </a:lnTo>
                  <a:lnTo>
                    <a:pt x="64" y="34"/>
                  </a:lnTo>
                  <a:lnTo>
                    <a:pt x="58" y="6"/>
                  </a:lnTo>
                  <a:close/>
                </a:path>
              </a:pathLst>
            </a:custGeom>
            <a:solidFill>
              <a:srgbClr val="C0C0C0"/>
            </a:solidFill>
            <a:ln w="9525" cap="flat" cmpd="sng">
              <a:solidFill>
                <a:schemeClr val="tx1"/>
              </a:solidFill>
              <a:prstDash val="solid"/>
              <a:round/>
              <a:headEnd/>
              <a:tailEnd/>
            </a:ln>
          </p:spPr>
          <p:txBody>
            <a:bodyPr/>
            <a:lstStyle/>
            <a:p>
              <a:endParaRPr lang="en-US" dirty="0"/>
            </a:p>
          </p:txBody>
        </p:sp>
        <p:grpSp>
          <p:nvGrpSpPr>
            <p:cNvPr id="188014" name="Group 386"/>
            <p:cNvGrpSpPr>
              <a:grpSpLocks/>
            </p:cNvGrpSpPr>
            <p:nvPr/>
          </p:nvGrpSpPr>
          <p:grpSpPr bwMode="auto">
            <a:xfrm>
              <a:off x="2519367" y="4754562"/>
              <a:ext cx="1647827" cy="1590675"/>
              <a:chOff x="1825" y="3359"/>
              <a:chExt cx="1022" cy="1046"/>
            </a:xfrm>
          </p:grpSpPr>
          <p:sp>
            <p:nvSpPr>
              <p:cNvPr id="187540" name="Oval 387"/>
              <p:cNvSpPr>
                <a:spLocks noChangeArrowheads="1"/>
              </p:cNvSpPr>
              <p:nvPr/>
            </p:nvSpPr>
            <p:spPr bwMode="auto">
              <a:xfrm>
                <a:off x="1902" y="3456"/>
                <a:ext cx="945" cy="942"/>
              </a:xfrm>
              <a:prstGeom prst="ellipse">
                <a:avLst/>
              </a:prstGeom>
              <a:solidFill>
                <a:schemeClr val="bg1"/>
              </a:solidFill>
              <a:ln w="9525">
                <a:solidFill>
                  <a:schemeClr val="tx1"/>
                </a:solidFill>
                <a:round/>
                <a:headEnd/>
                <a:tailEnd/>
              </a:ln>
            </p:spPr>
            <p:txBody>
              <a:bodyPr wrap="none" anchor="ctr"/>
              <a:lstStyle/>
              <a:p>
                <a:endParaRPr lang="en-US" dirty="0">
                  <a:latin typeface="Calibri" pitchFamily="34" charset="0"/>
                </a:endParaRPr>
              </a:p>
            </p:txBody>
          </p:sp>
          <p:sp>
            <p:nvSpPr>
              <p:cNvPr id="187541" name="Oval 388"/>
              <p:cNvSpPr>
                <a:spLocks noChangeArrowheads="1"/>
              </p:cNvSpPr>
              <p:nvPr/>
            </p:nvSpPr>
            <p:spPr bwMode="auto">
              <a:xfrm>
                <a:off x="2148" y="3705"/>
                <a:ext cx="456" cy="447"/>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542" name="Oval 389"/>
              <p:cNvSpPr>
                <a:spLocks noChangeArrowheads="1"/>
              </p:cNvSpPr>
              <p:nvPr/>
            </p:nvSpPr>
            <p:spPr bwMode="auto">
              <a:xfrm>
                <a:off x="2316" y="3870"/>
                <a:ext cx="117" cy="114"/>
              </a:xfrm>
              <a:prstGeom prst="ellipse">
                <a:avLst/>
              </a:prstGeom>
              <a:solidFill>
                <a:schemeClr val="tx1"/>
              </a:solidFill>
              <a:ln w="9525">
                <a:solidFill>
                  <a:schemeClr val="tx1"/>
                </a:solidFill>
                <a:round/>
                <a:headEnd/>
                <a:tailEnd/>
              </a:ln>
            </p:spPr>
            <p:txBody>
              <a:bodyPr wrap="none" anchor="ctr"/>
              <a:lstStyle/>
              <a:p>
                <a:endParaRPr lang="en-US" dirty="0">
                  <a:latin typeface="Calibri" pitchFamily="34" charset="0"/>
                </a:endParaRPr>
              </a:p>
            </p:txBody>
          </p:sp>
          <p:sp>
            <p:nvSpPr>
              <p:cNvPr id="187543" name="Oval 390"/>
              <p:cNvSpPr>
                <a:spLocks noChangeArrowheads="1"/>
              </p:cNvSpPr>
              <p:nvPr/>
            </p:nvSpPr>
            <p:spPr bwMode="auto">
              <a:xfrm>
                <a:off x="2241" y="3795"/>
                <a:ext cx="267" cy="261"/>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544" name="Oval 391"/>
              <p:cNvSpPr>
                <a:spLocks noChangeArrowheads="1"/>
              </p:cNvSpPr>
              <p:nvPr/>
            </p:nvSpPr>
            <p:spPr bwMode="auto">
              <a:xfrm>
                <a:off x="2223" y="3780"/>
                <a:ext cx="300" cy="294"/>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sp>
            <p:nvSpPr>
              <p:cNvPr id="187545" name="AutoShape 392"/>
              <p:cNvSpPr>
                <a:spLocks noChangeArrowheads="1"/>
              </p:cNvSpPr>
              <p:nvPr/>
            </p:nvSpPr>
            <p:spPr bwMode="auto">
              <a:xfrm>
                <a:off x="2361" y="3733"/>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46" name="AutoShape 393"/>
              <p:cNvSpPr>
                <a:spLocks noChangeArrowheads="1"/>
              </p:cNvSpPr>
              <p:nvPr/>
            </p:nvSpPr>
            <p:spPr bwMode="auto">
              <a:xfrm>
                <a:off x="2361" y="4099"/>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47" name="AutoShape 394"/>
              <p:cNvSpPr>
                <a:spLocks noChangeArrowheads="1"/>
              </p:cNvSpPr>
              <p:nvPr/>
            </p:nvSpPr>
            <p:spPr bwMode="auto">
              <a:xfrm>
                <a:off x="2545" y="391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48" name="AutoShape 395"/>
              <p:cNvSpPr>
                <a:spLocks noChangeArrowheads="1"/>
              </p:cNvSpPr>
              <p:nvPr/>
            </p:nvSpPr>
            <p:spPr bwMode="auto">
              <a:xfrm>
                <a:off x="2171" y="391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49" name="AutoShape 396"/>
              <p:cNvSpPr>
                <a:spLocks noChangeArrowheads="1"/>
              </p:cNvSpPr>
              <p:nvPr/>
            </p:nvSpPr>
            <p:spPr bwMode="auto">
              <a:xfrm>
                <a:off x="2449" y="3758"/>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0" name="AutoShape 397"/>
              <p:cNvSpPr>
                <a:spLocks noChangeArrowheads="1"/>
              </p:cNvSpPr>
              <p:nvPr/>
            </p:nvSpPr>
            <p:spPr bwMode="auto">
              <a:xfrm>
                <a:off x="2519" y="3824"/>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1" name="AutoShape 398"/>
              <p:cNvSpPr>
                <a:spLocks noChangeArrowheads="1"/>
              </p:cNvSpPr>
              <p:nvPr/>
            </p:nvSpPr>
            <p:spPr bwMode="auto">
              <a:xfrm>
                <a:off x="2274" y="3754"/>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2" name="AutoShape 399"/>
              <p:cNvSpPr>
                <a:spLocks noChangeArrowheads="1"/>
              </p:cNvSpPr>
              <p:nvPr/>
            </p:nvSpPr>
            <p:spPr bwMode="auto">
              <a:xfrm>
                <a:off x="2203" y="382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3" name="AutoShape 400"/>
              <p:cNvSpPr>
                <a:spLocks noChangeArrowheads="1"/>
              </p:cNvSpPr>
              <p:nvPr/>
            </p:nvSpPr>
            <p:spPr bwMode="auto">
              <a:xfrm>
                <a:off x="2524" y="400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4" name="AutoShape 401"/>
              <p:cNvSpPr>
                <a:spLocks noChangeArrowheads="1"/>
              </p:cNvSpPr>
              <p:nvPr/>
            </p:nvSpPr>
            <p:spPr bwMode="auto">
              <a:xfrm>
                <a:off x="2454" y="407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5" name="AutoShape 402"/>
              <p:cNvSpPr>
                <a:spLocks noChangeArrowheads="1"/>
              </p:cNvSpPr>
              <p:nvPr/>
            </p:nvSpPr>
            <p:spPr bwMode="auto">
              <a:xfrm>
                <a:off x="2195" y="4009"/>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6" name="AutoShape 403"/>
              <p:cNvSpPr>
                <a:spLocks noChangeArrowheads="1"/>
              </p:cNvSpPr>
              <p:nvPr/>
            </p:nvSpPr>
            <p:spPr bwMode="auto">
              <a:xfrm>
                <a:off x="2266" y="4075"/>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7" name="AutoShape 404"/>
              <p:cNvSpPr>
                <a:spLocks noChangeArrowheads="1"/>
              </p:cNvSpPr>
              <p:nvPr/>
            </p:nvSpPr>
            <p:spPr bwMode="auto">
              <a:xfrm>
                <a:off x="2292" y="3846"/>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8" name="AutoShape 405"/>
              <p:cNvSpPr>
                <a:spLocks noChangeArrowheads="1"/>
              </p:cNvSpPr>
              <p:nvPr/>
            </p:nvSpPr>
            <p:spPr bwMode="auto">
              <a:xfrm>
                <a:off x="2425" y="385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59" name="AutoShape 406"/>
              <p:cNvSpPr>
                <a:spLocks noChangeArrowheads="1"/>
              </p:cNvSpPr>
              <p:nvPr/>
            </p:nvSpPr>
            <p:spPr bwMode="auto">
              <a:xfrm>
                <a:off x="2426" y="3982"/>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60" name="AutoShape 407"/>
              <p:cNvSpPr>
                <a:spLocks noChangeArrowheads="1"/>
              </p:cNvSpPr>
              <p:nvPr/>
            </p:nvSpPr>
            <p:spPr bwMode="auto">
              <a:xfrm>
                <a:off x="2295" y="3980"/>
                <a:ext cx="29" cy="27"/>
              </a:xfrm>
              <a:prstGeom prst="hexagon">
                <a:avLst>
                  <a:gd name="adj" fmla="val 26852"/>
                  <a:gd name="vf" fmla="val 115470"/>
                </a:avLst>
              </a:prstGeom>
              <a:noFill/>
              <a:ln w="9525">
                <a:solidFill>
                  <a:schemeClr val="tx1"/>
                </a:solidFill>
                <a:miter lim="800000"/>
                <a:headEnd/>
                <a:tailEnd/>
              </a:ln>
            </p:spPr>
            <p:txBody>
              <a:bodyPr wrap="none" anchor="ctr"/>
              <a:lstStyle/>
              <a:p>
                <a:endParaRPr lang="en-US" dirty="0">
                  <a:latin typeface="Calibri" pitchFamily="34" charset="0"/>
                </a:endParaRPr>
              </a:p>
            </p:txBody>
          </p:sp>
          <p:sp>
            <p:nvSpPr>
              <p:cNvPr id="187561" name="Oval 408"/>
              <p:cNvSpPr>
                <a:spLocks noChangeArrowheads="1"/>
              </p:cNvSpPr>
              <p:nvPr/>
            </p:nvSpPr>
            <p:spPr bwMode="auto">
              <a:xfrm>
                <a:off x="2136" y="3694"/>
                <a:ext cx="480" cy="470"/>
              </a:xfrm>
              <a:prstGeom prst="ellipse">
                <a:avLst/>
              </a:prstGeom>
              <a:noFill/>
              <a:ln w="9525">
                <a:solidFill>
                  <a:schemeClr val="tx1"/>
                </a:solidFill>
                <a:round/>
                <a:headEnd/>
                <a:tailEnd/>
              </a:ln>
            </p:spPr>
            <p:txBody>
              <a:bodyPr wrap="none" anchor="ctr"/>
              <a:lstStyle/>
              <a:p>
                <a:endParaRPr lang="en-US" dirty="0">
                  <a:latin typeface="Calibri" pitchFamily="34" charset="0"/>
                </a:endParaRPr>
              </a:p>
            </p:txBody>
          </p:sp>
          <p:grpSp>
            <p:nvGrpSpPr>
              <p:cNvPr id="188015" name="Group 409"/>
              <p:cNvGrpSpPr>
                <a:grpSpLocks/>
              </p:cNvGrpSpPr>
              <p:nvPr/>
            </p:nvGrpSpPr>
            <p:grpSpPr bwMode="auto">
              <a:xfrm>
                <a:off x="2338" y="3450"/>
                <a:ext cx="352" cy="91"/>
                <a:chOff x="2221" y="1458"/>
                <a:chExt cx="352" cy="91"/>
              </a:xfrm>
            </p:grpSpPr>
            <p:grpSp>
              <p:nvGrpSpPr>
                <p:cNvPr id="188016" name="Group 410"/>
                <p:cNvGrpSpPr>
                  <a:grpSpLocks/>
                </p:cNvGrpSpPr>
                <p:nvPr/>
              </p:nvGrpSpPr>
              <p:grpSpPr bwMode="auto">
                <a:xfrm>
                  <a:off x="2221" y="1458"/>
                  <a:ext cx="170" cy="33"/>
                  <a:chOff x="2221" y="1458"/>
                  <a:chExt cx="170" cy="33"/>
                </a:xfrm>
              </p:grpSpPr>
              <p:sp>
                <p:nvSpPr>
                  <p:cNvPr id="187613" name="Freeform 411"/>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14" name="Freeform 412"/>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17" name="Group 413"/>
                <p:cNvGrpSpPr>
                  <a:grpSpLocks/>
                </p:cNvGrpSpPr>
                <p:nvPr/>
              </p:nvGrpSpPr>
              <p:grpSpPr bwMode="auto">
                <a:xfrm rot="1356018">
                  <a:off x="2403" y="1516"/>
                  <a:ext cx="170" cy="33"/>
                  <a:chOff x="2221" y="1458"/>
                  <a:chExt cx="170" cy="33"/>
                </a:xfrm>
              </p:grpSpPr>
              <p:sp>
                <p:nvSpPr>
                  <p:cNvPr id="187611" name="Freeform 414"/>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12" name="Freeform 415"/>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8018" name="Group 416"/>
              <p:cNvGrpSpPr>
                <a:grpSpLocks/>
              </p:cNvGrpSpPr>
              <p:nvPr/>
            </p:nvGrpSpPr>
            <p:grpSpPr bwMode="auto">
              <a:xfrm rot="2864426">
                <a:off x="2611" y="3690"/>
                <a:ext cx="352" cy="91"/>
                <a:chOff x="2221" y="1458"/>
                <a:chExt cx="352" cy="91"/>
              </a:xfrm>
            </p:grpSpPr>
            <p:grpSp>
              <p:nvGrpSpPr>
                <p:cNvPr id="188019" name="Group 417"/>
                <p:cNvGrpSpPr>
                  <a:grpSpLocks/>
                </p:cNvGrpSpPr>
                <p:nvPr/>
              </p:nvGrpSpPr>
              <p:grpSpPr bwMode="auto">
                <a:xfrm>
                  <a:off x="2221" y="1458"/>
                  <a:ext cx="170" cy="33"/>
                  <a:chOff x="2221" y="1458"/>
                  <a:chExt cx="170" cy="33"/>
                </a:xfrm>
              </p:grpSpPr>
              <p:sp>
                <p:nvSpPr>
                  <p:cNvPr id="187607" name="Freeform 41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08" name="Freeform 41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20" name="Group 420"/>
                <p:cNvGrpSpPr>
                  <a:grpSpLocks/>
                </p:cNvGrpSpPr>
                <p:nvPr/>
              </p:nvGrpSpPr>
              <p:grpSpPr bwMode="auto">
                <a:xfrm rot="1356018">
                  <a:off x="2403" y="1516"/>
                  <a:ext cx="170" cy="33"/>
                  <a:chOff x="2221" y="1458"/>
                  <a:chExt cx="170" cy="33"/>
                </a:xfrm>
              </p:grpSpPr>
              <p:sp>
                <p:nvSpPr>
                  <p:cNvPr id="187605" name="Freeform 421"/>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06" name="Freeform 422"/>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8021" name="Group 423"/>
              <p:cNvGrpSpPr>
                <a:grpSpLocks/>
              </p:cNvGrpSpPr>
              <p:nvPr/>
            </p:nvGrpSpPr>
            <p:grpSpPr bwMode="auto">
              <a:xfrm rot="-2817006">
                <a:off x="1975" y="3489"/>
                <a:ext cx="352" cy="91"/>
                <a:chOff x="2221" y="1458"/>
                <a:chExt cx="352" cy="91"/>
              </a:xfrm>
            </p:grpSpPr>
            <p:grpSp>
              <p:nvGrpSpPr>
                <p:cNvPr id="188022" name="Group 424"/>
                <p:cNvGrpSpPr>
                  <a:grpSpLocks/>
                </p:cNvGrpSpPr>
                <p:nvPr/>
              </p:nvGrpSpPr>
              <p:grpSpPr bwMode="auto">
                <a:xfrm>
                  <a:off x="2221" y="1458"/>
                  <a:ext cx="170" cy="33"/>
                  <a:chOff x="2221" y="1458"/>
                  <a:chExt cx="170" cy="33"/>
                </a:xfrm>
              </p:grpSpPr>
              <p:sp>
                <p:nvSpPr>
                  <p:cNvPr id="187601" name="Freeform 42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02" name="Freeform 42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23" name="Group 427"/>
                <p:cNvGrpSpPr>
                  <a:grpSpLocks/>
                </p:cNvGrpSpPr>
                <p:nvPr/>
              </p:nvGrpSpPr>
              <p:grpSpPr bwMode="auto">
                <a:xfrm rot="1356018">
                  <a:off x="2403" y="1516"/>
                  <a:ext cx="170" cy="33"/>
                  <a:chOff x="2221" y="1458"/>
                  <a:chExt cx="170" cy="33"/>
                </a:xfrm>
              </p:grpSpPr>
              <p:sp>
                <p:nvSpPr>
                  <p:cNvPr id="187599" name="Freeform 428"/>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600" name="Freeform 429"/>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8024" name="Group 430"/>
              <p:cNvGrpSpPr>
                <a:grpSpLocks/>
              </p:cNvGrpSpPr>
              <p:nvPr/>
            </p:nvGrpSpPr>
            <p:grpSpPr bwMode="auto">
              <a:xfrm rot="-5693849">
                <a:off x="1759" y="3778"/>
                <a:ext cx="352" cy="91"/>
                <a:chOff x="2221" y="1458"/>
                <a:chExt cx="352" cy="91"/>
              </a:xfrm>
            </p:grpSpPr>
            <p:grpSp>
              <p:nvGrpSpPr>
                <p:cNvPr id="188025" name="Group 431"/>
                <p:cNvGrpSpPr>
                  <a:grpSpLocks/>
                </p:cNvGrpSpPr>
                <p:nvPr/>
              </p:nvGrpSpPr>
              <p:grpSpPr bwMode="auto">
                <a:xfrm>
                  <a:off x="2221" y="1458"/>
                  <a:ext cx="170" cy="33"/>
                  <a:chOff x="2221" y="1458"/>
                  <a:chExt cx="170" cy="33"/>
                </a:xfrm>
              </p:grpSpPr>
              <p:sp>
                <p:nvSpPr>
                  <p:cNvPr id="187595" name="Freeform 43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96" name="Freeform 43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26" name="Group 434"/>
                <p:cNvGrpSpPr>
                  <a:grpSpLocks/>
                </p:cNvGrpSpPr>
                <p:nvPr/>
              </p:nvGrpSpPr>
              <p:grpSpPr bwMode="auto">
                <a:xfrm rot="1356018">
                  <a:off x="2403" y="1516"/>
                  <a:ext cx="170" cy="33"/>
                  <a:chOff x="2221" y="1458"/>
                  <a:chExt cx="170" cy="33"/>
                </a:xfrm>
              </p:grpSpPr>
              <p:sp>
                <p:nvSpPr>
                  <p:cNvPr id="187593" name="Freeform 435"/>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94" name="Freeform 436"/>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8027" name="Group 437"/>
              <p:cNvGrpSpPr>
                <a:grpSpLocks/>
              </p:cNvGrpSpPr>
              <p:nvPr/>
            </p:nvGrpSpPr>
            <p:grpSpPr bwMode="auto">
              <a:xfrm rot="-8478795">
                <a:off x="1825" y="4134"/>
                <a:ext cx="352" cy="91"/>
                <a:chOff x="2221" y="1458"/>
                <a:chExt cx="352" cy="91"/>
              </a:xfrm>
            </p:grpSpPr>
            <p:grpSp>
              <p:nvGrpSpPr>
                <p:cNvPr id="188028" name="Group 438"/>
                <p:cNvGrpSpPr>
                  <a:grpSpLocks/>
                </p:cNvGrpSpPr>
                <p:nvPr/>
              </p:nvGrpSpPr>
              <p:grpSpPr bwMode="auto">
                <a:xfrm>
                  <a:off x="2221" y="1458"/>
                  <a:ext cx="170" cy="33"/>
                  <a:chOff x="2221" y="1458"/>
                  <a:chExt cx="170" cy="33"/>
                </a:xfrm>
              </p:grpSpPr>
              <p:sp>
                <p:nvSpPr>
                  <p:cNvPr id="187589" name="Freeform 43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90" name="Freeform 44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8029" name="Group 441"/>
                <p:cNvGrpSpPr>
                  <a:grpSpLocks/>
                </p:cNvGrpSpPr>
                <p:nvPr/>
              </p:nvGrpSpPr>
              <p:grpSpPr bwMode="auto">
                <a:xfrm rot="1356018">
                  <a:off x="2403" y="1516"/>
                  <a:ext cx="170" cy="33"/>
                  <a:chOff x="2221" y="1458"/>
                  <a:chExt cx="170" cy="33"/>
                </a:xfrm>
              </p:grpSpPr>
              <p:sp>
                <p:nvSpPr>
                  <p:cNvPr id="187587" name="Freeform 442"/>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88" name="Freeform 443"/>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8030" name="Group 444"/>
              <p:cNvGrpSpPr>
                <a:grpSpLocks/>
              </p:cNvGrpSpPr>
              <p:nvPr/>
            </p:nvGrpSpPr>
            <p:grpSpPr bwMode="auto">
              <a:xfrm rot="5729847">
                <a:off x="2622" y="4055"/>
                <a:ext cx="352" cy="91"/>
                <a:chOff x="2221" y="1458"/>
                <a:chExt cx="352" cy="91"/>
              </a:xfrm>
            </p:grpSpPr>
            <p:grpSp>
              <p:nvGrpSpPr>
                <p:cNvPr id="188031" name="Group 445"/>
                <p:cNvGrpSpPr>
                  <a:grpSpLocks/>
                </p:cNvGrpSpPr>
                <p:nvPr/>
              </p:nvGrpSpPr>
              <p:grpSpPr bwMode="auto">
                <a:xfrm>
                  <a:off x="2221" y="1458"/>
                  <a:ext cx="170" cy="33"/>
                  <a:chOff x="2221" y="1458"/>
                  <a:chExt cx="170" cy="33"/>
                </a:xfrm>
              </p:grpSpPr>
              <p:sp>
                <p:nvSpPr>
                  <p:cNvPr id="187583" name="Freeform 44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84" name="Freeform 44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392" name="Group 448"/>
                <p:cNvGrpSpPr>
                  <a:grpSpLocks/>
                </p:cNvGrpSpPr>
                <p:nvPr/>
              </p:nvGrpSpPr>
              <p:grpSpPr bwMode="auto">
                <a:xfrm rot="1356018">
                  <a:off x="2403" y="1516"/>
                  <a:ext cx="170" cy="33"/>
                  <a:chOff x="2221" y="1458"/>
                  <a:chExt cx="170" cy="33"/>
                </a:xfrm>
              </p:grpSpPr>
              <p:sp>
                <p:nvSpPr>
                  <p:cNvPr id="187581" name="Freeform 44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82" name="Freeform 45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393" name="Group 451"/>
              <p:cNvGrpSpPr>
                <a:grpSpLocks/>
              </p:cNvGrpSpPr>
              <p:nvPr/>
            </p:nvGrpSpPr>
            <p:grpSpPr bwMode="auto">
              <a:xfrm rot="8492915">
                <a:off x="2363" y="4306"/>
                <a:ext cx="352" cy="91"/>
                <a:chOff x="2221" y="1458"/>
                <a:chExt cx="352" cy="91"/>
              </a:xfrm>
            </p:grpSpPr>
            <p:grpSp>
              <p:nvGrpSpPr>
                <p:cNvPr id="187396" name="Group 452"/>
                <p:cNvGrpSpPr>
                  <a:grpSpLocks/>
                </p:cNvGrpSpPr>
                <p:nvPr/>
              </p:nvGrpSpPr>
              <p:grpSpPr bwMode="auto">
                <a:xfrm>
                  <a:off x="2221" y="1458"/>
                  <a:ext cx="170" cy="33"/>
                  <a:chOff x="2221" y="1458"/>
                  <a:chExt cx="170" cy="33"/>
                </a:xfrm>
              </p:grpSpPr>
              <p:sp>
                <p:nvSpPr>
                  <p:cNvPr id="187577" name="Freeform 453"/>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78" name="Freeform 454"/>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nvGrpSpPr>
                <p:cNvPr id="187398" name="Group 455"/>
                <p:cNvGrpSpPr>
                  <a:grpSpLocks/>
                </p:cNvGrpSpPr>
                <p:nvPr/>
              </p:nvGrpSpPr>
              <p:grpSpPr bwMode="auto">
                <a:xfrm rot="1356018">
                  <a:off x="2403" y="1516"/>
                  <a:ext cx="170" cy="33"/>
                  <a:chOff x="2221" y="1458"/>
                  <a:chExt cx="170" cy="33"/>
                </a:xfrm>
              </p:grpSpPr>
              <p:sp>
                <p:nvSpPr>
                  <p:cNvPr id="187575" name="Freeform 456"/>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76" name="Freeform 457"/>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grpSp>
            <p:nvGrpSpPr>
              <p:cNvPr id="187401" name="Group 458"/>
              <p:cNvGrpSpPr>
                <a:grpSpLocks/>
              </p:cNvGrpSpPr>
              <p:nvPr/>
            </p:nvGrpSpPr>
            <p:grpSpPr bwMode="auto">
              <a:xfrm rot="-9924237">
                <a:off x="2124" y="4342"/>
                <a:ext cx="170" cy="33"/>
                <a:chOff x="2221" y="1458"/>
                <a:chExt cx="170" cy="33"/>
              </a:xfrm>
            </p:grpSpPr>
            <p:sp>
              <p:nvSpPr>
                <p:cNvPr id="187571" name="Freeform 459"/>
                <p:cNvSpPr>
                  <a:spLocks/>
                </p:cNvSpPr>
                <p:nvPr/>
              </p:nvSpPr>
              <p:spPr bwMode="auto">
                <a:xfrm>
                  <a:off x="2221" y="145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sp>
              <p:nvSpPr>
                <p:cNvPr id="187572" name="Freeform 460"/>
                <p:cNvSpPr>
                  <a:spLocks/>
                </p:cNvSpPr>
                <p:nvPr/>
              </p:nvSpPr>
              <p:spPr bwMode="auto">
                <a:xfrm rot="695153">
                  <a:off x="2317" y="1468"/>
                  <a:ext cx="74" cy="23"/>
                </a:xfrm>
                <a:custGeom>
                  <a:avLst/>
                  <a:gdLst>
                    <a:gd name="T0" fmla="*/ 2 w 74"/>
                    <a:gd name="T1" fmla="*/ 23 h 23"/>
                    <a:gd name="T2" fmla="*/ 38 w 74"/>
                    <a:gd name="T3" fmla="*/ 20 h 23"/>
                    <a:gd name="T4" fmla="*/ 74 w 74"/>
                    <a:gd name="T5" fmla="*/ 23 h 23"/>
                    <a:gd name="T6" fmla="*/ 74 w 74"/>
                    <a:gd name="T7" fmla="*/ 3 h 23"/>
                    <a:gd name="T8" fmla="*/ 38 w 74"/>
                    <a:gd name="T9" fmla="*/ 0 h 23"/>
                    <a:gd name="T10" fmla="*/ 0 w 74"/>
                    <a:gd name="T11" fmla="*/ 3 h 23"/>
                    <a:gd name="T12" fmla="*/ 2 w 74"/>
                    <a:gd name="T13" fmla="*/ 23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sp>
            <p:nvSpPr>
              <p:cNvPr id="187570" name="Freeform 461"/>
              <p:cNvSpPr>
                <a:spLocks/>
              </p:cNvSpPr>
              <p:nvPr/>
            </p:nvSpPr>
            <p:spPr bwMode="auto">
              <a:xfrm rot="-10392840">
                <a:off x="2298" y="4378"/>
                <a:ext cx="60" cy="27"/>
              </a:xfrm>
              <a:custGeom>
                <a:avLst/>
                <a:gdLst>
                  <a:gd name="T0" fmla="*/ 2 w 74"/>
                  <a:gd name="T1" fmla="*/ 27 h 23"/>
                  <a:gd name="T2" fmla="*/ 31 w 74"/>
                  <a:gd name="T3" fmla="*/ 23 h 23"/>
                  <a:gd name="T4" fmla="*/ 60 w 74"/>
                  <a:gd name="T5" fmla="*/ 27 h 23"/>
                  <a:gd name="T6" fmla="*/ 60 w 74"/>
                  <a:gd name="T7" fmla="*/ 4 h 23"/>
                  <a:gd name="T8" fmla="*/ 31 w 74"/>
                  <a:gd name="T9" fmla="*/ 0 h 23"/>
                  <a:gd name="T10" fmla="*/ 0 w 74"/>
                  <a:gd name="T11" fmla="*/ 4 h 23"/>
                  <a:gd name="T12" fmla="*/ 2 w 74"/>
                  <a:gd name="T13" fmla="*/ 27 h 23"/>
                  <a:gd name="T14" fmla="*/ 0 60000 65536"/>
                  <a:gd name="T15" fmla="*/ 0 60000 65536"/>
                  <a:gd name="T16" fmla="*/ 0 60000 65536"/>
                  <a:gd name="T17" fmla="*/ 0 60000 65536"/>
                  <a:gd name="T18" fmla="*/ 0 60000 65536"/>
                  <a:gd name="T19" fmla="*/ 0 60000 65536"/>
                  <a:gd name="T20" fmla="*/ 0 60000 65536"/>
                  <a:gd name="T21" fmla="*/ 0 w 74"/>
                  <a:gd name="T22" fmla="*/ 0 h 23"/>
                  <a:gd name="T23" fmla="*/ 74 w 7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3">
                    <a:moveTo>
                      <a:pt x="2" y="23"/>
                    </a:moveTo>
                    <a:lnTo>
                      <a:pt x="38" y="20"/>
                    </a:lnTo>
                    <a:lnTo>
                      <a:pt x="74" y="23"/>
                    </a:lnTo>
                    <a:lnTo>
                      <a:pt x="74" y="3"/>
                    </a:lnTo>
                    <a:lnTo>
                      <a:pt x="38" y="0"/>
                    </a:lnTo>
                    <a:lnTo>
                      <a:pt x="0" y="3"/>
                    </a:lnTo>
                    <a:lnTo>
                      <a:pt x="2" y="23"/>
                    </a:lnTo>
                    <a:close/>
                  </a:path>
                </a:pathLst>
              </a:custGeom>
              <a:solidFill>
                <a:schemeClr val="bg1"/>
              </a:solidFill>
              <a:ln w="9525" cap="flat" cmpd="sng">
                <a:solidFill>
                  <a:schemeClr val="tx1"/>
                </a:solidFill>
                <a:prstDash val="solid"/>
                <a:round/>
                <a:headEnd/>
                <a:tailEnd/>
              </a:ln>
            </p:spPr>
            <p:txBody>
              <a:bodyPr/>
              <a:lstStyle/>
              <a:p>
                <a:endParaRPr lang="en-US" dirty="0"/>
              </a:p>
            </p:txBody>
          </p:sp>
        </p:gr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524</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Patrol Checklist (AKA Trip Ticket)</a:t>
            </a:r>
            <a:endParaRPr lang="en-US" sz="1600" dirty="0" smtClean="0">
              <a:latin typeface="Arial" pitchFamily="34" charset="0"/>
              <a:cs typeface="Arial" pitchFamily="34" charset="0"/>
            </a:endParaRPr>
          </a:p>
        </p:txBody>
      </p:sp>
      <p:sp>
        <p:nvSpPr>
          <p:cNvPr id="1873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grpSp>
        <p:nvGrpSpPr>
          <p:cNvPr id="11" name="Group 10"/>
          <p:cNvGrpSpPr/>
          <p:nvPr/>
        </p:nvGrpSpPr>
        <p:grpSpPr>
          <a:xfrm>
            <a:off x="36408" y="914400"/>
            <a:ext cx="6781800" cy="8084752"/>
            <a:chOff x="36408" y="914400"/>
            <a:chExt cx="6781800" cy="8084752"/>
          </a:xfrm>
        </p:grpSpPr>
        <p:sp>
          <p:nvSpPr>
            <p:cNvPr id="392194" name="Line 2"/>
            <p:cNvSpPr>
              <a:spLocks noChangeShapeType="1"/>
            </p:cNvSpPr>
            <p:nvPr/>
          </p:nvSpPr>
          <p:spPr bwMode="auto">
            <a:xfrm>
              <a:off x="1160463" y="914400"/>
              <a:ext cx="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92195" name="Picture 3"/>
            <p:cNvPicPr>
              <a:picLocks noChangeAspect="1" noChangeArrowheads="1"/>
            </p:cNvPicPr>
            <p:nvPr/>
          </p:nvPicPr>
          <p:blipFill>
            <a:blip r:embed="rId2" cstate="print"/>
            <a:srcRect/>
            <a:stretch>
              <a:fillRect/>
            </a:stretch>
          </p:blipFill>
          <p:spPr bwMode="auto">
            <a:xfrm>
              <a:off x="36408" y="998152"/>
              <a:ext cx="6781800" cy="8001000"/>
            </a:xfrm>
            <a:prstGeom prst="rect">
              <a:avLst/>
            </a:prstGeom>
            <a:noFill/>
            <a:ln w="9525">
              <a:noFill/>
              <a:miter lim="800000"/>
              <a:headEnd/>
              <a:tailEnd/>
            </a:ln>
            <a:effectLst/>
          </p:spPr>
        </p:pic>
        <p:sp>
          <p:nvSpPr>
            <p:cNvPr id="6" name="TextBox 5"/>
            <p:cNvSpPr txBox="1"/>
            <p:nvPr/>
          </p:nvSpPr>
          <p:spPr>
            <a:xfrm>
              <a:off x="4437601" y="5651956"/>
              <a:ext cx="896399" cy="215444"/>
            </a:xfrm>
            <a:prstGeom prst="rect">
              <a:avLst/>
            </a:prstGeom>
            <a:noFill/>
          </p:spPr>
          <p:txBody>
            <a:bodyPr wrap="none" rtlCol="0">
              <a:spAutoFit/>
            </a:bodyPr>
            <a:lstStyle/>
            <a:p>
              <a:r>
                <a:rPr lang="en-US" sz="800" b="1" u="sng" dirty="0" smtClean="0"/>
                <a:t>COMMO PLAN</a:t>
              </a:r>
              <a:endParaRPr lang="en-US" sz="800" b="1" u="sng" dirty="0"/>
            </a:p>
          </p:txBody>
        </p:sp>
        <p:sp>
          <p:nvSpPr>
            <p:cNvPr id="7" name="TextBox 6"/>
            <p:cNvSpPr txBox="1"/>
            <p:nvPr/>
          </p:nvSpPr>
          <p:spPr>
            <a:xfrm>
              <a:off x="4389796" y="5966192"/>
              <a:ext cx="258404" cy="815608"/>
            </a:xfrm>
            <a:prstGeom prst="rect">
              <a:avLst/>
            </a:prstGeom>
            <a:noFill/>
          </p:spPr>
          <p:txBody>
            <a:bodyPr wrap="none" rtlCol="0">
              <a:spAutoFit/>
            </a:bodyPr>
            <a:lstStyle/>
            <a:p>
              <a:pPr>
                <a:spcAft>
                  <a:spcPts val="600"/>
                </a:spcAft>
              </a:pPr>
              <a:r>
                <a:rPr lang="en-US" sz="800" dirty="0" smtClean="0"/>
                <a:t>P</a:t>
              </a:r>
            </a:p>
            <a:p>
              <a:pPr>
                <a:spcAft>
                  <a:spcPts val="600"/>
                </a:spcAft>
              </a:pPr>
              <a:r>
                <a:rPr lang="en-US" sz="800" dirty="0" smtClean="0"/>
                <a:t>A</a:t>
              </a:r>
            </a:p>
            <a:p>
              <a:pPr>
                <a:spcAft>
                  <a:spcPts val="600"/>
                </a:spcAft>
              </a:pPr>
              <a:r>
                <a:rPr lang="en-US" sz="800" dirty="0" smtClean="0"/>
                <a:t>C</a:t>
              </a:r>
            </a:p>
            <a:p>
              <a:pPr>
                <a:spcBef>
                  <a:spcPts val="0"/>
                </a:spcBef>
                <a:spcAft>
                  <a:spcPts val="600"/>
                </a:spcAft>
              </a:pPr>
              <a:r>
                <a:rPr lang="en-US" sz="800" dirty="0" smtClean="0"/>
                <a:t>E</a:t>
              </a:r>
              <a:endParaRPr lang="en-US" sz="800" dirty="0"/>
            </a:p>
          </p:txBody>
        </p:sp>
        <p:sp>
          <p:nvSpPr>
            <p:cNvPr id="8" name="TextBox 7"/>
            <p:cNvSpPr txBox="1"/>
            <p:nvPr/>
          </p:nvSpPr>
          <p:spPr>
            <a:xfrm>
              <a:off x="4953000" y="5791200"/>
              <a:ext cx="1356462" cy="200055"/>
            </a:xfrm>
            <a:prstGeom prst="rect">
              <a:avLst/>
            </a:prstGeom>
            <a:noFill/>
          </p:spPr>
          <p:txBody>
            <a:bodyPr wrap="none" rtlCol="0">
              <a:spAutoFit/>
            </a:bodyPr>
            <a:lstStyle/>
            <a:p>
              <a:r>
                <a:rPr lang="en-US" sz="700" u="sng" dirty="0" smtClean="0"/>
                <a:t>TYPE</a:t>
              </a:r>
              <a:r>
                <a:rPr lang="en-US" sz="700" dirty="0" smtClean="0"/>
                <a:t>	</a:t>
              </a:r>
              <a:r>
                <a:rPr lang="en-US" sz="700" u="sng" dirty="0" smtClean="0"/>
                <a:t>FREQ</a:t>
              </a:r>
              <a:endParaRPr lang="en-US" sz="700" u="sng" dirty="0"/>
            </a:p>
          </p:txBody>
        </p:sp>
        <p:cxnSp>
          <p:nvCxnSpPr>
            <p:cNvPr id="10" name="Straight Connector 9"/>
            <p:cNvCxnSpPr/>
            <p:nvPr/>
          </p:nvCxnSpPr>
          <p:spPr>
            <a:xfrm>
              <a:off x="4343400" y="56388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525</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Fundamentals of Security (1of 2)</a:t>
            </a:r>
            <a:endParaRPr lang="en-US" sz="1600" dirty="0" smtClean="0">
              <a:latin typeface="Arial" pitchFamily="34" charset="0"/>
              <a:cs typeface="Arial" pitchFamily="34" charset="0"/>
            </a:endParaRPr>
          </a:p>
        </p:txBody>
      </p:sp>
      <p:sp>
        <p:nvSpPr>
          <p:cNvPr id="1873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392194" name="Line 2"/>
          <p:cNvSpPr>
            <a:spLocks noChangeShapeType="1"/>
          </p:cNvSpPr>
          <p:nvPr/>
        </p:nvSpPr>
        <p:spPr bwMode="auto">
          <a:xfrm>
            <a:off x="1160463" y="914400"/>
            <a:ext cx="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93218" name="Picture 2"/>
          <p:cNvPicPr>
            <a:picLocks noChangeAspect="1" noChangeArrowheads="1"/>
          </p:cNvPicPr>
          <p:nvPr/>
        </p:nvPicPr>
        <p:blipFill>
          <a:blip r:embed="rId2" cstate="print"/>
          <a:srcRect t="1351"/>
          <a:stretch>
            <a:fillRect/>
          </a:stretch>
        </p:blipFill>
        <p:spPr bwMode="auto">
          <a:xfrm>
            <a:off x="240630" y="1034716"/>
            <a:ext cx="6404812" cy="79087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152400" y="152400"/>
            <a:ext cx="6553200" cy="838200"/>
          </a:xfrm>
          <a:ln>
            <a:solidFill>
              <a:schemeClr val="tx1"/>
            </a:solidFill>
          </a:ln>
        </p:spPr>
        <p:txBody>
          <a:bodyPr/>
          <a:lstStyle/>
          <a:p>
            <a:pPr eaLnBrk="1" hangingPunct="1"/>
            <a:r>
              <a:rPr lang="en-US" sz="1600" b="1" dirty="0" smtClean="0">
                <a:latin typeface="Arial" pitchFamily="34" charset="0"/>
                <a:cs typeface="Arial" pitchFamily="34" charset="0"/>
              </a:rPr>
              <a:t>525</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Movement and Maneuver</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Fundamentals of Security (2 of 2)</a:t>
            </a:r>
            <a:endParaRPr lang="en-US" sz="1600" dirty="0" smtClean="0">
              <a:latin typeface="Arial" pitchFamily="34" charset="0"/>
              <a:cs typeface="Arial" pitchFamily="34" charset="0"/>
            </a:endParaRPr>
          </a:p>
        </p:txBody>
      </p:sp>
      <p:sp>
        <p:nvSpPr>
          <p:cNvPr id="187395"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392194" name="Line 2"/>
          <p:cNvSpPr>
            <a:spLocks noChangeShapeType="1"/>
          </p:cNvSpPr>
          <p:nvPr/>
        </p:nvSpPr>
        <p:spPr bwMode="auto">
          <a:xfrm>
            <a:off x="1160463" y="914400"/>
            <a:ext cx="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94242" name="Picture 2"/>
          <p:cNvPicPr>
            <a:picLocks noChangeAspect="1" noChangeArrowheads="1"/>
          </p:cNvPicPr>
          <p:nvPr/>
        </p:nvPicPr>
        <p:blipFill>
          <a:blip r:embed="rId2" cstate="print"/>
          <a:srcRect t="3756" r="-1826"/>
          <a:stretch>
            <a:fillRect/>
          </a:stretch>
        </p:blipFill>
        <p:spPr bwMode="auto">
          <a:xfrm>
            <a:off x="320840" y="1012658"/>
            <a:ext cx="6312570" cy="781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2" y="3"/>
            <a:ext cx="1982604" cy="761999"/>
          </a:xfrm>
          <a:prstGeom prst="rect">
            <a:avLst/>
          </a:prstGeom>
          <a:noFill/>
          <a:ln w="9525">
            <a:noFill/>
            <a:miter lim="800000"/>
            <a:headEnd/>
            <a:tailEnd/>
          </a:ln>
        </p:spPr>
      </p:pic>
      <p:sp>
        <p:nvSpPr>
          <p:cNvPr id="129026" name="Title 1"/>
          <p:cNvSpPr>
            <a:spLocks noGrp="1"/>
          </p:cNvSpPr>
          <p:nvPr>
            <p:ph type="title"/>
          </p:nvPr>
        </p:nvSpPr>
        <p:spPr/>
        <p:txBody>
          <a:bodyPr/>
          <a:lstStyle/>
          <a:p>
            <a:pPr eaLnBrk="1" hangingPunct="1"/>
            <a:r>
              <a:rPr lang="en-US" b="1" dirty="0" smtClean="0"/>
              <a:t>FORCE PROTECTION</a:t>
            </a:r>
          </a:p>
        </p:txBody>
      </p:sp>
      <p:grpSp>
        <p:nvGrpSpPr>
          <p:cNvPr id="2" name="Group 13"/>
          <p:cNvGrpSpPr/>
          <p:nvPr/>
        </p:nvGrpSpPr>
        <p:grpSpPr>
          <a:xfrm>
            <a:off x="6248400" y="8534400"/>
            <a:ext cx="533400" cy="457200"/>
            <a:chOff x="35343" y="35927"/>
            <a:chExt cx="646457" cy="620982"/>
          </a:xfrm>
        </p:grpSpPr>
        <p:pic>
          <p:nvPicPr>
            <p:cNvPr id="6" name="Picture 40" descr="2HBCT%20Crest83c4fcd6-5c70-45f7-97dc-54f290adea85_03202009_040444_AM.png"/>
            <p:cNvPicPr>
              <a:picLocks noChangeAspect="1"/>
            </p:cNvPicPr>
            <p:nvPr/>
          </p:nvPicPr>
          <p:blipFill>
            <a:blip r:embed="rId3" cstate="print"/>
            <a:srcRect/>
            <a:stretch>
              <a:fillRect/>
            </a:stretch>
          </p:blipFill>
          <p:spPr bwMode="auto">
            <a:xfrm>
              <a:off x="35343" y="35927"/>
              <a:ext cx="375002" cy="471716"/>
            </a:xfrm>
            <a:prstGeom prst="rect">
              <a:avLst/>
            </a:prstGeom>
            <a:noFill/>
            <a:ln w="9525">
              <a:noFill/>
              <a:miter lim="800000"/>
              <a:headEnd/>
              <a:tailEnd/>
            </a:ln>
          </p:spPr>
        </p:pic>
        <p:pic>
          <p:nvPicPr>
            <p:cNvPr id="7" name="Picture 44" descr="3-7cavcre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2340" y="149088"/>
              <a:ext cx="519460" cy="507821"/>
            </a:xfrm>
            <a:prstGeom prst="rect">
              <a:avLst/>
            </a:prstGeom>
            <a:noFill/>
            <a:ln w="9525">
              <a:noFill/>
              <a:miter lim="800000"/>
              <a:headEnd/>
              <a:tailEnd/>
            </a:ln>
          </p:spPr>
        </p:pic>
      </p:grpSp>
      <p:pic>
        <p:nvPicPr>
          <p:cNvPr id="9" name="Picture 8" descr="TKPJG00Z.jpg"/>
          <p:cNvPicPr>
            <a:picLocks noChangeAspect="1"/>
          </p:cNvPicPr>
          <p:nvPr/>
        </p:nvPicPr>
        <p:blipFill>
          <a:blip r:embed="rId5" cstate="print">
            <a:lum bright="70000" contrast="-70000"/>
          </a:blip>
          <a:srcRect l="5929" t="1786" r="4786" b="1786"/>
          <a:stretch>
            <a:fillRect/>
          </a:stretch>
        </p:blipFill>
        <p:spPr>
          <a:xfrm>
            <a:off x="180178" y="1371600"/>
            <a:ext cx="6533444" cy="70561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graphicFrame>
        <p:nvGraphicFramePr>
          <p:cNvPr id="10" name="Table 9"/>
          <p:cNvGraphicFramePr>
            <a:graphicFrameLocks noGrp="1"/>
          </p:cNvGraphicFramePr>
          <p:nvPr/>
        </p:nvGraphicFramePr>
        <p:xfrm>
          <a:off x="914400" y="6553200"/>
          <a:ext cx="5029200" cy="1600200"/>
        </p:xfrm>
        <a:graphic>
          <a:graphicData uri="http://schemas.openxmlformats.org/drawingml/2006/table">
            <a:tbl>
              <a:tblPr/>
              <a:tblGrid>
                <a:gridCol w="1077685"/>
                <a:gridCol w="3951515"/>
              </a:tblGrid>
              <a:tr h="310379">
                <a:tc>
                  <a:txBody>
                    <a:bodyPr/>
                    <a:lstStyle/>
                    <a:p>
                      <a:pPr algn="ctr" fontAlgn="b"/>
                      <a:r>
                        <a:rPr lang="en-US" sz="1500" b="0" i="0" u="none" strike="noStrike" dirty="0" smtClean="0">
                          <a:solidFill>
                            <a:srgbClr val="000000"/>
                          </a:solidFill>
                          <a:latin typeface="Arial" pitchFamily="34" charset="0"/>
                          <a:cs typeface="Arial" pitchFamily="34" charset="0"/>
                        </a:rPr>
                        <a:t>600</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FOB</a:t>
                      </a:r>
                      <a:r>
                        <a:rPr lang="en-US" sz="1500" b="0" i="0" u="none" strike="noStrike" baseline="0" dirty="0" smtClean="0">
                          <a:solidFill>
                            <a:srgbClr val="000000"/>
                          </a:solidFill>
                          <a:latin typeface="Arial" pitchFamily="34" charset="0"/>
                          <a:cs typeface="Arial" pitchFamily="34" charset="0"/>
                        </a:rPr>
                        <a:t>/ Combat Outposts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601</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Sector</a:t>
                      </a:r>
                      <a:r>
                        <a:rPr lang="en-US" sz="1500" b="0" i="0" u="none" strike="noStrike" baseline="0" dirty="0" smtClean="0">
                          <a:solidFill>
                            <a:srgbClr val="000000"/>
                          </a:solidFill>
                          <a:latin typeface="Arial" pitchFamily="34" charset="0"/>
                          <a:cs typeface="Arial" pitchFamily="34" charset="0"/>
                        </a:rPr>
                        <a:t> Sketch Example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602</a:t>
                      </a:r>
                      <a:endParaRPr lang="en-US" sz="1500" b="0" i="0" u="none" strike="noStrike" dirty="0">
                        <a:solidFill>
                          <a:srgbClr val="000000"/>
                        </a:solidFill>
                        <a:latin typeface="Arial" pitchFamily="34" charset="0"/>
                        <a:cs typeface="Arial" pitchFamily="34" charset="0"/>
                      </a:endParaRP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CBRNE</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algn="ctr" fontAlgn="b"/>
                      <a:r>
                        <a:rPr lang="en-US" sz="1500" b="0" i="0" u="none" strike="noStrike" dirty="0" smtClean="0">
                          <a:solidFill>
                            <a:srgbClr val="000000"/>
                          </a:solidFill>
                          <a:latin typeface="Arial" pitchFamily="34" charset="0"/>
                          <a:cs typeface="Arial" pitchFamily="34" charset="0"/>
                        </a:rPr>
                        <a:t>603</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NBC</a:t>
                      </a:r>
                      <a:r>
                        <a:rPr lang="en-US" sz="1500" b="0" i="0" u="none" strike="noStrike" baseline="0" dirty="0" smtClean="0">
                          <a:solidFill>
                            <a:srgbClr val="000000"/>
                          </a:solidFill>
                          <a:latin typeface="Arial" pitchFamily="34" charset="0"/>
                          <a:cs typeface="Arial" pitchFamily="34" charset="0"/>
                        </a:rPr>
                        <a:t> Warnings and Alarms</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37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latin typeface="Arial" pitchFamily="34" charset="0"/>
                          <a:cs typeface="Arial" pitchFamily="34" charset="0"/>
                        </a:rPr>
                        <a:t>604</a:t>
                      </a:r>
                    </a:p>
                  </a:txBody>
                  <a:tcPr marL="5072" marR="5072" marT="507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smtClean="0">
                          <a:solidFill>
                            <a:srgbClr val="000000"/>
                          </a:solidFill>
                          <a:latin typeface="Arial" pitchFamily="34" charset="0"/>
                          <a:cs typeface="Arial" pitchFamily="34" charset="0"/>
                        </a:rPr>
                        <a:t>Risk Management</a:t>
                      </a:r>
                      <a:endParaRPr lang="en-US" sz="1500" b="0" i="0" u="none" strike="noStrike" dirty="0">
                        <a:solidFill>
                          <a:srgbClr val="000000"/>
                        </a:solidFill>
                        <a:latin typeface="Arial" pitchFamily="34" charset="0"/>
                        <a:cs typeface="Arial" pitchFamily="34" charset="0"/>
                      </a:endParaRPr>
                    </a:p>
                  </a:txBody>
                  <a:tcPr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FOB / Combat </a:t>
            </a:r>
            <a:r>
              <a:rPr lang="en-US" sz="1600" b="1" dirty="0" smtClean="0">
                <a:ea typeface="+mj-ea"/>
                <a:cs typeface="Arial" pitchFamily="34" charset="0"/>
              </a:rPr>
              <a:t>Outposts (1 of 3)</a:t>
            </a:r>
            <a:endParaRPr lang="en-US" sz="1600" b="1" dirty="0">
              <a:ea typeface="+mj-ea"/>
              <a:cs typeface="Arial" pitchFamily="34" charset="0"/>
            </a:endParaRPr>
          </a:p>
        </p:txBody>
      </p:sp>
      <p:sp>
        <p:nvSpPr>
          <p:cNvPr id="193540" name="Rectangle 8"/>
          <p:cNvSpPr>
            <a:spLocks noChangeArrowheads="1"/>
          </p:cNvSpPr>
          <p:nvPr/>
        </p:nvSpPr>
        <p:spPr bwMode="auto">
          <a:xfrm>
            <a:off x="228600" y="1066800"/>
            <a:ext cx="6400800" cy="3647152"/>
          </a:xfrm>
          <a:prstGeom prst="rect">
            <a:avLst/>
          </a:prstGeom>
          <a:noFill/>
          <a:ln w="9525">
            <a:noFill/>
            <a:miter lim="800000"/>
            <a:headEnd/>
            <a:tailEnd/>
          </a:ln>
        </p:spPr>
        <p:txBody>
          <a:bodyPr>
            <a:spAutoFit/>
          </a:bodyPr>
          <a:lstStyle/>
          <a:p>
            <a:r>
              <a:rPr lang="en-US" sz="1100" dirty="0">
                <a:cs typeface="Arial" pitchFamily="34" charset="0"/>
              </a:rPr>
              <a:t>A reconnaissance or scout platoon may conduct operations from a combat outpost equipped with automatic and crew-served weapons, communications equipment, and sensors supported by indirect fires.</a:t>
            </a:r>
          </a:p>
          <a:p>
            <a:r>
              <a:rPr lang="en-US" sz="1100" dirty="0">
                <a:cs typeface="Arial" pitchFamily="34" charset="0"/>
              </a:rPr>
              <a:t>Platoons assigned to combat outposts may be augmented with additional combat elements such as UAS teams, infantry, armor, and engineers to provide assistance in reconnaissance and offensive actions to counter enemy activities. This is a very labor-intensive mission and is used only in response to clearly defined squadron requirements.</a:t>
            </a:r>
          </a:p>
          <a:p>
            <a:endParaRPr lang="en-US" sz="1100" dirty="0">
              <a:cs typeface="Arial" pitchFamily="34" charset="0"/>
            </a:endParaRPr>
          </a:p>
          <a:p>
            <a:r>
              <a:rPr lang="en-US" sz="1100" dirty="0">
                <a:cs typeface="Arial" pitchFamily="34" charset="0"/>
              </a:rPr>
              <a:t>Combat outposts are also used to protect critical lengths or locations along the route. Due to the length of some convoy routes, a squadron or troop will establish mutually supporting platoon-size combat outposts and provide security between them. Combat outposts are established at critical choke points to prevent sabotage and to defend against or respond to attacks to interdict the route between outposts. Reconnaissance or scout platoons may be augmented to supply reaction forces, engineer route clearance assets, and insurgent intervention elements as well as continuous surveillance along key points of the route. Patrols are organized with sufficient combat power to destroy near ambushes and to survive initial enemy contact from far ambushes. Platoons conduct patrols at irregular intervals between the outposts based on enemy trends and recent activities.</a:t>
            </a:r>
          </a:p>
          <a:p>
            <a:endParaRPr lang="en-US" sz="1100" dirty="0">
              <a:cs typeface="Arial" pitchFamily="34" charset="0"/>
            </a:endParaRPr>
          </a:p>
          <a:p>
            <a:r>
              <a:rPr lang="en-US" sz="1100" dirty="0">
                <a:cs typeface="Arial" pitchFamily="34" charset="0"/>
              </a:rPr>
              <a:t>Each combat outpost maintains a reaction force to respond to enemy activity or reinforce patrols. Based on METT-TC, a troop can establish one or two platoon combat outposts, and a squadron can typically establish up to six platoon-size combat outposts.</a:t>
            </a:r>
          </a:p>
        </p:txBody>
      </p:sp>
      <p:sp>
        <p:nvSpPr>
          <p:cNvPr id="5" name="TextBox 6"/>
          <p:cNvSpPr txBox="1">
            <a:spLocks noGrp="1" noChangeArrowheads="1"/>
          </p:cNvSpPr>
          <p:nvPr>
            <p:ph idx="1"/>
          </p:nvPr>
        </p:nvSpPr>
        <p:spPr>
          <a:xfrm>
            <a:off x="228600" y="4800600"/>
            <a:ext cx="6172200" cy="3511731"/>
          </a:xfrm>
        </p:spPr>
        <p:txBody>
          <a:bodyPr rtlCol="0">
            <a:spAutoFit/>
          </a:bodyPr>
          <a:lstStyle/>
          <a:p>
            <a:pPr marL="228600" indent="-228600" eaLnBrk="1" fontAlgn="auto" hangingPunct="1">
              <a:spcAft>
                <a:spcPts val="0"/>
              </a:spcAft>
              <a:buFont typeface="Arial" pitchFamily="34" charset="0"/>
              <a:buNone/>
              <a:defRPr/>
            </a:pPr>
            <a:r>
              <a:rPr lang="en-US" sz="1100" b="1" dirty="0">
                <a:latin typeface="Arial" pitchFamily="34" charset="0"/>
                <a:cs typeface="Arial" pitchFamily="34" charset="0"/>
              </a:rPr>
              <a:t>FOBCON Levels</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Green – Situation Normal</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Uniform is duty uniform/PTs with weapon.  </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Magazine is available but not loaded.</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Amber – Attack on FOB is probable/imminent</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Uniform is ACUs with weapon.  </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Magazine is available but not loaded.</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IOTV and ACH are available within 5 minutes but not worn</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Red – Limited attack on FOB is underway</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Uniform is ACUs, IOTV, ACH, weapon</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Weapon status is amber</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On-duty personnel report to assigned fighting positions</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Black – Attack on FOB is underway, security breach exists or imminent</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Uniform is ACUs, IOTV, ACH, weapon</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Weapon status is amber</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100% of personnel are woken/alerted and assume defensive positions</a:t>
            </a:r>
          </a:p>
          <a:p>
            <a:pPr marL="228600" indent="-228600" eaLnBrk="1" fontAlgn="auto" hangingPunct="1">
              <a:spcAft>
                <a:spcPts val="0"/>
              </a:spcAft>
              <a:buFont typeface="Arial" pitchFamily="34" charset="0"/>
              <a:buNone/>
              <a:defRPr/>
            </a:pPr>
            <a:r>
              <a:rPr lang="en-US" sz="1100" dirty="0">
                <a:latin typeface="Arial" pitchFamily="34" charset="0"/>
                <a:cs typeface="Arial" pitchFamily="34" charset="0"/>
              </a:rPr>
              <a:t>	2x guards posted on all building </a:t>
            </a:r>
            <a:r>
              <a:rPr lang="en-US" sz="1100" dirty="0" smtClean="0">
                <a:latin typeface="Arial" pitchFamily="34" charset="0"/>
                <a:cs typeface="Arial" pitchFamily="34" charset="0"/>
              </a:rPr>
              <a:t>entryways</a:t>
            </a:r>
            <a:endParaRPr lang="en-US" sz="1100" dirty="0">
              <a:latin typeface="Arial" pitchFamily="34" charset="0"/>
              <a:cs typeface="Arial" pitchFamily="34" charset="0"/>
            </a:endParaRPr>
          </a:p>
        </p:txBody>
      </p:sp>
      <p:sp>
        <p:nvSpPr>
          <p:cNvPr id="6" name="TextBox 6"/>
          <p:cNvSpPr txBox="1">
            <a:spLocks noChangeArrowheads="1"/>
          </p:cNvSpPr>
          <p:nvPr/>
        </p:nvSpPr>
        <p:spPr bwMode="auto">
          <a:xfrm>
            <a:off x="3352800" y="4800600"/>
            <a:ext cx="3048000" cy="1277273"/>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1"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Pro-Words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Phoenix-Bldg ## - Fire in specified building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Fallen Angel – UAS or A/C crash or accident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Red Rain – Indirect Fire Attack on FOB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Hailstorm – Direct Fire Attack on FOB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DUSTWUN – US/Allied Soldier Missing</a:t>
            </a:r>
            <a:endParaRPr kumimoji="0" lang="en-US" sz="11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FOB / Combat </a:t>
            </a:r>
            <a:r>
              <a:rPr lang="en-US" sz="1600" b="1" dirty="0" smtClean="0">
                <a:ea typeface="+mj-ea"/>
                <a:cs typeface="Arial" pitchFamily="34" charset="0"/>
              </a:rPr>
              <a:t>Outposts (2 of 3)</a:t>
            </a:r>
            <a:endParaRPr lang="en-US" sz="1600" b="1" dirty="0">
              <a:ea typeface="+mj-ea"/>
              <a:cs typeface="Arial" pitchFamily="34" charset="0"/>
            </a:endParaRPr>
          </a:p>
        </p:txBody>
      </p:sp>
      <p:sp>
        <p:nvSpPr>
          <p:cNvPr id="395266" name="Rectangle 2"/>
          <p:cNvSpPr>
            <a:spLocks noChangeArrowheads="1"/>
          </p:cNvSpPr>
          <p:nvPr/>
        </p:nvSpPr>
        <p:spPr bwMode="auto">
          <a:xfrm>
            <a:off x="119150" y="1011239"/>
            <a:ext cx="6510250" cy="56169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Establish Security Zone.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Minimum distance of 150m from outer perimeter.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Clear foliage (minimum of 200m out to 300m if possible).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Deny use of adjacent buildings.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Develop a reconnaissance and surveillance plan (R&amp;S Plan).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Conduct random recon patrols outside the FOB perimeter IAW R&amp;S plan.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Establish elevated surveillance with direct fire overwatch.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  Employ remote surveillance on areas not directly observed.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  Utilize generator light sets/spotlights to deny dismount approaches in limited visibility.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Designate/enforce a civilian traffic dismount point and parking lot to keep vehicles out of the FOB.</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   Deny vehicle acceleration by establishing TCPs using barrier materials/spotlights on major avenues of approach to main gate.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  Designate adjacent subordinate units or patrolling elements to maintain/rehearse QRF function to defeat threats, conduct counter reconnaissance, or reinforce friendly forces in security zone.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Control Access to Main Gate.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Establish security screening points in-depth on access road ensuring overwatch.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100% ID check for all civilians.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Establish serpentine barrier with CL IV/Hesco Bastions.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Construct machine gun emplacement in overwatch.</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Build security positions in-depth (2-3 man fighting positions) outside and inside main entrance.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  Establish alternate entry/exit gate that can only be opened from inside the perimeter and used only for specific requirements.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Prepare to Defend within the Perimeter.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Distribute key functions between separate buildings or within buildings (i.e., keep living area away from TOC, if possible).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Create blast barriers/serpentine on the route between main gate and key buildings.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Maintain/rehearse internal reaction force to reinforce main gate defense or react to contact within the perimeter to block access to key nodes.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  Develop/rehearse general defense plan for all personnel occupying the FOB.</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Establish/rehearse casualty collection points, medevac landing zone, ammunition resupply, and rally points.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5268" name="Rectangle 4"/>
          <p:cNvSpPr>
            <a:spLocks noChangeArrowheads="1"/>
          </p:cNvSpPr>
          <p:nvPr/>
        </p:nvSpPr>
        <p:spPr bwMode="auto">
          <a:xfrm>
            <a:off x="338050" y="7010400"/>
            <a:ext cx="6172200" cy="430887"/>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FORCE PROTECTION STANDARD FOR ALL FOBS/Outposts: Must be able to defeat an attack of an enemy infantry squad seeking to penetrate defenses and emplace VBIED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5270" name="Rectangle 6"/>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7"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600</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FOB / Combat </a:t>
            </a:r>
            <a:r>
              <a:rPr lang="en-US" sz="1600" b="1" dirty="0" smtClean="0">
                <a:ea typeface="+mj-ea"/>
                <a:cs typeface="Arial" pitchFamily="34" charset="0"/>
              </a:rPr>
              <a:t>Outposts (3 of 3)</a:t>
            </a:r>
            <a:endParaRPr lang="en-US" sz="1600" b="1" dirty="0">
              <a:ea typeface="+mj-ea"/>
              <a:cs typeface="Arial" pitchFamily="34" charset="0"/>
            </a:endParaRPr>
          </a:p>
        </p:txBody>
      </p:sp>
      <p:sp>
        <p:nvSpPr>
          <p:cNvPr id="395268" name="Rectangle 4"/>
          <p:cNvSpPr>
            <a:spLocks noChangeArrowheads="1"/>
          </p:cNvSpPr>
          <p:nvPr/>
        </p:nvSpPr>
        <p:spPr bwMode="auto">
          <a:xfrm>
            <a:off x="338050" y="8408313"/>
            <a:ext cx="6172200" cy="430887"/>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FORCE PROTECTION STANDARD FOR ALL FOBS/Outposts: Must be able to defeat an attack of an enemy infantry squad seeking to penetrate defenses and emplace VBIED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5270" name="Rectangle 6"/>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395269" name="Picture 5"/>
          <p:cNvPicPr>
            <a:picLocks noChangeAspect="1" noChangeArrowheads="1"/>
          </p:cNvPicPr>
          <p:nvPr/>
        </p:nvPicPr>
        <p:blipFill>
          <a:blip r:embed="rId2" cstate="print"/>
          <a:srcRect l="4043" t="3279" r="7810" b="11475"/>
          <a:stretch>
            <a:fillRect/>
          </a:stretch>
        </p:blipFill>
        <p:spPr bwMode="auto">
          <a:xfrm rot="16200000">
            <a:off x="561849" y="1171451"/>
            <a:ext cx="5715003" cy="6420094"/>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noChangeArrowheads="1"/>
          </p:cNvSpPr>
          <p:nvPr>
            <p:ph idx="1"/>
          </p:nvPr>
        </p:nvSpPr>
        <p:spPr>
          <a:xfrm>
            <a:off x="228600" y="1143000"/>
            <a:ext cx="6400800" cy="4819650"/>
          </a:xfrm>
        </p:spPr>
        <p:txBody>
          <a:bodyPr rtlCol="0">
            <a:spAutoFit/>
          </a:bodyPr>
          <a:lstStyle/>
          <a:p>
            <a:pPr marL="0" indent="0" eaLnBrk="1" fontAlgn="auto" hangingPunct="1">
              <a:spcAft>
                <a:spcPts val="0"/>
              </a:spcAft>
              <a:buFont typeface="Arial" pitchFamily="34" charset="0"/>
              <a:buNone/>
              <a:defRPr/>
            </a:pPr>
            <a:r>
              <a:rPr lang="en-US" sz="1600" dirty="0">
                <a:latin typeface="Arial" pitchFamily="34" charset="0"/>
                <a:cs typeface="Arial" pitchFamily="34" charset="0"/>
              </a:rPr>
              <a:t>The Section Leader OP Sketch is similar to a fighting position sketch </a:t>
            </a:r>
            <a:r>
              <a:rPr lang="en-US" sz="1600" dirty="0" smtClean="0">
                <a:latin typeface="Arial" pitchFamily="34" charset="0"/>
                <a:cs typeface="Arial" pitchFamily="34" charset="0"/>
              </a:rPr>
              <a:t>but with </a:t>
            </a:r>
            <a:r>
              <a:rPr lang="en-US" sz="1600" dirty="0">
                <a:latin typeface="Arial" pitchFamily="34" charset="0"/>
                <a:cs typeface="Arial" pitchFamily="34" charset="0"/>
              </a:rPr>
              <a:t>some important differences. At a minimum, the sketch will include the following:</a:t>
            </a:r>
          </a:p>
          <a:p>
            <a:pPr marL="341313" indent="-233363" eaLnBrk="1" fontAlgn="auto" hangingPunct="1">
              <a:spcBef>
                <a:spcPts val="300"/>
              </a:spcBef>
              <a:spcAft>
                <a:spcPts val="0"/>
              </a:spcAft>
              <a:defRPr/>
            </a:pPr>
            <a:r>
              <a:rPr lang="en-US" sz="1600" dirty="0">
                <a:latin typeface="Arial" pitchFamily="34" charset="0"/>
                <a:cs typeface="Arial" pitchFamily="34" charset="0"/>
              </a:rPr>
              <a:t>A sketch of key and significant terrain, including NAIs and avenues of approach.</a:t>
            </a:r>
          </a:p>
          <a:p>
            <a:pPr marL="341313" indent="-233363" eaLnBrk="1" fontAlgn="auto" hangingPunct="1">
              <a:spcBef>
                <a:spcPts val="300"/>
              </a:spcBef>
              <a:spcAft>
                <a:spcPts val="0"/>
              </a:spcAft>
              <a:defRPr/>
            </a:pPr>
            <a:r>
              <a:rPr lang="en-US" sz="1600" dirty="0">
                <a:latin typeface="Arial" pitchFamily="34" charset="0"/>
                <a:cs typeface="Arial" pitchFamily="34" charset="0"/>
              </a:rPr>
              <a:t> Location of the OPs.</a:t>
            </a:r>
          </a:p>
          <a:p>
            <a:pPr marL="341313" indent="-233363" eaLnBrk="1" fontAlgn="auto" hangingPunct="1">
              <a:spcBef>
                <a:spcPts val="300"/>
              </a:spcBef>
              <a:spcAft>
                <a:spcPts val="0"/>
              </a:spcAft>
              <a:defRPr/>
            </a:pPr>
            <a:r>
              <a:rPr lang="en-US" sz="1600" dirty="0">
                <a:latin typeface="Arial" pitchFamily="34" charset="0"/>
                <a:cs typeface="Arial" pitchFamily="34" charset="0"/>
              </a:rPr>
              <a:t> Location of the hide position (s).</a:t>
            </a:r>
          </a:p>
          <a:p>
            <a:pPr marL="341313" indent="-233363" eaLnBrk="1" fontAlgn="auto" hangingPunct="1">
              <a:spcBef>
                <a:spcPts val="300"/>
              </a:spcBef>
              <a:spcAft>
                <a:spcPts val="0"/>
              </a:spcAft>
              <a:defRPr/>
            </a:pPr>
            <a:r>
              <a:rPr lang="en-US" sz="1600" dirty="0">
                <a:latin typeface="Arial" pitchFamily="34" charset="0"/>
                <a:cs typeface="Arial" pitchFamily="34" charset="0"/>
              </a:rPr>
              <a:t> Locations of vehicle fighting and observation positions.</a:t>
            </a:r>
          </a:p>
          <a:p>
            <a:pPr marL="341313" indent="-233363" eaLnBrk="1" fontAlgn="auto" hangingPunct="1">
              <a:spcBef>
                <a:spcPts val="300"/>
              </a:spcBef>
              <a:spcAft>
                <a:spcPts val="0"/>
              </a:spcAft>
              <a:defRPr/>
            </a:pPr>
            <a:r>
              <a:rPr lang="en-US" sz="1600" dirty="0">
                <a:latin typeface="Arial" pitchFamily="34" charset="0"/>
                <a:cs typeface="Arial" pitchFamily="34" charset="0"/>
              </a:rPr>
              <a:t> Alternate positions (hide, fighting, and observation).</a:t>
            </a:r>
          </a:p>
          <a:p>
            <a:pPr marL="341313" indent="-233363" eaLnBrk="1" fontAlgn="auto" hangingPunct="1">
              <a:spcBef>
                <a:spcPts val="300"/>
              </a:spcBef>
              <a:spcAft>
                <a:spcPts val="0"/>
              </a:spcAft>
              <a:defRPr/>
            </a:pPr>
            <a:r>
              <a:rPr lang="en-US" sz="1600" dirty="0">
                <a:latin typeface="Arial" pitchFamily="34" charset="0"/>
                <a:cs typeface="Arial" pitchFamily="34" charset="0"/>
              </a:rPr>
              <a:t> Routes to and from the OP and fighting positions.</a:t>
            </a:r>
          </a:p>
          <a:p>
            <a:pPr marL="341313" indent="-233363" eaLnBrk="1" fontAlgn="auto" hangingPunct="1">
              <a:spcBef>
                <a:spcPts val="300"/>
              </a:spcBef>
              <a:spcAft>
                <a:spcPts val="0"/>
              </a:spcAft>
              <a:defRPr/>
            </a:pPr>
            <a:r>
              <a:rPr lang="en-US" sz="1600" dirty="0">
                <a:latin typeface="Arial" pitchFamily="34" charset="0"/>
                <a:cs typeface="Arial" pitchFamily="34" charset="0"/>
              </a:rPr>
              <a:t>Sectors of observation, with dead space identified.</a:t>
            </a:r>
          </a:p>
          <a:p>
            <a:pPr marL="341313" indent="-233363" eaLnBrk="1" fontAlgn="auto" hangingPunct="1">
              <a:spcBef>
                <a:spcPts val="300"/>
              </a:spcBef>
              <a:spcAft>
                <a:spcPts val="0"/>
              </a:spcAft>
              <a:defRPr/>
            </a:pPr>
            <a:r>
              <a:rPr lang="en-US" sz="1600" dirty="0">
                <a:latin typeface="Arial" pitchFamily="34" charset="0"/>
                <a:cs typeface="Arial" pitchFamily="34" charset="0"/>
              </a:rPr>
              <a:t> Preplanned artillery targets.</a:t>
            </a:r>
          </a:p>
          <a:p>
            <a:pPr marL="341313" indent="-233363" eaLnBrk="1" fontAlgn="auto" hangingPunct="1">
              <a:spcBef>
                <a:spcPts val="300"/>
              </a:spcBef>
              <a:spcAft>
                <a:spcPts val="0"/>
              </a:spcAft>
              <a:defRPr/>
            </a:pPr>
            <a:r>
              <a:rPr lang="en-US" sz="1600" dirty="0">
                <a:latin typeface="Arial" pitchFamily="34" charset="0"/>
                <a:cs typeface="Arial" pitchFamily="34" charset="0"/>
              </a:rPr>
              <a:t>TRPs for direct fire.</a:t>
            </a:r>
          </a:p>
          <a:p>
            <a:pPr marL="341313" indent="-233363" eaLnBrk="1" fontAlgn="auto" hangingPunct="1">
              <a:spcBef>
                <a:spcPts val="300"/>
              </a:spcBef>
              <a:spcAft>
                <a:spcPts val="0"/>
              </a:spcAft>
              <a:defRPr/>
            </a:pPr>
            <a:r>
              <a:rPr lang="en-US" sz="1600" dirty="0">
                <a:latin typeface="Arial" pitchFamily="34" charset="0"/>
                <a:cs typeface="Arial" pitchFamily="34" charset="0"/>
              </a:rPr>
              <a:t>Prepared SPOTREPs and calls for fire, based on trigger lines and projected locations where the enemy will first be seen.</a:t>
            </a:r>
          </a:p>
          <a:p>
            <a:pPr marL="341313" indent="-233363" eaLnBrk="1" fontAlgn="auto" hangingPunct="1">
              <a:spcBef>
                <a:spcPts val="300"/>
              </a:spcBef>
              <a:spcAft>
                <a:spcPts val="0"/>
              </a:spcAft>
              <a:defRPr/>
            </a:pPr>
            <a:r>
              <a:rPr lang="en-US" sz="1600" dirty="0">
                <a:latin typeface="Arial" pitchFamily="34" charset="0"/>
                <a:cs typeface="Arial" pitchFamily="34" charset="0"/>
              </a:rPr>
              <a:t>Locations of protective obstacles, such as claymore mines and trip flares</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pic>
        <p:nvPicPr>
          <p:cNvPr id="195587" name="Picture 2"/>
          <p:cNvPicPr>
            <a:picLocks noChangeAspect="1" noChangeArrowheads="1"/>
          </p:cNvPicPr>
          <p:nvPr/>
        </p:nvPicPr>
        <p:blipFill>
          <a:blip r:embed="rId2" cstate="print"/>
          <a:srcRect/>
          <a:stretch>
            <a:fillRect/>
          </a:stretch>
        </p:blipFill>
        <p:spPr bwMode="auto">
          <a:xfrm>
            <a:off x="1828800" y="5627688"/>
            <a:ext cx="4743450" cy="3287712"/>
          </a:xfrm>
          <a:prstGeom prst="rect">
            <a:avLst/>
          </a:prstGeom>
          <a:noFill/>
          <a:ln w="9525">
            <a:solidFill>
              <a:schemeClr val="tx1"/>
            </a:solidFill>
            <a:miter lim="800000"/>
            <a:headEnd/>
            <a:tailEnd/>
          </a:ln>
        </p:spPr>
      </p:pic>
      <p:sp>
        <p:nvSpPr>
          <p:cNvPr id="195588" name="Rectangle 20"/>
          <p:cNvSpPr>
            <a:spLocks noChangeArrowheads="1"/>
          </p:cNvSpPr>
          <p:nvPr/>
        </p:nvSpPr>
        <p:spPr bwMode="auto">
          <a:xfrm>
            <a:off x="152400" y="152400"/>
            <a:ext cx="6553200" cy="8839200"/>
          </a:xfrm>
          <a:prstGeom prst="rect">
            <a:avLst/>
          </a:prstGeom>
          <a:noFill/>
          <a:ln w="41275">
            <a:solidFill>
              <a:schemeClr val="tx1"/>
            </a:solidFill>
            <a:miter lim="800000"/>
            <a:headEnd/>
            <a:tailEnd/>
          </a:ln>
        </p:spPr>
        <p:txBody>
          <a:bodyPr wrap="none" anchor="ctr"/>
          <a:lstStyle/>
          <a:p>
            <a:endParaRPr lang="en-US" dirty="0">
              <a:latin typeface="Calibri" pitchFamily="34" charset="0"/>
            </a:endParaRPr>
          </a:p>
        </p:txBody>
      </p:sp>
      <p:sp>
        <p:nvSpPr>
          <p:cNvPr id="8" name="Title 1"/>
          <p:cNvSpPr txBox="1">
            <a:spLocks/>
          </p:cNvSpPr>
          <p:nvPr/>
        </p:nvSpPr>
        <p:spPr>
          <a:xfrm>
            <a:off x="152400" y="152400"/>
            <a:ext cx="6553200" cy="838200"/>
          </a:xfrm>
          <a:prstGeom prst="rect">
            <a:avLst/>
          </a:prstGeom>
          <a:ln w="12700">
            <a:solidFill>
              <a:schemeClr val="tx1"/>
            </a:solidFill>
          </a:ln>
        </p:spPr>
        <p:txBody>
          <a:bodyPr anchor="ctr"/>
          <a:lstStyle/>
          <a:p>
            <a:pPr algn="ctr" fontAlgn="auto">
              <a:spcAft>
                <a:spcPts val="0"/>
              </a:spcAft>
              <a:defRPr/>
            </a:pPr>
            <a:r>
              <a:rPr lang="en-US" sz="1600" b="1" dirty="0" smtClean="0">
                <a:ea typeface="+mj-ea"/>
                <a:cs typeface="Arial" pitchFamily="34" charset="0"/>
              </a:rPr>
              <a:t>601</a:t>
            </a:r>
            <a:r>
              <a:rPr lang="en-US" sz="1600" b="1" dirty="0">
                <a:ea typeface="+mj-ea"/>
                <a:cs typeface="Arial" pitchFamily="34" charset="0"/>
              </a:rPr>
              <a:t/>
            </a:r>
            <a:br>
              <a:rPr lang="en-US" sz="1600" b="1" dirty="0">
                <a:ea typeface="+mj-ea"/>
                <a:cs typeface="Arial" pitchFamily="34" charset="0"/>
              </a:rPr>
            </a:br>
            <a:r>
              <a:rPr lang="en-US" sz="1600" b="1" dirty="0">
                <a:ea typeface="+mj-ea"/>
                <a:cs typeface="Arial" pitchFamily="34" charset="0"/>
              </a:rPr>
              <a:t>Force Protection</a:t>
            </a:r>
          </a:p>
          <a:p>
            <a:pPr algn="ctr" fontAlgn="auto">
              <a:spcAft>
                <a:spcPts val="0"/>
              </a:spcAft>
              <a:defRPr/>
            </a:pPr>
            <a:r>
              <a:rPr lang="en-US" sz="1600" b="1" dirty="0">
                <a:ea typeface="+mj-ea"/>
                <a:cs typeface="Arial" pitchFamily="34" charset="0"/>
              </a:rPr>
              <a:t>Sector Sketch Example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6EAA93A8D5A54A88AAFEB9AF297457" ma:contentTypeVersion="0" ma:contentTypeDescription="Create a new document." ma:contentTypeScope="" ma:versionID="62b89b9c3d87012a8ff4ab69e7ec746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0731B8D-8986-4F25-969D-1FFCBBD21735}">
  <ds:schemaRefs>
    <ds:schemaRef ds:uri="http://schemas.microsoft.com/sharepoint/v3/contenttype/forms"/>
  </ds:schemaRefs>
</ds:datastoreItem>
</file>

<file path=customXml/itemProps2.xml><?xml version="1.0" encoding="utf-8"?>
<ds:datastoreItem xmlns:ds="http://schemas.openxmlformats.org/officeDocument/2006/customXml" ds:itemID="{6F1472A7-B4F5-461C-ACCC-7C4F8E0775C5}">
  <ds:schemaRefs>
    <ds:schemaRef ds:uri="http://schemas.microsoft.com/office/2006/metadata/properties"/>
  </ds:schemaRefs>
</ds:datastoreItem>
</file>

<file path=customXml/itemProps3.xml><?xml version="1.0" encoding="utf-8"?>
<ds:datastoreItem xmlns:ds="http://schemas.openxmlformats.org/officeDocument/2006/customXml" ds:itemID="{A925363F-BD1F-4369-B112-499DFC014E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9812</TotalTime>
  <Words>32369</Words>
  <Application>Microsoft Office PowerPoint</Application>
  <PresentationFormat>On-screen Show (4:3)</PresentationFormat>
  <Paragraphs>6195</Paragraphs>
  <Slides>169</Slides>
  <Notes>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169</vt:i4>
      </vt:variant>
    </vt:vector>
  </HeadingPairs>
  <TitlesOfParts>
    <vt:vector size="173" baseType="lpstr">
      <vt:lpstr>Office Theme</vt:lpstr>
      <vt:lpstr>Worksheet</vt:lpstr>
      <vt:lpstr>Document</vt:lpstr>
      <vt:lpstr>Picture</vt:lpstr>
      <vt:lpstr>Slide 1</vt:lpstr>
      <vt:lpstr>Slide 2</vt:lpstr>
      <vt:lpstr>Slide 3</vt:lpstr>
      <vt:lpstr>       Table of Contents 1         </vt:lpstr>
      <vt:lpstr>       Table of Contents 2         </vt:lpstr>
      <vt:lpstr>       Table of Contents 3         </vt:lpstr>
      <vt:lpstr>       Table of Contents 4         </vt:lpstr>
      <vt:lpstr>INTRODUCTION</vt:lpstr>
      <vt:lpstr>Slide 9</vt:lpstr>
      <vt:lpstr>Slide 10</vt:lpstr>
      <vt:lpstr>Slide 11</vt:lpstr>
      <vt:lpstr>Slide 12</vt:lpstr>
      <vt:lpstr>Slide 13</vt:lpstr>
      <vt:lpstr>Slide 14</vt:lpstr>
      <vt:lpstr>Slide 15</vt:lpstr>
      <vt:lpstr>CHECKLISTS</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PLANNING</vt:lpstr>
      <vt:lpstr>Slide 33</vt:lpstr>
      <vt:lpstr>Slide 34</vt:lpstr>
      <vt:lpstr>Slide 35</vt:lpstr>
      <vt:lpstr>Slide 36</vt:lpstr>
      <vt:lpstr>Slide 37</vt:lpstr>
      <vt:lpstr>Slide 38</vt:lpstr>
      <vt:lpstr>Slide 39</vt:lpstr>
      <vt:lpstr>Slide 40</vt:lpstr>
      <vt:lpstr>MISSION COMMAND </vt:lpstr>
      <vt:lpstr>Slide 42</vt:lpstr>
      <vt:lpstr>Slide 43</vt:lpstr>
      <vt:lpstr>Slide 44</vt:lpstr>
      <vt:lpstr>Slide 45</vt:lpstr>
      <vt:lpstr>Slide 46</vt:lpstr>
      <vt:lpstr>Slide 47</vt:lpstr>
      <vt:lpstr>Slide 48</vt:lpstr>
      <vt:lpstr>Slide 49</vt:lpstr>
      <vt:lpstr>Slide 50</vt:lpstr>
      <vt:lpstr>Slide 51</vt:lpstr>
      <vt:lpstr>MOVEMENT &amp; MANEUVER</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523 Movement and Maneuver Vehicle Load Plans (1 of 6)</vt:lpstr>
      <vt:lpstr>523 Movement and Maneuver Vehicle Load Plans (2 of 6)</vt:lpstr>
      <vt:lpstr>523 Movement and Maneuver Vehicle Load Plans (3 of 6)</vt:lpstr>
      <vt:lpstr>523 Movement and Maneuver Vehicle Load Plans (4 of 6)</vt:lpstr>
      <vt:lpstr>523 Movement and Maneuver Vehicle Load Plans (5 of 6)</vt:lpstr>
      <vt:lpstr>523 Movement and Maneuver Vehicle Load Plans (6 of 6)</vt:lpstr>
      <vt:lpstr>524 Movement and Maneuver Patrol Checklist (AKA Trip Ticket)</vt:lpstr>
      <vt:lpstr>525 Movement and Maneuver Fundamentals of Security (1of 2)</vt:lpstr>
      <vt:lpstr>525 Movement and Maneuver Fundamentals of Security (2 of 2)</vt:lpstr>
      <vt:lpstr>FORCE PROTECTION</vt:lpstr>
      <vt:lpstr>Slide 96</vt:lpstr>
      <vt:lpstr>Slide 97</vt:lpstr>
      <vt:lpstr>Slide 98</vt:lpstr>
      <vt:lpstr>Slide 99</vt:lpstr>
      <vt:lpstr>Slide 100</vt:lpstr>
      <vt:lpstr>Slide 101</vt:lpstr>
      <vt:lpstr>Slide 102</vt:lpstr>
      <vt:lpstr>Slide 103</vt:lpstr>
      <vt:lpstr>Slide 104</vt:lpstr>
      <vt:lpstr>FIRES AND EFFECTS</vt:lpstr>
      <vt:lpstr>Slide 106</vt:lpstr>
      <vt:lpstr>Slide 107</vt:lpstr>
      <vt:lpstr>Slide 108</vt:lpstr>
      <vt:lpstr>Slide 109</vt:lpstr>
      <vt:lpstr>Slide 110</vt:lpstr>
      <vt:lpstr>Slide 111</vt:lpstr>
      <vt:lpstr>Slide 112</vt:lpstr>
      <vt:lpstr>Slide 113</vt:lpstr>
      <vt:lpstr>Slide 114</vt:lpstr>
      <vt:lpstr>Slide 115</vt:lpstr>
      <vt:lpstr>INTELLIGENCE</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SUSTAINMENT</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REPORTS</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vector>
  </TitlesOfParts>
  <Company>United States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SABER TACSOP June 2012</dc:title>
  <dc:creator>LTC L. Varney</dc:creator>
  <dc:description>Post JRTC Adjusted SOPs</dc:description>
  <cp:lastModifiedBy>Curtis.McMahan</cp:lastModifiedBy>
  <cp:revision>948</cp:revision>
  <dcterms:created xsi:type="dcterms:W3CDTF">2010-08-29T14:05:11Z</dcterms:created>
  <dcterms:modified xsi:type="dcterms:W3CDTF">2012-09-06T12:26:56Z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0x010100886EAA93A8D5A54A88AAFEB9AF297457</vt:lpwstr>
  </property>
  <property fmtid="{D5CDD505-2E9C-101B-9397-08002B2CF9AE}" pid="3" name="NXPowerLiteLastOptimized">
    <vt:lpwstr>2740946</vt:lpwstr>
  </property>
  <property fmtid="{D5CDD505-2E9C-101B-9397-08002B2CF9AE}" pid="4" name="NXPowerLiteSettings">
    <vt:lpwstr>F6000400038000</vt:lpwstr>
  </property>
  <property fmtid="{D5CDD505-2E9C-101B-9397-08002B2CF9AE}" pid="5" name="NXPowerLiteVersion">
    <vt:lpwstr>D4.3.1</vt:lpwstr>
  </property>
</Properties>
</file>