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71" r:id="rId4"/>
    <p:sldId id="259" r:id="rId5"/>
    <p:sldId id="270" r:id="rId6"/>
    <p:sldId id="264" r:id="rId7"/>
    <p:sldId id="267" r:id="rId8"/>
    <p:sldId id="263" r:id="rId9"/>
    <p:sldId id="266" r:id="rId10"/>
    <p:sldId id="268" r:id="rId11"/>
    <p:sldId id="272" r:id="rId12"/>
    <p:sldId id="26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E9D33FC-AE8F-4D17-B8C6-98EE9FCF9ADB}" type="datetimeFigureOut">
              <a:rPr lang="en-US" smtClean="0"/>
              <a:pPr/>
              <a:t>6/1/2015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D80A557-A9A6-4A69-B9A1-C1B12808452B}" type="slidenum">
              <a:rPr lang="en-US" smtClean="0"/>
              <a:pPr/>
              <a:t>‹#›</a:t>
            </a:fld>
            <a:endParaRPr lang="en-US"/>
          </a:p>
        </p:txBody>
      </p:sp>
    </p:spTree>
    <p:extLst>
      <p:ext uri="{BB962C8B-B14F-4D97-AF65-F5344CB8AC3E}">
        <p14:creationId xmlns:p14="http://schemas.microsoft.com/office/powerpoint/2010/main" val="79457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0A557-A9A6-4A69-B9A1-C1B12808452B}" type="slidenum">
              <a:rPr lang="en-US" smtClean="0"/>
              <a:pPr/>
              <a:t>2</a:t>
            </a:fld>
            <a:endParaRPr lang="en-US"/>
          </a:p>
        </p:txBody>
      </p:sp>
    </p:spTree>
    <p:extLst>
      <p:ext uri="{BB962C8B-B14F-4D97-AF65-F5344CB8AC3E}">
        <p14:creationId xmlns:p14="http://schemas.microsoft.com/office/powerpoint/2010/main" val="496029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80A557-A9A6-4A69-B9A1-C1B12808452B}" type="slidenum">
              <a:rPr lang="en-US" smtClean="0"/>
              <a:pPr/>
              <a:t>9</a:t>
            </a:fld>
            <a:endParaRPr lang="en-US"/>
          </a:p>
        </p:txBody>
      </p:sp>
    </p:spTree>
    <p:extLst>
      <p:ext uri="{BB962C8B-B14F-4D97-AF65-F5344CB8AC3E}">
        <p14:creationId xmlns:p14="http://schemas.microsoft.com/office/powerpoint/2010/main" val="1450249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90892-8C62-4FF4-A4C6-34A2E7E7DDAA}"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F90892-8C62-4FF4-A4C6-34A2E7E7DDAA}"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F90892-8C62-4FF4-A4C6-34A2E7E7DDAA}" type="datetimeFigureOut">
              <a:rPr lang="en-US" smtClean="0"/>
              <a:pPr/>
              <a:t>6/1/2015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F90892-8C62-4FF4-A4C6-34A2E7E7DDAA}" type="datetimeFigureOut">
              <a:rPr lang="en-US" smtClean="0"/>
              <a:pPr/>
              <a:t>6/1/2015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F90892-8C62-4FF4-A4C6-34A2E7E7DDAA}" type="datetimeFigureOut">
              <a:rPr lang="en-US" smtClean="0"/>
              <a:pPr/>
              <a:t>6/1/2015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90892-8C62-4FF4-A4C6-34A2E7E7DDAA}"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90892-8C62-4FF4-A4C6-34A2E7E7DDAA}"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96A812-8E05-4339-87E8-45A778EB86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90892-8C62-4FF4-A4C6-34A2E7E7DDAA}" type="datetimeFigureOut">
              <a:rPr lang="en-US" smtClean="0"/>
              <a:pPr/>
              <a:t>6/1/2015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A812-8E05-4339-87E8-45A778EB86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Install Instructions</a:t>
            </a:r>
            <a:endParaRPr lang="en-US" dirty="0"/>
          </a:p>
        </p:txBody>
      </p:sp>
      <p:sp>
        <p:nvSpPr>
          <p:cNvPr id="3" name="Subtitle 2"/>
          <p:cNvSpPr>
            <a:spLocks noGrp="1"/>
          </p:cNvSpPr>
          <p:nvPr>
            <p:ph type="subTitle" idx="1"/>
          </p:nvPr>
        </p:nvSpPr>
        <p:spPr>
          <a:xfrm>
            <a:off x="1143000" y="5257800"/>
            <a:ext cx="6400800" cy="1752600"/>
          </a:xfrm>
        </p:spPr>
        <p:txBody>
          <a:bodyPr/>
          <a:lstStyle/>
          <a:p>
            <a:r>
              <a:rPr lang="en-US" b="1" dirty="0" smtClean="0">
                <a:solidFill>
                  <a:schemeClr val="tx1"/>
                </a:solidFill>
              </a:rPr>
              <a:t>IPU/ICV</a:t>
            </a:r>
            <a:endParaRPr lang="en-US" b="1" dirty="0">
              <a:solidFill>
                <a:schemeClr val="tx1"/>
              </a:solidFill>
            </a:endParaRPr>
          </a:p>
        </p:txBody>
      </p:sp>
      <p:pic>
        <p:nvPicPr>
          <p:cNvPr id="3074" name="Picture 2" descr="M1126 Stryker"/>
          <p:cNvPicPr>
            <a:picLocks noChangeAspect="1" noChangeArrowheads="1"/>
          </p:cNvPicPr>
          <p:nvPr/>
        </p:nvPicPr>
        <p:blipFill>
          <a:blip r:embed="rId2" cstate="email"/>
          <a:srcRect/>
          <a:stretch>
            <a:fillRect/>
          </a:stretch>
        </p:blipFill>
        <p:spPr bwMode="auto">
          <a:xfrm>
            <a:off x="2057400" y="1524000"/>
            <a:ext cx="4816367" cy="36576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Power-UP</a:t>
            </a:r>
            <a:endParaRPr lang="en-US" dirty="0"/>
          </a:p>
        </p:txBody>
      </p:sp>
      <p:sp>
        <p:nvSpPr>
          <p:cNvPr id="3" name="TextBox 2"/>
          <p:cNvSpPr txBox="1"/>
          <p:nvPr/>
        </p:nvSpPr>
        <p:spPr>
          <a:xfrm>
            <a:off x="914400" y="3429000"/>
            <a:ext cx="6629400" cy="923330"/>
          </a:xfrm>
          <a:prstGeom prst="rect">
            <a:avLst/>
          </a:prstGeom>
          <a:noFill/>
        </p:spPr>
        <p:txBody>
          <a:bodyPr wrap="square" rtlCol="0">
            <a:spAutoFit/>
          </a:bodyPr>
          <a:lstStyle/>
          <a:p>
            <a:pPr algn="ctr"/>
            <a:r>
              <a:rPr lang="en-US" dirty="0" smtClean="0"/>
              <a:t>Turn on vehicle power</a:t>
            </a:r>
          </a:p>
          <a:p>
            <a:pPr algn="ctr"/>
            <a:r>
              <a:rPr lang="en-US" dirty="0" smtClean="0"/>
              <a:t>Turn on the BMU Power</a:t>
            </a:r>
          </a:p>
          <a:p>
            <a:pPr algn="ctr"/>
            <a:r>
              <a:rPr lang="en-US" dirty="0" smtClean="0"/>
              <a:t>Turn on CMU Power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Held Monitor</a:t>
            </a:r>
            <a:endParaRPr lang="en-US" dirty="0"/>
          </a:p>
        </p:txBody>
      </p:sp>
      <p:pic>
        <p:nvPicPr>
          <p:cNvPr id="2050" name="Picture 2" descr="HHM"/>
          <p:cNvPicPr>
            <a:picLocks noChangeAspect="1" noChangeArrowheads="1"/>
          </p:cNvPicPr>
          <p:nvPr/>
        </p:nvPicPr>
        <p:blipFill>
          <a:blip r:embed="rId2" cstate="email"/>
          <a:srcRect/>
          <a:stretch>
            <a:fillRect/>
          </a:stretch>
        </p:blipFill>
        <p:spPr bwMode="auto">
          <a:xfrm>
            <a:off x="1676400" y="2286000"/>
            <a:ext cx="1974850" cy="1931988"/>
          </a:xfrm>
          <a:prstGeom prst="rect">
            <a:avLst/>
          </a:prstGeom>
          <a:noFill/>
          <a:ln w="9525">
            <a:noFill/>
            <a:miter lim="800000"/>
            <a:headEnd/>
            <a:tailEnd/>
          </a:ln>
        </p:spPr>
      </p:pic>
      <p:pic>
        <p:nvPicPr>
          <p:cNvPr id="2051" name="Picture 3" descr="CMU Switch2"/>
          <p:cNvPicPr>
            <a:picLocks noChangeAspect="1" noChangeArrowheads="1"/>
          </p:cNvPicPr>
          <p:nvPr/>
        </p:nvPicPr>
        <p:blipFill>
          <a:blip r:embed="rId3" cstate="email"/>
          <a:srcRect/>
          <a:stretch>
            <a:fillRect/>
          </a:stretch>
        </p:blipFill>
        <p:spPr bwMode="auto">
          <a:xfrm>
            <a:off x="4876800" y="1676400"/>
            <a:ext cx="1884363" cy="2705100"/>
          </a:xfrm>
          <a:prstGeom prst="rect">
            <a:avLst/>
          </a:prstGeom>
          <a:noFill/>
          <a:ln w="9525">
            <a:noFill/>
            <a:miter lim="800000"/>
            <a:headEnd/>
            <a:tailEnd/>
          </a:ln>
        </p:spPr>
      </p:pic>
      <p:sp>
        <p:nvSpPr>
          <p:cNvPr id="5" name="TextBox 4"/>
          <p:cNvSpPr txBox="1"/>
          <p:nvPr/>
        </p:nvSpPr>
        <p:spPr>
          <a:xfrm>
            <a:off x="1676400" y="4267200"/>
            <a:ext cx="2057400" cy="369332"/>
          </a:xfrm>
          <a:prstGeom prst="rect">
            <a:avLst/>
          </a:prstGeom>
          <a:noFill/>
        </p:spPr>
        <p:txBody>
          <a:bodyPr wrap="square" rtlCol="0">
            <a:spAutoFit/>
          </a:bodyPr>
          <a:lstStyle/>
          <a:p>
            <a:r>
              <a:rPr lang="en-US" dirty="0" smtClean="0"/>
              <a:t>Handheld Monitor</a:t>
            </a:r>
            <a:endParaRPr lang="en-US" dirty="0"/>
          </a:p>
        </p:txBody>
      </p:sp>
      <p:sp>
        <p:nvSpPr>
          <p:cNvPr id="6" name="TextBox 5"/>
          <p:cNvSpPr txBox="1"/>
          <p:nvPr/>
        </p:nvSpPr>
        <p:spPr>
          <a:xfrm>
            <a:off x="5029200" y="4495800"/>
            <a:ext cx="2133600" cy="369332"/>
          </a:xfrm>
          <a:prstGeom prst="rect">
            <a:avLst/>
          </a:prstGeom>
          <a:noFill/>
        </p:spPr>
        <p:txBody>
          <a:bodyPr wrap="square" rtlCol="0">
            <a:spAutoFit/>
          </a:bodyPr>
          <a:lstStyle/>
          <a:p>
            <a:r>
              <a:rPr lang="en-US" dirty="0" smtClean="0"/>
              <a:t>CMU J8 Connector</a:t>
            </a:r>
            <a:endParaRPr lang="en-US" dirty="0"/>
          </a:p>
        </p:txBody>
      </p:sp>
      <p:sp>
        <p:nvSpPr>
          <p:cNvPr id="2052" name="Oval 4"/>
          <p:cNvSpPr>
            <a:spLocks noChangeArrowheads="1"/>
          </p:cNvSpPr>
          <p:nvPr/>
        </p:nvSpPr>
        <p:spPr bwMode="auto">
          <a:xfrm>
            <a:off x="6096000" y="3352800"/>
            <a:ext cx="379413" cy="317500"/>
          </a:xfrm>
          <a:prstGeom prst="ellipse">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685800" y="4800601"/>
            <a:ext cx="7696200" cy="2308324"/>
          </a:xfrm>
          <a:prstGeom prst="rect">
            <a:avLst/>
          </a:prstGeom>
          <a:noFill/>
        </p:spPr>
        <p:txBody>
          <a:bodyPr wrap="square" rtlCol="0">
            <a:spAutoFit/>
          </a:bodyPr>
          <a:lstStyle/>
          <a:p>
            <a:r>
              <a:rPr lang="en-US" dirty="0" smtClean="0"/>
              <a:t>Connect the Handheld Monitor connector to J8 connector on CMU. Turn on the Handheld Monitor power.  Turn the Monitor Selector Switch on the CMU to the desired video input. Ensure that the cameras are aligned properly. When the cameras are properly aligned, remove the Hand Held Monitor and store it a safe location, so it will not be damaged. </a:t>
            </a:r>
          </a:p>
          <a:p>
            <a:r>
              <a:rPr lang="en-US" dirty="0" smtClean="0"/>
              <a:t>Note:  The Handheld Monitor will shut off automatically if it does not detect a video source.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Cables</a:t>
            </a:r>
            <a:endParaRPr lang="en-US" dirty="0"/>
          </a:p>
        </p:txBody>
      </p:sp>
      <p:sp>
        <p:nvSpPr>
          <p:cNvPr id="3" name="TextBox 2"/>
          <p:cNvSpPr txBox="1"/>
          <p:nvPr/>
        </p:nvSpPr>
        <p:spPr>
          <a:xfrm>
            <a:off x="914400" y="1524000"/>
            <a:ext cx="6553200" cy="1200329"/>
          </a:xfrm>
          <a:prstGeom prst="rect">
            <a:avLst/>
          </a:prstGeom>
          <a:noFill/>
        </p:spPr>
        <p:txBody>
          <a:bodyPr wrap="square" rtlCol="0">
            <a:spAutoFit/>
          </a:bodyPr>
          <a:lstStyle/>
          <a:p>
            <a:r>
              <a:rPr lang="en-US" dirty="0" smtClean="0"/>
              <a:t>Once installation is complete ensure that all cables are routed under the communications rack are secured and clear of the turret, main gun, and/or any place where they inhibit the crew’s operation of the vehicle.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BMU</a:t>
            </a:r>
            <a:endParaRPr lang="en-US" dirty="0"/>
          </a:p>
        </p:txBody>
      </p:sp>
      <p:sp>
        <p:nvSpPr>
          <p:cNvPr id="5" name="TextBox 4"/>
          <p:cNvSpPr txBox="1"/>
          <p:nvPr/>
        </p:nvSpPr>
        <p:spPr>
          <a:xfrm>
            <a:off x="685800" y="4876800"/>
            <a:ext cx="7315200" cy="923330"/>
          </a:xfrm>
          <a:prstGeom prst="rect">
            <a:avLst/>
          </a:prstGeom>
          <a:noFill/>
        </p:spPr>
        <p:txBody>
          <a:bodyPr wrap="square" rtlCol="0">
            <a:spAutoFit/>
          </a:bodyPr>
          <a:lstStyle/>
          <a:p>
            <a:r>
              <a:rPr lang="en-US" dirty="0" smtClean="0"/>
              <a:t>Install the BMU on the external stowage rack on the right side of the vehicle and secure the locking slide and Nut</a:t>
            </a:r>
            <a:r>
              <a:rPr lang="en-US" baseline="0" dirty="0" smtClean="0"/>
              <a:t>.  (Ensure that the internal and external battery cables</a:t>
            </a:r>
            <a:r>
              <a:rPr lang="en-US" dirty="0" smtClean="0"/>
              <a:t> are connected). Check that the BMU is secure. </a:t>
            </a:r>
            <a:endParaRPr lang="en-US" dirty="0"/>
          </a:p>
        </p:txBody>
      </p:sp>
      <p:pic>
        <p:nvPicPr>
          <p:cNvPr id="7" name="Picture 6" descr="C:\Documents and Settings\bryantj\Local Settings\Temporary Internet Files\Content.Word\IMG_0073.jpg"/>
          <p:cNvPicPr/>
          <p:nvPr/>
        </p:nvPicPr>
        <p:blipFill>
          <a:blip r:embed="rId3" cstate="email"/>
          <a:srcRect/>
          <a:stretch>
            <a:fillRect/>
          </a:stretch>
        </p:blipFill>
        <p:spPr bwMode="auto">
          <a:xfrm>
            <a:off x="3352800" y="1295400"/>
            <a:ext cx="2534400" cy="338328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BMU Battery Cable</a:t>
            </a:r>
            <a:endParaRPr lang="en-US" dirty="0"/>
          </a:p>
        </p:txBody>
      </p:sp>
      <p:pic>
        <p:nvPicPr>
          <p:cNvPr id="1026" name="Picture 1" descr="C:\Documents and Settings\bryantj\Desktop\PICTURES\IMG_2081_edited.jpg"/>
          <p:cNvPicPr>
            <a:picLocks noChangeAspect="1" noChangeArrowheads="1"/>
          </p:cNvPicPr>
          <p:nvPr/>
        </p:nvPicPr>
        <p:blipFill>
          <a:blip r:embed="rId2" cstate="email"/>
          <a:srcRect/>
          <a:stretch>
            <a:fillRect/>
          </a:stretch>
        </p:blipFill>
        <p:spPr bwMode="auto">
          <a:xfrm>
            <a:off x="990600" y="2590800"/>
            <a:ext cx="1346200" cy="1828800"/>
          </a:xfrm>
          <a:prstGeom prst="rect">
            <a:avLst/>
          </a:prstGeom>
          <a:noFill/>
          <a:ln w="9525">
            <a:noFill/>
            <a:miter lim="800000"/>
            <a:headEnd/>
            <a:tailEnd/>
          </a:ln>
        </p:spPr>
      </p:pic>
      <p:pic>
        <p:nvPicPr>
          <p:cNvPr id="1027" name="Picture 3" descr="DSCF0179"/>
          <p:cNvPicPr>
            <a:picLocks noChangeAspect="1" noChangeArrowheads="1"/>
          </p:cNvPicPr>
          <p:nvPr/>
        </p:nvPicPr>
        <p:blipFill>
          <a:blip r:embed="rId3" cstate="email"/>
          <a:srcRect/>
          <a:stretch>
            <a:fillRect/>
          </a:stretch>
        </p:blipFill>
        <p:spPr bwMode="auto">
          <a:xfrm>
            <a:off x="3352800" y="1981200"/>
            <a:ext cx="1384300" cy="1846263"/>
          </a:xfrm>
          <a:prstGeom prst="rect">
            <a:avLst/>
          </a:prstGeom>
          <a:noFill/>
          <a:ln w="9525">
            <a:noFill/>
            <a:miter lim="800000"/>
            <a:headEnd/>
            <a:tailEnd/>
          </a:ln>
        </p:spPr>
      </p:pic>
      <p:pic>
        <p:nvPicPr>
          <p:cNvPr id="1028" name="Picture 4" descr="BMU J5 connector1"/>
          <p:cNvPicPr>
            <a:picLocks noChangeAspect="1" noChangeArrowheads="1"/>
          </p:cNvPicPr>
          <p:nvPr/>
        </p:nvPicPr>
        <p:blipFill>
          <a:blip r:embed="rId4" cstate="email"/>
          <a:srcRect/>
          <a:stretch>
            <a:fillRect/>
          </a:stretch>
        </p:blipFill>
        <p:spPr bwMode="auto">
          <a:xfrm>
            <a:off x="5562600" y="2819400"/>
            <a:ext cx="1698625" cy="1824038"/>
          </a:xfrm>
          <a:prstGeom prst="rect">
            <a:avLst/>
          </a:prstGeom>
          <a:noFill/>
          <a:ln w="9525">
            <a:noFill/>
            <a:miter lim="800000"/>
            <a:headEnd/>
            <a:tailEnd/>
          </a:ln>
        </p:spPr>
      </p:pic>
      <p:sp>
        <p:nvSpPr>
          <p:cNvPr id="1029" name="Oval 5"/>
          <p:cNvSpPr>
            <a:spLocks noChangeArrowheads="1"/>
          </p:cNvSpPr>
          <p:nvPr/>
        </p:nvSpPr>
        <p:spPr bwMode="auto">
          <a:xfrm>
            <a:off x="6172200" y="3276600"/>
            <a:ext cx="812800" cy="703263"/>
          </a:xfrm>
          <a:prstGeom prst="ellipse">
            <a:avLst/>
          </a:prstGeom>
          <a:noFill/>
          <a:ln w="1905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0" name="Line 6"/>
          <p:cNvSpPr>
            <a:spLocks noChangeShapeType="1"/>
          </p:cNvSpPr>
          <p:nvPr/>
        </p:nvSpPr>
        <p:spPr bwMode="auto">
          <a:xfrm flipH="1" flipV="1">
            <a:off x="4114798" y="2352672"/>
            <a:ext cx="1143002" cy="85727"/>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31" name="Line 7"/>
          <p:cNvSpPr>
            <a:spLocks noChangeShapeType="1"/>
          </p:cNvSpPr>
          <p:nvPr/>
        </p:nvSpPr>
        <p:spPr bwMode="auto">
          <a:xfrm>
            <a:off x="5257800" y="2438400"/>
            <a:ext cx="1219200" cy="904875"/>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9" name="TextBox 8"/>
          <p:cNvSpPr txBox="1"/>
          <p:nvPr/>
        </p:nvSpPr>
        <p:spPr>
          <a:xfrm>
            <a:off x="1219200" y="4953000"/>
            <a:ext cx="6781800" cy="1477328"/>
          </a:xfrm>
          <a:prstGeom prst="rect">
            <a:avLst/>
          </a:prstGeom>
          <a:noFill/>
        </p:spPr>
        <p:txBody>
          <a:bodyPr wrap="square" rtlCol="0">
            <a:spAutoFit/>
          </a:bodyPr>
          <a:lstStyle/>
          <a:p>
            <a:r>
              <a:rPr lang="en-US" dirty="0" smtClean="0"/>
              <a:t>Twist the locking latch on the BMU battery box cover and open the cover. Connect the Battery Power Cable to the BMU Power cable, close and lock the cover. Connect the BMU Power Cable connector to the J5 connector on the BMU; ensure that the red dots on the BMU Power Cable connector and the J5 connector are aligned. </a:t>
            </a:r>
            <a:endParaRPr lang="en-US" dirty="0"/>
          </a:p>
        </p:txBody>
      </p:sp>
      <p:sp>
        <p:nvSpPr>
          <p:cNvPr id="10" name="TextBox 9"/>
          <p:cNvSpPr txBox="1"/>
          <p:nvPr/>
        </p:nvSpPr>
        <p:spPr>
          <a:xfrm>
            <a:off x="533400" y="1447800"/>
            <a:ext cx="1447800" cy="646331"/>
          </a:xfrm>
          <a:prstGeom prst="rect">
            <a:avLst/>
          </a:prstGeom>
          <a:noFill/>
        </p:spPr>
        <p:txBody>
          <a:bodyPr wrap="square" rtlCol="0">
            <a:spAutoFit/>
          </a:bodyPr>
          <a:lstStyle/>
          <a:p>
            <a:r>
              <a:rPr lang="en-US" dirty="0" smtClean="0"/>
              <a:t>Battery Power Cable</a:t>
            </a:r>
            <a:endParaRPr lang="en-US" dirty="0"/>
          </a:p>
        </p:txBody>
      </p:sp>
      <p:sp>
        <p:nvSpPr>
          <p:cNvPr id="11" name="Line 6"/>
          <p:cNvSpPr>
            <a:spLocks noChangeShapeType="1"/>
          </p:cNvSpPr>
          <p:nvPr/>
        </p:nvSpPr>
        <p:spPr bwMode="auto">
          <a:xfrm>
            <a:off x="1143000" y="2057400"/>
            <a:ext cx="304800" cy="533400"/>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2" name="TextBox 11"/>
          <p:cNvSpPr txBox="1"/>
          <p:nvPr/>
        </p:nvSpPr>
        <p:spPr>
          <a:xfrm>
            <a:off x="2590800" y="4114800"/>
            <a:ext cx="1447800" cy="646331"/>
          </a:xfrm>
          <a:prstGeom prst="rect">
            <a:avLst/>
          </a:prstGeom>
          <a:noFill/>
        </p:spPr>
        <p:txBody>
          <a:bodyPr wrap="square" rtlCol="0">
            <a:spAutoFit/>
          </a:bodyPr>
          <a:lstStyle/>
          <a:p>
            <a:r>
              <a:rPr lang="en-US" dirty="0" smtClean="0"/>
              <a:t>BMU Power Cable</a:t>
            </a:r>
            <a:endParaRPr lang="en-US" dirty="0"/>
          </a:p>
        </p:txBody>
      </p:sp>
      <p:sp>
        <p:nvSpPr>
          <p:cNvPr id="13" name="Line 6"/>
          <p:cNvSpPr>
            <a:spLocks noChangeShapeType="1"/>
          </p:cNvSpPr>
          <p:nvPr/>
        </p:nvSpPr>
        <p:spPr bwMode="auto">
          <a:xfrm flipH="1" flipV="1">
            <a:off x="1905000" y="4038599"/>
            <a:ext cx="762000" cy="152400"/>
          </a:xfrm>
          <a:prstGeom prst="line">
            <a:avLst/>
          </a:prstGeom>
          <a:noFill/>
          <a:ln w="2857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032" name="Oval 8"/>
          <p:cNvSpPr>
            <a:spLocks noChangeArrowheads="1"/>
          </p:cNvSpPr>
          <p:nvPr/>
        </p:nvSpPr>
        <p:spPr bwMode="auto">
          <a:xfrm>
            <a:off x="1219200" y="2438400"/>
            <a:ext cx="501650" cy="466725"/>
          </a:xfrm>
          <a:prstGeom prst="ellipse">
            <a:avLst/>
          </a:pr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3" name="Oval 9"/>
          <p:cNvSpPr>
            <a:spLocks noChangeArrowheads="1"/>
          </p:cNvSpPr>
          <p:nvPr/>
        </p:nvSpPr>
        <p:spPr bwMode="auto">
          <a:xfrm>
            <a:off x="1600200" y="3886200"/>
            <a:ext cx="501650" cy="466725"/>
          </a:xfrm>
          <a:prstGeom prst="ellipse">
            <a:avLst/>
          </a:prstGeom>
          <a:noFill/>
          <a:ln w="3810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TextBox 15"/>
          <p:cNvSpPr txBox="1"/>
          <p:nvPr/>
        </p:nvSpPr>
        <p:spPr>
          <a:xfrm>
            <a:off x="5257800" y="1905000"/>
            <a:ext cx="2057400" cy="646331"/>
          </a:xfrm>
          <a:prstGeom prst="rect">
            <a:avLst/>
          </a:prstGeom>
          <a:noFill/>
        </p:spPr>
        <p:txBody>
          <a:bodyPr wrap="square" rtlCol="0">
            <a:spAutoFit/>
          </a:bodyPr>
          <a:lstStyle/>
          <a:p>
            <a:r>
              <a:rPr lang="en-US" dirty="0" smtClean="0"/>
              <a:t>BMU Power Cable and J5 Connector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CMU</a:t>
            </a:r>
            <a:endParaRPr lang="en-US" dirty="0"/>
          </a:p>
        </p:txBody>
      </p:sp>
      <p:sp>
        <p:nvSpPr>
          <p:cNvPr id="7" name="TextBox 6"/>
          <p:cNvSpPr txBox="1"/>
          <p:nvPr/>
        </p:nvSpPr>
        <p:spPr>
          <a:xfrm>
            <a:off x="990600" y="4648200"/>
            <a:ext cx="6477000" cy="1477328"/>
          </a:xfrm>
          <a:prstGeom prst="rect">
            <a:avLst/>
          </a:prstGeom>
          <a:noFill/>
        </p:spPr>
        <p:txBody>
          <a:bodyPr wrap="square" rtlCol="0">
            <a:spAutoFit/>
          </a:bodyPr>
          <a:lstStyle/>
          <a:p>
            <a:r>
              <a:rPr lang="en-US" dirty="0" smtClean="0"/>
              <a:t>Install the CMU in the gunners position as shown above using the mount and screws provided.  Place the CMU in the mount as shown and secure with the screw and wing nut that is provided.  The CMU should be oriented so that the back of the unit is facing the mount and the top of the unit is towards the communications rack.  </a:t>
            </a:r>
            <a:endParaRPr lang="en-US" dirty="0"/>
          </a:p>
        </p:txBody>
      </p:sp>
      <p:pic>
        <p:nvPicPr>
          <p:cNvPr id="1027" name="Picture 6" descr="D:\017.JPG"/>
          <p:cNvPicPr>
            <a:picLocks noChangeAspect="1" noChangeArrowheads="1"/>
          </p:cNvPicPr>
          <p:nvPr/>
        </p:nvPicPr>
        <p:blipFill>
          <a:blip r:embed="rId2" cstate="email"/>
          <a:srcRect/>
          <a:stretch>
            <a:fillRect/>
          </a:stretch>
        </p:blipFill>
        <p:spPr bwMode="auto">
          <a:xfrm>
            <a:off x="3352800" y="1371600"/>
            <a:ext cx="2468881" cy="329184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 Input Cable</a:t>
            </a:r>
            <a:endParaRPr lang="en-US" dirty="0"/>
          </a:p>
        </p:txBody>
      </p:sp>
      <p:pic>
        <p:nvPicPr>
          <p:cNvPr id="4098" name="Picture 2" descr="Cable C157 AV Input Cable1"/>
          <p:cNvPicPr>
            <a:picLocks noChangeAspect="1" noChangeArrowheads="1"/>
          </p:cNvPicPr>
          <p:nvPr/>
        </p:nvPicPr>
        <p:blipFill>
          <a:blip r:embed="rId2" cstate="email"/>
          <a:srcRect/>
          <a:stretch>
            <a:fillRect/>
          </a:stretch>
        </p:blipFill>
        <p:spPr bwMode="auto">
          <a:xfrm>
            <a:off x="1295400" y="2514600"/>
            <a:ext cx="2459038" cy="1479550"/>
          </a:xfrm>
          <a:prstGeom prst="rect">
            <a:avLst/>
          </a:prstGeom>
          <a:noFill/>
          <a:ln w="9525">
            <a:noFill/>
            <a:miter lim="800000"/>
            <a:headEnd/>
            <a:tailEnd/>
          </a:ln>
        </p:spPr>
      </p:pic>
      <p:pic>
        <p:nvPicPr>
          <p:cNvPr id="4099" name="Picture 3" descr="CMU2"/>
          <p:cNvPicPr>
            <a:picLocks noChangeAspect="1" noChangeArrowheads="1"/>
          </p:cNvPicPr>
          <p:nvPr/>
        </p:nvPicPr>
        <p:blipFill>
          <a:blip r:embed="rId3" cstate="email"/>
          <a:srcRect/>
          <a:stretch>
            <a:fillRect/>
          </a:stretch>
        </p:blipFill>
        <p:spPr bwMode="auto">
          <a:xfrm>
            <a:off x="4724400" y="2514600"/>
            <a:ext cx="2536825" cy="1590675"/>
          </a:xfrm>
          <a:prstGeom prst="rect">
            <a:avLst/>
          </a:prstGeom>
          <a:noFill/>
          <a:ln w="9525">
            <a:noFill/>
            <a:miter lim="800000"/>
            <a:headEnd/>
            <a:tailEnd/>
          </a:ln>
        </p:spPr>
      </p:pic>
      <p:sp>
        <p:nvSpPr>
          <p:cNvPr id="5" name="TextBox 4"/>
          <p:cNvSpPr txBox="1"/>
          <p:nvPr/>
        </p:nvSpPr>
        <p:spPr>
          <a:xfrm>
            <a:off x="1676400" y="4114800"/>
            <a:ext cx="1752600" cy="369332"/>
          </a:xfrm>
          <a:prstGeom prst="rect">
            <a:avLst/>
          </a:prstGeom>
          <a:noFill/>
        </p:spPr>
        <p:txBody>
          <a:bodyPr wrap="square" rtlCol="0">
            <a:spAutoFit/>
          </a:bodyPr>
          <a:lstStyle/>
          <a:p>
            <a:r>
              <a:rPr lang="en-US" dirty="0" smtClean="0"/>
              <a:t>A/V Input Cable</a:t>
            </a:r>
            <a:endParaRPr lang="en-US" dirty="0"/>
          </a:p>
        </p:txBody>
      </p:sp>
      <p:sp>
        <p:nvSpPr>
          <p:cNvPr id="6" name="TextBox 5"/>
          <p:cNvSpPr txBox="1"/>
          <p:nvPr/>
        </p:nvSpPr>
        <p:spPr>
          <a:xfrm>
            <a:off x="5486400" y="4267200"/>
            <a:ext cx="990600" cy="369332"/>
          </a:xfrm>
          <a:prstGeom prst="rect">
            <a:avLst/>
          </a:prstGeom>
          <a:noFill/>
        </p:spPr>
        <p:txBody>
          <a:bodyPr wrap="square" rtlCol="0">
            <a:spAutoFit/>
          </a:bodyPr>
          <a:lstStyle/>
          <a:p>
            <a:r>
              <a:rPr lang="en-US" dirty="0" smtClean="0"/>
              <a:t>CMU J6 </a:t>
            </a:r>
            <a:endParaRPr lang="en-US" dirty="0"/>
          </a:p>
        </p:txBody>
      </p:sp>
      <p:sp>
        <p:nvSpPr>
          <p:cNvPr id="7" name="TextBox 6"/>
          <p:cNvSpPr txBox="1"/>
          <p:nvPr/>
        </p:nvSpPr>
        <p:spPr>
          <a:xfrm>
            <a:off x="1828800" y="4953000"/>
            <a:ext cx="5867400" cy="369332"/>
          </a:xfrm>
          <a:prstGeom prst="rect">
            <a:avLst/>
          </a:prstGeom>
          <a:noFill/>
        </p:spPr>
        <p:txBody>
          <a:bodyPr wrap="square" rtlCol="0">
            <a:spAutoFit/>
          </a:bodyPr>
          <a:lstStyle/>
          <a:p>
            <a:r>
              <a:rPr lang="en-US" dirty="0" smtClean="0"/>
              <a:t>Connect the A/V Input Cable to the CMU J6 connector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Crew Camera</a:t>
            </a:r>
            <a:endParaRPr lang="en-US" dirty="0"/>
          </a:p>
        </p:txBody>
      </p:sp>
      <p:sp>
        <p:nvSpPr>
          <p:cNvPr id="3" name="TextBox 2"/>
          <p:cNvSpPr txBox="1"/>
          <p:nvPr/>
        </p:nvSpPr>
        <p:spPr>
          <a:xfrm>
            <a:off x="1066800" y="4724400"/>
            <a:ext cx="6858000" cy="1754326"/>
          </a:xfrm>
          <a:prstGeom prst="rect">
            <a:avLst/>
          </a:prstGeom>
          <a:noFill/>
        </p:spPr>
        <p:txBody>
          <a:bodyPr wrap="square" rtlCol="0">
            <a:spAutoFit/>
          </a:bodyPr>
          <a:lstStyle/>
          <a:p>
            <a:r>
              <a:rPr lang="en-US" dirty="0" smtClean="0"/>
              <a:t>Using the Magnetic Camera Mounts and two crew camera, secure the camera and mount and install the mount in the Commander’s  and Gunner’s Station as shown above (camera is focused on dismount area).  Attach camera cables to each of the crew cameras and route the cables to the CMU and attach it to one of the video inputs on the CMU A/V Input cable. </a:t>
            </a:r>
            <a:endParaRPr lang="en-US" dirty="0"/>
          </a:p>
        </p:txBody>
      </p:sp>
      <p:pic>
        <p:nvPicPr>
          <p:cNvPr id="6" name="Picture 5" descr="D:\025.JPG"/>
          <p:cNvPicPr/>
          <p:nvPr/>
        </p:nvPicPr>
        <p:blipFill>
          <a:blip r:embed="rId2" cstate="email"/>
          <a:srcRect/>
          <a:stretch>
            <a:fillRect/>
          </a:stretch>
        </p:blipFill>
        <p:spPr bwMode="auto">
          <a:xfrm>
            <a:off x="1219200" y="1295400"/>
            <a:ext cx="2472146" cy="3200400"/>
          </a:xfrm>
          <a:prstGeom prst="rect">
            <a:avLst/>
          </a:prstGeom>
          <a:noFill/>
          <a:ln w="9525">
            <a:noFill/>
            <a:miter lim="800000"/>
            <a:headEnd/>
            <a:tailEnd/>
          </a:ln>
        </p:spPr>
      </p:pic>
      <p:pic>
        <p:nvPicPr>
          <p:cNvPr id="7" name="Picture 6" descr="D:\026.JPG"/>
          <p:cNvPicPr/>
          <p:nvPr/>
        </p:nvPicPr>
        <p:blipFill>
          <a:blip r:embed="rId3" cstate="email"/>
          <a:srcRect/>
          <a:stretch>
            <a:fillRect/>
          </a:stretch>
        </p:blipFill>
        <p:spPr bwMode="auto">
          <a:xfrm>
            <a:off x="3962400" y="1295400"/>
            <a:ext cx="4291149" cy="3200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STRYKER Video Cable</a:t>
            </a:r>
            <a:endParaRPr lang="en-US" dirty="0"/>
          </a:p>
        </p:txBody>
      </p:sp>
      <p:sp>
        <p:nvSpPr>
          <p:cNvPr id="3" name="TextBox 2"/>
          <p:cNvSpPr txBox="1"/>
          <p:nvPr/>
        </p:nvSpPr>
        <p:spPr>
          <a:xfrm>
            <a:off x="762000" y="4267200"/>
            <a:ext cx="6858000" cy="923330"/>
          </a:xfrm>
          <a:prstGeom prst="rect">
            <a:avLst/>
          </a:prstGeom>
          <a:noFill/>
        </p:spPr>
        <p:txBody>
          <a:bodyPr wrap="square" rtlCol="0">
            <a:spAutoFit/>
          </a:bodyPr>
          <a:lstStyle/>
          <a:p>
            <a:r>
              <a:rPr lang="en-US" dirty="0" smtClean="0"/>
              <a:t>Install the STRYKER Video Cable to the EVDT/VDT J-6 and route the other end of the cable to the CMU and attach it to one of the video inputs on the CMU A/V Input cable.     </a:t>
            </a:r>
            <a:endParaRPr lang="en-US" dirty="0"/>
          </a:p>
        </p:txBody>
      </p:sp>
      <p:pic>
        <p:nvPicPr>
          <p:cNvPr id="6" name="Picture 5" descr="D:\030.JPG"/>
          <p:cNvPicPr/>
          <p:nvPr/>
        </p:nvPicPr>
        <p:blipFill>
          <a:blip r:embed="rId2" cstate="email"/>
          <a:srcRect/>
          <a:stretch>
            <a:fillRect/>
          </a:stretch>
        </p:blipFill>
        <p:spPr bwMode="auto">
          <a:xfrm>
            <a:off x="2438400" y="1295400"/>
            <a:ext cx="3894674" cy="29260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External Audio Adapter</a:t>
            </a:r>
            <a:endParaRPr lang="en-US" dirty="0"/>
          </a:p>
        </p:txBody>
      </p:sp>
      <p:sp>
        <p:nvSpPr>
          <p:cNvPr id="4" name="Rectangle 3"/>
          <p:cNvSpPr/>
          <p:nvPr/>
        </p:nvSpPr>
        <p:spPr>
          <a:xfrm>
            <a:off x="990600" y="4876800"/>
            <a:ext cx="7010400" cy="1754326"/>
          </a:xfrm>
          <a:prstGeom prst="rect">
            <a:avLst/>
          </a:prstGeom>
        </p:spPr>
        <p:txBody>
          <a:bodyPr wrap="square">
            <a:spAutoFit/>
          </a:bodyPr>
          <a:lstStyle/>
          <a:p>
            <a:r>
              <a:rPr lang="en-US" dirty="0" smtClean="0"/>
              <a:t>The External Audio Adapter (EAA) attaches to the Full Function Crew Station in the Commander’s Station.  Attach the CVC to the External Audio Adapter connector labeled “CVC” and the External Audio Adapter Cable connects to the BNC connector on the external audio adapter.  Route the cable to the CMU and connect it to the A/V Input Cable connector labeled (A).   </a:t>
            </a:r>
            <a:endParaRPr lang="en-US" dirty="0"/>
          </a:p>
        </p:txBody>
      </p:sp>
      <p:pic>
        <p:nvPicPr>
          <p:cNvPr id="8194" name="Picture 2" descr="C:\Documents and Settings\bryantj\Desktop\MGS Pictures\MGS-12 pictures 008.jpg"/>
          <p:cNvPicPr>
            <a:picLocks noChangeAspect="1" noChangeArrowheads="1"/>
          </p:cNvPicPr>
          <p:nvPr/>
        </p:nvPicPr>
        <p:blipFill>
          <a:blip r:embed="rId2" cstate="email"/>
          <a:srcRect/>
          <a:stretch>
            <a:fillRect/>
          </a:stretch>
        </p:blipFill>
        <p:spPr bwMode="auto">
          <a:xfrm>
            <a:off x="990600" y="1752600"/>
            <a:ext cx="3048000" cy="2286000"/>
          </a:xfrm>
          <a:prstGeom prst="rect">
            <a:avLst/>
          </a:prstGeom>
          <a:noFill/>
        </p:spPr>
      </p:pic>
      <p:pic>
        <p:nvPicPr>
          <p:cNvPr id="8195" name="Picture 3" descr="C:\Documents and Settings\bryantj\Desktop\MGS Pictures\MGS-12 pictures 009.jpg"/>
          <p:cNvPicPr>
            <a:picLocks noChangeAspect="1" noChangeArrowheads="1"/>
          </p:cNvPicPr>
          <p:nvPr/>
        </p:nvPicPr>
        <p:blipFill>
          <a:blip r:embed="rId3" cstate="email"/>
          <a:srcRect/>
          <a:stretch>
            <a:fillRect/>
          </a:stretch>
        </p:blipFill>
        <p:spPr bwMode="auto">
          <a:xfrm>
            <a:off x="4648200" y="1752600"/>
            <a:ext cx="3048000" cy="2286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PowerVerter</a:t>
            </a:r>
            <a:endParaRPr lang="en-US" dirty="0"/>
          </a:p>
        </p:txBody>
      </p:sp>
      <p:sp>
        <p:nvSpPr>
          <p:cNvPr id="5" name="TextBox 4"/>
          <p:cNvSpPr txBox="1"/>
          <p:nvPr/>
        </p:nvSpPr>
        <p:spPr>
          <a:xfrm>
            <a:off x="1905000" y="4648200"/>
            <a:ext cx="5410200" cy="1477328"/>
          </a:xfrm>
          <a:prstGeom prst="rect">
            <a:avLst/>
          </a:prstGeom>
          <a:noFill/>
        </p:spPr>
        <p:txBody>
          <a:bodyPr wrap="square" rtlCol="0">
            <a:spAutoFit/>
          </a:bodyPr>
          <a:lstStyle/>
          <a:p>
            <a:r>
              <a:rPr lang="en-US" dirty="0" smtClean="0"/>
              <a:t>Install the PowerVerter Cable to the J3 connector on the Electronic Distribution Terminal (EDT)   as shown above. Connect the PowerVerter Cable labeled “CMU J1” to the CMU J1.  Secure the PowerVerter to the wall using zip ties. </a:t>
            </a:r>
            <a:endParaRPr lang="en-US" dirty="0"/>
          </a:p>
        </p:txBody>
      </p:sp>
      <p:pic>
        <p:nvPicPr>
          <p:cNvPr id="6" name="Picture 5" descr="D:\024.JPG"/>
          <p:cNvPicPr/>
          <p:nvPr/>
        </p:nvPicPr>
        <p:blipFill>
          <a:blip r:embed="rId3" cstate="email"/>
          <a:srcRect/>
          <a:stretch>
            <a:fillRect/>
          </a:stretch>
        </p:blipFill>
        <p:spPr bwMode="auto">
          <a:xfrm>
            <a:off x="1524000" y="1371600"/>
            <a:ext cx="2399862" cy="3200400"/>
          </a:xfrm>
          <a:prstGeom prst="rect">
            <a:avLst/>
          </a:prstGeom>
          <a:noFill/>
          <a:ln w="9525">
            <a:noFill/>
            <a:miter lim="800000"/>
            <a:headEnd/>
            <a:tailEnd/>
          </a:ln>
        </p:spPr>
      </p:pic>
      <p:sp>
        <p:nvSpPr>
          <p:cNvPr id="4" name="Right Arrow 3"/>
          <p:cNvSpPr/>
          <p:nvPr/>
        </p:nvSpPr>
        <p:spPr>
          <a:xfrm>
            <a:off x="1066800" y="2819400"/>
            <a:ext cx="1295400" cy="304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pic>
        <p:nvPicPr>
          <p:cNvPr id="7" name="Picture 2" descr="D:\022.JPG"/>
          <p:cNvPicPr>
            <a:picLocks noChangeAspect="1" noChangeArrowheads="1"/>
          </p:cNvPicPr>
          <p:nvPr/>
        </p:nvPicPr>
        <p:blipFill>
          <a:blip r:embed="rId4" cstate="email"/>
          <a:srcRect/>
          <a:stretch>
            <a:fillRect/>
          </a:stretch>
        </p:blipFill>
        <p:spPr bwMode="auto">
          <a:xfrm>
            <a:off x="4114800" y="1371600"/>
            <a:ext cx="3901174" cy="2926080"/>
          </a:xfrm>
          <a:prstGeom prst="rect">
            <a:avLst/>
          </a:prstGeom>
          <a:noFill/>
        </p:spPr>
      </p:pic>
      <p:sp>
        <p:nvSpPr>
          <p:cNvPr id="9" name="Right Arrow 8"/>
          <p:cNvSpPr/>
          <p:nvPr/>
        </p:nvSpPr>
        <p:spPr>
          <a:xfrm rot="1704042">
            <a:off x="4959281" y="2335459"/>
            <a:ext cx="1266392" cy="304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TotalTime>
  <Words>582</Words>
  <Application>Microsoft Office PowerPoint</Application>
  <PresentationFormat>On-screen Show (4:3)</PresentationFormat>
  <Paragraphs>36</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Install Instructions</vt:lpstr>
      <vt:lpstr>BMU</vt:lpstr>
      <vt:lpstr>BMU Battery Cable</vt:lpstr>
      <vt:lpstr>CMU</vt:lpstr>
      <vt:lpstr>A/V Input Cable</vt:lpstr>
      <vt:lpstr>Crew Camera</vt:lpstr>
      <vt:lpstr>STRYKER Video Cable</vt:lpstr>
      <vt:lpstr>External Audio Adapter</vt:lpstr>
      <vt:lpstr>PowerVerter</vt:lpstr>
      <vt:lpstr>Power-UP</vt:lpstr>
      <vt:lpstr>Hand Held Monitor</vt:lpstr>
      <vt:lpstr>Secure Cables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Install Instructions</dc:title>
  <dc:creator>Jeff Work</dc:creator>
  <cp:lastModifiedBy>McMahan, Curtis S CTR USA TRADOC</cp:lastModifiedBy>
  <cp:revision>56</cp:revision>
  <dcterms:created xsi:type="dcterms:W3CDTF">2011-10-12T23:18:11Z</dcterms:created>
  <dcterms:modified xsi:type="dcterms:W3CDTF">2015-06-01T19:30:44Z</dcterms:modified>
</cp:coreProperties>
</file>