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7" r:id="rId5"/>
    <p:sldId id="256" r:id="rId6"/>
    <p:sldId id="258" r:id="rId7"/>
    <p:sldId id="263" r:id="rId8"/>
    <p:sldId id="259" r:id="rId9"/>
    <p:sldId id="264" r:id="rId10"/>
    <p:sldId id="265" r:id="rId11"/>
    <p:sldId id="266" r:id="rId12"/>
    <p:sldId id="267" r:id="rId13"/>
    <p:sldId id="260" r:id="rId14"/>
    <p:sldId id="262" r:id="rId15"/>
    <p:sldId id="269" r:id="rId16"/>
    <p:sldId id="298" r:id="rId17"/>
    <p:sldId id="268" r:id="rId18"/>
    <p:sldId id="270" r:id="rId19"/>
    <p:sldId id="274" r:id="rId20"/>
    <p:sldId id="277" r:id="rId21"/>
    <p:sldId id="276" r:id="rId22"/>
    <p:sldId id="272" r:id="rId23"/>
    <p:sldId id="273" r:id="rId24"/>
    <p:sldId id="278" r:id="rId25"/>
    <p:sldId id="279" r:id="rId26"/>
    <p:sldId id="299" r:id="rId27"/>
    <p:sldId id="300" r:id="rId28"/>
    <p:sldId id="301" r:id="rId29"/>
    <p:sldId id="302" r:id="rId30"/>
    <p:sldId id="30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2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467A8-1E9E-E64C-B995-FAA9FD23F68D}" type="datetimeFigureOut">
              <a:rPr lang="en-US" smtClean="0"/>
              <a:pPr/>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C8FB8-5C8D-F441-B37E-62880AF6BC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MEB Referral Part 1: This starts with an initial physical, interview and questionnaire.  During this time it is determined what additional appointments and testing the Soldier needs in order to ensure that their service disqualifying medical </a:t>
            </a:r>
            <a:r>
              <a:rPr lang="en-US" sz="1200" kern="1200" dirty="0" err="1" smtClean="0">
                <a:solidFill>
                  <a:schemeClr val="tx1"/>
                </a:solidFill>
                <a:latin typeface="+mn-lt"/>
                <a:ea typeface="+mn-ea"/>
                <a:cs typeface="+mn-cs"/>
              </a:rPr>
              <a:t>condition(s</a:t>
            </a:r>
            <a:r>
              <a:rPr lang="en-US" sz="1200" kern="1200" dirty="0" smtClean="0">
                <a:solidFill>
                  <a:schemeClr val="tx1"/>
                </a:solidFill>
                <a:latin typeface="+mn-lt"/>
                <a:ea typeface="+mn-ea"/>
                <a:cs typeface="+mn-cs"/>
              </a:rPr>
              <a:t>) are indentified, treated and they are stable or have a predictable recovery course. Standard time to complete is &lt; 30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a:t>
            </a:r>
            <a:r>
              <a:rPr lang="en-US" sz="1200" kern="1200" dirty="0" smtClean="0">
                <a:solidFill>
                  <a:schemeClr val="tx1"/>
                </a:solidFill>
                <a:latin typeface="+mn-lt"/>
                <a:ea typeface="+mn-ea"/>
                <a:cs typeface="+mn-cs"/>
              </a:rPr>
              <a:t>)  MEB Forwarded to PEB:  This entire MEB packet is forwarded by PEBLO to Washington DC for PEB action.  The PEB in conjunction with the VA determines:  Whether the Soldier is fit or unfit for continued service; Determines level and type of disability compensation; Eligibility for disability severance pay or disability retirement based upon the VA determined level and type of disability compensation.  The Standard time to complete is &lt; 60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MEB Returns from PEB with the results and the VA ratings determination (not the NARSUM packet) and the decision is reviewed by the Soldier to confirm or appeal.  At this point the Soldier should consult with their lawyer (MEB counsel).  If the Soldier Concurs, the Soldiers signs board results which make the MEB portion complete.  Standard time to complete is &lt; 10 days; If the Soldier non-concurs, the Soldier has decided to appeal the PEB decision.  Regardless of the decision, the conclusion of the appeal process the MEB portion is complete. During this step, Soldiers are not authorized to take ordinary leave during this step since the 10 days to review their board begins once their MEB packet returns.  Standard time to complete is &lt; 30 days.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Board completed:  This is when the appeal process is complete, the Soldier has received their ratings, all documents are signed, and the Physical Disability Agency has reviewed the packet and loaded the Soldier into TRANSPOC in order to receive orders.  Standard time to complete is &lt; 10 days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a:t>
            </a:r>
            <a:r>
              <a:rPr lang="en-US" sz="1200" kern="1200" dirty="0" smtClean="0">
                <a:solidFill>
                  <a:schemeClr val="tx1"/>
                </a:solidFill>
                <a:latin typeface="+mn-lt"/>
                <a:ea typeface="+mn-ea"/>
                <a:cs typeface="+mn-cs"/>
              </a:rPr>
              <a:t>) Awaiting orders:  The Soldier awaiting orders for actual separation date.  This needs to be calculated based on the number of days authorized for out-processing, ordinary leave and Permissive TDY.  Standard time to complete is &lt; 7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Transition Date:  The last date the Soldier is present for duty.  This occurs after out-processing and generally before the Soldier starts any authorized concurrent permissive TDY and transition leave.  Standard time to complete is &lt; 30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a:t>
            </a:r>
            <a:r>
              <a:rPr lang="en-US" sz="1200" kern="1200" dirty="0" smtClean="0">
                <a:solidFill>
                  <a:schemeClr val="tx1"/>
                </a:solidFill>
                <a:latin typeface="+mn-lt"/>
                <a:ea typeface="+mn-ea"/>
                <a:cs typeface="+mn-cs"/>
              </a:rPr>
              <a:t>) Separation date:  The final day the Soldier is assigned to the WTB and in the service.  This occurs after out-processing and taking all authorized leave and PTDY.  This date will not exceed 90 days from the transition date unless approved by the Battalion Commander.  Standard time to complete is &lt; 90 days.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e</a:t>
            </a:r>
            <a:r>
              <a:rPr lang="en-US" sz="1200" kern="1200" dirty="0" smtClean="0">
                <a:solidFill>
                  <a:schemeClr val="tx1"/>
                </a:solidFill>
                <a:latin typeface="+mn-lt"/>
                <a:ea typeface="+mn-ea"/>
                <a:cs typeface="+mn-cs"/>
              </a:rPr>
              <a:t>)  MEB Referral Part 2:  All physicals, testing and consultations are complete.  Per OTSG/MEDCOM policy 09-037 each of the Soldiers service disqualifying medical </a:t>
            </a:r>
            <a:r>
              <a:rPr lang="en-US" sz="1200" kern="1200" dirty="0" err="1" smtClean="0">
                <a:solidFill>
                  <a:schemeClr val="tx1"/>
                </a:solidFill>
                <a:latin typeface="+mn-lt"/>
                <a:ea typeface="+mn-ea"/>
                <a:cs typeface="+mn-cs"/>
              </a:rPr>
              <a:t>condition(s</a:t>
            </a:r>
            <a:r>
              <a:rPr lang="en-US" sz="1200" kern="1200" dirty="0" smtClean="0">
                <a:solidFill>
                  <a:schemeClr val="tx1"/>
                </a:solidFill>
                <a:latin typeface="+mn-lt"/>
                <a:ea typeface="+mn-ea"/>
                <a:cs typeface="+mn-cs"/>
              </a:rPr>
              <a:t>) are now fully worked-up, cured, medically stable or with a predictable recovery state.  Additionally, all other appropriate conditions have met the same criteria.  The MEB physician determines that MRDP has been met on at least one diagnosis and will initiate or forward the appropriate permanent profile to the DCCS. Standard time to complete is &lt; 30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f</a:t>
            </a:r>
            <a:r>
              <a:rPr lang="en-US" sz="1200" kern="1200" dirty="0" smtClean="0">
                <a:solidFill>
                  <a:schemeClr val="tx1"/>
                </a:solidFill>
                <a:latin typeface="+mn-lt"/>
                <a:ea typeface="+mn-ea"/>
                <a:cs typeface="+mn-cs"/>
              </a:rPr>
              <a:t>)  P3 Signed by DCCS &amp; MEB Starts:  The patient’s medical packet is reviewed and a permanent “3” or “4” level profile is signed by the DCCS.  This acknowledges that MRDP is met for at least one medical condition that is service disqualifying.  This also begins the MEB as outlined under OTSG/MEDCOM Policy Memo 09-037.  Standard time to complete is &lt; 7 days.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t>
            </a:r>
            <a:r>
              <a:rPr lang="en-US" sz="1200" kern="1200" dirty="0" smtClean="0">
                <a:solidFill>
                  <a:schemeClr val="tx1"/>
                </a:solidFill>
                <a:latin typeface="+mn-lt"/>
                <a:ea typeface="+mn-ea"/>
                <a:cs typeface="+mn-cs"/>
              </a:rPr>
              <a:t>)  Schedule VA </a:t>
            </a:r>
            <a:r>
              <a:rPr lang="en-US" sz="1200" kern="1200" dirty="0" err="1" smtClean="0">
                <a:solidFill>
                  <a:schemeClr val="tx1"/>
                </a:solidFill>
                <a:latin typeface="+mn-lt"/>
                <a:ea typeface="+mn-ea"/>
                <a:cs typeface="+mn-cs"/>
              </a:rPr>
              <a:t>Exam(s</a:t>
            </a:r>
            <a:r>
              <a:rPr lang="en-US" sz="1200" kern="1200" dirty="0" smtClean="0">
                <a:solidFill>
                  <a:schemeClr val="tx1"/>
                </a:solidFill>
                <a:latin typeface="+mn-lt"/>
                <a:ea typeface="+mn-ea"/>
                <a:cs typeface="+mn-cs"/>
              </a:rPr>
              <a:t>):  Soldier is scheduled for initial appointment for disability assessment within the Veterans Affairs (VA) system.  The first appointment which must occur within 10 days consists of an interview, physical, and review of the diagnosis listed in the prepared MEB packet.  From that information additional VA appointments are scheduled and diagnoses are evaluated.  Until the VA exams are complete the Soldier cannot take ordinary leave since that will interfere with the evaluation process.  Once the evaluations are complete the VA packet is processed through their channels to be evaluated for a disability rating.  Additionally, a copy of the VA assessment is sent back to the Womack Army Medical Center Physical Evaluation Board Liaison Officer (PEBLO).  Disability ratings are not included in the standard time to complete since it runs concurrent to our PEB processing time. Standard time to complete is &lt; 40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h</a:t>
            </a:r>
            <a:r>
              <a:rPr lang="en-US" sz="1200" kern="1200" dirty="0" smtClean="0">
                <a:solidFill>
                  <a:schemeClr val="tx1"/>
                </a:solidFill>
                <a:latin typeface="+mn-lt"/>
                <a:ea typeface="+mn-ea"/>
                <a:cs typeface="+mn-cs"/>
              </a:rPr>
              <a:t>)  Packet Complete; Narrative Summary (NARSUM) signed by MEB Physician &amp; DCCS:  Once all evaluation appointments are completed within the VA system both physicals </a:t>
            </a:r>
          </a:p>
          <a:p>
            <a:r>
              <a:rPr lang="en-US" sz="1200" kern="1200" dirty="0" smtClean="0">
                <a:solidFill>
                  <a:schemeClr val="tx1"/>
                </a:solidFill>
                <a:latin typeface="+mn-lt"/>
                <a:ea typeface="+mn-ea"/>
                <a:cs typeface="+mn-cs"/>
              </a:rPr>
              <a:t>are reviewed and NARSUM is completed and signed by the MEB Physician.  It is then sent to the DCCS who reviews and signs the NARSUM.  Standard time to complete is &lt; 21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(Optional) Soldier reviews completed packet with MEB Physician:  The Soldier has the option to review the completed MEB packet. Standard time to complete is &lt; 3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j</a:t>
            </a:r>
            <a:r>
              <a:rPr lang="en-US" sz="1200" kern="1200" dirty="0" smtClean="0">
                <a:solidFill>
                  <a:schemeClr val="tx1"/>
                </a:solidFill>
                <a:latin typeface="+mn-lt"/>
                <a:ea typeface="+mn-ea"/>
                <a:cs typeface="+mn-cs"/>
              </a:rPr>
              <a:t>)  PEBLO assembles packet:  Prepares the packet and ensures that it is complete for processing by the PEB.  Standard time to complete is &lt; 7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k</a:t>
            </a:r>
            <a:r>
              <a:rPr lang="en-US" sz="1200" kern="1200" dirty="0" smtClean="0">
                <a:solidFill>
                  <a:schemeClr val="tx1"/>
                </a:solidFill>
                <a:latin typeface="+mn-lt"/>
                <a:ea typeface="+mn-ea"/>
                <a:cs typeface="+mn-cs"/>
              </a:rPr>
              <a:t>)  Soldier Reviews and signs DA 3947:  If the Soldier concurs, the Soldier reviews their entire MEB complete paying particular attention to the Medical Evaluation and Board Proceedings and Signatories (DA 3947).  The DA 3947 will list all of their service disqualifying conditions and take into account all medical conditions, whether individually or collectively, that render the service member unfit to perform the duties IAW 10 USC 121a(b) may also list conditions that are present but are NOT service disqualifying.  The Soldier may consult with their lawyer (MEB counsel) during this time. Once complete they sign the DA3947 and the packet is now complete and ready to proceed to the PEB.  Standard time to complete is &lt; 10 days. (</a:t>
            </a:r>
            <a:r>
              <a:rPr lang="en-US" sz="1200" kern="1200" dirty="0" err="1" smtClean="0">
                <a:solidFill>
                  <a:schemeClr val="tx1"/>
                </a:solidFill>
                <a:latin typeface="+mn-lt"/>
                <a:ea typeface="+mn-ea"/>
                <a:cs typeface="+mn-cs"/>
              </a:rPr>
              <a:t>l</a:t>
            </a:r>
            <a:r>
              <a:rPr lang="en-US" sz="1200" kern="1200" dirty="0" smtClean="0">
                <a:solidFill>
                  <a:schemeClr val="tx1"/>
                </a:solidFill>
                <a:latin typeface="+mn-lt"/>
                <a:ea typeface="+mn-ea"/>
                <a:cs typeface="+mn-cs"/>
              </a:rPr>
              <a:t>)  MEB Forwarded to PEB:  This entire MEB packet is forwarded by PEBLO to Washington DC for PEB action.  The PEB in conjunction with the VA determines:  Whether the Soldier is fit or unfit for continued service; Determines level and type of disability compensation; Eligibility for disability severance pay or disability retirement based upon the VA determined level and type of disability compensation.  The Standard time to complete is &lt; 60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MEB Returns from PEB with the results and the VA ratings determination (not the NARSUM packet) and the decision is reviewed by the Soldier to confirm or appeal.  At this point the Soldier should consult with their lawyer (MEB counsel).  If the Soldier Concurs, the Soldiers signs board results which make the MEB portion complete.  Standard time to complete is &lt; 10 days; If the Soldier non-concurs, the Soldier has decided to appeal the PEB decision.  Regardless of the decision, the conclusion of the appeal process the MEB portion is complete. During this step, Soldiers are not authorized to take ordinary leave during this step since the 10 days to review their board begins once their MEB packet returns.  Standard time to complete is &lt; 30 days.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Board completed:  This is when the appeal process is complete, the Soldier has received their ratings, all documents are signed, and the Physical Disability Agency has reviewed the packet and loaded the Soldier into TRANSPOC in order to receive orders.  Standard time to complete is &lt; 10 days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a:t>
            </a:r>
            <a:r>
              <a:rPr lang="en-US" sz="1200" kern="1200" dirty="0" smtClean="0">
                <a:solidFill>
                  <a:schemeClr val="tx1"/>
                </a:solidFill>
                <a:latin typeface="+mn-lt"/>
                <a:ea typeface="+mn-ea"/>
                <a:cs typeface="+mn-cs"/>
              </a:rPr>
              <a:t>) Awaiting orders:  The Soldier awaiting orders for actual separation date.  This needs to be calculated based on the number of days authorized for out-processing, ordinary leave and Permissive TDY.  Standard time to complete is &lt; 7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Transition Date:  The last date the Soldier is present for duty.  This occurs after out-processing and generally before the Soldier starts any authorized concurrent permissive TDY and transition leave.  Standard time to complete is &lt; 30 days.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a:t>
            </a:r>
            <a:r>
              <a:rPr lang="en-US" sz="1200" kern="1200" dirty="0" smtClean="0">
                <a:solidFill>
                  <a:schemeClr val="tx1"/>
                </a:solidFill>
                <a:latin typeface="+mn-lt"/>
                <a:ea typeface="+mn-ea"/>
                <a:cs typeface="+mn-cs"/>
              </a:rPr>
              <a:t>) Separation date:  The final day the Soldier is assigned to the WTB and in the service.  This occurs after out-processing and taking all authorized leave and PTDY.  This date will not exceed 90 days from the transition date unless approved by the Battalion Commander.  Standard time to complete is &lt; 90 days.</a:t>
            </a:r>
          </a:p>
          <a:p>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00C8FB8-5C8D-F441-B37E-62880AF6BCA3}"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b="1" u="sng" dirty="0" smtClean="0"/>
              <a:t>Limitations</a:t>
            </a:r>
          </a:p>
          <a:p>
            <a:pPr>
              <a:buFontTx/>
              <a:buChar char="-"/>
            </a:pPr>
            <a:r>
              <a:rPr lang="en-US" sz="1200" dirty="0" smtClean="0"/>
              <a:t>MEB provider access limited due to volume (WTB personnel have priority) 1-3 months to complete Phase I&amp;II</a:t>
            </a:r>
          </a:p>
          <a:p>
            <a:endParaRPr lang="en-US" sz="1200" dirty="0" smtClean="0"/>
          </a:p>
          <a:p>
            <a:pPr>
              <a:buFontTx/>
              <a:buChar char="-"/>
            </a:pPr>
            <a:r>
              <a:rPr lang="en-US" sz="1200" dirty="0" smtClean="0"/>
              <a:t>VA provider access limited due to volume 2-3 months to complete C&amp;P exam</a:t>
            </a:r>
          </a:p>
          <a:p>
            <a:endParaRPr lang="en-US" sz="1200" dirty="0" smtClean="0"/>
          </a:p>
          <a:p>
            <a:pPr>
              <a:buFontTx/>
              <a:buChar char="-"/>
            </a:pPr>
            <a:r>
              <a:rPr lang="en-US" sz="1200" dirty="0" smtClean="0"/>
              <a:t>DRAS bureaucracy, VA rating timeline is six months and above</a:t>
            </a:r>
          </a:p>
          <a:p>
            <a:pPr>
              <a:buFontTx/>
              <a:buChar char="-"/>
            </a:pPr>
            <a:endParaRPr lang="en-US" sz="1200" dirty="0" smtClean="0"/>
          </a:p>
          <a:p>
            <a:pPr>
              <a:buFontTx/>
              <a:buChar char="-"/>
            </a:pPr>
            <a:r>
              <a:rPr lang="en-US" sz="1200" dirty="0" smtClean="0"/>
              <a:t>Currently completing the MEB is a 130 step process</a:t>
            </a:r>
          </a:p>
          <a:p>
            <a:pPr>
              <a:buFontTx/>
              <a:buChar char="-"/>
            </a:pPr>
            <a:endParaRPr lang="en-US" sz="1200" dirty="0" smtClean="0"/>
          </a:p>
          <a:p>
            <a:r>
              <a:rPr lang="en-US" sz="2400" b="1" u="sng" dirty="0" smtClean="0"/>
              <a:t>Mitigating Factors</a:t>
            </a:r>
          </a:p>
          <a:p>
            <a:pPr>
              <a:buFontTx/>
              <a:buChar char="-"/>
            </a:pPr>
            <a:r>
              <a:rPr lang="en-US" sz="1200" dirty="0" smtClean="0"/>
              <a:t>82d policy ensures all medical conditions are screened/evaluated prior to submission for MEB processing</a:t>
            </a:r>
          </a:p>
          <a:p>
            <a:endParaRPr lang="en-US" sz="1200" dirty="0" smtClean="0"/>
          </a:p>
          <a:p>
            <a:pPr>
              <a:buFontTx/>
              <a:buChar char="-"/>
            </a:pPr>
            <a:r>
              <a:rPr lang="en-US" sz="1200" dirty="0" smtClean="0"/>
              <a:t>Sec Def Tiger Team currently at WAMC for 6 weeks to implement PDES Pilot Program with the goal of decreasing local processing time by 50%</a:t>
            </a:r>
          </a:p>
          <a:p>
            <a:pPr>
              <a:buFontTx/>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3B0A1E28-C85B-49C9-AD3B-55CACBE10C9B}"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pPr defTabSz="913295"/>
            <a:fld id="{AAF90B41-F74D-42EB-BA0F-7D07EAEEB3C5}" type="slidenum">
              <a:rPr lang="en-US" smtClean="0">
                <a:solidFill>
                  <a:prstClr val="black"/>
                </a:solidFill>
              </a:rPr>
              <a:pPr defTabSz="913295"/>
              <a:t>23</a:t>
            </a:fld>
            <a:endParaRPr 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pPr defTabSz="913295"/>
            <a:fld id="{AAF90B41-F74D-42EB-BA0F-7D07EAEEB3C5}" type="slidenum">
              <a:rPr lang="en-US" smtClean="0">
                <a:solidFill>
                  <a:prstClr val="black"/>
                </a:solidFill>
              </a:rPr>
              <a:pPr defTabSz="913295"/>
              <a:t>24</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pPr defTabSz="913295"/>
            <a:fld id="{AAF90B41-F74D-42EB-BA0F-7D07EAEEB3C5}" type="slidenum">
              <a:rPr lang="en-US" smtClean="0">
                <a:solidFill>
                  <a:prstClr val="black"/>
                </a:solidFill>
              </a:rPr>
              <a:pPr defTabSz="913295"/>
              <a:t>25</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pPr defTabSz="913295"/>
            <a:fld id="{AAF90B41-F74D-42EB-BA0F-7D07EAEEB3C5}" type="slidenum">
              <a:rPr lang="en-US" smtClean="0">
                <a:solidFill>
                  <a:prstClr val="black"/>
                </a:solidFill>
              </a:rPr>
              <a:pPr defTabSz="913295"/>
              <a:t>26</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91413-E496-EA43-AA04-C1A9A7BD3D25}"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5810E-4D6D-5842-A75D-6EC9B3BF92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91413-E496-EA43-AA04-C1A9A7BD3D25}" type="datetimeFigureOut">
              <a:rPr lang="en-US" smtClean="0"/>
              <a:pPr/>
              <a:t>10/30/2012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810E-4D6D-5842-A75D-6EC9B3BF92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2Logo_B-1.jpg"/>
          <p:cNvPicPr>
            <a:picLocks noChangeAspect="1"/>
          </p:cNvPicPr>
          <p:nvPr/>
        </p:nvPicPr>
        <p:blipFill>
          <a:blip r:embed="rId2"/>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PULHES</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3785652"/>
          </a:xfrm>
          <a:prstGeom prst="rect">
            <a:avLst/>
          </a:prstGeom>
          <a:noFill/>
        </p:spPr>
        <p:txBody>
          <a:bodyPr wrap="square" rtlCol="0">
            <a:spAutoFit/>
          </a:bodyPr>
          <a:lstStyle/>
          <a:p>
            <a:r>
              <a:rPr lang="en-US" sz="4000" dirty="0" smtClean="0"/>
              <a:t>-Physical Capacity</a:t>
            </a:r>
          </a:p>
          <a:p>
            <a:r>
              <a:rPr lang="en-US" sz="4000" dirty="0" smtClean="0"/>
              <a:t>-Upper Extremity</a:t>
            </a:r>
          </a:p>
          <a:p>
            <a:r>
              <a:rPr lang="en-US" sz="4000" dirty="0" smtClean="0"/>
              <a:t>-Lower Extremity</a:t>
            </a:r>
          </a:p>
          <a:p>
            <a:r>
              <a:rPr lang="en-US" sz="4000" dirty="0" smtClean="0"/>
              <a:t>-Hearing</a:t>
            </a:r>
          </a:p>
          <a:p>
            <a:r>
              <a:rPr lang="en-US" sz="4000" dirty="0" smtClean="0"/>
              <a:t>-Vision (Eyes)</a:t>
            </a:r>
          </a:p>
          <a:p>
            <a:r>
              <a:rPr lang="en-US" sz="4000" dirty="0" smtClean="0"/>
              <a:t>-</a:t>
            </a:r>
            <a:r>
              <a:rPr lang="en-US" sz="4000" dirty="0" err="1" smtClean="0"/>
              <a:t>Physciatric</a:t>
            </a:r>
            <a:endParaRPr lang="en-US" sz="4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WTU</a:t>
            </a:r>
            <a:endParaRPr lang="en-US" sz="6600" dirty="0"/>
          </a:p>
        </p:txBody>
      </p:sp>
      <p:pic>
        <p:nvPicPr>
          <p:cNvPr id="4" name="Picture 3" descr="82nd_Airborne_sticker.png"/>
          <p:cNvPicPr>
            <a:picLocks noChangeAspect="1"/>
          </p:cNvPicPr>
          <p:nvPr/>
        </p:nvPicPr>
        <p:blipFill>
          <a:blip r:embed="rId3"/>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4"/>
          <a:stretch>
            <a:fillRect/>
          </a:stretch>
        </p:blipFill>
        <p:spPr>
          <a:xfrm>
            <a:off x="7631545" y="0"/>
            <a:ext cx="1512455" cy="1212273"/>
          </a:xfrm>
          <a:prstGeom prst="rect">
            <a:avLst/>
          </a:prstGeom>
        </p:spPr>
      </p:pic>
      <p:sp>
        <p:nvSpPr>
          <p:cNvPr id="10" name="TextBox 9"/>
          <p:cNvSpPr txBox="1"/>
          <p:nvPr/>
        </p:nvSpPr>
        <p:spPr>
          <a:xfrm>
            <a:off x="1223817" y="1639455"/>
            <a:ext cx="6407727" cy="2554545"/>
          </a:xfrm>
          <a:prstGeom prst="rect">
            <a:avLst/>
          </a:prstGeom>
          <a:noFill/>
        </p:spPr>
        <p:txBody>
          <a:bodyPr wrap="square" rtlCol="0">
            <a:spAutoFit/>
          </a:bodyPr>
          <a:lstStyle/>
          <a:p>
            <a:r>
              <a:rPr lang="en-US" sz="4000" dirty="0" smtClean="0"/>
              <a:t>-6 months</a:t>
            </a:r>
          </a:p>
          <a:p>
            <a:r>
              <a:rPr lang="en-US" sz="4000" dirty="0" smtClean="0"/>
              <a:t>-Intense Rehab</a:t>
            </a:r>
          </a:p>
          <a:p>
            <a:r>
              <a:rPr lang="en-US" sz="4000" dirty="0" smtClean="0"/>
              <a:t>-Appointment </a:t>
            </a:r>
          </a:p>
          <a:p>
            <a:r>
              <a:rPr lang="en-US" sz="4000" dirty="0" smtClean="0"/>
              <a:t>-Case Manager</a:t>
            </a:r>
            <a:endParaRPr lang="en-US" sz="4000" dirty="0"/>
          </a:p>
        </p:txBody>
      </p:sp>
      <p:pic>
        <p:nvPicPr>
          <p:cNvPr id="6" name="Picture 5" descr="Screen Shot 2012-02-17 at 11.16.25 AM.png"/>
          <p:cNvPicPr>
            <a:picLocks noChangeAspect="1"/>
          </p:cNvPicPr>
          <p:nvPr/>
        </p:nvPicPr>
        <p:blipFill>
          <a:blip r:embed="rId5"/>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MEB Changes</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pic>
        <p:nvPicPr>
          <p:cNvPr id="6" name="Picture 5" descr="Screen Shot 2012-02-17 at 11.28.00 AM.png"/>
          <p:cNvPicPr>
            <a:picLocks noChangeAspect="1"/>
          </p:cNvPicPr>
          <p:nvPr/>
        </p:nvPicPr>
        <p:blipFill>
          <a:blip r:embed="rId4"/>
          <a:stretch>
            <a:fillRect/>
          </a:stretch>
        </p:blipFill>
        <p:spPr>
          <a:xfrm>
            <a:off x="0" y="1583091"/>
            <a:ext cx="9144000" cy="2190908"/>
          </a:xfrm>
          <a:prstGeom prst="rect">
            <a:avLst/>
          </a:prstGeom>
        </p:spPr>
      </p:pic>
      <p:pic>
        <p:nvPicPr>
          <p:cNvPr id="7" name="Picture 6" descr="Screen Shot 2012-02-17 at 11.28.25 AM.png"/>
          <p:cNvPicPr>
            <a:picLocks noChangeAspect="1"/>
          </p:cNvPicPr>
          <p:nvPr/>
        </p:nvPicPr>
        <p:blipFill>
          <a:blip r:embed="rId5"/>
          <a:stretch>
            <a:fillRect/>
          </a:stretch>
        </p:blipFill>
        <p:spPr>
          <a:xfrm>
            <a:off x="0" y="4225311"/>
            <a:ext cx="9144000" cy="21593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6200" y="1066800"/>
          <a:ext cx="8991605" cy="1523999"/>
        </p:xfrm>
        <a:graphic>
          <a:graphicData uri="http://schemas.openxmlformats.org/drawingml/2006/table">
            <a:tbl>
              <a:tblPr firstRow="1" bandRow="1">
                <a:tableStyleId>{5C22544A-7EE6-4342-B048-85BDC9FD1C3A}</a:tableStyleId>
              </a:tblPr>
              <a:tblGrid>
                <a:gridCol w="795715"/>
                <a:gridCol w="587608"/>
                <a:gridCol w="691662"/>
                <a:gridCol w="691662"/>
                <a:gridCol w="691662"/>
                <a:gridCol w="691662"/>
                <a:gridCol w="691662"/>
                <a:gridCol w="691662"/>
                <a:gridCol w="691662"/>
                <a:gridCol w="691662"/>
                <a:gridCol w="691662"/>
                <a:gridCol w="691662"/>
                <a:gridCol w="691662"/>
              </a:tblGrid>
              <a:tr h="309033">
                <a:tc rowSpan="2">
                  <a:txBody>
                    <a:bodyPr/>
                    <a:lstStyle/>
                    <a:p>
                      <a:pPr algn="ctr"/>
                      <a:r>
                        <a:rPr lang="en-US" sz="900" b="1" dirty="0" smtClean="0">
                          <a:solidFill>
                            <a:schemeClr val="tx1"/>
                          </a:solidFill>
                        </a:rPr>
                        <a:t>TYPE</a:t>
                      </a:r>
                      <a:endParaRPr lang="en-US"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12">
                  <a:txBody>
                    <a:bodyPr/>
                    <a:lstStyle/>
                    <a:p>
                      <a:pPr algn="ctr"/>
                      <a:r>
                        <a:rPr lang="en-US" sz="1200" dirty="0" smtClean="0">
                          <a:solidFill>
                            <a:schemeClr val="tx1"/>
                          </a:solidFill>
                        </a:rPr>
                        <a:t>Process in days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033">
                <a:tc vMerge="1">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30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60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90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120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150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180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210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240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270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300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365</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450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033">
                <a:tc rowSpan="2">
                  <a:txBody>
                    <a:bodyPr/>
                    <a:lstStyle/>
                    <a:p>
                      <a:pPr algn="ctr"/>
                      <a:r>
                        <a:rPr lang="en-US" sz="600" b="1" u="sng" dirty="0" smtClean="0">
                          <a:solidFill>
                            <a:schemeClr val="tx1"/>
                          </a:solidFill>
                        </a:rPr>
                        <a:t>MND Tracking</a:t>
                      </a:r>
                      <a:endParaRPr lang="en-US" sz="600" b="1"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5">
                  <a:txBody>
                    <a:bodyPr/>
                    <a:lstStyle/>
                    <a:p>
                      <a:pPr algn="ctr"/>
                      <a:endParaRPr lang="en-US"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6900">
                <a:tc vMerge="1">
                  <a:txBody>
                    <a:bodyPr/>
                    <a:lstStyle/>
                    <a:p>
                      <a:pPr algn="ctr"/>
                      <a:endParaRPr lang="en-US" sz="600" b="1"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v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51"/>
          <p:cNvGrpSpPr/>
          <p:nvPr/>
        </p:nvGrpSpPr>
        <p:grpSpPr>
          <a:xfrm>
            <a:off x="838200" y="1676400"/>
            <a:ext cx="7543800" cy="914400"/>
            <a:chOff x="838200" y="3429000"/>
            <a:chExt cx="7543800" cy="1066800"/>
          </a:xfrm>
        </p:grpSpPr>
        <p:sp>
          <p:nvSpPr>
            <p:cNvPr id="32" name="Rounded Rectangle 31"/>
            <p:cNvSpPr/>
            <p:nvPr/>
          </p:nvSpPr>
          <p:spPr>
            <a:xfrm>
              <a:off x="838200" y="3429000"/>
              <a:ext cx="609600" cy="838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Initial injury/illness and profile</a:t>
              </a:r>
              <a:endParaRPr lang="en-US" sz="700" b="1" dirty="0">
                <a:solidFill>
                  <a:prstClr val="black"/>
                </a:solidFill>
                <a:cs typeface="Arial" pitchFamily="34" charset="0"/>
              </a:endParaRPr>
            </a:p>
          </p:txBody>
        </p:sp>
        <p:sp>
          <p:nvSpPr>
            <p:cNvPr id="40" name="Rounded Rectangle 39"/>
            <p:cNvSpPr/>
            <p:nvPr/>
          </p:nvSpPr>
          <p:spPr>
            <a:xfrm>
              <a:off x="1447800" y="3429000"/>
              <a:ext cx="1371600" cy="838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Day 30-90; by name report due by BN PA; Identify dispositions that would meet FRAGO 3 criteria (WTB)</a:t>
              </a:r>
              <a:endParaRPr lang="en-US" sz="700" b="1" dirty="0">
                <a:solidFill>
                  <a:prstClr val="black"/>
                </a:solidFill>
                <a:cs typeface="Arial" pitchFamily="34" charset="0"/>
              </a:endParaRPr>
            </a:p>
          </p:txBody>
        </p:sp>
        <p:sp>
          <p:nvSpPr>
            <p:cNvPr id="27" name="Rounded Rectangle 26"/>
            <p:cNvSpPr/>
            <p:nvPr/>
          </p:nvSpPr>
          <p:spPr>
            <a:xfrm>
              <a:off x="2819400" y="3429000"/>
              <a:ext cx="2133600" cy="838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Day 90-180; by name report due to BDE Surgeon and CDR with disposition and plan</a:t>
              </a:r>
              <a:endParaRPr lang="en-US" sz="700" b="1" dirty="0">
                <a:solidFill>
                  <a:prstClr val="black"/>
                </a:solidFill>
                <a:cs typeface="Arial" pitchFamily="34" charset="0"/>
              </a:endParaRPr>
            </a:p>
          </p:txBody>
        </p:sp>
        <p:sp>
          <p:nvSpPr>
            <p:cNvPr id="35" name="Rounded Rectangle 34"/>
            <p:cNvSpPr/>
            <p:nvPr/>
          </p:nvSpPr>
          <p:spPr>
            <a:xfrm>
              <a:off x="4953000" y="3429000"/>
              <a:ext cx="3429000" cy="838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Day 180-365+; by name report due to Div Surgeon and AA5 with disposition and plan</a:t>
              </a:r>
              <a:endParaRPr lang="en-US" sz="700" b="1" dirty="0">
                <a:solidFill>
                  <a:prstClr val="black"/>
                </a:solidFill>
                <a:cs typeface="Arial" pitchFamily="34" charset="0"/>
              </a:endParaRPr>
            </a:p>
          </p:txBody>
        </p:sp>
        <p:sp>
          <p:nvSpPr>
            <p:cNvPr id="91" name="Rounded Rectangle 90"/>
            <p:cNvSpPr/>
            <p:nvPr/>
          </p:nvSpPr>
          <p:spPr>
            <a:xfrm>
              <a:off x="838200" y="4267200"/>
              <a:ext cx="7543800" cy="2286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MRDP Process (up to 1 year)</a:t>
              </a:r>
              <a:endParaRPr lang="en-US" sz="700" b="1" dirty="0">
                <a:solidFill>
                  <a:prstClr val="black"/>
                </a:solidFill>
                <a:cs typeface="Arial" pitchFamily="34" charset="0"/>
              </a:endParaRPr>
            </a:p>
          </p:txBody>
        </p:sp>
      </p:grpSp>
      <p:graphicFrame>
        <p:nvGraphicFramePr>
          <p:cNvPr id="49" name="Table 48"/>
          <p:cNvGraphicFramePr>
            <a:graphicFrameLocks noGrp="1"/>
          </p:cNvGraphicFramePr>
          <p:nvPr/>
        </p:nvGraphicFramePr>
        <p:xfrm>
          <a:off x="1066800" y="5867400"/>
          <a:ext cx="2414257" cy="458810"/>
        </p:xfrm>
        <a:graphic>
          <a:graphicData uri="http://schemas.openxmlformats.org/drawingml/2006/table">
            <a:tbl>
              <a:tblPr firstRow="1" bandRow="1">
                <a:tableStyleId>{5C22544A-7EE6-4342-B048-85BDC9FD1C3A}</a:tableStyleId>
              </a:tblPr>
              <a:tblGrid>
                <a:gridCol w="2414257"/>
              </a:tblGrid>
              <a:tr h="229405">
                <a:tc>
                  <a:txBody>
                    <a:bodyPr/>
                    <a:lstStyle/>
                    <a:p>
                      <a:r>
                        <a:rPr lang="en-US" sz="900" dirty="0" smtClean="0">
                          <a:solidFill>
                            <a:schemeClr val="tx1"/>
                          </a:solidFill>
                        </a:rPr>
                        <a:t>Unit</a:t>
                      </a:r>
                      <a:r>
                        <a:rPr lang="en-US" sz="900" baseline="0" dirty="0" smtClean="0">
                          <a:solidFill>
                            <a:schemeClr val="tx1"/>
                          </a:solidFill>
                        </a:rPr>
                        <a:t> level management</a:t>
                      </a:r>
                      <a:endParaRPr lang="en-US" sz="9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5">
                <a:tc>
                  <a:txBody>
                    <a:bodyPr/>
                    <a:lstStyle/>
                    <a:p>
                      <a:r>
                        <a:rPr lang="en-US" sz="900" b="1" dirty="0" smtClean="0"/>
                        <a:t>MTF managed (local and</a:t>
                      </a:r>
                      <a:r>
                        <a:rPr lang="en-US" sz="900" b="1" baseline="0" dirty="0" smtClean="0"/>
                        <a:t> off-post)</a:t>
                      </a:r>
                      <a:endParaRPr lang="en-US" sz="9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7" name="Table 66"/>
          <p:cNvGraphicFramePr>
            <a:graphicFrameLocks noGrp="1"/>
          </p:cNvGraphicFramePr>
          <p:nvPr/>
        </p:nvGraphicFramePr>
        <p:xfrm>
          <a:off x="6729743" y="5867400"/>
          <a:ext cx="2414257" cy="1147025"/>
        </p:xfrm>
        <a:graphic>
          <a:graphicData uri="http://schemas.openxmlformats.org/drawingml/2006/table">
            <a:tbl>
              <a:tblPr firstRow="1" bandRow="1">
                <a:tableStyleId>{5C22544A-7EE6-4342-B048-85BDC9FD1C3A}</a:tableStyleId>
              </a:tblPr>
              <a:tblGrid>
                <a:gridCol w="2414257"/>
              </a:tblGrid>
              <a:tr h="229405">
                <a:tc>
                  <a:txBody>
                    <a:bodyPr/>
                    <a:lstStyle/>
                    <a:p>
                      <a:r>
                        <a:rPr lang="en-US" sz="900" dirty="0" smtClean="0">
                          <a:solidFill>
                            <a:schemeClr val="tx1"/>
                          </a:solidFill>
                        </a:rPr>
                        <a:t>Choke points</a:t>
                      </a:r>
                      <a:endParaRPr lang="en-US" sz="9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5">
                <a:tc>
                  <a:txBody>
                    <a:bodyPr/>
                    <a:lstStyle/>
                    <a:p>
                      <a:endParaRPr lang="en-US" sz="9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5">
                <a:tc>
                  <a:txBody>
                    <a:bodyPr/>
                    <a:lstStyle/>
                    <a:p>
                      <a:endParaRPr lang="en-US" sz="9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5">
                <a:tc>
                  <a:txBody>
                    <a:bodyPr/>
                    <a:lstStyle/>
                    <a:p>
                      <a:endParaRPr lang="en-US" sz="9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5">
                <a:tc>
                  <a:txBody>
                    <a:bodyPr/>
                    <a:lstStyle/>
                    <a:p>
                      <a:endParaRPr lang="en-US" sz="9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Group 65"/>
          <p:cNvGrpSpPr/>
          <p:nvPr/>
        </p:nvGrpSpPr>
        <p:grpSpPr>
          <a:xfrm>
            <a:off x="914400" y="5867400"/>
            <a:ext cx="205967" cy="430040"/>
            <a:chOff x="306310" y="5419253"/>
            <a:chExt cx="205967" cy="430040"/>
          </a:xfrm>
        </p:grpSpPr>
        <p:sp>
          <p:nvSpPr>
            <p:cNvPr id="48" name="Rounded Rectangle 47"/>
            <p:cNvSpPr/>
            <p:nvPr/>
          </p:nvSpPr>
          <p:spPr>
            <a:xfrm rot="16200000">
              <a:off x="311968" y="5415103"/>
              <a:ext cx="196159" cy="20445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00" b="1" dirty="0">
                <a:solidFill>
                  <a:prstClr val="black"/>
                </a:solidFill>
                <a:cs typeface="Arial" pitchFamily="34" charset="0"/>
              </a:endParaRPr>
            </a:p>
          </p:txBody>
        </p:sp>
        <p:sp>
          <p:nvSpPr>
            <p:cNvPr id="61" name="Rounded Rectangle 60"/>
            <p:cNvSpPr/>
            <p:nvPr/>
          </p:nvSpPr>
          <p:spPr>
            <a:xfrm rot="16200000">
              <a:off x="310460" y="5648984"/>
              <a:ext cx="196159" cy="20445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00" b="1" dirty="0">
                <a:solidFill>
                  <a:prstClr val="black"/>
                </a:solidFill>
                <a:cs typeface="Arial" pitchFamily="34" charset="0"/>
              </a:endParaRPr>
            </a:p>
          </p:txBody>
        </p:sp>
      </p:grpSp>
      <p:grpSp>
        <p:nvGrpSpPr>
          <p:cNvPr id="5" name="Group 68"/>
          <p:cNvGrpSpPr/>
          <p:nvPr/>
        </p:nvGrpSpPr>
        <p:grpSpPr>
          <a:xfrm>
            <a:off x="3810000" y="5867400"/>
            <a:ext cx="204460" cy="431549"/>
            <a:chOff x="304800" y="5887015"/>
            <a:chExt cx="204460" cy="431549"/>
          </a:xfrm>
        </p:grpSpPr>
        <p:sp>
          <p:nvSpPr>
            <p:cNvPr id="63" name="Rounded Rectangle 62"/>
            <p:cNvSpPr/>
            <p:nvPr/>
          </p:nvSpPr>
          <p:spPr>
            <a:xfrm rot="16200000">
              <a:off x="308951" y="5882865"/>
              <a:ext cx="196159" cy="20445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00" b="1" dirty="0">
                <a:solidFill>
                  <a:prstClr val="black"/>
                </a:solidFill>
                <a:cs typeface="Arial" pitchFamily="34" charset="0"/>
              </a:endParaRPr>
            </a:p>
          </p:txBody>
        </p:sp>
        <p:sp>
          <p:nvSpPr>
            <p:cNvPr id="65" name="Rounded Rectangle 64"/>
            <p:cNvSpPr/>
            <p:nvPr/>
          </p:nvSpPr>
          <p:spPr>
            <a:xfrm rot="16200000">
              <a:off x="308950" y="6118255"/>
              <a:ext cx="196159" cy="20445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00" b="1" dirty="0">
                <a:solidFill>
                  <a:prstClr val="black"/>
                </a:solidFill>
                <a:cs typeface="Arial" pitchFamily="34" charset="0"/>
              </a:endParaRPr>
            </a:p>
          </p:txBody>
        </p:sp>
      </p:grpSp>
      <p:sp>
        <p:nvSpPr>
          <p:cNvPr id="68" name="5-Point Star 67"/>
          <p:cNvSpPr/>
          <p:nvPr/>
        </p:nvSpPr>
        <p:spPr>
          <a:xfrm>
            <a:off x="6553200" y="5867400"/>
            <a:ext cx="228600" cy="228600"/>
          </a:xfrm>
          <a:prstGeom prst="star5">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endParaRPr>
          </a:p>
        </p:txBody>
      </p:sp>
      <p:sp>
        <p:nvSpPr>
          <p:cNvPr id="47" name="Title 46"/>
          <p:cNvSpPr>
            <a:spLocks noGrp="1"/>
          </p:cNvSpPr>
          <p:nvPr>
            <p:ph type="title"/>
          </p:nvPr>
        </p:nvSpPr>
        <p:spPr/>
        <p:txBody>
          <a:bodyPr/>
          <a:lstStyle/>
          <a:p>
            <a:r>
              <a:rPr lang="en-US" dirty="0" smtClean="0"/>
              <a:t>MEB Timeline</a:t>
            </a:r>
            <a:endParaRPr lang="en-US" dirty="0"/>
          </a:p>
        </p:txBody>
      </p:sp>
      <p:graphicFrame>
        <p:nvGraphicFramePr>
          <p:cNvPr id="53" name="Table 52"/>
          <p:cNvGraphicFramePr>
            <a:graphicFrameLocks noGrp="1"/>
          </p:cNvGraphicFramePr>
          <p:nvPr/>
        </p:nvGraphicFramePr>
        <p:xfrm>
          <a:off x="76195" y="4191000"/>
          <a:ext cx="8991605" cy="1447801"/>
        </p:xfrm>
        <a:graphic>
          <a:graphicData uri="http://schemas.openxmlformats.org/drawingml/2006/table">
            <a:tbl>
              <a:tblPr firstRow="1" bandRow="1">
                <a:tableStyleId>{5C22544A-7EE6-4342-B048-85BDC9FD1C3A}</a:tableStyleId>
              </a:tblPr>
              <a:tblGrid>
                <a:gridCol w="795715"/>
                <a:gridCol w="587608"/>
                <a:gridCol w="691662"/>
                <a:gridCol w="691662"/>
                <a:gridCol w="691662"/>
                <a:gridCol w="691662"/>
                <a:gridCol w="691662"/>
                <a:gridCol w="691662"/>
                <a:gridCol w="691662"/>
                <a:gridCol w="691662"/>
                <a:gridCol w="691662"/>
                <a:gridCol w="691662"/>
                <a:gridCol w="691662"/>
              </a:tblGrid>
              <a:tr h="293582">
                <a:tc rowSpan="2">
                  <a:txBody>
                    <a:bodyPr/>
                    <a:lstStyle/>
                    <a:p>
                      <a:pPr algn="ctr"/>
                      <a:r>
                        <a:rPr lang="en-US" sz="900" b="1" dirty="0" smtClean="0">
                          <a:solidFill>
                            <a:schemeClr val="tx1"/>
                          </a:solidFill>
                        </a:rPr>
                        <a:t>TYPE</a:t>
                      </a:r>
                      <a:endParaRPr lang="en-US"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12">
                  <a:txBody>
                    <a:bodyPr/>
                    <a:lstStyle/>
                    <a:p>
                      <a:pPr algn="ctr"/>
                      <a:r>
                        <a:rPr lang="en-US" sz="1200" smtClean="0">
                          <a:solidFill>
                            <a:schemeClr val="tx1"/>
                          </a:solidFill>
                        </a:rPr>
                        <a:t>Actual Process </a:t>
                      </a:r>
                      <a:r>
                        <a:rPr lang="en-US" sz="1200" dirty="0" smtClean="0">
                          <a:solidFill>
                            <a:schemeClr val="tx1"/>
                          </a:solidFill>
                        </a:rPr>
                        <a:t>in days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3582">
                <a:tc vMerge="1">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30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60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90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120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150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180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210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240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270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300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365</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450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3582">
                <a:tc rowSpan="2">
                  <a:txBody>
                    <a:bodyPr/>
                    <a:lstStyle/>
                    <a:p>
                      <a:pPr algn="ctr"/>
                      <a:r>
                        <a:rPr lang="en-US" sz="600" b="1" u="sng" dirty="0" smtClean="0">
                          <a:solidFill>
                            <a:schemeClr val="tx1"/>
                          </a:solidFill>
                        </a:rPr>
                        <a:t>MEB</a:t>
                      </a:r>
                      <a:endParaRPr lang="en-US" sz="600" b="1"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5">
                  <a:txBody>
                    <a:bodyPr/>
                    <a:lstStyle/>
                    <a:p>
                      <a:pPr algn="ctr"/>
                      <a:endParaRPr lang="en-US"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7055">
                <a:tc vMerge="1">
                  <a:txBody>
                    <a:bodyPr/>
                    <a:lstStyle/>
                    <a:p>
                      <a:pPr algn="ctr"/>
                      <a:endParaRPr lang="en-US" sz="600" b="1"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v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6" name="Rounded Rectangle 35"/>
          <p:cNvSpPr/>
          <p:nvPr/>
        </p:nvSpPr>
        <p:spPr>
          <a:xfrm>
            <a:off x="838200" y="4800600"/>
            <a:ext cx="1981200" cy="838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Phase I/II at WAMC MEB Clinic (1-3 months)</a:t>
            </a:r>
            <a:endParaRPr lang="en-US" sz="700" b="1" dirty="0">
              <a:solidFill>
                <a:prstClr val="black"/>
              </a:solidFill>
              <a:cs typeface="Arial" pitchFamily="34" charset="0"/>
            </a:endParaRPr>
          </a:p>
        </p:txBody>
      </p:sp>
      <p:sp>
        <p:nvSpPr>
          <p:cNvPr id="38" name="Rounded Rectangle 37"/>
          <p:cNvSpPr/>
          <p:nvPr/>
        </p:nvSpPr>
        <p:spPr>
          <a:xfrm>
            <a:off x="2819400" y="4800600"/>
            <a:ext cx="2133600" cy="83820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VA C&amp;P Exams</a:t>
            </a:r>
          </a:p>
          <a:p>
            <a:pPr algn="ctr" fontAlgn="base">
              <a:spcBef>
                <a:spcPct val="0"/>
              </a:spcBef>
              <a:spcAft>
                <a:spcPct val="0"/>
              </a:spcAft>
            </a:pPr>
            <a:r>
              <a:rPr lang="en-US" sz="700" b="1" dirty="0" smtClean="0">
                <a:solidFill>
                  <a:prstClr val="black"/>
                </a:solidFill>
                <a:cs typeface="Arial" pitchFamily="34" charset="0"/>
              </a:rPr>
              <a:t>(2-3 months)</a:t>
            </a:r>
          </a:p>
          <a:p>
            <a:pPr algn="ctr" fontAlgn="base">
              <a:spcBef>
                <a:spcPct val="0"/>
              </a:spcBef>
              <a:spcAft>
                <a:spcPct val="0"/>
              </a:spcAft>
            </a:pPr>
            <a:r>
              <a:rPr lang="en-US" sz="700" b="1" dirty="0" smtClean="0">
                <a:solidFill>
                  <a:schemeClr val="bg1"/>
                </a:solidFill>
                <a:cs typeface="Arial" pitchFamily="34" charset="0"/>
              </a:rPr>
              <a:t>Beneficial to Trooper</a:t>
            </a:r>
            <a:endParaRPr lang="en-US" sz="700" b="1" dirty="0">
              <a:solidFill>
                <a:schemeClr val="bg1"/>
              </a:solidFill>
              <a:cs typeface="Arial" pitchFamily="34" charset="0"/>
            </a:endParaRPr>
          </a:p>
        </p:txBody>
      </p:sp>
      <p:sp>
        <p:nvSpPr>
          <p:cNvPr id="39" name="Rounded Rectangle 38"/>
          <p:cNvSpPr/>
          <p:nvPr/>
        </p:nvSpPr>
        <p:spPr>
          <a:xfrm>
            <a:off x="6324600" y="4800600"/>
            <a:ext cx="2057400" cy="838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DRAS</a:t>
            </a:r>
          </a:p>
          <a:p>
            <a:pPr algn="ctr" fontAlgn="base">
              <a:spcBef>
                <a:spcPct val="0"/>
              </a:spcBef>
              <a:spcAft>
                <a:spcPct val="0"/>
              </a:spcAft>
            </a:pPr>
            <a:r>
              <a:rPr lang="en-US" sz="700" b="1" dirty="0" smtClean="0">
                <a:solidFill>
                  <a:prstClr val="black"/>
                </a:solidFill>
                <a:cs typeface="Arial" pitchFamily="34" charset="0"/>
              </a:rPr>
              <a:t>(6-9 months)</a:t>
            </a:r>
            <a:endParaRPr lang="en-US" sz="700" b="1" dirty="0">
              <a:solidFill>
                <a:prstClr val="black"/>
              </a:solidFill>
              <a:cs typeface="Arial" pitchFamily="34" charset="0"/>
            </a:endParaRPr>
          </a:p>
        </p:txBody>
      </p:sp>
      <p:sp>
        <p:nvSpPr>
          <p:cNvPr id="41" name="5-Point Star 40"/>
          <p:cNvSpPr/>
          <p:nvPr/>
        </p:nvSpPr>
        <p:spPr>
          <a:xfrm>
            <a:off x="914400" y="4800600"/>
            <a:ext cx="228600" cy="228600"/>
          </a:xfrm>
          <a:prstGeom prst="star5">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endParaRPr>
          </a:p>
        </p:txBody>
      </p:sp>
      <p:sp>
        <p:nvSpPr>
          <p:cNvPr id="42" name="Rounded Rectangle 41"/>
          <p:cNvSpPr/>
          <p:nvPr/>
        </p:nvSpPr>
        <p:spPr>
          <a:xfrm>
            <a:off x="4953000" y="4800600"/>
            <a:ext cx="1371600" cy="838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PEBLO/PEB adjudication</a:t>
            </a:r>
          </a:p>
          <a:p>
            <a:pPr algn="ctr" fontAlgn="base">
              <a:spcBef>
                <a:spcPct val="0"/>
              </a:spcBef>
              <a:spcAft>
                <a:spcPct val="0"/>
              </a:spcAft>
            </a:pPr>
            <a:r>
              <a:rPr lang="en-US" sz="700" b="1" dirty="0" smtClean="0">
                <a:solidFill>
                  <a:prstClr val="black"/>
                </a:solidFill>
                <a:cs typeface="Arial" pitchFamily="34" charset="0"/>
              </a:rPr>
              <a:t>(2 months)</a:t>
            </a:r>
            <a:endParaRPr lang="en-US" sz="700" b="1" dirty="0">
              <a:solidFill>
                <a:prstClr val="black"/>
              </a:solidFill>
              <a:cs typeface="Arial" pitchFamily="34" charset="0"/>
            </a:endParaRPr>
          </a:p>
        </p:txBody>
      </p:sp>
      <p:sp>
        <p:nvSpPr>
          <p:cNvPr id="92" name="5-Point Star 91"/>
          <p:cNvSpPr/>
          <p:nvPr/>
        </p:nvSpPr>
        <p:spPr>
          <a:xfrm>
            <a:off x="6400800" y="4800600"/>
            <a:ext cx="228600" cy="228600"/>
          </a:xfrm>
          <a:prstGeom prst="star5">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endParaRPr>
          </a:p>
        </p:txBody>
      </p:sp>
      <p:sp>
        <p:nvSpPr>
          <p:cNvPr id="28" name="5-Point Star 27"/>
          <p:cNvSpPr/>
          <p:nvPr/>
        </p:nvSpPr>
        <p:spPr>
          <a:xfrm>
            <a:off x="2895600" y="4800600"/>
            <a:ext cx="228600" cy="228600"/>
          </a:xfrm>
          <a:prstGeom prst="star5">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endParaRPr>
          </a:p>
        </p:txBody>
      </p:sp>
      <p:graphicFrame>
        <p:nvGraphicFramePr>
          <p:cNvPr id="55" name="Table 54"/>
          <p:cNvGraphicFramePr>
            <a:graphicFrameLocks noGrp="1"/>
          </p:cNvGraphicFramePr>
          <p:nvPr/>
        </p:nvGraphicFramePr>
        <p:xfrm>
          <a:off x="76195" y="2666999"/>
          <a:ext cx="8991605" cy="1447801"/>
        </p:xfrm>
        <a:graphic>
          <a:graphicData uri="http://schemas.openxmlformats.org/drawingml/2006/table">
            <a:tbl>
              <a:tblPr firstRow="1" bandRow="1">
                <a:tableStyleId>{5C22544A-7EE6-4342-B048-85BDC9FD1C3A}</a:tableStyleId>
              </a:tblPr>
              <a:tblGrid>
                <a:gridCol w="795715"/>
                <a:gridCol w="587608"/>
                <a:gridCol w="691662"/>
                <a:gridCol w="691662"/>
                <a:gridCol w="691662"/>
                <a:gridCol w="691662"/>
                <a:gridCol w="691662"/>
                <a:gridCol w="691662"/>
                <a:gridCol w="691662"/>
                <a:gridCol w="691662"/>
                <a:gridCol w="691662"/>
                <a:gridCol w="691662"/>
                <a:gridCol w="691662"/>
              </a:tblGrid>
              <a:tr h="293582">
                <a:tc rowSpan="2">
                  <a:txBody>
                    <a:bodyPr/>
                    <a:lstStyle/>
                    <a:p>
                      <a:pPr algn="ctr"/>
                      <a:r>
                        <a:rPr lang="en-US" sz="900" b="1" dirty="0" smtClean="0">
                          <a:solidFill>
                            <a:schemeClr val="tx1"/>
                          </a:solidFill>
                        </a:rPr>
                        <a:t>TYPE</a:t>
                      </a:r>
                      <a:endParaRPr lang="en-US" sz="9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12">
                  <a:txBody>
                    <a:bodyPr/>
                    <a:lstStyle/>
                    <a:p>
                      <a:pPr algn="ctr"/>
                      <a:r>
                        <a:rPr lang="en-US" sz="1200" dirty="0" smtClean="0">
                          <a:solidFill>
                            <a:schemeClr val="tx1"/>
                          </a:solidFill>
                        </a:rPr>
                        <a:t>Standard Process in days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3582">
                <a:tc vMerge="1">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1"/>
                          </a:solidFill>
                        </a:rPr>
                        <a:t>30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60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90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120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150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180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210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240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270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300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365</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450</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3582">
                <a:tc rowSpan="2">
                  <a:txBody>
                    <a:bodyPr/>
                    <a:lstStyle/>
                    <a:p>
                      <a:pPr algn="ctr"/>
                      <a:r>
                        <a:rPr lang="en-US" sz="600" b="1" u="sng" dirty="0" smtClean="0">
                          <a:solidFill>
                            <a:schemeClr val="tx1"/>
                          </a:solidFill>
                        </a:rPr>
                        <a:t>MEB</a:t>
                      </a:r>
                      <a:endParaRPr lang="en-US" sz="600" b="1"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5">
                  <a:txBody>
                    <a:bodyPr/>
                    <a:lstStyle/>
                    <a:p>
                      <a:pPr algn="ctr"/>
                      <a:endParaRPr lang="en-US" sz="12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7055">
                <a:tc vMerge="1">
                  <a:txBody>
                    <a:bodyPr/>
                    <a:lstStyle/>
                    <a:p>
                      <a:pPr algn="ctr"/>
                      <a:endParaRPr lang="en-US" sz="600" b="1"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v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7" name="Rounded Rectangle 56"/>
          <p:cNvSpPr/>
          <p:nvPr/>
        </p:nvSpPr>
        <p:spPr>
          <a:xfrm>
            <a:off x="838200" y="3276600"/>
            <a:ext cx="609600" cy="838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Phase I/II at WAMC MEB Clinic (&lt; 1 month)</a:t>
            </a:r>
            <a:endParaRPr lang="en-US" sz="700" b="1" dirty="0">
              <a:solidFill>
                <a:prstClr val="black"/>
              </a:solidFill>
              <a:cs typeface="Arial" pitchFamily="34" charset="0"/>
            </a:endParaRPr>
          </a:p>
        </p:txBody>
      </p:sp>
      <p:sp>
        <p:nvSpPr>
          <p:cNvPr id="58" name="Rounded Rectangle 57"/>
          <p:cNvSpPr/>
          <p:nvPr/>
        </p:nvSpPr>
        <p:spPr>
          <a:xfrm>
            <a:off x="1447800" y="3276600"/>
            <a:ext cx="990600" cy="83820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VA C&amp;P Exams</a:t>
            </a:r>
          </a:p>
          <a:p>
            <a:pPr algn="ctr" fontAlgn="base">
              <a:spcBef>
                <a:spcPct val="0"/>
              </a:spcBef>
              <a:spcAft>
                <a:spcPct val="0"/>
              </a:spcAft>
            </a:pPr>
            <a:r>
              <a:rPr lang="en-US" sz="700" b="1" dirty="0" smtClean="0">
                <a:solidFill>
                  <a:prstClr val="black"/>
                </a:solidFill>
                <a:cs typeface="Arial" pitchFamily="34" charset="0"/>
              </a:rPr>
              <a:t>(6 weeks)</a:t>
            </a:r>
          </a:p>
          <a:p>
            <a:pPr algn="ctr" fontAlgn="base">
              <a:spcBef>
                <a:spcPct val="0"/>
              </a:spcBef>
              <a:spcAft>
                <a:spcPct val="0"/>
              </a:spcAft>
            </a:pPr>
            <a:r>
              <a:rPr lang="en-US" sz="700" b="1" dirty="0" smtClean="0">
                <a:solidFill>
                  <a:schemeClr val="bg1"/>
                </a:solidFill>
                <a:cs typeface="Arial" pitchFamily="34" charset="0"/>
              </a:rPr>
              <a:t>Beneficial to Trooper</a:t>
            </a:r>
            <a:endParaRPr lang="en-US" sz="700" b="1" dirty="0">
              <a:solidFill>
                <a:schemeClr val="bg1"/>
              </a:solidFill>
              <a:cs typeface="Arial" pitchFamily="34" charset="0"/>
            </a:endParaRPr>
          </a:p>
        </p:txBody>
      </p:sp>
      <p:sp>
        <p:nvSpPr>
          <p:cNvPr id="59" name="Rounded Rectangle 58"/>
          <p:cNvSpPr/>
          <p:nvPr/>
        </p:nvSpPr>
        <p:spPr>
          <a:xfrm>
            <a:off x="2438400" y="3276600"/>
            <a:ext cx="609600" cy="8382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PEBLO/PEB adjudication and</a:t>
            </a:r>
          </a:p>
          <a:p>
            <a:pPr algn="ctr" fontAlgn="base">
              <a:spcBef>
                <a:spcPct val="0"/>
              </a:spcBef>
              <a:spcAft>
                <a:spcPct val="0"/>
              </a:spcAft>
            </a:pPr>
            <a:r>
              <a:rPr lang="en-US" sz="700" b="1" dirty="0" smtClean="0">
                <a:solidFill>
                  <a:prstClr val="black"/>
                </a:solidFill>
                <a:cs typeface="Arial" pitchFamily="34" charset="0"/>
              </a:rPr>
              <a:t>(3 weeks)</a:t>
            </a:r>
            <a:endParaRPr lang="en-US" sz="700" b="1" dirty="0">
              <a:solidFill>
                <a:prstClr val="black"/>
              </a:solidFill>
              <a:cs typeface="Arial" pitchFamily="34" charset="0"/>
            </a:endParaRPr>
          </a:p>
        </p:txBody>
      </p:sp>
      <p:sp>
        <p:nvSpPr>
          <p:cNvPr id="60" name="Rounded Rectangle 59"/>
          <p:cNvSpPr/>
          <p:nvPr/>
        </p:nvSpPr>
        <p:spPr>
          <a:xfrm>
            <a:off x="3048000" y="3276600"/>
            <a:ext cx="533399" cy="838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DRAS</a:t>
            </a:r>
          </a:p>
          <a:p>
            <a:pPr algn="ctr" fontAlgn="base">
              <a:spcBef>
                <a:spcPct val="0"/>
              </a:spcBef>
              <a:spcAft>
                <a:spcPct val="0"/>
              </a:spcAft>
            </a:pPr>
            <a:r>
              <a:rPr lang="en-US" sz="700" b="1" dirty="0" smtClean="0">
                <a:solidFill>
                  <a:prstClr val="black"/>
                </a:solidFill>
                <a:cs typeface="Arial" pitchFamily="34" charset="0"/>
              </a:rPr>
              <a:t>(3 weeks)</a:t>
            </a:r>
            <a:endParaRPr lang="en-US" sz="700" b="1" dirty="0">
              <a:solidFill>
                <a:prstClr val="black"/>
              </a:solidFill>
              <a:cs typeface="Arial" pitchFamily="34" charset="0"/>
            </a:endParaRPr>
          </a:p>
        </p:txBody>
      </p:sp>
      <p:sp>
        <p:nvSpPr>
          <p:cNvPr id="62" name="Rounded Rectangle 61"/>
          <p:cNvSpPr/>
          <p:nvPr/>
        </p:nvSpPr>
        <p:spPr>
          <a:xfrm>
            <a:off x="3581401" y="3276600"/>
            <a:ext cx="2057400" cy="838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Transition period</a:t>
            </a:r>
          </a:p>
          <a:p>
            <a:pPr algn="ctr" fontAlgn="base">
              <a:spcBef>
                <a:spcPct val="0"/>
              </a:spcBef>
              <a:spcAft>
                <a:spcPct val="0"/>
              </a:spcAft>
            </a:pPr>
            <a:r>
              <a:rPr lang="en-US" sz="700" b="1" dirty="0" smtClean="0">
                <a:solidFill>
                  <a:prstClr val="black"/>
                </a:solidFill>
                <a:cs typeface="Arial" pitchFamily="34" charset="0"/>
              </a:rPr>
              <a:t>(3 months)</a:t>
            </a:r>
            <a:endParaRPr lang="en-US" sz="700" b="1" dirty="0">
              <a:solidFill>
                <a:prstClr val="black"/>
              </a:solidFill>
              <a:cs typeface="Arial" pitchFamily="34" charset="0"/>
            </a:endParaRPr>
          </a:p>
        </p:txBody>
      </p:sp>
      <p:graphicFrame>
        <p:nvGraphicFramePr>
          <p:cNvPr id="64" name="Table 63"/>
          <p:cNvGraphicFramePr>
            <a:graphicFrameLocks noGrp="1"/>
          </p:cNvGraphicFramePr>
          <p:nvPr/>
        </p:nvGraphicFramePr>
        <p:xfrm>
          <a:off x="3962400" y="5867400"/>
          <a:ext cx="2414257" cy="688215"/>
        </p:xfrm>
        <a:graphic>
          <a:graphicData uri="http://schemas.openxmlformats.org/drawingml/2006/table">
            <a:tbl>
              <a:tblPr firstRow="1" bandRow="1">
                <a:tableStyleId>{5C22544A-7EE6-4342-B048-85BDC9FD1C3A}</a:tableStyleId>
              </a:tblPr>
              <a:tblGrid>
                <a:gridCol w="2414257"/>
              </a:tblGrid>
              <a:tr h="229405">
                <a:tc>
                  <a:txBody>
                    <a:bodyPr/>
                    <a:lstStyle/>
                    <a:p>
                      <a:r>
                        <a:rPr lang="en-US" sz="900" b="1" dirty="0" smtClean="0">
                          <a:solidFill>
                            <a:schemeClr val="tx1"/>
                          </a:solidFill>
                        </a:rPr>
                        <a:t>VA (local)</a:t>
                      </a:r>
                      <a:endParaRPr lang="en-US" sz="9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5">
                <a:tc>
                  <a:txBody>
                    <a:bodyPr/>
                    <a:lstStyle/>
                    <a:p>
                      <a:r>
                        <a:rPr lang="en-US" sz="900" b="1" dirty="0" smtClean="0">
                          <a:solidFill>
                            <a:schemeClr val="tx1"/>
                          </a:solidFill>
                        </a:rPr>
                        <a:t>VA/DRAS (off-post)</a:t>
                      </a:r>
                      <a:endParaRPr lang="en-US" sz="9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9405">
                <a:tc>
                  <a:txBody>
                    <a:bodyPr/>
                    <a:lstStyle/>
                    <a:p>
                      <a:endParaRPr lang="en-US" sz="9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0" name="Rounded Rectangle 69"/>
          <p:cNvSpPr/>
          <p:nvPr/>
        </p:nvSpPr>
        <p:spPr>
          <a:xfrm>
            <a:off x="8382000" y="4800600"/>
            <a:ext cx="685800" cy="838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700" b="1" dirty="0" smtClean="0">
                <a:solidFill>
                  <a:prstClr val="black"/>
                </a:solidFill>
                <a:cs typeface="Arial" pitchFamily="34" charset="0"/>
              </a:rPr>
              <a:t>Transition period</a:t>
            </a:r>
          </a:p>
          <a:p>
            <a:pPr algn="ctr" fontAlgn="base">
              <a:spcBef>
                <a:spcPct val="0"/>
              </a:spcBef>
              <a:spcAft>
                <a:spcPct val="0"/>
              </a:spcAft>
            </a:pPr>
            <a:r>
              <a:rPr lang="en-US" sz="700" b="1" dirty="0" smtClean="0">
                <a:solidFill>
                  <a:prstClr val="black"/>
                </a:solidFill>
                <a:cs typeface="Arial" pitchFamily="34" charset="0"/>
              </a:rPr>
              <a:t>(3 months)</a:t>
            </a:r>
            <a:endParaRPr lang="en-US" sz="700" b="1" dirty="0">
              <a:solidFill>
                <a:prstClr val="black"/>
              </a:solidFill>
              <a:cs typeface="Arial" pitchFamily="34" charset="0"/>
            </a:endParaRPr>
          </a:p>
        </p:txBody>
      </p:sp>
      <p:pic>
        <p:nvPicPr>
          <p:cNvPr id="37" name="Picture 36" descr="82nd_Airborne_sticker.png"/>
          <p:cNvPicPr>
            <a:picLocks noChangeAspect="1"/>
          </p:cNvPicPr>
          <p:nvPr/>
        </p:nvPicPr>
        <p:blipFill>
          <a:blip r:embed="rId3"/>
          <a:stretch>
            <a:fillRect/>
          </a:stretch>
        </p:blipFill>
        <p:spPr>
          <a:xfrm>
            <a:off x="0" y="0"/>
            <a:ext cx="1223818" cy="1212273"/>
          </a:xfrm>
          <a:prstGeom prst="rect">
            <a:avLst/>
          </a:prstGeom>
        </p:spPr>
      </p:pic>
      <p:pic>
        <p:nvPicPr>
          <p:cNvPr id="43" name="Picture 42" descr="82Logo_B-1.jpg"/>
          <p:cNvPicPr>
            <a:picLocks noChangeAspect="1"/>
          </p:cNvPicPr>
          <p:nvPr/>
        </p:nvPicPr>
        <p:blipFill>
          <a:blip r:embed="rId4"/>
          <a:stretch>
            <a:fillRect/>
          </a:stretch>
        </p:blipFill>
        <p:spPr>
          <a:xfrm>
            <a:off x="7631545" y="0"/>
            <a:ext cx="1512455" cy="121227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OUTLINE</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4401205"/>
          </a:xfrm>
          <a:prstGeom prst="rect">
            <a:avLst/>
          </a:prstGeom>
          <a:noFill/>
        </p:spPr>
        <p:txBody>
          <a:bodyPr wrap="square" rtlCol="0">
            <a:spAutoFit/>
          </a:bodyPr>
          <a:lstStyle/>
          <a:p>
            <a:r>
              <a:rPr lang="en-US" sz="4000" dirty="0" smtClean="0"/>
              <a:t>-Introduction</a:t>
            </a:r>
          </a:p>
          <a:p>
            <a:r>
              <a:rPr lang="en-US" sz="4000" dirty="0" smtClean="0"/>
              <a:t>-MEDPROS</a:t>
            </a:r>
          </a:p>
          <a:p>
            <a:r>
              <a:rPr lang="en-US" sz="4000" dirty="0" smtClean="0"/>
              <a:t>-</a:t>
            </a:r>
            <a:r>
              <a:rPr lang="en-US" sz="4000" dirty="0" err="1" smtClean="0"/>
              <a:t>Eprofile</a:t>
            </a:r>
            <a:endParaRPr lang="en-US" sz="4000" dirty="0" smtClean="0"/>
          </a:p>
          <a:p>
            <a:r>
              <a:rPr lang="en-US" sz="4000" dirty="0" smtClean="0"/>
              <a:t>-MEB</a:t>
            </a:r>
          </a:p>
          <a:p>
            <a:r>
              <a:rPr lang="en-US" sz="4000" dirty="0" smtClean="0"/>
              <a:t>-Appointments</a:t>
            </a:r>
          </a:p>
          <a:p>
            <a:r>
              <a:rPr lang="en-US" sz="4000" dirty="0" smtClean="0"/>
              <a:t>-BCT Providers</a:t>
            </a:r>
          </a:p>
          <a:p>
            <a:r>
              <a:rPr lang="en-US" sz="4000" dirty="0" smtClean="0"/>
              <a:t>-Future Changes</a:t>
            </a:r>
            <a:endParaRPr lang="en-US" sz="4000" dirty="0"/>
          </a:p>
        </p:txBody>
      </p:sp>
      <p:pic>
        <p:nvPicPr>
          <p:cNvPr id="6" name="Picture 5" descr="Screen Shot 2012-02-17 at 11.19.17 AM.png"/>
          <p:cNvPicPr>
            <a:picLocks noChangeAspect="1"/>
          </p:cNvPicPr>
          <p:nvPr/>
        </p:nvPicPr>
        <p:blipFill>
          <a:blip r:embed="rId4"/>
          <a:stretch>
            <a:fillRect/>
          </a:stretch>
        </p:blipFill>
        <p:spPr>
          <a:xfrm>
            <a:off x="1223817" y="0"/>
            <a:ext cx="6548583"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Appointments</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1938992"/>
          </a:xfrm>
          <a:prstGeom prst="rect">
            <a:avLst/>
          </a:prstGeom>
          <a:noFill/>
        </p:spPr>
        <p:txBody>
          <a:bodyPr wrap="square" rtlCol="0">
            <a:spAutoFit/>
          </a:bodyPr>
          <a:lstStyle/>
          <a:p>
            <a:r>
              <a:rPr lang="en-US" sz="4000" dirty="0" smtClean="0"/>
              <a:t>-Rational</a:t>
            </a:r>
          </a:p>
          <a:p>
            <a:r>
              <a:rPr lang="en-US" sz="4000" dirty="0" smtClean="0"/>
              <a:t>-MEB/PEB</a:t>
            </a:r>
          </a:p>
          <a:p>
            <a:r>
              <a:rPr lang="en-US" sz="4000" dirty="0" smtClean="0"/>
              <a:t>-Distribution List</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fontScale="90000"/>
          </a:bodyPr>
          <a:lstStyle/>
          <a:p>
            <a:r>
              <a:rPr lang="en-US" sz="6600" dirty="0" smtClean="0"/>
              <a:t>MEDICAL OFFICERS</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1938992"/>
          </a:xfrm>
          <a:prstGeom prst="rect">
            <a:avLst/>
          </a:prstGeom>
          <a:noFill/>
        </p:spPr>
        <p:txBody>
          <a:bodyPr wrap="square" rtlCol="0">
            <a:spAutoFit/>
          </a:bodyPr>
          <a:lstStyle/>
          <a:p>
            <a:r>
              <a:rPr lang="en-US" sz="4000" dirty="0" smtClean="0"/>
              <a:t>-MED OPS</a:t>
            </a:r>
          </a:p>
          <a:p>
            <a:endParaRPr lang="en-US" sz="4000" dirty="0" smtClean="0"/>
          </a:p>
          <a:p>
            <a:r>
              <a:rPr lang="en-US" sz="4000" dirty="0" smtClean="0"/>
              <a:t>-Providers</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BN PA</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3170099"/>
          </a:xfrm>
          <a:prstGeom prst="rect">
            <a:avLst/>
          </a:prstGeom>
          <a:noFill/>
        </p:spPr>
        <p:txBody>
          <a:bodyPr wrap="square" rtlCol="0">
            <a:spAutoFit/>
          </a:bodyPr>
          <a:lstStyle/>
          <a:p>
            <a:r>
              <a:rPr lang="en-US" sz="4000" dirty="0" smtClean="0"/>
              <a:t>-PCM</a:t>
            </a:r>
          </a:p>
          <a:p>
            <a:r>
              <a:rPr lang="en-US" sz="4000" dirty="0" smtClean="0"/>
              <a:t>-Prior Service</a:t>
            </a:r>
          </a:p>
          <a:p>
            <a:r>
              <a:rPr lang="en-US" sz="4000" dirty="0" smtClean="0"/>
              <a:t>-Bachelor's degree</a:t>
            </a:r>
          </a:p>
          <a:p>
            <a:r>
              <a:rPr lang="en-US" sz="4000" dirty="0" smtClean="0"/>
              <a:t>-Master’s Degree</a:t>
            </a:r>
          </a:p>
          <a:p>
            <a:r>
              <a:rPr lang="en-US" sz="4000" dirty="0" smtClean="0"/>
              <a:t>-18 month Fellowship</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BDE PT</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3785652"/>
          </a:xfrm>
          <a:prstGeom prst="rect">
            <a:avLst/>
          </a:prstGeom>
          <a:noFill/>
        </p:spPr>
        <p:txBody>
          <a:bodyPr wrap="square" rtlCol="0">
            <a:spAutoFit/>
          </a:bodyPr>
          <a:lstStyle/>
          <a:p>
            <a:r>
              <a:rPr lang="en-US" sz="4000" dirty="0" smtClean="0"/>
              <a:t>-Ranger Regiment </a:t>
            </a:r>
          </a:p>
          <a:p>
            <a:r>
              <a:rPr lang="en-US" sz="4000" dirty="0" smtClean="0"/>
              <a:t>-Bachelor's degree</a:t>
            </a:r>
          </a:p>
          <a:p>
            <a:r>
              <a:rPr lang="en-US" sz="4000" dirty="0" smtClean="0"/>
              <a:t>-Doctorate</a:t>
            </a:r>
          </a:p>
          <a:p>
            <a:r>
              <a:rPr lang="en-US" sz="4000" dirty="0" smtClean="0"/>
              <a:t>-Various additional qualification</a:t>
            </a:r>
          </a:p>
          <a:p>
            <a:endParaRPr 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BSO</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3785652"/>
          </a:xfrm>
          <a:prstGeom prst="rect">
            <a:avLst/>
          </a:prstGeom>
          <a:noFill/>
        </p:spPr>
        <p:txBody>
          <a:bodyPr wrap="square" rtlCol="0">
            <a:spAutoFit/>
          </a:bodyPr>
          <a:lstStyle/>
          <a:p>
            <a:r>
              <a:rPr lang="en-US" sz="4000" dirty="0" smtClean="0"/>
              <a:t>-Mental Health of </a:t>
            </a:r>
            <a:r>
              <a:rPr lang="en-US" sz="4000" dirty="0" err="1" smtClean="0"/>
              <a:t>Comand</a:t>
            </a:r>
            <a:endParaRPr lang="en-US" sz="4000" dirty="0" smtClean="0"/>
          </a:p>
          <a:p>
            <a:r>
              <a:rPr lang="en-US" sz="4000" dirty="0" smtClean="0"/>
              <a:t>-1/2 here now</a:t>
            </a:r>
          </a:p>
          <a:p>
            <a:r>
              <a:rPr lang="en-US" sz="4000" dirty="0" smtClean="0"/>
              <a:t>-Bachelor's degree</a:t>
            </a:r>
          </a:p>
          <a:p>
            <a:r>
              <a:rPr lang="en-US" sz="4000" dirty="0" smtClean="0"/>
              <a:t>-Masters/Doctorate</a:t>
            </a:r>
          </a:p>
          <a:p>
            <a:r>
              <a:rPr lang="en-US" sz="4000" dirty="0" smtClean="0"/>
              <a:t>-Various additional qualification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OUTLINE</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5078314"/>
          </a:xfrm>
          <a:prstGeom prst="rect">
            <a:avLst/>
          </a:prstGeom>
          <a:noFill/>
        </p:spPr>
        <p:txBody>
          <a:bodyPr wrap="square" rtlCol="0">
            <a:spAutoFit/>
          </a:bodyPr>
          <a:lstStyle/>
          <a:p>
            <a:r>
              <a:rPr lang="en-US" sz="3600" dirty="0" smtClean="0"/>
              <a:t>-Introduction</a:t>
            </a:r>
          </a:p>
          <a:p>
            <a:r>
              <a:rPr lang="en-US" sz="3600" dirty="0" smtClean="0"/>
              <a:t>-MEDPROS</a:t>
            </a:r>
          </a:p>
          <a:p>
            <a:r>
              <a:rPr lang="en-US" sz="3600" dirty="0" smtClean="0"/>
              <a:t>-</a:t>
            </a:r>
            <a:r>
              <a:rPr lang="en-US" sz="3600" dirty="0" err="1" smtClean="0"/>
              <a:t>Eprofile</a:t>
            </a:r>
            <a:endParaRPr lang="en-US" sz="3600" dirty="0" smtClean="0"/>
          </a:p>
          <a:p>
            <a:r>
              <a:rPr lang="en-US" sz="3600" dirty="0" smtClean="0"/>
              <a:t>-MEB/PEB</a:t>
            </a:r>
          </a:p>
          <a:p>
            <a:r>
              <a:rPr lang="en-US" sz="3600" dirty="0" smtClean="0"/>
              <a:t>-WTU</a:t>
            </a:r>
          </a:p>
          <a:p>
            <a:r>
              <a:rPr lang="en-US" sz="3600" dirty="0" smtClean="0"/>
              <a:t>-Appointments</a:t>
            </a:r>
          </a:p>
          <a:p>
            <a:r>
              <a:rPr lang="en-US" sz="3600" dirty="0" smtClean="0"/>
              <a:t>-BCT Providers</a:t>
            </a:r>
          </a:p>
          <a:p>
            <a:r>
              <a:rPr lang="en-US" sz="3600" dirty="0" smtClean="0"/>
              <a:t>-Unique Profiles</a:t>
            </a:r>
          </a:p>
          <a:p>
            <a:r>
              <a:rPr lang="en-US" sz="3600" dirty="0" smtClean="0"/>
              <a:t>-Future Changes</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BDE SURGEON</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3785652"/>
          </a:xfrm>
          <a:prstGeom prst="rect">
            <a:avLst/>
          </a:prstGeom>
          <a:noFill/>
        </p:spPr>
        <p:txBody>
          <a:bodyPr wrap="square" rtlCol="0">
            <a:spAutoFit/>
          </a:bodyPr>
          <a:lstStyle/>
          <a:p>
            <a:r>
              <a:rPr lang="en-US" sz="4000" dirty="0" smtClean="0"/>
              <a:t>-Health of the Command</a:t>
            </a:r>
          </a:p>
          <a:p>
            <a:r>
              <a:rPr lang="en-US" sz="4000" dirty="0" smtClean="0"/>
              <a:t>-Bachelor's degree</a:t>
            </a:r>
          </a:p>
          <a:p>
            <a:r>
              <a:rPr lang="en-US" sz="4000" dirty="0" smtClean="0"/>
              <a:t>-Doctorate</a:t>
            </a:r>
          </a:p>
          <a:p>
            <a:r>
              <a:rPr lang="en-US" sz="4000" dirty="0" smtClean="0"/>
              <a:t>-Residency (3-6 years)</a:t>
            </a:r>
          </a:p>
          <a:p>
            <a:r>
              <a:rPr lang="en-US" sz="4000" dirty="0" smtClean="0"/>
              <a:t>-Fellowship(1-3 years)</a:t>
            </a:r>
          </a:p>
          <a:p>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Special Profile</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1938992"/>
          </a:xfrm>
          <a:prstGeom prst="rect">
            <a:avLst/>
          </a:prstGeom>
          <a:noFill/>
        </p:spPr>
        <p:txBody>
          <a:bodyPr wrap="square" rtlCol="0">
            <a:spAutoFit/>
          </a:bodyPr>
          <a:lstStyle/>
          <a:p>
            <a:r>
              <a:rPr lang="en-US" sz="4000" dirty="0" smtClean="0"/>
              <a:t>-TBI</a:t>
            </a:r>
          </a:p>
          <a:p>
            <a:r>
              <a:rPr lang="en-US" sz="4000" dirty="0" smtClean="0"/>
              <a:t>-Heat Casualty</a:t>
            </a:r>
          </a:p>
          <a:p>
            <a:r>
              <a:rPr lang="en-US" sz="4000" dirty="0" smtClean="0"/>
              <a:t>-Hand Surgery</a:t>
            </a:r>
            <a:endParaRPr 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Autofit/>
          </a:bodyPr>
          <a:lstStyle/>
          <a:p>
            <a:r>
              <a:rPr lang="en-US" dirty="0" smtClean="0"/>
              <a:t>Deployment Limiting Categories</a:t>
            </a:r>
            <a:endParaRPr lang="en-US"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3785652"/>
          </a:xfrm>
          <a:prstGeom prst="rect">
            <a:avLst/>
          </a:prstGeom>
          <a:noFill/>
        </p:spPr>
        <p:txBody>
          <a:bodyPr wrap="square" rtlCol="0">
            <a:spAutoFit/>
          </a:bodyPr>
          <a:lstStyle/>
          <a:p>
            <a:r>
              <a:rPr lang="en-US" sz="4000" dirty="0" smtClean="0"/>
              <a:t>-DL1:P3 and not in board</a:t>
            </a:r>
          </a:p>
          <a:p>
            <a:r>
              <a:rPr lang="en-US" sz="4000" dirty="0" smtClean="0"/>
              <a:t>-DL2:MAR2</a:t>
            </a:r>
          </a:p>
          <a:p>
            <a:r>
              <a:rPr lang="en-US" sz="4000" dirty="0" smtClean="0"/>
              <a:t>-DL3:MEB/PEB</a:t>
            </a:r>
          </a:p>
          <a:p>
            <a:r>
              <a:rPr lang="en-US" sz="4000" dirty="0" smtClean="0"/>
              <a:t>-DL4:Profile &gt; 30 days</a:t>
            </a:r>
          </a:p>
          <a:p>
            <a:r>
              <a:rPr lang="en-US" sz="4000" dirty="0" smtClean="0"/>
              <a:t>-DL5:Pregnancy</a:t>
            </a:r>
          </a:p>
          <a:p>
            <a:r>
              <a:rPr lang="en-US" sz="4000" dirty="0" smtClean="0"/>
              <a:t>-DL6:Profile &lt; 30 days</a:t>
            </a:r>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62000" y="3886200"/>
            <a:ext cx="8001000" cy="1905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Triangle 44"/>
          <p:cNvSpPr/>
          <p:nvPr/>
        </p:nvSpPr>
        <p:spPr>
          <a:xfrm rot="5400000">
            <a:off x="1114300" y="3276601"/>
            <a:ext cx="2438399" cy="32003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Line 8"/>
          <p:cNvSpPr>
            <a:spLocks noChangeShapeType="1"/>
          </p:cNvSpPr>
          <p:nvPr/>
        </p:nvSpPr>
        <p:spPr bwMode="auto">
          <a:xfrm>
            <a:off x="2947762" y="4472050"/>
            <a:ext cx="331788" cy="1588"/>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47" name="Line 8"/>
          <p:cNvSpPr>
            <a:spLocks noChangeShapeType="1"/>
          </p:cNvSpPr>
          <p:nvPr/>
        </p:nvSpPr>
        <p:spPr bwMode="auto">
          <a:xfrm>
            <a:off x="2365150" y="4951412"/>
            <a:ext cx="331788" cy="1588"/>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48" name="Line 8"/>
          <p:cNvSpPr>
            <a:spLocks noChangeShapeType="1"/>
          </p:cNvSpPr>
          <p:nvPr/>
        </p:nvSpPr>
        <p:spPr bwMode="auto">
          <a:xfrm>
            <a:off x="4649563" y="3122344"/>
            <a:ext cx="315912" cy="1588"/>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2" name="Line 10"/>
          <p:cNvSpPr>
            <a:spLocks noChangeShapeType="1"/>
          </p:cNvSpPr>
          <p:nvPr/>
        </p:nvSpPr>
        <p:spPr bwMode="auto">
          <a:xfrm flipV="1">
            <a:off x="609600" y="2285999"/>
            <a:ext cx="5029200" cy="3886200"/>
          </a:xfrm>
          <a:prstGeom prst="line">
            <a:avLst/>
          </a:prstGeom>
          <a:noFill/>
          <a:ln w="38100">
            <a:solidFill>
              <a:schemeClr val="tx1"/>
            </a:solidFill>
            <a:round/>
            <a:headEnd type="oval" w="med" len="med"/>
            <a:tailEnd type="triangle" w="med" len="me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3" name="Line 19"/>
          <p:cNvSpPr>
            <a:spLocks noChangeShapeType="1"/>
          </p:cNvSpPr>
          <p:nvPr/>
        </p:nvSpPr>
        <p:spPr bwMode="auto">
          <a:xfrm>
            <a:off x="5489350" y="3103563"/>
            <a:ext cx="0" cy="0"/>
          </a:xfrm>
          <a:prstGeom prst="line">
            <a:avLst/>
          </a:prstGeom>
          <a:noFill/>
          <a:ln w="952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4" name="Text Box 24"/>
          <p:cNvSpPr txBox="1">
            <a:spLocks noChangeArrowheads="1"/>
          </p:cNvSpPr>
          <p:nvPr/>
        </p:nvSpPr>
        <p:spPr bwMode="auto">
          <a:xfrm>
            <a:off x="1219200" y="6019800"/>
            <a:ext cx="6107112" cy="276225"/>
          </a:xfrm>
          <a:prstGeom prst="rect">
            <a:avLst/>
          </a:prstGeom>
          <a:noFill/>
          <a:ln w="9525">
            <a:noFill/>
            <a:miter lim="800000"/>
            <a:headEnd/>
            <a:tailEnd/>
          </a:ln>
        </p:spPr>
        <p:txBody>
          <a:bodyPr lIns="91052" tIns="45529" rIns="91052" bIns="45529">
            <a:spAutoFit/>
          </a:bodyPr>
          <a:lstStyle/>
          <a:p>
            <a:pPr fontAlgn="base">
              <a:spcBef>
                <a:spcPct val="0"/>
              </a:spcBef>
              <a:spcAft>
                <a:spcPct val="0"/>
              </a:spcAft>
            </a:pPr>
            <a:r>
              <a:rPr lang="en-US" sz="1200" b="1" dirty="0" smtClean="0">
                <a:solidFill>
                  <a:srgbClr val="0000FF"/>
                </a:solidFill>
              </a:rPr>
              <a:t>Soldier issued aT3/T4 Profile. Begin Temp Profile Review</a:t>
            </a:r>
            <a:endParaRPr lang="en-US" sz="1200" dirty="0">
              <a:solidFill>
                <a:srgbClr val="000000"/>
              </a:solidFill>
            </a:endParaRPr>
          </a:p>
        </p:txBody>
      </p:sp>
      <p:sp>
        <p:nvSpPr>
          <p:cNvPr id="6157" name="Line 5"/>
          <p:cNvSpPr>
            <a:spLocks noChangeShapeType="1"/>
          </p:cNvSpPr>
          <p:nvPr/>
        </p:nvSpPr>
        <p:spPr bwMode="auto">
          <a:xfrm>
            <a:off x="838200" y="6172200"/>
            <a:ext cx="300037" cy="1587"/>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9" name="TextBox 78"/>
          <p:cNvSpPr txBox="1">
            <a:spLocks noChangeArrowheads="1"/>
          </p:cNvSpPr>
          <p:nvPr/>
        </p:nvSpPr>
        <p:spPr bwMode="auto">
          <a:xfrm>
            <a:off x="3376298" y="4343400"/>
            <a:ext cx="5462902" cy="461279"/>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0000FF"/>
                </a:solidFill>
              </a:rPr>
              <a:t>&gt;180 Days Review by BDE CO, Medical Authority/ Care Coordinator    *</a:t>
            </a:r>
            <a:r>
              <a:rPr lang="en-US" sz="1200" b="1" dirty="0" smtClean="0">
                <a:solidFill>
                  <a:srgbClr val="FF0000"/>
                </a:solidFill>
              </a:rPr>
              <a:t>Documented on DA Form 7652 (Update)</a:t>
            </a:r>
            <a:endParaRPr lang="en-US" sz="1200" b="1" dirty="0">
              <a:solidFill>
                <a:srgbClr val="FF0000"/>
              </a:solidFill>
              <a:cs typeface="Arial" charset="0"/>
            </a:endParaRPr>
          </a:p>
        </p:txBody>
      </p:sp>
      <p:sp>
        <p:nvSpPr>
          <p:cNvPr id="6161" name="Rectangle 94"/>
          <p:cNvSpPr>
            <a:spLocks noChangeArrowheads="1"/>
          </p:cNvSpPr>
          <p:nvPr/>
        </p:nvSpPr>
        <p:spPr bwMode="auto">
          <a:xfrm>
            <a:off x="2667000" y="4876800"/>
            <a:ext cx="6019800" cy="461279"/>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rPr>
              <a:t>&gt;120 Days Review by BN CO, Medical Authority/Care Coordinator </a:t>
            </a:r>
          </a:p>
          <a:p>
            <a:r>
              <a:rPr lang="en-US" sz="1200" b="1" dirty="0" smtClean="0">
                <a:solidFill>
                  <a:srgbClr val="FF0000"/>
                </a:solidFill>
              </a:rPr>
              <a:t>*Documented on DA Form 7652 (Update)</a:t>
            </a:r>
            <a:endParaRPr lang="en-US" sz="1200" b="1" dirty="0">
              <a:solidFill>
                <a:srgbClr val="FF0000"/>
              </a:solidFill>
            </a:endParaRPr>
          </a:p>
        </p:txBody>
      </p:sp>
      <p:sp>
        <p:nvSpPr>
          <p:cNvPr id="6164" name="Rectangle 115"/>
          <p:cNvSpPr>
            <a:spLocks noChangeArrowheads="1"/>
          </p:cNvSpPr>
          <p:nvPr/>
        </p:nvSpPr>
        <p:spPr bwMode="auto">
          <a:xfrm>
            <a:off x="4976498" y="2895600"/>
            <a:ext cx="4167502" cy="522834"/>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400" b="1" dirty="0" smtClean="0">
                <a:solidFill>
                  <a:srgbClr val="FF0000"/>
                </a:solidFill>
              </a:rPr>
              <a:t>MRDP P3/4 Profile 2nd signature  &amp; submit VA Form 21-0819</a:t>
            </a:r>
            <a:endParaRPr lang="en-US" sz="1400" b="1" dirty="0">
              <a:solidFill>
                <a:srgbClr val="FF0000"/>
              </a:solidFill>
            </a:endParaRPr>
          </a:p>
        </p:txBody>
      </p:sp>
      <p:sp>
        <p:nvSpPr>
          <p:cNvPr id="6171" name="TextBox 96"/>
          <p:cNvSpPr txBox="1">
            <a:spLocks noChangeArrowheads="1"/>
          </p:cNvSpPr>
          <p:nvPr/>
        </p:nvSpPr>
        <p:spPr bwMode="auto">
          <a:xfrm>
            <a:off x="2126276" y="5359226"/>
            <a:ext cx="5569924" cy="461279"/>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cs typeface="Arial" charset="0"/>
              </a:rPr>
              <a:t>&gt;60 Days Review by CO/1SG, Medical Authority /Care Coordinator</a:t>
            </a:r>
            <a:r>
              <a:rPr lang="en-US" sz="1200" b="1" dirty="0" smtClean="0">
                <a:solidFill>
                  <a:srgbClr val="0000FF"/>
                </a:solidFill>
              </a:rPr>
              <a:t> *</a:t>
            </a:r>
            <a:r>
              <a:rPr lang="en-US" sz="1200" b="1" dirty="0" smtClean="0">
                <a:solidFill>
                  <a:srgbClr val="FF0000"/>
                </a:solidFill>
              </a:rPr>
              <a:t>Documented on DA Form 7652 </a:t>
            </a:r>
            <a:endParaRPr lang="en-US" sz="1200" dirty="0">
              <a:solidFill>
                <a:srgbClr val="FF0000"/>
              </a:solidFill>
              <a:cs typeface="Arial" charset="0"/>
            </a:endParaRPr>
          </a:p>
        </p:txBody>
      </p:sp>
      <p:sp>
        <p:nvSpPr>
          <p:cNvPr id="6174" name="Rectangle 100"/>
          <p:cNvSpPr>
            <a:spLocks noChangeArrowheads="1"/>
          </p:cNvSpPr>
          <p:nvPr/>
        </p:nvSpPr>
        <p:spPr bwMode="auto">
          <a:xfrm>
            <a:off x="1" y="1273550"/>
            <a:ext cx="5410200" cy="2369494"/>
          </a:xfrm>
          <a:prstGeom prst="rect">
            <a:avLst/>
          </a:prstGeom>
          <a:noFill/>
          <a:ln w="9525">
            <a:noFill/>
            <a:miter lim="800000"/>
            <a:headEnd/>
            <a:tailEnd/>
          </a:ln>
        </p:spPr>
        <p:txBody>
          <a:bodyPr wrap="square" lIns="91052" tIns="45529" rIns="91052" bIns="45529">
            <a:spAutoFit/>
          </a:bodyPr>
          <a:lstStyle/>
          <a:p>
            <a:pPr>
              <a:buFont typeface="Arial" pitchFamily="34" charset="0"/>
              <a:buChar char="•"/>
            </a:pPr>
            <a:r>
              <a:rPr lang="en-US" sz="1200" b="1" dirty="0" smtClean="0">
                <a:solidFill>
                  <a:srgbClr val="000000"/>
                </a:solidFill>
              </a:rPr>
              <a:t> </a:t>
            </a:r>
            <a:r>
              <a:rPr lang="en-US" sz="1400" b="1" dirty="0" smtClean="0">
                <a:solidFill>
                  <a:srgbClr val="000000"/>
                </a:solidFill>
              </a:rPr>
              <a:t>Mandates use of DA Form 7652 (</a:t>
            </a:r>
            <a:r>
              <a:rPr lang="en-US" sz="1400" b="1" dirty="0" smtClean="0"/>
              <a:t>COMMANDER'S PERFORMANCE AND FUNCTIONAL STATEMENT)</a:t>
            </a:r>
          </a:p>
          <a:p>
            <a:pPr>
              <a:buFont typeface="Arial" pitchFamily="34" charset="0"/>
              <a:buChar char="•"/>
            </a:pPr>
            <a:endParaRPr lang="en-US" sz="1400" b="1" dirty="0" smtClean="0"/>
          </a:p>
          <a:p>
            <a:pPr>
              <a:buFont typeface="Arial" pitchFamily="34" charset="0"/>
              <a:buChar char="•"/>
            </a:pPr>
            <a:r>
              <a:rPr lang="en-US" sz="1400" b="1" dirty="0" smtClean="0"/>
              <a:t> 7 day requirement from first to second signature on permanent profile</a:t>
            </a:r>
          </a:p>
          <a:p>
            <a:pPr>
              <a:buFont typeface="Arial" pitchFamily="34" charset="0"/>
              <a:buChar char="•"/>
            </a:pPr>
            <a:endParaRPr lang="en-US" sz="1400" b="1" dirty="0" smtClean="0"/>
          </a:p>
          <a:p>
            <a:pPr>
              <a:buFont typeface="Arial" pitchFamily="34" charset="0"/>
              <a:buChar char="•"/>
            </a:pPr>
            <a:r>
              <a:rPr lang="en-US" sz="1400" b="1" dirty="0" smtClean="0"/>
              <a:t> Required use of </a:t>
            </a:r>
            <a:r>
              <a:rPr lang="en-US" sz="1400" b="1" dirty="0" err="1" smtClean="0"/>
              <a:t>eProfile</a:t>
            </a:r>
            <a:endParaRPr lang="en-US" sz="1400" b="1" dirty="0" smtClean="0"/>
          </a:p>
          <a:p>
            <a:pPr>
              <a:buFont typeface="Arial" pitchFamily="34" charset="0"/>
              <a:buChar char="•"/>
            </a:pPr>
            <a:endParaRPr lang="en-US" sz="1400" b="1" dirty="0" smtClean="0"/>
          </a:p>
          <a:p>
            <a:pPr>
              <a:buFont typeface="Arial" pitchFamily="34" charset="0"/>
              <a:buChar char="•"/>
            </a:pPr>
            <a:r>
              <a:rPr lang="en-US" sz="1400" b="1" dirty="0" smtClean="0"/>
              <a:t> MRC 3bSoldiers will not PCS to deploying formations</a:t>
            </a:r>
          </a:p>
          <a:p>
            <a:pPr>
              <a:buFont typeface="Arial" pitchFamily="34" charset="0"/>
              <a:buChar char="•"/>
            </a:pPr>
            <a:endParaRPr lang="en-US" sz="1100" b="1" dirty="0" smtClean="0"/>
          </a:p>
          <a:p>
            <a:endParaRPr lang="en-US" sz="1100" dirty="0" smtClean="0"/>
          </a:p>
        </p:txBody>
      </p:sp>
      <p:sp>
        <p:nvSpPr>
          <p:cNvPr id="6175" name="Rectangle 102"/>
          <p:cNvSpPr>
            <a:spLocks noChangeArrowheads="1"/>
          </p:cNvSpPr>
          <p:nvPr/>
        </p:nvSpPr>
        <p:spPr bwMode="auto">
          <a:xfrm>
            <a:off x="4422550" y="3455988"/>
            <a:ext cx="4038600" cy="461279"/>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0000FF"/>
                </a:solidFill>
              </a:rPr>
              <a:t>Soldier does not meet medical retention standards &amp; requires P3/4 Profile  issued 1</a:t>
            </a:r>
            <a:r>
              <a:rPr lang="en-US" sz="1200" b="1" baseline="30000" dirty="0" smtClean="0">
                <a:solidFill>
                  <a:srgbClr val="0000FF"/>
                </a:solidFill>
              </a:rPr>
              <a:t>st</a:t>
            </a:r>
            <a:r>
              <a:rPr lang="en-US" sz="1200" b="1" dirty="0" smtClean="0">
                <a:solidFill>
                  <a:srgbClr val="0000FF"/>
                </a:solidFill>
              </a:rPr>
              <a:t> Signature</a:t>
            </a:r>
            <a:endParaRPr lang="en-US" sz="1200" dirty="0">
              <a:solidFill>
                <a:srgbClr val="FF0000"/>
              </a:solidFill>
            </a:endParaRPr>
          </a:p>
        </p:txBody>
      </p:sp>
      <p:sp>
        <p:nvSpPr>
          <p:cNvPr id="6176" name="Line 8"/>
          <p:cNvSpPr>
            <a:spLocks noChangeShapeType="1"/>
          </p:cNvSpPr>
          <p:nvPr/>
        </p:nvSpPr>
        <p:spPr bwMode="auto">
          <a:xfrm>
            <a:off x="1524000" y="5562600"/>
            <a:ext cx="3810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79" name="Line 8"/>
          <p:cNvSpPr>
            <a:spLocks noChangeShapeType="1"/>
          </p:cNvSpPr>
          <p:nvPr/>
        </p:nvSpPr>
        <p:spPr bwMode="auto">
          <a:xfrm>
            <a:off x="3504975" y="4037013"/>
            <a:ext cx="331788" cy="1587"/>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88" name="Line 8"/>
          <p:cNvSpPr>
            <a:spLocks noChangeShapeType="1"/>
          </p:cNvSpPr>
          <p:nvPr/>
        </p:nvSpPr>
        <p:spPr bwMode="auto">
          <a:xfrm>
            <a:off x="4066950" y="3570288"/>
            <a:ext cx="331788" cy="1587"/>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97" name="TextBox 71"/>
          <p:cNvSpPr txBox="1">
            <a:spLocks noChangeArrowheads="1"/>
          </p:cNvSpPr>
          <p:nvPr/>
        </p:nvSpPr>
        <p:spPr bwMode="auto">
          <a:xfrm>
            <a:off x="3810000" y="3886200"/>
            <a:ext cx="5334000" cy="461279"/>
          </a:xfrm>
          <a:prstGeom prst="rect">
            <a:avLst/>
          </a:prstGeom>
          <a:noFill/>
          <a:ln w="9525">
            <a:noFill/>
            <a:miter lim="800000"/>
            <a:headEnd/>
            <a:tailEnd/>
          </a:ln>
        </p:spPr>
        <p:txBody>
          <a:bodyPr wrap="square" lIns="91052" tIns="45529" rIns="91052" bIns="45529">
            <a:spAutoFit/>
          </a:bodyPr>
          <a:lstStyle/>
          <a:p>
            <a:r>
              <a:rPr lang="en-US" sz="1200" dirty="0" smtClean="0">
                <a:solidFill>
                  <a:srgbClr val="0000FF"/>
                </a:solidFill>
              </a:rPr>
              <a:t>&gt;</a:t>
            </a:r>
            <a:r>
              <a:rPr lang="en-US" sz="1200" b="1" dirty="0" smtClean="0">
                <a:solidFill>
                  <a:srgbClr val="0000FF"/>
                </a:solidFill>
              </a:rPr>
              <a:t>240 Days by Senior Mission Commander, Medical Authority/Case Manager *</a:t>
            </a:r>
            <a:r>
              <a:rPr lang="en-US" sz="1200" b="1" dirty="0" smtClean="0">
                <a:solidFill>
                  <a:srgbClr val="FF0000"/>
                </a:solidFill>
              </a:rPr>
              <a:t>Documented on DA Form 7652  (Update)</a:t>
            </a:r>
            <a:endParaRPr lang="en-US" sz="1200" b="1" dirty="0">
              <a:solidFill>
                <a:srgbClr val="FF0000"/>
              </a:solidFill>
              <a:cs typeface="Arial" charset="0"/>
            </a:endParaRPr>
          </a:p>
        </p:txBody>
      </p:sp>
      <p:sp>
        <p:nvSpPr>
          <p:cNvPr id="6206" name="Rectangle 3"/>
          <p:cNvSpPr>
            <a:spLocks noGrp="1" noChangeArrowheads="1"/>
          </p:cNvSpPr>
          <p:nvPr>
            <p:ph type="title"/>
          </p:nvPr>
        </p:nvSpPr>
        <p:spPr>
          <a:xfrm>
            <a:off x="1223818" y="0"/>
            <a:ext cx="6472382" cy="838200"/>
          </a:xfrm>
        </p:spPr>
        <p:txBody>
          <a:bodyPr lIns="91382" tIns="45691" rIns="91382" bIns="45691">
            <a:normAutofit fontScale="90000"/>
          </a:bodyPr>
          <a:lstStyle/>
          <a:p>
            <a:pPr eaLnBrk="1" hangingPunct="1"/>
            <a:r>
              <a:rPr lang="en-US" sz="3200" dirty="0" smtClean="0">
                <a:solidFill>
                  <a:schemeClr val="tx1"/>
                </a:solidFill>
              </a:rPr>
              <a:t>        </a:t>
            </a:r>
            <a:r>
              <a:rPr lang="en-US" sz="3200" b="1" dirty="0" smtClean="0">
                <a:solidFill>
                  <a:schemeClr val="tx1"/>
                </a:solidFill>
              </a:rPr>
              <a:t>Temporary Profile Management Process</a:t>
            </a:r>
          </a:p>
        </p:txBody>
      </p:sp>
      <p:sp>
        <p:nvSpPr>
          <p:cNvPr id="82" name="5-Point Star 81"/>
          <p:cNvSpPr/>
          <p:nvPr/>
        </p:nvSpPr>
        <p:spPr>
          <a:xfrm>
            <a:off x="457200" y="6019800"/>
            <a:ext cx="381000" cy="304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52" tIns="45529" rIns="91052" bIns="45529" anchor="ctr"/>
          <a:lstStyle/>
          <a:p>
            <a:pPr algn="ctr" fontAlgn="base">
              <a:spcBef>
                <a:spcPct val="0"/>
              </a:spcBef>
              <a:spcAft>
                <a:spcPct val="0"/>
              </a:spcAft>
              <a:defRPr/>
            </a:pPr>
            <a:endParaRPr lang="en-US" dirty="0">
              <a:solidFill>
                <a:srgbClr val="FFFFFF"/>
              </a:solidFill>
            </a:endParaRPr>
          </a:p>
        </p:txBody>
      </p:sp>
      <p:sp>
        <p:nvSpPr>
          <p:cNvPr id="83" name="Oval 111"/>
          <p:cNvSpPr>
            <a:spLocks noChangeArrowheads="1"/>
          </p:cNvSpPr>
          <p:nvPr/>
        </p:nvSpPr>
        <p:spPr bwMode="auto">
          <a:xfrm>
            <a:off x="1371600" y="54864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4" name="Oval 111"/>
          <p:cNvSpPr>
            <a:spLocks noChangeArrowheads="1"/>
          </p:cNvSpPr>
          <p:nvPr/>
        </p:nvSpPr>
        <p:spPr bwMode="auto">
          <a:xfrm>
            <a:off x="2156056" y="4866526"/>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5" name="Oval 111"/>
          <p:cNvSpPr>
            <a:spLocks noChangeArrowheads="1"/>
          </p:cNvSpPr>
          <p:nvPr/>
        </p:nvSpPr>
        <p:spPr bwMode="auto">
          <a:xfrm>
            <a:off x="2819400" y="43434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6" name="Oval 111"/>
          <p:cNvSpPr>
            <a:spLocks noChangeArrowheads="1"/>
          </p:cNvSpPr>
          <p:nvPr/>
        </p:nvSpPr>
        <p:spPr bwMode="auto">
          <a:xfrm>
            <a:off x="3894621" y="3490644"/>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7" name="Oval 111"/>
          <p:cNvSpPr>
            <a:spLocks noChangeArrowheads="1"/>
          </p:cNvSpPr>
          <p:nvPr/>
        </p:nvSpPr>
        <p:spPr bwMode="auto">
          <a:xfrm>
            <a:off x="3305300" y="39624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43" name="5-Point Star 42"/>
          <p:cNvSpPr/>
          <p:nvPr/>
        </p:nvSpPr>
        <p:spPr>
          <a:xfrm>
            <a:off x="5410200" y="2209800"/>
            <a:ext cx="381000" cy="27997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136" tIns="43068" rIns="86136" bIns="43068" anchor="ctr"/>
          <a:lstStyle/>
          <a:p>
            <a:pPr algn="ctr" fontAlgn="base">
              <a:spcBef>
                <a:spcPct val="0"/>
              </a:spcBef>
              <a:spcAft>
                <a:spcPct val="0"/>
              </a:spcAft>
              <a:defRPr/>
            </a:pPr>
            <a:endParaRPr lang="en-US" dirty="0">
              <a:solidFill>
                <a:srgbClr val="FFFFFF"/>
              </a:solidFill>
            </a:endParaRPr>
          </a:p>
        </p:txBody>
      </p:sp>
      <p:sp>
        <p:nvSpPr>
          <p:cNvPr id="44" name="TextBox 43"/>
          <p:cNvSpPr txBox="1"/>
          <p:nvPr/>
        </p:nvSpPr>
        <p:spPr>
          <a:xfrm>
            <a:off x="5867400" y="2209800"/>
            <a:ext cx="1459054" cy="276999"/>
          </a:xfrm>
          <a:prstGeom prst="rect">
            <a:avLst/>
          </a:prstGeom>
          <a:noFill/>
        </p:spPr>
        <p:txBody>
          <a:bodyPr wrap="none" rtlCol="0">
            <a:spAutoFit/>
          </a:bodyPr>
          <a:lstStyle/>
          <a:p>
            <a:r>
              <a:rPr lang="en-US" sz="1200" b="1" dirty="0" smtClean="0">
                <a:solidFill>
                  <a:srgbClr val="0000FF"/>
                </a:solidFill>
              </a:rPr>
              <a:t>Proceed to MEB </a:t>
            </a:r>
            <a:endParaRPr lang="en-US" sz="1200" b="1" dirty="0">
              <a:solidFill>
                <a:srgbClr val="0000FF"/>
              </a:solidFill>
            </a:endParaRPr>
          </a:p>
        </p:txBody>
      </p:sp>
      <p:sp>
        <p:nvSpPr>
          <p:cNvPr id="32" name="Left Brace 31"/>
          <p:cNvSpPr/>
          <p:nvPr/>
        </p:nvSpPr>
        <p:spPr>
          <a:xfrm rot="3096601">
            <a:off x="1922781" y="3364522"/>
            <a:ext cx="533400" cy="2247653"/>
          </a:xfrm>
          <a:prstGeom prst="leftBrace">
            <a:avLst>
              <a:gd name="adj1" fmla="val 8333"/>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33" name="TextBox 32"/>
          <p:cNvSpPr txBox="1"/>
          <p:nvPr/>
        </p:nvSpPr>
        <p:spPr>
          <a:xfrm rot="19353544">
            <a:off x="591102" y="3691224"/>
            <a:ext cx="2467389" cy="584775"/>
          </a:xfrm>
          <a:prstGeom prst="rect">
            <a:avLst/>
          </a:prstGeom>
          <a:noFill/>
        </p:spPr>
        <p:txBody>
          <a:bodyPr wrap="square" rtlCol="0">
            <a:spAutoFit/>
          </a:bodyPr>
          <a:lstStyle/>
          <a:p>
            <a:pPr algn="ctr"/>
            <a:r>
              <a:rPr lang="en-US" sz="1600" b="1" dirty="0" smtClean="0"/>
              <a:t>Soldier can meet MRDP at any point</a:t>
            </a:r>
            <a:endParaRPr lang="en-US" sz="1600" b="1" dirty="0"/>
          </a:p>
        </p:txBody>
      </p:sp>
      <p:sp>
        <p:nvSpPr>
          <p:cNvPr id="61" name="Oval 111"/>
          <p:cNvSpPr>
            <a:spLocks noChangeArrowheads="1"/>
          </p:cNvSpPr>
          <p:nvPr/>
        </p:nvSpPr>
        <p:spPr bwMode="auto">
          <a:xfrm>
            <a:off x="4472050" y="3031175"/>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34" name="URClass">
            <a:hlinkClick r:id="" action="ppaction://macro?name=ChangeSlideClass"/>
          </p:cNvPr>
          <p:cNvSpPr txBox="1">
            <a:spLocks noChangeArrowheads="1"/>
          </p:cNvSpPr>
          <p:nvPr/>
        </p:nvSpPr>
        <p:spPr bwMode="auto">
          <a:xfrm>
            <a:off x="0" y="6573837"/>
            <a:ext cx="1328737" cy="284163"/>
          </a:xfrm>
          <a:prstGeom prst="rect">
            <a:avLst/>
          </a:prstGeom>
          <a:solidFill>
            <a:schemeClr val="folHlink"/>
          </a:solidFill>
          <a:ln w="9525">
            <a:solidFill>
              <a:schemeClr val="folHlink"/>
            </a:solidFill>
            <a:miter lim="800000"/>
            <a:headEnd/>
            <a:tailEnd/>
          </a:ln>
          <a:effectLst/>
        </p:spPr>
        <p:txBody>
          <a:bodyPr>
            <a:spAutoFit/>
          </a:bodyPr>
          <a:lstStyle/>
          <a:p>
            <a:pPr algn="ctr">
              <a:spcBef>
                <a:spcPct val="50000"/>
              </a:spcBef>
              <a:defRPr/>
            </a:pPr>
            <a:r>
              <a:rPr lang="en-US" sz="1200" dirty="0">
                <a:solidFill>
                  <a:schemeClr val="bg1"/>
                </a:solidFill>
                <a:effectLst>
                  <a:outerShdw blurRad="38100" dist="38100" dir="2700000" algn="tl">
                    <a:srgbClr val="000000"/>
                  </a:outerShdw>
                </a:effectLst>
                <a:latin typeface="Arial" charset="0"/>
              </a:rPr>
              <a:t>UNCLASSIFIED</a:t>
            </a:r>
          </a:p>
        </p:txBody>
      </p:sp>
      <p:sp>
        <p:nvSpPr>
          <p:cNvPr id="35" name="TextBox 34"/>
          <p:cNvSpPr txBox="1"/>
          <p:nvPr/>
        </p:nvSpPr>
        <p:spPr>
          <a:xfrm>
            <a:off x="5638800" y="5943600"/>
            <a:ext cx="3505200" cy="523220"/>
          </a:xfrm>
          <a:prstGeom prst="rect">
            <a:avLst/>
          </a:prstGeom>
          <a:noFill/>
          <a:ln>
            <a:solidFill>
              <a:schemeClr val="tx1"/>
            </a:solidFill>
          </a:ln>
        </p:spPr>
        <p:txBody>
          <a:bodyPr wrap="square" rtlCol="0">
            <a:spAutoFit/>
          </a:bodyPr>
          <a:lstStyle/>
          <a:p>
            <a:r>
              <a:rPr lang="en-US" sz="1400" b="1" dirty="0" smtClean="0">
                <a:solidFill>
                  <a:srgbClr val="FF0000"/>
                </a:solidFill>
              </a:rPr>
              <a:t>Items in RED are new/enhanced standards</a:t>
            </a:r>
            <a:endParaRPr lang="en-US" sz="1400" b="1" dirty="0">
              <a:solidFill>
                <a:srgbClr val="FF0000"/>
              </a:solidFill>
            </a:endParaRPr>
          </a:p>
        </p:txBody>
      </p:sp>
      <p:pic>
        <p:nvPicPr>
          <p:cNvPr id="36" name="Picture 35" descr="82nd_Airborne_sticker.png"/>
          <p:cNvPicPr>
            <a:picLocks noChangeAspect="1"/>
          </p:cNvPicPr>
          <p:nvPr/>
        </p:nvPicPr>
        <p:blipFill>
          <a:blip r:embed="rId3"/>
          <a:stretch>
            <a:fillRect/>
          </a:stretch>
        </p:blipFill>
        <p:spPr>
          <a:xfrm>
            <a:off x="0" y="0"/>
            <a:ext cx="1223818" cy="1212273"/>
          </a:xfrm>
          <a:prstGeom prst="rect">
            <a:avLst/>
          </a:prstGeom>
        </p:spPr>
      </p:pic>
      <p:pic>
        <p:nvPicPr>
          <p:cNvPr id="37" name="Picture 36" descr="82Logo_B-1.jpg"/>
          <p:cNvPicPr>
            <a:picLocks noChangeAspect="1"/>
          </p:cNvPicPr>
          <p:nvPr/>
        </p:nvPicPr>
        <p:blipFill>
          <a:blip r:embed="rId4"/>
          <a:stretch>
            <a:fillRect/>
          </a:stretch>
        </p:blipFill>
        <p:spPr>
          <a:xfrm>
            <a:off x="7631545" y="0"/>
            <a:ext cx="1512455" cy="121227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Line 8"/>
          <p:cNvSpPr>
            <a:spLocks noChangeShapeType="1"/>
          </p:cNvSpPr>
          <p:nvPr/>
        </p:nvSpPr>
        <p:spPr bwMode="auto">
          <a:xfrm>
            <a:off x="3740725" y="3657600"/>
            <a:ext cx="2286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47" name="Line 8"/>
          <p:cNvSpPr>
            <a:spLocks noChangeShapeType="1"/>
          </p:cNvSpPr>
          <p:nvPr/>
        </p:nvSpPr>
        <p:spPr bwMode="auto">
          <a:xfrm>
            <a:off x="6705600" y="1219200"/>
            <a:ext cx="1524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48" name="Line 8"/>
          <p:cNvSpPr>
            <a:spLocks noChangeShapeType="1"/>
          </p:cNvSpPr>
          <p:nvPr/>
        </p:nvSpPr>
        <p:spPr bwMode="auto">
          <a:xfrm>
            <a:off x="6167250" y="1705100"/>
            <a:ext cx="2286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2" name="Line 10"/>
          <p:cNvSpPr>
            <a:spLocks noChangeShapeType="1"/>
          </p:cNvSpPr>
          <p:nvPr/>
        </p:nvSpPr>
        <p:spPr bwMode="auto">
          <a:xfrm flipV="1">
            <a:off x="609600" y="1219200"/>
            <a:ext cx="5943600" cy="4905375"/>
          </a:xfrm>
          <a:prstGeom prst="line">
            <a:avLst/>
          </a:prstGeom>
          <a:noFill/>
          <a:ln w="38100">
            <a:solidFill>
              <a:schemeClr val="tx1"/>
            </a:solidFill>
            <a:round/>
            <a:headEnd type="oval" w="med" len="med"/>
            <a:tailEnd type="triangle" w="med" len="me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3" name="Line 19"/>
          <p:cNvSpPr>
            <a:spLocks noChangeShapeType="1"/>
          </p:cNvSpPr>
          <p:nvPr/>
        </p:nvSpPr>
        <p:spPr bwMode="auto">
          <a:xfrm>
            <a:off x="5489350" y="3103563"/>
            <a:ext cx="0" cy="0"/>
          </a:xfrm>
          <a:prstGeom prst="line">
            <a:avLst/>
          </a:prstGeom>
          <a:noFill/>
          <a:ln w="952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4" name="Text Box 24"/>
          <p:cNvSpPr txBox="1">
            <a:spLocks noChangeArrowheads="1"/>
          </p:cNvSpPr>
          <p:nvPr/>
        </p:nvSpPr>
        <p:spPr bwMode="auto">
          <a:xfrm>
            <a:off x="6858000" y="1128906"/>
            <a:ext cx="6107112" cy="276613"/>
          </a:xfrm>
          <a:prstGeom prst="rect">
            <a:avLst/>
          </a:prstGeom>
          <a:noFill/>
          <a:ln w="9525">
            <a:noFill/>
            <a:miter lim="800000"/>
            <a:headEnd/>
            <a:tailEnd/>
          </a:ln>
        </p:spPr>
        <p:txBody>
          <a:bodyPr lIns="91052" tIns="45529" rIns="91052" bIns="45529">
            <a:spAutoFit/>
          </a:bodyPr>
          <a:lstStyle/>
          <a:p>
            <a:pPr fontAlgn="base">
              <a:spcBef>
                <a:spcPct val="0"/>
              </a:spcBef>
              <a:spcAft>
                <a:spcPct val="0"/>
              </a:spcAft>
            </a:pPr>
            <a:r>
              <a:rPr lang="en-US" sz="1200" b="1" dirty="0" err="1" smtClean="0">
                <a:solidFill>
                  <a:srgbClr val="0000FF"/>
                </a:solidFill>
              </a:rPr>
              <a:t>MEBSubmitted</a:t>
            </a:r>
            <a:r>
              <a:rPr lang="en-US" sz="1200" b="1" dirty="0" smtClean="0">
                <a:solidFill>
                  <a:srgbClr val="0000FF"/>
                </a:solidFill>
              </a:rPr>
              <a:t> to PEB</a:t>
            </a:r>
            <a:endParaRPr lang="en-US" sz="1200" dirty="0">
              <a:solidFill>
                <a:srgbClr val="000000"/>
              </a:solidFill>
            </a:endParaRPr>
          </a:p>
        </p:txBody>
      </p:sp>
      <p:sp>
        <p:nvSpPr>
          <p:cNvPr id="6157" name="Line 5"/>
          <p:cNvSpPr>
            <a:spLocks noChangeShapeType="1"/>
          </p:cNvSpPr>
          <p:nvPr/>
        </p:nvSpPr>
        <p:spPr bwMode="auto">
          <a:xfrm>
            <a:off x="762000" y="6248400"/>
            <a:ext cx="300037" cy="1587"/>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9" name="TextBox 78"/>
          <p:cNvSpPr txBox="1">
            <a:spLocks noChangeArrowheads="1"/>
          </p:cNvSpPr>
          <p:nvPr/>
        </p:nvSpPr>
        <p:spPr bwMode="auto">
          <a:xfrm>
            <a:off x="3905000" y="3429000"/>
            <a:ext cx="3506787" cy="1323053"/>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rPr>
              <a:t>Day 10-20 AC/ 30-60 RC</a:t>
            </a:r>
          </a:p>
          <a:p>
            <a:r>
              <a:rPr lang="en-US" sz="1200" b="1" dirty="0" smtClean="0">
                <a:solidFill>
                  <a:srgbClr val="0000FF"/>
                </a:solidFill>
              </a:rPr>
              <a:t>Claim Development Stage</a:t>
            </a:r>
          </a:p>
          <a:p>
            <a:pPr fontAlgn="base">
              <a:spcBef>
                <a:spcPct val="0"/>
              </a:spcBef>
              <a:spcAft>
                <a:spcPct val="0"/>
              </a:spcAft>
            </a:pPr>
            <a:r>
              <a:rPr lang="en-US" sz="1200" dirty="0" smtClean="0">
                <a:solidFill>
                  <a:srgbClr val="000000"/>
                </a:solidFill>
                <a:cs typeface="Arial" charset="0"/>
              </a:rPr>
              <a:t>     - </a:t>
            </a:r>
            <a:r>
              <a:rPr lang="en-US" sz="800" dirty="0" smtClean="0">
                <a:solidFill>
                  <a:srgbClr val="000000"/>
                </a:solidFill>
                <a:cs typeface="Arial" charset="0"/>
              </a:rPr>
              <a:t>VA</a:t>
            </a:r>
            <a:r>
              <a:rPr lang="en-US" sz="1200" dirty="0" smtClean="0">
                <a:solidFill>
                  <a:srgbClr val="000000"/>
                </a:solidFill>
                <a:cs typeface="Arial" charset="0"/>
              </a:rPr>
              <a:t> </a:t>
            </a:r>
            <a:r>
              <a:rPr lang="en-US" sz="800" dirty="0" smtClean="0">
                <a:solidFill>
                  <a:srgbClr val="000000"/>
                </a:solidFill>
                <a:cs typeface="Arial" charset="0"/>
              </a:rPr>
              <a:t>MSC Counseling</a:t>
            </a:r>
          </a:p>
          <a:p>
            <a:pPr fontAlgn="base">
              <a:spcBef>
                <a:spcPct val="0"/>
              </a:spcBef>
              <a:spcAft>
                <a:spcPct val="0"/>
              </a:spcAft>
            </a:pPr>
            <a:r>
              <a:rPr lang="en-US" sz="800" dirty="0" smtClean="0">
                <a:solidFill>
                  <a:srgbClr val="000000"/>
                </a:solidFill>
              </a:rPr>
              <a:t>        - Review of STR</a:t>
            </a:r>
          </a:p>
          <a:p>
            <a:pPr fontAlgn="base">
              <a:spcBef>
                <a:spcPct val="0"/>
              </a:spcBef>
              <a:spcAft>
                <a:spcPct val="0"/>
              </a:spcAft>
            </a:pPr>
            <a:r>
              <a:rPr lang="en-US" sz="800" dirty="0" smtClean="0">
                <a:solidFill>
                  <a:srgbClr val="000000"/>
                </a:solidFill>
                <a:cs typeface="Arial" charset="0"/>
              </a:rPr>
              <a:t>        - Full completion of VA – Form  21-0819</a:t>
            </a:r>
          </a:p>
          <a:p>
            <a:pPr fontAlgn="base">
              <a:spcBef>
                <a:spcPct val="0"/>
              </a:spcBef>
              <a:spcAft>
                <a:spcPct val="0"/>
              </a:spcAft>
            </a:pPr>
            <a:r>
              <a:rPr lang="en-US" sz="800" dirty="0" smtClean="0">
                <a:solidFill>
                  <a:srgbClr val="000000"/>
                </a:solidFill>
              </a:rPr>
              <a:t>         - </a:t>
            </a:r>
            <a:r>
              <a:rPr lang="en-US" sz="800" dirty="0" smtClean="0">
                <a:solidFill>
                  <a:srgbClr val="FF0000"/>
                </a:solidFill>
              </a:rPr>
              <a:t>Schedule of VA Appointments (C&amp;P Exam)</a:t>
            </a:r>
          </a:p>
          <a:p>
            <a:pPr fontAlgn="base">
              <a:spcBef>
                <a:spcPct val="0"/>
              </a:spcBef>
              <a:spcAft>
                <a:spcPct val="0"/>
              </a:spcAft>
            </a:pPr>
            <a:r>
              <a:rPr lang="en-US" sz="800" dirty="0" smtClean="0">
                <a:solidFill>
                  <a:srgbClr val="FF0000"/>
                </a:solidFill>
              </a:rPr>
              <a:t>         - PEBLO Notification of C&amp;P Exam Appointment</a:t>
            </a:r>
          </a:p>
          <a:p>
            <a:pPr fontAlgn="base">
              <a:spcBef>
                <a:spcPct val="0"/>
              </a:spcBef>
              <a:spcAft>
                <a:spcPct val="0"/>
              </a:spcAft>
            </a:pPr>
            <a:endParaRPr lang="en-US" sz="1200" dirty="0">
              <a:solidFill>
                <a:srgbClr val="000000"/>
              </a:solidFill>
              <a:cs typeface="Arial" charset="0"/>
            </a:endParaRPr>
          </a:p>
        </p:txBody>
      </p:sp>
      <p:sp>
        <p:nvSpPr>
          <p:cNvPr id="6164" name="Rectangle 115"/>
          <p:cNvSpPr>
            <a:spLocks noChangeArrowheads="1"/>
          </p:cNvSpPr>
          <p:nvPr/>
        </p:nvSpPr>
        <p:spPr bwMode="auto">
          <a:xfrm>
            <a:off x="1066800" y="6019800"/>
            <a:ext cx="4724400" cy="461279"/>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FF0000"/>
                </a:solidFill>
              </a:rPr>
              <a:t>P3/4 Profile Second signature (MRDP) Completion of Section 1 of VA Form 21-0819 -24 hours to transmit to PEBLO</a:t>
            </a:r>
            <a:endParaRPr lang="en-US" sz="1200" dirty="0">
              <a:solidFill>
                <a:srgbClr val="FF0000"/>
              </a:solidFill>
            </a:endParaRPr>
          </a:p>
        </p:txBody>
      </p:sp>
      <p:sp>
        <p:nvSpPr>
          <p:cNvPr id="6171" name="TextBox 96"/>
          <p:cNvSpPr txBox="1">
            <a:spLocks noChangeArrowheads="1"/>
          </p:cNvSpPr>
          <p:nvPr/>
        </p:nvSpPr>
        <p:spPr bwMode="auto">
          <a:xfrm>
            <a:off x="2590800" y="4572000"/>
            <a:ext cx="3657600" cy="1507719"/>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cs typeface="Arial" charset="0"/>
              </a:rPr>
              <a:t>Day 1-10 AC / </a:t>
            </a:r>
            <a:r>
              <a:rPr lang="en-US" sz="1200" b="1" dirty="0" smtClean="0">
                <a:solidFill>
                  <a:srgbClr val="0000FF"/>
                </a:solidFill>
              </a:rPr>
              <a:t>1-30 RC </a:t>
            </a:r>
            <a:endParaRPr lang="en-US" sz="1200" b="1" dirty="0" smtClean="0">
              <a:solidFill>
                <a:srgbClr val="0000FF"/>
              </a:solidFill>
              <a:cs typeface="Arial" charset="0"/>
            </a:endParaRPr>
          </a:p>
          <a:p>
            <a:pPr fontAlgn="base">
              <a:spcBef>
                <a:spcPct val="0"/>
              </a:spcBef>
              <a:spcAft>
                <a:spcPct val="0"/>
              </a:spcAft>
            </a:pPr>
            <a:r>
              <a:rPr lang="en-US" sz="1200" b="1" dirty="0" smtClean="0">
                <a:solidFill>
                  <a:srgbClr val="0000FF"/>
                </a:solidFill>
                <a:cs typeface="Arial" charset="0"/>
              </a:rPr>
              <a:t>Referral Stage    </a:t>
            </a:r>
          </a:p>
          <a:p>
            <a:r>
              <a:rPr lang="en-US" sz="1200" b="1" dirty="0" smtClean="0">
                <a:solidFill>
                  <a:srgbClr val="0000FF"/>
                </a:solidFill>
              </a:rPr>
              <a:t>      </a:t>
            </a:r>
            <a:r>
              <a:rPr lang="en-US" sz="1200" dirty="0" smtClean="0"/>
              <a:t> </a:t>
            </a:r>
            <a:r>
              <a:rPr lang="en-US" sz="800" dirty="0" smtClean="0"/>
              <a:t>- PEBLO </a:t>
            </a:r>
            <a:r>
              <a:rPr lang="en-US" sz="800" b="1" dirty="0" smtClean="0"/>
              <a:t>initiates </a:t>
            </a:r>
            <a:r>
              <a:rPr lang="en-US" sz="800" dirty="0" smtClean="0"/>
              <a:t>Case Preparation</a:t>
            </a:r>
          </a:p>
          <a:p>
            <a:r>
              <a:rPr lang="en-US" sz="800" dirty="0" smtClean="0"/>
              <a:t>          - VA/DoD Referral Forms</a:t>
            </a:r>
          </a:p>
          <a:p>
            <a:r>
              <a:rPr lang="en-US" sz="800" dirty="0" smtClean="0"/>
              <a:t>          - Notification of IDES  Initiation (Soldier/Unit</a:t>
            </a:r>
          </a:p>
          <a:p>
            <a:r>
              <a:rPr lang="en-US" sz="800" dirty="0" smtClean="0"/>
              <a:t>          -- Unit Cdr has 5 days to complete DA 7652  (Commander’s</a:t>
            </a:r>
          </a:p>
          <a:p>
            <a:r>
              <a:rPr lang="en-US" sz="800" dirty="0" smtClean="0"/>
              <a:t>                  Performance and Functional Statement)</a:t>
            </a:r>
          </a:p>
          <a:p>
            <a:r>
              <a:rPr lang="en-US" sz="800" dirty="0" smtClean="0"/>
              <a:t>           </a:t>
            </a:r>
            <a:r>
              <a:rPr lang="en-US" sz="800" dirty="0" smtClean="0">
                <a:solidFill>
                  <a:srgbClr val="FF0000"/>
                </a:solidFill>
              </a:rPr>
              <a:t>- Comprehensive  Multi-Disciplinary Team  Meeting</a:t>
            </a:r>
          </a:p>
          <a:p>
            <a:r>
              <a:rPr lang="en-US" sz="800" dirty="0" smtClean="0"/>
              <a:t>           - PEBLO Counseling</a:t>
            </a:r>
          </a:p>
          <a:p>
            <a:r>
              <a:rPr lang="en-US" sz="800" dirty="0" smtClean="0"/>
              <a:t>           - Provide complete copy of STR to MSC</a:t>
            </a:r>
            <a:endParaRPr lang="en-US" sz="1200" dirty="0">
              <a:solidFill>
                <a:srgbClr val="000000"/>
              </a:solidFill>
              <a:cs typeface="Arial" charset="0"/>
            </a:endParaRPr>
          </a:p>
        </p:txBody>
      </p:sp>
      <p:sp>
        <p:nvSpPr>
          <p:cNvPr id="6175" name="Rectangle 102"/>
          <p:cNvSpPr>
            <a:spLocks noChangeArrowheads="1"/>
          </p:cNvSpPr>
          <p:nvPr/>
        </p:nvSpPr>
        <p:spPr bwMode="auto">
          <a:xfrm>
            <a:off x="6400800" y="1524000"/>
            <a:ext cx="4038600" cy="1507719"/>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rPr>
              <a:t>Day 65-100 AC/105 -140 RC </a:t>
            </a:r>
          </a:p>
          <a:p>
            <a:r>
              <a:rPr lang="en-US" sz="1200" b="1" dirty="0" smtClean="0">
                <a:solidFill>
                  <a:srgbClr val="0000FF"/>
                </a:solidFill>
              </a:rPr>
              <a:t>MEB Stage</a:t>
            </a:r>
          </a:p>
          <a:p>
            <a:r>
              <a:rPr lang="en-US" sz="1200" b="1" dirty="0" smtClean="0">
                <a:solidFill>
                  <a:srgbClr val="002060"/>
                </a:solidFill>
              </a:rPr>
              <a:t>          - </a:t>
            </a:r>
            <a:r>
              <a:rPr lang="en-US" sz="800" dirty="0" smtClean="0">
                <a:solidFill>
                  <a:srgbClr val="FF0000"/>
                </a:solidFill>
              </a:rPr>
              <a:t>NARSUM completion within 5 days</a:t>
            </a:r>
          </a:p>
          <a:p>
            <a:r>
              <a:rPr lang="en-US" sz="800" dirty="0" smtClean="0"/>
              <a:t>               -PEBLO Counseling  </a:t>
            </a:r>
          </a:p>
          <a:p>
            <a:r>
              <a:rPr lang="en-US" sz="800" dirty="0" smtClean="0"/>
              <a:t>               -Presentation of MEB Findings to Soldier</a:t>
            </a:r>
          </a:p>
          <a:p>
            <a:r>
              <a:rPr lang="en-US" sz="800" dirty="0" smtClean="0"/>
              <a:t>               -- Soldier has 5 days to make election </a:t>
            </a:r>
          </a:p>
          <a:p>
            <a:r>
              <a:rPr lang="en-US" sz="800" dirty="0" smtClean="0"/>
              <a:t>               - Independent Medical Review</a:t>
            </a:r>
          </a:p>
          <a:p>
            <a:r>
              <a:rPr lang="en-US" sz="800" dirty="0" smtClean="0"/>
              <a:t>                -Appeal Decision</a:t>
            </a:r>
          </a:p>
          <a:p>
            <a:r>
              <a:rPr lang="en-US" sz="800" dirty="0" smtClean="0"/>
              <a:t>                -Completion  of IDES Case file</a:t>
            </a:r>
          </a:p>
          <a:p>
            <a:r>
              <a:rPr lang="en-US" sz="800" dirty="0" smtClean="0"/>
              <a:t>                 - Submission of case file to PEB</a:t>
            </a:r>
          </a:p>
        </p:txBody>
      </p:sp>
      <p:sp>
        <p:nvSpPr>
          <p:cNvPr id="6176" name="Line 8"/>
          <p:cNvSpPr>
            <a:spLocks noChangeShapeType="1"/>
          </p:cNvSpPr>
          <p:nvPr/>
        </p:nvSpPr>
        <p:spPr bwMode="auto">
          <a:xfrm>
            <a:off x="2514600" y="4800600"/>
            <a:ext cx="2286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79" name="Line 8"/>
          <p:cNvSpPr>
            <a:spLocks noChangeShapeType="1"/>
          </p:cNvSpPr>
          <p:nvPr/>
        </p:nvSpPr>
        <p:spPr bwMode="auto">
          <a:xfrm>
            <a:off x="4862950" y="2795650"/>
            <a:ext cx="1524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76" name="5-Point Star 75"/>
          <p:cNvSpPr/>
          <p:nvPr/>
        </p:nvSpPr>
        <p:spPr>
          <a:xfrm>
            <a:off x="6324600" y="1066800"/>
            <a:ext cx="381000" cy="27997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136" tIns="43068" rIns="86136" bIns="43068" anchor="ctr"/>
          <a:lstStyle/>
          <a:p>
            <a:pPr algn="ctr" fontAlgn="base">
              <a:spcBef>
                <a:spcPct val="0"/>
              </a:spcBef>
              <a:spcAft>
                <a:spcPct val="0"/>
              </a:spcAft>
              <a:defRPr/>
            </a:pPr>
            <a:endParaRPr lang="en-US" dirty="0">
              <a:solidFill>
                <a:srgbClr val="FFFFFF"/>
              </a:solidFill>
            </a:endParaRPr>
          </a:p>
        </p:txBody>
      </p:sp>
      <p:sp>
        <p:nvSpPr>
          <p:cNvPr id="6197" name="TextBox 71"/>
          <p:cNvSpPr txBox="1">
            <a:spLocks noChangeArrowheads="1"/>
          </p:cNvSpPr>
          <p:nvPr/>
        </p:nvSpPr>
        <p:spPr bwMode="auto">
          <a:xfrm>
            <a:off x="4932225" y="2674589"/>
            <a:ext cx="2895600" cy="830611"/>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rPr>
              <a:t>Day 20-65 AC/60-105 RC</a:t>
            </a:r>
          </a:p>
          <a:p>
            <a:r>
              <a:rPr lang="en-US" sz="1200" b="1" dirty="0" smtClean="0">
                <a:solidFill>
                  <a:srgbClr val="0000FF"/>
                </a:solidFill>
              </a:rPr>
              <a:t> Medical Evaluation Stage</a:t>
            </a:r>
          </a:p>
          <a:p>
            <a:r>
              <a:rPr lang="en-US" sz="800" dirty="0" smtClean="0"/>
              <a:t>            -</a:t>
            </a:r>
            <a:r>
              <a:rPr lang="en-US" sz="800" dirty="0" smtClean="0">
                <a:solidFill>
                  <a:srgbClr val="FF0000"/>
                </a:solidFill>
              </a:rPr>
              <a:t>VA C &amp; P Examinations</a:t>
            </a:r>
          </a:p>
          <a:p>
            <a:r>
              <a:rPr lang="en-US" sz="800" dirty="0" smtClean="0"/>
              <a:t>            - D-RAS Review and Approve   </a:t>
            </a:r>
          </a:p>
          <a:p>
            <a:r>
              <a:rPr lang="en-US" sz="800" dirty="0" smtClean="0"/>
              <a:t>            - Submission of Completed C &amp; P reports to PEBLO</a:t>
            </a:r>
          </a:p>
        </p:txBody>
      </p:sp>
      <p:sp>
        <p:nvSpPr>
          <p:cNvPr id="6206" name="Rectangle 3"/>
          <p:cNvSpPr>
            <a:spLocks noGrp="1" noChangeArrowheads="1"/>
          </p:cNvSpPr>
          <p:nvPr>
            <p:ph type="title"/>
          </p:nvPr>
        </p:nvSpPr>
        <p:spPr>
          <a:xfrm>
            <a:off x="1" y="0"/>
            <a:ext cx="9143999" cy="1066800"/>
          </a:xfrm>
        </p:spPr>
        <p:txBody>
          <a:bodyPr lIns="91382" tIns="45691" rIns="91382" bIns="45691"/>
          <a:lstStyle/>
          <a:p>
            <a:pPr eaLnBrk="1" hangingPunct="1"/>
            <a:r>
              <a:rPr lang="en-US" sz="3200" b="1" dirty="0" smtClean="0">
                <a:solidFill>
                  <a:schemeClr val="tx1"/>
                </a:solidFill>
              </a:rPr>
              <a:t>Phase 1- Conduct MEB Process</a:t>
            </a:r>
            <a:r>
              <a:rPr lang="en-US" sz="3200" dirty="0" smtClean="0">
                <a:solidFill>
                  <a:schemeClr val="tx1"/>
                </a:solidFill>
              </a:rPr>
              <a:t/>
            </a:r>
            <a:br>
              <a:rPr lang="en-US" sz="3200" dirty="0" smtClean="0">
                <a:solidFill>
                  <a:schemeClr val="tx1"/>
                </a:solidFill>
              </a:rPr>
            </a:br>
            <a:endParaRPr lang="en-US" sz="2400" dirty="0" smtClean="0">
              <a:solidFill>
                <a:schemeClr val="tx1"/>
              </a:solidFill>
            </a:endParaRPr>
          </a:p>
        </p:txBody>
      </p:sp>
      <p:sp>
        <p:nvSpPr>
          <p:cNvPr id="82" name="5-Point Star 81"/>
          <p:cNvSpPr/>
          <p:nvPr/>
        </p:nvSpPr>
        <p:spPr>
          <a:xfrm>
            <a:off x="381000" y="5943600"/>
            <a:ext cx="381000" cy="304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52" tIns="45529" rIns="91052" bIns="45529" anchor="ctr"/>
          <a:lstStyle/>
          <a:p>
            <a:pPr algn="ctr" fontAlgn="base">
              <a:spcBef>
                <a:spcPct val="0"/>
              </a:spcBef>
              <a:spcAft>
                <a:spcPct val="0"/>
              </a:spcAft>
              <a:defRPr/>
            </a:pPr>
            <a:endParaRPr lang="en-US" dirty="0">
              <a:solidFill>
                <a:srgbClr val="FFFFFF"/>
              </a:solidFill>
            </a:endParaRPr>
          </a:p>
        </p:txBody>
      </p:sp>
      <p:sp>
        <p:nvSpPr>
          <p:cNvPr id="83" name="Oval 111"/>
          <p:cNvSpPr>
            <a:spLocks noChangeArrowheads="1"/>
          </p:cNvSpPr>
          <p:nvPr/>
        </p:nvSpPr>
        <p:spPr bwMode="auto">
          <a:xfrm>
            <a:off x="2286000" y="46482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4" name="Oval 111"/>
          <p:cNvSpPr>
            <a:spLocks noChangeArrowheads="1"/>
          </p:cNvSpPr>
          <p:nvPr/>
        </p:nvSpPr>
        <p:spPr bwMode="auto">
          <a:xfrm>
            <a:off x="5943600" y="16002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5" name="Oval 111"/>
          <p:cNvSpPr>
            <a:spLocks noChangeArrowheads="1"/>
          </p:cNvSpPr>
          <p:nvPr/>
        </p:nvSpPr>
        <p:spPr bwMode="auto">
          <a:xfrm>
            <a:off x="3505200" y="3588325"/>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7" name="Oval 111"/>
          <p:cNvSpPr>
            <a:spLocks noChangeArrowheads="1"/>
          </p:cNvSpPr>
          <p:nvPr/>
        </p:nvSpPr>
        <p:spPr bwMode="auto">
          <a:xfrm>
            <a:off x="4648200" y="26670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26" name="Rectangle 100"/>
          <p:cNvSpPr>
            <a:spLocks noChangeArrowheads="1"/>
          </p:cNvSpPr>
          <p:nvPr/>
        </p:nvSpPr>
        <p:spPr bwMode="auto">
          <a:xfrm>
            <a:off x="1" y="1346770"/>
            <a:ext cx="4724400" cy="3108158"/>
          </a:xfrm>
          <a:prstGeom prst="rect">
            <a:avLst/>
          </a:prstGeom>
          <a:noFill/>
          <a:ln w="9525">
            <a:noFill/>
            <a:miter lim="800000"/>
            <a:headEnd/>
            <a:tailEnd/>
          </a:ln>
        </p:spPr>
        <p:txBody>
          <a:bodyPr wrap="square" lIns="91052" tIns="45529" rIns="91052" bIns="45529">
            <a:spAutoFit/>
          </a:bodyPr>
          <a:lstStyle/>
          <a:p>
            <a:pPr>
              <a:buFont typeface="Arial" pitchFamily="34" charset="0"/>
              <a:buChar char="•"/>
            </a:pPr>
            <a:r>
              <a:rPr lang="en-US" sz="1200" b="1" dirty="0" smtClean="0"/>
              <a:t> </a:t>
            </a:r>
            <a:r>
              <a:rPr lang="en-US" sz="1150" b="1" dirty="0" smtClean="0"/>
              <a:t>Second signature authority submits for VA Form 21-0819</a:t>
            </a:r>
          </a:p>
          <a:p>
            <a:pPr>
              <a:buFont typeface="Arial" pitchFamily="34" charset="0"/>
              <a:buChar char="•"/>
            </a:pPr>
            <a:endParaRPr lang="en-US" sz="1150" b="1" dirty="0" smtClean="0"/>
          </a:p>
          <a:p>
            <a:pPr>
              <a:buFont typeface="Arial" pitchFamily="34" charset="0"/>
              <a:buChar char="•"/>
            </a:pPr>
            <a:r>
              <a:rPr lang="en-US" sz="1150" b="1" dirty="0" smtClean="0">
                <a:solidFill>
                  <a:srgbClr val="000000"/>
                </a:solidFill>
              </a:rPr>
              <a:t> Enhanced Access to Care for  disqualifying condition</a:t>
            </a:r>
          </a:p>
          <a:p>
            <a:endParaRPr lang="en-US" sz="1150" b="1" dirty="0" smtClean="0">
              <a:solidFill>
                <a:srgbClr val="000000"/>
              </a:solidFill>
            </a:endParaRPr>
          </a:p>
          <a:p>
            <a:pPr>
              <a:buFont typeface="Arial" pitchFamily="34" charset="0"/>
              <a:buChar char="•"/>
            </a:pPr>
            <a:r>
              <a:rPr lang="en-US" sz="1150" b="1" dirty="0" smtClean="0">
                <a:solidFill>
                  <a:srgbClr val="000000"/>
                </a:solidFill>
              </a:rPr>
              <a:t> VA Appointment tracking mandatory, no show rate &lt;1%</a:t>
            </a:r>
          </a:p>
          <a:p>
            <a:pPr>
              <a:buFont typeface="Arial" pitchFamily="34" charset="0"/>
              <a:buChar char="•"/>
            </a:pPr>
            <a:endParaRPr lang="en-US" sz="1150" b="1" dirty="0" smtClean="0">
              <a:solidFill>
                <a:srgbClr val="000000"/>
              </a:solidFill>
            </a:endParaRPr>
          </a:p>
          <a:p>
            <a:pPr>
              <a:buFont typeface="Arial" pitchFamily="34" charset="0"/>
              <a:buChar char="•"/>
            </a:pPr>
            <a:r>
              <a:rPr lang="en-US" sz="1150" b="1" dirty="0" smtClean="0">
                <a:solidFill>
                  <a:srgbClr val="000000"/>
                </a:solidFill>
              </a:rPr>
              <a:t> Multidisciplinary Team intake (MEB physician, BH, PEBLO, PEBLO Assistant, SFAC, VA and command) within 14 days of initiation</a:t>
            </a:r>
          </a:p>
          <a:p>
            <a:pPr>
              <a:buFont typeface="Arial" pitchFamily="34" charset="0"/>
              <a:buChar char="•"/>
            </a:pPr>
            <a:endParaRPr lang="en-US" sz="1150" b="1" dirty="0" smtClean="0">
              <a:solidFill>
                <a:srgbClr val="000000"/>
              </a:solidFill>
            </a:endParaRPr>
          </a:p>
          <a:p>
            <a:pPr>
              <a:buFont typeface="Arial" pitchFamily="34" charset="0"/>
              <a:buChar char="•"/>
            </a:pPr>
            <a:r>
              <a:rPr lang="en-US" sz="1150" b="1" dirty="0" smtClean="0">
                <a:solidFill>
                  <a:srgbClr val="000000"/>
                </a:solidFill>
              </a:rPr>
              <a:t> NARSUM completion within 5 days of receipt of C+P exam</a:t>
            </a:r>
          </a:p>
          <a:p>
            <a:pPr>
              <a:buFont typeface="Arial" pitchFamily="34" charset="0"/>
              <a:buChar char="•"/>
            </a:pPr>
            <a:endParaRPr lang="en-US" sz="1150" b="1" dirty="0" smtClean="0">
              <a:solidFill>
                <a:srgbClr val="000000"/>
              </a:solidFill>
            </a:endParaRPr>
          </a:p>
          <a:p>
            <a:pPr>
              <a:buFont typeface="Arial" pitchFamily="34" charset="0"/>
              <a:buChar char="•"/>
            </a:pPr>
            <a:r>
              <a:rPr lang="en-US" sz="1150" b="1" dirty="0" smtClean="0">
                <a:solidFill>
                  <a:srgbClr val="000000"/>
                </a:solidFill>
              </a:rPr>
              <a:t> Required use of IDES Narrative (abbreviated) Summary</a:t>
            </a:r>
          </a:p>
          <a:p>
            <a:pPr>
              <a:buFont typeface="Arial" pitchFamily="34" charset="0"/>
              <a:buChar char="•"/>
            </a:pPr>
            <a:endParaRPr lang="en-US" sz="1150" b="1" dirty="0" smtClean="0">
              <a:solidFill>
                <a:srgbClr val="000000"/>
              </a:solidFill>
            </a:endParaRPr>
          </a:p>
          <a:p>
            <a:pPr>
              <a:buFont typeface="Arial" pitchFamily="34" charset="0"/>
              <a:buChar char="•"/>
            </a:pPr>
            <a:r>
              <a:rPr lang="en-US" sz="1150" b="1" dirty="0" smtClean="0">
                <a:solidFill>
                  <a:srgbClr val="000000"/>
                </a:solidFill>
              </a:rPr>
              <a:t> Co-location/collaboration with MTF and VA assets</a:t>
            </a:r>
          </a:p>
          <a:p>
            <a:pPr>
              <a:buFont typeface="Arial" pitchFamily="34" charset="0"/>
              <a:buChar char="•"/>
            </a:pPr>
            <a:endParaRPr lang="en-US" sz="1150" b="1" dirty="0" smtClean="0">
              <a:solidFill>
                <a:srgbClr val="000000"/>
              </a:solidFill>
            </a:endParaRPr>
          </a:p>
          <a:p>
            <a:pPr>
              <a:buFont typeface="Arial" pitchFamily="34" charset="0"/>
              <a:buChar char="•"/>
            </a:pPr>
            <a:r>
              <a:rPr lang="en-US" sz="1150" b="1" dirty="0" smtClean="0">
                <a:solidFill>
                  <a:srgbClr val="000000"/>
                </a:solidFill>
              </a:rPr>
              <a:t> Use of BMM for PEBLO/assistants</a:t>
            </a:r>
          </a:p>
        </p:txBody>
      </p:sp>
      <p:sp>
        <p:nvSpPr>
          <p:cNvPr id="24" name="URClass">
            <a:hlinkClick r:id="" action="ppaction://macro?name=ChangeSlideClass"/>
          </p:cNvPr>
          <p:cNvSpPr txBox="1">
            <a:spLocks noChangeArrowheads="1"/>
          </p:cNvSpPr>
          <p:nvPr/>
        </p:nvSpPr>
        <p:spPr bwMode="auto">
          <a:xfrm>
            <a:off x="0" y="6573837"/>
            <a:ext cx="1328737" cy="284163"/>
          </a:xfrm>
          <a:prstGeom prst="rect">
            <a:avLst/>
          </a:prstGeom>
          <a:solidFill>
            <a:schemeClr val="folHlink"/>
          </a:solidFill>
          <a:ln w="9525">
            <a:solidFill>
              <a:schemeClr val="folHlink"/>
            </a:solidFill>
            <a:miter lim="800000"/>
            <a:headEnd/>
            <a:tailEnd/>
          </a:ln>
          <a:effectLst/>
        </p:spPr>
        <p:txBody>
          <a:bodyPr>
            <a:spAutoFit/>
          </a:bodyPr>
          <a:lstStyle/>
          <a:p>
            <a:pPr algn="ctr">
              <a:spcBef>
                <a:spcPct val="50000"/>
              </a:spcBef>
              <a:defRPr/>
            </a:pPr>
            <a:r>
              <a:rPr lang="en-US" sz="1200" dirty="0">
                <a:solidFill>
                  <a:schemeClr val="bg1"/>
                </a:solidFill>
                <a:effectLst>
                  <a:outerShdw blurRad="38100" dist="38100" dir="2700000" algn="tl">
                    <a:srgbClr val="000000"/>
                  </a:outerShdw>
                </a:effectLst>
                <a:latin typeface="Arial" charset="0"/>
              </a:rPr>
              <a:t>UNCLASSIFIED</a:t>
            </a:r>
          </a:p>
        </p:txBody>
      </p:sp>
      <p:sp>
        <p:nvSpPr>
          <p:cNvPr id="25" name="TextBox 24"/>
          <p:cNvSpPr txBox="1"/>
          <p:nvPr/>
        </p:nvSpPr>
        <p:spPr>
          <a:xfrm>
            <a:off x="6172200" y="4953000"/>
            <a:ext cx="2590800" cy="584775"/>
          </a:xfrm>
          <a:prstGeom prst="rect">
            <a:avLst/>
          </a:prstGeom>
          <a:noFill/>
          <a:ln>
            <a:solidFill>
              <a:schemeClr val="tx1"/>
            </a:solidFill>
          </a:ln>
        </p:spPr>
        <p:txBody>
          <a:bodyPr wrap="square" rtlCol="0">
            <a:spAutoFit/>
          </a:bodyPr>
          <a:lstStyle/>
          <a:p>
            <a:pPr>
              <a:buFont typeface="Arial" pitchFamily="34" charset="0"/>
              <a:buChar char="•"/>
            </a:pPr>
            <a:r>
              <a:rPr lang="en-US" sz="1600" b="1" dirty="0" smtClean="0"/>
              <a:t>100 days Active Duty</a:t>
            </a:r>
          </a:p>
          <a:p>
            <a:pPr>
              <a:buFont typeface="Arial" pitchFamily="34" charset="0"/>
              <a:buChar char="•"/>
            </a:pPr>
            <a:r>
              <a:rPr lang="en-US" sz="1600" b="1" dirty="0" smtClean="0"/>
              <a:t>140 days RC not on AD</a:t>
            </a:r>
            <a:endParaRPr lang="en-US" sz="1600" b="1" dirty="0"/>
          </a:p>
        </p:txBody>
      </p:sp>
      <p:pic>
        <p:nvPicPr>
          <p:cNvPr id="27" name="Picture 26" descr="82nd_Airborne_sticker.png"/>
          <p:cNvPicPr>
            <a:picLocks noChangeAspect="1"/>
          </p:cNvPicPr>
          <p:nvPr/>
        </p:nvPicPr>
        <p:blipFill>
          <a:blip r:embed="rId3"/>
          <a:stretch>
            <a:fillRect/>
          </a:stretch>
        </p:blipFill>
        <p:spPr>
          <a:xfrm>
            <a:off x="0" y="0"/>
            <a:ext cx="1223818" cy="1212273"/>
          </a:xfrm>
          <a:prstGeom prst="rect">
            <a:avLst/>
          </a:prstGeom>
        </p:spPr>
      </p:pic>
      <p:pic>
        <p:nvPicPr>
          <p:cNvPr id="28" name="Picture 27" descr="82Logo_B-1.jpg"/>
          <p:cNvPicPr>
            <a:picLocks noChangeAspect="1"/>
          </p:cNvPicPr>
          <p:nvPr/>
        </p:nvPicPr>
        <p:blipFill>
          <a:blip r:embed="rId4"/>
          <a:stretch>
            <a:fillRect/>
          </a:stretch>
        </p:blipFill>
        <p:spPr>
          <a:xfrm>
            <a:off x="7631545" y="0"/>
            <a:ext cx="1512455" cy="121227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Line 8"/>
          <p:cNvSpPr>
            <a:spLocks noChangeShapeType="1"/>
          </p:cNvSpPr>
          <p:nvPr/>
        </p:nvSpPr>
        <p:spPr bwMode="auto">
          <a:xfrm>
            <a:off x="4012875" y="3581400"/>
            <a:ext cx="2286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2" name="Line 10"/>
          <p:cNvSpPr>
            <a:spLocks noChangeShapeType="1"/>
          </p:cNvSpPr>
          <p:nvPr/>
        </p:nvSpPr>
        <p:spPr bwMode="auto">
          <a:xfrm flipV="1">
            <a:off x="1066801" y="1066800"/>
            <a:ext cx="5410199" cy="4910138"/>
          </a:xfrm>
          <a:prstGeom prst="line">
            <a:avLst/>
          </a:prstGeom>
          <a:noFill/>
          <a:ln w="38100">
            <a:solidFill>
              <a:schemeClr val="tx1"/>
            </a:solidFill>
            <a:round/>
            <a:headEnd type="oval" w="med" len="med"/>
            <a:tailEnd type="triangle" w="med" len="me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3" name="Line 19"/>
          <p:cNvSpPr>
            <a:spLocks noChangeShapeType="1"/>
          </p:cNvSpPr>
          <p:nvPr/>
        </p:nvSpPr>
        <p:spPr bwMode="auto">
          <a:xfrm>
            <a:off x="5489350" y="3103563"/>
            <a:ext cx="0" cy="0"/>
          </a:xfrm>
          <a:prstGeom prst="line">
            <a:avLst/>
          </a:prstGeom>
          <a:noFill/>
          <a:ln w="952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4" name="Text Box 24"/>
          <p:cNvSpPr txBox="1">
            <a:spLocks noChangeArrowheads="1"/>
          </p:cNvSpPr>
          <p:nvPr/>
        </p:nvSpPr>
        <p:spPr bwMode="auto">
          <a:xfrm>
            <a:off x="6247425" y="1400300"/>
            <a:ext cx="6107112" cy="1476942"/>
          </a:xfrm>
          <a:prstGeom prst="rect">
            <a:avLst/>
          </a:prstGeom>
          <a:noFill/>
          <a:ln w="9525">
            <a:noFill/>
            <a:miter lim="800000"/>
            <a:headEnd/>
            <a:tailEnd/>
          </a:ln>
        </p:spPr>
        <p:txBody>
          <a:bodyPr lIns="91052" tIns="45529" rIns="91052" bIns="45529">
            <a:spAutoFit/>
          </a:bodyPr>
          <a:lstStyle/>
          <a:p>
            <a:r>
              <a:rPr lang="en-US" sz="1200" b="1" dirty="0" smtClean="0">
                <a:solidFill>
                  <a:srgbClr val="0000FF"/>
                </a:solidFill>
              </a:rPr>
              <a:t>Day 95-120 Formal Appeal and</a:t>
            </a:r>
          </a:p>
          <a:p>
            <a:r>
              <a:rPr lang="en-US" sz="1200" b="1" dirty="0" smtClean="0">
                <a:solidFill>
                  <a:srgbClr val="0000FF"/>
                </a:solidFill>
              </a:rPr>
              <a:t> final processing</a:t>
            </a:r>
          </a:p>
          <a:p>
            <a:r>
              <a:rPr lang="en-US" sz="1000" b="1" dirty="0" smtClean="0">
                <a:solidFill>
                  <a:srgbClr val="FF0000"/>
                </a:solidFill>
              </a:rPr>
              <a:t>      </a:t>
            </a:r>
            <a:r>
              <a:rPr lang="en-US" sz="1000" dirty="0" smtClean="0"/>
              <a:t>-PEB response to appeal</a:t>
            </a:r>
          </a:p>
          <a:p>
            <a:r>
              <a:rPr lang="en-US" sz="1000" dirty="0" smtClean="0"/>
              <a:t>      -PDA response to appeal</a:t>
            </a:r>
          </a:p>
          <a:p>
            <a:r>
              <a:rPr lang="en-US" sz="1000" dirty="0" smtClean="0"/>
              <a:t>      - Secretarial Approval and </a:t>
            </a:r>
          </a:p>
          <a:p>
            <a:r>
              <a:rPr lang="en-US" sz="1000" dirty="0" smtClean="0"/>
              <a:t>          notification of PEBLO</a:t>
            </a:r>
            <a:r>
              <a:rPr lang="en-US" sz="1200" b="1" dirty="0" smtClean="0">
                <a:solidFill>
                  <a:srgbClr val="FF0000"/>
                </a:solidFill>
              </a:rPr>
              <a:t> </a:t>
            </a:r>
            <a:endParaRPr lang="en-US" sz="1200" dirty="0" smtClean="0">
              <a:solidFill>
                <a:srgbClr val="FF0000"/>
              </a:solidFill>
            </a:endParaRPr>
          </a:p>
          <a:p>
            <a:pPr fontAlgn="base">
              <a:spcBef>
                <a:spcPct val="0"/>
              </a:spcBef>
              <a:spcAft>
                <a:spcPct val="0"/>
              </a:spcAft>
            </a:pPr>
            <a:endParaRPr lang="en-US" sz="1200" b="1" dirty="0" smtClean="0">
              <a:solidFill>
                <a:srgbClr val="0000FF"/>
              </a:solidFill>
            </a:endParaRPr>
          </a:p>
          <a:p>
            <a:pPr fontAlgn="base">
              <a:spcBef>
                <a:spcPct val="0"/>
              </a:spcBef>
              <a:spcAft>
                <a:spcPct val="0"/>
              </a:spcAft>
            </a:pPr>
            <a:r>
              <a:rPr lang="en-US" sz="1200" b="1" dirty="0" smtClean="0">
                <a:solidFill>
                  <a:srgbClr val="0000FF"/>
                </a:solidFill>
              </a:rPr>
              <a:t> </a:t>
            </a:r>
            <a:endParaRPr lang="en-US" sz="1200" dirty="0">
              <a:solidFill>
                <a:srgbClr val="000000"/>
              </a:solidFill>
            </a:endParaRPr>
          </a:p>
        </p:txBody>
      </p:sp>
      <p:sp>
        <p:nvSpPr>
          <p:cNvPr id="6159" name="TextBox 78"/>
          <p:cNvSpPr txBox="1">
            <a:spLocks noChangeArrowheads="1"/>
          </p:cNvSpPr>
          <p:nvPr/>
        </p:nvSpPr>
        <p:spPr bwMode="auto">
          <a:xfrm>
            <a:off x="4800600" y="2848100"/>
            <a:ext cx="3506787" cy="276613"/>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FF0000"/>
                </a:solidFill>
              </a:rPr>
              <a:t>Day 55-85 Conduct of Formal PEB  (30 Days)</a:t>
            </a:r>
            <a:endParaRPr lang="en-US" sz="1200" b="1" dirty="0">
              <a:solidFill>
                <a:srgbClr val="FF0000"/>
              </a:solidFill>
              <a:cs typeface="Arial" charset="0"/>
            </a:endParaRPr>
          </a:p>
        </p:txBody>
      </p:sp>
      <p:sp>
        <p:nvSpPr>
          <p:cNvPr id="6161" name="Rectangle 94"/>
          <p:cNvSpPr>
            <a:spLocks noChangeArrowheads="1"/>
          </p:cNvSpPr>
          <p:nvPr/>
        </p:nvSpPr>
        <p:spPr bwMode="auto">
          <a:xfrm>
            <a:off x="3505200" y="4191000"/>
            <a:ext cx="4876800" cy="953722"/>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rPr>
              <a:t>Day 45-55  Soldier Election of  Options   (10 Days)</a:t>
            </a:r>
          </a:p>
          <a:p>
            <a:r>
              <a:rPr lang="en-US" sz="1200" dirty="0" smtClean="0">
                <a:solidFill>
                  <a:srgbClr val="0000FF"/>
                </a:solidFill>
              </a:rPr>
              <a:t>  </a:t>
            </a:r>
            <a:r>
              <a:rPr lang="en-US" sz="1000" dirty="0" smtClean="0"/>
              <a:t>- concur</a:t>
            </a:r>
          </a:p>
          <a:p>
            <a:r>
              <a:rPr lang="en-US" sz="1000" dirty="0" smtClean="0"/>
              <a:t>   - request formal PEB</a:t>
            </a:r>
          </a:p>
          <a:p>
            <a:r>
              <a:rPr lang="en-US" sz="1000" dirty="0" smtClean="0"/>
              <a:t>   - submit written appeal</a:t>
            </a:r>
          </a:p>
          <a:p>
            <a:r>
              <a:rPr lang="en-US" sz="1000" dirty="0" smtClean="0"/>
              <a:t>   -  request reconsideration of VA ratings for referred conditions</a:t>
            </a:r>
            <a:r>
              <a:rPr lang="en-US" sz="1200" b="1" dirty="0" smtClean="0">
                <a:solidFill>
                  <a:srgbClr val="0000FF"/>
                </a:solidFill>
              </a:rPr>
              <a:t>	</a:t>
            </a:r>
            <a:endParaRPr lang="en-US" sz="1200" dirty="0">
              <a:solidFill>
                <a:srgbClr val="FF0000"/>
              </a:solidFill>
            </a:endParaRPr>
          </a:p>
        </p:txBody>
      </p:sp>
      <p:sp>
        <p:nvSpPr>
          <p:cNvPr id="6164" name="Rectangle 115"/>
          <p:cNvSpPr>
            <a:spLocks noChangeArrowheads="1"/>
          </p:cNvSpPr>
          <p:nvPr/>
        </p:nvSpPr>
        <p:spPr bwMode="auto">
          <a:xfrm>
            <a:off x="1578425" y="5786250"/>
            <a:ext cx="5431975" cy="769056"/>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0000FF"/>
                </a:solidFill>
              </a:rPr>
              <a:t>Day 1-15  Informal PEB</a:t>
            </a:r>
          </a:p>
          <a:p>
            <a:pPr fontAlgn="base">
              <a:spcBef>
                <a:spcPct val="0"/>
              </a:spcBef>
              <a:spcAft>
                <a:spcPct val="0"/>
              </a:spcAft>
            </a:pPr>
            <a:r>
              <a:rPr lang="en-US" sz="1200" dirty="0" smtClean="0"/>
              <a:t>- </a:t>
            </a:r>
            <a:r>
              <a:rPr lang="en-US" sz="1000" dirty="0" smtClean="0">
                <a:solidFill>
                  <a:srgbClr val="FF0000"/>
                </a:solidFill>
              </a:rPr>
              <a:t>Submit request for rating to DRAS if unfit</a:t>
            </a:r>
          </a:p>
          <a:p>
            <a:pPr fontAlgn="base">
              <a:spcBef>
                <a:spcPct val="0"/>
              </a:spcBef>
              <a:spcAft>
                <a:spcPct val="0"/>
              </a:spcAft>
              <a:buFontTx/>
              <a:buChar char="-"/>
            </a:pPr>
            <a:r>
              <a:rPr lang="en-US" sz="1000" dirty="0" smtClean="0"/>
              <a:t>  Issue IPEB findings if fit.</a:t>
            </a:r>
          </a:p>
          <a:p>
            <a:pPr fontAlgn="base">
              <a:spcBef>
                <a:spcPct val="0"/>
              </a:spcBef>
              <a:spcAft>
                <a:spcPct val="0"/>
              </a:spcAft>
              <a:buFontTx/>
              <a:buChar char="-"/>
            </a:pPr>
            <a:r>
              <a:rPr lang="en-US" sz="1000" dirty="0" smtClean="0"/>
              <a:t>  Return to MTF if insufficient information for adjudication</a:t>
            </a:r>
            <a:endParaRPr lang="en-US" sz="1200" dirty="0"/>
          </a:p>
        </p:txBody>
      </p:sp>
      <p:sp>
        <p:nvSpPr>
          <p:cNvPr id="6174" name="Rectangle 100"/>
          <p:cNvSpPr>
            <a:spLocks noChangeArrowheads="1"/>
          </p:cNvSpPr>
          <p:nvPr/>
        </p:nvSpPr>
        <p:spPr bwMode="auto">
          <a:xfrm>
            <a:off x="-533400" y="1066800"/>
            <a:ext cx="3657600" cy="569001"/>
          </a:xfrm>
          <a:prstGeom prst="rect">
            <a:avLst/>
          </a:prstGeom>
          <a:noFill/>
          <a:ln w="9525">
            <a:noFill/>
            <a:miter lim="800000"/>
            <a:headEnd/>
            <a:tailEnd/>
          </a:ln>
        </p:spPr>
        <p:txBody>
          <a:bodyPr wrap="square" lIns="91052" tIns="45529" rIns="91052" bIns="45529">
            <a:spAutoFit/>
          </a:bodyPr>
          <a:lstStyle/>
          <a:p>
            <a:pPr lvl="0"/>
            <a:endParaRPr lang="en-US" sz="900" dirty="0" smtClean="0"/>
          </a:p>
          <a:p>
            <a:pPr fontAlgn="base">
              <a:spcBef>
                <a:spcPct val="0"/>
              </a:spcBef>
              <a:spcAft>
                <a:spcPct val="0"/>
              </a:spcAft>
            </a:pPr>
            <a:endParaRPr lang="en-US" sz="1100" dirty="0">
              <a:solidFill>
                <a:srgbClr val="000000"/>
              </a:solidFill>
            </a:endParaRPr>
          </a:p>
          <a:p>
            <a:pPr fontAlgn="base">
              <a:spcBef>
                <a:spcPct val="0"/>
              </a:spcBef>
              <a:spcAft>
                <a:spcPct val="0"/>
              </a:spcAft>
            </a:pPr>
            <a:r>
              <a:rPr lang="en-US" sz="1100" dirty="0" smtClean="0">
                <a:solidFill>
                  <a:prstClr val="black"/>
                </a:solidFill>
                <a:latin typeface="Arial" pitchFamily="34" charset="0"/>
                <a:cs typeface="Arial" pitchFamily="34" charset="0"/>
              </a:rPr>
              <a:t>.</a:t>
            </a:r>
            <a:endParaRPr lang="en-US" sz="1100" dirty="0">
              <a:solidFill>
                <a:srgbClr val="000000"/>
              </a:solidFill>
            </a:endParaRPr>
          </a:p>
        </p:txBody>
      </p:sp>
      <p:sp>
        <p:nvSpPr>
          <p:cNvPr id="6176" name="Line 8"/>
          <p:cNvSpPr>
            <a:spLocks noChangeShapeType="1"/>
          </p:cNvSpPr>
          <p:nvPr/>
        </p:nvSpPr>
        <p:spPr bwMode="auto">
          <a:xfrm>
            <a:off x="3276600" y="4343400"/>
            <a:ext cx="2286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88" name="Line 8"/>
          <p:cNvSpPr>
            <a:spLocks noChangeShapeType="1"/>
          </p:cNvSpPr>
          <p:nvPr/>
        </p:nvSpPr>
        <p:spPr bwMode="auto">
          <a:xfrm>
            <a:off x="4377050" y="3200400"/>
            <a:ext cx="179388"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76" name="5-Point Star 75"/>
          <p:cNvSpPr/>
          <p:nvPr/>
        </p:nvSpPr>
        <p:spPr>
          <a:xfrm>
            <a:off x="6172200" y="990600"/>
            <a:ext cx="381000" cy="27997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136" tIns="43068" rIns="86136" bIns="43068" anchor="ctr"/>
          <a:lstStyle/>
          <a:p>
            <a:pPr algn="ctr" fontAlgn="base">
              <a:spcBef>
                <a:spcPct val="0"/>
              </a:spcBef>
              <a:spcAft>
                <a:spcPct val="0"/>
              </a:spcAft>
              <a:defRPr/>
            </a:pPr>
            <a:endParaRPr lang="en-US" dirty="0">
              <a:solidFill>
                <a:srgbClr val="FFFFFF"/>
              </a:solidFill>
            </a:endParaRPr>
          </a:p>
        </p:txBody>
      </p:sp>
      <p:sp>
        <p:nvSpPr>
          <p:cNvPr id="6197" name="TextBox 71"/>
          <p:cNvSpPr txBox="1">
            <a:spLocks noChangeArrowheads="1"/>
          </p:cNvSpPr>
          <p:nvPr/>
        </p:nvSpPr>
        <p:spPr bwMode="auto">
          <a:xfrm>
            <a:off x="2286000" y="5112325"/>
            <a:ext cx="5029200" cy="615167"/>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rPr>
              <a:t> Day 30-45 PEB issues findings and sends to PEBLO (15 Days)</a:t>
            </a:r>
          </a:p>
          <a:p>
            <a:r>
              <a:rPr lang="en-US" sz="1000" dirty="0" smtClean="0"/>
              <a:t>- includes three day period for PEBLO to counsel Soldier</a:t>
            </a:r>
          </a:p>
          <a:p>
            <a:endParaRPr lang="en-US" sz="1200" dirty="0">
              <a:solidFill>
                <a:srgbClr val="000000"/>
              </a:solidFill>
              <a:cs typeface="Arial" charset="0"/>
            </a:endParaRPr>
          </a:p>
        </p:txBody>
      </p:sp>
      <p:sp>
        <p:nvSpPr>
          <p:cNvPr id="82" name="5-Point Star 81"/>
          <p:cNvSpPr/>
          <p:nvPr/>
        </p:nvSpPr>
        <p:spPr>
          <a:xfrm>
            <a:off x="914400" y="5791200"/>
            <a:ext cx="381000" cy="304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52" tIns="45529" rIns="91052" bIns="45529" anchor="ctr"/>
          <a:lstStyle/>
          <a:p>
            <a:pPr algn="ctr" fontAlgn="base">
              <a:spcBef>
                <a:spcPct val="0"/>
              </a:spcBef>
              <a:spcAft>
                <a:spcPct val="0"/>
              </a:spcAft>
              <a:defRPr/>
            </a:pPr>
            <a:endParaRPr lang="en-US" dirty="0">
              <a:solidFill>
                <a:srgbClr val="FFFFFF"/>
              </a:solidFill>
            </a:endParaRPr>
          </a:p>
        </p:txBody>
      </p:sp>
      <p:sp>
        <p:nvSpPr>
          <p:cNvPr id="83" name="Oval 111"/>
          <p:cNvSpPr>
            <a:spLocks noChangeArrowheads="1"/>
          </p:cNvSpPr>
          <p:nvPr/>
        </p:nvSpPr>
        <p:spPr bwMode="auto">
          <a:xfrm>
            <a:off x="2864925" y="421475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4" name="Oval 111"/>
          <p:cNvSpPr>
            <a:spLocks noChangeArrowheads="1"/>
          </p:cNvSpPr>
          <p:nvPr/>
        </p:nvSpPr>
        <p:spPr bwMode="auto">
          <a:xfrm>
            <a:off x="4048500" y="31242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5" name="Oval 111"/>
          <p:cNvSpPr>
            <a:spLocks noChangeArrowheads="1"/>
          </p:cNvSpPr>
          <p:nvPr/>
        </p:nvSpPr>
        <p:spPr bwMode="auto">
          <a:xfrm>
            <a:off x="3684325" y="348145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6" name="Oval 111"/>
          <p:cNvSpPr>
            <a:spLocks noChangeArrowheads="1"/>
          </p:cNvSpPr>
          <p:nvPr/>
        </p:nvSpPr>
        <p:spPr bwMode="auto">
          <a:xfrm>
            <a:off x="4339450" y="286195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7" name="Oval 111"/>
          <p:cNvSpPr>
            <a:spLocks noChangeArrowheads="1"/>
          </p:cNvSpPr>
          <p:nvPr/>
        </p:nvSpPr>
        <p:spPr bwMode="auto">
          <a:xfrm>
            <a:off x="1793175" y="5188525"/>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37" name="Rectangle 94"/>
          <p:cNvSpPr>
            <a:spLocks noChangeArrowheads="1"/>
          </p:cNvSpPr>
          <p:nvPr/>
        </p:nvSpPr>
        <p:spPr bwMode="auto">
          <a:xfrm>
            <a:off x="5172448" y="2499750"/>
            <a:ext cx="4091302" cy="615167"/>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rPr>
              <a:t>Day 85-95  Soldier Election of  Options   (10 Days)</a:t>
            </a:r>
          </a:p>
          <a:p>
            <a:r>
              <a:rPr lang="en-US" sz="1000" dirty="0" smtClean="0"/>
              <a:t>- concur or submit written appeal</a:t>
            </a:r>
          </a:p>
          <a:p>
            <a:r>
              <a:rPr lang="en-US" sz="1200" b="1" dirty="0" smtClean="0">
                <a:solidFill>
                  <a:srgbClr val="FF0000"/>
                </a:solidFill>
              </a:rPr>
              <a:t>	   	    </a:t>
            </a:r>
            <a:endParaRPr lang="en-US" sz="1200" dirty="0">
              <a:solidFill>
                <a:srgbClr val="FF0000"/>
              </a:solidFill>
            </a:endParaRPr>
          </a:p>
        </p:txBody>
      </p:sp>
      <p:sp>
        <p:nvSpPr>
          <p:cNvPr id="39" name="Line 8"/>
          <p:cNvSpPr>
            <a:spLocks noChangeShapeType="1"/>
          </p:cNvSpPr>
          <p:nvPr/>
        </p:nvSpPr>
        <p:spPr bwMode="auto">
          <a:xfrm>
            <a:off x="6154400" y="1557650"/>
            <a:ext cx="1524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28" name="TextBox 78"/>
          <p:cNvSpPr txBox="1">
            <a:spLocks noChangeArrowheads="1"/>
          </p:cNvSpPr>
          <p:nvPr/>
        </p:nvSpPr>
        <p:spPr bwMode="auto">
          <a:xfrm>
            <a:off x="4553200" y="3076187"/>
            <a:ext cx="3506787" cy="461279"/>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0000FF"/>
                </a:solidFill>
              </a:rPr>
              <a:t>Day 55-70 DRAS reconsideration</a:t>
            </a:r>
          </a:p>
          <a:p>
            <a:pPr fontAlgn="base">
              <a:spcBef>
                <a:spcPct val="0"/>
              </a:spcBef>
              <a:spcAft>
                <a:spcPct val="0"/>
              </a:spcAft>
            </a:pPr>
            <a:r>
              <a:rPr lang="en-US" sz="1200" b="1" dirty="0" smtClean="0">
                <a:solidFill>
                  <a:srgbClr val="FF0000"/>
                </a:solidFill>
                <a:cs typeface="Arial" charset="0"/>
              </a:rPr>
              <a:t>  </a:t>
            </a:r>
            <a:r>
              <a:rPr lang="en-US" sz="1200" dirty="0" smtClean="0">
                <a:cs typeface="Arial" charset="0"/>
              </a:rPr>
              <a:t>- </a:t>
            </a:r>
            <a:r>
              <a:rPr lang="en-US" sz="1000" dirty="0" smtClean="0">
                <a:cs typeface="Arial" charset="0"/>
              </a:rPr>
              <a:t>runs concurrently with formal PEB  if applicable</a:t>
            </a:r>
            <a:endParaRPr lang="en-US" sz="1200" dirty="0">
              <a:cs typeface="Arial" charset="0"/>
            </a:endParaRPr>
          </a:p>
        </p:txBody>
      </p:sp>
      <p:sp>
        <p:nvSpPr>
          <p:cNvPr id="29" name="Oval 111"/>
          <p:cNvSpPr>
            <a:spLocks noChangeArrowheads="1"/>
          </p:cNvSpPr>
          <p:nvPr/>
        </p:nvSpPr>
        <p:spPr bwMode="auto">
          <a:xfrm>
            <a:off x="4678900" y="2564075"/>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30" name="Line 8"/>
          <p:cNvSpPr>
            <a:spLocks noChangeShapeType="1"/>
          </p:cNvSpPr>
          <p:nvPr/>
        </p:nvSpPr>
        <p:spPr bwMode="auto">
          <a:xfrm>
            <a:off x="5002500" y="2640275"/>
            <a:ext cx="179388"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31" name="Rectangle 115"/>
          <p:cNvSpPr>
            <a:spLocks noChangeArrowheads="1"/>
          </p:cNvSpPr>
          <p:nvPr/>
        </p:nvSpPr>
        <p:spPr bwMode="auto">
          <a:xfrm>
            <a:off x="2057400" y="5540825"/>
            <a:ext cx="6019800" cy="461279"/>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0000FF"/>
                </a:solidFill>
              </a:rPr>
              <a:t>Day 15-30 Disability Rating Activity Site  issues Rating to PEB (15 days)</a:t>
            </a:r>
          </a:p>
          <a:p>
            <a:pPr fontAlgn="base">
              <a:spcBef>
                <a:spcPct val="0"/>
              </a:spcBef>
              <a:spcAft>
                <a:spcPct val="0"/>
              </a:spcAft>
            </a:pPr>
            <a:endParaRPr lang="en-US" sz="1200" dirty="0">
              <a:solidFill>
                <a:srgbClr val="FF0000"/>
              </a:solidFill>
            </a:endParaRPr>
          </a:p>
        </p:txBody>
      </p:sp>
      <p:sp>
        <p:nvSpPr>
          <p:cNvPr id="32" name="Oval 111"/>
          <p:cNvSpPr>
            <a:spLocks noChangeArrowheads="1"/>
          </p:cNvSpPr>
          <p:nvPr/>
        </p:nvSpPr>
        <p:spPr bwMode="auto">
          <a:xfrm>
            <a:off x="1369625" y="55527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34" name="Line 8"/>
          <p:cNvSpPr>
            <a:spLocks noChangeShapeType="1"/>
          </p:cNvSpPr>
          <p:nvPr/>
        </p:nvSpPr>
        <p:spPr bwMode="auto">
          <a:xfrm>
            <a:off x="2109850" y="5288475"/>
            <a:ext cx="2286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38" name="Line 8"/>
          <p:cNvSpPr>
            <a:spLocks noChangeShapeType="1"/>
          </p:cNvSpPr>
          <p:nvPr/>
        </p:nvSpPr>
        <p:spPr bwMode="auto">
          <a:xfrm>
            <a:off x="1733800" y="5657600"/>
            <a:ext cx="2286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40" name="Line 8"/>
          <p:cNvSpPr>
            <a:spLocks noChangeShapeType="1"/>
          </p:cNvSpPr>
          <p:nvPr/>
        </p:nvSpPr>
        <p:spPr bwMode="auto">
          <a:xfrm>
            <a:off x="1339950" y="5952500"/>
            <a:ext cx="2286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41" name="Rectangle 40"/>
          <p:cNvSpPr/>
          <p:nvPr/>
        </p:nvSpPr>
        <p:spPr>
          <a:xfrm>
            <a:off x="-16800" y="1947777"/>
            <a:ext cx="5019300" cy="1384995"/>
          </a:xfrm>
          <a:prstGeom prst="rect">
            <a:avLst/>
          </a:prstGeom>
        </p:spPr>
        <p:txBody>
          <a:bodyPr wrap="square">
            <a:spAutoFit/>
          </a:bodyPr>
          <a:lstStyle/>
          <a:p>
            <a:pPr>
              <a:buFont typeface="Arial" pitchFamily="34" charset="0"/>
              <a:buChar char="•"/>
            </a:pPr>
            <a:r>
              <a:rPr lang="en-US" sz="1200" b="1" dirty="0" smtClean="0"/>
              <a:t> </a:t>
            </a:r>
            <a:r>
              <a:rPr lang="en-US" sz="1400" b="1" dirty="0" smtClean="0"/>
              <a:t>Directed use of virtual PEB for 90% of all formal PEB</a:t>
            </a:r>
          </a:p>
          <a:p>
            <a:pPr>
              <a:buFont typeface="Arial" pitchFamily="34" charset="0"/>
              <a:buChar char="•"/>
            </a:pPr>
            <a:endParaRPr lang="en-US" sz="1400" b="1" dirty="0" smtClean="0"/>
          </a:p>
          <a:p>
            <a:pPr>
              <a:buFont typeface="Arial" pitchFamily="34" charset="0"/>
              <a:buChar char="•"/>
            </a:pPr>
            <a:r>
              <a:rPr lang="en-US" sz="1400" b="1" dirty="0" smtClean="0"/>
              <a:t> Notification of PEBLO after Secretarial Approval date</a:t>
            </a:r>
          </a:p>
          <a:p>
            <a:pPr>
              <a:buFont typeface="Arial" pitchFamily="34" charset="0"/>
              <a:buChar char="•"/>
            </a:pPr>
            <a:endParaRPr lang="en-US" sz="1400" b="1" dirty="0" smtClean="0"/>
          </a:p>
          <a:p>
            <a:pPr>
              <a:buFont typeface="Arial" pitchFamily="34" charset="0"/>
              <a:buChar char="•"/>
            </a:pPr>
            <a:r>
              <a:rPr lang="en-US" sz="1400" b="1" dirty="0" smtClean="0"/>
              <a:t> Electronic File Transfer required</a:t>
            </a:r>
          </a:p>
          <a:p>
            <a:pPr>
              <a:buFont typeface="Arial" pitchFamily="34" charset="0"/>
              <a:buChar char="•"/>
            </a:pPr>
            <a:endParaRPr lang="en-US" sz="1400" b="1" dirty="0" smtClean="0"/>
          </a:p>
        </p:txBody>
      </p:sp>
      <p:sp>
        <p:nvSpPr>
          <p:cNvPr id="45" name="Rectangle 94"/>
          <p:cNvSpPr>
            <a:spLocks noChangeArrowheads="1"/>
          </p:cNvSpPr>
          <p:nvPr/>
        </p:nvSpPr>
        <p:spPr bwMode="auto">
          <a:xfrm>
            <a:off x="4267200" y="3429000"/>
            <a:ext cx="4876800" cy="799833"/>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rPr>
              <a:t>Day 55-65 Final Processing (if concurrence) (10 Days)</a:t>
            </a:r>
          </a:p>
          <a:p>
            <a:r>
              <a:rPr lang="en-US" sz="1200" b="1" dirty="0" smtClean="0">
                <a:solidFill>
                  <a:srgbClr val="0000FF"/>
                </a:solidFill>
              </a:rPr>
              <a:t>  </a:t>
            </a:r>
            <a:r>
              <a:rPr lang="en-US" sz="1000" dirty="0" smtClean="0">
                <a:solidFill>
                  <a:srgbClr val="0000FF"/>
                </a:solidFill>
              </a:rPr>
              <a:t>- </a:t>
            </a:r>
            <a:r>
              <a:rPr lang="en-US" sz="1000" dirty="0" smtClean="0">
                <a:solidFill>
                  <a:srgbClr val="FF0000"/>
                </a:solidFill>
              </a:rPr>
              <a:t>Case forwarded to PDA</a:t>
            </a:r>
          </a:p>
          <a:p>
            <a:r>
              <a:rPr lang="en-US" sz="1000" dirty="0" smtClean="0"/>
              <a:t>   -  PDA reviews if required</a:t>
            </a:r>
          </a:p>
          <a:p>
            <a:r>
              <a:rPr lang="en-US" sz="1000" dirty="0" smtClean="0"/>
              <a:t>   - Secretarial Approval and notification of PEBLO</a:t>
            </a:r>
            <a:r>
              <a:rPr lang="en-US" sz="1000" dirty="0" smtClean="0">
                <a:solidFill>
                  <a:srgbClr val="0000FF"/>
                </a:solidFill>
              </a:rPr>
              <a:t>.</a:t>
            </a:r>
            <a:r>
              <a:rPr lang="en-US" sz="1200" b="1" dirty="0" smtClean="0">
                <a:solidFill>
                  <a:srgbClr val="0000FF"/>
                </a:solidFill>
              </a:rPr>
              <a:t>	</a:t>
            </a:r>
            <a:endParaRPr lang="en-US" sz="1200" dirty="0">
              <a:solidFill>
                <a:srgbClr val="FF0000"/>
              </a:solidFill>
            </a:endParaRPr>
          </a:p>
        </p:txBody>
      </p:sp>
      <p:sp>
        <p:nvSpPr>
          <p:cNvPr id="47" name="Oval 111"/>
          <p:cNvSpPr>
            <a:spLocks noChangeArrowheads="1"/>
          </p:cNvSpPr>
          <p:nvPr/>
        </p:nvSpPr>
        <p:spPr bwMode="auto">
          <a:xfrm>
            <a:off x="5907975" y="14478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49" name="TextBox 48"/>
          <p:cNvSpPr txBox="1"/>
          <p:nvPr/>
        </p:nvSpPr>
        <p:spPr>
          <a:xfrm>
            <a:off x="6629400" y="1095985"/>
            <a:ext cx="1981200" cy="461665"/>
          </a:xfrm>
          <a:prstGeom prst="rect">
            <a:avLst/>
          </a:prstGeom>
          <a:noFill/>
        </p:spPr>
        <p:txBody>
          <a:bodyPr wrap="square" rtlCol="0">
            <a:spAutoFit/>
          </a:bodyPr>
          <a:lstStyle/>
          <a:p>
            <a:r>
              <a:rPr lang="en-US" sz="1200" b="1" dirty="0" smtClean="0">
                <a:solidFill>
                  <a:srgbClr val="FF0000"/>
                </a:solidFill>
              </a:rPr>
              <a:t>Case is approved and PEBLO is notified.</a:t>
            </a:r>
            <a:endParaRPr lang="en-US" sz="1200" dirty="0">
              <a:solidFill>
                <a:srgbClr val="FF0000"/>
              </a:solidFill>
            </a:endParaRPr>
          </a:p>
        </p:txBody>
      </p:sp>
      <p:sp>
        <p:nvSpPr>
          <p:cNvPr id="50" name="Line 8"/>
          <p:cNvSpPr>
            <a:spLocks noChangeShapeType="1"/>
          </p:cNvSpPr>
          <p:nvPr/>
        </p:nvSpPr>
        <p:spPr bwMode="auto">
          <a:xfrm>
            <a:off x="4646225" y="2971800"/>
            <a:ext cx="179388"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51" name="Line 8"/>
          <p:cNvSpPr>
            <a:spLocks noChangeShapeType="1"/>
          </p:cNvSpPr>
          <p:nvPr/>
        </p:nvSpPr>
        <p:spPr bwMode="auto">
          <a:xfrm>
            <a:off x="6553200" y="1219200"/>
            <a:ext cx="1524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42" name="URClass">
            <a:hlinkClick r:id="" action="ppaction://macro?name=ChangeSlideClass"/>
          </p:cNvPr>
          <p:cNvSpPr txBox="1">
            <a:spLocks noChangeArrowheads="1"/>
          </p:cNvSpPr>
          <p:nvPr/>
        </p:nvSpPr>
        <p:spPr bwMode="auto">
          <a:xfrm>
            <a:off x="0" y="6573837"/>
            <a:ext cx="1328737" cy="284163"/>
          </a:xfrm>
          <a:prstGeom prst="rect">
            <a:avLst/>
          </a:prstGeom>
          <a:solidFill>
            <a:schemeClr val="folHlink"/>
          </a:solidFill>
          <a:ln w="9525">
            <a:solidFill>
              <a:schemeClr val="folHlink"/>
            </a:solidFill>
            <a:miter lim="800000"/>
            <a:headEnd/>
            <a:tailEnd/>
          </a:ln>
          <a:effectLst/>
        </p:spPr>
        <p:txBody>
          <a:bodyPr>
            <a:spAutoFit/>
          </a:bodyPr>
          <a:lstStyle/>
          <a:p>
            <a:pPr algn="ctr">
              <a:spcBef>
                <a:spcPct val="50000"/>
              </a:spcBef>
              <a:defRPr/>
            </a:pPr>
            <a:r>
              <a:rPr lang="en-US" sz="1200" dirty="0">
                <a:solidFill>
                  <a:schemeClr val="bg1"/>
                </a:solidFill>
                <a:effectLst>
                  <a:outerShdw blurRad="38100" dist="38100" dir="2700000" algn="tl">
                    <a:srgbClr val="000000"/>
                  </a:outerShdw>
                </a:effectLst>
                <a:latin typeface="Arial" charset="0"/>
              </a:rPr>
              <a:t>UNCLASSIFIED</a:t>
            </a:r>
          </a:p>
        </p:txBody>
      </p:sp>
      <p:sp>
        <p:nvSpPr>
          <p:cNvPr id="44" name="TextBox 43"/>
          <p:cNvSpPr txBox="1"/>
          <p:nvPr/>
        </p:nvSpPr>
        <p:spPr>
          <a:xfrm>
            <a:off x="7391400" y="5029200"/>
            <a:ext cx="1600200" cy="307777"/>
          </a:xfrm>
          <a:prstGeom prst="rect">
            <a:avLst/>
          </a:prstGeom>
          <a:noFill/>
        </p:spPr>
        <p:txBody>
          <a:bodyPr wrap="square" rtlCol="0">
            <a:spAutoFit/>
          </a:bodyPr>
          <a:lstStyle/>
          <a:p>
            <a:endParaRPr lang="en-US" sz="1400" b="1" dirty="0"/>
          </a:p>
        </p:txBody>
      </p:sp>
      <p:sp>
        <p:nvSpPr>
          <p:cNvPr id="46" name="Rectangle 3"/>
          <p:cNvSpPr txBox="1">
            <a:spLocks noChangeArrowheads="1"/>
          </p:cNvSpPr>
          <p:nvPr/>
        </p:nvSpPr>
        <p:spPr bwMode="auto">
          <a:xfrm>
            <a:off x="201875" y="304801"/>
            <a:ext cx="9143999" cy="381000"/>
          </a:xfrm>
          <a:prstGeom prst="rect">
            <a:avLst/>
          </a:prstGeom>
          <a:noFill/>
          <a:ln w="9525">
            <a:noFill/>
            <a:miter lim="800000"/>
            <a:headEnd/>
            <a:tailEnd/>
          </a:ln>
        </p:spPr>
        <p:txBody>
          <a:bodyPr vert="horz" wrap="square" lIns="91382" tIns="45691" rIns="91382" bIns="4569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Phase 2 – Conduct PEB/PDA Process</a:t>
            </a:r>
            <a:br>
              <a:rPr kumimoji="0" lang="en-US" sz="3200" b="1" i="0" u="none" strike="noStrike" kern="0" cap="none" spc="0" normalizeH="0" baseline="0" noProof="0" dirty="0" smtClean="0">
                <a:ln>
                  <a:noFill/>
                </a:ln>
                <a:solidFill>
                  <a:schemeClr val="tx1"/>
                </a:solidFill>
                <a:effectLst/>
                <a:uLnTx/>
                <a:uFillTx/>
                <a:latin typeface="+mj-lt"/>
                <a:ea typeface="+mj-ea"/>
                <a:cs typeface="+mj-cs"/>
              </a:rPr>
            </a:br>
            <a:endParaRPr kumimoji="0" lang="en-US" sz="32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48" name="TextBox 47"/>
          <p:cNvSpPr txBox="1"/>
          <p:nvPr/>
        </p:nvSpPr>
        <p:spPr>
          <a:xfrm>
            <a:off x="6629400" y="5867400"/>
            <a:ext cx="2514600" cy="369332"/>
          </a:xfrm>
          <a:prstGeom prst="rect">
            <a:avLst/>
          </a:prstGeom>
          <a:noFill/>
          <a:ln>
            <a:solidFill>
              <a:schemeClr val="tx1"/>
            </a:solidFill>
          </a:ln>
        </p:spPr>
        <p:txBody>
          <a:bodyPr wrap="square" rtlCol="0">
            <a:spAutoFit/>
          </a:bodyPr>
          <a:lstStyle/>
          <a:p>
            <a:pPr>
              <a:buFont typeface="Arial" pitchFamily="34" charset="0"/>
              <a:buChar char="•"/>
            </a:pPr>
            <a:r>
              <a:rPr lang="en-US" b="1" kern="0" dirty="0" smtClean="0"/>
              <a:t>120 days All COMPO</a:t>
            </a:r>
            <a:endParaRPr lang="en-US" dirty="0"/>
          </a:p>
        </p:txBody>
      </p:sp>
      <p:pic>
        <p:nvPicPr>
          <p:cNvPr id="43" name="Picture 42" descr="82nd_Airborne_sticker.png"/>
          <p:cNvPicPr>
            <a:picLocks noChangeAspect="1"/>
          </p:cNvPicPr>
          <p:nvPr/>
        </p:nvPicPr>
        <p:blipFill>
          <a:blip r:embed="rId3"/>
          <a:stretch>
            <a:fillRect/>
          </a:stretch>
        </p:blipFill>
        <p:spPr>
          <a:xfrm>
            <a:off x="0" y="0"/>
            <a:ext cx="1223818" cy="1212273"/>
          </a:xfrm>
          <a:prstGeom prst="rect">
            <a:avLst/>
          </a:prstGeom>
        </p:spPr>
      </p:pic>
      <p:pic>
        <p:nvPicPr>
          <p:cNvPr id="52" name="Picture 51" descr="82Logo_B-1.jpg"/>
          <p:cNvPicPr>
            <a:picLocks noChangeAspect="1"/>
          </p:cNvPicPr>
          <p:nvPr/>
        </p:nvPicPr>
        <p:blipFill>
          <a:blip r:embed="rId4"/>
          <a:stretch>
            <a:fillRect/>
          </a:stretch>
        </p:blipFill>
        <p:spPr>
          <a:xfrm>
            <a:off x="7631545" y="0"/>
            <a:ext cx="1512455" cy="121227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Line 8"/>
          <p:cNvSpPr>
            <a:spLocks noChangeShapeType="1"/>
          </p:cNvSpPr>
          <p:nvPr/>
        </p:nvSpPr>
        <p:spPr bwMode="auto">
          <a:xfrm>
            <a:off x="4419600" y="3429000"/>
            <a:ext cx="331788" cy="1588"/>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47" name="Line 8"/>
          <p:cNvSpPr>
            <a:spLocks noChangeShapeType="1"/>
          </p:cNvSpPr>
          <p:nvPr/>
        </p:nvSpPr>
        <p:spPr bwMode="auto">
          <a:xfrm>
            <a:off x="3200400" y="4343400"/>
            <a:ext cx="331788" cy="1588"/>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2" name="Line 10"/>
          <p:cNvSpPr>
            <a:spLocks noChangeShapeType="1"/>
          </p:cNvSpPr>
          <p:nvPr/>
        </p:nvSpPr>
        <p:spPr bwMode="auto">
          <a:xfrm flipV="1">
            <a:off x="1828800" y="1147762"/>
            <a:ext cx="5192488" cy="4186237"/>
          </a:xfrm>
          <a:prstGeom prst="line">
            <a:avLst/>
          </a:prstGeom>
          <a:noFill/>
          <a:ln w="38100">
            <a:solidFill>
              <a:schemeClr val="tx1"/>
            </a:solidFill>
            <a:round/>
            <a:headEnd type="oval" w="med" len="med"/>
            <a:tailEnd type="triangle" w="med" len="me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3" name="Line 19"/>
          <p:cNvSpPr>
            <a:spLocks noChangeShapeType="1"/>
          </p:cNvSpPr>
          <p:nvPr/>
        </p:nvSpPr>
        <p:spPr bwMode="auto">
          <a:xfrm>
            <a:off x="5489350" y="3103563"/>
            <a:ext cx="0" cy="0"/>
          </a:xfrm>
          <a:prstGeom prst="line">
            <a:avLst/>
          </a:prstGeom>
          <a:noFill/>
          <a:ln w="952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6154" name="Text Box 24"/>
          <p:cNvSpPr txBox="1">
            <a:spLocks noChangeArrowheads="1"/>
          </p:cNvSpPr>
          <p:nvPr/>
        </p:nvSpPr>
        <p:spPr bwMode="auto">
          <a:xfrm>
            <a:off x="2286000" y="5105400"/>
            <a:ext cx="6107112" cy="830611"/>
          </a:xfrm>
          <a:prstGeom prst="rect">
            <a:avLst/>
          </a:prstGeom>
          <a:noFill/>
          <a:ln w="9525">
            <a:noFill/>
            <a:miter lim="800000"/>
            <a:headEnd/>
            <a:tailEnd/>
          </a:ln>
        </p:spPr>
        <p:txBody>
          <a:bodyPr lIns="91052" tIns="45529" rIns="91052" bIns="45529">
            <a:spAutoFit/>
          </a:bodyPr>
          <a:lstStyle/>
          <a:p>
            <a:r>
              <a:rPr lang="en-US" sz="1200" b="1" dirty="0" smtClean="0">
                <a:solidFill>
                  <a:srgbClr val="0000FF"/>
                </a:solidFill>
              </a:rPr>
              <a:t>Army Secretarial Approval </a:t>
            </a:r>
          </a:p>
          <a:p>
            <a:r>
              <a:rPr lang="en-US" sz="1200" b="1" dirty="0" smtClean="0">
                <a:solidFill>
                  <a:srgbClr val="0000FF"/>
                </a:solidFill>
              </a:rPr>
              <a:t>Soldiers Found Fit this concludes IDES for these Soldiers </a:t>
            </a:r>
          </a:p>
          <a:p>
            <a:r>
              <a:rPr lang="en-US" sz="1200" b="1" dirty="0" smtClean="0">
                <a:solidFill>
                  <a:srgbClr val="0000FF"/>
                </a:solidFill>
              </a:rPr>
              <a:t>AD Soldiers Found Unfit---TRANSPROC Input </a:t>
            </a:r>
          </a:p>
          <a:p>
            <a:r>
              <a:rPr lang="en-US" sz="1200" b="1" dirty="0" smtClean="0">
                <a:solidFill>
                  <a:srgbClr val="0000FF"/>
                </a:solidFill>
              </a:rPr>
              <a:t> </a:t>
            </a:r>
            <a:endParaRPr lang="en-US" sz="1200" dirty="0">
              <a:solidFill>
                <a:srgbClr val="000000"/>
              </a:solidFill>
            </a:endParaRPr>
          </a:p>
        </p:txBody>
      </p:sp>
      <p:sp>
        <p:nvSpPr>
          <p:cNvPr id="6159" name="TextBox 78"/>
          <p:cNvSpPr txBox="1">
            <a:spLocks noChangeArrowheads="1"/>
          </p:cNvSpPr>
          <p:nvPr/>
        </p:nvSpPr>
        <p:spPr bwMode="auto">
          <a:xfrm>
            <a:off x="4876800" y="3200400"/>
            <a:ext cx="3506787" cy="461279"/>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0000FF"/>
                </a:solidFill>
              </a:rPr>
              <a:t>Day 7-21  </a:t>
            </a:r>
            <a:r>
              <a:rPr lang="en-US" sz="1200" b="1" dirty="0" smtClean="0">
                <a:solidFill>
                  <a:srgbClr val="FF0000"/>
                </a:solidFill>
              </a:rPr>
              <a:t>Out Processing </a:t>
            </a:r>
            <a:r>
              <a:rPr lang="en-US" sz="1200" b="1" dirty="0" smtClean="0">
                <a:solidFill>
                  <a:srgbClr val="0000FF"/>
                </a:solidFill>
              </a:rPr>
              <a:t>and Transition Counseling to include VA benefits briefing</a:t>
            </a:r>
            <a:endParaRPr lang="en-US" sz="1200" b="1" dirty="0">
              <a:solidFill>
                <a:srgbClr val="0000FF"/>
              </a:solidFill>
              <a:cs typeface="Arial" charset="0"/>
            </a:endParaRPr>
          </a:p>
        </p:txBody>
      </p:sp>
      <p:sp>
        <p:nvSpPr>
          <p:cNvPr id="6161" name="Rectangle 94"/>
          <p:cNvSpPr>
            <a:spLocks noChangeArrowheads="1"/>
          </p:cNvSpPr>
          <p:nvPr/>
        </p:nvSpPr>
        <p:spPr bwMode="auto">
          <a:xfrm>
            <a:off x="3657600" y="4191000"/>
            <a:ext cx="4091302" cy="276613"/>
          </a:xfrm>
          <a:prstGeom prst="rect">
            <a:avLst/>
          </a:prstGeom>
          <a:noFill/>
          <a:ln w="9525">
            <a:noFill/>
            <a:miter lim="800000"/>
            <a:headEnd/>
            <a:tailEnd/>
          </a:ln>
        </p:spPr>
        <p:txBody>
          <a:bodyPr wrap="square" lIns="91052" tIns="45529" rIns="91052" bIns="45529">
            <a:spAutoFit/>
          </a:bodyPr>
          <a:lstStyle/>
          <a:p>
            <a:r>
              <a:rPr lang="en-US" sz="1200" b="1" dirty="0" smtClean="0">
                <a:solidFill>
                  <a:srgbClr val="0000FF"/>
                </a:solidFill>
              </a:rPr>
              <a:t>Day 1-7 Separation Orders</a:t>
            </a:r>
            <a:endParaRPr lang="en-US" sz="1200" dirty="0">
              <a:solidFill>
                <a:srgbClr val="FF0000"/>
              </a:solidFill>
            </a:endParaRPr>
          </a:p>
        </p:txBody>
      </p:sp>
      <p:sp>
        <p:nvSpPr>
          <p:cNvPr id="6164" name="Rectangle 115"/>
          <p:cNvSpPr>
            <a:spLocks noChangeArrowheads="1"/>
          </p:cNvSpPr>
          <p:nvPr/>
        </p:nvSpPr>
        <p:spPr bwMode="auto">
          <a:xfrm>
            <a:off x="6890200" y="1346770"/>
            <a:ext cx="3298825" cy="830611"/>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0000FF"/>
                </a:solidFill>
              </a:rPr>
              <a:t> Service Member</a:t>
            </a:r>
          </a:p>
          <a:p>
            <a:pPr fontAlgn="base">
              <a:spcBef>
                <a:spcPct val="0"/>
              </a:spcBef>
              <a:spcAft>
                <a:spcPct val="0"/>
              </a:spcAft>
            </a:pPr>
            <a:r>
              <a:rPr lang="en-US" sz="1200" b="1" dirty="0" smtClean="0">
                <a:solidFill>
                  <a:srgbClr val="0000FF"/>
                </a:solidFill>
              </a:rPr>
              <a:t> transitions from military</a:t>
            </a:r>
          </a:p>
          <a:p>
            <a:pPr fontAlgn="base">
              <a:spcBef>
                <a:spcPct val="0"/>
              </a:spcBef>
              <a:spcAft>
                <a:spcPct val="0"/>
              </a:spcAft>
            </a:pPr>
            <a:r>
              <a:rPr lang="en-US" sz="1200" b="1" dirty="0" smtClean="0">
                <a:solidFill>
                  <a:srgbClr val="0000FF"/>
                </a:solidFill>
              </a:rPr>
              <a:t>service</a:t>
            </a:r>
          </a:p>
          <a:p>
            <a:pPr fontAlgn="base">
              <a:spcBef>
                <a:spcPct val="0"/>
              </a:spcBef>
              <a:spcAft>
                <a:spcPct val="0"/>
              </a:spcAft>
            </a:pPr>
            <a:endParaRPr lang="en-US" sz="1200" dirty="0">
              <a:solidFill>
                <a:srgbClr val="FF0000"/>
              </a:solidFill>
            </a:endParaRPr>
          </a:p>
        </p:txBody>
      </p:sp>
      <p:sp>
        <p:nvSpPr>
          <p:cNvPr id="6175" name="Rectangle 102"/>
          <p:cNvSpPr>
            <a:spLocks noChangeArrowheads="1"/>
          </p:cNvSpPr>
          <p:nvPr/>
        </p:nvSpPr>
        <p:spPr bwMode="auto">
          <a:xfrm>
            <a:off x="6150425" y="2057400"/>
            <a:ext cx="4038600" cy="645945"/>
          </a:xfrm>
          <a:prstGeom prst="rect">
            <a:avLst/>
          </a:prstGeom>
          <a:noFill/>
          <a:ln w="9525">
            <a:noFill/>
            <a:miter lim="800000"/>
            <a:headEnd/>
            <a:tailEnd/>
          </a:ln>
        </p:spPr>
        <p:txBody>
          <a:bodyPr wrap="square" lIns="91052" tIns="45529" rIns="91052" bIns="45529">
            <a:spAutoFit/>
          </a:bodyPr>
          <a:lstStyle/>
          <a:p>
            <a:pPr fontAlgn="base">
              <a:spcBef>
                <a:spcPct val="0"/>
              </a:spcBef>
              <a:spcAft>
                <a:spcPct val="0"/>
              </a:spcAft>
            </a:pPr>
            <a:r>
              <a:rPr lang="en-US" sz="1200" b="1" dirty="0" smtClean="0">
                <a:solidFill>
                  <a:srgbClr val="0000FF"/>
                </a:solidFill>
              </a:rPr>
              <a:t>Day 21-81 Leave </a:t>
            </a:r>
            <a:r>
              <a:rPr lang="en-US" sz="1200" b="1" dirty="0" smtClean="0">
                <a:solidFill>
                  <a:srgbClr val="FF0000"/>
                </a:solidFill>
              </a:rPr>
              <a:t>(over 60 days of</a:t>
            </a:r>
          </a:p>
          <a:p>
            <a:pPr fontAlgn="base">
              <a:spcBef>
                <a:spcPct val="0"/>
              </a:spcBef>
              <a:spcAft>
                <a:spcPct val="0"/>
              </a:spcAft>
            </a:pPr>
            <a:r>
              <a:rPr lang="en-US" sz="1200" b="1" dirty="0" smtClean="0">
                <a:solidFill>
                  <a:srgbClr val="FF0000"/>
                </a:solidFill>
              </a:rPr>
              <a:t> leave requires first COL in chain of </a:t>
            </a:r>
          </a:p>
          <a:p>
            <a:pPr fontAlgn="base">
              <a:spcBef>
                <a:spcPct val="0"/>
              </a:spcBef>
              <a:spcAft>
                <a:spcPct val="0"/>
              </a:spcAft>
            </a:pPr>
            <a:r>
              <a:rPr lang="en-US" sz="1200" b="1" dirty="0" smtClean="0">
                <a:solidFill>
                  <a:srgbClr val="FF0000"/>
                </a:solidFill>
              </a:rPr>
              <a:t>command’s approval)</a:t>
            </a:r>
            <a:endParaRPr lang="en-US" sz="1200" dirty="0">
              <a:solidFill>
                <a:srgbClr val="FF0000"/>
              </a:solidFill>
            </a:endParaRPr>
          </a:p>
        </p:txBody>
      </p:sp>
      <p:sp>
        <p:nvSpPr>
          <p:cNvPr id="76" name="5-Point Star 75"/>
          <p:cNvSpPr/>
          <p:nvPr/>
        </p:nvSpPr>
        <p:spPr>
          <a:xfrm>
            <a:off x="6781800" y="1066800"/>
            <a:ext cx="381000" cy="27997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6136" tIns="43068" rIns="86136" bIns="43068" anchor="ctr"/>
          <a:lstStyle/>
          <a:p>
            <a:pPr algn="ctr" fontAlgn="base">
              <a:spcBef>
                <a:spcPct val="0"/>
              </a:spcBef>
              <a:spcAft>
                <a:spcPct val="0"/>
              </a:spcAft>
              <a:defRPr/>
            </a:pPr>
            <a:endParaRPr lang="en-US" dirty="0">
              <a:solidFill>
                <a:srgbClr val="FFFFFF"/>
              </a:solidFill>
            </a:endParaRPr>
          </a:p>
        </p:txBody>
      </p:sp>
      <p:sp>
        <p:nvSpPr>
          <p:cNvPr id="6206" name="Rectangle 3"/>
          <p:cNvSpPr>
            <a:spLocks noGrp="1" noChangeArrowheads="1"/>
          </p:cNvSpPr>
          <p:nvPr>
            <p:ph type="title"/>
          </p:nvPr>
        </p:nvSpPr>
        <p:spPr>
          <a:xfrm>
            <a:off x="1223818" y="228600"/>
            <a:ext cx="6525084" cy="668975"/>
          </a:xfrm>
        </p:spPr>
        <p:txBody>
          <a:bodyPr lIns="91382" tIns="45691" rIns="91382" bIns="45691"/>
          <a:lstStyle/>
          <a:p>
            <a:pPr eaLnBrk="1" hangingPunct="1"/>
            <a:r>
              <a:rPr lang="en-US" sz="3200" b="1" dirty="0" smtClean="0">
                <a:solidFill>
                  <a:schemeClr val="tx1"/>
                </a:solidFill>
              </a:rPr>
              <a:t>Phase 3- Transition or Reintegration  </a:t>
            </a:r>
          </a:p>
        </p:txBody>
      </p:sp>
      <p:sp>
        <p:nvSpPr>
          <p:cNvPr id="84" name="Oval 111"/>
          <p:cNvSpPr>
            <a:spLocks noChangeArrowheads="1"/>
          </p:cNvSpPr>
          <p:nvPr/>
        </p:nvSpPr>
        <p:spPr bwMode="auto">
          <a:xfrm>
            <a:off x="2971800" y="42672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5" name="Oval 111"/>
          <p:cNvSpPr>
            <a:spLocks noChangeArrowheads="1"/>
          </p:cNvSpPr>
          <p:nvPr/>
        </p:nvSpPr>
        <p:spPr bwMode="auto">
          <a:xfrm>
            <a:off x="4114800" y="33528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86" name="Oval 111"/>
          <p:cNvSpPr>
            <a:spLocks noChangeArrowheads="1"/>
          </p:cNvSpPr>
          <p:nvPr/>
        </p:nvSpPr>
        <p:spPr bwMode="auto">
          <a:xfrm>
            <a:off x="5538850" y="2209800"/>
            <a:ext cx="152400" cy="152400"/>
          </a:xfrm>
          <a:prstGeom prst="ellipse">
            <a:avLst/>
          </a:prstGeom>
          <a:solidFill>
            <a:srgbClr val="FF0000"/>
          </a:solidFill>
          <a:ln w="9525">
            <a:solidFill>
              <a:schemeClr val="tx1"/>
            </a:solidFill>
            <a:round/>
            <a:headEnd/>
            <a:tailEnd/>
          </a:ln>
        </p:spPr>
        <p:txBody>
          <a:bodyPr wrap="none" lIns="91052" tIns="45529" rIns="91052" bIns="45529" anchor="ctr"/>
          <a:lstStyle/>
          <a:p>
            <a:pPr fontAlgn="base">
              <a:spcBef>
                <a:spcPct val="0"/>
              </a:spcBef>
              <a:spcAft>
                <a:spcPct val="0"/>
              </a:spcAft>
            </a:pPr>
            <a:endParaRPr lang="en-US" sz="1400" dirty="0">
              <a:solidFill>
                <a:srgbClr val="000000"/>
              </a:solidFill>
            </a:endParaRPr>
          </a:p>
        </p:txBody>
      </p:sp>
      <p:sp>
        <p:nvSpPr>
          <p:cNvPr id="26" name="Rectangle 25"/>
          <p:cNvSpPr/>
          <p:nvPr/>
        </p:nvSpPr>
        <p:spPr>
          <a:xfrm>
            <a:off x="1" y="2209800"/>
            <a:ext cx="4572000" cy="1138773"/>
          </a:xfrm>
          <a:prstGeom prst="rect">
            <a:avLst/>
          </a:prstGeom>
        </p:spPr>
        <p:txBody>
          <a:bodyPr wrap="square">
            <a:spAutoFit/>
          </a:bodyPr>
          <a:lstStyle/>
          <a:p>
            <a:endParaRPr lang="en-US" sz="1200" b="1" dirty="0" smtClean="0"/>
          </a:p>
          <a:p>
            <a:pPr>
              <a:buFont typeface="Arial" pitchFamily="34" charset="0"/>
              <a:buChar char="•"/>
            </a:pPr>
            <a:r>
              <a:rPr lang="en-US" sz="1400" b="1" dirty="0" smtClean="0"/>
              <a:t>Decreases </a:t>
            </a:r>
            <a:r>
              <a:rPr lang="en-US" sz="1400" b="1" dirty="0" err="1" smtClean="0"/>
              <a:t>outprocessing</a:t>
            </a:r>
            <a:r>
              <a:rPr lang="en-US" sz="1400" b="1" dirty="0" smtClean="0"/>
              <a:t> days to 14</a:t>
            </a:r>
          </a:p>
          <a:p>
            <a:pPr>
              <a:buFont typeface="Arial" pitchFamily="34" charset="0"/>
              <a:buChar char="•"/>
            </a:pPr>
            <a:endParaRPr lang="en-US" sz="1400" b="1" dirty="0" smtClean="0"/>
          </a:p>
          <a:p>
            <a:pPr>
              <a:buFont typeface="Arial" pitchFamily="34" charset="0"/>
              <a:buChar char="•"/>
            </a:pPr>
            <a:r>
              <a:rPr lang="en-US" sz="1400" b="1" dirty="0" smtClean="0"/>
              <a:t>Mandates review of leave/</a:t>
            </a:r>
            <a:r>
              <a:rPr lang="en-US" sz="1400" b="1" dirty="0" err="1" smtClean="0"/>
              <a:t>pTDY</a:t>
            </a:r>
            <a:r>
              <a:rPr lang="en-US" sz="1400" b="1" dirty="0" smtClean="0"/>
              <a:t> in excess of 60 days</a:t>
            </a:r>
          </a:p>
        </p:txBody>
      </p:sp>
      <p:sp>
        <p:nvSpPr>
          <p:cNvPr id="29" name="Line 8"/>
          <p:cNvSpPr>
            <a:spLocks noChangeShapeType="1"/>
          </p:cNvSpPr>
          <p:nvPr/>
        </p:nvSpPr>
        <p:spPr bwMode="auto">
          <a:xfrm>
            <a:off x="1981200" y="5334000"/>
            <a:ext cx="381000" cy="0"/>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30" name="5-Point Star 29"/>
          <p:cNvSpPr/>
          <p:nvPr/>
        </p:nvSpPr>
        <p:spPr>
          <a:xfrm>
            <a:off x="1600200" y="5181600"/>
            <a:ext cx="381000" cy="304800"/>
          </a:xfrm>
          <a:prstGeom prst="star5">
            <a:avLst>
              <a:gd name="adj" fmla="val 19098"/>
              <a:gd name="hf" fmla="val 105146"/>
              <a:gd name="vf" fmla="val 1105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52" tIns="45529" rIns="91052" bIns="45529" anchor="ctr"/>
          <a:lstStyle/>
          <a:p>
            <a:pPr algn="ctr" fontAlgn="base">
              <a:spcBef>
                <a:spcPct val="0"/>
              </a:spcBef>
              <a:spcAft>
                <a:spcPct val="0"/>
              </a:spcAft>
              <a:defRPr/>
            </a:pPr>
            <a:endParaRPr lang="en-US" dirty="0">
              <a:solidFill>
                <a:srgbClr val="FFFFFF"/>
              </a:solidFill>
            </a:endParaRPr>
          </a:p>
        </p:txBody>
      </p:sp>
      <p:sp>
        <p:nvSpPr>
          <p:cNvPr id="31" name="Line 8"/>
          <p:cNvSpPr>
            <a:spLocks noChangeShapeType="1"/>
          </p:cNvSpPr>
          <p:nvPr/>
        </p:nvSpPr>
        <p:spPr bwMode="auto">
          <a:xfrm>
            <a:off x="5791200" y="2286000"/>
            <a:ext cx="331788" cy="1587"/>
          </a:xfrm>
          <a:prstGeom prst="line">
            <a:avLst/>
          </a:prstGeom>
          <a:noFill/>
          <a:ln w="28575">
            <a:solidFill>
              <a:schemeClr val="tx1"/>
            </a:solidFill>
            <a:round/>
            <a:headEnd/>
            <a:tailEnd/>
          </a:ln>
        </p:spPr>
        <p:txBody>
          <a:bodyPr lIns="91052" tIns="45529" rIns="91052" bIns="45529"/>
          <a:lstStyle/>
          <a:p>
            <a:pPr fontAlgn="base">
              <a:spcBef>
                <a:spcPct val="0"/>
              </a:spcBef>
              <a:spcAft>
                <a:spcPct val="0"/>
              </a:spcAft>
            </a:pPr>
            <a:endParaRPr lang="en-US" dirty="0">
              <a:solidFill>
                <a:srgbClr val="000000"/>
              </a:solidFill>
            </a:endParaRPr>
          </a:p>
        </p:txBody>
      </p:sp>
      <p:sp>
        <p:nvSpPr>
          <p:cNvPr id="32" name="URClass">
            <a:hlinkClick r:id="" action="ppaction://macro?name=ChangeSlideClass"/>
          </p:cNvPr>
          <p:cNvSpPr txBox="1">
            <a:spLocks noChangeArrowheads="1"/>
          </p:cNvSpPr>
          <p:nvPr/>
        </p:nvSpPr>
        <p:spPr bwMode="auto">
          <a:xfrm>
            <a:off x="0" y="6573837"/>
            <a:ext cx="1328737" cy="284163"/>
          </a:xfrm>
          <a:prstGeom prst="rect">
            <a:avLst/>
          </a:prstGeom>
          <a:solidFill>
            <a:schemeClr val="folHlink"/>
          </a:solidFill>
          <a:ln w="9525">
            <a:solidFill>
              <a:schemeClr val="folHlink"/>
            </a:solidFill>
            <a:miter lim="800000"/>
            <a:headEnd/>
            <a:tailEnd/>
          </a:ln>
          <a:effectLst/>
        </p:spPr>
        <p:txBody>
          <a:bodyPr>
            <a:spAutoFit/>
          </a:bodyPr>
          <a:lstStyle/>
          <a:p>
            <a:pPr algn="ctr">
              <a:spcBef>
                <a:spcPct val="50000"/>
              </a:spcBef>
              <a:defRPr/>
            </a:pPr>
            <a:r>
              <a:rPr lang="en-US" sz="1200" dirty="0">
                <a:solidFill>
                  <a:schemeClr val="bg1"/>
                </a:solidFill>
                <a:effectLst>
                  <a:outerShdw blurRad="38100" dist="38100" dir="2700000" algn="tl">
                    <a:srgbClr val="000000"/>
                  </a:outerShdw>
                </a:effectLst>
                <a:latin typeface="Arial" charset="0"/>
              </a:rPr>
              <a:t>UNCLASSIFIED</a:t>
            </a:r>
          </a:p>
        </p:txBody>
      </p:sp>
      <p:sp>
        <p:nvSpPr>
          <p:cNvPr id="21" name="TextBox 20"/>
          <p:cNvSpPr txBox="1"/>
          <p:nvPr/>
        </p:nvSpPr>
        <p:spPr>
          <a:xfrm>
            <a:off x="6781800" y="5486400"/>
            <a:ext cx="2133600" cy="307777"/>
          </a:xfrm>
          <a:prstGeom prst="rect">
            <a:avLst/>
          </a:prstGeom>
          <a:noFill/>
          <a:ln>
            <a:solidFill>
              <a:schemeClr val="tx1"/>
            </a:solidFill>
          </a:ln>
        </p:spPr>
        <p:txBody>
          <a:bodyPr wrap="square" rtlCol="0">
            <a:spAutoFit/>
          </a:bodyPr>
          <a:lstStyle/>
          <a:p>
            <a:pPr>
              <a:buFont typeface="Arial" pitchFamily="34" charset="0"/>
              <a:buChar char="•"/>
            </a:pPr>
            <a:r>
              <a:rPr lang="en-US" sz="1400" b="1" dirty="0" smtClean="0"/>
              <a:t>81 Days All COMPO</a:t>
            </a:r>
            <a:endParaRPr lang="en-US" sz="1400" b="1" dirty="0"/>
          </a:p>
        </p:txBody>
      </p:sp>
      <p:pic>
        <p:nvPicPr>
          <p:cNvPr id="22" name="Picture 21" descr="82nd_Airborne_sticker.png"/>
          <p:cNvPicPr>
            <a:picLocks noChangeAspect="1"/>
          </p:cNvPicPr>
          <p:nvPr/>
        </p:nvPicPr>
        <p:blipFill>
          <a:blip r:embed="rId3"/>
          <a:stretch>
            <a:fillRect/>
          </a:stretch>
        </p:blipFill>
        <p:spPr>
          <a:xfrm>
            <a:off x="0" y="0"/>
            <a:ext cx="1223818" cy="1212273"/>
          </a:xfrm>
          <a:prstGeom prst="rect">
            <a:avLst/>
          </a:prstGeom>
        </p:spPr>
      </p:pic>
      <p:pic>
        <p:nvPicPr>
          <p:cNvPr id="23" name="Picture 22" descr="82Logo_B-1.jpg"/>
          <p:cNvPicPr>
            <a:picLocks noChangeAspect="1"/>
          </p:cNvPicPr>
          <p:nvPr/>
        </p:nvPicPr>
        <p:blipFill>
          <a:blip r:embed="rId4"/>
          <a:stretch>
            <a:fillRect/>
          </a:stretch>
        </p:blipFill>
        <p:spPr>
          <a:xfrm>
            <a:off x="7631545" y="0"/>
            <a:ext cx="1512455" cy="121227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2Logo_B-1.jpg"/>
          <p:cNvPicPr>
            <a:picLocks noChangeAspect="1"/>
          </p:cNvPicPr>
          <p:nvPr/>
        </p:nvPicPr>
        <p:blipFill>
          <a:blip r:embed="rId2"/>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Introduction</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2554545"/>
          </a:xfrm>
          <a:prstGeom prst="rect">
            <a:avLst/>
          </a:prstGeom>
          <a:noFill/>
        </p:spPr>
        <p:txBody>
          <a:bodyPr wrap="square" rtlCol="0">
            <a:spAutoFit/>
          </a:bodyPr>
          <a:lstStyle/>
          <a:p>
            <a:r>
              <a:rPr lang="en-US" sz="4000" dirty="0" smtClean="0"/>
              <a:t>-Pens down</a:t>
            </a:r>
          </a:p>
          <a:p>
            <a:r>
              <a:rPr lang="en-US" sz="4000" dirty="0" smtClean="0"/>
              <a:t>-Handouts</a:t>
            </a:r>
          </a:p>
          <a:p>
            <a:r>
              <a:rPr lang="en-US" sz="4000" dirty="0" smtClean="0"/>
              <a:t>-Distribution List</a:t>
            </a:r>
          </a:p>
          <a:p>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MEDPROS</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2554545"/>
          </a:xfrm>
          <a:prstGeom prst="rect">
            <a:avLst/>
          </a:prstGeom>
          <a:noFill/>
        </p:spPr>
        <p:txBody>
          <a:bodyPr wrap="square" rtlCol="0">
            <a:spAutoFit/>
          </a:bodyPr>
          <a:lstStyle/>
          <a:p>
            <a:r>
              <a:rPr lang="en-US" sz="4000" dirty="0" smtClean="0"/>
              <a:t>-MRC Categories</a:t>
            </a:r>
          </a:p>
          <a:p>
            <a:r>
              <a:rPr lang="en-US" sz="4000" dirty="0" smtClean="0"/>
              <a:t>-MND</a:t>
            </a:r>
          </a:p>
          <a:p>
            <a:r>
              <a:rPr lang="en-US" sz="4000" dirty="0" smtClean="0"/>
              <a:t>-USR</a:t>
            </a:r>
          </a:p>
          <a:p>
            <a:r>
              <a:rPr lang="en-US" sz="4000" dirty="0" smtClean="0"/>
              <a:t>-Commander’s Drill Down</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pic>
        <p:nvPicPr>
          <p:cNvPr id="6" name="Picture 5" descr="Screen Shot 2012-02-17 at 10.07.36 AM.png"/>
          <p:cNvPicPr>
            <a:picLocks noChangeAspect="1"/>
          </p:cNvPicPr>
          <p:nvPr/>
        </p:nvPicPr>
        <p:blipFill>
          <a:blip r:embed="rId4"/>
          <a:stretch>
            <a:fillRect/>
          </a:stretch>
        </p:blipFill>
        <p:spPr>
          <a:xfrm>
            <a:off x="0" y="2"/>
            <a:ext cx="9144000" cy="68579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OUTLINE</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4401205"/>
          </a:xfrm>
          <a:prstGeom prst="rect">
            <a:avLst/>
          </a:prstGeom>
          <a:noFill/>
        </p:spPr>
        <p:txBody>
          <a:bodyPr wrap="square" rtlCol="0">
            <a:spAutoFit/>
          </a:bodyPr>
          <a:lstStyle/>
          <a:p>
            <a:r>
              <a:rPr lang="en-US" sz="4000" dirty="0" smtClean="0"/>
              <a:t>-Introduction</a:t>
            </a:r>
          </a:p>
          <a:p>
            <a:r>
              <a:rPr lang="en-US" sz="4000" dirty="0" smtClean="0"/>
              <a:t>-MEDPROS</a:t>
            </a:r>
          </a:p>
          <a:p>
            <a:r>
              <a:rPr lang="en-US" sz="4000" dirty="0" smtClean="0"/>
              <a:t>-</a:t>
            </a:r>
            <a:r>
              <a:rPr lang="en-US" sz="4000" dirty="0" err="1" smtClean="0"/>
              <a:t>Eprofile</a:t>
            </a:r>
            <a:endParaRPr lang="en-US" sz="4000" dirty="0" smtClean="0"/>
          </a:p>
          <a:p>
            <a:r>
              <a:rPr lang="en-US" sz="4000" dirty="0" smtClean="0"/>
              <a:t>-MEB</a:t>
            </a:r>
          </a:p>
          <a:p>
            <a:r>
              <a:rPr lang="en-US" sz="4000" dirty="0" smtClean="0"/>
              <a:t>-Appointments</a:t>
            </a:r>
          </a:p>
          <a:p>
            <a:r>
              <a:rPr lang="en-US" sz="4000" dirty="0" smtClean="0"/>
              <a:t>-BCT Providers</a:t>
            </a:r>
          </a:p>
          <a:p>
            <a:r>
              <a:rPr lang="en-US" sz="4000" dirty="0" smtClean="0"/>
              <a:t>-Future Changes</a:t>
            </a:r>
            <a:endParaRPr lang="en-US" sz="4000" dirty="0"/>
          </a:p>
        </p:txBody>
      </p:sp>
      <p:pic>
        <p:nvPicPr>
          <p:cNvPr id="6" name="Picture 5" descr="Screen Shot 2012-02-17 at 11.00.17 AM.png"/>
          <p:cNvPicPr>
            <a:picLocks noChangeAspect="1"/>
          </p:cNvPicPr>
          <p:nvPr/>
        </p:nvPicPr>
        <p:blipFill>
          <a:blip r:embed="rId4"/>
          <a:stretch>
            <a:fillRect/>
          </a:stretch>
        </p:blipFill>
        <p:spPr>
          <a:xfrm>
            <a:off x="0" y="1"/>
            <a:ext cx="9144000" cy="68579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OUTLINE</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4401205"/>
          </a:xfrm>
          <a:prstGeom prst="rect">
            <a:avLst/>
          </a:prstGeom>
          <a:noFill/>
        </p:spPr>
        <p:txBody>
          <a:bodyPr wrap="square" rtlCol="0">
            <a:spAutoFit/>
          </a:bodyPr>
          <a:lstStyle/>
          <a:p>
            <a:r>
              <a:rPr lang="en-US" sz="4000" dirty="0" smtClean="0"/>
              <a:t>-Introduction</a:t>
            </a:r>
          </a:p>
          <a:p>
            <a:r>
              <a:rPr lang="en-US" sz="4000" dirty="0" smtClean="0"/>
              <a:t>-MEDPROS</a:t>
            </a:r>
          </a:p>
          <a:p>
            <a:r>
              <a:rPr lang="en-US" sz="4000" dirty="0" smtClean="0"/>
              <a:t>-</a:t>
            </a:r>
            <a:r>
              <a:rPr lang="en-US" sz="4000" dirty="0" err="1" smtClean="0"/>
              <a:t>Eprofile</a:t>
            </a:r>
            <a:endParaRPr lang="en-US" sz="4000" dirty="0" smtClean="0"/>
          </a:p>
          <a:p>
            <a:r>
              <a:rPr lang="en-US" sz="4000" dirty="0" smtClean="0"/>
              <a:t>-MEB</a:t>
            </a:r>
          </a:p>
          <a:p>
            <a:r>
              <a:rPr lang="en-US" sz="4000" dirty="0" smtClean="0"/>
              <a:t>-Appointments</a:t>
            </a:r>
          </a:p>
          <a:p>
            <a:r>
              <a:rPr lang="en-US" sz="4000" dirty="0" smtClean="0"/>
              <a:t>-BCT Providers</a:t>
            </a:r>
          </a:p>
          <a:p>
            <a:r>
              <a:rPr lang="en-US" sz="4000" dirty="0" smtClean="0"/>
              <a:t>-Future Changes</a:t>
            </a:r>
            <a:endParaRPr lang="en-US" sz="4000" dirty="0"/>
          </a:p>
        </p:txBody>
      </p:sp>
      <p:pic>
        <p:nvPicPr>
          <p:cNvPr id="6" name="Picture 5" descr="Screen Shot 2012-02-17 at 11.05.33 AM.png"/>
          <p:cNvPicPr>
            <a:picLocks noChangeAspect="1"/>
          </p:cNvPicPr>
          <p:nvPr/>
        </p:nvPicPr>
        <p:blipFill>
          <a:blip r:embed="rId4"/>
          <a:stretch>
            <a:fillRect/>
          </a:stretch>
        </p:blipFill>
        <p:spPr>
          <a:xfrm>
            <a:off x="0" y="1"/>
            <a:ext cx="9144000" cy="68579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OUTLINE</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4401205"/>
          </a:xfrm>
          <a:prstGeom prst="rect">
            <a:avLst/>
          </a:prstGeom>
          <a:noFill/>
        </p:spPr>
        <p:txBody>
          <a:bodyPr wrap="square" rtlCol="0">
            <a:spAutoFit/>
          </a:bodyPr>
          <a:lstStyle/>
          <a:p>
            <a:r>
              <a:rPr lang="en-US" sz="4000" dirty="0" smtClean="0"/>
              <a:t>-Introduction</a:t>
            </a:r>
          </a:p>
          <a:p>
            <a:r>
              <a:rPr lang="en-US" sz="4000" dirty="0" smtClean="0"/>
              <a:t>-MEDPROS</a:t>
            </a:r>
          </a:p>
          <a:p>
            <a:r>
              <a:rPr lang="en-US" sz="4000" dirty="0" smtClean="0"/>
              <a:t>-</a:t>
            </a:r>
            <a:r>
              <a:rPr lang="en-US" sz="4000" dirty="0" err="1" smtClean="0"/>
              <a:t>Eprofile</a:t>
            </a:r>
            <a:endParaRPr lang="en-US" sz="4000" dirty="0" smtClean="0"/>
          </a:p>
          <a:p>
            <a:r>
              <a:rPr lang="en-US" sz="4000" dirty="0" smtClean="0"/>
              <a:t>-MEB</a:t>
            </a:r>
          </a:p>
          <a:p>
            <a:r>
              <a:rPr lang="en-US" sz="4000" dirty="0" smtClean="0"/>
              <a:t>-Appointments</a:t>
            </a:r>
          </a:p>
          <a:p>
            <a:r>
              <a:rPr lang="en-US" sz="4000" dirty="0" smtClean="0"/>
              <a:t>-BCT Providers</a:t>
            </a:r>
          </a:p>
          <a:p>
            <a:r>
              <a:rPr lang="en-US" sz="4000" dirty="0" smtClean="0"/>
              <a:t>-Future Changes</a:t>
            </a:r>
            <a:endParaRPr lang="en-US" sz="4000" dirty="0"/>
          </a:p>
        </p:txBody>
      </p:sp>
      <p:pic>
        <p:nvPicPr>
          <p:cNvPr id="6" name="Picture 5" descr="Screen Shot 2012-02-17 at 11.07.46 AM.pn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18" y="1"/>
            <a:ext cx="6548582" cy="1212272"/>
          </a:xfrm>
        </p:spPr>
        <p:txBody>
          <a:bodyPr>
            <a:normAutofit/>
          </a:bodyPr>
          <a:lstStyle/>
          <a:p>
            <a:r>
              <a:rPr lang="en-US" sz="6600" dirty="0" smtClean="0"/>
              <a:t>OUTLINE</a:t>
            </a:r>
            <a:endParaRPr lang="en-US" sz="6600" dirty="0"/>
          </a:p>
        </p:txBody>
      </p:sp>
      <p:pic>
        <p:nvPicPr>
          <p:cNvPr id="4" name="Picture 3" descr="82nd_Airborne_sticker.png"/>
          <p:cNvPicPr>
            <a:picLocks noChangeAspect="1"/>
          </p:cNvPicPr>
          <p:nvPr/>
        </p:nvPicPr>
        <p:blipFill>
          <a:blip r:embed="rId2"/>
          <a:stretch>
            <a:fillRect/>
          </a:stretch>
        </p:blipFill>
        <p:spPr>
          <a:xfrm>
            <a:off x="0" y="0"/>
            <a:ext cx="1223818" cy="1212273"/>
          </a:xfrm>
          <a:prstGeom prst="rect">
            <a:avLst/>
          </a:prstGeom>
        </p:spPr>
      </p:pic>
      <p:pic>
        <p:nvPicPr>
          <p:cNvPr id="5" name="Picture 4" descr="82Logo_B-1.jpg"/>
          <p:cNvPicPr>
            <a:picLocks noChangeAspect="1"/>
          </p:cNvPicPr>
          <p:nvPr/>
        </p:nvPicPr>
        <p:blipFill>
          <a:blip r:embed="rId3"/>
          <a:stretch>
            <a:fillRect/>
          </a:stretch>
        </p:blipFill>
        <p:spPr>
          <a:xfrm>
            <a:off x="7631545" y="0"/>
            <a:ext cx="1512455" cy="1212273"/>
          </a:xfrm>
          <a:prstGeom prst="rect">
            <a:avLst/>
          </a:prstGeom>
        </p:spPr>
      </p:pic>
      <p:sp>
        <p:nvSpPr>
          <p:cNvPr id="10" name="TextBox 9"/>
          <p:cNvSpPr txBox="1"/>
          <p:nvPr/>
        </p:nvSpPr>
        <p:spPr>
          <a:xfrm>
            <a:off x="1223817" y="1639455"/>
            <a:ext cx="6407727" cy="4401205"/>
          </a:xfrm>
          <a:prstGeom prst="rect">
            <a:avLst/>
          </a:prstGeom>
          <a:noFill/>
        </p:spPr>
        <p:txBody>
          <a:bodyPr wrap="square" rtlCol="0">
            <a:spAutoFit/>
          </a:bodyPr>
          <a:lstStyle/>
          <a:p>
            <a:r>
              <a:rPr lang="en-US" sz="4000" dirty="0" smtClean="0"/>
              <a:t>-Introduction</a:t>
            </a:r>
          </a:p>
          <a:p>
            <a:r>
              <a:rPr lang="en-US" sz="4000" dirty="0" smtClean="0"/>
              <a:t>-MEDPROS</a:t>
            </a:r>
          </a:p>
          <a:p>
            <a:r>
              <a:rPr lang="en-US" sz="4000" dirty="0" smtClean="0"/>
              <a:t>-</a:t>
            </a:r>
            <a:r>
              <a:rPr lang="en-US" sz="4000" dirty="0" err="1" smtClean="0"/>
              <a:t>Eprofile</a:t>
            </a:r>
            <a:endParaRPr lang="en-US" sz="4000" dirty="0" smtClean="0"/>
          </a:p>
          <a:p>
            <a:r>
              <a:rPr lang="en-US" sz="4000" dirty="0" smtClean="0"/>
              <a:t>-MEB</a:t>
            </a:r>
          </a:p>
          <a:p>
            <a:r>
              <a:rPr lang="en-US" sz="4000" dirty="0" smtClean="0"/>
              <a:t>-Appointments</a:t>
            </a:r>
          </a:p>
          <a:p>
            <a:r>
              <a:rPr lang="en-US" sz="4000" dirty="0" smtClean="0"/>
              <a:t>-BCT Providers</a:t>
            </a:r>
          </a:p>
          <a:p>
            <a:r>
              <a:rPr lang="en-US" sz="4000" dirty="0" smtClean="0"/>
              <a:t>-Future Changes</a:t>
            </a:r>
            <a:endParaRPr lang="en-US" sz="4000" dirty="0"/>
          </a:p>
        </p:txBody>
      </p:sp>
      <p:pic>
        <p:nvPicPr>
          <p:cNvPr id="6" name="Picture 5" descr="Screen Shot 2012-02-17 at 11.10.22 AM.png"/>
          <p:cNvPicPr>
            <a:picLocks noChangeAspect="1"/>
          </p:cNvPicPr>
          <p:nvPr/>
        </p:nvPicPr>
        <p:blipFill>
          <a:blip r:embed="rId4"/>
          <a:stretch>
            <a:fillRect/>
          </a:stretch>
        </p:blipFill>
        <p:spPr>
          <a:xfrm>
            <a:off x="0" y="2"/>
            <a:ext cx="9144000" cy="68579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871D4E98818A478A1449DCC6170861" ma:contentTypeVersion="0" ma:contentTypeDescription="Create a new document." ma:contentTypeScope="" ma:versionID="71815c8047c300ad3b06c345ef5f5f2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F5816-4286-49DE-A14D-19CD176B3C0B}">
  <ds:schemaRefs>
    <ds:schemaRef ds:uri="http://schemas.microsoft.com/office/2006/metadata/properties"/>
  </ds:schemaRefs>
</ds:datastoreItem>
</file>

<file path=customXml/itemProps2.xml><?xml version="1.0" encoding="utf-8"?>
<ds:datastoreItem xmlns:ds="http://schemas.openxmlformats.org/officeDocument/2006/customXml" ds:itemID="{81E05D4F-449D-4063-98FD-892B888E694A}">
  <ds:schemaRefs>
    <ds:schemaRef ds:uri="http://schemas.microsoft.com/sharepoint/v3/contenttype/forms"/>
  </ds:schemaRefs>
</ds:datastoreItem>
</file>

<file path=customXml/itemProps3.xml><?xml version="1.0" encoding="utf-8"?>
<ds:datastoreItem xmlns:ds="http://schemas.openxmlformats.org/officeDocument/2006/customXml" ds:itemID="{4078BD79-6C5D-44A8-99A7-08F3B505A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208</TotalTime>
  <Words>1511</Words>
  <Application>Microsoft Office PowerPoint</Application>
  <PresentationFormat>On-screen Show (4:3)</PresentationFormat>
  <Paragraphs>382</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OUTLINE</vt:lpstr>
      <vt:lpstr>Introduction</vt:lpstr>
      <vt:lpstr>MEDPROS</vt:lpstr>
      <vt:lpstr>Slide 5</vt:lpstr>
      <vt:lpstr>OUTLINE</vt:lpstr>
      <vt:lpstr>OUTLINE</vt:lpstr>
      <vt:lpstr>OUTLINE</vt:lpstr>
      <vt:lpstr>OUTLINE</vt:lpstr>
      <vt:lpstr>PULHES</vt:lpstr>
      <vt:lpstr>WTU</vt:lpstr>
      <vt:lpstr>MEB Changes</vt:lpstr>
      <vt:lpstr>MEB Timeline</vt:lpstr>
      <vt:lpstr>OUTLINE</vt:lpstr>
      <vt:lpstr>Appointments</vt:lpstr>
      <vt:lpstr>MEDICAL OFFICERS</vt:lpstr>
      <vt:lpstr>BN PA</vt:lpstr>
      <vt:lpstr>BDE PT</vt:lpstr>
      <vt:lpstr>BSO</vt:lpstr>
      <vt:lpstr>BDE SURGEON</vt:lpstr>
      <vt:lpstr>Special Profile</vt:lpstr>
      <vt:lpstr>Deployment Limiting Categories</vt:lpstr>
      <vt:lpstr>        Temporary Profile Management Process</vt:lpstr>
      <vt:lpstr>Phase 1- Conduct MEB Process </vt:lpstr>
      <vt:lpstr>Slide 25</vt:lpstr>
      <vt:lpstr>Phase 3- Transition or Reintegration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Julian  Mapp</dc:creator>
  <cp:lastModifiedBy>Curtis.McMahan</cp:lastModifiedBy>
  <cp:revision>2</cp:revision>
  <dcterms:created xsi:type="dcterms:W3CDTF">2012-02-17T14:40:00Z</dcterms:created>
  <dcterms:modified xsi:type="dcterms:W3CDTF">2012-10-30T17:19:49Z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0x0101001E871D4E98818A478A1449DCC6170861</vt:lpwstr>
  </property>
</Properties>
</file>