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7" autoAdjust="0"/>
    <p:restoredTop sz="94660"/>
  </p:normalViewPr>
  <p:slideViewPr>
    <p:cSldViewPr>
      <p:cViewPr varScale="1">
        <p:scale>
          <a:sx n="84" d="100"/>
          <a:sy n="84" d="100"/>
        </p:scale>
        <p:origin x="163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33CF-10B4-4554-9EDD-1C27570A5FE8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917E-A0A9-4D3E-83D8-017F64EAD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33CF-10B4-4554-9EDD-1C27570A5FE8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917E-A0A9-4D3E-83D8-017F64EAD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33CF-10B4-4554-9EDD-1C27570A5FE8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917E-A0A9-4D3E-83D8-017F64EAD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33CF-10B4-4554-9EDD-1C27570A5FE8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917E-A0A9-4D3E-83D8-017F64EAD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33CF-10B4-4554-9EDD-1C27570A5FE8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917E-A0A9-4D3E-83D8-017F64EAD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33CF-10B4-4554-9EDD-1C27570A5FE8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917E-A0A9-4D3E-83D8-017F64EAD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33CF-10B4-4554-9EDD-1C27570A5FE8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917E-A0A9-4D3E-83D8-017F64EAD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33CF-10B4-4554-9EDD-1C27570A5FE8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917E-A0A9-4D3E-83D8-017F64EAD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33CF-10B4-4554-9EDD-1C27570A5FE8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917E-A0A9-4D3E-83D8-017F64EAD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33CF-10B4-4554-9EDD-1C27570A5FE8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917E-A0A9-4D3E-83D8-017F64EAD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33CF-10B4-4554-9EDD-1C27570A5FE8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917E-A0A9-4D3E-83D8-017F64EAD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333CF-10B4-4554-9EDD-1C27570A5FE8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0917E-A0A9-4D3E-83D8-017F64EAD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rdc-fp.usace.army.mil/sites/jfp/Portal/index.html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mailto:ERDC-JAT@usace.army.m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1" y="974498"/>
            <a:ext cx="3124200" cy="247642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6200"/>
            <a:ext cx="9144000" cy="93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76176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2F447E"/>
                </a:solidFill>
                <a:effectLst/>
                <a:latin typeface="Calibri" pitchFamily="34" charset="0"/>
                <a:cs typeface="Times New Roman" pitchFamily="18" charset="0"/>
              </a:rPr>
              <a:t>Announcing Updates to the ERDC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2F447E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Force Protection Portal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2F447E"/>
                </a:solidFill>
                <a:effectLst/>
                <a:latin typeface="Calibri" pitchFamily="34" charset="0"/>
                <a:cs typeface="Times New Roman" pitchFamily="18" charset="0"/>
              </a:rPr>
              <a:t>AND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6E8878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2F447E"/>
                </a:solidFill>
                <a:effectLst/>
                <a:latin typeface="Calibri" pitchFamily="34" charset="0"/>
                <a:cs typeface="Times New Roman" pitchFamily="18" charset="0"/>
              </a:rPr>
              <a:t>Joint Antiterrorism Guide (JAT Guide) v4.07, 25SEP2015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6E8878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2F447E"/>
                </a:solidFill>
                <a:effectLst/>
                <a:latin typeface="Calibri" pitchFamily="34" charset="0"/>
                <a:cs typeface="Times New Roman" pitchFamily="18" charset="0"/>
              </a:rPr>
              <a:t> 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6E8878"/>
              </a:solidFill>
              <a:effectLst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209800"/>
            <a:ext cx="4419600" cy="437042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 </a:t>
            </a:r>
            <a:r>
              <a:rPr lang="en-US" sz="1400" b="1" u="sng" dirty="0" smtClean="0"/>
              <a:t>New </a:t>
            </a:r>
            <a:r>
              <a:rPr lang="en-US" sz="1400" b="1" u="sng" dirty="0"/>
              <a:t>Features </a:t>
            </a:r>
            <a:r>
              <a:rPr lang="en-US" sz="1400" b="1" u="sng" dirty="0" smtClean="0"/>
              <a:t>of the Updated </a:t>
            </a:r>
            <a:r>
              <a:rPr lang="en-US" sz="1400" b="1" u="sng" dirty="0"/>
              <a:t>JAT </a:t>
            </a:r>
            <a:r>
              <a:rPr lang="en-US" sz="1400" b="1" u="sng" dirty="0" smtClean="0"/>
              <a:t>v4.07</a:t>
            </a:r>
            <a:r>
              <a:rPr lang="en-US" sz="1400" b="1" u="sng" dirty="0"/>
              <a:t>:</a:t>
            </a:r>
            <a:r>
              <a:rPr lang="en-US" sz="1400" u="sng" dirty="0"/>
              <a:t> </a:t>
            </a:r>
            <a:r>
              <a:rPr lang="en-US" sz="1400" dirty="0"/>
              <a:t> 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en-US" sz="1000" dirty="0" smtClean="0"/>
              <a:t>Includes </a:t>
            </a:r>
            <a:r>
              <a:rPr lang="en-US" sz="1000" dirty="0"/>
              <a:t>the 2015 </a:t>
            </a:r>
            <a:r>
              <a:rPr lang="en-US" sz="1000" dirty="0" err="1"/>
              <a:t>DoD</a:t>
            </a:r>
            <a:r>
              <a:rPr lang="en-US" sz="1000" dirty="0"/>
              <a:t> </a:t>
            </a:r>
            <a:r>
              <a:rPr lang="en-US" sz="1000" dirty="0" smtClean="0"/>
              <a:t>Mission Assurance Assessment  Benchmarks </a:t>
            </a:r>
            <a:r>
              <a:rPr lang="en-US" sz="1000" dirty="0"/>
              <a:t>just </a:t>
            </a:r>
            <a:r>
              <a:rPr lang="en-US" sz="1000" dirty="0" smtClean="0"/>
              <a:t>released in SEP </a:t>
            </a:r>
            <a:r>
              <a:rPr lang="en-US" sz="1000" dirty="0"/>
              <a:t>2015. </a:t>
            </a:r>
            <a:r>
              <a:rPr lang="en-US" sz="1000" dirty="0" smtClean="0"/>
              <a:t> (Click on References for Fixed Site Protection module) </a:t>
            </a:r>
            <a:endParaRPr lang="en-US" sz="1000" dirty="0"/>
          </a:p>
          <a:p>
            <a:pPr marL="228600" indent="-228600">
              <a:buFont typeface="Wingdings" pitchFamily="2" charset="2"/>
              <a:buChar char="§"/>
            </a:pPr>
            <a:r>
              <a:rPr lang="en-US" sz="1000" dirty="0" smtClean="0"/>
              <a:t> JAT v4.07 provides new and updated references including all references from Deployed Forces Protection module: </a:t>
            </a:r>
          </a:p>
          <a:p>
            <a:pPr lvl="1">
              <a:buFont typeface="Courier New" pitchFamily="49" charset="0"/>
              <a:buChar char="o"/>
            </a:pPr>
            <a:r>
              <a:rPr lang="en-US" sz="1000" dirty="0" smtClean="0"/>
              <a:t>  Survivability Engineering References</a:t>
            </a:r>
          </a:p>
          <a:p>
            <a:pPr lvl="1">
              <a:buFont typeface="Courier New" pitchFamily="49" charset="0"/>
              <a:buChar char="o"/>
            </a:pPr>
            <a:r>
              <a:rPr lang="en-US" sz="1000" dirty="0" smtClean="0"/>
              <a:t>  GTA’s</a:t>
            </a:r>
          </a:p>
          <a:p>
            <a:pPr lvl="1">
              <a:buFont typeface="Courier New" pitchFamily="49" charset="0"/>
              <a:buChar char="o"/>
            </a:pPr>
            <a:r>
              <a:rPr lang="en-US" sz="1000" dirty="0" smtClean="0"/>
              <a:t>  Camouflage, Concealment, and Deception References</a:t>
            </a:r>
          </a:p>
          <a:p>
            <a:pPr lvl="1"/>
            <a:endParaRPr lang="en-US" sz="1000" dirty="0"/>
          </a:p>
          <a:p>
            <a:r>
              <a:rPr lang="en-US" sz="1000" dirty="0"/>
              <a:t>The JAT Guide provides </a:t>
            </a:r>
            <a:r>
              <a:rPr lang="en-US" sz="1000" dirty="0" smtClean="0"/>
              <a:t> AT Program “HOW </a:t>
            </a:r>
            <a:r>
              <a:rPr lang="en-US" sz="1000" dirty="0"/>
              <a:t>TO” guidance with all the necessary processes, templates and decision-aid tools for implementing the </a:t>
            </a:r>
            <a:r>
              <a:rPr lang="en-US" sz="1000" dirty="0" err="1"/>
              <a:t>DoDI</a:t>
            </a:r>
            <a:r>
              <a:rPr lang="en-US" sz="1000" dirty="0"/>
              <a:t> 2000.16 AT </a:t>
            </a:r>
            <a:r>
              <a:rPr lang="en-US" sz="1000" dirty="0" smtClean="0"/>
              <a:t>Standards. </a:t>
            </a:r>
          </a:p>
          <a:p>
            <a:endParaRPr lang="en-US" sz="1000" dirty="0"/>
          </a:p>
          <a:p>
            <a:r>
              <a:rPr lang="en-US" sz="1400" b="1" u="sng" dirty="0" smtClean="0"/>
              <a:t>Get  the Updated JAT Guide Here:</a:t>
            </a:r>
          </a:p>
          <a:p>
            <a:r>
              <a:rPr lang="en-US" sz="1000" dirty="0" smtClean="0">
                <a:ea typeface="Calibri"/>
                <a:cs typeface="Times New Roman"/>
              </a:rPr>
              <a:t>The interactive version of the updated JAT Guide can be found in the Fixed Site Protection module of the Force Protection </a:t>
            </a:r>
            <a:r>
              <a:rPr lang="en-US" sz="1000" dirty="0">
                <a:ea typeface="Calibri"/>
                <a:cs typeface="Times New Roman"/>
              </a:rPr>
              <a:t>Portal </a:t>
            </a:r>
            <a:r>
              <a:rPr lang="en-US" sz="1000" dirty="0" smtClean="0">
                <a:ea typeface="Calibri"/>
                <a:cs typeface="Times New Roman"/>
              </a:rPr>
              <a:t>at:</a:t>
            </a:r>
          </a:p>
          <a:p>
            <a:r>
              <a:rPr lang="en-US" sz="1000" dirty="0" smtClean="0">
                <a:ea typeface="Calibri"/>
                <a:cs typeface="Times New Roman"/>
              </a:rPr>
              <a:t> </a:t>
            </a:r>
            <a:r>
              <a:rPr lang="en-US" sz="1000" u="sng" dirty="0">
                <a:solidFill>
                  <a:srgbClr val="003399"/>
                </a:solidFill>
                <a:ea typeface="Calibri"/>
                <a:cs typeface="Times New Roman"/>
                <a:hlinkClick r:id="rId3"/>
              </a:rPr>
              <a:t>https</a:t>
            </a:r>
            <a:r>
              <a:rPr lang="en-US" sz="1000" u="sng" dirty="0" smtClean="0">
                <a:solidFill>
                  <a:srgbClr val="003399"/>
                </a:solidFill>
                <a:ea typeface="Calibri"/>
                <a:cs typeface="Times New Roman"/>
                <a:hlinkClick r:id="rId3"/>
              </a:rPr>
              <a:t>://erdc-fp.usace.army.mil</a:t>
            </a:r>
            <a:r>
              <a:rPr lang="en-US" sz="1000" dirty="0" smtClean="0">
                <a:ea typeface="Calibri"/>
                <a:cs typeface="Times New Roman"/>
              </a:rPr>
              <a:t> </a:t>
            </a:r>
          </a:p>
          <a:p>
            <a:endParaRPr lang="en-US" sz="1000" dirty="0" smtClean="0">
              <a:ea typeface="Calibri"/>
              <a:cs typeface="Times New Roman"/>
            </a:endParaRPr>
          </a:p>
          <a:p>
            <a:r>
              <a:rPr lang="en-US" sz="1000" dirty="0" smtClean="0">
                <a:ea typeface="Calibri"/>
                <a:cs typeface="Times New Roman"/>
              </a:rPr>
              <a:t>A one-time registration is required and a CAC card is needed to access the FP Portal.</a:t>
            </a:r>
          </a:p>
          <a:p>
            <a:pPr marL="228600" indent="-228600"/>
            <a:endParaRPr lang="en-US" sz="1000" dirty="0" smtClean="0">
              <a:ea typeface="Calibri"/>
              <a:cs typeface="Times New Roman"/>
            </a:endParaRPr>
          </a:p>
          <a:p>
            <a:pPr marL="228600" indent="-228600"/>
            <a:r>
              <a:rPr lang="en-US" sz="1000" dirty="0" smtClean="0">
                <a:ea typeface="Calibri"/>
                <a:cs typeface="Times New Roman"/>
              </a:rPr>
              <a:t>To launch the JAT Guide from the FP Portal:  Click on </a:t>
            </a:r>
            <a:r>
              <a:rPr lang="en-US" sz="1000" b="1" dirty="0" smtClean="0">
                <a:solidFill>
                  <a:srgbClr val="FF0000"/>
                </a:solidFill>
                <a:ea typeface="Calibri"/>
                <a:cs typeface="Times New Roman"/>
              </a:rPr>
              <a:t>Fixed Site Protection</a:t>
            </a:r>
            <a:r>
              <a:rPr lang="en-US" sz="1000" dirty="0" smtClean="0">
                <a:ea typeface="Calibri"/>
                <a:cs typeface="Times New Roman"/>
              </a:rPr>
              <a:t>   - - - then  - - -  Click on the </a:t>
            </a:r>
            <a:r>
              <a:rPr lang="en-US" sz="1000" b="1" dirty="0" smtClean="0">
                <a:solidFill>
                  <a:srgbClr val="FF0000"/>
                </a:solidFill>
                <a:ea typeface="Calibri"/>
                <a:cs typeface="Times New Roman"/>
              </a:rPr>
              <a:t>JAT Guide Logo</a:t>
            </a:r>
          </a:p>
          <a:p>
            <a:pPr marL="228600" indent="-228600"/>
            <a:endParaRPr lang="en-US" sz="10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228600" indent="-228600"/>
            <a:r>
              <a:rPr lang="en-US" sz="1000" dirty="0" smtClean="0">
                <a:ea typeface="Calibri"/>
                <a:cs typeface="Times New Roman"/>
              </a:rPr>
              <a:t> For the free CD</a:t>
            </a:r>
            <a:r>
              <a:rPr lang="en-US" sz="1000" dirty="0">
                <a:ea typeface="Calibri"/>
                <a:cs typeface="Times New Roman"/>
              </a:rPr>
              <a:t>, </a:t>
            </a:r>
            <a:r>
              <a:rPr lang="en-US" sz="1000" dirty="0" smtClean="0">
                <a:ea typeface="Calibri"/>
                <a:cs typeface="Times New Roman"/>
              </a:rPr>
              <a:t> email </a:t>
            </a:r>
            <a:r>
              <a:rPr lang="en-US" sz="1000" dirty="0">
                <a:ea typeface="Calibri"/>
                <a:cs typeface="Times New Roman"/>
              </a:rPr>
              <a:t>your </a:t>
            </a:r>
            <a:r>
              <a:rPr lang="en-US" sz="1000" dirty="0" smtClean="0">
                <a:ea typeface="Calibri"/>
                <a:cs typeface="Times New Roman"/>
              </a:rPr>
              <a:t>CD request </a:t>
            </a:r>
            <a:r>
              <a:rPr lang="en-US" sz="1000" dirty="0">
                <a:ea typeface="Calibri"/>
                <a:cs typeface="Times New Roman"/>
              </a:rPr>
              <a:t>(and mailing </a:t>
            </a:r>
            <a:r>
              <a:rPr lang="en-US" sz="1000" dirty="0" smtClean="0">
                <a:ea typeface="Calibri"/>
                <a:cs typeface="Times New Roman"/>
              </a:rPr>
              <a:t>address) to:</a:t>
            </a:r>
          </a:p>
          <a:p>
            <a:r>
              <a:rPr lang="en-US" sz="1000" dirty="0" smtClean="0">
                <a:ea typeface="Calibri"/>
                <a:cs typeface="Times New Roman"/>
              </a:rPr>
              <a:t> </a:t>
            </a:r>
            <a:r>
              <a:rPr lang="en-US" sz="1000" u="sng" dirty="0" smtClean="0">
                <a:solidFill>
                  <a:srgbClr val="003399"/>
                </a:solidFill>
                <a:ea typeface="Calibri"/>
                <a:cs typeface="Times New Roman"/>
                <a:hlinkClick r:id="rId4"/>
              </a:rPr>
              <a:t>ERDC-JAT@usace.army.mil</a:t>
            </a:r>
            <a:r>
              <a:rPr lang="en-US" sz="1000" u="sng" dirty="0" smtClean="0">
                <a:solidFill>
                  <a:srgbClr val="003399"/>
                </a:solidFill>
                <a:ea typeface="Calibri"/>
                <a:cs typeface="Times New Roman"/>
              </a:rPr>
              <a:t> </a:t>
            </a:r>
            <a:r>
              <a:rPr lang="en-US" sz="1000" dirty="0" smtClean="0">
                <a:solidFill>
                  <a:srgbClr val="003399"/>
                </a:solidFill>
                <a:ea typeface="Calibri"/>
                <a:cs typeface="Times New Roman"/>
              </a:rPr>
              <a:t>    </a:t>
            </a:r>
            <a:r>
              <a:rPr lang="en-US" sz="1000" b="1" dirty="0" smtClean="0">
                <a:ea typeface="Calibri"/>
                <a:cs typeface="Times New Roman"/>
              </a:rPr>
              <a:t>OR </a:t>
            </a:r>
            <a:r>
              <a:rPr lang="en-US" sz="1000" dirty="0" smtClean="0">
                <a:ea typeface="Calibri"/>
                <a:cs typeface="Times New Roman"/>
              </a:rPr>
              <a:t>  </a:t>
            </a:r>
            <a:r>
              <a:rPr lang="en-US" sz="1000" dirty="0">
                <a:ea typeface="Calibri"/>
                <a:cs typeface="Times New Roman"/>
              </a:rPr>
              <a:t>Order the JAT </a:t>
            </a:r>
            <a:r>
              <a:rPr lang="en-US" sz="1000" dirty="0" smtClean="0">
                <a:ea typeface="Calibri"/>
                <a:cs typeface="Times New Roman"/>
              </a:rPr>
              <a:t>CD online </a:t>
            </a:r>
            <a:r>
              <a:rPr lang="en-US" sz="1000" dirty="0">
                <a:ea typeface="Calibri"/>
                <a:cs typeface="Times New Roman"/>
              </a:rPr>
              <a:t>using the </a:t>
            </a:r>
            <a:r>
              <a:rPr lang="en-US" sz="1000" b="1" u="sng" dirty="0">
                <a:solidFill>
                  <a:srgbClr val="FF0000"/>
                </a:solidFill>
                <a:ea typeface="Calibri"/>
                <a:cs typeface="Times New Roman"/>
              </a:rPr>
              <a:t>PRODUCTS</a:t>
            </a:r>
            <a:r>
              <a:rPr lang="en-US" sz="1000" dirty="0">
                <a:ea typeface="Calibri"/>
                <a:cs typeface="Times New Roman"/>
              </a:rPr>
              <a:t> Tab on the </a:t>
            </a:r>
            <a:r>
              <a:rPr lang="en-US" sz="1000" dirty="0" smtClean="0">
                <a:ea typeface="Calibri"/>
                <a:cs typeface="Times New Roman"/>
              </a:rPr>
              <a:t>Force Protection </a:t>
            </a:r>
            <a:r>
              <a:rPr lang="en-US" sz="1000" dirty="0">
                <a:ea typeface="Calibri"/>
                <a:cs typeface="Times New Roman"/>
              </a:rPr>
              <a:t>Portal Home </a:t>
            </a:r>
            <a:r>
              <a:rPr lang="en-US" sz="1000" dirty="0" smtClean="0">
                <a:ea typeface="Calibri"/>
                <a:cs typeface="Times New Roman"/>
              </a:rPr>
              <a:t>Page.</a:t>
            </a:r>
            <a:endParaRPr lang="en-US" sz="1000" dirty="0"/>
          </a:p>
        </p:txBody>
      </p:sp>
      <p:cxnSp>
        <p:nvCxnSpPr>
          <p:cNvPr id="1027" name="AutoShape 3"/>
          <p:cNvCxnSpPr>
            <a:cxnSpLocks noChangeShapeType="1"/>
          </p:cNvCxnSpPr>
          <p:nvPr/>
        </p:nvCxnSpPr>
        <p:spPr bwMode="auto">
          <a:xfrm flipV="1">
            <a:off x="3733800" y="6400800"/>
            <a:ext cx="1371600" cy="381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58674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AutoShape 3"/>
          <p:cNvCxnSpPr>
            <a:cxnSpLocks noChangeShapeType="1"/>
          </p:cNvCxnSpPr>
          <p:nvPr/>
        </p:nvCxnSpPr>
        <p:spPr bwMode="auto">
          <a:xfrm flipV="1">
            <a:off x="6096000" y="5905500"/>
            <a:ext cx="990600" cy="2667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05400" y="3581400"/>
            <a:ext cx="2743200" cy="1447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381000" y="990600"/>
            <a:ext cx="4419600" cy="1077218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Force Protection Portal Updates: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en-US" sz="1000" dirty="0" smtClean="0"/>
              <a:t>Over 80 new and updated references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en-US" sz="1000" dirty="0" smtClean="0"/>
              <a:t>New JAT Guide v4.07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en-US" sz="1000" dirty="0" smtClean="0"/>
              <a:t>New downloadable Deployed Force-Risk Management Tool (both the interactive version and the Manual Version worksheets)</a:t>
            </a:r>
          </a:p>
          <a:p>
            <a:pPr marL="228600" indent="-228600"/>
            <a:endParaRPr lang="en-US" sz="1000" dirty="0"/>
          </a:p>
        </p:txBody>
      </p:sp>
      <p:sp>
        <p:nvSpPr>
          <p:cNvPr id="14" name="Oval 13"/>
          <p:cNvSpPr/>
          <p:nvPr/>
        </p:nvSpPr>
        <p:spPr>
          <a:xfrm>
            <a:off x="6248400" y="1371600"/>
            <a:ext cx="762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 flipH="1">
            <a:off x="6096000" y="1676400"/>
            <a:ext cx="381000" cy="20193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pic>
        <p:nvPicPr>
          <p:cNvPr id="15" name="Picture 14" descr="JATCDCover4_07_21SEP2015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10400" y="4876800"/>
            <a:ext cx="1915886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61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Times New Roman</vt:lpstr>
      <vt:lpstr>Wingdings</vt:lpstr>
      <vt:lpstr>Office Theme</vt:lpstr>
      <vt:lpstr>PowerPoint Presentation</vt:lpstr>
    </vt:vector>
  </TitlesOfParts>
  <Company>USACE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u4gvjel9</dc:creator>
  <cp:lastModifiedBy>McMahan, Curtis S CTR USA TRADOC</cp:lastModifiedBy>
  <cp:revision>47</cp:revision>
  <dcterms:created xsi:type="dcterms:W3CDTF">2015-09-21T19:21:31Z</dcterms:created>
  <dcterms:modified xsi:type="dcterms:W3CDTF">2015-09-29T11:26:17Z</dcterms:modified>
</cp:coreProperties>
</file>