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8" r:id="rId2"/>
    <p:sldId id="259" r:id="rId3"/>
    <p:sldId id="260" r:id="rId4"/>
  </p:sldIdLst>
  <p:sldSz cx="9144000" cy="6858000" type="letter"/>
  <p:notesSz cx="6881813" cy="9296400"/>
  <p:defaultTextStyle>
    <a:defPPr>
      <a:defRPr lang="en-US"/>
    </a:defPPr>
    <a:lvl1pPr algn="l" defTabSz="913687" rtl="0" fontAlgn="base">
      <a:spcBef>
        <a:spcPct val="0"/>
      </a:spcBef>
      <a:spcAft>
        <a:spcPct val="0"/>
      </a:spcAft>
      <a:defRPr sz="1800" kern="1200">
        <a:solidFill>
          <a:schemeClr val="tx1"/>
        </a:solidFill>
        <a:latin typeface="Arial" charset="0"/>
        <a:ea typeface="+mn-ea"/>
        <a:cs typeface="Arial" charset="0"/>
      </a:defRPr>
    </a:lvl1pPr>
    <a:lvl2pPr marL="456843" indent="-280239" algn="l" defTabSz="913687" rtl="0" fontAlgn="base">
      <a:spcBef>
        <a:spcPct val="0"/>
      </a:spcBef>
      <a:spcAft>
        <a:spcPct val="0"/>
      </a:spcAft>
      <a:defRPr sz="1800" kern="1200">
        <a:solidFill>
          <a:schemeClr val="tx1"/>
        </a:solidFill>
        <a:latin typeface="Arial" charset="0"/>
        <a:ea typeface="+mn-ea"/>
        <a:cs typeface="Arial" charset="0"/>
      </a:defRPr>
    </a:lvl2pPr>
    <a:lvl3pPr marL="913687" indent="-560477" algn="l" defTabSz="913687" rtl="0" fontAlgn="base">
      <a:spcBef>
        <a:spcPct val="0"/>
      </a:spcBef>
      <a:spcAft>
        <a:spcPct val="0"/>
      </a:spcAft>
      <a:defRPr sz="1800" kern="1200">
        <a:solidFill>
          <a:schemeClr val="tx1"/>
        </a:solidFill>
        <a:latin typeface="Arial" charset="0"/>
        <a:ea typeface="+mn-ea"/>
        <a:cs typeface="Arial" charset="0"/>
      </a:defRPr>
    </a:lvl3pPr>
    <a:lvl4pPr marL="1371144" indent="-841329" algn="l" defTabSz="913687" rtl="0" fontAlgn="base">
      <a:spcBef>
        <a:spcPct val="0"/>
      </a:spcBef>
      <a:spcAft>
        <a:spcPct val="0"/>
      </a:spcAft>
      <a:defRPr sz="1800" kern="1200">
        <a:solidFill>
          <a:schemeClr val="tx1"/>
        </a:solidFill>
        <a:latin typeface="Arial" charset="0"/>
        <a:ea typeface="+mn-ea"/>
        <a:cs typeface="Arial" charset="0"/>
      </a:defRPr>
    </a:lvl4pPr>
    <a:lvl5pPr marL="1827988" indent="-1121567" algn="l" defTabSz="913687" rtl="0" fontAlgn="base">
      <a:spcBef>
        <a:spcPct val="0"/>
      </a:spcBef>
      <a:spcAft>
        <a:spcPct val="0"/>
      </a:spcAft>
      <a:defRPr sz="1800" kern="1200">
        <a:solidFill>
          <a:schemeClr val="tx1"/>
        </a:solidFill>
        <a:latin typeface="Arial" charset="0"/>
        <a:ea typeface="+mn-ea"/>
        <a:cs typeface="Arial" charset="0"/>
      </a:defRPr>
    </a:lvl5pPr>
    <a:lvl6pPr marL="883027" algn="l" defTabSz="353211" rtl="0" eaLnBrk="1" latinLnBrk="0" hangingPunct="1">
      <a:defRPr sz="1800" kern="1200">
        <a:solidFill>
          <a:schemeClr val="tx1"/>
        </a:solidFill>
        <a:latin typeface="Arial" charset="0"/>
        <a:ea typeface="+mn-ea"/>
        <a:cs typeface="Arial" charset="0"/>
      </a:defRPr>
    </a:lvl6pPr>
    <a:lvl7pPr marL="1059632" algn="l" defTabSz="353211" rtl="0" eaLnBrk="1" latinLnBrk="0" hangingPunct="1">
      <a:defRPr sz="1800" kern="1200">
        <a:solidFill>
          <a:schemeClr val="tx1"/>
        </a:solidFill>
        <a:latin typeface="Arial" charset="0"/>
        <a:ea typeface="+mn-ea"/>
        <a:cs typeface="Arial" charset="0"/>
      </a:defRPr>
    </a:lvl7pPr>
    <a:lvl8pPr marL="1236238" algn="l" defTabSz="353211" rtl="0" eaLnBrk="1" latinLnBrk="0" hangingPunct="1">
      <a:defRPr sz="1800" kern="1200">
        <a:solidFill>
          <a:schemeClr val="tx1"/>
        </a:solidFill>
        <a:latin typeface="Arial" charset="0"/>
        <a:ea typeface="+mn-ea"/>
        <a:cs typeface="Arial" charset="0"/>
      </a:defRPr>
    </a:lvl8pPr>
    <a:lvl9pPr marL="1412843" algn="l" defTabSz="353211" rtl="0" eaLnBrk="1" latinLnBrk="0" hangingPunct="1">
      <a:defRPr sz="1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63" autoAdjust="0"/>
  </p:normalViewPr>
  <p:slideViewPr>
    <p:cSldViewPr>
      <p:cViewPr varScale="1">
        <p:scale>
          <a:sx n="106" d="100"/>
          <a:sy n="106" d="100"/>
        </p:scale>
        <p:origin x="-112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91B13EF-7B37-4B6B-9217-3826C8245DEC}" type="datetimeFigureOut">
              <a:rPr lang="en-US" smtClean="0"/>
              <a:pPr/>
              <a:t>10/4/2012</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C453771-B6F1-4E5F-B740-6F133EEB6B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353211" rtl="0" eaLnBrk="1" latinLnBrk="0" hangingPunct="1">
      <a:defRPr sz="500" kern="1200">
        <a:solidFill>
          <a:schemeClr val="tx1"/>
        </a:solidFill>
        <a:latin typeface="+mn-lt"/>
        <a:ea typeface="+mn-ea"/>
        <a:cs typeface="+mn-cs"/>
      </a:defRPr>
    </a:lvl1pPr>
    <a:lvl2pPr marL="176605" algn="l" defTabSz="353211" rtl="0" eaLnBrk="1" latinLnBrk="0" hangingPunct="1">
      <a:defRPr sz="500" kern="1200">
        <a:solidFill>
          <a:schemeClr val="tx1"/>
        </a:solidFill>
        <a:latin typeface="+mn-lt"/>
        <a:ea typeface="+mn-ea"/>
        <a:cs typeface="+mn-cs"/>
      </a:defRPr>
    </a:lvl2pPr>
    <a:lvl3pPr marL="353211" algn="l" defTabSz="353211" rtl="0" eaLnBrk="1" latinLnBrk="0" hangingPunct="1">
      <a:defRPr sz="500" kern="1200">
        <a:solidFill>
          <a:schemeClr val="tx1"/>
        </a:solidFill>
        <a:latin typeface="+mn-lt"/>
        <a:ea typeface="+mn-ea"/>
        <a:cs typeface="+mn-cs"/>
      </a:defRPr>
    </a:lvl3pPr>
    <a:lvl4pPr marL="529816" algn="l" defTabSz="353211" rtl="0" eaLnBrk="1" latinLnBrk="0" hangingPunct="1">
      <a:defRPr sz="500" kern="1200">
        <a:solidFill>
          <a:schemeClr val="tx1"/>
        </a:solidFill>
        <a:latin typeface="+mn-lt"/>
        <a:ea typeface="+mn-ea"/>
        <a:cs typeface="+mn-cs"/>
      </a:defRPr>
    </a:lvl4pPr>
    <a:lvl5pPr marL="706421" algn="l" defTabSz="353211" rtl="0" eaLnBrk="1" latinLnBrk="0" hangingPunct="1">
      <a:defRPr sz="500" kern="1200">
        <a:solidFill>
          <a:schemeClr val="tx1"/>
        </a:solidFill>
        <a:latin typeface="+mn-lt"/>
        <a:ea typeface="+mn-ea"/>
        <a:cs typeface="+mn-cs"/>
      </a:defRPr>
    </a:lvl5pPr>
    <a:lvl6pPr marL="883027" algn="l" defTabSz="353211" rtl="0" eaLnBrk="1" latinLnBrk="0" hangingPunct="1">
      <a:defRPr sz="500" kern="1200">
        <a:solidFill>
          <a:schemeClr val="tx1"/>
        </a:solidFill>
        <a:latin typeface="+mn-lt"/>
        <a:ea typeface="+mn-ea"/>
        <a:cs typeface="+mn-cs"/>
      </a:defRPr>
    </a:lvl6pPr>
    <a:lvl7pPr marL="1059632" algn="l" defTabSz="353211" rtl="0" eaLnBrk="1" latinLnBrk="0" hangingPunct="1">
      <a:defRPr sz="500" kern="1200">
        <a:solidFill>
          <a:schemeClr val="tx1"/>
        </a:solidFill>
        <a:latin typeface="+mn-lt"/>
        <a:ea typeface="+mn-ea"/>
        <a:cs typeface="+mn-cs"/>
      </a:defRPr>
    </a:lvl7pPr>
    <a:lvl8pPr marL="1236238" algn="l" defTabSz="353211" rtl="0" eaLnBrk="1" latinLnBrk="0" hangingPunct="1">
      <a:defRPr sz="500" kern="1200">
        <a:solidFill>
          <a:schemeClr val="tx1"/>
        </a:solidFill>
        <a:latin typeface="+mn-lt"/>
        <a:ea typeface="+mn-ea"/>
        <a:cs typeface="+mn-cs"/>
      </a:defRPr>
    </a:lvl8pPr>
    <a:lvl9pPr marL="1412843" algn="l" defTabSz="353211" rtl="0" eaLnBrk="1" latinLnBrk="0" hangingPunct="1">
      <a:defRPr sz="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28" indent="0" algn="ctr">
              <a:buNone/>
              <a:defRPr>
                <a:solidFill>
                  <a:schemeClr val="tx1">
                    <a:tint val="75000"/>
                  </a:schemeClr>
                </a:solidFill>
              </a:defRPr>
            </a:lvl4pPr>
            <a:lvl5pPr marL="1828572" indent="0" algn="ctr">
              <a:buNone/>
              <a:defRPr>
                <a:solidFill>
                  <a:schemeClr val="tx1">
                    <a:tint val="75000"/>
                  </a:schemeClr>
                </a:solidFill>
              </a:defRPr>
            </a:lvl5pPr>
            <a:lvl6pPr marL="2285714"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4A04D7-216C-4558-AA47-439FEC0A77F8}" type="datetimeFigureOut">
              <a:rPr lang="en-US"/>
              <a:pPr>
                <a:defRPr/>
              </a:pPr>
              <a:t>10/4/2012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5C214C-4F68-460A-B050-F0B4837EC9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F806BB-953E-43F8-A5AB-90C79247C8C6}" type="datetimeFigureOut">
              <a:rPr lang="en-US"/>
              <a:pPr>
                <a:defRPr/>
              </a:pPr>
              <a:t>10/4/2012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EAB567-E334-40B4-98EA-9D2994C6CD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728490" y="293688"/>
            <a:ext cx="7673975" cy="6240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04977" y="293688"/>
            <a:ext cx="22871113" cy="6240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E05787-C06F-42F2-AB2D-9BB5203F8B95}" type="datetimeFigureOut">
              <a:rPr lang="en-US"/>
              <a:pPr>
                <a:defRPr/>
              </a:pPr>
              <a:t>10/4/2012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73D340-38C7-4A0B-9EB4-6F0F5E7FD8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7D3617-3602-4384-952C-A0D2101DE032}" type="datetimeFigureOut">
              <a:rPr lang="en-US"/>
              <a:pPr>
                <a:defRPr/>
              </a:pPr>
              <a:t>10/4/2012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F292F1-9264-4126-B687-E9AA709ABCB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2" indent="0">
              <a:buNone/>
              <a:defRPr sz="1800">
                <a:solidFill>
                  <a:schemeClr val="tx1">
                    <a:tint val="75000"/>
                  </a:schemeClr>
                </a:solidFill>
              </a:defRPr>
            </a:lvl2pPr>
            <a:lvl3pPr marL="914286" indent="0">
              <a:buNone/>
              <a:defRPr sz="1600">
                <a:solidFill>
                  <a:schemeClr val="tx1">
                    <a:tint val="75000"/>
                  </a:schemeClr>
                </a:solidFill>
              </a:defRPr>
            </a:lvl3pPr>
            <a:lvl4pPr marL="1371428" indent="0">
              <a:buNone/>
              <a:defRPr sz="1400">
                <a:solidFill>
                  <a:schemeClr val="tx1">
                    <a:tint val="75000"/>
                  </a:schemeClr>
                </a:solidFill>
              </a:defRPr>
            </a:lvl4pPr>
            <a:lvl5pPr marL="1828572" indent="0">
              <a:buNone/>
              <a:defRPr sz="1400">
                <a:solidFill>
                  <a:schemeClr val="tx1">
                    <a:tint val="75000"/>
                  </a:schemeClr>
                </a:solidFill>
              </a:defRPr>
            </a:lvl5pPr>
            <a:lvl6pPr marL="2285714" indent="0">
              <a:buNone/>
              <a:defRPr sz="1400">
                <a:solidFill>
                  <a:schemeClr val="tx1">
                    <a:tint val="75000"/>
                  </a:schemeClr>
                </a:solidFill>
              </a:defRPr>
            </a:lvl6pPr>
            <a:lvl7pPr marL="2742858" indent="0">
              <a:buNone/>
              <a:defRPr sz="1400">
                <a:solidFill>
                  <a:schemeClr val="tx1">
                    <a:tint val="75000"/>
                  </a:schemeClr>
                </a:solidFill>
              </a:defRPr>
            </a:lvl7pPr>
            <a:lvl8pPr marL="3200000" indent="0">
              <a:buNone/>
              <a:defRPr sz="1400">
                <a:solidFill>
                  <a:schemeClr val="tx1">
                    <a:tint val="75000"/>
                  </a:schemeClr>
                </a:solidFill>
              </a:defRPr>
            </a:lvl8pPr>
            <a:lvl9pPr marL="365714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90838A-279D-40D5-9EE4-79DA6D1CF584}" type="datetimeFigureOut">
              <a:rPr lang="en-US"/>
              <a:pPr>
                <a:defRPr/>
              </a:pPr>
              <a:t>10/4/2012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CD4246-AAB6-4A67-9BD0-25525027B2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04975" y="1706563"/>
            <a:ext cx="15271750"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129125" y="1706563"/>
            <a:ext cx="15273338"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30AEAC-52B2-4E98-A95E-1627B470DABB}" type="datetimeFigureOut">
              <a:rPr lang="en-US"/>
              <a:pPr>
                <a:defRPr/>
              </a:pPr>
              <a:t>10/4/2012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8F5810-5276-432C-BA38-EB26800449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142" indent="0">
              <a:buNone/>
              <a:defRPr sz="2000" b="1"/>
            </a:lvl2pPr>
            <a:lvl3pPr marL="914286" indent="0">
              <a:buNone/>
              <a:defRPr sz="18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42" indent="0">
              <a:buNone/>
              <a:defRPr sz="2000" b="1"/>
            </a:lvl2pPr>
            <a:lvl3pPr marL="914286" indent="0">
              <a:buNone/>
              <a:defRPr sz="1800" b="1"/>
            </a:lvl3pPr>
            <a:lvl4pPr marL="1371428" indent="0">
              <a:buNone/>
              <a:defRPr sz="1600" b="1"/>
            </a:lvl4pPr>
            <a:lvl5pPr marL="1828572" indent="0">
              <a:buNone/>
              <a:defRPr sz="1600" b="1"/>
            </a:lvl5pPr>
            <a:lvl6pPr marL="2285714" indent="0">
              <a:buNone/>
              <a:defRPr sz="1600" b="1"/>
            </a:lvl6pPr>
            <a:lvl7pPr marL="2742858" indent="0">
              <a:buNone/>
              <a:defRPr sz="1600" b="1"/>
            </a:lvl7pPr>
            <a:lvl8pPr marL="3200000" indent="0">
              <a:buNone/>
              <a:defRPr sz="1600" b="1"/>
            </a:lvl8pPr>
            <a:lvl9pPr marL="365714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C860D2-A454-4CD2-8947-BCF3893B8089}" type="datetimeFigureOut">
              <a:rPr lang="en-US"/>
              <a:pPr>
                <a:defRPr/>
              </a:pPr>
              <a:t>10/4/2012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CA5D8C-EA6B-44F3-869B-464E5BD21E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67D1D4-63CE-4760-A03A-D6D7B3F3EAB9}" type="datetimeFigureOut">
              <a:rPr lang="en-US"/>
              <a:pPr>
                <a:defRPr/>
              </a:pPr>
              <a:t>10/4/2012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4599D6-FC88-4201-93E0-BED9E6BC98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C74F75-A87D-4FE5-A760-D24894E04233}" type="datetimeFigureOut">
              <a:rPr lang="en-US"/>
              <a:pPr>
                <a:defRPr/>
              </a:pPr>
              <a:t>10/4/2012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54E74A-A5BC-4788-86B0-8BBC6BB14B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42" indent="0">
              <a:buNone/>
              <a:defRPr sz="1200"/>
            </a:lvl2pPr>
            <a:lvl3pPr marL="914286" indent="0">
              <a:buNone/>
              <a:defRPr sz="1000"/>
            </a:lvl3pPr>
            <a:lvl4pPr marL="1371428" indent="0">
              <a:buNone/>
              <a:defRPr sz="900"/>
            </a:lvl4pPr>
            <a:lvl5pPr marL="1828572" indent="0">
              <a:buNone/>
              <a:defRPr sz="900"/>
            </a:lvl5pPr>
            <a:lvl6pPr marL="2285714" indent="0">
              <a:buNone/>
              <a:defRPr sz="900"/>
            </a:lvl6pPr>
            <a:lvl7pPr marL="2742858"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1FFE7-1F73-4366-900F-7D24BEAD94F7}" type="datetimeFigureOut">
              <a:rPr lang="en-US"/>
              <a:pPr>
                <a:defRPr/>
              </a:pPr>
              <a:t>10/4/2012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A6249-3C17-4DB9-9292-28F54C977B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2" indent="0">
              <a:buNone/>
              <a:defRPr sz="2800"/>
            </a:lvl2pPr>
            <a:lvl3pPr marL="914286" indent="0">
              <a:buNone/>
              <a:defRPr sz="2400"/>
            </a:lvl3pPr>
            <a:lvl4pPr marL="1371428" indent="0">
              <a:buNone/>
              <a:defRPr sz="2000"/>
            </a:lvl4pPr>
            <a:lvl5pPr marL="1828572" indent="0">
              <a:buNone/>
              <a:defRPr sz="2000"/>
            </a:lvl5pPr>
            <a:lvl6pPr marL="2285714" indent="0">
              <a:buNone/>
              <a:defRPr sz="2000"/>
            </a:lvl6pPr>
            <a:lvl7pPr marL="2742858" indent="0">
              <a:buNone/>
              <a:defRPr sz="2000"/>
            </a:lvl7pPr>
            <a:lvl8pPr marL="3200000" indent="0">
              <a:buNone/>
              <a:defRPr sz="2000"/>
            </a:lvl8pPr>
            <a:lvl9pPr marL="3657143"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42" indent="0">
              <a:buNone/>
              <a:defRPr sz="1200"/>
            </a:lvl2pPr>
            <a:lvl3pPr marL="914286" indent="0">
              <a:buNone/>
              <a:defRPr sz="1000"/>
            </a:lvl3pPr>
            <a:lvl4pPr marL="1371428" indent="0">
              <a:buNone/>
              <a:defRPr sz="900"/>
            </a:lvl4pPr>
            <a:lvl5pPr marL="1828572" indent="0">
              <a:buNone/>
              <a:defRPr sz="900"/>
            </a:lvl5pPr>
            <a:lvl6pPr marL="2285714" indent="0">
              <a:buNone/>
              <a:defRPr sz="900"/>
            </a:lvl6pPr>
            <a:lvl7pPr marL="2742858" indent="0">
              <a:buNone/>
              <a:defRPr sz="900"/>
            </a:lvl7pPr>
            <a:lvl8pPr marL="3200000" indent="0">
              <a:buNone/>
              <a:defRPr sz="900"/>
            </a:lvl8pPr>
            <a:lvl9pPr marL="365714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FF41F9-C290-4008-B658-483F3C36E39A}" type="datetimeFigureOut">
              <a:rPr lang="en-US"/>
              <a:pPr>
                <a:defRPr/>
              </a:pPr>
              <a:t>10/4/2012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A7C8A7-D60B-44EB-A26C-1E8D92DA90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095" y="275333"/>
            <a:ext cx="8229813" cy="1143000"/>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095" y="1599904"/>
            <a:ext cx="8229813" cy="45258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095" y="6356450"/>
            <a:ext cx="2133529" cy="364628"/>
          </a:xfrm>
          <a:prstGeom prst="rect">
            <a:avLst/>
          </a:prstGeom>
        </p:spPr>
        <p:txBody>
          <a:bodyPr vert="horz" lIns="91428" tIns="45714" rIns="91428" bIns="45714" rtlCol="0" anchor="ctr"/>
          <a:lstStyle>
            <a:lvl1pPr algn="l" defTabSz="914286" fontAlgn="auto">
              <a:spcBef>
                <a:spcPts val="0"/>
              </a:spcBef>
              <a:spcAft>
                <a:spcPts val="0"/>
              </a:spcAft>
              <a:defRPr sz="1200">
                <a:solidFill>
                  <a:schemeClr val="tx1">
                    <a:tint val="75000"/>
                  </a:schemeClr>
                </a:solidFill>
                <a:latin typeface="+mn-lt"/>
                <a:cs typeface="+mn-cs"/>
              </a:defRPr>
            </a:lvl1pPr>
          </a:lstStyle>
          <a:p>
            <a:pPr>
              <a:defRPr/>
            </a:pPr>
            <a:fld id="{ACF76189-D47C-4CCC-B7A2-31FCF9DB18E2}" type="datetimeFigureOut">
              <a:rPr lang="en-US"/>
              <a:pPr>
                <a:defRPr/>
              </a:pPr>
              <a:t>10/4/2012</a:t>
            </a:fld>
            <a:endParaRPr lang="en-US"/>
          </a:p>
        </p:txBody>
      </p:sp>
      <p:sp>
        <p:nvSpPr>
          <p:cNvPr id="5" name="Footer Placeholder 4"/>
          <p:cNvSpPr>
            <a:spLocks noGrp="1"/>
          </p:cNvSpPr>
          <p:nvPr>
            <p:ph type="ftr" sz="quarter" idx="3"/>
          </p:nvPr>
        </p:nvSpPr>
        <p:spPr>
          <a:xfrm>
            <a:off x="3124324" y="6356450"/>
            <a:ext cx="2895352" cy="364628"/>
          </a:xfrm>
          <a:prstGeom prst="rect">
            <a:avLst/>
          </a:prstGeom>
        </p:spPr>
        <p:txBody>
          <a:bodyPr vert="horz" lIns="91428" tIns="45714" rIns="91428" bIns="45714" rtlCol="0" anchor="ctr"/>
          <a:lstStyle>
            <a:lvl1pPr algn="ctr" defTabSz="914286"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378" y="6356450"/>
            <a:ext cx="2133529" cy="364628"/>
          </a:xfrm>
          <a:prstGeom prst="rect">
            <a:avLst/>
          </a:prstGeom>
        </p:spPr>
        <p:txBody>
          <a:bodyPr vert="horz" lIns="91428" tIns="45714" rIns="91428" bIns="45714" rtlCol="0" anchor="ctr"/>
          <a:lstStyle>
            <a:lvl1pPr algn="r" defTabSz="914286" fontAlgn="auto">
              <a:spcBef>
                <a:spcPts val="0"/>
              </a:spcBef>
              <a:spcAft>
                <a:spcPts val="0"/>
              </a:spcAft>
              <a:defRPr sz="1200">
                <a:solidFill>
                  <a:schemeClr val="tx1">
                    <a:tint val="75000"/>
                  </a:schemeClr>
                </a:solidFill>
                <a:latin typeface="+mn-lt"/>
                <a:cs typeface="+mn-cs"/>
              </a:defRPr>
            </a:lvl1pPr>
          </a:lstStyle>
          <a:p>
            <a:pPr>
              <a:defRPr/>
            </a:pPr>
            <a:fld id="{4C782BFA-D019-4695-998D-84A957AE91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687" rtl="0" eaLnBrk="0" fontAlgn="base" hangingPunct="0">
        <a:spcBef>
          <a:spcPct val="0"/>
        </a:spcBef>
        <a:spcAft>
          <a:spcPct val="0"/>
        </a:spcAft>
        <a:defRPr sz="4400" kern="1200">
          <a:solidFill>
            <a:schemeClr val="tx1"/>
          </a:solidFill>
          <a:latin typeface="+mj-lt"/>
          <a:ea typeface="+mj-ea"/>
          <a:cs typeface="+mj-cs"/>
        </a:defRPr>
      </a:lvl1pPr>
      <a:lvl2pPr algn="ctr" defTabSz="913687" rtl="0" eaLnBrk="0" fontAlgn="base" hangingPunct="0">
        <a:spcBef>
          <a:spcPct val="0"/>
        </a:spcBef>
        <a:spcAft>
          <a:spcPct val="0"/>
        </a:spcAft>
        <a:defRPr sz="4400">
          <a:solidFill>
            <a:schemeClr val="tx1"/>
          </a:solidFill>
          <a:latin typeface="Calibri" pitchFamily="34" charset="0"/>
        </a:defRPr>
      </a:lvl2pPr>
      <a:lvl3pPr algn="ctr" defTabSz="913687" rtl="0" eaLnBrk="0" fontAlgn="base" hangingPunct="0">
        <a:spcBef>
          <a:spcPct val="0"/>
        </a:spcBef>
        <a:spcAft>
          <a:spcPct val="0"/>
        </a:spcAft>
        <a:defRPr sz="4400">
          <a:solidFill>
            <a:schemeClr val="tx1"/>
          </a:solidFill>
          <a:latin typeface="Calibri" pitchFamily="34" charset="0"/>
        </a:defRPr>
      </a:lvl3pPr>
      <a:lvl4pPr algn="ctr" defTabSz="913687" rtl="0" eaLnBrk="0" fontAlgn="base" hangingPunct="0">
        <a:spcBef>
          <a:spcPct val="0"/>
        </a:spcBef>
        <a:spcAft>
          <a:spcPct val="0"/>
        </a:spcAft>
        <a:defRPr sz="4400">
          <a:solidFill>
            <a:schemeClr val="tx1"/>
          </a:solidFill>
          <a:latin typeface="Calibri" pitchFamily="34" charset="0"/>
        </a:defRPr>
      </a:lvl4pPr>
      <a:lvl5pPr algn="ctr" defTabSz="913687" rtl="0" eaLnBrk="0" fontAlgn="base" hangingPunct="0">
        <a:spcBef>
          <a:spcPct val="0"/>
        </a:spcBef>
        <a:spcAft>
          <a:spcPct val="0"/>
        </a:spcAft>
        <a:defRPr sz="4400">
          <a:solidFill>
            <a:schemeClr val="tx1"/>
          </a:solidFill>
          <a:latin typeface="Calibri" pitchFamily="34" charset="0"/>
        </a:defRPr>
      </a:lvl5pPr>
      <a:lvl6pPr marL="176605" algn="ctr" defTabSz="913687" rtl="0" fontAlgn="base">
        <a:spcBef>
          <a:spcPct val="0"/>
        </a:spcBef>
        <a:spcAft>
          <a:spcPct val="0"/>
        </a:spcAft>
        <a:defRPr sz="4400">
          <a:solidFill>
            <a:schemeClr val="tx1"/>
          </a:solidFill>
          <a:latin typeface="Calibri" pitchFamily="34" charset="0"/>
        </a:defRPr>
      </a:lvl6pPr>
      <a:lvl7pPr marL="353211" algn="ctr" defTabSz="913687" rtl="0" fontAlgn="base">
        <a:spcBef>
          <a:spcPct val="0"/>
        </a:spcBef>
        <a:spcAft>
          <a:spcPct val="0"/>
        </a:spcAft>
        <a:defRPr sz="4400">
          <a:solidFill>
            <a:schemeClr val="tx1"/>
          </a:solidFill>
          <a:latin typeface="Calibri" pitchFamily="34" charset="0"/>
        </a:defRPr>
      </a:lvl7pPr>
      <a:lvl8pPr marL="529816" algn="ctr" defTabSz="913687" rtl="0" fontAlgn="base">
        <a:spcBef>
          <a:spcPct val="0"/>
        </a:spcBef>
        <a:spcAft>
          <a:spcPct val="0"/>
        </a:spcAft>
        <a:defRPr sz="4400">
          <a:solidFill>
            <a:schemeClr val="tx1"/>
          </a:solidFill>
          <a:latin typeface="Calibri" pitchFamily="34" charset="0"/>
        </a:defRPr>
      </a:lvl8pPr>
      <a:lvl9pPr marL="706421" algn="ctr" defTabSz="913687" rtl="0" fontAlgn="base">
        <a:spcBef>
          <a:spcPct val="0"/>
        </a:spcBef>
        <a:spcAft>
          <a:spcPct val="0"/>
        </a:spcAft>
        <a:defRPr sz="4400">
          <a:solidFill>
            <a:schemeClr val="tx1"/>
          </a:solidFill>
          <a:latin typeface="Calibri" pitchFamily="34" charset="0"/>
        </a:defRPr>
      </a:lvl9pPr>
    </p:titleStyle>
    <p:bodyStyle>
      <a:lvl1pPr marL="342787" indent="-342787" algn="l" defTabSz="913687"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601" indent="-285144" algn="l" defTabSz="913687"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416" indent="-228115" algn="l" defTabSz="913687"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873" indent="-228115" algn="l" defTabSz="913687"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716" indent="-228115" algn="l" defTabSz="913687"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86" indent="-228572"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8" indent="-228572"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2"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4" indent="-228572"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2"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oleObject" Target="../embeddings/Microsoft_Office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2982" y="-60960"/>
            <a:ext cx="9054344" cy="3300984"/>
            <a:chOff x="22982" y="625571"/>
            <a:chExt cx="7541484" cy="5241829"/>
          </a:xfrm>
        </p:grpSpPr>
        <p:grpSp>
          <p:nvGrpSpPr>
            <p:cNvPr id="2" name="Group 1"/>
            <p:cNvGrpSpPr/>
            <p:nvPr/>
          </p:nvGrpSpPr>
          <p:grpSpPr>
            <a:xfrm>
              <a:off x="22982" y="625571"/>
              <a:ext cx="7520817" cy="5241829"/>
              <a:chOff x="22983" y="638317"/>
              <a:chExt cx="3006646" cy="4558285"/>
            </a:xfrm>
          </p:grpSpPr>
          <p:sp>
            <p:nvSpPr>
              <p:cNvPr id="3" name="Rectangle 298"/>
              <p:cNvSpPr>
                <a:spLocks noChangeArrowheads="1"/>
              </p:cNvSpPr>
              <p:nvPr/>
            </p:nvSpPr>
            <p:spPr bwMode="auto">
              <a:xfrm>
                <a:off x="2961320" y="876598"/>
                <a:ext cx="6412" cy="30778"/>
              </a:xfrm>
              <a:prstGeom prst="rect">
                <a:avLst/>
              </a:prstGeom>
              <a:noFill/>
              <a:ln w="9525">
                <a:noFill/>
                <a:miter lim="800000"/>
                <a:headEnd/>
                <a:tailEnd/>
              </a:ln>
            </p:spPr>
            <p:txBody>
              <a:bodyPr wrap="none" lIns="0" tIns="0" rIns="0" bIns="0">
                <a:spAutoFit/>
              </a:bodyPr>
              <a:lstStyle/>
              <a:p>
                <a:pPr defTabSz="393683"/>
                <a:r>
                  <a:rPr lang="en-US" sz="200" b="1" dirty="0">
                    <a:solidFill>
                      <a:srgbClr val="000000"/>
                    </a:solidFill>
                  </a:rPr>
                  <a:t> </a:t>
                </a:r>
                <a:endParaRPr lang="en-US" sz="800" dirty="0"/>
              </a:p>
            </p:txBody>
          </p:sp>
          <p:sp>
            <p:nvSpPr>
              <p:cNvPr id="4" name="Rectangle 294"/>
              <p:cNvSpPr>
                <a:spLocks noChangeArrowheads="1"/>
              </p:cNvSpPr>
              <p:nvPr/>
            </p:nvSpPr>
            <p:spPr bwMode="auto">
              <a:xfrm>
                <a:off x="2301428" y="5165824"/>
                <a:ext cx="6412" cy="30778"/>
              </a:xfrm>
              <a:prstGeom prst="rect">
                <a:avLst/>
              </a:prstGeom>
              <a:noFill/>
              <a:ln w="9525">
                <a:noFill/>
                <a:miter lim="800000"/>
                <a:headEnd/>
                <a:tailEnd/>
              </a:ln>
            </p:spPr>
            <p:txBody>
              <a:bodyPr wrap="none" lIns="0" tIns="0" rIns="0" bIns="0">
                <a:spAutoFit/>
              </a:bodyPr>
              <a:lstStyle/>
              <a:p>
                <a:pPr defTabSz="393683"/>
                <a:r>
                  <a:rPr lang="en-US" sz="200" b="1" dirty="0">
                    <a:solidFill>
                      <a:srgbClr val="000000"/>
                    </a:solidFill>
                    <a:latin typeface="Calibri" pitchFamily="34" charset="0"/>
                  </a:rPr>
                  <a:t> </a:t>
                </a:r>
                <a:endParaRPr lang="en-US" sz="800" dirty="0"/>
              </a:p>
            </p:txBody>
          </p:sp>
          <p:sp>
            <p:nvSpPr>
              <p:cNvPr id="5" name="Rectangle 295"/>
              <p:cNvSpPr>
                <a:spLocks noChangeArrowheads="1"/>
              </p:cNvSpPr>
              <p:nvPr/>
            </p:nvSpPr>
            <p:spPr bwMode="auto">
              <a:xfrm>
                <a:off x="2454005" y="964405"/>
                <a:ext cx="475820" cy="255003"/>
              </a:xfrm>
              <a:prstGeom prst="rect">
                <a:avLst/>
              </a:prstGeom>
              <a:noFill/>
              <a:ln w="9525">
                <a:noFill/>
                <a:miter lim="800000"/>
                <a:headEnd/>
                <a:tailEnd/>
              </a:ln>
            </p:spPr>
            <p:txBody>
              <a:bodyPr lIns="0" tIns="0" rIns="0" bIns="0">
                <a:spAutoFit/>
              </a:bodyPr>
              <a:lstStyle/>
              <a:p>
                <a:pPr algn="ctr" defTabSz="393683"/>
                <a:r>
                  <a:rPr lang="en-US" sz="700" b="1" dirty="0">
                    <a:solidFill>
                      <a:srgbClr val="000000"/>
                    </a:solidFill>
                  </a:rPr>
                  <a:t>Risk Estimate Distances</a:t>
                </a:r>
              </a:p>
              <a:p>
                <a:pPr algn="ctr" defTabSz="393683"/>
                <a:r>
                  <a:rPr lang="en-US" sz="500" b="1" i="1" dirty="0">
                    <a:solidFill>
                      <a:srgbClr val="000000"/>
                    </a:solidFill>
                  </a:rPr>
                  <a:t>Reference: FM 3-09.32 (J-FIRE) </a:t>
                </a:r>
                <a:endParaRPr lang="en-US" sz="500" i="1" dirty="0"/>
              </a:p>
            </p:txBody>
          </p:sp>
          <p:sp>
            <p:nvSpPr>
              <p:cNvPr id="6" name="Rectangle 296"/>
              <p:cNvSpPr>
                <a:spLocks noChangeArrowheads="1"/>
              </p:cNvSpPr>
              <p:nvPr/>
            </p:nvSpPr>
            <p:spPr bwMode="auto">
              <a:xfrm>
                <a:off x="2605519" y="876598"/>
                <a:ext cx="6412" cy="30778"/>
              </a:xfrm>
              <a:prstGeom prst="rect">
                <a:avLst/>
              </a:prstGeom>
              <a:noFill/>
              <a:ln w="9525">
                <a:noFill/>
                <a:miter lim="800000"/>
                <a:headEnd/>
                <a:tailEnd/>
              </a:ln>
            </p:spPr>
            <p:txBody>
              <a:bodyPr wrap="none" lIns="0" tIns="0" rIns="0" bIns="0">
                <a:spAutoFit/>
              </a:bodyPr>
              <a:lstStyle/>
              <a:p>
                <a:pPr defTabSz="393683"/>
                <a:r>
                  <a:rPr lang="en-US" sz="200" b="1" dirty="0">
                    <a:solidFill>
                      <a:srgbClr val="000000"/>
                    </a:solidFill>
                  </a:rPr>
                  <a:t> </a:t>
                </a:r>
                <a:endParaRPr lang="en-US" sz="800" dirty="0"/>
              </a:p>
            </p:txBody>
          </p:sp>
          <p:sp>
            <p:nvSpPr>
              <p:cNvPr id="7" name="Rectangle 297"/>
              <p:cNvSpPr>
                <a:spLocks noChangeArrowheads="1"/>
              </p:cNvSpPr>
              <p:nvPr/>
            </p:nvSpPr>
            <p:spPr bwMode="auto">
              <a:xfrm>
                <a:off x="2529338" y="785812"/>
                <a:ext cx="306431" cy="106251"/>
              </a:xfrm>
              <a:prstGeom prst="rect">
                <a:avLst/>
              </a:prstGeom>
              <a:solidFill>
                <a:srgbClr val="FF0000"/>
              </a:solidFill>
              <a:ln w="9525">
                <a:noFill/>
                <a:miter lim="800000"/>
                <a:headEnd/>
                <a:tailEnd/>
              </a:ln>
            </p:spPr>
            <p:txBody>
              <a:bodyPr lIns="0" tIns="0" rIns="0" bIns="0">
                <a:spAutoFit/>
              </a:bodyPr>
              <a:lstStyle/>
              <a:p>
                <a:pPr algn="ctr" defTabSz="393683"/>
                <a:r>
                  <a:rPr lang="en-US" sz="500" b="1" dirty="0">
                    <a:solidFill>
                      <a:schemeClr val="bg1"/>
                    </a:solidFill>
                  </a:rPr>
                  <a:t>FOR COMBAT USE ONLY</a:t>
                </a:r>
                <a:endParaRPr lang="en-US" sz="1400" b="1" dirty="0">
                  <a:solidFill>
                    <a:schemeClr val="bg1"/>
                  </a:solidFill>
                </a:endParaRPr>
              </a:p>
            </p:txBody>
          </p:sp>
          <p:grpSp>
            <p:nvGrpSpPr>
              <p:cNvPr id="8" name="Group 509"/>
              <p:cNvGrpSpPr>
                <a:grpSpLocks/>
              </p:cNvGrpSpPr>
              <p:nvPr/>
            </p:nvGrpSpPr>
            <p:grpSpPr bwMode="auto">
              <a:xfrm>
                <a:off x="2445919" y="4478237"/>
                <a:ext cx="361334" cy="281285"/>
                <a:chOff x="605" y="3162"/>
                <a:chExt cx="893" cy="189"/>
              </a:xfrm>
            </p:grpSpPr>
            <p:sp>
              <p:nvSpPr>
                <p:cNvPr id="23" name="Rectangle 512"/>
                <p:cNvSpPr>
                  <a:spLocks noChangeArrowheads="1"/>
                </p:cNvSpPr>
                <p:nvPr/>
              </p:nvSpPr>
              <p:spPr bwMode="auto">
                <a:xfrm>
                  <a:off x="605" y="3162"/>
                  <a:ext cx="20" cy="21"/>
                </a:xfrm>
                <a:prstGeom prst="rect">
                  <a:avLst/>
                </a:prstGeom>
                <a:noFill/>
                <a:ln w="9525">
                  <a:noFill/>
                  <a:miter lim="800000"/>
                  <a:headEnd/>
                  <a:tailEnd/>
                </a:ln>
              </p:spPr>
              <p:txBody>
                <a:bodyPr wrap="none" lIns="0" tIns="0" rIns="0" bIns="0">
                  <a:spAutoFit/>
                </a:bodyPr>
                <a:lstStyle/>
                <a:p>
                  <a:pPr defTabSz="393683"/>
                  <a:r>
                    <a:rPr lang="en-US" sz="200" dirty="0">
                      <a:solidFill>
                        <a:srgbClr val="000000"/>
                      </a:solidFill>
                      <a:latin typeface="Tahoma" pitchFamily="34" charset="0"/>
                    </a:rPr>
                    <a:t> </a:t>
                  </a:r>
                  <a:endParaRPr lang="en-US" dirty="0"/>
                </a:p>
              </p:txBody>
            </p:sp>
            <p:sp>
              <p:nvSpPr>
                <p:cNvPr id="24" name="Rectangle 513"/>
                <p:cNvSpPr>
                  <a:spLocks noChangeArrowheads="1"/>
                </p:cNvSpPr>
                <p:nvPr/>
              </p:nvSpPr>
              <p:spPr bwMode="auto">
                <a:xfrm>
                  <a:off x="1478" y="3163"/>
                  <a:ext cx="20" cy="31"/>
                </a:xfrm>
                <a:prstGeom prst="rect">
                  <a:avLst/>
                </a:prstGeom>
                <a:noFill/>
                <a:ln w="9525">
                  <a:noFill/>
                  <a:miter lim="800000"/>
                  <a:headEnd/>
                  <a:tailEnd/>
                </a:ln>
              </p:spPr>
              <p:txBody>
                <a:bodyPr lIns="0" tIns="0" rIns="0" bIns="0">
                  <a:spAutoFit/>
                </a:bodyPr>
                <a:lstStyle/>
                <a:p>
                  <a:pPr defTabSz="393683"/>
                  <a:r>
                    <a:rPr lang="en-US" sz="300" dirty="0">
                      <a:solidFill>
                        <a:srgbClr val="000000"/>
                      </a:solidFill>
                    </a:rPr>
                    <a:t> </a:t>
                  </a:r>
                  <a:endParaRPr lang="en-US" sz="300" dirty="0"/>
                </a:p>
              </p:txBody>
            </p:sp>
            <p:sp>
              <p:nvSpPr>
                <p:cNvPr id="25" name="Rectangle 515"/>
                <p:cNvSpPr>
                  <a:spLocks noChangeArrowheads="1"/>
                </p:cNvSpPr>
                <p:nvPr/>
              </p:nvSpPr>
              <p:spPr bwMode="auto">
                <a:xfrm>
                  <a:off x="814" y="3200"/>
                  <a:ext cx="16" cy="21"/>
                </a:xfrm>
                <a:prstGeom prst="rect">
                  <a:avLst/>
                </a:prstGeom>
                <a:noFill/>
                <a:ln w="9525">
                  <a:noFill/>
                  <a:miter lim="800000"/>
                  <a:headEnd/>
                  <a:tailEnd/>
                </a:ln>
              </p:spPr>
              <p:txBody>
                <a:bodyPr wrap="none" lIns="0" tIns="0" rIns="0" bIns="0">
                  <a:spAutoFit/>
                </a:bodyPr>
                <a:lstStyle/>
                <a:p>
                  <a:pPr defTabSz="393683"/>
                  <a:r>
                    <a:rPr lang="en-US" sz="200" b="1" dirty="0">
                      <a:solidFill>
                        <a:srgbClr val="000000"/>
                      </a:solidFill>
                    </a:rPr>
                    <a:t> </a:t>
                  </a:r>
                  <a:endParaRPr lang="en-US" dirty="0"/>
                </a:p>
              </p:txBody>
            </p:sp>
            <p:sp>
              <p:nvSpPr>
                <p:cNvPr id="26" name="Rectangle 517"/>
                <p:cNvSpPr>
                  <a:spLocks noChangeArrowheads="1"/>
                </p:cNvSpPr>
                <p:nvPr/>
              </p:nvSpPr>
              <p:spPr bwMode="auto">
                <a:xfrm>
                  <a:off x="860" y="3301"/>
                  <a:ext cx="16" cy="21"/>
                </a:xfrm>
                <a:prstGeom prst="rect">
                  <a:avLst/>
                </a:prstGeom>
                <a:noFill/>
                <a:ln w="9525">
                  <a:noFill/>
                  <a:miter lim="800000"/>
                  <a:headEnd/>
                  <a:tailEnd/>
                </a:ln>
              </p:spPr>
              <p:txBody>
                <a:bodyPr wrap="none" lIns="0" tIns="0" rIns="0" bIns="0">
                  <a:spAutoFit/>
                </a:bodyPr>
                <a:lstStyle/>
                <a:p>
                  <a:pPr defTabSz="393683"/>
                  <a:r>
                    <a:rPr lang="en-US" sz="200" dirty="0">
                      <a:solidFill>
                        <a:srgbClr val="000000"/>
                      </a:solidFill>
                    </a:rPr>
                    <a:t> </a:t>
                  </a:r>
                  <a:endParaRPr lang="en-US" dirty="0"/>
                </a:p>
              </p:txBody>
            </p:sp>
            <p:sp>
              <p:nvSpPr>
                <p:cNvPr id="27" name="Rectangle 518"/>
                <p:cNvSpPr>
                  <a:spLocks noChangeArrowheads="1"/>
                </p:cNvSpPr>
                <p:nvPr/>
              </p:nvSpPr>
              <p:spPr bwMode="auto">
                <a:xfrm>
                  <a:off x="1329" y="3330"/>
                  <a:ext cx="16" cy="21"/>
                </a:xfrm>
                <a:prstGeom prst="rect">
                  <a:avLst/>
                </a:prstGeom>
                <a:noFill/>
                <a:ln w="9525">
                  <a:noFill/>
                  <a:miter lim="800000"/>
                  <a:headEnd/>
                  <a:tailEnd/>
                </a:ln>
              </p:spPr>
              <p:txBody>
                <a:bodyPr wrap="none" lIns="0" tIns="0" rIns="0" bIns="0">
                  <a:spAutoFit/>
                </a:bodyPr>
                <a:lstStyle/>
                <a:p>
                  <a:pPr defTabSz="393683"/>
                  <a:r>
                    <a:rPr lang="en-US" sz="200" b="1" dirty="0">
                      <a:solidFill>
                        <a:srgbClr val="000000"/>
                      </a:solidFill>
                    </a:rPr>
                    <a:t> </a:t>
                  </a:r>
                  <a:endParaRPr lang="en-US" dirty="0"/>
                </a:p>
              </p:txBody>
            </p:sp>
          </p:grpSp>
          <p:grpSp>
            <p:nvGrpSpPr>
              <p:cNvPr id="9" name="Group 519"/>
              <p:cNvGrpSpPr>
                <a:grpSpLocks/>
              </p:cNvGrpSpPr>
              <p:nvPr/>
            </p:nvGrpSpPr>
            <p:grpSpPr bwMode="auto">
              <a:xfrm>
                <a:off x="22983" y="723305"/>
                <a:ext cx="2267593" cy="4214813"/>
                <a:chOff x="192" y="912"/>
                <a:chExt cx="5328" cy="2352"/>
              </a:xfrm>
            </p:grpSpPr>
            <p:sp>
              <p:nvSpPr>
                <p:cNvPr id="20" name="Rectangle 520"/>
                <p:cNvSpPr>
                  <a:spLocks noChangeArrowheads="1"/>
                </p:cNvSpPr>
                <p:nvPr/>
              </p:nvSpPr>
              <p:spPr bwMode="auto">
                <a:xfrm>
                  <a:off x="192"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21" name="Rectangle 521"/>
                <p:cNvSpPr>
                  <a:spLocks noChangeArrowheads="1"/>
                </p:cNvSpPr>
                <p:nvPr/>
              </p:nvSpPr>
              <p:spPr bwMode="auto">
                <a:xfrm>
                  <a:off x="1968"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22" name="Rectangle 522"/>
                <p:cNvSpPr>
                  <a:spLocks noChangeArrowheads="1"/>
                </p:cNvSpPr>
                <p:nvPr/>
              </p:nvSpPr>
              <p:spPr bwMode="auto">
                <a:xfrm>
                  <a:off x="3744"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sp>
            <p:nvSpPr>
              <p:cNvPr id="10" name="Text Box 523"/>
              <p:cNvSpPr txBox="1">
                <a:spLocks noChangeArrowheads="1"/>
              </p:cNvSpPr>
              <p:nvPr/>
            </p:nvSpPr>
            <p:spPr bwMode="auto">
              <a:xfrm>
                <a:off x="51923" y="2152056"/>
                <a:ext cx="694578" cy="984261"/>
              </a:xfrm>
              <a:prstGeom prst="rect">
                <a:avLst/>
              </a:prstGeom>
              <a:noFill/>
              <a:ln w="9525">
                <a:noFill/>
                <a:miter lim="800000"/>
                <a:headEnd/>
                <a:tailEnd/>
              </a:ln>
            </p:spPr>
            <p:txBody>
              <a:bodyPr lIns="35321" tIns="17661" rIns="35321" bIns="17661">
                <a:spAutoFit/>
              </a:bodyPr>
              <a:lstStyle/>
              <a:p>
                <a:pPr algn="ctr">
                  <a:spcBef>
                    <a:spcPct val="50000"/>
                  </a:spcBef>
                </a:pPr>
                <a:r>
                  <a:rPr lang="en-US" sz="800" b="1" dirty="0" smtClean="0">
                    <a:solidFill>
                      <a:srgbClr val="FF3300"/>
                    </a:solidFill>
                  </a:rPr>
                  <a:t>3</a:t>
                </a:r>
                <a:r>
                  <a:rPr lang="en-US" sz="800" b="1" baseline="30000" dirty="0" smtClean="0">
                    <a:solidFill>
                      <a:srgbClr val="FF3300"/>
                    </a:solidFill>
                  </a:rPr>
                  <a:t>RD</a:t>
                </a:r>
                <a:r>
                  <a:rPr lang="en-US" sz="800" b="1" dirty="0" smtClean="0">
                    <a:solidFill>
                      <a:srgbClr val="FF3300"/>
                    </a:solidFill>
                  </a:rPr>
                  <a:t> Infantry Bridge Combat Team</a:t>
                </a:r>
                <a:endParaRPr lang="en-US" sz="800" b="1" dirty="0">
                  <a:solidFill>
                    <a:srgbClr val="FF3300"/>
                  </a:solidFill>
                </a:endParaRPr>
              </a:p>
              <a:p>
                <a:pPr algn="ctr">
                  <a:spcBef>
                    <a:spcPct val="50000"/>
                  </a:spcBef>
                </a:pPr>
                <a:r>
                  <a:rPr lang="en-US" sz="800" b="1" dirty="0" smtClean="0">
                    <a:solidFill>
                      <a:srgbClr val="FF3300"/>
                    </a:solidFill>
                  </a:rPr>
                  <a:t>1</a:t>
                </a:r>
                <a:r>
                  <a:rPr lang="en-US" sz="800" b="1" baseline="30000" dirty="0" smtClean="0">
                    <a:solidFill>
                      <a:srgbClr val="FF3300"/>
                    </a:solidFill>
                  </a:rPr>
                  <a:t>st</a:t>
                </a:r>
                <a:r>
                  <a:rPr lang="en-US" sz="800" b="1" dirty="0" smtClean="0">
                    <a:solidFill>
                      <a:srgbClr val="FF3300"/>
                    </a:solidFill>
                  </a:rPr>
                  <a:t> Infantry Division</a:t>
                </a:r>
                <a:endParaRPr lang="en-US" sz="800" b="1" dirty="0">
                  <a:solidFill>
                    <a:srgbClr val="FF3300"/>
                  </a:solidFill>
                </a:endParaRPr>
              </a:p>
              <a:p>
                <a:pPr algn="ctr">
                  <a:spcBef>
                    <a:spcPct val="50000"/>
                  </a:spcBef>
                </a:pPr>
                <a:r>
                  <a:rPr lang="en-US" sz="800" b="1" dirty="0" smtClean="0">
                    <a:solidFill>
                      <a:srgbClr val="FF3300"/>
                    </a:solidFill>
                  </a:rPr>
                  <a:t>Joint </a:t>
                </a:r>
                <a:r>
                  <a:rPr lang="en-US" sz="800" b="1" dirty="0">
                    <a:solidFill>
                      <a:srgbClr val="FF3300"/>
                    </a:solidFill>
                  </a:rPr>
                  <a:t>Fire Card</a:t>
                </a:r>
              </a:p>
              <a:p>
                <a:pPr algn="ctr">
                  <a:spcBef>
                    <a:spcPct val="50000"/>
                  </a:spcBef>
                </a:pPr>
                <a:r>
                  <a:rPr lang="en-US" sz="800" b="1" dirty="0" smtClean="0">
                    <a:solidFill>
                      <a:srgbClr val="FF3300"/>
                    </a:solidFill>
                  </a:rPr>
                  <a:t>OCT 2012 v1.0</a:t>
                </a:r>
                <a:endParaRPr lang="en-US" sz="800" b="1" dirty="0">
                  <a:solidFill>
                    <a:srgbClr val="FF3300"/>
                  </a:solidFill>
                </a:endParaRPr>
              </a:p>
            </p:txBody>
          </p:sp>
          <p:sp>
            <p:nvSpPr>
              <p:cNvPr id="11" name="Rectangle 527"/>
              <p:cNvSpPr>
                <a:spLocks noChangeArrowheads="1"/>
              </p:cNvSpPr>
              <p:nvPr/>
            </p:nvSpPr>
            <p:spPr bwMode="auto">
              <a:xfrm>
                <a:off x="1358938" y="2939357"/>
                <a:ext cx="20840" cy="92333"/>
              </a:xfrm>
              <a:prstGeom prst="rect">
                <a:avLst/>
              </a:prstGeom>
              <a:noFill/>
              <a:ln w="9525">
                <a:noFill/>
                <a:miter lim="800000"/>
                <a:headEnd/>
                <a:tailEnd/>
              </a:ln>
            </p:spPr>
            <p:txBody>
              <a:bodyPr wrap="none" lIns="0" tIns="0" rIns="0" bIns="0">
                <a:spAutoFit/>
              </a:bodyPr>
              <a:lstStyle/>
              <a:p>
                <a:pPr defTabSz="393683"/>
                <a:r>
                  <a:rPr lang="en-US" sz="600" b="1" dirty="0">
                    <a:solidFill>
                      <a:srgbClr val="000000"/>
                    </a:solidFill>
                  </a:rPr>
                  <a:t> </a:t>
                </a:r>
                <a:endParaRPr lang="en-US" sz="800" dirty="0"/>
              </a:p>
            </p:txBody>
          </p:sp>
          <p:pic>
            <p:nvPicPr>
              <p:cNvPr id="12" name="Picture 50"/>
              <p:cNvPicPr>
                <a:picLocks noChangeAspect="1" noChangeArrowheads="1"/>
              </p:cNvPicPr>
              <p:nvPr/>
            </p:nvPicPr>
            <p:blipFill>
              <a:blip r:embed="rId3" cstate="print"/>
              <a:srcRect/>
              <a:stretch>
                <a:fillRect/>
              </a:stretch>
            </p:blipFill>
            <p:spPr bwMode="auto">
              <a:xfrm>
                <a:off x="302389" y="3500437"/>
                <a:ext cx="192796" cy="968871"/>
              </a:xfrm>
              <a:prstGeom prst="rect">
                <a:avLst/>
              </a:prstGeom>
              <a:noFill/>
              <a:ln w="9525">
                <a:noFill/>
                <a:miter lim="800000"/>
                <a:headEnd/>
                <a:tailEnd/>
              </a:ln>
            </p:spPr>
          </p:pic>
          <p:grpSp>
            <p:nvGrpSpPr>
              <p:cNvPr id="13" name="Group 789"/>
              <p:cNvGrpSpPr>
                <a:grpSpLocks noChangeAspect="1"/>
              </p:cNvGrpSpPr>
              <p:nvPr/>
            </p:nvGrpSpPr>
            <p:grpSpPr>
              <a:xfrm>
                <a:off x="322817" y="857251"/>
                <a:ext cx="163430" cy="1091043"/>
                <a:chOff x="3657600" y="0"/>
                <a:chExt cx="1676400" cy="3200400"/>
              </a:xfrm>
            </p:grpSpPr>
            <p:pic>
              <p:nvPicPr>
                <p:cNvPr id="18" name="Picture 2" descr="C:\Users\christopher.g.ro6277\AppData\Local\Microsoft\Windows\Temporary Internet Files\Content.Outlook\22RV4LO9\1st infantry division crest.png"/>
                <p:cNvPicPr>
                  <a:picLocks noChangeAspect="1" noChangeArrowheads="1"/>
                </p:cNvPicPr>
                <p:nvPr/>
              </p:nvPicPr>
              <p:blipFill>
                <a:blip r:embed="rId4" cstate="print"/>
                <a:srcRect/>
                <a:stretch>
                  <a:fillRect/>
                </a:stretch>
              </p:blipFill>
              <p:spPr bwMode="auto">
                <a:xfrm>
                  <a:off x="3657600" y="685800"/>
                  <a:ext cx="1676400" cy="2514600"/>
                </a:xfrm>
                <a:prstGeom prst="rect">
                  <a:avLst/>
                </a:prstGeom>
                <a:noFill/>
              </p:spPr>
            </p:pic>
            <p:pic>
              <p:nvPicPr>
                <p:cNvPr id="19" name="Picture 2" descr="http://upload.wikimedia.org/wikipedia/commons/7/7f/Ranger_Tab.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57600" y="0"/>
                  <a:ext cx="1676400" cy="652305"/>
                </a:xfrm>
                <a:prstGeom prst="rect">
                  <a:avLst/>
                </a:prstGeom>
                <a:noFill/>
              </p:spPr>
            </p:pic>
          </p:grpSp>
          <p:sp>
            <p:nvSpPr>
              <p:cNvPr id="14" name="Text Box 3979"/>
              <p:cNvSpPr txBox="1">
                <a:spLocks noChangeArrowheads="1"/>
              </p:cNvSpPr>
              <p:nvPr/>
            </p:nvSpPr>
            <p:spPr bwMode="auto">
              <a:xfrm>
                <a:off x="1547692" y="826400"/>
                <a:ext cx="732456" cy="4129296"/>
              </a:xfrm>
              <a:prstGeom prst="rect">
                <a:avLst/>
              </a:prstGeom>
              <a:noFill/>
              <a:ln w="9525">
                <a:noFill/>
                <a:miter lim="800000"/>
                <a:headEnd/>
                <a:tailEnd/>
              </a:ln>
            </p:spPr>
            <p:txBody>
              <a:bodyPr lIns="35321" tIns="17661" rIns="35321" bIns="17661">
                <a:spAutoFit/>
              </a:bodyPr>
              <a:lstStyle/>
              <a:p>
                <a:r>
                  <a:rPr lang="en-US" sz="600" b="1" dirty="0"/>
                  <a:t>BLIND</a:t>
                </a:r>
                <a:r>
                  <a:rPr lang="en-US" sz="600" dirty="0"/>
                  <a:t> – No visual contact of friendly aircraft/ground position. Opposite of  VISUAL.</a:t>
                </a:r>
              </a:p>
              <a:p>
                <a:r>
                  <a:rPr lang="en-US" sz="600" b="1" dirty="0"/>
                  <a:t>BURN</a:t>
                </a:r>
                <a:r>
                  <a:rPr lang="en-US" sz="600" dirty="0"/>
                  <a:t> – EO / IR illuminator is being used to provide illumination of surface points of interest.</a:t>
                </a:r>
              </a:p>
              <a:p>
                <a:r>
                  <a:rPr lang="en-US" sz="600" b="1" dirty="0"/>
                  <a:t>BINGO </a:t>
                </a:r>
                <a:r>
                  <a:rPr lang="en-US" sz="600" dirty="0"/>
                  <a:t>– Fuel state needed for recovery.</a:t>
                </a:r>
              </a:p>
              <a:p>
                <a:r>
                  <a:rPr lang="en-US" sz="600" b="1" dirty="0"/>
                  <a:t>CONTACT</a:t>
                </a:r>
                <a:r>
                  <a:rPr lang="en-US" sz="600" dirty="0"/>
                  <a:t> – 1) Sensor contact at the stated position. 2) Acknowledges sighting of a specified reference point (either visually or via sensor). </a:t>
                </a:r>
              </a:p>
              <a:p>
                <a:r>
                  <a:rPr lang="en-US" sz="600" b="1" dirty="0"/>
                  <a:t>NO JOY </a:t>
                </a:r>
                <a:r>
                  <a:rPr lang="en-US" sz="600" dirty="0"/>
                  <a:t>– Aircrew does not have visual contact with the target / bandit /landmark. Opposite of TALLY.</a:t>
                </a:r>
              </a:p>
              <a:p>
                <a:r>
                  <a:rPr lang="en-US" sz="600" b="1" dirty="0"/>
                  <a:t>PLAYTIME</a:t>
                </a:r>
                <a:r>
                  <a:rPr lang="en-US" sz="600" dirty="0"/>
                  <a:t> – Amount of time aircraft can remain on station, given in hours plus minutes (e.g., ONE PLUS THIRTY equals one hour and thirty minutes).</a:t>
                </a:r>
              </a:p>
              <a:p>
                <a:r>
                  <a:rPr lang="en-US" sz="600" b="1" dirty="0"/>
                  <a:t>PULSE</a:t>
                </a:r>
                <a:r>
                  <a:rPr lang="en-US" sz="600" dirty="0"/>
                  <a:t> – Illuminate / illuminating an enemy position with flashing IR energy.</a:t>
                </a:r>
              </a:p>
              <a:p>
                <a:r>
                  <a:rPr lang="en-US" sz="600" b="1" dirty="0"/>
                  <a:t>RIFLE</a:t>
                </a:r>
                <a:r>
                  <a:rPr lang="en-US" sz="600" dirty="0"/>
                  <a:t> – Friendly A/S missile launch.</a:t>
                </a:r>
              </a:p>
              <a:p>
                <a:r>
                  <a:rPr lang="en-US" sz="600" b="1" dirty="0"/>
                  <a:t>ROPE</a:t>
                </a:r>
                <a:r>
                  <a:rPr lang="en-US" sz="600" dirty="0"/>
                  <a:t> – Circling an IR pointer around an aircraft to help the aircraft identify the friendly ground position.</a:t>
                </a:r>
              </a:p>
              <a:p>
                <a:r>
                  <a:rPr lang="en-US" sz="600" b="1" dirty="0"/>
                  <a:t>SNAKE</a:t>
                </a:r>
                <a:r>
                  <a:rPr lang="en-US" sz="600" dirty="0"/>
                  <a:t> – Oscillate an IR pointer about a target.</a:t>
                </a:r>
              </a:p>
              <a:p>
                <a:r>
                  <a:rPr lang="en-US" sz="600" b="1" dirty="0"/>
                  <a:t>SPARKLE</a:t>
                </a:r>
                <a:r>
                  <a:rPr lang="en-US" sz="600" dirty="0"/>
                  <a:t> – 1) Mark/marking target by IR pointer. 2) Platform is IR point capable.</a:t>
                </a:r>
              </a:p>
              <a:p>
                <a:r>
                  <a:rPr lang="en-US" sz="600" b="1" dirty="0"/>
                  <a:t>SPLASH</a:t>
                </a:r>
                <a:r>
                  <a:rPr lang="en-US" sz="600" dirty="0"/>
                  <a:t> – 1) (A/S) Weapons impact. 2) (surface-to-surface) Informative call to observer or spotter five seconds prior to estimated time of impact. 3) (air to-air ) Target destroyed.</a:t>
                </a:r>
              </a:p>
              <a:p>
                <a:r>
                  <a:rPr lang="en-US" sz="600" b="1" dirty="0"/>
                  <a:t>STEADY</a:t>
                </a:r>
                <a:r>
                  <a:rPr lang="en-US" sz="600" dirty="0"/>
                  <a:t> – Stop oscillation of IR pointer.</a:t>
                </a:r>
              </a:p>
              <a:p>
                <a:r>
                  <a:rPr lang="en-US" sz="600" b="1" dirty="0"/>
                  <a:t>STOP</a:t>
                </a:r>
                <a:r>
                  <a:rPr lang="en-US" sz="600" dirty="0"/>
                  <a:t> – Stop IR illumination of a target.</a:t>
                </a:r>
              </a:p>
              <a:p>
                <a:r>
                  <a:rPr lang="en-US" sz="600" b="1" dirty="0"/>
                  <a:t>TALLY</a:t>
                </a:r>
                <a:r>
                  <a:rPr lang="en-US" sz="600" dirty="0"/>
                  <a:t> – Sighting of a target, non-friendly aircraft, landmark, or enemy position. Opposite of NO JOY.</a:t>
                </a:r>
              </a:p>
              <a:p>
                <a:r>
                  <a:rPr lang="en-US" sz="600" b="1" dirty="0"/>
                  <a:t>THUNDER </a:t>
                </a:r>
                <a:r>
                  <a:rPr lang="en-US" sz="600" dirty="0"/>
                  <a:t>– One minute until A/S weapons impact.</a:t>
                </a:r>
              </a:p>
              <a:p>
                <a:r>
                  <a:rPr lang="en-US" sz="600" b="1" dirty="0"/>
                  <a:t>VISUAL</a:t>
                </a:r>
                <a:r>
                  <a:rPr lang="en-US" sz="600" dirty="0"/>
                  <a:t> – Sighting of a friendly aircraft/ground position. Opposite of BLIND</a:t>
                </a:r>
              </a:p>
              <a:p>
                <a:r>
                  <a:rPr lang="en-US" sz="600" b="1" dirty="0"/>
                  <a:t>WINCHESTER</a:t>
                </a:r>
                <a:r>
                  <a:rPr lang="en-US" sz="600" dirty="0"/>
                  <a:t> – No ordnance remaining.</a:t>
                </a:r>
              </a:p>
            </p:txBody>
          </p:sp>
          <p:sp>
            <p:nvSpPr>
              <p:cNvPr id="15" name="Rectangle 3980"/>
              <p:cNvSpPr>
                <a:spLocks noChangeArrowheads="1"/>
              </p:cNvSpPr>
              <p:nvPr/>
            </p:nvSpPr>
            <p:spPr bwMode="auto">
              <a:xfrm>
                <a:off x="1650687" y="638317"/>
                <a:ext cx="546044" cy="315516"/>
              </a:xfrm>
              <a:prstGeom prst="rect">
                <a:avLst/>
              </a:prstGeom>
              <a:noFill/>
              <a:ln w="9525">
                <a:noFill/>
                <a:miter lim="800000"/>
                <a:headEnd/>
                <a:tailEnd/>
              </a:ln>
            </p:spPr>
            <p:txBody>
              <a:bodyPr lIns="27465" tIns="13733" rIns="27465" bIns="13733" anchor="ctr"/>
              <a:lstStyle/>
              <a:p>
                <a:pPr algn="ctr" defTabSz="726658"/>
                <a:r>
                  <a:rPr lang="en-US" sz="600" b="1" u="sng" dirty="0">
                    <a:solidFill>
                      <a:srgbClr val="000000"/>
                    </a:solidFill>
                  </a:rPr>
                  <a:t>CAS Brevity Codes</a:t>
                </a:r>
                <a:endParaRPr lang="en-US" sz="600" b="1" u="sng" dirty="0">
                  <a:solidFill>
                    <a:schemeClr val="tx2"/>
                  </a:solidFill>
                </a:endParaRPr>
              </a:p>
            </p:txBody>
          </p:sp>
          <p:sp>
            <p:nvSpPr>
              <p:cNvPr id="16" name="Rectangle 3982"/>
              <p:cNvSpPr>
                <a:spLocks noChangeArrowheads="1"/>
              </p:cNvSpPr>
              <p:nvPr/>
            </p:nvSpPr>
            <p:spPr bwMode="auto">
              <a:xfrm>
                <a:off x="772250" y="744747"/>
                <a:ext cx="759269" cy="4373672"/>
              </a:xfrm>
              <a:prstGeom prst="rect">
                <a:avLst/>
              </a:prstGeom>
              <a:noFill/>
              <a:ln w="9525">
                <a:noFill/>
                <a:miter lim="800000"/>
                <a:headEnd/>
                <a:tailEnd/>
              </a:ln>
            </p:spPr>
            <p:txBody>
              <a:bodyPr lIns="35321" tIns="17661" rIns="35321" bIns="17661">
                <a:spAutoFit/>
              </a:bodyPr>
              <a:lstStyle/>
              <a:p>
                <a:pPr algn="ctr">
                  <a:tabLst>
                    <a:tab pos="-176605" algn="l"/>
                  </a:tabLst>
                </a:pPr>
                <a:r>
                  <a:rPr lang="en-US" sz="550" b="1" dirty="0">
                    <a:solidFill>
                      <a:srgbClr val="FF3300"/>
                    </a:solidFill>
                    <a:cs typeface="Times New Roman" pitchFamily="18" charset="0"/>
                  </a:rPr>
                  <a:t>FIRE SUPPORT COORDINATION MEASURES (FSCM)</a:t>
                </a:r>
              </a:p>
              <a:p>
                <a:pPr algn="ctr">
                  <a:tabLst>
                    <a:tab pos="-176605" algn="l"/>
                  </a:tabLst>
                </a:pPr>
                <a:r>
                  <a:rPr lang="en-US" sz="550" b="1" dirty="0">
                    <a:solidFill>
                      <a:srgbClr val="FF3300"/>
                    </a:solidFill>
                    <a:cs typeface="Times New Roman" pitchFamily="18" charset="0"/>
                  </a:rPr>
                  <a:t>Permissive (Measures facilitate target attacks)</a:t>
                </a:r>
                <a:endParaRPr lang="en-US" sz="550" dirty="0">
                  <a:solidFill>
                    <a:srgbClr val="FF3300"/>
                  </a:solidFill>
                  <a:cs typeface="Times New Roman" pitchFamily="18" charset="0"/>
                </a:endParaRPr>
              </a:p>
              <a:p>
                <a:pPr eaLnBrk="0" hangingPunct="0">
                  <a:tabLst>
                    <a:tab pos="-176605" algn="l"/>
                  </a:tabLst>
                </a:pPr>
                <a:r>
                  <a:rPr lang="en-US" sz="550" dirty="0">
                    <a:cs typeface="Times New Roman" pitchFamily="18" charset="0"/>
                  </a:rPr>
                  <a:t>1. </a:t>
                </a:r>
                <a:r>
                  <a:rPr lang="en-US" sz="550" b="1" u="sng" dirty="0">
                    <a:cs typeface="Times New Roman" pitchFamily="18" charset="0"/>
                  </a:rPr>
                  <a:t>Coordinated Fire Line (CFL</a:t>
                </a:r>
                <a:r>
                  <a:rPr lang="en-US" sz="550" b="1" dirty="0">
                    <a:cs typeface="Times New Roman" pitchFamily="18" charset="0"/>
                  </a:rPr>
                  <a:t>):</a:t>
                </a:r>
                <a:r>
                  <a:rPr lang="en-US" sz="550" dirty="0">
                    <a:cs typeface="Times New Roman" pitchFamily="18" charset="0"/>
                  </a:rPr>
                  <a:t>  A line beyond which conventional indirect surface fire support means may fire at any time within the boundaries of the establishing HQ without additional coordination.</a:t>
                </a:r>
              </a:p>
              <a:p>
                <a:pPr eaLnBrk="0" hangingPunct="0">
                  <a:tabLst>
                    <a:tab pos="-176605" algn="l"/>
                  </a:tabLst>
                </a:pPr>
                <a:r>
                  <a:rPr lang="en-US" sz="550" dirty="0">
                    <a:cs typeface="Times New Roman" pitchFamily="18" charset="0"/>
                  </a:rPr>
                  <a:t>2. </a:t>
                </a:r>
                <a:r>
                  <a:rPr lang="en-US" sz="550" b="1" u="sng" dirty="0">
                    <a:cs typeface="Times New Roman" pitchFamily="18" charset="0"/>
                  </a:rPr>
                  <a:t>Fire Support Coordination Line (FSCL</a:t>
                </a:r>
                <a:r>
                  <a:rPr lang="en-US" sz="550" b="1" dirty="0">
                    <a:cs typeface="Times New Roman" pitchFamily="18" charset="0"/>
                  </a:rPr>
                  <a:t>): </a:t>
                </a:r>
                <a:r>
                  <a:rPr lang="en-US" sz="550" dirty="0">
                    <a:cs typeface="Times New Roman" pitchFamily="18" charset="0"/>
                  </a:rPr>
                  <a:t>Coordination of attacks beyond the FSCL is especially critical to commanders of air, land, and special operations forces.  In exceptional circumstances, the inability to conduct this coordination will not preclude the attack of targets beyond the FSCL.</a:t>
                </a:r>
              </a:p>
              <a:p>
                <a:pPr eaLnBrk="0" hangingPunct="0">
                  <a:tabLst>
                    <a:tab pos="-176605" algn="l"/>
                  </a:tabLst>
                </a:pPr>
                <a:r>
                  <a:rPr lang="en-US" sz="550" dirty="0">
                    <a:cs typeface="Times New Roman" pitchFamily="18" charset="0"/>
                  </a:rPr>
                  <a:t>3.  </a:t>
                </a:r>
                <a:r>
                  <a:rPr lang="en-US" sz="550" b="1" u="sng" dirty="0">
                    <a:cs typeface="Times New Roman" pitchFamily="18" charset="0"/>
                  </a:rPr>
                  <a:t>Free-Fire Area:</a:t>
                </a:r>
                <a:r>
                  <a:rPr lang="en-US" sz="550" dirty="0">
                    <a:cs typeface="Times New Roman" pitchFamily="18" charset="0"/>
                  </a:rPr>
                  <a:t>  An area into which any weapon system may fire without additional coordination with the establishing headquarters.  Normally established on identifiable terrain by division or higher HQ.</a:t>
                </a:r>
                <a:r>
                  <a:rPr lang="en-US" sz="550" b="1" dirty="0">
                    <a:cs typeface="Times New Roman" pitchFamily="18" charset="0"/>
                  </a:rPr>
                  <a:t> </a:t>
                </a:r>
              </a:p>
              <a:p>
                <a:pPr algn="ctr" eaLnBrk="0" hangingPunct="0">
                  <a:tabLst>
                    <a:tab pos="-176605" algn="l"/>
                  </a:tabLst>
                </a:pPr>
                <a:endParaRPr lang="en-US" sz="550" b="1" dirty="0">
                  <a:solidFill>
                    <a:srgbClr val="FF3300"/>
                  </a:solidFill>
                  <a:cs typeface="Times New Roman" pitchFamily="18" charset="0"/>
                </a:endParaRPr>
              </a:p>
              <a:p>
                <a:pPr algn="ctr" eaLnBrk="0" hangingPunct="0">
                  <a:tabLst>
                    <a:tab pos="-176605" algn="l"/>
                  </a:tabLst>
                </a:pPr>
                <a:r>
                  <a:rPr lang="en-US" sz="550" b="1" dirty="0">
                    <a:solidFill>
                      <a:srgbClr val="FF3300"/>
                    </a:solidFill>
                    <a:cs typeface="Times New Roman" pitchFamily="18" charset="0"/>
                  </a:rPr>
                  <a:t>Restrictive Measures (Measures safeguard friendly forces)</a:t>
                </a:r>
                <a:endParaRPr lang="en-US" sz="550" dirty="0">
                  <a:cs typeface="Times New Roman" pitchFamily="18" charset="0"/>
                </a:endParaRPr>
              </a:p>
              <a:p>
                <a:pPr eaLnBrk="0" hangingPunct="0">
                  <a:tabLst>
                    <a:tab pos="-176605" algn="l"/>
                  </a:tabLst>
                </a:pPr>
                <a:r>
                  <a:rPr lang="en-US" sz="550" dirty="0">
                    <a:cs typeface="Times New Roman" pitchFamily="18" charset="0"/>
                  </a:rPr>
                  <a:t>4.   </a:t>
                </a:r>
                <a:r>
                  <a:rPr lang="en-US" sz="550" b="1" u="sng" dirty="0">
                    <a:cs typeface="Times New Roman" pitchFamily="18" charset="0"/>
                  </a:rPr>
                  <a:t>Restrictive Fire Line (RFL):</a:t>
                </a:r>
                <a:r>
                  <a:rPr lang="en-US" sz="550" dirty="0">
                    <a:cs typeface="Times New Roman" pitchFamily="18" charset="0"/>
                  </a:rPr>
                  <a:t>  A line between converging friendly forces ( one or both may be moving) that prohibits fires, or their effects, across that line without coordination with the affected forces.  It is established on identifiable terrain by the common commander of  the converging forces.</a:t>
                </a:r>
              </a:p>
              <a:p>
                <a:pPr eaLnBrk="0" hangingPunct="0">
                  <a:tabLst>
                    <a:tab pos="-176605" algn="l"/>
                  </a:tabLst>
                </a:pPr>
                <a:r>
                  <a:rPr lang="en-US" sz="550" dirty="0">
                    <a:cs typeface="Times New Roman" pitchFamily="18" charset="0"/>
                  </a:rPr>
                  <a:t>5.  </a:t>
                </a:r>
                <a:r>
                  <a:rPr lang="en-US" sz="550" b="1" u="sng" dirty="0">
                    <a:cs typeface="Times New Roman" pitchFamily="18" charset="0"/>
                  </a:rPr>
                  <a:t>Restrictive Fire Area (RFA):</a:t>
                </a:r>
                <a:r>
                  <a:rPr lang="en-US" sz="550" dirty="0">
                    <a:cs typeface="Times New Roman" pitchFamily="18" charset="0"/>
                  </a:rPr>
                  <a:t>  An area with specific restrictions and in which fires that exceed those restrictions will not be delivered without coordination with the establishing headquarters.</a:t>
                </a:r>
              </a:p>
              <a:p>
                <a:pPr eaLnBrk="0" hangingPunct="0">
                  <a:tabLst>
                    <a:tab pos="-176605" algn="l"/>
                  </a:tabLst>
                </a:pPr>
                <a:r>
                  <a:rPr lang="en-US" sz="550" dirty="0">
                    <a:cs typeface="Times New Roman" pitchFamily="18" charset="0"/>
                  </a:rPr>
                  <a:t>6.  </a:t>
                </a:r>
                <a:r>
                  <a:rPr lang="en-US" sz="550" b="1" u="sng" dirty="0">
                    <a:cs typeface="Times New Roman" pitchFamily="18" charset="0"/>
                  </a:rPr>
                  <a:t>No Fire Area (NFA):</a:t>
                </a:r>
                <a:r>
                  <a:rPr lang="en-US" sz="550" dirty="0">
                    <a:cs typeface="Times New Roman" pitchFamily="18" charset="0"/>
                  </a:rPr>
                  <a:t>  An area into which no fires or their effects are allowed.  Two exceptions:  </a:t>
                </a:r>
              </a:p>
              <a:p>
                <a:pPr eaLnBrk="0" hangingPunct="0">
                  <a:tabLst>
                    <a:tab pos="-176605" algn="l"/>
                  </a:tabLst>
                </a:pPr>
                <a:r>
                  <a:rPr lang="en-US" sz="550" dirty="0">
                    <a:cs typeface="Times New Roman" pitchFamily="18" charset="0"/>
                  </a:rPr>
                  <a:t>   a.  When the establishing HQ allows fires on a mission by mission basis.</a:t>
                </a:r>
              </a:p>
              <a:p>
                <a:pPr eaLnBrk="0" hangingPunct="0">
                  <a:tabLst>
                    <a:tab pos="-176605" algn="l"/>
                  </a:tabLst>
                </a:pPr>
                <a:r>
                  <a:rPr lang="en-US" sz="550" dirty="0">
                    <a:cs typeface="Times New Roman" pitchFamily="18" charset="0"/>
                  </a:rPr>
                  <a:t>   b.  When a friendly force is engaged by an enemy located in a NFA and the commander returns fire to defend his forces. </a:t>
                </a:r>
              </a:p>
              <a:p>
                <a:pPr eaLnBrk="0" hangingPunct="0">
                  <a:tabLst>
                    <a:tab pos="-176605" algn="l"/>
                  </a:tabLst>
                </a:pPr>
                <a:r>
                  <a:rPr lang="en-US" sz="550" dirty="0">
                    <a:cs typeface="Times New Roman" pitchFamily="18" charset="0"/>
                  </a:rPr>
                  <a:t> 7.  </a:t>
                </a:r>
                <a:r>
                  <a:rPr lang="en-US" sz="550" b="1" u="sng" dirty="0">
                    <a:cs typeface="Times New Roman" pitchFamily="18" charset="0"/>
                  </a:rPr>
                  <a:t>Airspace Coordination Area (ACA</a:t>
                </a:r>
                <a:r>
                  <a:rPr lang="en-US" sz="550" u="sng" dirty="0">
                    <a:cs typeface="Times New Roman" pitchFamily="18" charset="0"/>
                  </a:rPr>
                  <a:t>):</a:t>
                </a:r>
                <a:r>
                  <a:rPr lang="en-US" sz="550" dirty="0">
                    <a:cs typeface="Times New Roman" pitchFamily="18" charset="0"/>
                  </a:rPr>
                  <a:t>  A three dimensional block of airspace in the battle area in which friendly aircraft are reasonably safe from surface fires.  Aircraft and indirect fires are separated by time, space and altitude.  Informal ACAs are most often used and are the preferred method.  Established at TF or higher level.  ACAs allow the simultaneous attack of targets near each other by multiple fire support teams, one of which is normally air. </a:t>
                </a:r>
              </a:p>
              <a:p>
                <a:pPr eaLnBrk="0" hangingPunct="0">
                  <a:tabLst>
                    <a:tab pos="-176605" algn="l"/>
                  </a:tabLst>
                </a:pPr>
                <a:endParaRPr lang="en-US" sz="550" dirty="0"/>
              </a:p>
            </p:txBody>
          </p:sp>
          <p:pic>
            <p:nvPicPr>
              <p:cNvPr id="17" name="Picture 839"/>
              <p:cNvPicPr>
                <a:picLocks noChangeAspect="1" noChangeArrowheads="1"/>
              </p:cNvPicPr>
              <p:nvPr/>
            </p:nvPicPr>
            <p:blipFill>
              <a:blip r:embed="rId6" cstate="print"/>
              <a:srcRect/>
              <a:stretch>
                <a:fillRect/>
              </a:stretch>
            </p:blipFill>
            <p:spPr bwMode="auto">
              <a:xfrm>
                <a:off x="2314622" y="1259087"/>
                <a:ext cx="715007" cy="3695279"/>
              </a:xfrm>
              <a:prstGeom prst="rect">
                <a:avLst/>
              </a:prstGeom>
              <a:noFill/>
              <a:ln w="9525">
                <a:noFill/>
                <a:miter lim="800000"/>
                <a:headEnd/>
                <a:tailEnd/>
              </a:ln>
            </p:spPr>
          </p:pic>
        </p:grpSp>
        <p:sp>
          <p:nvSpPr>
            <p:cNvPr id="28" name="Rectangle 300"/>
            <p:cNvSpPr>
              <a:spLocks noChangeArrowheads="1"/>
            </p:cNvSpPr>
            <p:nvPr/>
          </p:nvSpPr>
          <p:spPr bwMode="auto">
            <a:xfrm>
              <a:off x="5696753" y="722373"/>
              <a:ext cx="1867713" cy="4852418"/>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graphicFrame>
        <p:nvGraphicFramePr>
          <p:cNvPr id="30" name="Object 3939"/>
          <p:cNvGraphicFramePr>
            <a:graphicFrameLocks noChangeAspect="1"/>
          </p:cNvGraphicFramePr>
          <p:nvPr/>
        </p:nvGraphicFramePr>
        <p:xfrm>
          <a:off x="2305050" y="3238500"/>
          <a:ext cx="2209800" cy="3429000"/>
        </p:xfrm>
        <a:graphic>
          <a:graphicData uri="http://schemas.openxmlformats.org/presentationml/2006/ole">
            <p:oleObj spid="_x0000_s17410" name="Presentation" r:id="rId7" imgW="3425960" imgH="4569021" progId="PowerPoint.Show.8">
              <p:embed/>
            </p:oleObj>
          </a:graphicData>
        </a:graphic>
      </p:graphicFrame>
      <p:grpSp>
        <p:nvGrpSpPr>
          <p:cNvPr id="31" name="Group 30"/>
          <p:cNvGrpSpPr/>
          <p:nvPr/>
        </p:nvGrpSpPr>
        <p:grpSpPr>
          <a:xfrm>
            <a:off x="15018" y="3122290"/>
            <a:ext cx="8814924" cy="3583310"/>
            <a:chOff x="3046440" y="727771"/>
            <a:chExt cx="2911664" cy="4214813"/>
          </a:xfrm>
        </p:grpSpPr>
        <p:sp>
          <p:nvSpPr>
            <p:cNvPr id="32" name="Rectangle 297"/>
            <p:cNvSpPr>
              <a:spLocks noChangeArrowheads="1"/>
            </p:cNvSpPr>
            <p:nvPr/>
          </p:nvSpPr>
          <p:spPr bwMode="auto">
            <a:xfrm>
              <a:off x="3269454" y="756047"/>
              <a:ext cx="306431" cy="90504"/>
            </a:xfrm>
            <a:prstGeom prst="rect">
              <a:avLst/>
            </a:prstGeom>
            <a:solidFill>
              <a:srgbClr val="FF0000"/>
            </a:solidFill>
            <a:ln w="9525">
              <a:noFill/>
              <a:miter lim="800000"/>
              <a:headEnd/>
              <a:tailEnd/>
            </a:ln>
          </p:spPr>
          <p:txBody>
            <a:bodyPr lIns="0" tIns="0" rIns="0" bIns="0">
              <a:spAutoFit/>
            </a:bodyPr>
            <a:lstStyle/>
            <a:p>
              <a:pPr algn="ctr" defTabSz="393683"/>
              <a:r>
                <a:rPr lang="en-US" sz="500" b="1" dirty="0">
                  <a:solidFill>
                    <a:schemeClr val="bg1"/>
                  </a:solidFill>
                </a:rPr>
                <a:t>FOR COMBAT USE ONLY</a:t>
              </a:r>
              <a:endParaRPr lang="en-US" sz="1400" b="1" dirty="0">
                <a:solidFill>
                  <a:schemeClr val="bg1"/>
                </a:solidFill>
              </a:endParaRPr>
            </a:p>
          </p:txBody>
        </p:sp>
        <p:sp>
          <p:nvSpPr>
            <p:cNvPr id="33" name="Text Box 3940"/>
            <p:cNvSpPr txBox="1">
              <a:spLocks noChangeArrowheads="1"/>
            </p:cNvSpPr>
            <p:nvPr/>
          </p:nvSpPr>
          <p:spPr bwMode="auto">
            <a:xfrm>
              <a:off x="4754360" y="751583"/>
              <a:ext cx="302073" cy="150558"/>
            </a:xfrm>
            <a:prstGeom prst="rect">
              <a:avLst/>
            </a:prstGeom>
            <a:noFill/>
            <a:ln w="9525">
              <a:noFill/>
              <a:miter lim="800000"/>
              <a:headEnd/>
              <a:tailEnd/>
            </a:ln>
          </p:spPr>
          <p:txBody>
            <a:bodyPr wrap="none" lIns="35321" tIns="17661" rIns="35321" bIns="17661">
              <a:spAutoFit/>
            </a:bodyPr>
            <a:lstStyle/>
            <a:p>
              <a:pPr algn="ctr"/>
              <a:r>
                <a:rPr lang="en-US" sz="600" b="1" u="sng" dirty="0"/>
                <a:t>Emergency CAS 5 Line</a:t>
              </a:r>
            </a:p>
          </p:txBody>
        </p:sp>
        <p:sp>
          <p:nvSpPr>
            <p:cNvPr id="34" name="Rectangle 46"/>
            <p:cNvSpPr>
              <a:spLocks noChangeArrowheads="1"/>
            </p:cNvSpPr>
            <p:nvPr/>
          </p:nvSpPr>
          <p:spPr bwMode="auto">
            <a:xfrm>
              <a:off x="4551660" y="931683"/>
              <a:ext cx="755090" cy="3625925"/>
            </a:xfrm>
            <a:prstGeom prst="rect">
              <a:avLst/>
            </a:prstGeom>
            <a:noFill/>
            <a:ln w="9525">
              <a:noFill/>
              <a:miter lim="800000"/>
              <a:headEnd/>
              <a:tailEnd/>
            </a:ln>
          </p:spPr>
          <p:txBody>
            <a:bodyPr wrap="square" lIns="35321" tIns="17661" rIns="35321" bIns="17661">
              <a:spAutoFit/>
            </a:bodyPr>
            <a:lstStyle/>
            <a:p>
              <a:r>
                <a:rPr lang="en-US" sz="550" b="1" dirty="0" smtClean="0"/>
                <a:t>Lines </a:t>
              </a:r>
              <a:r>
                <a:rPr lang="en-US" sz="550" b="1" dirty="0"/>
                <a:t>4, 6, and restrictions are mandatory </a:t>
              </a:r>
              <a:r>
                <a:rPr lang="en-US" sz="550" b="1" dirty="0" err="1" smtClean="0"/>
                <a:t>readback</a:t>
              </a:r>
              <a:r>
                <a:rPr lang="en-US" sz="550" b="1" dirty="0" smtClean="0"/>
                <a:t> from the aircraft </a:t>
              </a:r>
              <a:r>
                <a:rPr lang="en-US" sz="550" b="1" dirty="0"/>
                <a:t>(*). </a:t>
              </a:r>
              <a:r>
                <a:rPr lang="en-US" sz="550" b="1" dirty="0" smtClean="0"/>
                <a:t>You </a:t>
              </a:r>
              <a:r>
                <a:rPr lang="en-US" sz="550" b="1" dirty="0"/>
                <a:t>may request additional </a:t>
              </a:r>
              <a:r>
                <a:rPr lang="en-US" sz="550" b="1" dirty="0" err="1"/>
                <a:t>readback</a:t>
              </a:r>
              <a:r>
                <a:rPr lang="en-US" sz="550" b="1" dirty="0" smtClean="0"/>
                <a:t>.</a:t>
              </a:r>
            </a:p>
            <a:p>
              <a:endParaRPr lang="en-US" sz="550" dirty="0"/>
            </a:p>
            <a:p>
              <a:r>
                <a:rPr lang="en-US" sz="550" dirty="0" smtClean="0"/>
                <a:t> </a:t>
              </a:r>
              <a:r>
                <a:rPr lang="en-US" sz="550" b="1" dirty="0"/>
                <a:t>“__________________, this is ______________________”</a:t>
              </a:r>
            </a:p>
            <a:p>
              <a:r>
                <a:rPr lang="en-US" sz="550" dirty="0" smtClean="0"/>
                <a:t>     (</a:t>
              </a:r>
              <a:r>
                <a:rPr lang="en-US" sz="550" dirty="0"/>
                <a:t>Aircraft Call </a:t>
              </a:r>
              <a:r>
                <a:rPr lang="en-US" sz="550" dirty="0" smtClean="0"/>
                <a:t>Sign)                        (Controller </a:t>
              </a:r>
              <a:r>
                <a:rPr lang="en-US" sz="550" dirty="0"/>
                <a:t>Call Sign</a:t>
              </a:r>
              <a:r>
                <a:rPr lang="en-US" sz="550" dirty="0" smtClean="0"/>
                <a:t>) </a:t>
              </a:r>
            </a:p>
            <a:p>
              <a:endParaRPr lang="en-US" sz="550" dirty="0" smtClean="0"/>
            </a:p>
            <a:p>
              <a:r>
                <a:rPr lang="en-US" sz="550" dirty="0" smtClean="0"/>
                <a:t>“</a:t>
              </a:r>
              <a:r>
                <a:rPr lang="en-US" sz="550" b="1" i="1" u="sng" dirty="0" smtClean="0"/>
                <a:t>I AM NOT JTAC QUALIFIED”</a:t>
              </a:r>
            </a:p>
            <a:p>
              <a:endParaRPr lang="en-US" sz="550" b="1" dirty="0"/>
            </a:p>
            <a:p>
              <a:r>
                <a:rPr lang="en-US" sz="550" dirty="0" smtClean="0"/>
                <a:t>“</a:t>
              </a:r>
              <a:r>
                <a:rPr lang="en-US" sz="550" b="1" dirty="0" smtClean="0"/>
                <a:t>LINES 1-3:  NA”</a:t>
              </a:r>
            </a:p>
            <a:p>
              <a:endParaRPr lang="en-US" sz="550" dirty="0"/>
            </a:p>
            <a:p>
              <a:r>
                <a:rPr lang="en-US" sz="550" b="1" dirty="0"/>
                <a:t>4*. Target Elevation: </a:t>
              </a:r>
              <a:r>
                <a:rPr lang="en-US" sz="550" b="1" dirty="0" smtClean="0"/>
                <a:t>“___________________________________”</a:t>
              </a:r>
              <a:endParaRPr lang="en-US" sz="550" b="1" dirty="0"/>
            </a:p>
            <a:p>
              <a:r>
                <a:rPr lang="en-US" sz="550" dirty="0" smtClean="0"/>
                <a:t>                                                  (</a:t>
              </a:r>
              <a:r>
                <a:rPr lang="en-US" sz="550" dirty="0"/>
                <a:t>In feet MSL</a:t>
              </a:r>
              <a:r>
                <a:rPr lang="en-US" sz="550" dirty="0" smtClean="0"/>
                <a:t>)</a:t>
              </a:r>
            </a:p>
            <a:p>
              <a:endParaRPr lang="en-US" sz="550" dirty="0"/>
            </a:p>
            <a:p>
              <a:r>
                <a:rPr lang="en-US" sz="550" b="1" dirty="0"/>
                <a:t>5. Target Description</a:t>
              </a:r>
              <a:r>
                <a:rPr lang="en-US" sz="550" dirty="0"/>
                <a:t>: </a:t>
              </a:r>
              <a:r>
                <a:rPr lang="en-US" sz="550" b="1" dirty="0" smtClean="0"/>
                <a:t>“__________________________________”</a:t>
              </a:r>
            </a:p>
            <a:p>
              <a:endParaRPr lang="en-US" sz="550" b="1" dirty="0"/>
            </a:p>
            <a:p>
              <a:r>
                <a:rPr lang="en-US" sz="550" b="1" dirty="0"/>
                <a:t>6*. Target Location: “___________________________________”</a:t>
              </a:r>
            </a:p>
            <a:p>
              <a:r>
                <a:rPr lang="en-US" sz="550" dirty="0" smtClean="0"/>
                <a:t>                                        (MGRS  with grid zone identifier)</a:t>
              </a:r>
            </a:p>
            <a:p>
              <a:endParaRPr lang="en-US" sz="550" dirty="0"/>
            </a:p>
            <a:p>
              <a:r>
                <a:rPr lang="en-US" sz="550" b="1" dirty="0"/>
                <a:t>7. Type Mark: “_____________” Code: “____________________”</a:t>
              </a:r>
            </a:p>
            <a:p>
              <a:r>
                <a:rPr lang="es-ES" sz="550" dirty="0"/>
                <a:t>(WP, Laser, </a:t>
              </a:r>
              <a:r>
                <a:rPr lang="es-ES" sz="550" dirty="0" smtClean="0"/>
                <a:t>IR </a:t>
              </a:r>
              <a:r>
                <a:rPr lang="es-ES" sz="550" dirty="0" err="1" smtClean="0"/>
                <a:t>sparkle</a:t>
              </a:r>
              <a:r>
                <a:rPr lang="es-ES" sz="550" dirty="0" smtClean="0"/>
                <a:t>, </a:t>
              </a:r>
              <a:r>
                <a:rPr lang="es-ES" sz="550" dirty="0" err="1" smtClean="0"/>
                <a:t>Beacon</a:t>
              </a:r>
              <a:r>
                <a:rPr lang="es-ES" sz="550" dirty="0" smtClean="0"/>
                <a:t>, </a:t>
              </a:r>
              <a:r>
                <a:rPr lang="es-ES" sz="550" dirty="0" err="1" smtClean="0"/>
                <a:t>smoke</a:t>
              </a:r>
              <a:r>
                <a:rPr lang="es-ES" sz="550" dirty="0" smtClean="0"/>
                <a:t>)        </a:t>
              </a:r>
              <a:r>
                <a:rPr lang="es-ES" sz="550" dirty="0"/>
                <a:t>(Actual Laser </a:t>
              </a:r>
              <a:r>
                <a:rPr lang="es-ES" sz="550" dirty="0" err="1"/>
                <a:t>Code</a:t>
              </a:r>
              <a:r>
                <a:rPr lang="es-ES" sz="550" dirty="0" smtClean="0"/>
                <a:t>)</a:t>
              </a:r>
            </a:p>
            <a:p>
              <a:endParaRPr lang="es-ES" sz="550" dirty="0"/>
            </a:p>
            <a:p>
              <a:r>
                <a:rPr lang="en-US" sz="550" b="1" dirty="0"/>
                <a:t>8. Location of </a:t>
              </a:r>
              <a:r>
                <a:rPr lang="en-US" sz="550" b="1" dirty="0" err="1"/>
                <a:t>Friendlies</a:t>
              </a:r>
              <a:r>
                <a:rPr lang="en-US" sz="550" dirty="0"/>
                <a:t>: </a:t>
              </a:r>
              <a:r>
                <a:rPr lang="en-US" sz="550" b="1" dirty="0"/>
                <a:t>“________________________________”</a:t>
              </a:r>
            </a:p>
            <a:p>
              <a:r>
                <a:rPr lang="en-US" sz="550" dirty="0"/>
                <a:t>(From target, cardinal direction and distance in meters)</a:t>
              </a:r>
            </a:p>
            <a:p>
              <a:r>
                <a:rPr lang="en-US" sz="550" b="1" dirty="0"/>
                <a:t>Position marked by: </a:t>
              </a:r>
              <a:r>
                <a:rPr lang="en-US" sz="550" b="1" dirty="0" smtClean="0"/>
                <a:t>“__________________________________”</a:t>
              </a:r>
            </a:p>
            <a:p>
              <a:endParaRPr lang="en-US" sz="550" b="1" dirty="0"/>
            </a:p>
            <a:p>
              <a:r>
                <a:rPr lang="en-US" sz="550" dirty="0"/>
                <a:t>9. </a:t>
              </a:r>
              <a:r>
                <a:rPr lang="en-US" sz="550" b="1" dirty="0"/>
                <a:t>“Egress: </a:t>
              </a:r>
              <a:r>
                <a:rPr lang="en-US" sz="550" b="1" dirty="0" smtClean="0"/>
                <a:t>___________________________________________”</a:t>
              </a:r>
            </a:p>
            <a:p>
              <a:endParaRPr lang="en-US" sz="550" b="1" dirty="0"/>
            </a:p>
            <a:p>
              <a:r>
                <a:rPr lang="en-US" sz="550" dirty="0"/>
                <a:t>Remarks (as appropriate): </a:t>
              </a:r>
              <a:r>
                <a:rPr lang="en-US" sz="550" b="1" dirty="0" smtClean="0"/>
                <a:t>“_______________________________”</a:t>
              </a:r>
            </a:p>
            <a:p>
              <a:endParaRPr lang="en-US" sz="550" b="1" dirty="0"/>
            </a:p>
            <a:p>
              <a:r>
                <a:rPr lang="en-US" sz="550" b="1" dirty="0"/>
                <a:t>(Restrictions*, </a:t>
              </a:r>
              <a:r>
                <a:rPr lang="en-US" sz="550" b="1" dirty="0" smtClean="0"/>
                <a:t>final </a:t>
              </a:r>
              <a:r>
                <a:rPr lang="en-US" sz="550" b="1" dirty="0"/>
                <a:t>attack heading, hazards, ACAs, </a:t>
              </a:r>
              <a:r>
                <a:rPr lang="en-US" sz="550" b="1" dirty="0" smtClean="0"/>
                <a:t>target </a:t>
              </a:r>
              <a:r>
                <a:rPr lang="en-US" sz="550" b="1" dirty="0"/>
                <a:t>information, </a:t>
              </a:r>
              <a:r>
                <a:rPr lang="en-US" sz="550" b="1" dirty="0" smtClean="0"/>
                <a:t>LTL/GTL </a:t>
              </a:r>
              <a:r>
                <a:rPr lang="en-US" sz="550" b="1" dirty="0"/>
                <a:t>[degrees magnetic], </a:t>
              </a:r>
              <a:r>
                <a:rPr lang="en-US" sz="550" b="1" dirty="0" smtClean="0"/>
                <a:t>danger </a:t>
              </a:r>
              <a:r>
                <a:rPr lang="en-US" sz="550" b="1" dirty="0"/>
                <a:t>close [with commander’s initials])</a:t>
              </a:r>
            </a:p>
            <a:p>
              <a:endParaRPr lang="en-US" sz="550" dirty="0"/>
            </a:p>
            <a:p>
              <a:r>
                <a:rPr lang="en-US" sz="550" b="1" i="1" dirty="0"/>
                <a:t>Note: When identifying position coordinates for joint operations, include map data. Grid coordinates must include 100,000 meter grid identification.</a:t>
              </a:r>
            </a:p>
          </p:txBody>
        </p:sp>
        <p:sp>
          <p:nvSpPr>
            <p:cNvPr id="35" name="TextBox 34"/>
            <p:cNvSpPr txBox="1"/>
            <p:nvPr/>
          </p:nvSpPr>
          <p:spPr>
            <a:xfrm>
              <a:off x="3972757" y="756048"/>
              <a:ext cx="423326" cy="150558"/>
            </a:xfrm>
            <a:prstGeom prst="rect">
              <a:avLst/>
            </a:prstGeom>
            <a:noFill/>
          </p:spPr>
          <p:txBody>
            <a:bodyPr wrap="none" lIns="35321" tIns="17661" rIns="35321" bIns="17661">
              <a:spAutoFit/>
            </a:bodyPr>
            <a:lstStyle/>
            <a:p>
              <a:pPr algn="ctr">
                <a:defRPr/>
              </a:pPr>
              <a:r>
                <a:rPr lang="en-US" sz="600" b="1" u="sng" dirty="0"/>
                <a:t>Close Air Support 9-Line Briefing</a:t>
              </a:r>
              <a:endParaRPr lang="en-US" sz="600" u="sng" dirty="0"/>
            </a:p>
          </p:txBody>
        </p:sp>
        <p:sp>
          <p:nvSpPr>
            <p:cNvPr id="36" name="Text Box 3940"/>
            <p:cNvSpPr txBox="1">
              <a:spLocks noChangeArrowheads="1"/>
            </p:cNvSpPr>
            <p:nvPr/>
          </p:nvSpPr>
          <p:spPr bwMode="auto">
            <a:xfrm rot="16200000">
              <a:off x="4653723" y="2489259"/>
              <a:ext cx="1403758" cy="47363"/>
            </a:xfrm>
            <a:prstGeom prst="rect">
              <a:avLst/>
            </a:prstGeom>
            <a:noFill/>
            <a:ln w="9525">
              <a:noFill/>
              <a:miter lim="800000"/>
              <a:headEnd/>
              <a:tailEnd/>
            </a:ln>
          </p:spPr>
          <p:txBody>
            <a:bodyPr wrap="none" lIns="35321" tIns="17661" rIns="35321" bIns="17661">
              <a:spAutoFit/>
            </a:bodyPr>
            <a:lstStyle/>
            <a:p>
              <a:r>
                <a:rPr lang="en-US" sz="700" b="1" u="sng" dirty="0" smtClean="0"/>
                <a:t>CDE Estimation/Distances</a:t>
              </a:r>
              <a:endParaRPr lang="en-US" sz="700" b="1" u="sng" dirty="0"/>
            </a:p>
          </p:txBody>
        </p:sp>
        <p:pic>
          <p:nvPicPr>
            <p:cNvPr id="37" name="Picture 840"/>
            <p:cNvPicPr>
              <a:picLocks noChangeAspect="1" noChangeArrowheads="1"/>
            </p:cNvPicPr>
            <p:nvPr/>
          </p:nvPicPr>
          <p:blipFill>
            <a:blip r:embed="rId8" cstate="print"/>
            <a:srcRect b="59809"/>
            <a:stretch>
              <a:fillRect/>
            </a:stretch>
          </p:blipFill>
          <p:spPr bwMode="auto">
            <a:xfrm>
              <a:off x="3083254" y="1000126"/>
              <a:ext cx="676422" cy="1000125"/>
            </a:xfrm>
            <a:prstGeom prst="rect">
              <a:avLst/>
            </a:prstGeom>
            <a:noFill/>
            <a:ln w="9525">
              <a:noFill/>
              <a:miter lim="800000"/>
              <a:headEnd/>
              <a:tailEnd/>
            </a:ln>
          </p:spPr>
        </p:pic>
        <p:grpSp>
          <p:nvGrpSpPr>
            <p:cNvPr id="38" name="Group 66"/>
            <p:cNvGrpSpPr/>
            <p:nvPr/>
          </p:nvGrpSpPr>
          <p:grpSpPr>
            <a:xfrm>
              <a:off x="3046440" y="727771"/>
              <a:ext cx="2911664" cy="4214813"/>
              <a:chOff x="3046440" y="727771"/>
              <a:chExt cx="2911664" cy="4214813"/>
            </a:xfrm>
          </p:grpSpPr>
          <p:sp>
            <p:nvSpPr>
              <p:cNvPr id="40" name="Rectangle 301"/>
              <p:cNvSpPr>
                <a:spLocks noChangeArrowheads="1"/>
              </p:cNvSpPr>
              <p:nvPr/>
            </p:nvSpPr>
            <p:spPr bwMode="auto">
              <a:xfrm>
                <a:off x="3046440" y="727771"/>
                <a:ext cx="755864"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41" name="Rectangle 302"/>
              <p:cNvSpPr>
                <a:spLocks noChangeArrowheads="1"/>
              </p:cNvSpPr>
              <p:nvPr/>
            </p:nvSpPr>
            <p:spPr bwMode="auto">
              <a:xfrm>
                <a:off x="3802305" y="727771"/>
                <a:ext cx="743063"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pic>
            <p:nvPicPr>
              <p:cNvPr id="42" name="Picture 847"/>
              <p:cNvPicPr>
                <a:picLocks noChangeAspect="1" noChangeArrowheads="1"/>
              </p:cNvPicPr>
              <p:nvPr/>
            </p:nvPicPr>
            <p:blipFill>
              <a:blip r:embed="rId9" cstate="print"/>
              <a:srcRect/>
              <a:stretch>
                <a:fillRect/>
              </a:stretch>
            </p:blipFill>
            <p:spPr bwMode="auto">
              <a:xfrm>
                <a:off x="5461472" y="754381"/>
                <a:ext cx="496632" cy="4174808"/>
              </a:xfrm>
              <a:prstGeom prst="rect">
                <a:avLst/>
              </a:prstGeom>
              <a:noFill/>
              <a:ln w="9525">
                <a:noFill/>
                <a:miter lim="800000"/>
                <a:headEnd/>
                <a:tailEnd/>
              </a:ln>
            </p:spPr>
          </p:pic>
          <p:sp>
            <p:nvSpPr>
              <p:cNvPr id="43" name="TextBox 42"/>
              <p:cNvSpPr txBox="1"/>
              <p:nvPr/>
            </p:nvSpPr>
            <p:spPr>
              <a:xfrm rot="16200000">
                <a:off x="5146969" y="4091246"/>
                <a:ext cx="678512" cy="50831"/>
              </a:xfrm>
              <a:prstGeom prst="rect">
                <a:avLst/>
              </a:prstGeom>
              <a:solidFill>
                <a:schemeClr val="tx1"/>
              </a:solidFill>
            </p:spPr>
            <p:txBody>
              <a:bodyPr wrap="square" rtlCol="0">
                <a:spAutoFit/>
              </a:bodyPr>
              <a:lstStyle/>
              <a:p>
                <a:pPr algn="ctr"/>
                <a:r>
                  <a:rPr lang="en-US" sz="400" b="1" dirty="0" smtClean="0">
                    <a:solidFill>
                      <a:schemeClr val="bg1"/>
                    </a:solidFill>
                  </a:rPr>
                  <a:t>TYPE / WEIGHT</a:t>
                </a:r>
                <a:endParaRPr lang="en-US" sz="400" b="1" dirty="0">
                  <a:solidFill>
                    <a:schemeClr val="bg1"/>
                  </a:solidFill>
                </a:endParaRPr>
              </a:p>
            </p:txBody>
          </p:sp>
          <p:sp>
            <p:nvSpPr>
              <p:cNvPr id="44" name="TextBox 43"/>
              <p:cNvSpPr txBox="1"/>
              <p:nvPr/>
            </p:nvSpPr>
            <p:spPr>
              <a:xfrm rot="16200000">
                <a:off x="5129038" y="3314288"/>
                <a:ext cx="714375" cy="50831"/>
              </a:xfrm>
              <a:prstGeom prst="rect">
                <a:avLst/>
              </a:prstGeom>
              <a:solidFill>
                <a:schemeClr val="tx1"/>
              </a:solidFill>
            </p:spPr>
            <p:txBody>
              <a:bodyPr wrap="square" rtlCol="0">
                <a:spAutoFit/>
              </a:bodyPr>
              <a:lstStyle/>
              <a:p>
                <a:pPr algn="ctr"/>
                <a:r>
                  <a:rPr lang="en-US" sz="400" b="1" dirty="0" smtClean="0">
                    <a:solidFill>
                      <a:schemeClr val="bg1"/>
                    </a:solidFill>
                  </a:rPr>
                  <a:t>CDE 3 LOW</a:t>
                </a:r>
                <a:endParaRPr lang="en-US" sz="400" b="1" dirty="0">
                  <a:solidFill>
                    <a:schemeClr val="bg1"/>
                  </a:solidFill>
                </a:endParaRPr>
              </a:p>
            </p:txBody>
          </p:sp>
          <p:sp>
            <p:nvSpPr>
              <p:cNvPr id="45" name="TextBox 44"/>
              <p:cNvSpPr txBox="1"/>
              <p:nvPr/>
            </p:nvSpPr>
            <p:spPr>
              <a:xfrm rot="16200000">
                <a:off x="5222322" y="3337230"/>
                <a:ext cx="714375" cy="40665"/>
              </a:xfrm>
              <a:prstGeom prst="rect">
                <a:avLst/>
              </a:prstGeom>
              <a:solidFill>
                <a:schemeClr val="tx1"/>
              </a:solidFill>
            </p:spPr>
            <p:txBody>
              <a:bodyPr wrap="square" rtlCol="0">
                <a:spAutoFit/>
              </a:bodyPr>
              <a:lstStyle/>
              <a:p>
                <a:pPr algn="ctr"/>
                <a:r>
                  <a:rPr lang="en-US" sz="200" b="1" dirty="0" smtClean="0">
                    <a:solidFill>
                      <a:schemeClr val="bg1"/>
                    </a:solidFill>
                  </a:rPr>
                  <a:t>INST   /   DELAY</a:t>
                </a:r>
                <a:endParaRPr lang="en-US" sz="200" b="1" dirty="0">
                  <a:solidFill>
                    <a:schemeClr val="bg1"/>
                  </a:solidFill>
                </a:endParaRPr>
              </a:p>
            </p:txBody>
          </p:sp>
          <p:sp>
            <p:nvSpPr>
              <p:cNvPr id="46" name="TextBox 45"/>
              <p:cNvSpPr txBox="1"/>
              <p:nvPr/>
            </p:nvSpPr>
            <p:spPr>
              <a:xfrm rot="16200000">
                <a:off x="5205087" y="4613559"/>
                <a:ext cx="562569" cy="50831"/>
              </a:xfrm>
              <a:prstGeom prst="rect">
                <a:avLst/>
              </a:prstGeom>
              <a:solidFill>
                <a:schemeClr val="tx1"/>
              </a:solidFill>
            </p:spPr>
            <p:txBody>
              <a:bodyPr wrap="square" rtlCol="0">
                <a:spAutoFit/>
              </a:bodyPr>
              <a:lstStyle/>
              <a:p>
                <a:pPr algn="ctr"/>
                <a:r>
                  <a:rPr lang="en-US" sz="400" b="1" dirty="0" smtClean="0">
                    <a:solidFill>
                      <a:schemeClr val="bg1"/>
                    </a:solidFill>
                  </a:rPr>
                  <a:t>WEAPON</a:t>
                </a:r>
                <a:endParaRPr lang="en-US" sz="400" b="1" dirty="0">
                  <a:solidFill>
                    <a:schemeClr val="bg1"/>
                  </a:solidFill>
                </a:endParaRPr>
              </a:p>
            </p:txBody>
          </p:sp>
          <p:sp>
            <p:nvSpPr>
              <p:cNvPr id="47" name="TextBox 46"/>
              <p:cNvSpPr txBox="1"/>
              <p:nvPr/>
            </p:nvSpPr>
            <p:spPr>
              <a:xfrm rot="16200000">
                <a:off x="5124770" y="3334689"/>
                <a:ext cx="928689" cy="45748"/>
              </a:xfrm>
              <a:prstGeom prst="rect">
                <a:avLst/>
              </a:prstGeom>
              <a:solidFill>
                <a:schemeClr val="tx1"/>
              </a:solidFill>
            </p:spPr>
            <p:txBody>
              <a:bodyPr wrap="square" rtlCol="0">
                <a:spAutoFit/>
              </a:bodyPr>
              <a:lstStyle/>
              <a:p>
                <a:pPr algn="ctr"/>
                <a:r>
                  <a:rPr lang="en-US" sz="300" b="1" dirty="0" smtClean="0">
                    <a:solidFill>
                      <a:schemeClr val="bg1"/>
                    </a:solidFill>
                  </a:rPr>
                  <a:t>WPN EFFECT = FRAG</a:t>
                </a:r>
                <a:endParaRPr lang="en-US" sz="300" b="1" dirty="0">
                  <a:solidFill>
                    <a:schemeClr val="bg1"/>
                  </a:solidFill>
                </a:endParaRPr>
              </a:p>
            </p:txBody>
          </p:sp>
          <p:sp>
            <p:nvSpPr>
              <p:cNvPr id="48" name="TextBox 47"/>
              <p:cNvSpPr txBox="1"/>
              <p:nvPr/>
            </p:nvSpPr>
            <p:spPr>
              <a:xfrm rot="16200000">
                <a:off x="5136932" y="1185605"/>
                <a:ext cx="823415" cy="91496"/>
              </a:xfrm>
              <a:prstGeom prst="rect">
                <a:avLst/>
              </a:prstGeom>
              <a:solidFill>
                <a:schemeClr val="tx1"/>
              </a:solidFill>
            </p:spPr>
            <p:txBody>
              <a:bodyPr wrap="square" rtlCol="0">
                <a:spAutoFit/>
              </a:bodyPr>
              <a:lstStyle/>
              <a:p>
                <a:pPr algn="ctr"/>
                <a:r>
                  <a:rPr lang="en-US" sz="600" b="1" dirty="0" smtClean="0">
                    <a:solidFill>
                      <a:schemeClr val="bg1"/>
                    </a:solidFill>
                  </a:rPr>
                  <a:t>DELIVERY</a:t>
                </a:r>
              </a:p>
              <a:p>
                <a:pPr algn="ctr"/>
                <a:r>
                  <a:rPr lang="en-US" sz="600" b="1" dirty="0" smtClean="0">
                    <a:solidFill>
                      <a:schemeClr val="bg1"/>
                    </a:solidFill>
                  </a:rPr>
                  <a:t>PLATFORM</a:t>
                </a:r>
                <a:endParaRPr lang="en-US" sz="600" b="1" dirty="0">
                  <a:solidFill>
                    <a:schemeClr val="bg1"/>
                  </a:solidFill>
                </a:endParaRPr>
              </a:p>
            </p:txBody>
          </p:sp>
        </p:grpSp>
        <p:pic>
          <p:nvPicPr>
            <p:cNvPr id="39" name="Picture 506"/>
            <p:cNvPicPr>
              <a:picLocks noChangeAspect="1" noChangeArrowheads="1"/>
            </p:cNvPicPr>
            <p:nvPr/>
          </p:nvPicPr>
          <p:blipFill>
            <a:blip r:embed="rId10" cstate="print"/>
            <a:srcRect/>
            <a:stretch>
              <a:fillRect/>
            </a:stretch>
          </p:blipFill>
          <p:spPr bwMode="auto">
            <a:xfrm>
              <a:off x="3077510" y="1984825"/>
              <a:ext cx="699259" cy="1382614"/>
            </a:xfrm>
            <a:prstGeom prst="rect">
              <a:avLst/>
            </a:prstGeom>
            <a:noFill/>
            <a:ln w="9525">
              <a:noFill/>
              <a:miter lim="800000"/>
              <a:headEnd/>
              <a:tailEnd/>
            </a:ln>
          </p:spPr>
        </p:pic>
      </p:grpSp>
      <p:graphicFrame>
        <p:nvGraphicFramePr>
          <p:cNvPr id="49" name="Table 48"/>
          <p:cNvGraphicFramePr>
            <a:graphicFrameLocks noGrp="1"/>
          </p:cNvGraphicFramePr>
          <p:nvPr/>
        </p:nvGraphicFramePr>
        <p:xfrm>
          <a:off x="58803" y="5410200"/>
          <a:ext cx="2102802" cy="1101047"/>
        </p:xfrm>
        <a:graphic>
          <a:graphicData uri="http://schemas.openxmlformats.org/drawingml/2006/table">
            <a:tbl>
              <a:tblPr firstRow="1" bandRow="1">
                <a:tableStyleId>{5C22544A-7EE6-4342-B048-85BDC9FD1C3A}</a:tableStyleId>
              </a:tblPr>
              <a:tblGrid>
                <a:gridCol w="1051401"/>
                <a:gridCol w="1051401"/>
              </a:tblGrid>
              <a:tr h="211670">
                <a:tc>
                  <a:txBody>
                    <a:bodyPr/>
                    <a:lstStyle/>
                    <a:p>
                      <a:pPr algn="ctr"/>
                      <a:r>
                        <a:rPr lang="en-US" sz="700" dirty="0" smtClean="0">
                          <a:solidFill>
                            <a:schemeClr val="tx1"/>
                          </a:solidFill>
                        </a:rPr>
                        <a:t>MISC FW WPNs</a:t>
                      </a:r>
                      <a:endParaRPr lang="en-US" sz="700" dirty="0">
                        <a:solidFill>
                          <a:schemeClr val="tx1"/>
                        </a:solidFill>
                      </a:endParaRPr>
                    </a:p>
                  </a:txBody>
                  <a:tcPr marL="24515" marR="24515" marT="42863" marB="42863">
                    <a:solidFill>
                      <a:schemeClr val="bg1"/>
                    </a:solidFill>
                  </a:tcPr>
                </a:tc>
                <a:tc>
                  <a:txBody>
                    <a:bodyPr/>
                    <a:lstStyle/>
                    <a:p>
                      <a:pPr algn="ctr"/>
                      <a:r>
                        <a:rPr lang="en-US" sz="700" dirty="0" smtClean="0">
                          <a:solidFill>
                            <a:schemeClr val="tx1"/>
                          </a:solidFill>
                        </a:rPr>
                        <a:t>RED 0.1%</a:t>
                      </a:r>
                      <a:r>
                        <a:rPr lang="en-US" sz="700" baseline="0" dirty="0" smtClean="0">
                          <a:solidFill>
                            <a:schemeClr val="tx1"/>
                          </a:solidFill>
                        </a:rPr>
                        <a:t> PI</a:t>
                      </a:r>
                      <a:endParaRPr lang="en-US" sz="700" dirty="0">
                        <a:solidFill>
                          <a:schemeClr val="tx1"/>
                        </a:solidFill>
                      </a:endParaRPr>
                    </a:p>
                  </a:txBody>
                  <a:tcPr marL="24515" marR="24515" marT="42863" marB="42863">
                    <a:solidFill>
                      <a:schemeClr val="bg1"/>
                    </a:solidFill>
                  </a:tcPr>
                </a:tc>
              </a:tr>
              <a:tr h="276879">
                <a:tc>
                  <a:txBody>
                    <a:bodyPr/>
                    <a:lstStyle/>
                    <a:p>
                      <a:pPr algn="ctr"/>
                      <a:r>
                        <a:rPr lang="en-US" sz="700" dirty="0" smtClean="0"/>
                        <a:t>GRIFFIN</a:t>
                      </a:r>
                      <a:r>
                        <a:rPr lang="en-US" sz="700" baseline="0" dirty="0" smtClean="0"/>
                        <a:t> MISSILE (AGM-175)</a:t>
                      </a:r>
                      <a:endParaRPr lang="en-US" sz="700" dirty="0"/>
                    </a:p>
                  </a:txBody>
                  <a:tcPr marL="24515" marR="24515" marT="42863" marB="42863">
                    <a:solidFill>
                      <a:schemeClr val="bg1">
                        <a:lumMod val="75000"/>
                      </a:schemeClr>
                    </a:solidFill>
                  </a:tcPr>
                </a:tc>
                <a:tc>
                  <a:txBody>
                    <a:bodyPr/>
                    <a:lstStyle/>
                    <a:p>
                      <a:pPr algn="ctr"/>
                      <a:r>
                        <a:rPr lang="en-US" sz="700" dirty="0" smtClean="0"/>
                        <a:t>140m</a:t>
                      </a:r>
                      <a:endParaRPr lang="en-US" sz="700" dirty="0"/>
                    </a:p>
                  </a:txBody>
                  <a:tcPr marL="24515" marR="24515" marT="42863" marB="42863">
                    <a:solidFill>
                      <a:schemeClr val="bg1">
                        <a:lumMod val="75000"/>
                      </a:schemeClr>
                    </a:solidFill>
                  </a:tcPr>
                </a:tc>
              </a:tr>
              <a:tr h="267320">
                <a:tc>
                  <a:txBody>
                    <a:bodyPr/>
                    <a:lstStyle/>
                    <a:p>
                      <a:pPr algn="ctr"/>
                      <a:r>
                        <a:rPr lang="en-US" sz="700" dirty="0" smtClean="0"/>
                        <a:t>VIPER</a:t>
                      </a:r>
                      <a:r>
                        <a:rPr lang="en-US" sz="700" baseline="0" dirty="0" smtClean="0"/>
                        <a:t> STRIKE (GBU-44)</a:t>
                      </a:r>
                      <a:endParaRPr lang="en-US" sz="700" dirty="0"/>
                    </a:p>
                  </a:txBody>
                  <a:tcPr marL="24515" marR="24515" marT="42863" marB="42863">
                    <a:solidFill>
                      <a:schemeClr val="bg1">
                        <a:lumMod val="75000"/>
                      </a:schemeClr>
                    </a:solidFill>
                  </a:tcPr>
                </a:tc>
                <a:tc>
                  <a:txBody>
                    <a:bodyPr/>
                    <a:lstStyle/>
                    <a:p>
                      <a:pPr algn="ctr"/>
                      <a:r>
                        <a:rPr lang="en-US" sz="700" dirty="0" smtClean="0"/>
                        <a:t>61m</a:t>
                      </a:r>
                      <a:endParaRPr lang="en-US" sz="700" dirty="0"/>
                    </a:p>
                  </a:txBody>
                  <a:tcPr marL="24515" marR="24515" marT="42863" marB="42863">
                    <a:solidFill>
                      <a:schemeClr val="bg1">
                        <a:lumMod val="75000"/>
                      </a:schemeClr>
                    </a:solidFill>
                  </a:tcPr>
                </a:tc>
              </a:tr>
              <a:tr h="322971">
                <a:tc>
                  <a:txBody>
                    <a:bodyPr/>
                    <a:lstStyle/>
                    <a:p>
                      <a:pPr algn="ctr"/>
                      <a:r>
                        <a:rPr lang="en-US" sz="700" dirty="0" smtClean="0"/>
                        <a:t>GBU-54 (LJDAM)</a:t>
                      </a:r>
                      <a:endParaRPr lang="en-US" sz="700" dirty="0"/>
                    </a:p>
                  </a:txBody>
                  <a:tcPr marL="24515" marR="24515" marT="42863" marB="42863">
                    <a:solidFill>
                      <a:schemeClr val="bg1">
                        <a:lumMod val="75000"/>
                      </a:schemeClr>
                    </a:solidFill>
                  </a:tcPr>
                </a:tc>
                <a:tc>
                  <a:txBody>
                    <a:bodyPr/>
                    <a:lstStyle/>
                    <a:p>
                      <a:pPr algn="ctr"/>
                      <a:r>
                        <a:rPr lang="en-US" sz="700" dirty="0" smtClean="0"/>
                        <a:t>130m (HIGH &lt;)</a:t>
                      </a:r>
                    </a:p>
                    <a:p>
                      <a:pPr algn="ctr"/>
                      <a:r>
                        <a:rPr lang="en-US" sz="700" dirty="0" smtClean="0"/>
                        <a:t>175 (LOW</a:t>
                      </a:r>
                      <a:r>
                        <a:rPr lang="en-US" sz="700" baseline="0" dirty="0" smtClean="0"/>
                        <a:t> &lt;)</a:t>
                      </a:r>
                      <a:endParaRPr lang="en-US" sz="700" dirty="0"/>
                    </a:p>
                  </a:txBody>
                  <a:tcPr marL="24515" marR="24515" marT="42863" marB="42863">
                    <a:solidFill>
                      <a:schemeClr val="bg1">
                        <a:lumMod val="75000"/>
                      </a:schemeClr>
                    </a:solidFill>
                  </a:tcPr>
                </a:tc>
              </a:tr>
            </a:tbl>
          </a:graphicData>
        </a:graphic>
      </p:graphicFrame>
      <p:sp>
        <p:nvSpPr>
          <p:cNvPr id="50" name="Rectangle 286"/>
          <p:cNvSpPr>
            <a:spLocks noChangeArrowheads="1"/>
          </p:cNvSpPr>
          <p:nvPr/>
        </p:nvSpPr>
        <p:spPr bwMode="auto">
          <a:xfrm>
            <a:off x="4552951" y="3124200"/>
            <a:ext cx="2286000" cy="3581400"/>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51" name="Rectangle 287"/>
          <p:cNvSpPr>
            <a:spLocks noChangeArrowheads="1"/>
          </p:cNvSpPr>
          <p:nvPr/>
        </p:nvSpPr>
        <p:spPr bwMode="auto">
          <a:xfrm>
            <a:off x="6846133" y="3124200"/>
            <a:ext cx="2221667" cy="3581400"/>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95250" y="76200"/>
            <a:ext cx="8999169" cy="3200400"/>
            <a:chOff x="6069898" y="723305"/>
            <a:chExt cx="3024521" cy="4215236"/>
          </a:xfrm>
        </p:grpSpPr>
        <p:sp>
          <p:nvSpPr>
            <p:cNvPr id="2" name="Rectangle 288"/>
            <p:cNvSpPr>
              <a:spLocks noChangeArrowheads="1"/>
            </p:cNvSpPr>
            <p:nvPr/>
          </p:nvSpPr>
          <p:spPr bwMode="auto">
            <a:xfrm>
              <a:off x="6069898" y="723305"/>
              <a:ext cx="755864"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nvGrpSpPr>
            <p:cNvPr id="3" name="Group 519"/>
            <p:cNvGrpSpPr>
              <a:grpSpLocks/>
            </p:cNvGrpSpPr>
            <p:nvPr/>
          </p:nvGrpSpPr>
          <p:grpSpPr bwMode="auto">
            <a:xfrm>
              <a:off x="6826826" y="723305"/>
              <a:ext cx="2267593" cy="4214813"/>
              <a:chOff x="192" y="912"/>
              <a:chExt cx="5328" cy="2352"/>
            </a:xfrm>
          </p:grpSpPr>
          <p:sp>
            <p:nvSpPr>
              <p:cNvPr id="4" name="Rectangle 520"/>
              <p:cNvSpPr>
                <a:spLocks noChangeArrowheads="1"/>
              </p:cNvSpPr>
              <p:nvPr/>
            </p:nvSpPr>
            <p:spPr bwMode="auto">
              <a:xfrm>
                <a:off x="192"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5" name="Rectangle 521"/>
              <p:cNvSpPr>
                <a:spLocks noChangeArrowheads="1"/>
              </p:cNvSpPr>
              <p:nvPr/>
            </p:nvSpPr>
            <p:spPr bwMode="auto">
              <a:xfrm>
                <a:off x="1968"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6" name="Rectangle 522"/>
              <p:cNvSpPr>
                <a:spLocks noChangeArrowheads="1"/>
              </p:cNvSpPr>
              <p:nvPr/>
            </p:nvSpPr>
            <p:spPr bwMode="auto">
              <a:xfrm>
                <a:off x="3744"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pic>
          <p:nvPicPr>
            <p:cNvPr id="7" name="Picture 844"/>
            <p:cNvPicPr>
              <a:picLocks noChangeAspect="1" noChangeArrowheads="1"/>
            </p:cNvPicPr>
            <p:nvPr/>
          </p:nvPicPr>
          <p:blipFill>
            <a:blip r:embed="rId2" cstate="print"/>
            <a:srcRect/>
            <a:stretch>
              <a:fillRect/>
            </a:stretch>
          </p:blipFill>
          <p:spPr bwMode="auto">
            <a:xfrm rot="16200000">
              <a:off x="6656521" y="2484076"/>
              <a:ext cx="4143375" cy="719631"/>
            </a:xfrm>
            <a:prstGeom prst="rect">
              <a:avLst/>
            </a:prstGeom>
            <a:noFill/>
            <a:ln w="9525">
              <a:noFill/>
              <a:miter lim="800000"/>
              <a:headEnd/>
              <a:tailEnd/>
            </a:ln>
          </p:spPr>
        </p:pic>
        <p:pic>
          <p:nvPicPr>
            <p:cNvPr id="8" name="Picture 845"/>
            <p:cNvPicPr>
              <a:picLocks noChangeAspect="1" noChangeArrowheads="1"/>
            </p:cNvPicPr>
            <p:nvPr/>
          </p:nvPicPr>
          <p:blipFill>
            <a:blip r:embed="rId3" cstate="print"/>
            <a:srcRect/>
            <a:stretch>
              <a:fillRect/>
            </a:stretch>
          </p:blipFill>
          <p:spPr bwMode="auto">
            <a:xfrm rot="16200000">
              <a:off x="5887969" y="2551202"/>
              <a:ext cx="4115721" cy="640250"/>
            </a:xfrm>
            <a:prstGeom prst="rect">
              <a:avLst/>
            </a:prstGeom>
            <a:noFill/>
            <a:ln w="9525">
              <a:noFill/>
              <a:miter lim="800000"/>
              <a:headEnd/>
              <a:tailEnd/>
            </a:ln>
          </p:spPr>
        </p:pic>
        <p:pic>
          <p:nvPicPr>
            <p:cNvPr id="9" name="Picture 846"/>
            <p:cNvPicPr>
              <a:picLocks noChangeAspect="1" noChangeArrowheads="1"/>
            </p:cNvPicPr>
            <p:nvPr/>
          </p:nvPicPr>
          <p:blipFill>
            <a:blip r:embed="rId4" cstate="print"/>
            <a:srcRect/>
            <a:stretch>
              <a:fillRect/>
            </a:stretch>
          </p:blipFill>
          <p:spPr bwMode="auto">
            <a:xfrm rot="16200000">
              <a:off x="5108835" y="2472347"/>
              <a:ext cx="4196953" cy="735436"/>
            </a:xfrm>
            <a:prstGeom prst="rect">
              <a:avLst/>
            </a:prstGeom>
            <a:noFill/>
            <a:ln w="9525">
              <a:noFill/>
              <a:miter lim="800000"/>
              <a:headEnd/>
              <a:tailEnd/>
            </a:ln>
          </p:spPr>
        </p:pic>
        <p:sp>
          <p:nvSpPr>
            <p:cNvPr id="10" name="Text Box 3940"/>
            <p:cNvSpPr txBox="1">
              <a:spLocks noChangeArrowheads="1"/>
            </p:cNvSpPr>
            <p:nvPr/>
          </p:nvSpPr>
          <p:spPr bwMode="auto">
            <a:xfrm>
              <a:off x="6328874" y="785813"/>
              <a:ext cx="292546" cy="112611"/>
            </a:xfrm>
            <a:prstGeom prst="rect">
              <a:avLst/>
            </a:prstGeom>
            <a:noFill/>
            <a:ln w="9525">
              <a:noFill/>
              <a:miter lim="800000"/>
              <a:headEnd/>
              <a:tailEnd/>
            </a:ln>
          </p:spPr>
          <p:txBody>
            <a:bodyPr wrap="none" lIns="35321" tIns="17661" rIns="35321" bIns="17661">
              <a:spAutoFit/>
            </a:bodyPr>
            <a:lstStyle/>
            <a:p>
              <a:r>
                <a:rPr lang="en-US" sz="500" b="1" u="sng" dirty="0" smtClean="0"/>
                <a:t>NOTES</a:t>
              </a:r>
              <a:endParaRPr lang="en-US" sz="500" b="1" u="sng" dirty="0"/>
            </a:p>
          </p:txBody>
        </p:sp>
      </p:grpSp>
      <p:grpSp>
        <p:nvGrpSpPr>
          <p:cNvPr id="23" name="Group 22"/>
          <p:cNvGrpSpPr/>
          <p:nvPr/>
        </p:nvGrpSpPr>
        <p:grpSpPr>
          <a:xfrm>
            <a:off x="92799" y="3352799"/>
            <a:ext cx="8975001" cy="3505201"/>
            <a:chOff x="16599" y="732235"/>
            <a:chExt cx="3022606" cy="4313518"/>
          </a:xfrm>
        </p:grpSpPr>
        <p:grpSp>
          <p:nvGrpSpPr>
            <p:cNvPr id="12" name="Group 11"/>
            <p:cNvGrpSpPr/>
            <p:nvPr/>
          </p:nvGrpSpPr>
          <p:grpSpPr>
            <a:xfrm>
              <a:off x="16599" y="732235"/>
              <a:ext cx="3016246" cy="4313518"/>
              <a:chOff x="16599" y="732235"/>
              <a:chExt cx="3016246" cy="4313518"/>
            </a:xfrm>
          </p:grpSpPr>
          <p:sp>
            <p:nvSpPr>
              <p:cNvPr id="13" name="Rectangle 3209"/>
              <p:cNvSpPr>
                <a:spLocks noChangeArrowheads="1"/>
              </p:cNvSpPr>
              <p:nvPr/>
            </p:nvSpPr>
            <p:spPr bwMode="auto">
              <a:xfrm>
                <a:off x="566473" y="831949"/>
                <a:ext cx="6412" cy="30778"/>
              </a:xfrm>
              <a:prstGeom prst="rect">
                <a:avLst/>
              </a:prstGeom>
              <a:noFill/>
              <a:ln w="9525">
                <a:noFill/>
                <a:miter lim="800000"/>
                <a:headEnd/>
                <a:tailEnd/>
              </a:ln>
            </p:spPr>
            <p:txBody>
              <a:bodyPr wrap="none" lIns="0" tIns="0" rIns="0" bIns="0">
                <a:spAutoFit/>
              </a:bodyPr>
              <a:lstStyle/>
              <a:p>
                <a:pPr defTabSz="393683"/>
                <a:r>
                  <a:rPr lang="en-US" sz="200" b="1" dirty="0">
                    <a:solidFill>
                      <a:srgbClr val="000000"/>
                    </a:solidFill>
                  </a:rPr>
                  <a:t> </a:t>
                </a:r>
                <a:endParaRPr lang="en-US" sz="800" dirty="0"/>
              </a:p>
            </p:txBody>
          </p:sp>
          <p:grpSp>
            <p:nvGrpSpPr>
              <p:cNvPr id="14" name="Group 3934"/>
              <p:cNvGrpSpPr>
                <a:grpSpLocks/>
              </p:cNvGrpSpPr>
              <p:nvPr/>
            </p:nvGrpSpPr>
            <p:grpSpPr bwMode="auto">
              <a:xfrm>
                <a:off x="16599" y="732235"/>
                <a:ext cx="2267593" cy="4214813"/>
                <a:chOff x="192" y="912"/>
                <a:chExt cx="5328" cy="2352"/>
              </a:xfrm>
            </p:grpSpPr>
            <p:sp>
              <p:nvSpPr>
                <p:cNvPr id="19" name="Rectangle 3935"/>
                <p:cNvSpPr>
                  <a:spLocks noChangeArrowheads="1"/>
                </p:cNvSpPr>
                <p:nvPr/>
              </p:nvSpPr>
              <p:spPr bwMode="auto">
                <a:xfrm>
                  <a:off x="192"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20" name="Rectangle 3936"/>
                <p:cNvSpPr>
                  <a:spLocks noChangeArrowheads="1"/>
                </p:cNvSpPr>
                <p:nvPr/>
              </p:nvSpPr>
              <p:spPr bwMode="auto">
                <a:xfrm>
                  <a:off x="1968"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21" name="Rectangle 3937"/>
                <p:cNvSpPr>
                  <a:spLocks noChangeArrowheads="1"/>
                </p:cNvSpPr>
                <p:nvPr/>
              </p:nvSpPr>
              <p:spPr bwMode="auto">
                <a:xfrm>
                  <a:off x="3744"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sp>
            <p:nvSpPr>
              <p:cNvPr id="15" name="TextBox 14"/>
              <p:cNvSpPr txBox="1"/>
              <p:nvPr/>
            </p:nvSpPr>
            <p:spPr>
              <a:xfrm>
                <a:off x="780889" y="785814"/>
                <a:ext cx="730328" cy="3869281"/>
              </a:xfrm>
              <a:prstGeom prst="rect">
                <a:avLst/>
              </a:prstGeom>
              <a:noFill/>
            </p:spPr>
            <p:txBody>
              <a:bodyPr lIns="35321" tIns="17661" rIns="35321" bIns="17661">
                <a:spAutoFit/>
              </a:bodyPr>
              <a:lstStyle/>
              <a:p>
                <a:pPr algn="ctr">
                  <a:defRPr/>
                </a:pPr>
                <a:r>
                  <a:rPr lang="en-US" sz="900" b="1" u="sng" dirty="0" smtClean="0"/>
                  <a:t>Standard </a:t>
                </a:r>
                <a:r>
                  <a:rPr lang="en-US" sz="900" b="1" u="sng" dirty="0"/>
                  <a:t>9-line IED/UXO Report </a:t>
                </a:r>
              </a:p>
              <a:p>
                <a:pPr algn="ctr">
                  <a:defRPr/>
                </a:pPr>
                <a:endParaRPr lang="en-US" sz="900" dirty="0"/>
              </a:p>
              <a:p>
                <a:pPr>
                  <a:defRPr/>
                </a:pPr>
                <a:r>
                  <a:rPr lang="en-US" sz="800" b="1" dirty="0"/>
                  <a:t>Line 1:</a:t>
                </a:r>
                <a:r>
                  <a:rPr lang="en-US" sz="800" dirty="0"/>
                  <a:t> Date time group discovered: (Command policy will dictate </a:t>
                </a:r>
                <a:r>
                  <a:rPr lang="en-US" sz="800" i="1" dirty="0"/>
                  <a:t>Local </a:t>
                </a:r>
                <a:r>
                  <a:rPr lang="en-US" sz="800" dirty="0"/>
                  <a:t>or </a:t>
                </a:r>
                <a:r>
                  <a:rPr lang="en-US" sz="800" i="1" dirty="0"/>
                  <a:t>Zulu </a:t>
                </a:r>
                <a:r>
                  <a:rPr lang="en-US" sz="800" dirty="0"/>
                  <a:t>time). </a:t>
                </a:r>
              </a:p>
              <a:p>
                <a:pPr>
                  <a:defRPr/>
                </a:pPr>
                <a:r>
                  <a:rPr lang="en-US" sz="800" b="1" dirty="0"/>
                  <a:t>Line 2:</a:t>
                </a:r>
                <a:r>
                  <a:rPr lang="en-US" sz="800" dirty="0"/>
                  <a:t> Reporting Activity (UIC / Unit designation). Location: mandatory 8 digit grid: </a:t>
                </a:r>
                <a:r>
                  <a:rPr lang="en-US" sz="800" i="1" dirty="0"/>
                  <a:t>(include: landmarks, reference points, or street addresses).  </a:t>
                </a:r>
                <a:endParaRPr lang="en-US" sz="800" dirty="0"/>
              </a:p>
              <a:p>
                <a:pPr>
                  <a:defRPr/>
                </a:pPr>
                <a:r>
                  <a:rPr lang="en-US" sz="800" b="1" dirty="0"/>
                  <a:t>Line 3:</a:t>
                </a:r>
                <a:r>
                  <a:rPr lang="en-US" sz="800" dirty="0"/>
                  <a:t> Contact Method: Radio Freq / Call Sign or Telephone Number. (If using phone number, provide name). </a:t>
                </a:r>
              </a:p>
              <a:p>
                <a:pPr>
                  <a:defRPr/>
                </a:pPr>
                <a:r>
                  <a:rPr lang="en-US" sz="800" b="1" dirty="0"/>
                  <a:t>Line 4:</a:t>
                </a:r>
                <a:r>
                  <a:rPr lang="en-US" sz="800" dirty="0"/>
                  <a:t> Type of </a:t>
                </a:r>
                <a:r>
                  <a:rPr lang="en-US" sz="800" dirty="0" err="1"/>
                  <a:t>Munition</a:t>
                </a:r>
                <a:r>
                  <a:rPr lang="en-US" sz="800" dirty="0"/>
                  <a:t>: (Dropped, Projected, Placed, or Thrown). </a:t>
                </a:r>
              </a:p>
              <a:p>
                <a:pPr>
                  <a:defRPr/>
                </a:pPr>
                <a:r>
                  <a:rPr lang="en-US" sz="800" b="1" dirty="0"/>
                  <a:t>Line 5:</a:t>
                </a:r>
                <a:r>
                  <a:rPr lang="en-US" sz="800" dirty="0"/>
                  <a:t> NBC Contamination: Yes or No, known or suspected NBC Contamination. If yes, report type of agent if known / identified. </a:t>
                </a:r>
              </a:p>
              <a:p>
                <a:pPr>
                  <a:defRPr/>
                </a:pPr>
                <a:r>
                  <a:rPr lang="en-US" sz="800" b="1" dirty="0"/>
                  <a:t>Line 6:</a:t>
                </a:r>
                <a:r>
                  <a:rPr lang="en-US" sz="800" dirty="0"/>
                  <a:t> Resources Threatened: (What resource is threatened - is it a critical asset?). </a:t>
                </a:r>
              </a:p>
              <a:p>
                <a:pPr>
                  <a:defRPr/>
                </a:pPr>
                <a:r>
                  <a:rPr lang="en-US" sz="800" b="1" dirty="0"/>
                  <a:t>Line 7:</a:t>
                </a:r>
                <a:r>
                  <a:rPr lang="en-US" sz="800" dirty="0"/>
                  <a:t> Impact on Mission: (How the UXO is affecting the mission). </a:t>
                </a:r>
              </a:p>
              <a:p>
                <a:pPr>
                  <a:defRPr/>
                </a:pPr>
                <a:r>
                  <a:rPr lang="en-US" sz="800" b="1" dirty="0"/>
                  <a:t>Line 8:</a:t>
                </a:r>
                <a:r>
                  <a:rPr lang="en-US" sz="800" dirty="0"/>
                  <a:t> Protective Measures Taken: (Unit emplaced protective measures). </a:t>
                </a:r>
              </a:p>
              <a:p>
                <a:pPr>
                  <a:defRPr/>
                </a:pPr>
                <a:r>
                  <a:rPr lang="en-US" sz="800" b="1" dirty="0"/>
                  <a:t>Line 9:</a:t>
                </a:r>
                <a:r>
                  <a:rPr lang="en-US" sz="800" dirty="0"/>
                  <a:t> Recommended Priority: (Immediate, Indirect, Minor, or No Threat). </a:t>
                </a:r>
                <a:endParaRPr lang="en-US" sz="900" dirty="0"/>
              </a:p>
            </p:txBody>
          </p:sp>
          <p:sp>
            <p:nvSpPr>
              <p:cNvPr id="16" name="TextBox 1102"/>
              <p:cNvSpPr txBox="1">
                <a:spLocks noChangeArrowheads="1"/>
              </p:cNvSpPr>
              <p:nvPr/>
            </p:nvSpPr>
            <p:spPr bwMode="auto">
              <a:xfrm>
                <a:off x="29026" y="759025"/>
                <a:ext cx="735436" cy="4286728"/>
              </a:xfrm>
              <a:prstGeom prst="rect">
                <a:avLst/>
              </a:prstGeom>
              <a:noFill/>
              <a:ln w="9525">
                <a:noFill/>
                <a:miter lim="800000"/>
                <a:headEnd/>
                <a:tailEnd/>
              </a:ln>
            </p:spPr>
            <p:txBody>
              <a:bodyPr lIns="35321" tIns="17661" rIns="35321" bIns="17661">
                <a:spAutoFit/>
              </a:bodyPr>
              <a:lstStyle/>
              <a:p>
                <a:pPr algn="ctr"/>
                <a:r>
                  <a:rPr lang="en-US" sz="800" b="1" dirty="0"/>
                  <a:t>Unexploded Ordnance (UXO) and</a:t>
                </a:r>
              </a:p>
              <a:p>
                <a:pPr algn="ctr"/>
                <a:r>
                  <a:rPr lang="en-US" sz="800" b="1" dirty="0"/>
                  <a:t>Improvised Explosive Devices (IEDs)</a:t>
                </a:r>
              </a:p>
              <a:p>
                <a:pPr algn="ctr"/>
                <a:endParaRPr lang="en-US" sz="700" b="1" dirty="0"/>
              </a:p>
              <a:p>
                <a:r>
                  <a:rPr lang="en-US" sz="700" dirty="0"/>
                  <a:t>UXO and IEDs are currently the greatest threats to coalition forces. UXO are munitions that have been fired, thrown, or failed to detonate and should be treated with care. UXO is still live and very volatile. Call EOD using the IED/UXO Report.</a:t>
                </a:r>
              </a:p>
              <a:p>
                <a:r>
                  <a:rPr lang="en-US" sz="700" b="1" dirty="0">
                    <a:solidFill>
                      <a:srgbClr val="FF0000"/>
                    </a:solidFill>
                  </a:rPr>
                  <a:t>Untrained Soldiers should not attempt to demine, defuse, or neutralize UXO, unless absolutely necessary.</a:t>
                </a:r>
              </a:p>
              <a:p>
                <a:r>
                  <a:rPr lang="en-US" sz="700" b="1" u="sng" dirty="0"/>
                  <a:t>Remember the 5 C’s</a:t>
                </a:r>
              </a:p>
              <a:p>
                <a:r>
                  <a:rPr lang="en-US" sz="700" dirty="0"/>
                  <a:t>Clear, Cordon, Control, Call EOD, and Check</a:t>
                </a:r>
              </a:p>
              <a:p>
                <a:r>
                  <a:rPr lang="en-US" sz="700" b="1" u="sng" dirty="0"/>
                  <a:t>UXO/IED Battle Drill</a:t>
                </a:r>
              </a:p>
              <a:p>
                <a:r>
                  <a:rPr lang="en-US" sz="700" b="1" dirty="0"/>
                  <a:t>Step 1. Clear: </a:t>
                </a:r>
                <a:r>
                  <a:rPr lang="en-US" sz="700" dirty="0"/>
                  <a:t>Leave the immediate area; detonation may be imminent; secondary devices</a:t>
                </a:r>
              </a:p>
              <a:p>
                <a:r>
                  <a:rPr lang="en-US" sz="700" dirty="0"/>
                  <a:t>may be present.</a:t>
                </a:r>
              </a:p>
              <a:p>
                <a:r>
                  <a:rPr lang="en-US" sz="700" b="1" dirty="0"/>
                  <a:t>Step 2. Cordon: </a:t>
                </a:r>
                <a:r>
                  <a:rPr lang="en-US" sz="700" dirty="0"/>
                  <a:t>Establish a perimeter (300 m small device/1000 m up to van-size/2000 m water truck or semi)</a:t>
                </a:r>
              </a:p>
              <a:p>
                <a:r>
                  <a:rPr lang="en-US" sz="700" b="1" dirty="0"/>
                  <a:t>Step 3. Control: </a:t>
                </a:r>
                <a:r>
                  <a:rPr lang="en-US" sz="700" dirty="0"/>
                  <a:t>Maintain visual (binoculars or scopes) observation to ensure no one tampers with the device; maintain security.</a:t>
                </a:r>
              </a:p>
              <a:p>
                <a:r>
                  <a:rPr lang="en-US" sz="700" b="1" dirty="0"/>
                  <a:t>Step 4. Call EOD: </a:t>
                </a:r>
                <a:r>
                  <a:rPr lang="en-US" sz="700" dirty="0"/>
                  <a:t>Immediately contact your</a:t>
                </a:r>
              </a:p>
              <a:p>
                <a:r>
                  <a:rPr lang="en-US" sz="700" dirty="0"/>
                  <a:t>supporting EOD to respond (9-line IED/UXO Spot</a:t>
                </a:r>
              </a:p>
              <a:p>
                <a:r>
                  <a:rPr lang="en-US" sz="700" dirty="0"/>
                  <a:t>Report)</a:t>
                </a:r>
              </a:p>
              <a:p>
                <a:r>
                  <a:rPr lang="en-US" sz="700" b="1" dirty="0"/>
                  <a:t>Step 5. Check: </a:t>
                </a:r>
                <a:r>
                  <a:rPr lang="en-US" sz="700" dirty="0"/>
                  <a:t>All personnel stationed on the</a:t>
                </a:r>
              </a:p>
              <a:p>
                <a:r>
                  <a:rPr lang="en-US" sz="700" dirty="0"/>
                  <a:t>cordon should check their immediate area for</a:t>
                </a:r>
              </a:p>
              <a:p>
                <a:r>
                  <a:rPr lang="en-US" sz="700" dirty="0"/>
                  <a:t>secondary devices. Report any suspicious items</a:t>
                </a:r>
              </a:p>
              <a:p>
                <a:r>
                  <a:rPr lang="en-US" sz="700" dirty="0"/>
                  <a:t>to the situation commander; if necessary, mark the</a:t>
                </a:r>
              </a:p>
              <a:p>
                <a:r>
                  <a:rPr lang="en-US" sz="700" dirty="0"/>
                  <a:t>position and re-establish the cordon to a safe place.</a:t>
                </a:r>
              </a:p>
            </p:txBody>
          </p:sp>
          <p:pic>
            <p:nvPicPr>
              <p:cNvPr id="18" name="Picture 3"/>
              <p:cNvPicPr>
                <a:picLocks noChangeAspect="1" noChangeArrowheads="1"/>
              </p:cNvPicPr>
              <p:nvPr/>
            </p:nvPicPr>
            <p:blipFill>
              <a:blip r:embed="rId5" cstate="print"/>
              <a:srcRect/>
              <a:stretch>
                <a:fillRect/>
              </a:stretch>
            </p:blipFill>
            <p:spPr bwMode="auto">
              <a:xfrm rot="16200000">
                <a:off x="605388" y="2475540"/>
                <a:ext cx="4118278" cy="736636"/>
              </a:xfrm>
              <a:prstGeom prst="rect">
                <a:avLst/>
              </a:prstGeom>
              <a:noFill/>
              <a:ln w="9525">
                <a:noFill/>
                <a:miter lim="800000"/>
                <a:headEnd/>
                <a:tailEnd/>
              </a:ln>
            </p:spPr>
          </p:pic>
        </p:grpSp>
        <p:sp>
          <p:nvSpPr>
            <p:cNvPr id="22" name="Rectangle 3947"/>
            <p:cNvSpPr>
              <a:spLocks noChangeArrowheads="1"/>
            </p:cNvSpPr>
            <p:nvPr/>
          </p:nvSpPr>
          <p:spPr bwMode="auto">
            <a:xfrm>
              <a:off x="2283341" y="741165"/>
              <a:ext cx="755864"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sp>
        <p:nvSpPr>
          <p:cNvPr id="24" name="TextBox 23"/>
          <p:cNvSpPr txBox="1"/>
          <p:nvPr/>
        </p:nvSpPr>
        <p:spPr>
          <a:xfrm>
            <a:off x="4572000" y="3473775"/>
            <a:ext cx="2244757" cy="3536625"/>
          </a:xfrm>
          <a:prstGeom prst="rect">
            <a:avLst/>
          </a:prstGeom>
          <a:noFill/>
        </p:spPr>
        <p:txBody>
          <a:bodyPr wrap="square" lIns="35321" tIns="17661" rIns="35321" bIns="17661">
            <a:spAutoFit/>
          </a:bodyPr>
          <a:lstStyle/>
          <a:p>
            <a:pPr algn="ctr">
              <a:defRPr/>
            </a:pPr>
            <a:r>
              <a:rPr lang="en-US" sz="650" b="1" u="sng" dirty="0" smtClean="0"/>
              <a:t>9 LINE MEDEVAC</a:t>
            </a:r>
          </a:p>
          <a:p>
            <a:pPr>
              <a:defRPr/>
            </a:pPr>
            <a:endParaRPr lang="en-US" sz="650" b="1" u="sng" dirty="0" smtClean="0"/>
          </a:p>
          <a:p>
            <a:pPr>
              <a:defRPr/>
            </a:pPr>
            <a:r>
              <a:rPr lang="en-US" sz="650" b="1" dirty="0" smtClean="0"/>
              <a:t>1: LOCATION OF PICKUP SITE (__________________)</a:t>
            </a:r>
          </a:p>
          <a:p>
            <a:pPr>
              <a:defRPr/>
            </a:pPr>
            <a:r>
              <a:rPr lang="en-US" sz="650" b="1" dirty="0" smtClean="0"/>
              <a:t>2: FREQUENCY AND CALL SIGN (________________)</a:t>
            </a:r>
          </a:p>
          <a:p>
            <a:pPr>
              <a:defRPr/>
            </a:pPr>
            <a:r>
              <a:rPr lang="en-US" sz="650" b="1" dirty="0" smtClean="0"/>
              <a:t>3: # OF PATIENTS BY TYPE        (____) A – URGENT</a:t>
            </a:r>
          </a:p>
          <a:p>
            <a:pPr>
              <a:defRPr/>
            </a:pPr>
            <a:r>
              <a:rPr lang="en-US" sz="650" b="1" dirty="0" smtClean="0"/>
              <a:t>	                (____) B – SURGICAL</a:t>
            </a:r>
          </a:p>
          <a:p>
            <a:pPr>
              <a:defRPr/>
            </a:pPr>
            <a:r>
              <a:rPr lang="en-US" sz="650" b="1" dirty="0" smtClean="0"/>
              <a:t>                                                         (____) C  - PRIORITY</a:t>
            </a:r>
          </a:p>
          <a:p>
            <a:pPr>
              <a:defRPr/>
            </a:pPr>
            <a:r>
              <a:rPr lang="en-US" sz="650" b="1" dirty="0" smtClean="0"/>
              <a:t>                                                         (____) D -  ROUTINE</a:t>
            </a:r>
          </a:p>
          <a:p>
            <a:pPr>
              <a:defRPr/>
            </a:pPr>
            <a:r>
              <a:rPr lang="en-US" sz="650" b="1" dirty="0" smtClean="0"/>
              <a:t>4: SPECIAL EQUIPMENT        A – NONE</a:t>
            </a:r>
          </a:p>
          <a:p>
            <a:pPr>
              <a:defRPr/>
            </a:pPr>
            <a:r>
              <a:rPr lang="en-US" sz="650" b="1" dirty="0" smtClean="0"/>
              <a:t>      	           B – HOIST</a:t>
            </a:r>
          </a:p>
          <a:p>
            <a:pPr>
              <a:defRPr/>
            </a:pPr>
            <a:r>
              <a:rPr lang="en-US" sz="650" b="1" dirty="0" smtClean="0"/>
              <a:t>	           C – EXTRACTION EQUIP</a:t>
            </a:r>
          </a:p>
          <a:p>
            <a:pPr>
              <a:defRPr/>
            </a:pPr>
            <a:r>
              <a:rPr lang="en-US" sz="650" b="1" dirty="0" smtClean="0"/>
              <a:t>	           D – VENTILATOR</a:t>
            </a:r>
          </a:p>
          <a:p>
            <a:pPr>
              <a:defRPr/>
            </a:pPr>
            <a:r>
              <a:rPr lang="en-US" sz="650" b="1" dirty="0" smtClean="0"/>
              <a:t>5: # OF PATIENTS BY TYPE  (____) L – LITTER</a:t>
            </a:r>
          </a:p>
          <a:p>
            <a:pPr>
              <a:defRPr/>
            </a:pPr>
            <a:r>
              <a:rPr lang="en-US" sz="650" b="1" dirty="0" smtClean="0"/>
              <a:t>                                                   (____) A – AMBULATORY</a:t>
            </a:r>
          </a:p>
          <a:p>
            <a:pPr>
              <a:defRPr/>
            </a:pPr>
            <a:r>
              <a:rPr lang="en-US" sz="650" b="1" dirty="0" smtClean="0"/>
              <a:t>6: SECURITY OF PICKUP SITE      N – NO ENEMY</a:t>
            </a:r>
          </a:p>
          <a:p>
            <a:pPr>
              <a:defRPr/>
            </a:pPr>
            <a:r>
              <a:rPr lang="en-US" sz="650" b="1" dirty="0" smtClean="0"/>
              <a:t> 	                   P – POSSIBLE ENY</a:t>
            </a:r>
          </a:p>
          <a:p>
            <a:pPr>
              <a:defRPr/>
            </a:pPr>
            <a:r>
              <a:rPr lang="en-US" sz="650" b="1" dirty="0" smtClean="0"/>
              <a:t>                                                            E – ENY IN AREA                    </a:t>
            </a:r>
          </a:p>
          <a:p>
            <a:pPr>
              <a:defRPr/>
            </a:pPr>
            <a:r>
              <a:rPr lang="en-US" sz="650" b="1" dirty="0" smtClean="0"/>
              <a:t>                                                            X – ARMED ESCORT</a:t>
            </a:r>
          </a:p>
          <a:p>
            <a:pPr>
              <a:defRPr/>
            </a:pPr>
            <a:r>
              <a:rPr lang="en-US" sz="650" b="1" dirty="0" smtClean="0"/>
              <a:t>7: METHOD OF MARKING SITE          A – PANEL</a:t>
            </a:r>
          </a:p>
          <a:p>
            <a:pPr>
              <a:defRPr/>
            </a:pPr>
            <a:r>
              <a:rPr lang="en-US" sz="650" b="1" dirty="0" smtClean="0"/>
              <a:t> 	                       B – PYRO</a:t>
            </a:r>
          </a:p>
          <a:p>
            <a:pPr>
              <a:defRPr/>
            </a:pPr>
            <a:r>
              <a:rPr lang="en-US" sz="650" b="1" dirty="0" smtClean="0"/>
              <a:t>	                       C – SMOKE</a:t>
            </a:r>
          </a:p>
          <a:p>
            <a:pPr>
              <a:defRPr/>
            </a:pPr>
            <a:r>
              <a:rPr lang="en-US" sz="650" b="1" dirty="0" smtClean="0"/>
              <a:t>	                       D – NONE</a:t>
            </a:r>
          </a:p>
          <a:p>
            <a:pPr>
              <a:defRPr/>
            </a:pPr>
            <a:r>
              <a:rPr lang="en-US" sz="650" b="1" dirty="0" smtClean="0"/>
              <a:t>  	                       E – OTHER</a:t>
            </a:r>
          </a:p>
          <a:p>
            <a:pPr>
              <a:defRPr/>
            </a:pPr>
            <a:r>
              <a:rPr lang="en-US" sz="650" b="1" dirty="0" smtClean="0"/>
              <a:t>8: PATIENT NATIONALITY AND STATUS</a:t>
            </a:r>
          </a:p>
          <a:p>
            <a:pPr>
              <a:defRPr/>
            </a:pPr>
            <a:r>
              <a:rPr lang="en-US" sz="650" b="1" dirty="0" smtClean="0"/>
              <a:t>	                     A – US MILITARY</a:t>
            </a:r>
          </a:p>
          <a:p>
            <a:pPr>
              <a:defRPr/>
            </a:pPr>
            <a:r>
              <a:rPr lang="en-US" sz="650" b="1" dirty="0" smtClean="0"/>
              <a:t>	                     B – US CIV</a:t>
            </a:r>
          </a:p>
          <a:p>
            <a:pPr>
              <a:defRPr/>
            </a:pPr>
            <a:r>
              <a:rPr lang="en-US" sz="650" b="1" dirty="0" smtClean="0"/>
              <a:t>                     	                     C – NON US MIL</a:t>
            </a:r>
          </a:p>
          <a:p>
            <a:pPr>
              <a:defRPr/>
            </a:pPr>
            <a:r>
              <a:rPr lang="en-US" sz="650" b="1" dirty="0" smtClean="0"/>
              <a:t>	                     D – NON US CIV</a:t>
            </a:r>
          </a:p>
          <a:p>
            <a:pPr>
              <a:defRPr/>
            </a:pPr>
            <a:r>
              <a:rPr lang="en-US" sz="650" b="1" dirty="0" smtClean="0"/>
              <a:t>9: NBC CONTAMINATION            N – NUCLEAR</a:t>
            </a:r>
          </a:p>
          <a:p>
            <a:pPr>
              <a:defRPr/>
            </a:pPr>
            <a:r>
              <a:rPr lang="en-US" sz="650" b="1" dirty="0" smtClean="0"/>
              <a:t> 	                B – BIOLOGICAL</a:t>
            </a:r>
          </a:p>
          <a:p>
            <a:pPr>
              <a:defRPr/>
            </a:pPr>
            <a:r>
              <a:rPr lang="en-US" sz="650" b="1" dirty="0" smtClean="0"/>
              <a:t>	                C - CHEMICAL	</a:t>
            </a:r>
          </a:p>
          <a:p>
            <a:pPr>
              <a:defRPr/>
            </a:pPr>
            <a:endParaRPr lang="en-US" sz="650" b="1" dirty="0" smtClean="0"/>
          </a:p>
          <a:p>
            <a:pPr>
              <a:defRPr/>
            </a:pPr>
            <a:endParaRPr lang="en-US" sz="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6200" y="49410"/>
            <a:ext cx="8915400" cy="3303390"/>
            <a:chOff x="3039206" y="738188"/>
            <a:chExt cx="3023456" cy="4217790"/>
          </a:xfrm>
        </p:grpSpPr>
        <p:grpSp>
          <p:nvGrpSpPr>
            <p:cNvPr id="2" name="Group 1"/>
            <p:cNvGrpSpPr/>
            <p:nvPr/>
          </p:nvGrpSpPr>
          <p:grpSpPr>
            <a:xfrm>
              <a:off x="3039206" y="741165"/>
              <a:ext cx="3016312" cy="4214813"/>
              <a:chOff x="3039206" y="741165"/>
              <a:chExt cx="3016312" cy="4214813"/>
            </a:xfrm>
          </p:grpSpPr>
          <p:sp>
            <p:nvSpPr>
              <p:cNvPr id="3" name="Rectangle 3941"/>
              <p:cNvSpPr>
                <a:spLocks noChangeArrowheads="1"/>
              </p:cNvSpPr>
              <p:nvPr/>
            </p:nvSpPr>
            <p:spPr bwMode="auto">
              <a:xfrm>
                <a:off x="3048897" y="1271018"/>
                <a:ext cx="724370" cy="3395619"/>
              </a:xfrm>
              <a:prstGeom prst="rect">
                <a:avLst/>
              </a:prstGeom>
              <a:noFill/>
              <a:ln w="9525">
                <a:noFill/>
                <a:miter lim="800000"/>
                <a:headEnd/>
                <a:tailEnd/>
              </a:ln>
            </p:spPr>
            <p:txBody>
              <a:bodyPr lIns="35321" tIns="17661" rIns="35321" bIns="17661" anchor="ctr">
                <a:spAutoFit/>
              </a:bodyPr>
              <a:lstStyle/>
              <a:p>
                <a:r>
                  <a:rPr lang="en-US" sz="550" dirty="0"/>
                  <a:t>1. Observer / Warning Order</a:t>
                </a:r>
              </a:p>
              <a:p>
                <a:r>
                  <a:rPr lang="en-US" sz="550" b="1" dirty="0"/>
                  <a:t>“_______________, this is ______________, Fire </a:t>
                </a:r>
                <a:r>
                  <a:rPr lang="en-US" sz="550" b="1" dirty="0" smtClean="0"/>
                  <a:t>Mission”</a:t>
                </a:r>
                <a:endParaRPr lang="en-US" sz="550" b="1" dirty="0"/>
              </a:p>
              <a:p>
                <a:r>
                  <a:rPr lang="en-US" sz="550" dirty="0" smtClean="0"/>
                  <a:t>  (</a:t>
                </a:r>
                <a:r>
                  <a:rPr lang="en-US" sz="550" dirty="0"/>
                  <a:t>Aircraft Call Sign</a:t>
                </a:r>
                <a:r>
                  <a:rPr lang="en-US" sz="550" dirty="0" smtClean="0"/>
                  <a:t>)             </a:t>
                </a:r>
                <a:r>
                  <a:rPr lang="en-US" sz="550" dirty="0"/>
                  <a:t>(Observer Call Sign)</a:t>
                </a:r>
              </a:p>
              <a:p>
                <a:r>
                  <a:rPr lang="en-US" sz="550" dirty="0"/>
                  <a:t>2. Friendly Location / Mark</a:t>
                </a:r>
              </a:p>
              <a:p>
                <a:r>
                  <a:rPr lang="en-US" sz="550" b="1" dirty="0"/>
                  <a:t>“My position _____________, marked </a:t>
                </a:r>
                <a:r>
                  <a:rPr lang="en-US" sz="550" b="1" dirty="0" smtClean="0"/>
                  <a:t>by _______________”</a:t>
                </a:r>
                <a:endParaRPr lang="en-US" sz="550" b="1" dirty="0"/>
              </a:p>
              <a:p>
                <a:r>
                  <a:rPr lang="es-ES" sz="550" dirty="0" smtClean="0"/>
                  <a:t>                        (</a:t>
                </a:r>
                <a:r>
                  <a:rPr lang="es-ES" sz="550" dirty="0"/>
                  <a:t>TRP, </a:t>
                </a:r>
                <a:r>
                  <a:rPr lang="es-ES" sz="550" dirty="0" err="1" smtClean="0"/>
                  <a:t>Grid,etc</a:t>
                </a:r>
                <a:r>
                  <a:rPr lang="es-ES" sz="550" dirty="0" smtClean="0"/>
                  <a:t>)               (IR </a:t>
                </a:r>
                <a:r>
                  <a:rPr lang="es-ES" sz="550" dirty="0" err="1" smtClean="0"/>
                  <a:t>strobe</a:t>
                </a:r>
                <a:r>
                  <a:rPr lang="es-ES" sz="550" dirty="0" smtClean="0"/>
                  <a:t>, panel, </a:t>
                </a:r>
                <a:r>
                  <a:rPr lang="es-ES" sz="550" dirty="0" err="1" smtClean="0"/>
                  <a:t>etc</a:t>
                </a:r>
                <a:r>
                  <a:rPr lang="es-ES" sz="550" dirty="0" smtClean="0"/>
                  <a:t>)</a:t>
                </a:r>
                <a:endParaRPr lang="es-ES" sz="550" dirty="0"/>
              </a:p>
              <a:p>
                <a:r>
                  <a:rPr lang="en-US" sz="550" dirty="0"/>
                  <a:t>3. Target Location</a:t>
                </a:r>
              </a:p>
              <a:p>
                <a:r>
                  <a:rPr lang="en-US" sz="550" b="1" dirty="0"/>
                  <a:t>“Target Location _______________________________________”</a:t>
                </a:r>
              </a:p>
              <a:p>
                <a:r>
                  <a:rPr lang="en-US" sz="550" dirty="0"/>
                  <a:t>(Bearing [magnetic] and Range [meters</a:t>
                </a:r>
                <a:r>
                  <a:rPr lang="en-US" sz="550" dirty="0" smtClean="0"/>
                  <a:t>] from you, </a:t>
                </a:r>
                <a:r>
                  <a:rPr lang="en-US" sz="550" dirty="0"/>
                  <a:t>TRP, Grid, etc.)</a:t>
                </a:r>
              </a:p>
              <a:p>
                <a:r>
                  <a:rPr lang="en-US" sz="550" dirty="0"/>
                  <a:t>4. Target Description / Mark</a:t>
                </a:r>
              </a:p>
              <a:p>
                <a:r>
                  <a:rPr lang="en-US" sz="550" b="1" dirty="0"/>
                  <a:t>“____________________, marked by </a:t>
                </a:r>
                <a:r>
                  <a:rPr lang="en-US" sz="550" b="1" dirty="0" smtClean="0"/>
                  <a:t>_________________”</a:t>
                </a:r>
                <a:endParaRPr lang="en-US" sz="550" b="1" dirty="0"/>
              </a:p>
              <a:p>
                <a:r>
                  <a:rPr lang="fr-FR" sz="550" dirty="0" smtClean="0"/>
                  <a:t>   (</a:t>
                </a:r>
                <a:r>
                  <a:rPr lang="fr-FR" sz="550" dirty="0"/>
                  <a:t>Target Description</a:t>
                </a:r>
                <a:r>
                  <a:rPr lang="fr-FR" sz="550" dirty="0" smtClean="0"/>
                  <a:t>)                      </a:t>
                </a:r>
                <a:r>
                  <a:rPr lang="fr-FR" sz="550" dirty="0"/>
                  <a:t>(IR Pointer, Tracer, etc.)</a:t>
                </a:r>
              </a:p>
              <a:p>
                <a:r>
                  <a:rPr lang="en-US" sz="550" dirty="0"/>
                  <a:t>5. Remarks </a:t>
                </a:r>
                <a:r>
                  <a:rPr lang="en-US" sz="550" dirty="0" smtClean="0"/>
                  <a:t>(Danger </a:t>
                </a:r>
                <a:r>
                  <a:rPr lang="en-US" sz="550" dirty="0"/>
                  <a:t>Close Clearance, Restriction, At My </a:t>
                </a:r>
                <a:r>
                  <a:rPr lang="en-US" sz="550" dirty="0" smtClean="0"/>
                  <a:t>Command) </a:t>
                </a:r>
                <a:r>
                  <a:rPr lang="en-US" sz="550" b="1" dirty="0"/>
                  <a:t>“Over”</a:t>
                </a:r>
              </a:p>
              <a:p>
                <a:endParaRPr lang="en-US" sz="550" b="1" dirty="0"/>
              </a:p>
              <a:p>
                <a:r>
                  <a:rPr lang="en-US" sz="550" b="1" u="sng" dirty="0" smtClean="0"/>
                  <a:t>ADJUSTMENTS</a:t>
                </a:r>
              </a:p>
              <a:p>
                <a:r>
                  <a:rPr lang="en-US" sz="550" b="1" dirty="0" smtClean="0"/>
                  <a:t>Left / Right (meters)</a:t>
                </a:r>
              </a:p>
              <a:p>
                <a:r>
                  <a:rPr lang="en-US" sz="550" b="1" dirty="0" smtClean="0"/>
                  <a:t>Add / Drop (meters)</a:t>
                </a:r>
              </a:p>
              <a:p>
                <a:endParaRPr lang="en-US" sz="550" b="1" dirty="0"/>
              </a:p>
              <a:p>
                <a:r>
                  <a:rPr lang="en-US" sz="550" b="1" dirty="0" smtClean="0"/>
                  <a:t>Mark the target each pass**</a:t>
                </a:r>
              </a:p>
              <a:p>
                <a:endParaRPr lang="en-US" sz="550" b="1" u="sng" dirty="0"/>
              </a:p>
              <a:p>
                <a:endParaRPr lang="en-US" sz="550" b="1" u="sng" dirty="0" smtClean="0"/>
              </a:p>
              <a:p>
                <a:r>
                  <a:rPr lang="en-US" sz="550" b="1" u="sng" dirty="0" smtClean="0"/>
                  <a:t>AS </a:t>
                </a:r>
                <a:r>
                  <a:rPr lang="en-US" sz="550" b="1" u="sng" dirty="0"/>
                  <a:t>REQUIRED:</a:t>
                </a:r>
              </a:p>
              <a:p>
                <a:r>
                  <a:rPr lang="en-US" sz="550" dirty="0"/>
                  <a:t>1. Clearance: Transmission of the 5-Line CCA Brief is clearance to fire (unless danger close.) For closer fire, the observer/commander must accept responsibility for increased risk. State “Cleared Danger Close” in line 5. This clearance may be preplanned.</a:t>
                </a:r>
              </a:p>
              <a:p>
                <a:r>
                  <a:rPr lang="en-US" sz="550" dirty="0"/>
                  <a:t>2. At My Command: For positive control of the aircraft, state </a:t>
                </a:r>
                <a:r>
                  <a:rPr lang="en-US" sz="550" b="1" dirty="0"/>
                  <a:t>“At My Command” on line 5. The aircraft will call “Ready for Fire” when ready.</a:t>
                </a:r>
                <a:endParaRPr lang="en-US" sz="550" dirty="0"/>
              </a:p>
            </p:txBody>
          </p:sp>
          <p:sp>
            <p:nvSpPr>
              <p:cNvPr id="4" name="Text Box 3943"/>
              <p:cNvSpPr txBox="1">
                <a:spLocks noChangeArrowheads="1"/>
              </p:cNvSpPr>
              <p:nvPr/>
            </p:nvSpPr>
            <p:spPr bwMode="auto">
              <a:xfrm>
                <a:off x="3068783" y="742654"/>
                <a:ext cx="694578" cy="183080"/>
              </a:xfrm>
              <a:prstGeom prst="rect">
                <a:avLst/>
              </a:prstGeom>
              <a:noFill/>
              <a:ln w="9525">
                <a:noFill/>
                <a:miter lim="800000"/>
                <a:headEnd/>
                <a:tailEnd/>
              </a:ln>
            </p:spPr>
            <p:txBody>
              <a:bodyPr lIns="35321" tIns="17661" rIns="35321" bIns="17661">
                <a:spAutoFit/>
              </a:bodyPr>
              <a:lstStyle/>
              <a:p>
                <a:pPr algn="ctr"/>
                <a:r>
                  <a:rPr lang="en-US" sz="700" b="1" u="sng" dirty="0" smtClean="0"/>
                  <a:t>5-Line Call for Fire (CCA)</a:t>
                </a:r>
                <a:endParaRPr lang="en-US" sz="700" b="1" u="sng" dirty="0"/>
              </a:p>
            </p:txBody>
          </p:sp>
          <p:grpSp>
            <p:nvGrpSpPr>
              <p:cNvPr id="5" name="Group 3946"/>
              <p:cNvGrpSpPr>
                <a:grpSpLocks/>
              </p:cNvGrpSpPr>
              <p:nvPr/>
            </p:nvGrpSpPr>
            <p:grpSpPr bwMode="auto">
              <a:xfrm>
                <a:off x="3039206" y="741165"/>
                <a:ext cx="1511729" cy="4214813"/>
                <a:chOff x="1968" y="912"/>
                <a:chExt cx="3552" cy="2352"/>
              </a:xfrm>
            </p:grpSpPr>
            <p:sp>
              <p:nvSpPr>
                <p:cNvPr id="12" name="Rectangle 3948"/>
                <p:cNvSpPr>
                  <a:spLocks noChangeArrowheads="1"/>
                </p:cNvSpPr>
                <p:nvPr/>
              </p:nvSpPr>
              <p:spPr bwMode="auto">
                <a:xfrm>
                  <a:off x="1968"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13" name="Rectangle 3949"/>
                <p:cNvSpPr>
                  <a:spLocks noChangeArrowheads="1"/>
                </p:cNvSpPr>
                <p:nvPr/>
              </p:nvSpPr>
              <p:spPr bwMode="auto">
                <a:xfrm>
                  <a:off x="3744"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sp>
            <p:nvSpPr>
              <p:cNvPr id="6" name="Text Box 3981"/>
              <p:cNvSpPr txBox="1">
                <a:spLocks noChangeArrowheads="1"/>
              </p:cNvSpPr>
              <p:nvPr/>
            </p:nvSpPr>
            <p:spPr bwMode="auto">
              <a:xfrm>
                <a:off x="3797060" y="1088594"/>
                <a:ext cx="755864" cy="3484038"/>
              </a:xfrm>
              <a:prstGeom prst="rect">
                <a:avLst/>
              </a:prstGeom>
              <a:noFill/>
              <a:ln w="9525">
                <a:noFill/>
                <a:miter lim="800000"/>
                <a:headEnd/>
                <a:tailEnd/>
              </a:ln>
            </p:spPr>
            <p:txBody>
              <a:bodyPr lIns="35321" tIns="17661" rIns="35321" bIns="17661">
                <a:spAutoFit/>
              </a:bodyPr>
              <a:lstStyle/>
              <a:p>
                <a:endParaRPr lang="en-US" sz="500" dirty="0" smtClean="0"/>
              </a:p>
              <a:p>
                <a:endParaRPr lang="en-US" sz="500" dirty="0"/>
              </a:p>
              <a:p>
                <a:r>
                  <a:rPr lang="en-US" sz="500" dirty="0" smtClean="0"/>
                  <a:t>1. Observer / Warning Order</a:t>
                </a:r>
              </a:p>
              <a:p>
                <a:r>
                  <a:rPr lang="en-US" sz="500" b="1" dirty="0" smtClean="0"/>
                  <a:t>“_______________, this is ______________, Fire Mission”</a:t>
                </a:r>
              </a:p>
              <a:p>
                <a:r>
                  <a:rPr lang="en-US" sz="500" dirty="0" smtClean="0"/>
                  <a:t>  (Aircraft Call Sign)             (Observer Call Sign)</a:t>
                </a:r>
              </a:p>
              <a:p>
                <a:endParaRPr lang="en-US" sz="500" dirty="0" smtClean="0"/>
              </a:p>
              <a:p>
                <a:r>
                  <a:rPr lang="en-US" sz="500" dirty="0" smtClean="0"/>
                  <a:t>2. </a:t>
                </a:r>
                <a:r>
                  <a:rPr lang="en-US" sz="500" b="1" dirty="0" smtClean="0"/>
                  <a:t>“From my pos____________, marked by _______________”</a:t>
                </a:r>
              </a:p>
              <a:p>
                <a:r>
                  <a:rPr lang="es-ES" sz="500" dirty="0" smtClean="0"/>
                  <a:t>                           (TRP, </a:t>
                </a:r>
                <a:r>
                  <a:rPr lang="es-ES" sz="500" dirty="0" err="1" smtClean="0"/>
                  <a:t>Grid,etc</a:t>
                </a:r>
                <a:r>
                  <a:rPr lang="es-ES" sz="500" dirty="0" smtClean="0"/>
                  <a:t>)                   (IR </a:t>
                </a:r>
                <a:r>
                  <a:rPr lang="es-ES" sz="500" dirty="0" err="1" smtClean="0"/>
                  <a:t>strobe</a:t>
                </a:r>
                <a:r>
                  <a:rPr lang="es-ES" sz="500" dirty="0" smtClean="0"/>
                  <a:t>, panel)</a:t>
                </a:r>
              </a:p>
              <a:p>
                <a:endParaRPr lang="es-ES" sz="500" dirty="0" smtClean="0"/>
              </a:p>
              <a:p>
                <a:r>
                  <a:rPr lang="es-ES" sz="500" b="1" dirty="0" smtClean="0"/>
                  <a:t>“</a:t>
                </a:r>
                <a:r>
                  <a:rPr lang="es-ES" sz="500" b="1" dirty="0" err="1" smtClean="0"/>
                  <a:t>Bearing</a:t>
                </a:r>
                <a:r>
                  <a:rPr lang="es-ES" sz="500" b="1" dirty="0" smtClean="0"/>
                  <a:t>: ___________          </a:t>
                </a:r>
                <a:r>
                  <a:rPr lang="es-ES" sz="500" b="1" dirty="0" err="1" smtClean="0"/>
                  <a:t>Distance</a:t>
                </a:r>
                <a:r>
                  <a:rPr lang="es-ES" sz="500" b="1" dirty="0" smtClean="0"/>
                  <a:t>:______________”</a:t>
                </a:r>
              </a:p>
              <a:p>
                <a:r>
                  <a:rPr lang="es-ES" sz="500" dirty="0" smtClean="0"/>
                  <a:t>  (</a:t>
                </a:r>
                <a:r>
                  <a:rPr lang="es-ES" sz="500" dirty="0" err="1" smtClean="0"/>
                  <a:t>degrees</a:t>
                </a:r>
                <a:r>
                  <a:rPr lang="es-ES" sz="500" dirty="0" smtClean="0"/>
                  <a:t> </a:t>
                </a:r>
                <a:r>
                  <a:rPr lang="es-ES" sz="500" dirty="0" err="1" smtClean="0"/>
                  <a:t>mag</a:t>
                </a:r>
                <a:r>
                  <a:rPr lang="es-ES" sz="500" dirty="0" smtClean="0"/>
                  <a:t>/cardinal </a:t>
                </a:r>
                <a:r>
                  <a:rPr lang="es-ES" sz="500" dirty="0" err="1" smtClean="0"/>
                  <a:t>direction</a:t>
                </a:r>
                <a:r>
                  <a:rPr lang="es-ES" sz="500" dirty="0" smtClean="0"/>
                  <a:t>)                (</a:t>
                </a:r>
                <a:r>
                  <a:rPr lang="es-ES" sz="500" dirty="0" err="1" smtClean="0"/>
                  <a:t>Meters</a:t>
                </a:r>
                <a:r>
                  <a:rPr lang="es-ES" sz="500" dirty="0" smtClean="0"/>
                  <a:t>)</a:t>
                </a:r>
              </a:p>
              <a:p>
                <a:endParaRPr lang="en-US" sz="500" b="1" dirty="0" smtClean="0"/>
              </a:p>
              <a:p>
                <a:r>
                  <a:rPr lang="en-US" sz="500" b="1" dirty="0" smtClean="0"/>
                  <a:t>“TGT:___________  Marked by:_____________________”</a:t>
                </a:r>
              </a:p>
              <a:p>
                <a:r>
                  <a:rPr lang="en-US" sz="500" b="1" dirty="0" smtClean="0"/>
                  <a:t>         </a:t>
                </a:r>
                <a:r>
                  <a:rPr lang="en-US" sz="500" dirty="0" smtClean="0"/>
                  <a:t> (description)                       (IR sparkle, tracer, smoke)</a:t>
                </a:r>
              </a:p>
              <a:p>
                <a:endParaRPr lang="en-US" sz="500" b="1" dirty="0" smtClean="0"/>
              </a:p>
              <a:p>
                <a:r>
                  <a:rPr lang="en-US" sz="500" b="1" u="sng" dirty="0" smtClean="0"/>
                  <a:t>AS REQUIRED:</a:t>
                </a:r>
              </a:p>
              <a:p>
                <a:r>
                  <a:rPr lang="en-US" sz="500" b="1" dirty="0" smtClean="0"/>
                  <a:t>State “At my command” or “Danger Close, initials:______”</a:t>
                </a:r>
              </a:p>
              <a:p>
                <a:r>
                  <a:rPr lang="en-US" sz="500" dirty="0" smtClean="0"/>
                  <a:t>***Otherwise a call for fire is clearance itself to engage targets</a:t>
                </a:r>
                <a:endParaRPr lang="en-US" sz="500" dirty="0"/>
              </a:p>
              <a:p>
                <a:endParaRPr lang="en-US" sz="500" b="1" dirty="0" smtClean="0"/>
              </a:p>
              <a:p>
                <a:r>
                  <a:rPr lang="en-US" sz="500" b="1" u="sng" dirty="0" smtClean="0"/>
                  <a:t>AS REQUIRED:</a:t>
                </a:r>
                <a:endParaRPr lang="en-US" sz="500" u="sng" dirty="0"/>
              </a:p>
              <a:p>
                <a:r>
                  <a:rPr lang="en-US" sz="500" dirty="0"/>
                  <a:t>• If significant miss distance or wrong target, adjust round impact by giving </a:t>
                </a:r>
                <a:r>
                  <a:rPr lang="en-US" sz="500" dirty="0" smtClean="0"/>
                  <a:t>cardinal </a:t>
                </a:r>
                <a:r>
                  <a:rPr lang="en-US" sz="500" dirty="0"/>
                  <a:t>direction (north, south, east, west</a:t>
                </a:r>
                <a:r>
                  <a:rPr lang="en-US" sz="500" dirty="0" smtClean="0"/>
                  <a:t>) and range to target  (meters)</a:t>
                </a:r>
                <a:endParaRPr lang="en-US" sz="500" dirty="0"/>
              </a:p>
              <a:p>
                <a:r>
                  <a:rPr lang="en-US" sz="500" dirty="0"/>
                  <a:t>• Marking/confirming targets can also be accomplished using</a:t>
                </a:r>
              </a:p>
              <a:p>
                <a:r>
                  <a:rPr lang="en-US" sz="500" dirty="0"/>
                  <a:t>covert illumination (Burn) or with the laser pointer (Sparkle).</a:t>
                </a:r>
              </a:p>
              <a:p>
                <a:r>
                  <a:rPr lang="en-US" sz="500" dirty="0"/>
                  <a:t>• To move Burn or Sparkle, say, </a:t>
                </a:r>
                <a:r>
                  <a:rPr lang="en-US" sz="500" b="1" dirty="0"/>
                  <a:t>“MOVE BURN/SPARKLE 300M</a:t>
                </a:r>
              </a:p>
              <a:p>
                <a:r>
                  <a:rPr lang="en-US" sz="500" b="1" dirty="0"/>
                  <a:t>WEST” or “ROLL BURN/SPARKLE 100M EAST”</a:t>
                </a:r>
                <a:r>
                  <a:rPr lang="en-US" sz="500" dirty="0"/>
                  <a:t>.</a:t>
                </a:r>
              </a:p>
              <a:p>
                <a:r>
                  <a:rPr lang="en-US" sz="500" dirty="0"/>
                  <a:t>• Once burn or sparkle is over target, say </a:t>
                </a:r>
                <a:r>
                  <a:rPr lang="en-US" sz="500" b="1" dirty="0"/>
                  <a:t>"</a:t>
                </a:r>
                <a:r>
                  <a:rPr lang="en-US" sz="500" b="1" dirty="0" smtClean="0"/>
                  <a:t>FREEZE BURN/SPARKLE“</a:t>
                </a:r>
              </a:p>
              <a:p>
                <a:r>
                  <a:rPr lang="en-US" sz="500" b="1" dirty="0" smtClean="0"/>
                  <a:t> </a:t>
                </a:r>
                <a:r>
                  <a:rPr lang="en-US" sz="500" dirty="0"/>
                  <a:t>(If you say </a:t>
                </a:r>
                <a:r>
                  <a:rPr lang="en-US" sz="500" b="1" dirty="0"/>
                  <a:t>"STOP BURN/SPARKLE" </a:t>
                </a:r>
                <a:r>
                  <a:rPr lang="en-US" sz="500" dirty="0" smtClean="0"/>
                  <a:t>the gunship </a:t>
                </a:r>
                <a:r>
                  <a:rPr lang="en-US" sz="500" dirty="0"/>
                  <a:t>will turn it off)</a:t>
                </a:r>
              </a:p>
              <a:p>
                <a:endParaRPr lang="en-US" sz="500" b="1" dirty="0"/>
              </a:p>
              <a:p>
                <a:r>
                  <a:rPr lang="en-US" sz="500" b="1" u="sng" dirty="0"/>
                  <a:t>DON’TS:</a:t>
                </a:r>
              </a:p>
              <a:p>
                <a:r>
                  <a:rPr lang="en-US" sz="500" dirty="0"/>
                  <a:t>1. Do </a:t>
                </a:r>
                <a:r>
                  <a:rPr lang="en-US" sz="500" b="1" dirty="0"/>
                  <a:t>not </a:t>
                </a:r>
                <a:r>
                  <a:rPr lang="en-US" sz="500" dirty="0"/>
                  <a:t>ask the gunship to identify colors</a:t>
                </a:r>
              </a:p>
              <a:p>
                <a:r>
                  <a:rPr lang="en-US" sz="500" dirty="0"/>
                  <a:t>2. Do </a:t>
                </a:r>
                <a:r>
                  <a:rPr lang="en-US" sz="500" b="1" dirty="0"/>
                  <a:t>not </a:t>
                </a:r>
                <a:r>
                  <a:rPr lang="en-US" sz="500" dirty="0"/>
                  <a:t>reference clock positions.</a:t>
                </a:r>
              </a:p>
              <a:p>
                <a:r>
                  <a:rPr lang="en-US" sz="500" dirty="0"/>
                  <a:t>3. Do </a:t>
                </a:r>
                <a:r>
                  <a:rPr lang="en-US" sz="500" b="1" dirty="0"/>
                  <a:t>not </a:t>
                </a:r>
                <a:r>
                  <a:rPr lang="en-US" sz="500" dirty="0"/>
                  <a:t>pass run-in headings/no-fire headings (give no-fire areas</a:t>
                </a:r>
              </a:p>
              <a:p>
                <a:r>
                  <a:rPr lang="en-US" sz="500" dirty="0"/>
                  <a:t>and friendly troop positions only)</a:t>
                </a:r>
              </a:p>
              <a:p>
                <a:r>
                  <a:rPr lang="en-US" sz="500" dirty="0"/>
                  <a:t>4. Do </a:t>
                </a:r>
                <a:r>
                  <a:rPr lang="en-US" sz="500" b="1" dirty="0"/>
                  <a:t>not </a:t>
                </a:r>
                <a:r>
                  <a:rPr lang="en-US" sz="500" dirty="0"/>
                  <a:t>correct left/right or short/long </a:t>
                </a:r>
                <a:endParaRPr lang="en-US" sz="400" dirty="0"/>
              </a:p>
            </p:txBody>
          </p:sp>
          <p:sp>
            <p:nvSpPr>
              <p:cNvPr id="7" name="Rectangle 3983"/>
              <p:cNvSpPr>
                <a:spLocks noChangeArrowheads="1"/>
              </p:cNvSpPr>
              <p:nvPr/>
            </p:nvSpPr>
            <p:spPr bwMode="auto">
              <a:xfrm>
                <a:off x="3814451" y="827484"/>
                <a:ext cx="723562" cy="315516"/>
              </a:xfrm>
              <a:prstGeom prst="rect">
                <a:avLst/>
              </a:prstGeom>
              <a:noFill/>
              <a:ln w="9525">
                <a:noFill/>
                <a:miter lim="800000"/>
                <a:headEnd/>
                <a:tailEnd/>
              </a:ln>
            </p:spPr>
            <p:txBody>
              <a:bodyPr lIns="27465" tIns="13733" rIns="27465" bIns="13733" anchor="ctr"/>
              <a:lstStyle/>
              <a:p>
                <a:pPr algn="ctr" defTabSz="726658"/>
                <a:r>
                  <a:rPr lang="en-US" sz="700" b="1" u="sng" dirty="0" smtClean="0">
                    <a:solidFill>
                      <a:srgbClr val="000000"/>
                    </a:solidFill>
                  </a:rPr>
                  <a:t>Abbreviated SOF Call </a:t>
                </a:r>
                <a:r>
                  <a:rPr lang="en-US" sz="700" b="1" u="sng" dirty="0">
                    <a:solidFill>
                      <a:srgbClr val="000000"/>
                    </a:solidFill>
                  </a:rPr>
                  <a:t>For </a:t>
                </a:r>
                <a:r>
                  <a:rPr lang="en-US" sz="700" b="1" u="sng" dirty="0" smtClean="0">
                    <a:solidFill>
                      <a:srgbClr val="000000"/>
                    </a:solidFill>
                  </a:rPr>
                  <a:t>Fire</a:t>
                </a:r>
              </a:p>
              <a:p>
                <a:pPr algn="ctr" defTabSz="726658"/>
                <a:r>
                  <a:rPr lang="en-US" sz="700" b="1" u="sng" dirty="0" smtClean="0">
                    <a:solidFill>
                      <a:srgbClr val="000000"/>
                    </a:solidFill>
                  </a:rPr>
                  <a:t>AC-130 / ARSOA</a:t>
                </a:r>
              </a:p>
              <a:p>
                <a:pPr algn="ctr" defTabSz="726658"/>
                <a:r>
                  <a:rPr lang="en-US" sz="700" b="1" dirty="0" smtClean="0">
                    <a:solidFill>
                      <a:srgbClr val="000000"/>
                    </a:solidFill>
                  </a:rPr>
                  <a:t>(2 Transmissions)</a:t>
                </a:r>
                <a:endParaRPr lang="en-US" sz="700" b="1" dirty="0">
                  <a:solidFill>
                    <a:schemeClr val="tx2"/>
                  </a:solidFill>
                </a:endParaRPr>
              </a:p>
            </p:txBody>
          </p:sp>
          <p:sp>
            <p:nvSpPr>
              <p:cNvPr id="8" name="Rectangle 297"/>
              <p:cNvSpPr>
                <a:spLocks noChangeArrowheads="1"/>
              </p:cNvSpPr>
              <p:nvPr/>
            </p:nvSpPr>
            <p:spPr bwMode="auto">
              <a:xfrm>
                <a:off x="4793312" y="750095"/>
                <a:ext cx="306431" cy="98243"/>
              </a:xfrm>
              <a:prstGeom prst="rect">
                <a:avLst/>
              </a:prstGeom>
              <a:solidFill>
                <a:srgbClr val="FF0000"/>
              </a:solidFill>
              <a:ln w="9525">
                <a:noFill/>
                <a:miter lim="800000"/>
                <a:headEnd/>
                <a:tailEnd/>
              </a:ln>
            </p:spPr>
            <p:txBody>
              <a:bodyPr lIns="0" tIns="0" rIns="0" bIns="0">
                <a:spAutoFit/>
              </a:bodyPr>
              <a:lstStyle/>
              <a:p>
                <a:pPr algn="ctr" defTabSz="393683"/>
                <a:r>
                  <a:rPr lang="en-US" sz="500" b="1" dirty="0">
                    <a:solidFill>
                      <a:schemeClr val="bg1"/>
                    </a:solidFill>
                  </a:rPr>
                  <a:t>FOR COMBAT USE ONLY</a:t>
                </a:r>
                <a:endParaRPr lang="en-US" sz="1400" b="1" dirty="0">
                  <a:solidFill>
                    <a:schemeClr val="bg1"/>
                  </a:solidFill>
                </a:endParaRPr>
              </a:p>
            </p:txBody>
          </p:sp>
          <p:pic>
            <p:nvPicPr>
              <p:cNvPr id="9" name="Picture 4"/>
              <p:cNvPicPr>
                <a:picLocks noChangeAspect="1" noChangeArrowheads="1"/>
              </p:cNvPicPr>
              <p:nvPr/>
            </p:nvPicPr>
            <p:blipFill>
              <a:blip r:embed="rId2" cstate="print"/>
              <a:srcRect/>
              <a:stretch>
                <a:fillRect/>
              </a:stretch>
            </p:blipFill>
            <p:spPr bwMode="auto">
              <a:xfrm>
                <a:off x="4556680" y="857250"/>
                <a:ext cx="740261" cy="1089422"/>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4561785" y="1928813"/>
                <a:ext cx="735436" cy="3000375"/>
              </a:xfrm>
              <a:prstGeom prst="rect">
                <a:avLst/>
              </a:prstGeom>
              <a:noFill/>
              <a:ln w="9525">
                <a:noFill/>
                <a:miter lim="800000"/>
                <a:headEnd/>
                <a:tailEnd/>
              </a:ln>
            </p:spPr>
          </p:pic>
          <p:pic>
            <p:nvPicPr>
              <p:cNvPr id="11" name="Picture 291"/>
              <p:cNvPicPr>
                <a:picLocks noChangeAspect="1" noChangeArrowheads="1"/>
              </p:cNvPicPr>
              <p:nvPr/>
            </p:nvPicPr>
            <p:blipFill>
              <a:blip r:embed="rId4" cstate="print"/>
              <a:srcRect/>
              <a:stretch>
                <a:fillRect/>
              </a:stretch>
            </p:blipFill>
            <p:spPr bwMode="auto">
              <a:xfrm>
                <a:off x="5320082" y="1000126"/>
                <a:ext cx="735436" cy="3571875"/>
              </a:xfrm>
              <a:prstGeom prst="rect">
                <a:avLst/>
              </a:prstGeom>
              <a:noFill/>
              <a:ln w="9525">
                <a:noFill/>
                <a:miter lim="800000"/>
                <a:headEnd/>
                <a:tailEnd/>
              </a:ln>
            </p:spPr>
          </p:pic>
        </p:grpSp>
        <p:sp>
          <p:nvSpPr>
            <p:cNvPr id="14" name="Rectangle 4648"/>
            <p:cNvSpPr>
              <a:spLocks noChangeArrowheads="1"/>
            </p:cNvSpPr>
            <p:nvPr/>
          </p:nvSpPr>
          <p:spPr bwMode="auto">
            <a:xfrm>
              <a:off x="4550934" y="738188"/>
              <a:ext cx="755864"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15" name="Rectangle 4649"/>
            <p:cNvSpPr>
              <a:spLocks noChangeArrowheads="1"/>
            </p:cNvSpPr>
            <p:nvPr/>
          </p:nvSpPr>
          <p:spPr bwMode="auto">
            <a:xfrm>
              <a:off x="5306798" y="738188"/>
              <a:ext cx="755864"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grpSp>
        <p:nvGrpSpPr>
          <p:cNvPr id="17" name="Group 16"/>
          <p:cNvGrpSpPr/>
          <p:nvPr/>
        </p:nvGrpSpPr>
        <p:grpSpPr>
          <a:xfrm>
            <a:off x="152400" y="3505200"/>
            <a:ext cx="8763000" cy="3200400"/>
            <a:chOff x="6062663" y="714376"/>
            <a:chExt cx="3024308" cy="4238625"/>
          </a:xfrm>
        </p:grpSpPr>
        <p:sp>
          <p:nvSpPr>
            <p:cNvPr id="18" name="Rectangle 4650"/>
            <p:cNvSpPr>
              <a:spLocks noChangeArrowheads="1"/>
            </p:cNvSpPr>
            <p:nvPr/>
          </p:nvSpPr>
          <p:spPr bwMode="auto">
            <a:xfrm>
              <a:off x="6062663" y="738188"/>
              <a:ext cx="755864" cy="4214813"/>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nvGrpSpPr>
            <p:cNvPr id="19" name="Group 4647"/>
            <p:cNvGrpSpPr>
              <a:grpSpLocks/>
            </p:cNvGrpSpPr>
            <p:nvPr/>
          </p:nvGrpSpPr>
          <p:grpSpPr bwMode="auto">
            <a:xfrm>
              <a:off x="6819378" y="730747"/>
              <a:ext cx="2267593" cy="4214813"/>
              <a:chOff x="192" y="912"/>
              <a:chExt cx="5328" cy="2352"/>
            </a:xfrm>
          </p:grpSpPr>
          <p:sp>
            <p:nvSpPr>
              <p:cNvPr id="33" name="Rectangle 4648"/>
              <p:cNvSpPr>
                <a:spLocks noChangeArrowheads="1"/>
              </p:cNvSpPr>
              <p:nvPr/>
            </p:nvSpPr>
            <p:spPr bwMode="auto">
              <a:xfrm>
                <a:off x="192"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34" name="Rectangle 4649"/>
              <p:cNvSpPr>
                <a:spLocks noChangeArrowheads="1"/>
              </p:cNvSpPr>
              <p:nvPr/>
            </p:nvSpPr>
            <p:spPr bwMode="auto">
              <a:xfrm>
                <a:off x="1968"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sp>
            <p:nvSpPr>
              <p:cNvPr id="35" name="Rectangle 4650"/>
              <p:cNvSpPr>
                <a:spLocks noChangeArrowheads="1"/>
              </p:cNvSpPr>
              <p:nvPr/>
            </p:nvSpPr>
            <p:spPr bwMode="auto">
              <a:xfrm>
                <a:off x="3744" y="912"/>
                <a:ext cx="1776" cy="2352"/>
              </a:xfrm>
              <a:prstGeom prst="rect">
                <a:avLst/>
              </a:prstGeom>
              <a:noFill/>
              <a:ln w="3175" cap="rnd">
                <a:solidFill>
                  <a:schemeClr val="tx1"/>
                </a:solidFill>
                <a:prstDash val="sysDot"/>
                <a:miter lim="800000"/>
                <a:headEnd/>
                <a:tailEnd/>
              </a:ln>
            </p:spPr>
            <p:txBody>
              <a:bodyPr wrap="none" anchor="ctr"/>
              <a:lstStyle/>
              <a:p>
                <a:endParaRPr lang="en-US">
                  <a:latin typeface="Calibri" pitchFamily="34" charset="0"/>
                </a:endParaRPr>
              </a:p>
            </p:txBody>
          </p:sp>
        </p:grpSp>
        <p:pic>
          <p:nvPicPr>
            <p:cNvPr id="20" name="Picture 834"/>
            <p:cNvPicPr>
              <a:picLocks noChangeAspect="1" noChangeArrowheads="1"/>
            </p:cNvPicPr>
            <p:nvPr/>
          </p:nvPicPr>
          <p:blipFill>
            <a:blip r:embed="rId5" cstate="print"/>
            <a:srcRect/>
            <a:stretch>
              <a:fillRect/>
            </a:stretch>
          </p:blipFill>
          <p:spPr bwMode="auto">
            <a:xfrm>
              <a:off x="7577461" y="714376"/>
              <a:ext cx="755864" cy="1076541"/>
            </a:xfrm>
            <a:prstGeom prst="rect">
              <a:avLst/>
            </a:prstGeom>
            <a:noFill/>
            <a:ln w="9525">
              <a:noFill/>
              <a:miter lim="800000"/>
              <a:headEnd/>
              <a:tailEnd/>
            </a:ln>
          </p:spPr>
        </p:pic>
        <p:pic>
          <p:nvPicPr>
            <p:cNvPr id="21" name="Picture 835"/>
            <p:cNvPicPr>
              <a:picLocks noChangeAspect="1" noChangeArrowheads="1"/>
            </p:cNvPicPr>
            <p:nvPr/>
          </p:nvPicPr>
          <p:blipFill>
            <a:blip r:embed="rId6" cstate="print"/>
            <a:srcRect/>
            <a:stretch>
              <a:fillRect/>
            </a:stretch>
          </p:blipFill>
          <p:spPr bwMode="auto">
            <a:xfrm>
              <a:off x="7585122" y="3559808"/>
              <a:ext cx="743096" cy="1190787"/>
            </a:xfrm>
            <a:prstGeom prst="rect">
              <a:avLst/>
            </a:prstGeom>
            <a:noFill/>
            <a:ln w="9525">
              <a:noFill/>
              <a:miter lim="800000"/>
              <a:headEnd/>
              <a:tailEnd/>
            </a:ln>
          </p:spPr>
        </p:pic>
        <p:pic>
          <p:nvPicPr>
            <p:cNvPr id="22" name="Picture 836"/>
            <p:cNvPicPr>
              <a:picLocks noChangeAspect="1" noChangeArrowheads="1"/>
            </p:cNvPicPr>
            <p:nvPr/>
          </p:nvPicPr>
          <p:blipFill>
            <a:blip r:embed="rId7" cstate="print"/>
            <a:srcRect/>
            <a:stretch>
              <a:fillRect/>
            </a:stretch>
          </p:blipFill>
          <p:spPr bwMode="auto">
            <a:xfrm>
              <a:off x="7582569" y="1777009"/>
              <a:ext cx="744409" cy="1785938"/>
            </a:xfrm>
            <a:prstGeom prst="rect">
              <a:avLst/>
            </a:prstGeom>
            <a:noFill/>
            <a:ln w="9525">
              <a:noFill/>
              <a:miter lim="800000"/>
              <a:headEnd/>
              <a:tailEnd/>
            </a:ln>
          </p:spPr>
        </p:pic>
        <p:pic>
          <p:nvPicPr>
            <p:cNvPr id="23" name="Picture 837"/>
            <p:cNvPicPr>
              <a:picLocks noChangeAspect="1" noChangeArrowheads="1"/>
            </p:cNvPicPr>
            <p:nvPr/>
          </p:nvPicPr>
          <p:blipFill>
            <a:blip r:embed="rId8" cstate="print"/>
            <a:srcRect/>
            <a:stretch>
              <a:fillRect/>
            </a:stretch>
          </p:blipFill>
          <p:spPr bwMode="auto">
            <a:xfrm>
              <a:off x="6075946" y="785812"/>
              <a:ext cx="735436" cy="4071938"/>
            </a:xfrm>
            <a:prstGeom prst="rect">
              <a:avLst/>
            </a:prstGeom>
            <a:noFill/>
            <a:ln w="9525">
              <a:noFill/>
              <a:miter lim="800000"/>
              <a:headEnd/>
              <a:tailEnd/>
            </a:ln>
          </p:spPr>
        </p:pic>
        <p:pic>
          <p:nvPicPr>
            <p:cNvPr id="24" name="Picture 841"/>
            <p:cNvPicPr>
              <a:picLocks noChangeAspect="1" noChangeArrowheads="1"/>
            </p:cNvPicPr>
            <p:nvPr/>
          </p:nvPicPr>
          <p:blipFill>
            <a:blip r:embed="rId9" cstate="print"/>
            <a:srcRect/>
            <a:stretch>
              <a:fillRect/>
            </a:stretch>
          </p:blipFill>
          <p:spPr bwMode="auto">
            <a:xfrm>
              <a:off x="6826704" y="1928813"/>
              <a:ext cx="740543" cy="1000125"/>
            </a:xfrm>
            <a:prstGeom prst="rect">
              <a:avLst/>
            </a:prstGeom>
            <a:noFill/>
            <a:ln w="9525">
              <a:noFill/>
              <a:miter lim="800000"/>
              <a:headEnd/>
              <a:tailEnd/>
            </a:ln>
          </p:spPr>
        </p:pic>
        <p:pic>
          <p:nvPicPr>
            <p:cNvPr id="25" name="Picture 838"/>
            <p:cNvPicPr>
              <a:picLocks noChangeAspect="1" noChangeArrowheads="1"/>
            </p:cNvPicPr>
            <p:nvPr/>
          </p:nvPicPr>
          <p:blipFill>
            <a:blip r:embed="rId10" cstate="print"/>
            <a:srcRect/>
            <a:stretch>
              <a:fillRect/>
            </a:stretch>
          </p:blipFill>
          <p:spPr bwMode="auto">
            <a:xfrm>
              <a:off x="6826474" y="848320"/>
              <a:ext cx="739317" cy="1110139"/>
            </a:xfrm>
            <a:prstGeom prst="rect">
              <a:avLst/>
            </a:prstGeom>
            <a:noFill/>
            <a:ln w="9525">
              <a:noFill/>
              <a:miter lim="800000"/>
              <a:headEnd/>
              <a:tailEnd/>
            </a:ln>
          </p:spPr>
        </p:pic>
        <p:sp>
          <p:nvSpPr>
            <p:cNvPr id="26" name="Text Box 530"/>
            <p:cNvSpPr txBox="1">
              <a:spLocks noChangeArrowheads="1"/>
            </p:cNvSpPr>
            <p:nvPr/>
          </p:nvSpPr>
          <p:spPr bwMode="auto">
            <a:xfrm>
              <a:off x="6825315" y="4347483"/>
              <a:ext cx="755864" cy="444352"/>
            </a:xfrm>
            <a:prstGeom prst="rect">
              <a:avLst/>
            </a:prstGeom>
            <a:noFill/>
            <a:ln w="9525">
              <a:noFill/>
              <a:miter lim="800000"/>
              <a:headEnd/>
              <a:tailEnd/>
            </a:ln>
          </p:spPr>
          <p:txBody>
            <a:bodyPr wrap="square" lIns="27465" tIns="13733" rIns="27465" bIns="13733">
              <a:spAutoFit/>
            </a:bodyPr>
            <a:lstStyle/>
            <a:p>
              <a:pPr defTabSz="274720" eaLnBrk="0" hangingPunct="0">
                <a:spcBef>
                  <a:spcPct val="50000"/>
                </a:spcBef>
              </a:pPr>
              <a:r>
                <a:rPr lang="en-US" sz="500" b="1" u="sng" dirty="0" smtClean="0"/>
                <a:t>Immediate </a:t>
              </a:r>
              <a:r>
                <a:rPr lang="en-US" sz="500" b="1" u="sng" dirty="0"/>
                <a:t>Suppression </a:t>
              </a:r>
              <a:r>
                <a:rPr lang="en-US" sz="500" b="1" u="sng" dirty="0" smtClean="0"/>
                <a:t>(one </a:t>
              </a:r>
              <a:r>
                <a:rPr lang="en-US" sz="500" b="1" u="sng" dirty="0"/>
                <a:t>transmission)</a:t>
              </a:r>
              <a:r>
                <a:rPr lang="en-US" sz="500" u="sng" dirty="0">
                  <a:solidFill>
                    <a:srgbClr val="000000"/>
                  </a:solidFill>
                </a:rPr>
                <a:t> </a:t>
              </a:r>
              <a:endParaRPr lang="en-US" sz="500" u="sng" dirty="0" smtClean="0">
                <a:solidFill>
                  <a:srgbClr val="000000"/>
                </a:solidFill>
              </a:endParaRPr>
            </a:p>
            <a:p>
              <a:pPr defTabSz="274720" eaLnBrk="0" hangingPunct="0">
                <a:spcBef>
                  <a:spcPct val="50000"/>
                </a:spcBef>
              </a:pPr>
              <a:r>
                <a:rPr lang="en-US" sz="500" dirty="0" smtClean="0">
                  <a:solidFill>
                    <a:srgbClr val="000000"/>
                  </a:solidFill>
                </a:rPr>
                <a:t>__________________ </a:t>
              </a:r>
              <a:r>
                <a:rPr lang="en-US" sz="500" dirty="0">
                  <a:solidFill>
                    <a:srgbClr val="000000"/>
                  </a:solidFill>
                </a:rPr>
                <a:t>immediate suppression</a:t>
              </a:r>
              <a:r>
                <a:rPr lang="en-US" sz="500" dirty="0" smtClean="0">
                  <a:solidFill>
                    <a:srgbClr val="000000"/>
                  </a:solidFill>
                </a:rPr>
                <a:t>,</a:t>
              </a:r>
              <a:r>
                <a:rPr lang="en-US" sz="500" dirty="0" smtClean="0"/>
                <a:t>_________________, over” </a:t>
              </a:r>
              <a:endParaRPr lang="en-US" sz="500" dirty="0"/>
            </a:p>
            <a:p>
              <a:pPr defTabSz="274720" eaLnBrk="0" hangingPunct="0">
                <a:spcBef>
                  <a:spcPct val="50000"/>
                </a:spcBef>
              </a:pPr>
              <a:r>
                <a:rPr lang="en-US" sz="500" dirty="0"/>
                <a:t>(Firing Unit Call Sign)                                    </a:t>
              </a:r>
              <a:r>
                <a:rPr lang="en-US" sz="500" dirty="0" smtClean="0"/>
                <a:t>  (TGT grid/ ALT)</a:t>
              </a:r>
              <a:endParaRPr lang="en-US" sz="500" dirty="0"/>
            </a:p>
          </p:txBody>
        </p:sp>
        <p:sp>
          <p:nvSpPr>
            <p:cNvPr id="27" name="Rectangle 297"/>
            <p:cNvSpPr>
              <a:spLocks noChangeArrowheads="1"/>
            </p:cNvSpPr>
            <p:nvPr/>
          </p:nvSpPr>
          <p:spPr bwMode="auto">
            <a:xfrm>
              <a:off x="7036098" y="723306"/>
              <a:ext cx="306431" cy="101905"/>
            </a:xfrm>
            <a:prstGeom prst="rect">
              <a:avLst/>
            </a:prstGeom>
            <a:solidFill>
              <a:srgbClr val="FF0000"/>
            </a:solidFill>
            <a:ln w="9525">
              <a:noFill/>
              <a:miter lim="800000"/>
              <a:headEnd/>
              <a:tailEnd/>
            </a:ln>
          </p:spPr>
          <p:txBody>
            <a:bodyPr lIns="0" tIns="0" rIns="0" bIns="0">
              <a:spAutoFit/>
            </a:bodyPr>
            <a:lstStyle/>
            <a:p>
              <a:pPr algn="ctr" defTabSz="393683"/>
              <a:r>
                <a:rPr lang="en-US" sz="500" b="1" dirty="0">
                  <a:solidFill>
                    <a:schemeClr val="bg1"/>
                  </a:solidFill>
                </a:rPr>
                <a:t>FOR COMBAT USE ONLY</a:t>
              </a:r>
              <a:endParaRPr lang="en-US" sz="1400" b="1" dirty="0">
                <a:solidFill>
                  <a:schemeClr val="bg1"/>
                </a:solidFill>
              </a:endParaRPr>
            </a:p>
          </p:txBody>
        </p:sp>
        <p:sp>
          <p:nvSpPr>
            <p:cNvPr id="28" name="Text Box 532"/>
            <p:cNvSpPr txBox="1">
              <a:spLocks noChangeArrowheads="1"/>
            </p:cNvSpPr>
            <p:nvPr/>
          </p:nvSpPr>
          <p:spPr bwMode="auto">
            <a:xfrm>
              <a:off x="8381844" y="964406"/>
              <a:ext cx="676703" cy="2467170"/>
            </a:xfrm>
            <a:prstGeom prst="rect">
              <a:avLst/>
            </a:prstGeom>
            <a:noFill/>
            <a:ln w="9525">
              <a:noFill/>
              <a:miter lim="800000"/>
              <a:headEnd/>
              <a:tailEnd/>
            </a:ln>
          </p:spPr>
          <p:txBody>
            <a:bodyPr lIns="27465" tIns="13733" rIns="27465" bIns="13733">
              <a:spAutoFit/>
            </a:bodyPr>
            <a:lstStyle/>
            <a:p>
              <a:pPr defTabSz="274720" eaLnBrk="0" hangingPunct="0">
                <a:spcBef>
                  <a:spcPct val="50000"/>
                </a:spcBef>
              </a:pPr>
              <a:r>
                <a:rPr lang="en-US" sz="450" dirty="0"/>
                <a:t>To adjust fire onto the target the FDC must have three pieces of information:</a:t>
              </a:r>
            </a:p>
            <a:p>
              <a:pPr defTabSz="274720" eaLnBrk="0" hangingPunct="0">
                <a:spcBef>
                  <a:spcPct val="50000"/>
                </a:spcBef>
              </a:pPr>
              <a:r>
                <a:rPr lang="en-US" sz="450" b="1" dirty="0">
                  <a:solidFill>
                    <a:srgbClr val="000000"/>
                  </a:solidFill>
                </a:rPr>
                <a:t>1.  Direction to the target</a:t>
              </a:r>
              <a:r>
                <a:rPr lang="en-US" sz="450" dirty="0">
                  <a:solidFill>
                    <a:srgbClr val="000000"/>
                  </a:solidFill>
                </a:rPr>
                <a:t> (OT Direction – The direction from the observer to the target)                       </a:t>
              </a:r>
            </a:p>
            <a:p>
              <a:pPr defTabSz="274720" eaLnBrk="0" hangingPunct="0">
                <a:spcBef>
                  <a:spcPct val="50000"/>
                </a:spcBef>
              </a:pPr>
              <a:r>
                <a:rPr lang="en-US" sz="450" b="1" dirty="0">
                  <a:solidFill>
                    <a:srgbClr val="000000"/>
                  </a:solidFill>
                </a:rPr>
                <a:t>2.  Deviation correction</a:t>
              </a:r>
              <a:r>
                <a:rPr lang="en-US" sz="450" dirty="0">
                  <a:solidFill>
                    <a:srgbClr val="000000"/>
                  </a:solidFill>
                </a:rPr>
                <a:t> (Left or Right – The distance to the left or right the adjusting round must be moved to impact on the target) (# mils left or right of the target x the OT Factor) (Minimum correction is 30)</a:t>
              </a:r>
            </a:p>
            <a:p>
              <a:pPr defTabSz="274720" eaLnBrk="0" hangingPunct="0">
                <a:spcBef>
                  <a:spcPct val="50000"/>
                </a:spcBef>
              </a:pPr>
              <a:r>
                <a:rPr lang="en-US" sz="450" b="1" dirty="0">
                  <a:solidFill>
                    <a:srgbClr val="000000"/>
                  </a:solidFill>
                </a:rPr>
                <a:t>3.  Range correction</a:t>
              </a:r>
              <a:r>
                <a:rPr lang="en-US" sz="450" dirty="0">
                  <a:solidFill>
                    <a:srgbClr val="000000"/>
                  </a:solidFill>
                </a:rPr>
                <a:t> (Add or Drop) (Minimum correction is 50m)     </a:t>
              </a:r>
            </a:p>
            <a:p>
              <a:pPr defTabSz="274720" eaLnBrk="0" hangingPunct="0">
                <a:spcBef>
                  <a:spcPct val="50000"/>
                </a:spcBef>
              </a:pPr>
              <a:endParaRPr lang="en-US" sz="450" dirty="0">
                <a:solidFill>
                  <a:srgbClr val="000000"/>
                </a:solidFill>
              </a:endParaRPr>
            </a:p>
            <a:p>
              <a:pPr defTabSz="274720" eaLnBrk="0" hangingPunct="0">
                <a:spcBef>
                  <a:spcPct val="50000"/>
                </a:spcBef>
              </a:pPr>
              <a:r>
                <a:rPr lang="en-US" sz="450" dirty="0">
                  <a:solidFill>
                    <a:srgbClr val="000000"/>
                  </a:solidFill>
                </a:rPr>
                <a:t>OT factor is simply the distance to the target expressed in thousands.  </a:t>
              </a:r>
            </a:p>
            <a:p>
              <a:pPr defTabSz="274720" eaLnBrk="0" hangingPunct="0">
                <a:spcBef>
                  <a:spcPct val="50000"/>
                </a:spcBef>
              </a:pPr>
              <a:r>
                <a:rPr lang="en-US" sz="450" dirty="0">
                  <a:solidFill>
                    <a:srgbClr val="000000"/>
                  </a:solidFill>
                </a:rPr>
                <a:t>Example: 800m = OT factor .8; 1400m = OT factor 1; 1800m = OT factor 2, etc. </a:t>
              </a:r>
            </a:p>
            <a:p>
              <a:pPr defTabSz="274720" eaLnBrk="0" hangingPunct="0">
                <a:spcBef>
                  <a:spcPct val="50000"/>
                </a:spcBef>
              </a:pPr>
              <a:r>
                <a:rPr lang="en-US" sz="450" dirty="0">
                  <a:solidFill>
                    <a:srgbClr val="000000"/>
                  </a:solidFill>
                </a:rPr>
                <a:t>Example Deviation Correction:  Distance to target is 500m = OT Factor is 0.5, the adjusting round impacts 60 mils right of the target, the deviation correction is Left 30</a:t>
              </a:r>
            </a:p>
            <a:p>
              <a:pPr defTabSz="274720" eaLnBrk="0" hangingPunct="0">
                <a:spcBef>
                  <a:spcPct val="50000"/>
                </a:spcBef>
              </a:pPr>
              <a:r>
                <a:rPr lang="en-US" sz="450" dirty="0">
                  <a:solidFill>
                    <a:srgbClr val="000000"/>
                  </a:solidFill>
                </a:rPr>
                <a:t>Example Range Correction: The adjusting round must be moved to impact on the target. If round impacts short of the target, send an “Add” correction. If round impacts over the target, send a “Drop” correction </a:t>
              </a:r>
            </a:p>
            <a:p>
              <a:pPr defTabSz="274720" eaLnBrk="0" hangingPunct="0">
                <a:spcBef>
                  <a:spcPct val="50000"/>
                </a:spcBef>
              </a:pPr>
              <a:r>
                <a:rPr lang="en-US" sz="450" b="1" dirty="0">
                  <a:solidFill>
                    <a:srgbClr val="000000"/>
                  </a:solidFill>
                </a:rPr>
                <a:t>Example Correction:</a:t>
              </a:r>
            </a:p>
            <a:p>
              <a:pPr defTabSz="274720" eaLnBrk="0" hangingPunct="0">
                <a:spcBef>
                  <a:spcPct val="50000"/>
                </a:spcBef>
              </a:pPr>
              <a:r>
                <a:rPr lang="en-US" sz="450" dirty="0">
                  <a:solidFill>
                    <a:srgbClr val="000000"/>
                  </a:solidFill>
                </a:rPr>
                <a:t>Observer: Direction 5500, Left 80, Add 100, over</a:t>
              </a:r>
            </a:p>
            <a:p>
              <a:pPr defTabSz="274720" eaLnBrk="0" hangingPunct="0">
                <a:spcBef>
                  <a:spcPct val="50000"/>
                </a:spcBef>
              </a:pPr>
              <a:r>
                <a:rPr lang="en-US" sz="450" dirty="0">
                  <a:solidFill>
                    <a:srgbClr val="000000"/>
                  </a:solidFill>
                </a:rPr>
                <a:t>FDC: Direction5500, Left 80, Add 100, out</a:t>
              </a:r>
            </a:p>
          </p:txBody>
        </p:sp>
        <p:sp>
          <p:nvSpPr>
            <p:cNvPr id="29" name="Rectangle 533"/>
            <p:cNvSpPr>
              <a:spLocks noChangeArrowheads="1"/>
            </p:cNvSpPr>
            <p:nvPr/>
          </p:nvSpPr>
          <p:spPr bwMode="auto">
            <a:xfrm>
              <a:off x="8391206" y="735355"/>
              <a:ext cx="666914" cy="163711"/>
            </a:xfrm>
            <a:prstGeom prst="rect">
              <a:avLst/>
            </a:prstGeom>
            <a:noFill/>
            <a:ln w="9525">
              <a:noFill/>
              <a:miter lim="800000"/>
              <a:headEnd/>
              <a:tailEnd/>
            </a:ln>
          </p:spPr>
          <p:txBody>
            <a:bodyPr lIns="27465" tIns="13733" rIns="27465" bIns="13733" anchor="ctr"/>
            <a:lstStyle/>
            <a:p>
              <a:pPr algn="ctr" defTabSz="726658"/>
              <a:r>
                <a:rPr lang="en-US" sz="600" b="1" u="sng" dirty="0">
                  <a:solidFill>
                    <a:srgbClr val="000000"/>
                  </a:solidFill>
                </a:rPr>
                <a:t>Adjusting Fire</a:t>
              </a:r>
              <a:endParaRPr lang="en-US" sz="600" b="1" u="sng" dirty="0">
                <a:solidFill>
                  <a:schemeClr val="tx2"/>
                </a:solidFill>
              </a:endParaRPr>
            </a:p>
          </p:txBody>
        </p:sp>
        <p:grpSp>
          <p:nvGrpSpPr>
            <p:cNvPr id="30" name="Group 534"/>
            <p:cNvGrpSpPr>
              <a:grpSpLocks/>
            </p:cNvGrpSpPr>
            <p:nvPr/>
          </p:nvGrpSpPr>
          <p:grpSpPr bwMode="auto">
            <a:xfrm>
              <a:off x="8399718" y="3446859"/>
              <a:ext cx="633292" cy="1428750"/>
              <a:chOff x="4396" y="2672"/>
              <a:chExt cx="595" cy="774"/>
            </a:xfrm>
          </p:grpSpPr>
          <p:pic>
            <p:nvPicPr>
              <p:cNvPr id="31" name="Picture 535"/>
              <p:cNvPicPr>
                <a:picLocks noChangeAspect="1" noChangeArrowheads="1"/>
              </p:cNvPicPr>
              <p:nvPr/>
            </p:nvPicPr>
            <p:blipFill>
              <a:blip r:embed="rId11" cstate="print"/>
              <a:srcRect/>
              <a:stretch>
                <a:fillRect/>
              </a:stretch>
            </p:blipFill>
            <p:spPr bwMode="auto">
              <a:xfrm>
                <a:off x="4398" y="2711"/>
                <a:ext cx="592" cy="722"/>
              </a:xfrm>
              <a:prstGeom prst="rect">
                <a:avLst/>
              </a:prstGeom>
              <a:noFill/>
              <a:ln w="9525">
                <a:noFill/>
                <a:miter lim="800000"/>
                <a:headEnd/>
                <a:tailEnd/>
              </a:ln>
            </p:spPr>
          </p:pic>
          <p:sp>
            <p:nvSpPr>
              <p:cNvPr id="32" name="Rectangle 536"/>
              <p:cNvSpPr>
                <a:spLocks noChangeArrowheads="1"/>
              </p:cNvSpPr>
              <p:nvPr/>
            </p:nvSpPr>
            <p:spPr bwMode="auto">
              <a:xfrm>
                <a:off x="4396" y="2672"/>
                <a:ext cx="595" cy="774"/>
              </a:xfrm>
              <a:prstGeom prst="rect">
                <a:avLst/>
              </a:prstGeom>
              <a:noFill/>
              <a:ln w="3175" cap="rnd">
                <a:solidFill>
                  <a:srgbClr val="000000"/>
                </a:solidFill>
                <a:miter lim="800000"/>
                <a:headEnd/>
                <a:tailEnd/>
              </a:ln>
            </p:spPr>
            <p:txBody>
              <a:bodyPr/>
              <a:lstStyle/>
              <a:p>
                <a:endParaRPr lang="en-US">
                  <a:latin typeface="Calibri" pitchFamily="34" charset="0"/>
                </a:endParaRPr>
              </a:p>
            </p:txBody>
          </p:sp>
        </p:grpSp>
      </p:grpSp>
      <p:graphicFrame>
        <p:nvGraphicFramePr>
          <p:cNvPr id="36" name="Table 35"/>
          <p:cNvGraphicFramePr>
            <a:graphicFrameLocks noGrp="1"/>
          </p:cNvGraphicFramePr>
          <p:nvPr/>
        </p:nvGraphicFramePr>
        <p:xfrm>
          <a:off x="2419350" y="5219696"/>
          <a:ext cx="2071746" cy="952504"/>
        </p:xfrm>
        <a:graphic>
          <a:graphicData uri="http://schemas.openxmlformats.org/drawingml/2006/table">
            <a:tbl>
              <a:tblPr firstRow="1" bandRow="1">
                <a:tableStyleId>{8EC20E35-A176-4012-BC5E-935CFFF8708E}</a:tableStyleId>
              </a:tblPr>
              <a:tblGrid>
                <a:gridCol w="1035873"/>
                <a:gridCol w="1035873"/>
              </a:tblGrid>
              <a:tr h="200299">
                <a:tc>
                  <a:txBody>
                    <a:bodyPr/>
                    <a:lstStyle/>
                    <a:p>
                      <a:pPr algn="ctr"/>
                      <a:r>
                        <a:rPr lang="en-US" sz="1000" dirty="0" smtClean="0">
                          <a:solidFill>
                            <a:schemeClr val="tx1"/>
                          </a:solidFill>
                        </a:rPr>
                        <a:t>HIMARS</a:t>
                      </a:r>
                      <a:endParaRPr lang="en-US" sz="1000" dirty="0">
                        <a:solidFill>
                          <a:schemeClr val="tx1"/>
                        </a:solidFill>
                      </a:endParaRPr>
                    </a:p>
                  </a:txBody>
                  <a:tcPr marL="24515" marR="24515" marT="42863" marB="42863">
                    <a:solidFill>
                      <a:schemeClr val="bg1"/>
                    </a:solidFill>
                  </a:tcPr>
                </a:tc>
                <a:tc>
                  <a:txBody>
                    <a:bodyPr/>
                    <a:lstStyle/>
                    <a:p>
                      <a:pPr algn="ctr"/>
                      <a:r>
                        <a:rPr lang="en-US" sz="1000" dirty="0" smtClean="0">
                          <a:solidFill>
                            <a:schemeClr val="tx1"/>
                          </a:solidFill>
                        </a:rPr>
                        <a:t>RED 0.1%</a:t>
                      </a:r>
                      <a:r>
                        <a:rPr lang="en-US" sz="1000" baseline="0" dirty="0" smtClean="0">
                          <a:solidFill>
                            <a:schemeClr val="tx1"/>
                          </a:solidFill>
                        </a:rPr>
                        <a:t> PI</a:t>
                      </a:r>
                      <a:endParaRPr lang="en-US" sz="1000" dirty="0">
                        <a:solidFill>
                          <a:schemeClr val="tx1"/>
                        </a:solidFill>
                      </a:endParaRPr>
                    </a:p>
                  </a:txBody>
                  <a:tcPr marL="24515" marR="24515" marT="42863" marB="42863">
                    <a:solidFill>
                      <a:schemeClr val="bg1"/>
                    </a:solidFill>
                  </a:tcPr>
                </a:tc>
              </a:tr>
              <a:tr h="200299">
                <a:tc>
                  <a:txBody>
                    <a:bodyPr/>
                    <a:lstStyle/>
                    <a:p>
                      <a:pPr algn="ctr"/>
                      <a:r>
                        <a:rPr lang="en-US" sz="1000" dirty="0" smtClean="0"/>
                        <a:t>M31</a:t>
                      </a:r>
                      <a:r>
                        <a:rPr lang="en-US" sz="1000" baseline="0" dirty="0" smtClean="0"/>
                        <a:t> GMLRS</a:t>
                      </a:r>
                      <a:endParaRPr lang="en-US" sz="1000" dirty="0"/>
                    </a:p>
                  </a:txBody>
                  <a:tcPr marL="24515" marR="24515" marT="42863" marB="42863">
                    <a:solidFill>
                      <a:schemeClr val="bg1">
                        <a:lumMod val="85000"/>
                      </a:schemeClr>
                    </a:solidFill>
                  </a:tcPr>
                </a:tc>
                <a:tc>
                  <a:txBody>
                    <a:bodyPr/>
                    <a:lstStyle/>
                    <a:p>
                      <a:pPr algn="ctr"/>
                      <a:r>
                        <a:rPr lang="en-US" sz="1000" dirty="0" smtClean="0"/>
                        <a:t>130m</a:t>
                      </a:r>
                    </a:p>
                  </a:txBody>
                  <a:tcPr marL="24515" marR="24515" marT="42863" marB="42863">
                    <a:solidFill>
                      <a:schemeClr val="bg1">
                        <a:lumMod val="85000"/>
                      </a:schemeClr>
                    </a:solidFill>
                  </a:tcPr>
                </a:tc>
              </a:tr>
              <a:tr h="200299">
                <a:tc>
                  <a:txBody>
                    <a:bodyPr/>
                    <a:lstStyle/>
                    <a:p>
                      <a:pPr algn="ctr"/>
                      <a:r>
                        <a:rPr lang="en-US" sz="1000" dirty="0" smtClean="0"/>
                        <a:t>M57 ATACMS</a:t>
                      </a:r>
                      <a:r>
                        <a:rPr lang="en-US" sz="1000" baseline="0" dirty="0" smtClean="0"/>
                        <a:t> </a:t>
                      </a:r>
                      <a:endParaRPr lang="en-US" sz="1000" dirty="0"/>
                    </a:p>
                  </a:txBody>
                  <a:tcPr marL="24515" marR="24515" marT="42863" marB="42863">
                    <a:solidFill>
                      <a:schemeClr val="bg1">
                        <a:lumMod val="85000"/>
                      </a:schemeClr>
                    </a:solidFill>
                  </a:tcPr>
                </a:tc>
                <a:tc>
                  <a:txBody>
                    <a:bodyPr/>
                    <a:lstStyle/>
                    <a:p>
                      <a:pPr algn="ctr"/>
                      <a:r>
                        <a:rPr lang="en-US" sz="1000" dirty="0" smtClean="0"/>
                        <a:t>43m</a:t>
                      </a:r>
                      <a:endParaRPr lang="en-US" sz="1000" dirty="0"/>
                    </a:p>
                  </a:txBody>
                  <a:tcPr marL="24515" marR="24515" marT="42863" marB="42863">
                    <a:solidFill>
                      <a:schemeClr val="bg1">
                        <a:lumMod val="85000"/>
                      </a:schemeClr>
                    </a:solidFill>
                  </a:tcPr>
                </a:tc>
              </a:tr>
              <a:tr h="200299">
                <a:tc>
                  <a:txBody>
                    <a:bodyPr/>
                    <a:lstStyle/>
                    <a:p>
                      <a:pPr algn="ctr"/>
                      <a:r>
                        <a:rPr lang="en-US" sz="1000" dirty="0" smtClean="0"/>
                        <a:t>M48 ATACMS</a:t>
                      </a:r>
                      <a:endParaRPr lang="en-US" sz="1000" dirty="0"/>
                    </a:p>
                  </a:txBody>
                  <a:tcPr marL="24515" marR="24515" marT="42863" marB="42863">
                    <a:solidFill>
                      <a:schemeClr val="bg1">
                        <a:lumMod val="85000"/>
                      </a:schemeClr>
                    </a:solidFill>
                  </a:tcPr>
                </a:tc>
                <a:tc>
                  <a:txBody>
                    <a:bodyPr/>
                    <a:lstStyle/>
                    <a:p>
                      <a:pPr algn="ctr"/>
                      <a:r>
                        <a:rPr lang="en-US" sz="1000" dirty="0" smtClean="0"/>
                        <a:t>58m</a:t>
                      </a:r>
                      <a:endParaRPr lang="en-US" sz="1000" dirty="0"/>
                    </a:p>
                  </a:txBody>
                  <a:tcPr marL="24515" marR="24515" marT="42863" marB="42863">
                    <a:solidFill>
                      <a:schemeClr val="bg1">
                        <a:lumMod val="85000"/>
                      </a:schemeClr>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1808</Words>
  <Application>Microsoft Office PowerPoint</Application>
  <PresentationFormat>Letter Paper (8.5x11 in)</PresentationFormat>
  <Paragraphs>251</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Office Theme</vt:lpstr>
      <vt:lpstr>Presentation</vt:lpstr>
      <vt:lpstr>Slide 1</vt:lpstr>
      <vt:lpstr>Slide 2</vt:lpstr>
      <vt:lpstr>Slide 3</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john.kohne</dc:creator>
  <cp:lastModifiedBy>michael.hefti</cp:lastModifiedBy>
  <cp:revision>78</cp:revision>
  <dcterms:created xsi:type="dcterms:W3CDTF">2009-08-26T14:43:27Z</dcterms:created>
  <dcterms:modified xsi:type="dcterms:W3CDTF">2012-10-04T17:38:02Z</dcterms:modified>
</cp:coreProperties>
</file>