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4"/>
  </p:sldMasterIdLst>
  <p:notesMasterIdLst>
    <p:notesMasterId r:id="rId16"/>
  </p:notesMasterIdLst>
  <p:handoutMasterIdLst>
    <p:handoutMasterId r:id="rId17"/>
  </p:handoutMasterIdLst>
  <p:sldIdLst>
    <p:sldId id="274" r:id="rId5"/>
    <p:sldId id="276" r:id="rId6"/>
    <p:sldId id="273" r:id="rId7"/>
    <p:sldId id="275" r:id="rId8"/>
    <p:sldId id="277" r:id="rId9"/>
    <p:sldId id="279" r:id="rId10"/>
    <p:sldId id="282" r:id="rId11"/>
    <p:sldId id="280" r:id="rId12"/>
    <p:sldId id="281" r:id="rId13"/>
    <p:sldId id="283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06B07-A369-4B5F-B0F3-F7E0BA52D5E2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39FED-8FDF-4FEE-9741-62766A0A0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37D31-1C03-42E2-8059-D676BB2017CD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2C20C-7629-41AD-9DFC-E242EE3FB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2050" name="Clip" r:id="rId3" imgW="340197" imgH="441718" progId="">
              <p:embed/>
            </p:oleObj>
          </a:graphicData>
        </a:graphic>
      </p:graphicFrame>
      <p:pic>
        <p:nvPicPr>
          <p:cNvPr id="5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B912A3-8398-42A3-B2CF-54C0006F8160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4B00EB-91D9-474C-8AD8-5E315CEE9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11266" name="Clip" r:id="rId3" imgW="340197" imgH="441718" progId="">
              <p:embed/>
            </p:oleObj>
          </a:graphicData>
        </a:graphic>
      </p:graphicFrame>
      <p:pic>
        <p:nvPicPr>
          <p:cNvPr id="5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10512-CE08-4BDB-85F0-348356D24D84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41226F-784A-4E04-9FBF-EF9AADA95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12290" name="Clip" r:id="rId3" imgW="340197" imgH="441718" progId="">
              <p:embed/>
            </p:oleObj>
          </a:graphicData>
        </a:graphic>
      </p:graphicFrame>
      <p:pic>
        <p:nvPicPr>
          <p:cNvPr id="5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D71B2B-A072-48C0-90C6-50EC1F541E8D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A46330-DBE4-4D98-B346-B1D023705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7AC63F-24A6-487E-A12A-0DA394D8CBB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10/30/2012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068D6B-002B-4CA5-B752-B5D8D8319E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8EF6FC-B811-4109-B3AB-C23E1544008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3074" name="Clip" r:id="rId3" imgW="340197" imgH="441718" progId="">
              <p:embed/>
            </p:oleObj>
          </a:graphicData>
        </a:graphic>
      </p:graphicFrame>
      <p:pic>
        <p:nvPicPr>
          <p:cNvPr id="5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146D94B-1BDF-4269-895B-6CC52BE41799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1C1CC0A-2F76-40A2-8B40-841A36960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81289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03892" y="6663584"/>
            <a:ext cx="457200" cy="194416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068D6B-002B-4CA5-B752-B5D8D8319E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0562" y="6660912"/>
            <a:ext cx="1066800" cy="24765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10/28/2010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4098" name="Clip" r:id="rId3" imgW="340197" imgH="441718" progId="">
              <p:embed/>
            </p:oleObj>
          </a:graphicData>
        </a:graphic>
      </p:graphicFrame>
      <p:pic>
        <p:nvPicPr>
          <p:cNvPr id="5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0EB746-1AFA-4854-808C-9AEA87DAFD71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A9A779-36AE-4178-916C-5F7C2B64B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5122" name="Clip" r:id="rId3" imgW="340197" imgH="441718" progId="">
              <p:embed/>
            </p:oleObj>
          </a:graphicData>
        </a:graphic>
      </p:graphicFrame>
      <p:pic>
        <p:nvPicPr>
          <p:cNvPr id="6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A76D919-2EA1-4BBC-833B-06F65F1D959B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369D77-BAA0-40B9-ACFF-A1187C4CA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6146" name="Clip" r:id="rId3" imgW="340197" imgH="441718" progId="">
              <p:embed/>
            </p:oleObj>
          </a:graphicData>
        </a:graphic>
      </p:graphicFrame>
      <p:pic>
        <p:nvPicPr>
          <p:cNvPr id="8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2306B7F-FF05-41EA-A791-18A5223EAA8B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73899D7-CA9E-4AD1-86E4-8FF2FDC2F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7170" name="Clip" r:id="rId3" imgW="340197" imgH="441718" progId="">
              <p:embed/>
            </p:oleObj>
          </a:graphicData>
        </a:graphic>
      </p:graphicFrame>
      <p:pic>
        <p:nvPicPr>
          <p:cNvPr id="4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4557EC8-3B5E-44C6-AD94-74192F343D46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4A84B5-9AF0-4B69-A980-2448DFD8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8194" name="Clip" r:id="rId3" imgW="340197" imgH="441718" progId="">
              <p:embed/>
            </p:oleObj>
          </a:graphicData>
        </a:graphic>
      </p:graphicFrame>
      <p:pic>
        <p:nvPicPr>
          <p:cNvPr id="3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EB503C-FD26-4A2F-BB54-630DA17D4431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CFB26B0-396F-44EF-B846-5CA2FACC8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9218" name="Clip" r:id="rId3" imgW="340197" imgH="441718" progId="">
              <p:embed/>
            </p:oleObj>
          </a:graphicData>
        </a:graphic>
      </p:graphicFrame>
      <p:pic>
        <p:nvPicPr>
          <p:cNvPr id="6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E4E1E1-0EAA-4D5F-BF62-21FAE6FB75A7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DE3304-BD44-49B5-8DB8-86F5B8487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10242" name="Clip" r:id="rId3" imgW="340197" imgH="441718" progId="">
              <p:embed/>
            </p:oleObj>
          </a:graphicData>
        </a:graphic>
      </p:graphicFrame>
      <p:pic>
        <p:nvPicPr>
          <p:cNvPr id="6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6A4219-0077-456C-8F0E-1C6537687233}" type="datetimeFigureOut">
              <a:rPr lang="en-US"/>
              <a:pPr>
                <a:defRPr/>
              </a:pPr>
              <a:t>10/30/2012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5EF772-A279-4257-9ADF-478225E17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aphicFrame>
        <p:nvGraphicFramePr>
          <p:cNvPr id="1026" name="Object 16"/>
          <p:cNvGraphicFramePr>
            <a:graphicFrameLocks/>
          </p:cNvGraphicFramePr>
          <p:nvPr/>
        </p:nvGraphicFramePr>
        <p:xfrm>
          <a:off x="101600" y="111125"/>
          <a:ext cx="584200" cy="727075"/>
        </p:xfrm>
        <a:graphic>
          <a:graphicData uri="http://schemas.openxmlformats.org/presentationml/2006/ole">
            <p:oleObj spid="_x0000_s1026" name="Clip" r:id="rId23" imgW="340197" imgH="441718" progId="">
              <p:embed/>
            </p:oleObj>
          </a:graphicData>
        </a:graphic>
      </p:graphicFrame>
      <p:pic>
        <p:nvPicPr>
          <p:cNvPr id="1030" name="Picture 3" descr="C:\Users\scott.m.dye\Desktop\Graphics\panther crest.bmp"/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489950" y="152400"/>
            <a:ext cx="5778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7" r:id="rId17"/>
    <p:sldLayoutId id="2147483673" r:id="rId18"/>
    <p:sldLayoutId id="2147483675" r:id="rId19"/>
    <p:sldLayoutId id="2147483676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Unit Status Reporting (USR)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CPT Jeffery O’Conner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3BCT CBRN Officer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Jeffery.r.oconner@us.army.mil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910-643-8593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NETUSR goes all the way to DA, and is viewable from DA all the way down to Battalion level.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IT IS NOT A REPORT CARD. </a:t>
            </a:r>
            <a:r>
              <a:rPr lang="en-US" sz="2000" dirty="0" smtClean="0"/>
              <a:t>It is designed to be a non-biased assessment of the Battalion to identify issues for resolution.  </a:t>
            </a:r>
          </a:p>
          <a:p>
            <a:r>
              <a:rPr lang="en-US" sz="2000" dirty="0" smtClean="0"/>
              <a:t>Each  month your Battalion XO meets with P5 to discuss their respective Battalion USR and identify key issues.  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USR?</a:t>
            </a:r>
          </a:p>
          <a:p>
            <a:r>
              <a:rPr lang="en-US" dirty="0" smtClean="0"/>
              <a:t>Components</a:t>
            </a:r>
          </a:p>
          <a:p>
            <a:r>
              <a:rPr lang="en-US" dirty="0" smtClean="0"/>
              <a:t>BLUF</a:t>
            </a:r>
          </a:p>
          <a:p>
            <a:r>
              <a:rPr lang="en-US" dirty="0" smtClean="0"/>
              <a:t>How can you affect the Battalion (and Brigade) USR  at your Level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Questions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Unit Status Report is a Monthly reporting requirement </a:t>
            </a:r>
            <a:r>
              <a:rPr lang="en-US" sz="1600" dirty="0" smtClean="0">
                <a:solidFill>
                  <a:prstClr val="black"/>
                </a:solidFill>
              </a:rPr>
              <a:t>that provides the Battalion and Brigade Commander a standardized, metric based system to  evaluate the current readiness level of the unit. 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The USR is composed of 4 primary categories of data:</a:t>
            </a:r>
          </a:p>
          <a:p>
            <a:pPr lvl="1">
              <a:buFontTx/>
              <a:buChar char="-"/>
            </a:pPr>
            <a:r>
              <a:rPr lang="en-US" sz="1400" dirty="0" smtClean="0"/>
              <a:t>Personnel (P-level) – Derived from AAA-162’s as entered in EMILPO</a:t>
            </a:r>
          </a:p>
          <a:p>
            <a:pPr lvl="1">
              <a:buFontTx/>
              <a:buChar char="-"/>
            </a:pPr>
            <a:r>
              <a:rPr lang="en-US" sz="1400" dirty="0" smtClean="0"/>
              <a:t>Equipment and supplies on–hand/available (S-level) – Derived from PBUSE and LIW</a:t>
            </a:r>
          </a:p>
          <a:p>
            <a:pPr lvl="1">
              <a:buFontTx/>
              <a:buChar char="-"/>
            </a:pPr>
            <a:r>
              <a:rPr lang="en-US" sz="1400" dirty="0" smtClean="0"/>
              <a:t>Equipment readiness/serviceability (R-level) – Manually entered from AMMS reports generated from the BMO</a:t>
            </a:r>
          </a:p>
          <a:p>
            <a:pPr lvl="1">
              <a:buFontTx/>
              <a:buChar char="-"/>
            </a:pPr>
            <a:r>
              <a:rPr lang="en-US" sz="1400" dirty="0" smtClean="0"/>
              <a:t>Unit training level proficiency (T-level)  - Derived from:</a:t>
            </a:r>
          </a:p>
          <a:p>
            <a:pPr lvl="2"/>
            <a:r>
              <a:rPr lang="en-US" sz="1400" dirty="0" smtClean="0"/>
              <a:t>T/P/U status of METL tasks -Battalion Commanders judgment call</a:t>
            </a:r>
          </a:p>
          <a:p>
            <a:pPr lvl="2"/>
            <a:r>
              <a:rPr lang="en-US" sz="1400" dirty="0" smtClean="0"/>
              <a:t>Manning and training data from Squads / Crews</a:t>
            </a:r>
          </a:p>
          <a:p>
            <a:endParaRPr lang="en-US" sz="1600" dirty="0" smtClean="0"/>
          </a:p>
          <a:p>
            <a:r>
              <a:rPr lang="en-US" sz="1600" dirty="0" smtClean="0"/>
              <a:t>The Four measured areas support the overall assessment of the unit’s core functions and designed capabilities (C-level)</a:t>
            </a:r>
          </a:p>
          <a:p>
            <a:endParaRPr lang="en-US" sz="1600" dirty="0" smtClean="0"/>
          </a:p>
          <a:p>
            <a:pPr lvl="0"/>
            <a:r>
              <a:rPr lang="en-US" sz="1600" dirty="0" smtClean="0">
                <a:solidFill>
                  <a:prstClr val="black"/>
                </a:solidFill>
              </a:rPr>
              <a:t>NETUSR – web based software Located on the</a:t>
            </a:r>
            <a:r>
              <a:rPr lang="en-US" sz="1600" b="1" dirty="0" smtClean="0">
                <a:solidFill>
                  <a:srgbClr val="FF0000"/>
                </a:solidFill>
              </a:rPr>
              <a:t> SIPR </a:t>
            </a:r>
            <a:r>
              <a:rPr lang="en-US" sz="1600" dirty="0" smtClean="0">
                <a:solidFill>
                  <a:prstClr val="black"/>
                </a:solidFill>
              </a:rPr>
              <a:t>network.  BN CBRN Officer  is usually the POC and carries USR Officer as an additional duty. 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 (P-Level)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sz="1600" dirty="0" smtClean="0"/>
              <a:t>Comprised of the following:</a:t>
            </a:r>
          </a:p>
          <a:p>
            <a:pPr>
              <a:buFontTx/>
              <a:buChar char="-"/>
            </a:pPr>
            <a:r>
              <a:rPr lang="en-US" sz="1400" dirty="0" smtClean="0"/>
              <a:t>Assigned</a:t>
            </a:r>
          </a:p>
          <a:p>
            <a:pPr>
              <a:buFontTx/>
              <a:buChar char="-"/>
            </a:pPr>
            <a:r>
              <a:rPr lang="en-US" sz="1400" dirty="0" smtClean="0"/>
              <a:t>Available ( Medical and Administrative) </a:t>
            </a:r>
          </a:p>
          <a:p>
            <a:pPr>
              <a:buFontTx/>
              <a:buChar char="-"/>
            </a:pPr>
            <a:r>
              <a:rPr lang="en-US" sz="1400" dirty="0" smtClean="0"/>
              <a:t>Duty MOS Qualified (DMOSQ)</a:t>
            </a:r>
          </a:p>
          <a:p>
            <a:pPr>
              <a:buFontTx/>
              <a:buChar char="-"/>
            </a:pPr>
            <a:r>
              <a:rPr lang="en-US" sz="1400" dirty="0" smtClean="0"/>
              <a:t>Senior Grade Available  </a:t>
            </a:r>
          </a:p>
          <a:p>
            <a:pPr>
              <a:buFontTx/>
              <a:buChar char="-"/>
            </a:pPr>
            <a:endParaRPr lang="en-US" sz="1600" dirty="0" smtClean="0"/>
          </a:p>
          <a:p>
            <a:r>
              <a:rPr lang="en-US" sz="1600" dirty="0" smtClean="0"/>
              <a:t>What affects P-Level:</a:t>
            </a:r>
          </a:p>
          <a:p>
            <a:pPr lvl="1">
              <a:buNone/>
            </a:pPr>
            <a:r>
              <a:rPr lang="en-US" sz="1200" dirty="0" smtClean="0"/>
              <a:t>-       </a:t>
            </a:r>
            <a:r>
              <a:rPr lang="en-US" sz="1400" dirty="0" smtClean="0"/>
              <a:t>Medical and  Administratively non-available personnel lower the BNs  P-Level</a:t>
            </a:r>
          </a:p>
          <a:p>
            <a:pPr lvl="1">
              <a:buFontTx/>
              <a:buChar char="-"/>
            </a:pPr>
            <a:r>
              <a:rPr lang="en-US" sz="1400" dirty="0" smtClean="0"/>
              <a:t>An Overage of an MOS will not count towards the DMOSQ percentage  (i.e. an MTOE of 20 11B10P has 25 11B10P, only 20 will count towards the DMOSQ percentage).</a:t>
            </a:r>
            <a:endParaRPr lang="en-US" sz="1400" dirty="0"/>
          </a:p>
          <a:p>
            <a:pPr lvl="1">
              <a:buFontTx/>
              <a:buChar char="-"/>
            </a:pPr>
            <a:r>
              <a:rPr lang="en-US" sz="1400" dirty="0" smtClean="0"/>
              <a:t>MOSQ – The Soldier holds the  proper MOS for the position in which  they are assigned.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BN Identifies top shortages for inclusion in the Brigade USR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33925"/>
            <a:ext cx="9144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197907" y="4782979"/>
            <a:ext cx="9460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AR 220-1, p 44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and supplies on–hand/available (S-level)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Comprised of the following:</a:t>
            </a:r>
          </a:p>
          <a:p>
            <a:pPr>
              <a:buNone/>
            </a:pPr>
            <a:r>
              <a:rPr lang="en-US" sz="1400" dirty="0" smtClean="0"/>
              <a:t>- line item number (LIN) the on hand/availability status of designated critical equipment items (pacing</a:t>
            </a:r>
          </a:p>
          <a:p>
            <a:pPr>
              <a:buNone/>
            </a:pPr>
            <a:r>
              <a:rPr lang="en-US" sz="1400" dirty="0" smtClean="0"/>
              <a:t>          items) and the on–hand/availability status of the other mission essential equipment items (ERC A) that are listed on the unit’s MTOE or TDA.</a:t>
            </a:r>
          </a:p>
          <a:p>
            <a:pPr>
              <a:buNone/>
            </a:pPr>
            <a:r>
              <a:rPr lang="en-US" sz="1400" dirty="0" smtClean="0"/>
              <a:t>- It does not consider the operational readiness/serviceability of the equipment items.</a:t>
            </a:r>
          </a:p>
          <a:p>
            <a:endParaRPr lang="en-US" sz="1600" dirty="0" smtClean="0"/>
          </a:p>
          <a:p>
            <a:r>
              <a:rPr lang="en-US" sz="1600" dirty="0" smtClean="0"/>
              <a:t>What affects S -Level:</a:t>
            </a:r>
          </a:p>
          <a:p>
            <a:pPr lvl="1">
              <a:buFontTx/>
              <a:buChar char="-"/>
            </a:pPr>
            <a:r>
              <a:rPr lang="en-US" sz="1400" dirty="0" smtClean="0"/>
              <a:t>Items are on hand  and available (the unit has access to the equipment within  72 hours )</a:t>
            </a:r>
          </a:p>
          <a:p>
            <a:endParaRPr lang="en-US" sz="1800" dirty="0" smtClean="0"/>
          </a:p>
          <a:p>
            <a:r>
              <a:rPr lang="en-US" sz="1600" dirty="0" smtClean="0"/>
              <a:t>BN Identifies top shortages for inclusion in the Brigade USR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6611779"/>
            <a:ext cx="9460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AR 220-1, p 46</a:t>
            </a:r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-1905000" y="2514600"/>
            <a:ext cx="1752600" cy="1447800"/>
          </a:xfrm>
          <a:prstGeom prst="rect">
            <a:avLst/>
          </a:prstGeom>
          <a:solidFill>
            <a:srgbClr val="FF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16379"/>
            <a:ext cx="91440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Equipment readiness/serviceability </a:t>
            </a:r>
            <a:br>
              <a:rPr lang="en-US" sz="3600" dirty="0" smtClean="0"/>
            </a:br>
            <a:r>
              <a:rPr lang="en-US" sz="3600" dirty="0" smtClean="0"/>
              <a:t>(R-level)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Comprised of the following:</a:t>
            </a:r>
          </a:p>
          <a:p>
            <a:pPr>
              <a:buFontTx/>
              <a:buChar char="-"/>
            </a:pPr>
            <a:r>
              <a:rPr lang="en-US" sz="1400" dirty="0" smtClean="0"/>
              <a:t>% Readiness of Equipment Readiness Code P(Pacing) items</a:t>
            </a:r>
          </a:p>
          <a:p>
            <a:pPr>
              <a:buFontTx/>
              <a:buChar char="-"/>
            </a:pPr>
            <a:r>
              <a:rPr lang="en-US" sz="1400" dirty="0" smtClean="0"/>
              <a:t>% Readiness of Equipment Readiness Code A items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What affects R-Level:</a:t>
            </a:r>
          </a:p>
          <a:p>
            <a:pPr>
              <a:buNone/>
            </a:pPr>
            <a:r>
              <a:rPr lang="en-US" sz="1400" dirty="0" smtClean="0"/>
              <a:t>-         Determined by calculating an aggregate R-level that considers all maintenance reportable equipment in the unit’s possession.  </a:t>
            </a:r>
            <a:r>
              <a:rPr lang="en-US" sz="1400" dirty="0" smtClean="0">
                <a:solidFill>
                  <a:srgbClr val="FF0000"/>
                </a:solidFill>
              </a:rPr>
              <a:t>( Hours Available / Hours Possible – BMO) </a:t>
            </a:r>
          </a:p>
          <a:p>
            <a:pPr>
              <a:buNone/>
            </a:pPr>
            <a:r>
              <a:rPr lang="en-US" sz="1400" dirty="0" smtClean="0"/>
              <a:t>-         A separate R level is determined for each maintenance reportable pacing item (ERC P) LIN. The measured unit’s overall R-level is determined by comparing the aggregate R-level and the R-levels for each maintenance reportable </a:t>
            </a:r>
            <a:r>
              <a:rPr lang="en-US" sz="1400" dirty="0" smtClean="0">
                <a:solidFill>
                  <a:srgbClr val="FF0000"/>
                </a:solidFill>
              </a:rPr>
              <a:t>pacing item </a:t>
            </a:r>
            <a:r>
              <a:rPr lang="en-US" sz="1400" dirty="0" smtClean="0"/>
              <a:t>LIN. </a:t>
            </a:r>
          </a:p>
          <a:p>
            <a:pPr>
              <a:buFont typeface="Arial" pitchFamily="34" charset="0"/>
              <a:buChar char="•"/>
            </a:pPr>
            <a:endParaRPr lang="en-US" sz="12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Unit’s overall R-level is equal to the lowest of these R-levels.</a:t>
            </a:r>
          </a:p>
          <a:p>
            <a:pPr>
              <a:buFont typeface="Arial" pitchFamily="34" charset="0"/>
              <a:buChar char="•"/>
            </a:pPr>
            <a:endParaRPr lang="en-US" sz="12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0000"/>
                </a:solidFill>
              </a:rPr>
              <a:t>IF A PACING ITEM IS NOT 100%,  ITS LEVEL WILL BE THE REPORTED LEVEL FOR THE ENTIRE BATTALION. </a:t>
            </a:r>
          </a:p>
          <a:p>
            <a:pPr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611779"/>
            <a:ext cx="9460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AR 220-1, p 51</a:t>
            </a:r>
            <a:endParaRPr lang="en-US" sz="1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40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Unit Training Level Proficiency (T-level)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Comprised of the following:</a:t>
            </a:r>
          </a:p>
          <a:p>
            <a:pPr>
              <a:buNone/>
            </a:pPr>
            <a:r>
              <a:rPr lang="en-US" sz="1600" dirty="0" smtClean="0"/>
              <a:t>-      </a:t>
            </a:r>
            <a:r>
              <a:rPr lang="en-US" sz="1400" dirty="0" smtClean="0"/>
              <a:t>Aggregate of the Overall T/P/U status of the Battalion’s METL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What affects T-Level:</a:t>
            </a:r>
          </a:p>
          <a:p>
            <a:pPr>
              <a:buFontTx/>
              <a:buChar char="-"/>
            </a:pPr>
            <a:r>
              <a:rPr lang="en-US" sz="1400" dirty="0" smtClean="0"/>
              <a:t>Reflects the commander’s assessment of unit proficiency in the METs associated with its core functions/designed capabilities.</a:t>
            </a:r>
          </a:p>
          <a:p>
            <a:pPr>
              <a:buFontTx/>
              <a:buChar char="-"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Squad and crew manning – FMQ, FMCC, FMU, MMCC, MMU, PMCI (AR 220-XX) </a:t>
            </a:r>
          </a:p>
          <a:p>
            <a:pPr>
              <a:buNone/>
            </a:pPr>
            <a:r>
              <a:rPr lang="en-US" sz="1400" b="1" dirty="0" smtClean="0"/>
              <a:t>-  Build teams with longevity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257800"/>
            <a:ext cx="9460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AR 220-1, p 51</a:t>
            </a:r>
            <a:endParaRPr lang="en-US" sz="10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0"/>
            <a:ext cx="91440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BRIGADE READINESS STARTS AT THE COMPANY LEVEL</a:t>
            </a:r>
          </a:p>
          <a:p>
            <a:pPr lvl="1" algn="ctr"/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How can you affect the Battalion (and Brigade) USR  at your Level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Personnel (P-Level)</a:t>
            </a:r>
          </a:p>
          <a:p>
            <a:pPr marL="342900" lvl="1" indent="-342900">
              <a:buNone/>
            </a:pPr>
            <a:r>
              <a:rPr lang="en-US" sz="1400" dirty="0" smtClean="0"/>
              <a:t>-       Work with your battalion MEDO to monitor Medically non-available personnel.  Most medical  non-available are not long term issues.   Most can be resolved in a day by a trip to SRC / Dental / Clinic.</a:t>
            </a:r>
            <a:endParaRPr lang="en-US" sz="1400" b="1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Equipment and supplies on–hand/available (S-level) 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Ensure that all equipment shortages  have a valid requisition number. 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Work through your BN S4 and the BDE PBO to see if equipment can be laterally transferred from elsewhere in the Brigade or Division.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</a:rPr>
              <a:t>Equipment readiness/serviceability (R-level)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Command emphasis on PMCS and identify problems before they deadline a piece of equipment. 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Ensure all 5988Es receive action and all necessary repair parts are on order. 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 Ensure services are being conducted in a timely manner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Identify equipment with recurring readiness issues and find ways to mitigate.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b="1" dirty="0" smtClean="0"/>
              <a:t>Unit training level proficiency (T-level)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Ensure soldiers are properly resourced to conduct training (Land, Ammo, Class I)</a:t>
            </a:r>
          </a:p>
          <a:p>
            <a:pPr marL="342900" lvl="1" indent="-342900">
              <a:buFontTx/>
              <a:buChar char="-"/>
            </a:pPr>
            <a:r>
              <a:rPr lang="en-US" sz="1400" dirty="0" smtClean="0"/>
              <a:t>Voice any  difficulties to your COC for inclusion in the USR (land availability, training assets, etc)</a:t>
            </a:r>
          </a:p>
          <a:p>
            <a:pPr marL="342900" lvl="1" indent="-342900">
              <a:buFontTx/>
              <a:buChar char="-"/>
            </a:pPr>
            <a:endParaRPr lang="en-US" sz="14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871D4E98818A478A1449DCC6170861" ma:contentTypeVersion="0" ma:contentTypeDescription="Create a new document." ma:contentTypeScope="" ma:versionID="daa4ce9a8702eafef5d8981508cef8c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37FEC3D-99EB-4E4F-B96F-66C6A8A672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5EA29C-2F8D-4AB6-ADCA-7FADF2872C83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3E8C30B-0780-44BA-83B6-E3B3703D0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10877</TotalTime>
  <Words>896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2_Office Theme</vt:lpstr>
      <vt:lpstr>Clip</vt:lpstr>
      <vt:lpstr>Unit Status Reporting (USR)</vt:lpstr>
      <vt:lpstr>Agenda</vt:lpstr>
      <vt:lpstr>What is USR?</vt:lpstr>
      <vt:lpstr>Personnel (P-Level)</vt:lpstr>
      <vt:lpstr>Equipment and supplies on–hand/available (S-level)</vt:lpstr>
      <vt:lpstr>Equipment readiness/serviceability  (R-level)</vt:lpstr>
      <vt:lpstr>Unit Training Level Proficiency (T-level)</vt:lpstr>
      <vt:lpstr>BLUF</vt:lpstr>
      <vt:lpstr>How can you affect the Battalion (and Brigade) USR  at your Level </vt:lpstr>
      <vt:lpstr>Conclusion</vt:lpstr>
      <vt:lpstr>Questions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thomas.sheehan</dc:creator>
  <cp:lastModifiedBy>Curtis.McMahan</cp:lastModifiedBy>
  <cp:revision>136</cp:revision>
  <dcterms:created xsi:type="dcterms:W3CDTF">2011-07-01T16:43:16Z</dcterms:created>
  <dcterms:modified xsi:type="dcterms:W3CDTF">2012-10-30T17:06:39Z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0x0101001E871D4E98818A478A1449DCC6170861</vt:lpwstr>
  </property>
</Properties>
</file>